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a:t>Components and Directives</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 Directives in Angular is basically a JavaScript or TypeScript based class. You typically declare it as @directive, there are 3 directives in Angular.</a:t>
            </a:r>
          </a:p>
          <a:p>
            <a:r>
              <a:rPr lang="en-US" b="1" i="0" dirty="0">
                <a:solidFill>
                  <a:schemeClr val="tx1"/>
                </a:solidFill>
                <a:effectLst/>
                <a:latin typeface="Arial" panose="020B0604020202020204" pitchFamily="34" charset="0"/>
                <a:cs typeface="Arial" panose="020B0604020202020204" pitchFamily="34" charset="0"/>
              </a:rPr>
              <a:t>Component directives :</a:t>
            </a:r>
            <a:r>
              <a:rPr lang="en-US" b="0" i="0" dirty="0">
                <a:solidFill>
                  <a:schemeClr val="tx1"/>
                </a:solidFill>
                <a:effectLst/>
                <a:latin typeface="Arial" panose="020B0604020202020204" pitchFamily="34" charset="0"/>
                <a:cs typeface="Arial" panose="020B0604020202020204" pitchFamily="34" charset="0"/>
              </a:rPr>
              <a:t>form the main class. It possesses the details about how the component should be instantiated, processed and utilized at runtime.</a:t>
            </a:r>
          </a:p>
          <a:p>
            <a:pPr algn="l"/>
            <a:r>
              <a:rPr lang="en-US" b="1" i="0" dirty="0">
                <a:solidFill>
                  <a:schemeClr val="tx1"/>
                </a:solidFill>
                <a:effectLst/>
                <a:latin typeface="Arial" panose="020B0604020202020204" pitchFamily="34" charset="0"/>
                <a:cs typeface="Arial" panose="020B0604020202020204" pitchFamily="34" charset="0"/>
              </a:rPr>
              <a:t>Structural Directives</a:t>
            </a:r>
          </a:p>
          <a:p>
            <a:pPr algn="l"/>
            <a:r>
              <a:rPr lang="en-US" b="0" i="0" dirty="0">
                <a:solidFill>
                  <a:schemeClr val="tx1"/>
                </a:solidFill>
                <a:effectLst/>
                <a:latin typeface="Arial" panose="020B0604020202020204" pitchFamily="34" charset="0"/>
                <a:cs typeface="Arial" panose="020B0604020202020204" pitchFamily="34" charset="0"/>
              </a:rPr>
              <a:t>As far as a structure directive is concerned, it is associated with manipulating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elements. You will find an </a:t>
            </a:r>
            <a:r>
              <a:rPr lang="en-US" b="1" i="0" dirty="0">
                <a:solidFill>
                  <a:schemeClr val="tx1"/>
                </a:solidFill>
                <a:effectLst/>
                <a:latin typeface="Arial" panose="020B0604020202020204" pitchFamily="34" charset="0"/>
                <a:cs typeface="Arial" panose="020B0604020202020204" pitchFamily="34" charset="0"/>
              </a:rPr>
              <a:t>asterisk (*) prefix</a:t>
            </a:r>
            <a:r>
              <a:rPr lang="en-US" b="0" i="0" dirty="0">
                <a:solidFill>
                  <a:schemeClr val="tx1"/>
                </a:solidFill>
                <a:effectLst/>
                <a:latin typeface="Arial" panose="020B0604020202020204" pitchFamily="34" charset="0"/>
                <a:cs typeface="Arial" panose="020B0604020202020204" pitchFamily="34" charset="0"/>
              </a:rPr>
              <a:t> before the directive. We can take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ngFor</a:t>
            </a:r>
            <a:r>
              <a:rPr lang="en-US" b="0" i="0" dirty="0">
                <a:solidFill>
                  <a:schemeClr val="tx1"/>
                </a:solidFill>
                <a:effectLst/>
                <a:latin typeface="Arial" panose="020B0604020202020204" pitchFamily="34" charset="0"/>
                <a:cs typeface="Arial" panose="020B0604020202020204" pitchFamily="34" charset="0"/>
              </a:rPr>
              <a:t> and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ngIf</a:t>
            </a:r>
            <a:r>
              <a:rPr lang="en-US" b="0" i="0" dirty="0">
                <a:solidFill>
                  <a:schemeClr val="tx1"/>
                </a:solidFill>
                <a:effectLst/>
                <a:latin typeface="Arial" panose="020B0604020202020204" pitchFamily="34" charset="0"/>
                <a:cs typeface="Arial" panose="020B0604020202020204" pitchFamily="34" charset="0"/>
              </a:rPr>
              <a:t> as examples here.</a:t>
            </a:r>
          </a:p>
          <a:p>
            <a:pPr algn="l"/>
            <a:r>
              <a:rPr lang="en-US" b="1" i="0" dirty="0">
                <a:solidFill>
                  <a:schemeClr val="tx1"/>
                </a:solidFill>
                <a:effectLst/>
                <a:latin typeface="Arial" panose="020B0604020202020204" pitchFamily="34" charset="0"/>
                <a:cs typeface="Arial" panose="020B0604020202020204" pitchFamily="34" charset="0"/>
              </a:rPr>
              <a:t>Attribute Directives</a:t>
            </a:r>
          </a:p>
          <a:p>
            <a:pPr algn="l"/>
            <a:r>
              <a:rPr lang="en-US" b="0" i="0" dirty="0">
                <a:solidFill>
                  <a:schemeClr val="tx1"/>
                </a:solidFill>
                <a:effectLst/>
                <a:latin typeface="Arial" panose="020B0604020202020204" pitchFamily="34" charset="0"/>
                <a:cs typeface="Arial" panose="020B0604020202020204" pitchFamily="34" charset="0"/>
              </a:rPr>
              <a:t>When it comes to altering the behavior and look of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 you turn to attribute directives. </a:t>
            </a:r>
          </a:p>
          <a:p>
            <a:endParaRPr lang="en-US" dirty="0">
              <a:solidFill>
                <a:schemeClr val="tx1"/>
              </a:solidFill>
            </a:endParaRPr>
          </a:p>
        </p:txBody>
      </p:sp>
    </p:spTree>
    <p:extLst>
      <p:ext uri="{BB962C8B-B14F-4D97-AF65-F5344CB8AC3E}">
        <p14:creationId xmlns:p14="http://schemas.microsoft.com/office/powerpoint/2010/main" val="141652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IN" b="1" i="0" dirty="0">
                <a:solidFill>
                  <a:srgbClr val="273239"/>
                </a:solidFill>
                <a:effectLst/>
                <a:latin typeface="sofia-pro"/>
              </a:rPr>
              <a:t>Structural 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726724" y="1253331"/>
            <a:ext cx="9839046" cy="1161395"/>
          </a:xfrm>
        </p:spPr>
        <p:txBody>
          <a:bodyPr/>
          <a:lstStyle/>
          <a:p>
            <a:r>
              <a:rPr lang="en-US" sz="1600" b="0" i="0" dirty="0">
                <a:solidFill>
                  <a:srgbClr val="273239"/>
                </a:solidFill>
                <a:effectLst/>
                <a:latin typeface="urw-din"/>
              </a:rPr>
              <a:t>Structural directives are responsible for the Structure and Layout of the DOM Element. It is used to hide or display the things on the DOM. Structural Directives can be easily identified using the ‘*’. Every Structural Directive is preceded by a ‘*’ symbol.</a:t>
            </a:r>
          </a:p>
          <a:p>
            <a:r>
              <a:rPr lang="en-IN" sz="1600" b="1" i="0" dirty="0">
                <a:solidFill>
                  <a:srgbClr val="273239"/>
                </a:solidFill>
                <a:effectLst/>
                <a:latin typeface="urw-din"/>
              </a:rPr>
              <a:t> *</a:t>
            </a:r>
            <a:r>
              <a:rPr lang="en-IN" sz="1600" b="1" i="0" dirty="0" err="1">
                <a:solidFill>
                  <a:srgbClr val="273239"/>
                </a:solidFill>
                <a:effectLst/>
                <a:latin typeface="urw-din"/>
              </a:rPr>
              <a:t>ngIf</a:t>
            </a:r>
            <a:r>
              <a:rPr lang="en-IN" sz="1600" b="1" i="0" dirty="0">
                <a:solidFill>
                  <a:srgbClr val="273239"/>
                </a:solidFill>
                <a:effectLst/>
                <a:latin typeface="urw-din"/>
              </a:rPr>
              <a:t>,*</a:t>
            </a:r>
            <a:r>
              <a:rPr lang="en-IN" sz="1600" b="1" i="0" dirty="0" err="1">
                <a:solidFill>
                  <a:srgbClr val="273239"/>
                </a:solidFill>
                <a:effectLst/>
                <a:latin typeface="urw-din"/>
              </a:rPr>
              <a:t>ngIf</a:t>
            </a:r>
            <a:r>
              <a:rPr lang="en-IN" sz="1600" b="1" i="0" dirty="0">
                <a:solidFill>
                  <a:srgbClr val="273239"/>
                </a:solidFill>
                <a:effectLst/>
                <a:latin typeface="urw-din"/>
              </a:rPr>
              <a:t> else,*</a:t>
            </a:r>
            <a:r>
              <a:rPr lang="en-IN" sz="1600" b="1" i="0" dirty="0" err="1">
                <a:solidFill>
                  <a:srgbClr val="273239"/>
                </a:solidFill>
                <a:effectLst/>
                <a:latin typeface="urw-din"/>
              </a:rPr>
              <a:t>ngFor</a:t>
            </a:r>
            <a:r>
              <a:rPr lang="en-IN" sz="1600" b="1" i="0" dirty="0">
                <a:solidFill>
                  <a:srgbClr val="273239"/>
                </a:solidFill>
                <a:effectLst/>
                <a:latin typeface="urw-din"/>
              </a:rPr>
              <a:t>,*</a:t>
            </a:r>
            <a:r>
              <a:rPr lang="en-IN" sz="1600" b="1" i="0" dirty="0" err="1">
                <a:solidFill>
                  <a:srgbClr val="273239"/>
                </a:solidFill>
                <a:effectLst/>
                <a:latin typeface="urw-din"/>
              </a:rPr>
              <a:t>ngSwitch</a:t>
            </a:r>
            <a:endParaRPr lang="en-US" sz="1600" dirty="0">
              <a:solidFill>
                <a:srgbClr val="273239"/>
              </a:solidFill>
              <a:latin typeface="urw-din"/>
            </a:endParaRPr>
          </a:p>
          <a:p>
            <a:endParaRPr lang="en-US" dirty="0"/>
          </a:p>
        </p:txBody>
      </p:sp>
      <p:sp>
        <p:nvSpPr>
          <p:cNvPr id="6" name="Rectangle 1">
            <a:extLst>
              <a:ext uri="{FF2B5EF4-FFF2-40B4-BE49-F238E27FC236}">
                <a16:creationId xmlns:a16="http://schemas.microsoft.com/office/drawing/2014/main" id="{1FCC7DCA-B6C9-4471-AB54-3727B2B1138E}"/>
              </a:ext>
            </a:extLst>
          </p:cNvPr>
          <p:cNvSpPr>
            <a:spLocks noChangeArrowheads="1"/>
          </p:cNvSpPr>
          <p:nvPr/>
        </p:nvSpPr>
        <p:spPr bwMode="auto">
          <a:xfrm>
            <a:off x="1060215" y="2574536"/>
            <a:ext cx="7027341" cy="1356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73239"/>
                </a:solidFill>
                <a:effectLst/>
                <a:latin typeface="urw-din"/>
              </a:rPr>
              <a:t>ngIf</a:t>
            </a:r>
            <a:r>
              <a:rPr kumimoji="0" lang="en-US" altLang="en-US" sz="1200" b="0" i="0" u="none" strike="noStrike" cap="none" normalizeH="0" baseline="0" dirty="0">
                <a:ln>
                  <a:noFill/>
                </a:ln>
                <a:solidFill>
                  <a:srgbClr val="273239"/>
                </a:solidFill>
                <a:effectLst/>
                <a:latin typeface="urw-din"/>
              </a:rPr>
              <a:t> is used to display or hide the DOM Element based on the expression value assigned to it. The expression value may be either true or false.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urw-din"/>
              </a:rPr>
              <a:t>Syntax: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&lt;div *</a:t>
            </a:r>
            <a:r>
              <a:rPr kumimoji="0" lang="en-US" altLang="en-US" sz="1200" b="0" i="0" u="none" strike="noStrike" cap="none" normalizeH="0" baseline="0" dirty="0" err="1">
                <a:ln>
                  <a:noFill/>
                </a:ln>
                <a:solidFill>
                  <a:srgbClr val="273239"/>
                </a:solidFill>
                <a:effectLst/>
                <a:latin typeface="Consolas" panose="020B0609020204030204" pitchFamily="49" charset="0"/>
              </a:rPr>
              <a:t>ngIf</a:t>
            </a:r>
            <a:r>
              <a:rPr kumimoji="0" lang="en-US" altLang="en-US" sz="1200" b="0" i="0" u="none" strike="noStrike" cap="none" normalizeH="0" baseline="0" dirty="0">
                <a:ln>
                  <a:noFill/>
                </a:ln>
                <a:solidFill>
                  <a:srgbClr val="273239"/>
                </a:solidFill>
                <a:effectLst/>
                <a:latin typeface="Consolas" panose="020B0609020204030204" pitchFamily="49" charset="0"/>
              </a:rPr>
              <a:t>="</a:t>
            </a:r>
            <a:r>
              <a:rPr kumimoji="0" lang="en-US" altLang="en-US" sz="1200" b="0" i="0" u="none" strike="noStrike" cap="none" normalizeH="0" baseline="0" dirty="0" err="1">
                <a:ln>
                  <a:noFill/>
                </a:ln>
                <a:solidFill>
                  <a:srgbClr val="273239"/>
                </a:solidFill>
                <a:effectLst/>
                <a:latin typeface="Consolas" panose="020B0609020204030204" pitchFamily="49" charset="0"/>
              </a:rPr>
              <a:t>boolean</a:t>
            </a:r>
            <a:r>
              <a:rPr kumimoji="0" lang="en-US" altLang="en-US" sz="1200" b="0" i="0" u="none" strike="noStrike" cap="none" normalizeH="0" baseline="0" dirty="0">
                <a:ln>
                  <a:noFill/>
                </a:ln>
                <a:solidFill>
                  <a:srgbClr val="273239"/>
                </a:solidFill>
                <a:effectLst/>
                <a:latin typeface="Consolas" panose="020B0609020204030204" pitchFamily="49" charset="0"/>
              </a:rPr>
              <a:t>"&gt; &lt;/div&gt;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urw-din"/>
              </a:rPr>
              <a:t>In the above Syntax, </a:t>
            </a:r>
            <a:r>
              <a:rPr kumimoji="0" lang="en-US" altLang="en-US" sz="1200" b="0" i="0" u="none" strike="noStrike" cap="none" normalizeH="0" baseline="0" dirty="0" err="1">
                <a:ln>
                  <a:noFill/>
                </a:ln>
                <a:solidFill>
                  <a:srgbClr val="273239"/>
                </a:solidFill>
                <a:effectLst/>
                <a:latin typeface="urw-din"/>
              </a:rPr>
              <a:t>boolean</a:t>
            </a:r>
            <a:r>
              <a:rPr kumimoji="0" lang="en-US" altLang="en-US" sz="1200" b="0" i="0" u="none" strike="noStrike" cap="none" normalizeH="0" baseline="0" dirty="0">
                <a:ln>
                  <a:noFill/>
                </a:ln>
                <a:solidFill>
                  <a:srgbClr val="273239"/>
                </a:solidFill>
                <a:effectLst/>
                <a:latin typeface="urw-din"/>
              </a:rPr>
              <a:t> stands for either true or false value. Hence, it leads to 2 valid syntaxes as below :</a:t>
            </a:r>
            <a:endParaRPr kumimoji="0" lang="en-US" altLang="en-US" sz="12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&lt;div *</a:t>
            </a:r>
            <a:r>
              <a:rPr kumimoji="0" lang="en-US" altLang="en-US" sz="1200" b="0" i="0" u="none" strike="noStrike" cap="none" normalizeH="0" baseline="0" dirty="0" err="1">
                <a:ln>
                  <a:noFill/>
                </a:ln>
                <a:solidFill>
                  <a:srgbClr val="273239"/>
                </a:solidFill>
                <a:effectLst/>
                <a:latin typeface="Consolas" panose="020B0609020204030204" pitchFamily="49" charset="0"/>
              </a:rPr>
              <a:t>ngIf</a:t>
            </a:r>
            <a:r>
              <a:rPr kumimoji="0" lang="en-US" altLang="en-US" sz="1200" b="0" i="0" u="none" strike="noStrike" cap="none" normalizeH="0" baseline="0" dirty="0">
                <a:ln>
                  <a:noFill/>
                </a:ln>
                <a:solidFill>
                  <a:srgbClr val="273239"/>
                </a:solidFill>
                <a:effectLst/>
                <a:latin typeface="Consolas" panose="020B0609020204030204" pitchFamily="49" charset="0"/>
              </a:rPr>
              <a:t>="true"&gt; &lt;/div&gt;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&lt;div *</a:t>
            </a:r>
            <a:r>
              <a:rPr kumimoji="0" lang="en-US" altLang="en-US" sz="1200" b="0" i="0" u="none" strike="noStrike" cap="none" normalizeH="0" baseline="0" dirty="0" err="1">
                <a:ln>
                  <a:noFill/>
                </a:ln>
                <a:solidFill>
                  <a:srgbClr val="273239"/>
                </a:solidFill>
                <a:effectLst/>
                <a:latin typeface="Consolas" panose="020B0609020204030204" pitchFamily="49" charset="0"/>
              </a:rPr>
              <a:t>ngIf</a:t>
            </a:r>
            <a:r>
              <a:rPr kumimoji="0" lang="en-US" altLang="en-US" sz="1200" b="0" i="0" u="none" strike="noStrike" cap="none" normalizeH="0" baseline="0" dirty="0">
                <a:ln>
                  <a:noFill/>
                </a:ln>
                <a:solidFill>
                  <a:srgbClr val="273239"/>
                </a:solidFill>
                <a:effectLst/>
                <a:latin typeface="Consolas" panose="020B0609020204030204" pitchFamily="49" charset="0"/>
              </a:rPr>
              <a:t>="false"&gt; &lt;/div&gt;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76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chemeClr val="tx1"/>
                </a:solidFill>
                <a:effectLst/>
                <a:latin typeface="Arial" panose="020B0604020202020204" pitchFamily="34" charset="0"/>
                <a:cs typeface="Arial" panose="020B0604020202020204" pitchFamily="34" charset="0"/>
              </a:rPr>
              <a:t>Attribute Directives</a:t>
            </a:r>
            <a:br>
              <a:rPr lang="en-US" b="1" i="0" dirty="0">
                <a:solidFill>
                  <a:schemeClr val="tx1"/>
                </a:solidFill>
                <a:effectLst/>
                <a:latin typeface="Arial" panose="020B0604020202020204" pitchFamily="34" charset="0"/>
                <a:cs typeface="Arial" panose="020B0604020202020204" pitchFamily="34" charset="0"/>
              </a:rPr>
            </a:b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75765"/>
            <a:ext cx="11039452" cy="5053380"/>
          </a:xfrm>
        </p:spPr>
        <p:txBody>
          <a:bodyPr/>
          <a:lstStyle/>
          <a:p>
            <a:r>
              <a:rPr lang="en-US" b="0" i="0" dirty="0">
                <a:solidFill>
                  <a:srgbClr val="000000"/>
                </a:solidFill>
                <a:effectLst/>
                <a:latin typeface="Arial" panose="020B0604020202020204" pitchFamily="34" charset="0"/>
              </a:rPr>
              <a:t>The attribute directive changes the appearance or behavior of a DOM element. These directives look like regular HTML attributes in templates. The </a:t>
            </a:r>
            <a:r>
              <a:rPr lang="en-US" b="0" i="1" dirty="0" err="1">
                <a:solidFill>
                  <a:srgbClr val="000000"/>
                </a:solidFill>
                <a:effectLst/>
                <a:latin typeface="Arial" panose="020B0604020202020204" pitchFamily="34" charset="0"/>
              </a:rPr>
              <a:t>ngModel</a:t>
            </a:r>
            <a:r>
              <a:rPr lang="en-US" b="0" i="0" dirty="0">
                <a:solidFill>
                  <a:srgbClr val="000000"/>
                </a:solidFill>
                <a:effectLst/>
                <a:latin typeface="Arial" panose="020B0604020202020204" pitchFamily="34" charset="0"/>
              </a:rPr>
              <a:t> directive which is used for two-way is an example of an attribute directive. Some of the other attribute directives are listed below:</a:t>
            </a:r>
          </a:p>
          <a:p>
            <a:pPr algn="just">
              <a:buFont typeface="Arial" panose="020B0604020202020204" pitchFamily="34" charset="0"/>
              <a:buChar char="•"/>
            </a:pPr>
            <a:r>
              <a:rPr lang="en-US" b="1" i="0" dirty="0" err="1">
                <a:solidFill>
                  <a:srgbClr val="000000"/>
                </a:solidFill>
                <a:effectLst/>
                <a:latin typeface="Arial" panose="020B0604020202020204" pitchFamily="34" charset="0"/>
              </a:rPr>
              <a:t>NgSwitch</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It is used whenever you want to display an element tree consisting of many children. The Angular places only selected element tree into the DOM based on some condition.</a:t>
            </a:r>
          </a:p>
          <a:p>
            <a:pPr algn="just">
              <a:buFont typeface="Arial" panose="020B0604020202020204" pitchFamily="34" charset="0"/>
              <a:buChar char="•"/>
            </a:pPr>
            <a:r>
              <a:rPr lang="en-US" b="1" i="0" dirty="0" err="1">
                <a:solidFill>
                  <a:srgbClr val="000000"/>
                </a:solidFill>
                <a:effectLst/>
                <a:latin typeface="Arial" panose="020B0604020202020204" pitchFamily="34" charset="0"/>
              </a:rPr>
              <a:t>NgStyle</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Based on the component state, dynamic styles can be set by using </a:t>
            </a:r>
            <a:r>
              <a:rPr lang="en-US" b="0" i="1" dirty="0" err="1">
                <a:solidFill>
                  <a:srgbClr val="000000"/>
                </a:solidFill>
                <a:effectLst/>
                <a:latin typeface="Arial" panose="020B0604020202020204" pitchFamily="34" charset="0"/>
              </a:rPr>
              <a:t>NgStyle</a:t>
            </a:r>
            <a:r>
              <a:rPr lang="en-US" b="0" i="0" dirty="0">
                <a:solidFill>
                  <a:srgbClr val="000000"/>
                </a:solidFill>
                <a:effectLst/>
                <a:latin typeface="Arial" panose="020B0604020202020204" pitchFamily="34" charset="0"/>
              </a:rPr>
              <a:t>. Many inline styles can be set simultaneously by binding to </a:t>
            </a:r>
            <a:r>
              <a:rPr lang="en-US" b="0" i="1" dirty="0" err="1">
                <a:solidFill>
                  <a:srgbClr val="000000"/>
                </a:solidFill>
                <a:effectLst/>
                <a:latin typeface="Arial" panose="020B0604020202020204" pitchFamily="34" charset="0"/>
              </a:rPr>
              <a:t>NgStyle</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1" i="0" dirty="0" err="1">
                <a:solidFill>
                  <a:srgbClr val="000000"/>
                </a:solidFill>
                <a:effectLst/>
                <a:latin typeface="Arial" panose="020B0604020202020204" pitchFamily="34" charset="0"/>
              </a:rPr>
              <a:t>NgClass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It controls the appearance of elements by adding and removing CSS classes dynamically.</a:t>
            </a:r>
          </a:p>
        </p:txBody>
      </p:sp>
    </p:spTree>
    <p:extLst>
      <p:ext uri="{BB962C8B-B14F-4D97-AF65-F5344CB8AC3E}">
        <p14:creationId xmlns:p14="http://schemas.microsoft.com/office/powerpoint/2010/main" val="29673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chemeClr val="tx1"/>
                </a:solidFill>
                <a:effectLst/>
                <a:latin typeface="Arial" panose="020B0604020202020204" pitchFamily="34" charset="0"/>
                <a:cs typeface="Arial" panose="020B0604020202020204" pitchFamily="34" charset="0"/>
              </a:rPr>
              <a:t>Attribute Directives</a:t>
            </a:r>
            <a:br>
              <a:rPr lang="en-US" b="1" i="0" dirty="0">
                <a:solidFill>
                  <a:schemeClr val="tx1"/>
                </a:solidFill>
                <a:effectLst/>
                <a:latin typeface="Arial" panose="020B0604020202020204" pitchFamily="34" charset="0"/>
                <a:cs typeface="Arial" panose="020B0604020202020204" pitchFamily="34" charset="0"/>
              </a:rPr>
            </a:br>
            <a:endParaRPr lang="en-US" dirty="0"/>
          </a:p>
        </p:txBody>
      </p:sp>
      <p:sp>
        <p:nvSpPr>
          <p:cNvPr id="5" name="Rectangle 2">
            <a:extLst>
              <a:ext uri="{FF2B5EF4-FFF2-40B4-BE49-F238E27FC236}">
                <a16:creationId xmlns:a16="http://schemas.microsoft.com/office/drawing/2014/main" id="{E88FC7BE-1080-4B37-BE06-EDE5155A87A8}"/>
              </a:ext>
            </a:extLst>
          </p:cNvPr>
          <p:cNvSpPr>
            <a:spLocks noChangeArrowheads="1"/>
          </p:cNvSpPr>
          <p:nvPr/>
        </p:nvSpPr>
        <p:spPr bwMode="auto">
          <a:xfrm>
            <a:off x="1411548" y="1191780"/>
            <a:ext cx="3657601" cy="433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73239"/>
                </a:solidFill>
                <a:effectLst/>
                <a:latin typeface="urw-din"/>
              </a:rPr>
              <a:t>Syntax:</a:t>
            </a:r>
            <a:endParaRPr kumimoji="0" lang="en-US" altLang="en-US" sz="1200" b="0" i="0" u="none" strike="noStrike" cap="none" normalizeH="0" baseline="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&lt;element [ngStyle] = "typescript_property"&gt;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EC247CA-62C8-45B2-8DF9-838A341D344E}"/>
              </a:ext>
            </a:extLst>
          </p:cNvPr>
          <p:cNvSpPr>
            <a:spLocks noChangeArrowheads="1"/>
          </p:cNvSpPr>
          <p:nvPr/>
        </p:nvSpPr>
        <p:spPr bwMode="auto">
          <a:xfrm>
            <a:off x="1411548" y="2099661"/>
            <a:ext cx="4483223" cy="433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73239"/>
                </a:solidFill>
                <a:effectLst/>
                <a:latin typeface="urw-din"/>
              </a:rPr>
              <a:t>Syntax:</a:t>
            </a:r>
            <a:endParaRPr kumimoji="0" lang="en-US" altLang="en-US" sz="1200" b="0" i="0" u="none" strike="noStrike" cap="none" normalizeH="0" baseline="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&lt;element [ngClass] = "typescript_property"&gt;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004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230</TotalTime>
  <Words>436</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Consolas</vt:lpstr>
      <vt:lpstr>Segoe UI</vt:lpstr>
      <vt:lpstr>sofia-pro</vt:lpstr>
      <vt:lpstr>Trebuchet MS</vt:lpstr>
      <vt:lpstr>urw-din</vt:lpstr>
      <vt:lpstr>2018</vt:lpstr>
      <vt:lpstr>Components and Directives</vt:lpstr>
      <vt:lpstr>Directives in Angular:</vt:lpstr>
      <vt:lpstr>Structural Directives in Angular</vt:lpstr>
      <vt:lpstr>Attribute Directives </vt:lpstr>
      <vt:lpstr>Attribute Directives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10</cp:revision>
  <dcterms:created xsi:type="dcterms:W3CDTF">2019-03-07T07:10:25Z</dcterms:created>
  <dcterms:modified xsi:type="dcterms:W3CDTF">2022-03-31T08:50:29Z</dcterms:modified>
</cp:coreProperties>
</file>