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63" r:id="rId3"/>
    <p:sldId id="268" r:id="rId4"/>
    <p:sldId id="269" r:id="rId5"/>
    <p:sldId id="270" r:id="rId6"/>
    <p:sldId id="271" r:id="rId7"/>
    <p:sldId id="272" r:id="rId8"/>
    <p:sldId id="273" r:id="rId9"/>
    <p:sldId id="274" r:id="rId10"/>
    <p:sldId id="275" r:id="rId11"/>
    <p:sldId id="276" r:id="rId12"/>
    <p:sldId id="277" r:id="rId13"/>
    <p:sldId id="333" r:id="rId14"/>
    <p:sldId id="290" r:id="rId15"/>
    <p:sldId id="291" r:id="rId16"/>
    <p:sldId id="320" r:id="rId17"/>
    <p:sldId id="321" r:id="rId18"/>
    <p:sldId id="322"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23" r:id="rId37"/>
    <p:sldId id="324" r:id="rId38"/>
    <p:sldId id="325" r:id="rId39"/>
    <p:sldId id="326" r:id="rId40"/>
    <p:sldId id="332" r:id="rId41"/>
    <p:sldId id="331" r:id="rId42"/>
    <p:sldId id="319" r:id="rId43"/>
    <p:sldId id="281" r:id="rId44"/>
    <p:sldId id="282" r:id="rId45"/>
    <p:sldId id="283" r:id="rId46"/>
    <p:sldId id="284" r:id="rId47"/>
    <p:sldId id="285" r:id="rId48"/>
    <p:sldId id="286" r:id="rId49"/>
    <p:sldId id="287" r:id="rId50"/>
    <p:sldId id="288" r:id="rId51"/>
    <p:sldId id="289" r:id="rId52"/>
    <p:sldId id="280" r:id="rId53"/>
    <p:sldId id="327" r:id="rId54"/>
    <p:sldId id="328" r:id="rId55"/>
    <p:sldId id="329" r:id="rId56"/>
    <p:sldId id="330" r:id="rId57"/>
    <p:sldId id="278" r:id="rId58"/>
    <p:sldId id="25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5302" autoAdjust="0"/>
  </p:normalViewPr>
  <p:slideViewPr>
    <p:cSldViewPr snapToGrid="0">
      <p:cViewPr varScale="1">
        <p:scale>
          <a:sx n="75" d="100"/>
          <a:sy n="75" d="100"/>
        </p:scale>
        <p:origin x="-974"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pPr/>
              <a:t>01/06/2024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pPr/>
              <a:t>‹#›</a:t>
            </a:fld>
            <a:endParaRPr lang="en-IN"/>
          </a:p>
        </p:txBody>
      </p:sp>
    </p:spTree>
    <p:extLst>
      <p:ext uri="{BB962C8B-B14F-4D97-AF65-F5344CB8AC3E}">
        <p14:creationId xmlns:p14="http://schemas.microsoft.com/office/powerpoint/2010/main" xmlns=""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0F325318-E234-4F36-8B87-16BA513E58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xmlns="" id="{33C151AA-4A07-419B-9ED6-CEF6AC61C1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xmlns="" id="{B9CD68B3-2898-4D6B-B5C2-F62D51C48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5" name="Footer Placeholder 4">
            <a:extLst>
              <a:ext uri="{FF2B5EF4-FFF2-40B4-BE49-F238E27FC236}">
                <a16:creationId xmlns:a16="http://schemas.microsoft.com/office/drawing/2014/main" xmlns=""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5ACF1E32-F9E6-49E7-B655-4856AC619B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xmlns="" id="{CE0FBF31-43A4-4034-8688-BF6697211B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xmlns="" id="{64C8E1E0-E974-41E1-9F43-DEF84D8A1F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D2474CCF-98B4-411A-8810-C31E8C29E19B}" type="datetimeFigureOut">
              <a:rPr lang="en-US" smtClean="0"/>
              <a:pPr/>
              <a:t>6/1/2024</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6/1/2024</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dbm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SQL%20Fuctions.docx"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data-flair.training/blogs/wp-content/uploads/sites/2/2018/08/example-2-3-1.png"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r>
              <a:rPr lang="en-IN" b="0" i="0" dirty="0">
                <a:solidFill>
                  <a:srgbClr val="212529"/>
                </a:solidFill>
                <a:effectLst/>
                <a:latin typeface="-apple-system"/>
              </a:rPr>
              <a:t>Normalization of RDBMS</a:t>
            </a: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717EB-CA8C-3FEB-939F-E937AAED48D9}"/>
              </a:ext>
            </a:extLst>
          </p:cNvPr>
          <p:cNvSpPr>
            <a:spLocks noGrp="1"/>
          </p:cNvSpPr>
          <p:nvPr>
            <p:ph type="title"/>
          </p:nvPr>
        </p:nvSpPr>
        <p:spPr/>
        <p:txBody>
          <a:bodyPr/>
          <a:lstStyle/>
          <a:p>
            <a:r>
              <a:rPr lang="en-US" b="0" i="0" dirty="0">
                <a:solidFill>
                  <a:srgbClr val="212529"/>
                </a:solidFill>
                <a:effectLst/>
                <a:latin typeface="system-ui"/>
              </a:rPr>
              <a:t>How to remove Transitive Dependency?</a:t>
            </a:r>
            <a:br>
              <a:rPr lang="en-US"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xmlns="" id="{798D0670-DF32-BBEA-9A0F-5AC3C5E9CAFF}"/>
              </a:ext>
            </a:extLst>
          </p:cNvPr>
          <p:cNvSpPr txBox="1"/>
          <p:nvPr/>
        </p:nvSpPr>
        <p:spPr>
          <a:xfrm>
            <a:off x="911773" y="1367522"/>
            <a:ext cx="8305800" cy="646331"/>
          </a:xfrm>
          <a:prstGeom prst="rect">
            <a:avLst/>
          </a:prstGeom>
          <a:noFill/>
        </p:spPr>
        <p:txBody>
          <a:bodyPr wrap="square">
            <a:spAutoFit/>
          </a:bodyPr>
          <a:lstStyle/>
          <a:p>
            <a:r>
              <a:rPr lang="en-US" dirty="0"/>
              <a:t>Take out the columns </a:t>
            </a:r>
            <a:r>
              <a:rPr lang="en-US" dirty="0" err="1"/>
              <a:t>exam_name</a:t>
            </a:r>
            <a:r>
              <a:rPr lang="en-US" dirty="0"/>
              <a:t> and </a:t>
            </a:r>
            <a:r>
              <a:rPr lang="en-US" dirty="0" err="1"/>
              <a:t>total_marks</a:t>
            </a:r>
            <a:r>
              <a:rPr lang="en-US" dirty="0"/>
              <a:t> from Score table and put them in an Exam table and use the </a:t>
            </a:r>
            <a:r>
              <a:rPr lang="en-US" dirty="0" err="1"/>
              <a:t>exam_id</a:t>
            </a:r>
            <a:r>
              <a:rPr lang="en-US" dirty="0"/>
              <a:t> wherever required.</a:t>
            </a:r>
            <a:endParaRPr lang="en-IN" dirty="0"/>
          </a:p>
        </p:txBody>
      </p:sp>
      <p:sp>
        <p:nvSpPr>
          <p:cNvPr id="6" name="TextBox 5">
            <a:extLst>
              <a:ext uri="{FF2B5EF4-FFF2-40B4-BE49-F238E27FC236}">
                <a16:creationId xmlns:a16="http://schemas.microsoft.com/office/drawing/2014/main" xmlns="" id="{AA8F88F3-1F38-8E2B-8B94-23F3FDE3E791}"/>
              </a:ext>
            </a:extLst>
          </p:cNvPr>
          <p:cNvSpPr txBox="1"/>
          <p:nvPr/>
        </p:nvSpPr>
        <p:spPr>
          <a:xfrm>
            <a:off x="987971" y="2369919"/>
            <a:ext cx="7567449" cy="369332"/>
          </a:xfrm>
          <a:prstGeom prst="rect">
            <a:avLst/>
          </a:prstGeom>
          <a:noFill/>
        </p:spPr>
        <p:txBody>
          <a:bodyPr wrap="square">
            <a:spAutoFit/>
          </a:bodyPr>
          <a:lstStyle/>
          <a:p>
            <a:r>
              <a:rPr lang="en-US" dirty="0" err="1"/>
              <a:t>score_id</a:t>
            </a:r>
            <a:r>
              <a:rPr lang="en-US" dirty="0"/>
              <a:t>	</a:t>
            </a:r>
            <a:r>
              <a:rPr lang="en-US" dirty="0" err="1"/>
              <a:t>student_id</a:t>
            </a:r>
            <a:r>
              <a:rPr lang="en-US" dirty="0"/>
              <a:t>	</a:t>
            </a:r>
            <a:r>
              <a:rPr lang="en-US" dirty="0" err="1"/>
              <a:t>subject_id</a:t>
            </a:r>
            <a:r>
              <a:rPr lang="en-US" dirty="0"/>
              <a:t>	marks	</a:t>
            </a:r>
            <a:r>
              <a:rPr lang="en-US" dirty="0" err="1"/>
              <a:t>exam_id</a:t>
            </a:r>
            <a:endParaRPr lang="en-IN" dirty="0"/>
          </a:p>
        </p:txBody>
      </p:sp>
      <p:graphicFrame>
        <p:nvGraphicFramePr>
          <p:cNvPr id="7" name="Table 6">
            <a:extLst>
              <a:ext uri="{FF2B5EF4-FFF2-40B4-BE49-F238E27FC236}">
                <a16:creationId xmlns:a16="http://schemas.microsoft.com/office/drawing/2014/main" xmlns="" id="{62C506E3-DA1C-F51B-6DC8-4DC5EE4ED334}"/>
              </a:ext>
            </a:extLst>
          </p:cNvPr>
          <p:cNvGraphicFramePr>
            <a:graphicFrameLocks noGrp="1"/>
          </p:cNvGraphicFramePr>
          <p:nvPr>
            <p:extLst>
              <p:ext uri="{D42A27DB-BD31-4B8C-83A1-F6EECF244321}">
                <p14:modId xmlns:p14="http://schemas.microsoft.com/office/powerpoint/2010/main" xmlns="" val="409243327"/>
              </p:ext>
            </p:extLst>
          </p:nvPr>
        </p:nvGraphicFramePr>
        <p:xfrm>
          <a:off x="1072054" y="3739370"/>
          <a:ext cx="6377370" cy="1473463"/>
        </p:xfrm>
        <a:graphic>
          <a:graphicData uri="http://schemas.openxmlformats.org/drawingml/2006/table">
            <a:tbl>
              <a:tblPr/>
              <a:tblGrid>
                <a:gridCol w="2125790">
                  <a:extLst>
                    <a:ext uri="{9D8B030D-6E8A-4147-A177-3AD203B41FA5}">
                      <a16:colId xmlns:a16="http://schemas.microsoft.com/office/drawing/2014/main" xmlns="" val="3130570310"/>
                    </a:ext>
                  </a:extLst>
                </a:gridCol>
                <a:gridCol w="2125790">
                  <a:extLst>
                    <a:ext uri="{9D8B030D-6E8A-4147-A177-3AD203B41FA5}">
                      <a16:colId xmlns:a16="http://schemas.microsoft.com/office/drawing/2014/main" xmlns="" val="2503551420"/>
                    </a:ext>
                  </a:extLst>
                </a:gridCol>
                <a:gridCol w="2125790">
                  <a:extLst>
                    <a:ext uri="{9D8B030D-6E8A-4147-A177-3AD203B41FA5}">
                      <a16:colId xmlns:a16="http://schemas.microsoft.com/office/drawing/2014/main" xmlns="" val="1552930882"/>
                    </a:ext>
                  </a:extLst>
                </a:gridCol>
              </a:tblGrid>
              <a:tr h="376183">
                <a:tc>
                  <a:txBody>
                    <a:bodyPr/>
                    <a:lstStyle/>
                    <a:p>
                      <a:pPr algn="l"/>
                      <a:r>
                        <a:rPr lang="en-IN">
                          <a:effectLst/>
                        </a:rPr>
                        <a:t>exam_id</a:t>
                      </a:r>
                    </a:p>
                  </a:txBody>
                  <a:tcPr>
                    <a:lnL w="7620" cap="flat" cmpd="sng" algn="ctr">
                      <a:solidFill>
                        <a:srgbClr val="602953"/>
                      </a:solidFill>
                      <a:prstDash val="solid"/>
                      <a:round/>
                      <a:headEnd type="none" w="med" len="med"/>
                      <a:tailEnd type="none" w="med" len="med"/>
                    </a:lnL>
                    <a:lnR w="7620" cap="flat" cmpd="sng" algn="ctr">
                      <a:solidFill>
                        <a:srgbClr val="E02953"/>
                      </a:solidFill>
                      <a:prstDash val="solid"/>
                      <a:round/>
                      <a:headEnd type="none" w="med" len="med"/>
                      <a:tailEnd type="none" w="med" len="med"/>
                    </a:lnR>
                    <a:lnT w="7620" cap="flat" cmpd="sng" algn="ctr">
                      <a:solidFill>
                        <a:srgbClr val="602953"/>
                      </a:solidFill>
                      <a:prstDash val="solid"/>
                      <a:round/>
                      <a:headEnd type="none" w="med" len="med"/>
                      <a:tailEnd type="none" w="med" len="med"/>
                    </a:lnT>
                    <a:lnB w="7620" cap="flat" cmpd="sng" algn="ctr">
                      <a:solidFill>
                        <a:srgbClr val="A02E53"/>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E029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E02953"/>
                      </a:solidFill>
                      <a:prstDash val="solid"/>
                      <a:round/>
                      <a:headEnd type="none" w="med" len="med"/>
                      <a:tailEnd type="none" w="med" len="med"/>
                    </a:lnT>
                    <a:lnB w="7620" cap="flat" cmpd="sng" algn="ctr">
                      <a:solidFill>
                        <a:srgbClr val="802D53"/>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A02A53"/>
                      </a:solidFill>
                      <a:prstDash val="solid"/>
                      <a:round/>
                      <a:headEnd type="none" w="med" len="med"/>
                      <a:tailEnd type="none" w="med" len="med"/>
                    </a:lnB>
                    <a:solidFill>
                      <a:srgbClr val="FFFFFF"/>
                    </a:solidFill>
                  </a:tcPr>
                </a:tc>
                <a:extLst>
                  <a:ext uri="{0D108BD9-81ED-4DB2-BD59-A6C34878D82A}">
                    <a16:rowId xmlns:a16="http://schemas.microsoft.com/office/drawing/2014/main" xmlns="" val="3361918746"/>
                  </a:ext>
                </a:extLst>
              </a:tr>
              <a:tr h="0">
                <a:tc>
                  <a:txBody>
                    <a:bodyPr/>
                    <a:lstStyle/>
                    <a:p>
                      <a:r>
                        <a:rPr lang="en-IN">
                          <a:effectLst/>
                        </a:rPr>
                        <a:t>1</a:t>
                      </a:r>
                    </a:p>
                  </a:txBody>
                  <a:tcPr>
                    <a:lnL w="7620" cap="flat" cmpd="sng" algn="ctr">
                      <a:solidFill>
                        <a:srgbClr val="A02E53"/>
                      </a:solidFill>
                      <a:prstDash val="solid"/>
                      <a:round/>
                      <a:headEnd type="none" w="med" len="med"/>
                      <a:tailEnd type="none" w="med" len="med"/>
                    </a:lnL>
                    <a:lnR w="7620" cap="flat" cmpd="sng" algn="ctr">
                      <a:solidFill>
                        <a:srgbClr val="802D53"/>
                      </a:solidFill>
                      <a:prstDash val="solid"/>
                      <a:round/>
                      <a:headEnd type="none" w="med" len="med"/>
                      <a:tailEnd type="none" w="med" len="med"/>
                    </a:lnR>
                    <a:lnT w="7620" cap="flat" cmpd="sng" algn="ctr">
                      <a:solidFill>
                        <a:srgbClr val="A02E53"/>
                      </a:solidFill>
                      <a:prstDash val="solid"/>
                      <a:round/>
                      <a:headEnd type="none" w="med" len="med"/>
                      <a:tailEnd type="none" w="med" len="med"/>
                    </a:lnT>
                    <a:lnB w="7620" cap="flat" cmpd="sng" algn="ctr">
                      <a:solidFill>
                        <a:srgbClr val="003753"/>
                      </a:solidFill>
                      <a:prstDash val="solid"/>
                      <a:round/>
                      <a:headEnd type="none" w="med" len="med"/>
                      <a:tailEnd type="none" w="med" len="med"/>
                    </a:lnB>
                    <a:solidFill>
                      <a:srgbClr val="FFFFFF"/>
                    </a:solidFill>
                  </a:tcPr>
                </a:tc>
                <a:tc>
                  <a:txBody>
                    <a:bodyPr/>
                    <a:lstStyle/>
                    <a:p>
                      <a:r>
                        <a:rPr lang="en-IN">
                          <a:effectLst/>
                        </a:rPr>
                        <a:t>Workshop</a:t>
                      </a:r>
                    </a:p>
                  </a:txBody>
                  <a:tcPr>
                    <a:lnL w="7620" cap="flat" cmpd="sng" algn="ctr">
                      <a:solidFill>
                        <a:srgbClr val="802D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802D53"/>
                      </a:solidFill>
                      <a:prstDash val="solid"/>
                      <a:round/>
                      <a:headEnd type="none" w="med" len="med"/>
                      <a:tailEnd type="none" w="med" len="med"/>
                    </a:lnT>
                    <a:lnB w="7620" cap="flat" cmpd="sng" algn="ctr">
                      <a:solidFill>
                        <a:srgbClr val="003453"/>
                      </a:solidFill>
                      <a:prstDash val="solid"/>
                      <a:round/>
                      <a:headEnd type="none" w="med" len="med"/>
                      <a:tailEnd type="none" w="med" len="med"/>
                    </a:lnB>
                    <a:solidFill>
                      <a:srgbClr val="FFFFFF"/>
                    </a:solidFill>
                  </a:tcPr>
                </a:tc>
                <a:tc>
                  <a:txBody>
                    <a:bodyPr/>
                    <a:lstStyle/>
                    <a:p>
                      <a:r>
                        <a:rPr lang="en-IN">
                          <a:effectLst/>
                        </a:rPr>
                        <a:t>200</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803453"/>
                      </a:solidFill>
                      <a:prstDash val="solid"/>
                      <a:round/>
                      <a:headEnd type="none" w="med" len="med"/>
                      <a:tailEnd type="none" w="med" len="med"/>
                    </a:lnB>
                    <a:solidFill>
                      <a:srgbClr val="FFFFFF"/>
                    </a:solidFill>
                  </a:tcPr>
                </a:tc>
                <a:extLst>
                  <a:ext uri="{0D108BD9-81ED-4DB2-BD59-A6C34878D82A}">
                    <a16:rowId xmlns:a16="http://schemas.microsoft.com/office/drawing/2014/main" xmlns="" val="3620680177"/>
                  </a:ext>
                </a:extLst>
              </a:tr>
              <a:tr h="0">
                <a:tc>
                  <a:txBody>
                    <a:bodyPr/>
                    <a:lstStyle/>
                    <a:p>
                      <a:r>
                        <a:rPr lang="en-IN" dirty="0">
                          <a:effectLst/>
                        </a:rPr>
                        <a:t>2</a:t>
                      </a:r>
                    </a:p>
                  </a:txBody>
                  <a:tcPr>
                    <a:lnL w="7620" cap="flat" cmpd="sng" algn="ctr">
                      <a:solidFill>
                        <a:srgbClr val="003753"/>
                      </a:solidFill>
                      <a:prstDash val="solid"/>
                      <a:round/>
                      <a:headEnd type="none" w="med" len="med"/>
                      <a:tailEnd type="none" w="med" len="med"/>
                    </a:lnL>
                    <a:lnR w="7620" cap="flat" cmpd="sng" algn="ctr">
                      <a:solidFill>
                        <a:srgbClr val="003453"/>
                      </a:solidFill>
                      <a:prstDash val="solid"/>
                      <a:round/>
                      <a:headEnd type="none" w="med" len="med"/>
                      <a:tailEnd type="none" w="med" len="med"/>
                    </a:lnR>
                    <a:lnT w="7620" cap="flat" cmpd="sng" algn="ctr">
                      <a:solidFill>
                        <a:srgbClr val="0037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Mains</a:t>
                      </a:r>
                    </a:p>
                  </a:txBody>
                  <a:tcPr>
                    <a:lnL w="7620" cap="flat" cmpd="sng" algn="ctr">
                      <a:solidFill>
                        <a:srgbClr val="0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0034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8034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a16="http://schemas.microsoft.com/office/drawing/2014/main" xmlns="" val="2485276359"/>
                  </a:ext>
                </a:extLst>
              </a:tr>
              <a:tr h="0">
                <a:tc>
                  <a:txBody>
                    <a:bodyPr/>
                    <a:lstStyle/>
                    <a:p>
                      <a:r>
                        <a:rPr lang="en-IN">
                          <a:effectLst/>
                        </a:rPr>
                        <a:t>3</a:t>
                      </a:r>
                    </a:p>
                  </a:txBody>
                  <a:tcPr>
                    <a:lnL w="7620" cap="flat" cmpd="sng" algn="ctr">
                      <a:solidFill>
                        <a:srgbClr val="003253"/>
                      </a:solidFill>
                      <a:prstDash val="solid"/>
                      <a:round/>
                      <a:headEnd type="none" w="med" len="med"/>
                      <a:tailEnd type="none" w="med" len="med"/>
                    </a:lnL>
                    <a:lnR w="7620" cap="flat" cmpd="sng" algn="ctr">
                      <a:solidFill>
                        <a:srgbClr val="203153"/>
                      </a:solidFill>
                      <a:prstDash val="solid"/>
                      <a:round/>
                      <a:headEnd type="none" w="med" len="med"/>
                      <a:tailEnd type="none" w="med" len="med"/>
                    </a:lnR>
                    <a:lnT w="7620" cap="flat" cmpd="sng" algn="ctr">
                      <a:solidFill>
                        <a:srgbClr val="0032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Practicals</a:t>
                      </a:r>
                    </a:p>
                  </a:txBody>
                  <a:tcPr>
                    <a:lnL w="7620" cap="flat" cmpd="sng" algn="ctr">
                      <a:solidFill>
                        <a:srgbClr val="2031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2031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dirty="0">
                          <a:effectLst/>
                        </a:rPr>
                        <a:t>30</a:t>
                      </a:r>
                    </a:p>
                  </a:txBody>
                  <a:tcPr>
                    <a:lnL w="7620" cap="flat" cmpd="sng" algn="ctr">
                      <a:solidFill>
                        <a:srgbClr val="4033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4033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a16="http://schemas.microsoft.com/office/drawing/2014/main" xmlns="" val="3717046040"/>
                  </a:ext>
                </a:extLst>
              </a:tr>
            </a:tbl>
          </a:graphicData>
        </a:graphic>
      </p:graphicFrame>
    </p:spTree>
    <p:extLst>
      <p:ext uri="{BB962C8B-B14F-4D97-AF65-F5344CB8AC3E}">
        <p14:creationId xmlns:p14="http://schemas.microsoft.com/office/powerpoint/2010/main" xmlns="" val="132394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8B52F-9ACE-AD58-3DC0-4ACA85064264}"/>
              </a:ext>
            </a:extLst>
          </p:cNvPr>
          <p:cNvSpPr>
            <a:spLocks noGrp="1"/>
          </p:cNvSpPr>
          <p:nvPr>
            <p:ph type="title"/>
          </p:nvPr>
        </p:nvSpPr>
        <p:spPr/>
        <p:txBody>
          <a:bodyPr>
            <a:normAutofit fontScale="90000"/>
          </a:bodyPr>
          <a:lstStyle/>
          <a:p>
            <a:r>
              <a:rPr lang="en-IN" b="0" i="0" dirty="0">
                <a:solidFill>
                  <a:srgbClr val="212529"/>
                </a:solidFill>
                <a:effectLst/>
                <a:latin typeface="system-ui"/>
              </a:rPr>
              <a:t>Boyce-Codd Normal Form (BCNF)</a:t>
            </a:r>
            <a:br>
              <a:rPr lang="en-IN" b="0" i="0" dirty="0">
                <a:solidFill>
                  <a:srgbClr val="212529"/>
                </a:solidFill>
                <a:effectLst/>
                <a:latin typeface="system-ui"/>
              </a:rPr>
            </a:br>
            <a:r>
              <a:rPr lang="en-IN" dirty="0"/>
              <a:t/>
            </a:r>
            <a:br>
              <a:rPr lang="en-IN" dirty="0"/>
            </a:br>
            <a:endParaRPr lang="en-IN" dirty="0"/>
          </a:p>
        </p:txBody>
      </p:sp>
      <p:sp>
        <p:nvSpPr>
          <p:cNvPr id="4" name="TextBox 3">
            <a:extLst>
              <a:ext uri="{FF2B5EF4-FFF2-40B4-BE49-F238E27FC236}">
                <a16:creationId xmlns:a16="http://schemas.microsoft.com/office/drawing/2014/main" xmlns="" id="{94BACDA7-D1C8-C9E3-2E98-120B02297297}"/>
              </a:ext>
            </a:extLst>
          </p:cNvPr>
          <p:cNvSpPr txBox="1"/>
          <p:nvPr/>
        </p:nvSpPr>
        <p:spPr>
          <a:xfrm>
            <a:off x="838200" y="1207275"/>
            <a:ext cx="8127124" cy="1754326"/>
          </a:xfrm>
          <a:prstGeom prst="rect">
            <a:avLst/>
          </a:prstGeom>
          <a:noFill/>
        </p:spPr>
        <p:txBody>
          <a:bodyPr wrap="square">
            <a:spAutoFit/>
          </a:bodyPr>
          <a:lstStyle/>
          <a:p>
            <a:pPr algn="l"/>
            <a:r>
              <a:rPr lang="en-US" b="0" i="0" dirty="0">
                <a:solidFill>
                  <a:srgbClr val="212529"/>
                </a:solidFill>
                <a:effectLst/>
                <a:latin typeface="system-ui"/>
              </a:rPr>
              <a:t>For a table to satisfy the Boyce-Codd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Third Normal Form</a:t>
            </a:r>
            <a:r>
              <a:rPr lang="en-US" b="0" i="0" dirty="0">
                <a:solidFill>
                  <a:srgbClr val="212529"/>
                </a:solidFill>
                <a:effectLst/>
                <a:latin typeface="system-ui"/>
              </a:rPr>
              <a:t>.</a:t>
            </a:r>
          </a:p>
          <a:p>
            <a:pPr algn="l"/>
            <a:r>
              <a:rPr lang="en-US" b="0" i="0" dirty="0">
                <a:solidFill>
                  <a:srgbClr val="212529"/>
                </a:solidFill>
                <a:effectLst/>
                <a:latin typeface="system-ui"/>
              </a:rPr>
              <a:t>And, for any dependency A → B, A should be a </a:t>
            </a:r>
            <a:r>
              <a:rPr lang="en-US" b="1" i="0" dirty="0">
                <a:solidFill>
                  <a:srgbClr val="212529"/>
                </a:solidFill>
                <a:effectLst/>
                <a:latin typeface="system-ui"/>
              </a:rPr>
              <a:t>super key</a:t>
            </a:r>
            <a:r>
              <a:rPr lang="en-US" b="0" i="0" dirty="0">
                <a:solidFill>
                  <a:srgbClr val="212529"/>
                </a:solidFill>
                <a:effectLst/>
                <a:latin typeface="system-ui"/>
              </a:rPr>
              <a:t>.</a:t>
            </a:r>
          </a:p>
          <a:p>
            <a:pPr algn="l"/>
            <a:r>
              <a:rPr lang="en-US" b="0" i="0" dirty="0">
                <a:solidFill>
                  <a:srgbClr val="51565E"/>
                </a:solidFill>
                <a:effectLst/>
                <a:latin typeface="Roboto" panose="02000000000000000000" pitchFamily="2" charset="0"/>
              </a:rPr>
              <a:t>2Secondly, every Right-Hand Side (RHS) attribute of the functional dependencies should depend on the super key of that particular table.</a:t>
            </a:r>
            <a:endParaRPr lang="en-US" b="0" i="0" dirty="0">
              <a:solidFill>
                <a:srgbClr val="212529"/>
              </a:solidFill>
              <a:effectLst/>
              <a:latin typeface="system-ui"/>
            </a:endParaRPr>
          </a:p>
        </p:txBody>
      </p:sp>
      <p:pic>
        <p:nvPicPr>
          <p:cNvPr id="2050" name="Picture 2" descr="normalizationinsql_10.">
            <a:extLst>
              <a:ext uri="{FF2B5EF4-FFF2-40B4-BE49-F238E27FC236}">
                <a16:creationId xmlns:a16="http://schemas.microsoft.com/office/drawing/2014/main" xmlns="" id="{987247E9-DE0D-E4CD-24C2-55E8110D03B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9904" y="3053601"/>
            <a:ext cx="3268716" cy="219455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DE383A25-72CE-D027-CCDD-7E979826D12B}"/>
              </a:ext>
            </a:extLst>
          </p:cNvPr>
          <p:cNvSpPr txBox="1"/>
          <p:nvPr/>
        </p:nvSpPr>
        <p:spPr>
          <a:xfrm>
            <a:off x="4078013" y="3053601"/>
            <a:ext cx="7956331" cy="1754326"/>
          </a:xfrm>
          <a:prstGeom prst="rect">
            <a:avLst/>
          </a:prstGeom>
          <a:noFill/>
        </p:spPr>
        <p:txBody>
          <a:bodyPr wrap="square">
            <a:spAutoFit/>
          </a:bodyPr>
          <a:lstStyle/>
          <a:p>
            <a:pPr algn="l"/>
            <a:r>
              <a:rPr lang="en-US" b="0" i="0" dirty="0">
                <a:solidFill>
                  <a:srgbClr val="51565E"/>
                </a:solidFill>
                <a:effectLst/>
                <a:latin typeface="Roboto" panose="02000000000000000000" pitchFamily="2" charset="0"/>
              </a:rPr>
              <a:t>The subject table follows these conditions:</a:t>
            </a:r>
          </a:p>
          <a:p>
            <a:pPr algn="l">
              <a:buFont typeface="Arial" panose="020B0604020202020204" pitchFamily="34" charset="0"/>
              <a:buChar char="•"/>
            </a:pPr>
            <a:r>
              <a:rPr lang="en-US" b="0" i="0" dirty="0">
                <a:solidFill>
                  <a:srgbClr val="51565E"/>
                </a:solidFill>
                <a:effectLst/>
                <a:latin typeface="Roboto" panose="02000000000000000000" pitchFamily="2" charset="0"/>
              </a:rPr>
              <a:t>Each student can enroll in multiple subjects.</a:t>
            </a:r>
          </a:p>
          <a:p>
            <a:pPr algn="l">
              <a:buFont typeface="Arial" panose="020B0604020202020204" pitchFamily="34" charset="0"/>
              <a:buChar char="•"/>
            </a:pPr>
            <a:r>
              <a:rPr lang="en-US" b="0" i="0" dirty="0">
                <a:solidFill>
                  <a:srgbClr val="51565E"/>
                </a:solidFill>
                <a:effectLst/>
                <a:latin typeface="Roboto" panose="02000000000000000000" pitchFamily="2" charset="0"/>
              </a:rPr>
              <a:t>Multiple professors can teach a particular subject.</a:t>
            </a:r>
          </a:p>
          <a:p>
            <a:pPr algn="l">
              <a:buFont typeface="Arial" panose="020B0604020202020204" pitchFamily="34" charset="0"/>
              <a:buChar char="•"/>
            </a:pPr>
            <a:r>
              <a:rPr lang="en-US" b="0" i="0" dirty="0">
                <a:solidFill>
                  <a:srgbClr val="51565E"/>
                </a:solidFill>
                <a:effectLst/>
                <a:latin typeface="Roboto" panose="02000000000000000000" pitchFamily="2" charset="0"/>
              </a:rPr>
              <a:t>For each subject, it assigns a professor to the student.</a:t>
            </a:r>
          </a:p>
          <a:p>
            <a:pPr algn="l"/>
            <a:r>
              <a:rPr lang="en-US" b="0" i="0" dirty="0">
                <a:solidFill>
                  <a:srgbClr val="51565E"/>
                </a:solidFill>
                <a:effectLst/>
                <a:latin typeface="Roboto" panose="02000000000000000000" pitchFamily="2" charset="0"/>
              </a:rPr>
              <a:t>In the above table, </a:t>
            </a:r>
            <a:r>
              <a:rPr lang="en-US" b="0" i="0" dirty="0" err="1">
                <a:solidFill>
                  <a:srgbClr val="51565E"/>
                </a:solidFill>
                <a:effectLst/>
                <a:latin typeface="Roboto" panose="02000000000000000000" pitchFamily="2" charset="0"/>
              </a:rPr>
              <a:t>studid</a:t>
            </a:r>
            <a:r>
              <a:rPr lang="en-US" b="0" i="0" dirty="0">
                <a:solidFill>
                  <a:srgbClr val="51565E"/>
                </a:solidFill>
                <a:effectLst/>
                <a:latin typeface="Roboto" panose="02000000000000000000" pitchFamily="2" charset="0"/>
              </a:rPr>
              <a:t> and subject together form the primary key because using </a:t>
            </a:r>
            <a:r>
              <a:rPr lang="en-US" b="0" i="0" dirty="0" err="1">
                <a:solidFill>
                  <a:srgbClr val="51565E"/>
                </a:solidFill>
                <a:effectLst/>
                <a:latin typeface="Roboto" panose="02000000000000000000" pitchFamily="2" charset="0"/>
              </a:rPr>
              <a:t>studid</a:t>
            </a:r>
            <a:r>
              <a:rPr lang="en-US" b="0" i="0" dirty="0">
                <a:solidFill>
                  <a:srgbClr val="51565E"/>
                </a:solidFill>
                <a:effectLst/>
                <a:latin typeface="Roboto" panose="02000000000000000000" pitchFamily="2" charset="0"/>
              </a:rPr>
              <a:t> and subject; you can determine all the table columns.</a:t>
            </a:r>
          </a:p>
        </p:txBody>
      </p:sp>
      <p:sp>
        <p:nvSpPr>
          <p:cNvPr id="9" name="TextBox 8">
            <a:extLst>
              <a:ext uri="{FF2B5EF4-FFF2-40B4-BE49-F238E27FC236}">
                <a16:creationId xmlns:a16="http://schemas.microsoft.com/office/drawing/2014/main" xmlns="" id="{5AB428A1-08F8-4240-0C78-AAA88FB31095}"/>
              </a:ext>
            </a:extLst>
          </p:cNvPr>
          <p:cNvSpPr txBox="1"/>
          <p:nvPr/>
        </p:nvSpPr>
        <p:spPr>
          <a:xfrm>
            <a:off x="4078012" y="5015547"/>
            <a:ext cx="7704083" cy="1200329"/>
          </a:xfrm>
          <a:prstGeom prst="rect">
            <a:avLst/>
          </a:prstGeom>
          <a:noFill/>
        </p:spPr>
        <p:txBody>
          <a:bodyPr wrap="square">
            <a:spAutoFit/>
          </a:bodyPr>
          <a:lstStyle/>
          <a:p>
            <a:pPr algn="l"/>
            <a:r>
              <a:rPr lang="en-US" b="0" i="0" dirty="0">
                <a:solidFill>
                  <a:srgbClr val="51565E"/>
                </a:solidFill>
                <a:effectLst/>
                <a:latin typeface="Roboto" panose="02000000000000000000" pitchFamily="2" charset="0"/>
              </a:rPr>
              <a:t>Another important point to be noted here is that one professor teaches only one subject, but one subject may have two professors.</a:t>
            </a:r>
          </a:p>
          <a:p>
            <a:pPr algn="l"/>
            <a:r>
              <a:rPr lang="en-US" b="0" i="0" dirty="0">
                <a:solidFill>
                  <a:srgbClr val="51565E"/>
                </a:solidFill>
                <a:effectLst/>
                <a:latin typeface="Roboto" panose="02000000000000000000" pitchFamily="2" charset="0"/>
              </a:rPr>
              <a:t>Which exhibit there is a dependency between subject and professor, i.e. </a:t>
            </a:r>
            <a:r>
              <a:rPr lang="en-US" b="1" i="0" dirty="0">
                <a:solidFill>
                  <a:srgbClr val="51565E"/>
                </a:solidFill>
                <a:effectLst/>
                <a:latin typeface="Roboto" panose="02000000000000000000" pitchFamily="2" charset="0"/>
              </a:rPr>
              <a:t>subject depends on the professor's name.</a:t>
            </a:r>
          </a:p>
        </p:txBody>
      </p:sp>
    </p:spTree>
    <p:extLst>
      <p:ext uri="{BB962C8B-B14F-4D97-AF65-F5344CB8AC3E}">
        <p14:creationId xmlns:p14="http://schemas.microsoft.com/office/powerpoint/2010/main" xmlns="" val="959416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4A3F3DB-56D0-766A-FEB4-0F7C9351FB06}"/>
              </a:ext>
            </a:extLst>
          </p:cNvPr>
          <p:cNvSpPr txBox="1"/>
          <p:nvPr/>
        </p:nvSpPr>
        <p:spPr>
          <a:xfrm>
            <a:off x="425668" y="2303039"/>
            <a:ext cx="8565931" cy="1754326"/>
          </a:xfrm>
          <a:prstGeom prst="rect">
            <a:avLst/>
          </a:prstGeom>
          <a:noFill/>
        </p:spPr>
        <p:txBody>
          <a:bodyPr wrap="square">
            <a:spAutoFit/>
          </a:bodyPr>
          <a:lstStyle/>
          <a:p>
            <a:pPr algn="l"/>
            <a:r>
              <a:rPr lang="en-US" b="0" i="0" dirty="0">
                <a:solidFill>
                  <a:srgbClr val="51565E"/>
                </a:solidFill>
                <a:effectLst/>
                <a:latin typeface="Roboto" panose="02000000000000000000" pitchFamily="2" charset="0"/>
              </a:rPr>
              <a:t>However, there exists yet another dependency - professor → subject.</a:t>
            </a:r>
          </a:p>
          <a:p>
            <a:pPr algn="l"/>
            <a:r>
              <a:rPr lang="en-US" b="0" i="0" dirty="0">
                <a:solidFill>
                  <a:srgbClr val="51565E"/>
                </a:solidFill>
                <a:effectLst/>
                <a:latin typeface="Roboto" panose="02000000000000000000" pitchFamily="2" charset="0"/>
              </a:rPr>
              <a:t>BCNF does not follow in the table as a subject is a prime attribute, the professor is a non-prime attribute.</a:t>
            </a:r>
          </a:p>
          <a:p>
            <a:pPr algn="l"/>
            <a:r>
              <a:rPr lang="en-US" b="0" i="0" dirty="0">
                <a:solidFill>
                  <a:srgbClr val="51565E"/>
                </a:solidFill>
                <a:effectLst/>
                <a:latin typeface="Roboto" panose="02000000000000000000" pitchFamily="2" charset="0"/>
              </a:rPr>
              <a:t> To transform the table into the BCNF, you will divide the table into two parts. One table will hold </a:t>
            </a:r>
            <a:r>
              <a:rPr lang="en-US" b="0" i="0" dirty="0" err="1">
                <a:solidFill>
                  <a:srgbClr val="51565E"/>
                </a:solidFill>
                <a:effectLst/>
                <a:latin typeface="Roboto" panose="02000000000000000000" pitchFamily="2" charset="0"/>
              </a:rPr>
              <a:t>stuid</a:t>
            </a:r>
            <a:r>
              <a:rPr lang="en-US" b="0" i="0" dirty="0">
                <a:solidFill>
                  <a:srgbClr val="51565E"/>
                </a:solidFill>
                <a:effectLst/>
                <a:latin typeface="Roboto" panose="02000000000000000000" pitchFamily="2" charset="0"/>
              </a:rPr>
              <a:t> which already exists and the second table will hold a newly created column </a:t>
            </a:r>
            <a:r>
              <a:rPr lang="en-US" b="0" i="0" dirty="0" err="1">
                <a:solidFill>
                  <a:srgbClr val="51565E"/>
                </a:solidFill>
                <a:effectLst/>
                <a:latin typeface="Roboto" panose="02000000000000000000" pitchFamily="2" charset="0"/>
              </a:rPr>
              <a:t>profid</a:t>
            </a:r>
            <a:r>
              <a:rPr lang="en-US" b="0" i="0" dirty="0">
                <a:solidFill>
                  <a:srgbClr val="51565E"/>
                </a:solidFill>
                <a:effectLst/>
                <a:latin typeface="Roboto" panose="02000000000000000000" pitchFamily="2" charset="0"/>
              </a:rPr>
              <a:t>.</a:t>
            </a:r>
          </a:p>
        </p:txBody>
      </p:sp>
      <p:sp>
        <p:nvSpPr>
          <p:cNvPr id="8" name="TextBox 7">
            <a:extLst>
              <a:ext uri="{FF2B5EF4-FFF2-40B4-BE49-F238E27FC236}">
                <a16:creationId xmlns:a16="http://schemas.microsoft.com/office/drawing/2014/main" xmlns="" id="{CDB50202-096D-8B74-4811-F33CFD60C26E}"/>
              </a:ext>
            </a:extLst>
          </p:cNvPr>
          <p:cNvSpPr txBox="1"/>
          <p:nvPr/>
        </p:nvSpPr>
        <p:spPr>
          <a:xfrm>
            <a:off x="504495" y="271714"/>
            <a:ext cx="10216055" cy="1754326"/>
          </a:xfrm>
          <a:prstGeom prst="rect">
            <a:avLst/>
          </a:prstGeom>
          <a:noFill/>
        </p:spPr>
        <p:txBody>
          <a:bodyPr wrap="square">
            <a:spAutoFit/>
          </a:bodyPr>
          <a:lstStyle/>
          <a:p>
            <a:pPr algn="l"/>
            <a:r>
              <a:rPr lang="en-US" b="0" i="0" dirty="0">
                <a:solidFill>
                  <a:srgbClr val="51565E"/>
                </a:solidFill>
                <a:effectLst/>
                <a:latin typeface="Roboto" panose="02000000000000000000" pitchFamily="2" charset="0"/>
              </a:rPr>
              <a:t>The table is in 1st Normal form </a:t>
            </a:r>
          </a:p>
          <a:p>
            <a:pPr algn="l"/>
            <a:r>
              <a:rPr lang="en-US" b="0" i="0" dirty="0">
                <a:solidFill>
                  <a:srgbClr val="51565E"/>
                </a:solidFill>
                <a:effectLst/>
                <a:latin typeface="Roboto" panose="02000000000000000000" pitchFamily="2" charset="0"/>
              </a:rPr>
              <a:t>The table also satisfies the 2nd Normal Form, as there is no Partial Dependency.</a:t>
            </a:r>
          </a:p>
          <a:p>
            <a:pPr algn="l"/>
            <a:r>
              <a:rPr lang="en-US" b="0" i="0" dirty="0">
                <a:solidFill>
                  <a:srgbClr val="51565E"/>
                </a:solidFill>
                <a:effectLst/>
                <a:latin typeface="Roboto" panose="02000000000000000000" pitchFamily="2" charset="0"/>
              </a:rPr>
              <a:t>And, there is no Transitive Dependency; hence, the table also satisfies the 3rd Normal Form.</a:t>
            </a:r>
          </a:p>
          <a:p>
            <a:pPr algn="l"/>
            <a:r>
              <a:rPr lang="en-US" b="0" i="0" dirty="0">
                <a:solidFill>
                  <a:srgbClr val="51565E"/>
                </a:solidFill>
                <a:effectLst/>
                <a:latin typeface="Roboto" panose="02000000000000000000" pitchFamily="2" charset="0"/>
              </a:rPr>
              <a:t>This table follows all the Normal forms except the Boyce Codd Normal Form.</a:t>
            </a:r>
          </a:p>
          <a:p>
            <a:pPr algn="l"/>
            <a:r>
              <a:rPr lang="en-US" b="0" i="0" dirty="0">
                <a:solidFill>
                  <a:srgbClr val="51565E"/>
                </a:solidFill>
                <a:effectLst/>
                <a:latin typeface="Roboto" panose="02000000000000000000" pitchFamily="2" charset="0"/>
              </a:rPr>
              <a:t>As you can see </a:t>
            </a:r>
            <a:r>
              <a:rPr lang="en-US" b="0" i="0" dirty="0" err="1">
                <a:solidFill>
                  <a:srgbClr val="51565E"/>
                </a:solidFill>
                <a:effectLst/>
                <a:latin typeface="Roboto" panose="02000000000000000000" pitchFamily="2" charset="0"/>
              </a:rPr>
              <a:t>stuid</a:t>
            </a:r>
            <a:r>
              <a:rPr lang="en-US" b="0" i="0" dirty="0">
                <a:solidFill>
                  <a:srgbClr val="51565E"/>
                </a:solidFill>
                <a:effectLst/>
                <a:latin typeface="Roboto" panose="02000000000000000000" pitchFamily="2" charset="0"/>
              </a:rPr>
              <a:t>, and subject forms the primary key, which means the subject attribute is a prime attribute.</a:t>
            </a:r>
          </a:p>
        </p:txBody>
      </p:sp>
      <p:sp>
        <p:nvSpPr>
          <p:cNvPr id="10" name="TextBox 9">
            <a:extLst>
              <a:ext uri="{FF2B5EF4-FFF2-40B4-BE49-F238E27FC236}">
                <a16:creationId xmlns:a16="http://schemas.microsoft.com/office/drawing/2014/main" xmlns="" id="{3AA7E917-7AC9-4F55-BD39-A8A8AE5EBB9A}"/>
              </a:ext>
            </a:extLst>
          </p:cNvPr>
          <p:cNvSpPr txBox="1"/>
          <p:nvPr/>
        </p:nvSpPr>
        <p:spPr>
          <a:xfrm>
            <a:off x="3773214" y="3965032"/>
            <a:ext cx="6096000" cy="646331"/>
          </a:xfrm>
          <a:prstGeom prst="rect">
            <a:avLst/>
          </a:prstGeom>
          <a:noFill/>
        </p:spPr>
        <p:txBody>
          <a:bodyPr wrap="square">
            <a:spAutoFit/>
          </a:bodyPr>
          <a:lstStyle/>
          <a:p>
            <a:r>
              <a:rPr lang="en-IN" b="1" i="0" dirty="0">
                <a:solidFill>
                  <a:srgbClr val="51565E"/>
                </a:solidFill>
                <a:effectLst/>
                <a:latin typeface="Roboto" panose="02000000000000000000" pitchFamily="2" charset="0"/>
              </a:rPr>
              <a:t>dependency - professor → subject</a:t>
            </a:r>
          </a:p>
          <a:p>
            <a:r>
              <a:rPr lang="en-IN" b="1" dirty="0">
                <a:solidFill>
                  <a:srgbClr val="51565E"/>
                </a:solidFill>
                <a:latin typeface="Roboto" panose="02000000000000000000" pitchFamily="2" charset="0"/>
              </a:rPr>
              <a:t>Subject depends on Professor </a:t>
            </a:r>
            <a:endParaRPr lang="en-IN" b="1" dirty="0"/>
          </a:p>
        </p:txBody>
      </p:sp>
      <p:sp>
        <p:nvSpPr>
          <p:cNvPr id="12" name="TextBox 11">
            <a:extLst>
              <a:ext uri="{FF2B5EF4-FFF2-40B4-BE49-F238E27FC236}">
                <a16:creationId xmlns:a16="http://schemas.microsoft.com/office/drawing/2014/main" xmlns="" id="{71A171A0-D910-46F9-EB5A-28071F397E21}"/>
              </a:ext>
            </a:extLst>
          </p:cNvPr>
          <p:cNvSpPr txBox="1"/>
          <p:nvPr/>
        </p:nvSpPr>
        <p:spPr>
          <a:xfrm>
            <a:off x="425668" y="4647295"/>
            <a:ext cx="10878208" cy="646331"/>
          </a:xfrm>
          <a:prstGeom prst="rect">
            <a:avLst/>
          </a:prstGeom>
          <a:noFill/>
        </p:spPr>
        <p:txBody>
          <a:bodyPr wrap="square">
            <a:spAutoFit/>
          </a:bodyPr>
          <a:lstStyle/>
          <a:p>
            <a:r>
              <a:rPr lang="en-US" b="0" i="0" dirty="0">
                <a:solidFill>
                  <a:srgbClr val="51565E"/>
                </a:solidFill>
                <a:effectLst/>
                <a:latin typeface="Roboto" panose="02000000000000000000" pitchFamily="2" charset="0"/>
              </a:rPr>
              <a:t>BCNF does not follow in the table as a subject is a prime attribute, the professor is a non-prime attribute</a:t>
            </a:r>
          </a:p>
          <a:p>
            <a:r>
              <a:rPr lang="en-US" dirty="0">
                <a:solidFill>
                  <a:srgbClr val="51565E"/>
                </a:solidFill>
                <a:latin typeface="Roboto" panose="02000000000000000000" pitchFamily="2" charset="0"/>
              </a:rPr>
              <a:t>Prime attribute should not depend on non-prime attribute</a:t>
            </a:r>
            <a:r>
              <a:rPr lang="en-US" b="0" i="0" dirty="0">
                <a:solidFill>
                  <a:srgbClr val="51565E"/>
                </a:solidFill>
                <a:effectLst/>
                <a:latin typeface="Roboto" panose="02000000000000000000" pitchFamily="2" charset="0"/>
              </a:rPr>
              <a:t>.</a:t>
            </a:r>
            <a:endParaRPr lang="en-IN" dirty="0"/>
          </a:p>
        </p:txBody>
      </p:sp>
    </p:spTree>
    <p:extLst>
      <p:ext uri="{BB962C8B-B14F-4D97-AF65-F5344CB8AC3E}">
        <p14:creationId xmlns:p14="http://schemas.microsoft.com/office/powerpoint/2010/main" xmlns="" val="112698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95A4755-719D-9A66-24D8-BB42B6B2C1FB}"/>
              </a:ext>
            </a:extLst>
          </p:cNvPr>
          <p:cNvSpPr txBox="1"/>
          <p:nvPr/>
        </p:nvSpPr>
        <p:spPr>
          <a:xfrm>
            <a:off x="1072055" y="466636"/>
            <a:ext cx="7714593" cy="923330"/>
          </a:xfrm>
          <a:prstGeom prst="rect">
            <a:avLst/>
          </a:prstGeom>
          <a:noFill/>
        </p:spPr>
        <p:txBody>
          <a:bodyPr wrap="square">
            <a:spAutoFit/>
          </a:bodyPr>
          <a:lstStyle/>
          <a:p>
            <a:r>
              <a:rPr lang="en-US" b="0" i="0" dirty="0">
                <a:solidFill>
                  <a:srgbClr val="51565E"/>
                </a:solidFill>
                <a:effectLst/>
                <a:latin typeface="Roboto" panose="02000000000000000000" pitchFamily="2" charset="0"/>
              </a:rPr>
              <a:t>To transform the table into the BCNF, you will divide the table into two parts. One table will hold </a:t>
            </a:r>
            <a:r>
              <a:rPr lang="en-US" b="0" i="0" dirty="0" err="1">
                <a:solidFill>
                  <a:srgbClr val="51565E"/>
                </a:solidFill>
                <a:effectLst/>
                <a:latin typeface="Roboto" panose="02000000000000000000" pitchFamily="2" charset="0"/>
              </a:rPr>
              <a:t>stuid</a:t>
            </a:r>
            <a:r>
              <a:rPr lang="en-US" b="0" i="0" dirty="0">
                <a:solidFill>
                  <a:srgbClr val="51565E"/>
                </a:solidFill>
                <a:effectLst/>
                <a:latin typeface="Roboto" panose="02000000000000000000" pitchFamily="2" charset="0"/>
              </a:rPr>
              <a:t> which already exists and the second table will hold a newly created column </a:t>
            </a:r>
            <a:r>
              <a:rPr lang="en-US" b="0" i="0" dirty="0" err="1">
                <a:solidFill>
                  <a:srgbClr val="51565E"/>
                </a:solidFill>
                <a:effectLst/>
                <a:latin typeface="Roboto" panose="02000000000000000000" pitchFamily="2" charset="0"/>
              </a:rPr>
              <a:t>profid</a:t>
            </a:r>
            <a:r>
              <a:rPr lang="en-US" b="0" i="0" dirty="0">
                <a:solidFill>
                  <a:srgbClr val="51565E"/>
                </a:solidFill>
                <a:effectLst/>
                <a:latin typeface="Roboto" panose="02000000000000000000" pitchFamily="2" charset="0"/>
              </a:rPr>
              <a:t>.</a:t>
            </a:r>
            <a:endParaRPr lang="en-IN" dirty="0"/>
          </a:p>
        </p:txBody>
      </p:sp>
      <p:pic>
        <p:nvPicPr>
          <p:cNvPr id="3074" name="Picture 2" descr="normalizationinsql_11">
            <a:extLst>
              <a:ext uri="{FF2B5EF4-FFF2-40B4-BE49-F238E27FC236}">
                <a16:creationId xmlns:a16="http://schemas.microsoft.com/office/drawing/2014/main" xmlns="" id="{BB4CE2E5-BC4A-B190-CFEC-7AC6878BDC3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5911" y="1562593"/>
            <a:ext cx="2814144" cy="1727145"/>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normalizationinsql_12.">
            <a:extLst>
              <a:ext uri="{FF2B5EF4-FFF2-40B4-BE49-F238E27FC236}">
                <a16:creationId xmlns:a16="http://schemas.microsoft.com/office/drawing/2014/main" xmlns="" id="{499A8520-A6CD-7642-DCCD-2D96367D983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04933" y="1443859"/>
            <a:ext cx="3366102" cy="19851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4763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5EFE0-43DB-718C-6997-CB298302758E}"/>
              </a:ext>
            </a:extLst>
          </p:cNvPr>
          <p:cNvSpPr>
            <a:spLocks noGrp="1"/>
          </p:cNvSpPr>
          <p:nvPr>
            <p:ph type="title"/>
          </p:nvPr>
        </p:nvSpPr>
        <p:spPr/>
        <p:txBody>
          <a:bodyPr/>
          <a:lstStyle/>
          <a:p>
            <a:r>
              <a:rPr lang="en-IN" dirty="0"/>
              <a:t>Fifth Normal Form</a:t>
            </a:r>
          </a:p>
        </p:txBody>
      </p:sp>
      <p:sp>
        <p:nvSpPr>
          <p:cNvPr id="4" name="TextBox 3">
            <a:extLst>
              <a:ext uri="{FF2B5EF4-FFF2-40B4-BE49-F238E27FC236}">
                <a16:creationId xmlns:a16="http://schemas.microsoft.com/office/drawing/2014/main" xmlns="" id="{C38ECA25-212C-9E98-E8E1-ECCBBC845FCD}"/>
              </a:ext>
            </a:extLst>
          </p:cNvPr>
          <p:cNvSpPr txBox="1"/>
          <p:nvPr/>
        </p:nvSpPr>
        <p:spPr>
          <a:xfrm>
            <a:off x="922283" y="1306361"/>
            <a:ext cx="8301858" cy="1938992"/>
          </a:xfrm>
          <a:prstGeom prst="rect">
            <a:avLst/>
          </a:prstGeom>
          <a:noFill/>
        </p:spPr>
        <p:txBody>
          <a:bodyPr wrap="square">
            <a:spAutoFit/>
          </a:bodyPr>
          <a:lstStyle/>
          <a:p>
            <a:r>
              <a:rPr lang="en-US" sz="2000" dirty="0"/>
              <a:t>Fifth normal form (5NF)</a:t>
            </a:r>
          </a:p>
          <a:p>
            <a:r>
              <a:rPr lang="en-US" sz="2000" dirty="0"/>
              <a:t>A relation is in 5NF if it is in 4NF and not contains any join dependency and joining should be lossless.</a:t>
            </a:r>
          </a:p>
          <a:p>
            <a:r>
              <a:rPr lang="en-US" sz="2000" dirty="0"/>
              <a:t>5NF is satisfied when all the tables are broken into as many tables as possible in order to avoid redundancy.</a:t>
            </a:r>
          </a:p>
          <a:p>
            <a:r>
              <a:rPr lang="en-US" sz="2000" dirty="0"/>
              <a:t>5NF is also known as Project-join normal form (PJ/NF).</a:t>
            </a:r>
            <a:endParaRPr lang="en-IN" sz="2000" dirty="0"/>
          </a:p>
        </p:txBody>
      </p:sp>
      <p:graphicFrame>
        <p:nvGraphicFramePr>
          <p:cNvPr id="7" name="Table 6">
            <a:extLst>
              <a:ext uri="{FF2B5EF4-FFF2-40B4-BE49-F238E27FC236}">
                <a16:creationId xmlns:a16="http://schemas.microsoft.com/office/drawing/2014/main" xmlns="" id="{A0C1D2D8-78E9-1974-707D-ABA122EBD535}"/>
              </a:ext>
            </a:extLst>
          </p:cNvPr>
          <p:cNvGraphicFramePr>
            <a:graphicFrameLocks noGrp="1"/>
          </p:cNvGraphicFramePr>
          <p:nvPr>
            <p:extLst>
              <p:ext uri="{D42A27DB-BD31-4B8C-83A1-F6EECF244321}">
                <p14:modId xmlns:p14="http://schemas.microsoft.com/office/powerpoint/2010/main" xmlns="" val="2766457001"/>
              </p:ext>
            </p:extLst>
          </p:nvPr>
        </p:nvGraphicFramePr>
        <p:xfrm>
          <a:off x="2278938" y="3612647"/>
          <a:ext cx="6467475" cy="2438400"/>
        </p:xfrm>
        <a:graphic>
          <a:graphicData uri="http://schemas.openxmlformats.org/drawingml/2006/table">
            <a:tbl>
              <a:tblPr/>
              <a:tblGrid>
                <a:gridCol w="2155825">
                  <a:extLst>
                    <a:ext uri="{9D8B030D-6E8A-4147-A177-3AD203B41FA5}">
                      <a16:colId xmlns:a16="http://schemas.microsoft.com/office/drawing/2014/main" xmlns="" val="1394935880"/>
                    </a:ext>
                  </a:extLst>
                </a:gridCol>
                <a:gridCol w="2155825">
                  <a:extLst>
                    <a:ext uri="{9D8B030D-6E8A-4147-A177-3AD203B41FA5}">
                      <a16:colId xmlns:a16="http://schemas.microsoft.com/office/drawing/2014/main" xmlns="" val="4178378281"/>
                    </a:ext>
                  </a:extLst>
                </a:gridCol>
                <a:gridCol w="2155825">
                  <a:extLst>
                    <a:ext uri="{9D8B030D-6E8A-4147-A177-3AD203B41FA5}">
                      <a16:colId xmlns:a16="http://schemas.microsoft.com/office/drawing/2014/main" xmlns="" val="3189520124"/>
                    </a:ext>
                  </a:extLst>
                </a:gridCol>
              </a:tblGrid>
              <a:tr h="0">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919731219"/>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082642064"/>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59495109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433803665"/>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675835294"/>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723174134"/>
                  </a:ext>
                </a:extLst>
              </a:tr>
            </a:tbl>
          </a:graphicData>
        </a:graphic>
      </p:graphicFrame>
    </p:spTree>
    <p:extLst>
      <p:ext uri="{BB962C8B-B14F-4D97-AF65-F5344CB8AC3E}">
        <p14:creationId xmlns:p14="http://schemas.microsoft.com/office/powerpoint/2010/main" xmlns="" val="1352213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B0E336E-91AD-98EC-6C18-D8B416926091}"/>
              </a:ext>
            </a:extLst>
          </p:cNvPr>
          <p:cNvSpPr txBox="1"/>
          <p:nvPr/>
        </p:nvSpPr>
        <p:spPr>
          <a:xfrm>
            <a:off x="475593" y="267023"/>
            <a:ext cx="9362090" cy="2031325"/>
          </a:xfrm>
          <a:prstGeom prst="rect">
            <a:avLst/>
          </a:prstGeom>
          <a:noFill/>
        </p:spPr>
        <p:txBody>
          <a:bodyPr wrap="square">
            <a:spAutoFit/>
          </a:bodyPr>
          <a:lstStyle/>
          <a:p>
            <a:pPr algn="just"/>
            <a:r>
              <a:rPr lang="en-US" b="0" i="0" dirty="0">
                <a:solidFill>
                  <a:srgbClr val="333333"/>
                </a:solidFill>
                <a:effectLst/>
                <a:latin typeface="inter-regular"/>
              </a:rPr>
              <a:t>In the above table, John takes both Computer and Math class for Semester 1 but he doesn't take Math class for Semester 2. In this case, combination of all these fields required to identify a valid data.</a:t>
            </a:r>
          </a:p>
          <a:p>
            <a:pPr algn="just"/>
            <a:r>
              <a:rPr lang="en-US" b="0" i="0" dirty="0">
                <a:solidFill>
                  <a:srgbClr val="333333"/>
                </a:solidFill>
                <a:effectLst/>
                <a:latin typeface="inter-regular"/>
              </a:rPr>
              <a:t>Suppose we add a new Semester as Semester 3 but do not know about the subject and who will be taking that subject so we leave Lecturer and Subject as NULL. But all three columns together acts as a primary key, so we can't leave other two columns blank.</a:t>
            </a:r>
          </a:p>
          <a:p>
            <a:pPr algn="just"/>
            <a:r>
              <a:rPr lang="en-US" b="0" i="0" dirty="0">
                <a:solidFill>
                  <a:srgbClr val="333333"/>
                </a:solidFill>
                <a:effectLst/>
                <a:latin typeface="inter-regular"/>
              </a:rPr>
              <a:t>So to make the above table into 5NF, we can decompose it into three relations P1, P2 &amp; P3:</a:t>
            </a:r>
          </a:p>
        </p:txBody>
      </p:sp>
      <p:graphicFrame>
        <p:nvGraphicFramePr>
          <p:cNvPr id="5" name="Table 4">
            <a:extLst>
              <a:ext uri="{FF2B5EF4-FFF2-40B4-BE49-F238E27FC236}">
                <a16:creationId xmlns:a16="http://schemas.microsoft.com/office/drawing/2014/main" xmlns="" id="{34FB0572-E98F-B4A9-A626-AB86F143749A}"/>
              </a:ext>
            </a:extLst>
          </p:cNvPr>
          <p:cNvGraphicFramePr>
            <a:graphicFrameLocks noGrp="1"/>
          </p:cNvGraphicFramePr>
          <p:nvPr>
            <p:extLst>
              <p:ext uri="{D42A27DB-BD31-4B8C-83A1-F6EECF244321}">
                <p14:modId xmlns:p14="http://schemas.microsoft.com/office/powerpoint/2010/main" xmlns="" val="1665248852"/>
              </p:ext>
            </p:extLst>
          </p:nvPr>
        </p:nvGraphicFramePr>
        <p:xfrm>
          <a:off x="592027" y="2649138"/>
          <a:ext cx="6467476" cy="2042160"/>
        </p:xfrm>
        <a:graphic>
          <a:graphicData uri="http://schemas.openxmlformats.org/drawingml/2006/table">
            <a:tbl>
              <a:tblPr/>
              <a:tblGrid>
                <a:gridCol w="3233738">
                  <a:extLst>
                    <a:ext uri="{9D8B030D-6E8A-4147-A177-3AD203B41FA5}">
                      <a16:colId xmlns:a16="http://schemas.microsoft.com/office/drawing/2014/main" xmlns="" val="2953007295"/>
                    </a:ext>
                  </a:extLst>
                </a:gridCol>
                <a:gridCol w="3233738">
                  <a:extLst>
                    <a:ext uri="{9D8B030D-6E8A-4147-A177-3AD203B41FA5}">
                      <a16:colId xmlns:a16="http://schemas.microsoft.com/office/drawing/2014/main" xmlns="" val="1652535363"/>
                    </a:ext>
                  </a:extLst>
                </a:gridCol>
              </a:tblGrid>
              <a:tr h="0">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233328660"/>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47973844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51189957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772165888"/>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400724862"/>
                  </a:ext>
                </a:extLst>
              </a:tr>
            </a:tbl>
          </a:graphicData>
        </a:graphic>
      </p:graphicFrame>
      <p:graphicFrame>
        <p:nvGraphicFramePr>
          <p:cNvPr id="6" name="Table 5">
            <a:extLst>
              <a:ext uri="{FF2B5EF4-FFF2-40B4-BE49-F238E27FC236}">
                <a16:creationId xmlns:a16="http://schemas.microsoft.com/office/drawing/2014/main" xmlns="" id="{6BCA0124-7948-6F6A-B42F-CFDEBE9E0356}"/>
              </a:ext>
            </a:extLst>
          </p:cNvPr>
          <p:cNvGraphicFramePr>
            <a:graphicFrameLocks noGrp="1"/>
          </p:cNvGraphicFramePr>
          <p:nvPr>
            <p:extLst>
              <p:ext uri="{D42A27DB-BD31-4B8C-83A1-F6EECF244321}">
                <p14:modId xmlns:p14="http://schemas.microsoft.com/office/powerpoint/2010/main" xmlns="" val="1755288995"/>
              </p:ext>
            </p:extLst>
          </p:nvPr>
        </p:nvGraphicFramePr>
        <p:xfrm>
          <a:off x="6251848" y="3121308"/>
          <a:ext cx="6467476" cy="2438400"/>
        </p:xfrm>
        <a:graphic>
          <a:graphicData uri="http://schemas.openxmlformats.org/drawingml/2006/table">
            <a:tbl>
              <a:tblPr/>
              <a:tblGrid>
                <a:gridCol w="3233738">
                  <a:extLst>
                    <a:ext uri="{9D8B030D-6E8A-4147-A177-3AD203B41FA5}">
                      <a16:colId xmlns:a16="http://schemas.microsoft.com/office/drawing/2014/main" xmlns="" val="173092348"/>
                    </a:ext>
                  </a:extLst>
                </a:gridCol>
                <a:gridCol w="3233738">
                  <a:extLst>
                    <a:ext uri="{9D8B030D-6E8A-4147-A177-3AD203B41FA5}">
                      <a16:colId xmlns:a16="http://schemas.microsoft.com/office/drawing/2014/main" xmlns="" val="4167083997"/>
                    </a:ext>
                  </a:extLst>
                </a:gridCol>
              </a:tblGrid>
              <a:tr h="0">
                <a:tc>
                  <a:txBody>
                    <a:bodyPr/>
                    <a:lstStyle/>
                    <a:p>
                      <a:pPr algn="l" fontAlgn="t"/>
                      <a:r>
                        <a:rPr lang="en-IN" dirty="0">
                          <a:solidFill>
                            <a:srgbClr val="000000"/>
                          </a:solidFill>
                          <a:effectLst/>
                          <a:latin typeface="times new roman" panose="02020603050405020304" pitchFamily="18" charset="0"/>
                        </a:rPr>
                        <a:t>SUBJECT</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82443595"/>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29033911"/>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49827152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967659514"/>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046164782"/>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965004528"/>
                  </a:ext>
                </a:extLst>
              </a:tr>
            </a:tbl>
          </a:graphicData>
        </a:graphic>
      </p:graphicFrame>
      <p:graphicFrame>
        <p:nvGraphicFramePr>
          <p:cNvPr id="7" name="Table 6">
            <a:extLst>
              <a:ext uri="{FF2B5EF4-FFF2-40B4-BE49-F238E27FC236}">
                <a16:creationId xmlns:a16="http://schemas.microsoft.com/office/drawing/2014/main" xmlns="" id="{FD3FA685-8133-5325-5BC6-616175A4CA37}"/>
              </a:ext>
            </a:extLst>
          </p:cNvPr>
          <p:cNvGraphicFramePr>
            <a:graphicFrameLocks noGrp="1"/>
          </p:cNvGraphicFramePr>
          <p:nvPr>
            <p:extLst>
              <p:ext uri="{D42A27DB-BD31-4B8C-83A1-F6EECF244321}">
                <p14:modId xmlns:p14="http://schemas.microsoft.com/office/powerpoint/2010/main" xmlns="" val="1441785364"/>
              </p:ext>
            </p:extLst>
          </p:nvPr>
        </p:nvGraphicFramePr>
        <p:xfrm>
          <a:off x="0" y="4691298"/>
          <a:ext cx="6467476" cy="2438400"/>
        </p:xfrm>
        <a:graphic>
          <a:graphicData uri="http://schemas.openxmlformats.org/drawingml/2006/table">
            <a:tbl>
              <a:tblPr/>
              <a:tblGrid>
                <a:gridCol w="3233738">
                  <a:extLst>
                    <a:ext uri="{9D8B030D-6E8A-4147-A177-3AD203B41FA5}">
                      <a16:colId xmlns:a16="http://schemas.microsoft.com/office/drawing/2014/main" xmlns="" val="3300140679"/>
                    </a:ext>
                  </a:extLst>
                </a:gridCol>
                <a:gridCol w="3233738">
                  <a:extLst>
                    <a:ext uri="{9D8B030D-6E8A-4147-A177-3AD203B41FA5}">
                      <a16:colId xmlns:a16="http://schemas.microsoft.com/office/drawing/2014/main" xmlns="" val="2586920592"/>
                    </a:ext>
                  </a:extLst>
                </a:gridCol>
              </a:tblGrid>
              <a:tr h="0">
                <a:tc>
                  <a:txBody>
                    <a:bodyPr/>
                    <a:lstStyle/>
                    <a:p>
                      <a:pPr algn="l" fontAlgn="t"/>
                      <a:r>
                        <a:rPr lang="en-IN" dirty="0">
                          <a:solidFill>
                            <a:srgbClr val="000000"/>
                          </a:solidFill>
                          <a:effectLst/>
                          <a:latin typeface="times new roman" panose="02020603050405020304" pitchFamily="18" charset="0"/>
                        </a:rPr>
                        <a:t>SEMSTER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6864595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84017269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02765459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387197896"/>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742696017"/>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99017533"/>
                  </a:ext>
                </a:extLst>
              </a:tr>
            </a:tbl>
          </a:graphicData>
        </a:graphic>
      </p:graphicFrame>
    </p:spTree>
    <p:extLst>
      <p:ext uri="{BB962C8B-B14F-4D97-AF65-F5344CB8AC3E}">
        <p14:creationId xmlns:p14="http://schemas.microsoft.com/office/powerpoint/2010/main" xmlns="" val="10322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E0D6E2-A4AD-0103-0CF2-E34652668322}"/>
              </a:ext>
            </a:extLst>
          </p:cNvPr>
          <p:cNvSpPr>
            <a:spLocks noGrp="1"/>
          </p:cNvSpPr>
          <p:nvPr>
            <p:ph type="title"/>
          </p:nvPr>
        </p:nvSpPr>
        <p:spPr/>
        <p:txBody>
          <a:bodyPr/>
          <a:lstStyle/>
          <a:p>
            <a:r>
              <a:rPr lang="en-IN" dirty="0"/>
              <a:t>Constraints in SQL</a:t>
            </a:r>
          </a:p>
        </p:txBody>
      </p:sp>
      <p:sp>
        <p:nvSpPr>
          <p:cNvPr id="3" name="Text Placeholder 2">
            <a:extLst>
              <a:ext uri="{FF2B5EF4-FFF2-40B4-BE49-F238E27FC236}">
                <a16:creationId xmlns:a16="http://schemas.microsoft.com/office/drawing/2014/main" xmlns="" id="{F53E832E-91D7-71AB-6EFF-627BD0F5CC4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423970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67110-23E6-680B-F5BE-E61542A43E45}"/>
              </a:ext>
            </a:extLst>
          </p:cNvPr>
          <p:cNvSpPr>
            <a:spLocks noGrp="1"/>
          </p:cNvSpPr>
          <p:nvPr>
            <p:ph type="title"/>
          </p:nvPr>
        </p:nvSpPr>
        <p:spPr/>
        <p:txBody>
          <a:bodyPr/>
          <a:lstStyle/>
          <a:p>
            <a:r>
              <a:rPr lang="en-IN" b="1" i="0" dirty="0">
                <a:solidFill>
                  <a:srgbClr val="273239"/>
                </a:solidFill>
                <a:effectLst/>
                <a:latin typeface="sofia-pro"/>
              </a:rPr>
              <a:t>SQL - Constraints</a:t>
            </a:r>
            <a:br>
              <a:rPr lang="en-IN" b="1" i="0" dirty="0">
                <a:solidFill>
                  <a:srgbClr val="273239"/>
                </a:solidFill>
                <a:effectLst/>
                <a:latin typeface="sofia-pro"/>
              </a:rPr>
            </a:br>
            <a:endParaRPr lang="en-IN" dirty="0"/>
          </a:p>
        </p:txBody>
      </p:sp>
      <p:sp>
        <p:nvSpPr>
          <p:cNvPr id="4" name="TextBox 3">
            <a:extLst>
              <a:ext uri="{FF2B5EF4-FFF2-40B4-BE49-F238E27FC236}">
                <a16:creationId xmlns:a16="http://schemas.microsoft.com/office/drawing/2014/main" xmlns="" id="{62436D50-D186-E276-9719-00BDD6F20483}"/>
              </a:ext>
            </a:extLst>
          </p:cNvPr>
          <p:cNvSpPr txBox="1"/>
          <p:nvPr/>
        </p:nvSpPr>
        <p:spPr>
          <a:xfrm>
            <a:off x="328534" y="1027906"/>
            <a:ext cx="10809158" cy="5693866"/>
          </a:xfrm>
          <a:prstGeom prst="rect">
            <a:avLst/>
          </a:prstGeom>
          <a:noFill/>
        </p:spPr>
        <p:txBody>
          <a:bodyPr wrap="square">
            <a:spAutoFit/>
          </a:bodyPr>
          <a:lstStyle/>
          <a:p>
            <a:r>
              <a:rPr lang="en-US" sz="2800" dirty="0"/>
              <a:t>Constraints are the rules that we can apply on the type of data in a table. That is, we can specify the limit on the type of data that can be stored in a particular column in a table using constraints. </a:t>
            </a:r>
          </a:p>
          <a:p>
            <a:r>
              <a:rPr lang="en-US" sz="2800" dirty="0"/>
              <a:t>The available constraints in SQL are: </a:t>
            </a:r>
          </a:p>
          <a:p>
            <a:r>
              <a:rPr lang="en-US" sz="2800" dirty="0"/>
              <a:t> </a:t>
            </a:r>
            <a:r>
              <a:rPr lang="en-US" sz="2800" b="1" dirty="0"/>
              <a:t>NOT NULL</a:t>
            </a:r>
            <a:r>
              <a:rPr lang="en-US" sz="2800" dirty="0"/>
              <a:t>: This constraint tells that we cannot store a null value in a column. That is, if a column is specified as </a:t>
            </a:r>
            <a:r>
              <a:rPr lang="en-US" sz="2800" b="1" dirty="0"/>
              <a:t>NOT NULL </a:t>
            </a:r>
            <a:r>
              <a:rPr lang="en-US" sz="2800" dirty="0"/>
              <a:t>then we will not be able to store null in this particular column any more.</a:t>
            </a:r>
          </a:p>
          <a:p>
            <a:r>
              <a:rPr lang="en-US" sz="2800" b="1" dirty="0"/>
              <a:t>UNIQUE</a:t>
            </a:r>
            <a:r>
              <a:rPr lang="en-US" sz="2800" dirty="0"/>
              <a:t>: This constraint when specified with a column, tells that all the values in the column must be unique. That is, the values in any row of a column must not be repeated.</a:t>
            </a:r>
          </a:p>
          <a:p>
            <a:r>
              <a:rPr lang="en-US" sz="2800" b="1" dirty="0"/>
              <a:t>PRIMARY KEY</a:t>
            </a:r>
            <a:r>
              <a:rPr lang="en-US" sz="2800" dirty="0"/>
              <a:t>: A primary key is a field which can uniquely identify each row in a table. And this constraint is used to specify a field in a table as primary key.</a:t>
            </a:r>
          </a:p>
        </p:txBody>
      </p:sp>
    </p:spTree>
    <p:extLst>
      <p:ext uri="{BB962C8B-B14F-4D97-AF65-F5344CB8AC3E}">
        <p14:creationId xmlns:p14="http://schemas.microsoft.com/office/powerpoint/2010/main" xmlns="" val="4262669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F1B6C6C-1634-1C99-78A8-64098DDB3BF2}"/>
              </a:ext>
            </a:extLst>
          </p:cNvPr>
          <p:cNvSpPr txBox="1"/>
          <p:nvPr/>
        </p:nvSpPr>
        <p:spPr>
          <a:xfrm>
            <a:off x="509665" y="1221778"/>
            <a:ext cx="11137692" cy="3539430"/>
          </a:xfrm>
          <a:prstGeom prst="rect">
            <a:avLst/>
          </a:prstGeom>
          <a:noFill/>
        </p:spPr>
        <p:txBody>
          <a:bodyPr wrap="square">
            <a:spAutoFit/>
          </a:bodyPr>
          <a:lstStyle/>
          <a:p>
            <a:r>
              <a:rPr lang="en-US" sz="2800" b="1" dirty="0"/>
              <a:t>FOREIGN KEY: </a:t>
            </a:r>
            <a:r>
              <a:rPr lang="en-US" sz="2800" dirty="0"/>
              <a:t>A Foreign key is a field which can uniquely identify each row in a another table. And this constraint is used to specify a field as Foreign key.</a:t>
            </a:r>
          </a:p>
          <a:p>
            <a:r>
              <a:rPr lang="en-US" sz="2800" b="1" dirty="0"/>
              <a:t>CHECK</a:t>
            </a:r>
            <a:r>
              <a:rPr lang="en-US" sz="2800" dirty="0"/>
              <a:t>: This constraint helps to validate the values of a column to meet a particular condition. That is, it helps to ensure that the value stored in a column meets a specific condition.</a:t>
            </a:r>
          </a:p>
          <a:p>
            <a:r>
              <a:rPr lang="en-US" sz="2800" b="1" dirty="0"/>
              <a:t>DEFAULT</a:t>
            </a:r>
            <a:r>
              <a:rPr lang="en-US" sz="2800" dirty="0"/>
              <a:t>: This constraint specifies a default value for the column when no value is specified by the user.</a:t>
            </a:r>
            <a:endParaRPr lang="en-IN" sz="2800" dirty="0"/>
          </a:p>
        </p:txBody>
      </p:sp>
    </p:spTree>
    <p:extLst>
      <p:ext uri="{BB962C8B-B14F-4D97-AF65-F5344CB8AC3E}">
        <p14:creationId xmlns:p14="http://schemas.microsoft.com/office/powerpoint/2010/main" xmlns="" val="208957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43099-0356-D9F0-EB2F-E84B250B88A4}"/>
              </a:ext>
            </a:extLst>
          </p:cNvPr>
          <p:cNvSpPr>
            <a:spLocks noGrp="1"/>
          </p:cNvSpPr>
          <p:nvPr>
            <p:ph type="title"/>
          </p:nvPr>
        </p:nvSpPr>
        <p:spPr/>
        <p:txBody>
          <a:bodyPr/>
          <a:lstStyle/>
          <a:p>
            <a:r>
              <a:rPr lang="en-IN" dirty="0" err="1"/>
              <a:t>DDl</a:t>
            </a:r>
            <a:r>
              <a:rPr lang="en-IN" dirty="0"/>
              <a:t>-DML-DQL-DCL-TCL</a:t>
            </a:r>
          </a:p>
        </p:txBody>
      </p:sp>
      <p:sp>
        <p:nvSpPr>
          <p:cNvPr id="3" name="Text Placeholder 2">
            <a:extLst>
              <a:ext uri="{FF2B5EF4-FFF2-40B4-BE49-F238E27FC236}">
                <a16:creationId xmlns:a16="http://schemas.microsoft.com/office/drawing/2014/main" xmlns="" id="{1E854B4B-E81C-0F5E-421C-150766EABED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98026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ional Model of database">
            <a:extLst>
              <a:ext uri="{FF2B5EF4-FFF2-40B4-BE49-F238E27FC236}">
                <a16:creationId xmlns:a16="http://schemas.microsoft.com/office/drawing/2014/main" xmlns="" id="{AFA20FE7-729E-590F-BF1E-A302154038EB}"/>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r="-2" b="14976"/>
          <a:stretch/>
        </p:blipFill>
        <p:spPr bwMode="auto">
          <a:xfrm>
            <a:off x="20" y="10"/>
            <a:ext cx="12191980" cy="6857990"/>
          </a:xfrm>
          <a:prstGeom prst="rect">
            <a:avLst/>
          </a:prstGeom>
          <a:solidFill>
            <a:srgbClr val="FFFFFF"/>
          </a:solidFill>
        </p:spPr>
      </p:pic>
    </p:spTree>
    <p:extLst>
      <p:ext uri="{BB962C8B-B14F-4D97-AF65-F5344CB8AC3E}">
        <p14:creationId xmlns:p14="http://schemas.microsoft.com/office/powerpoint/2010/main" xmlns="" val="2928595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0F46DE3-7488-CAFF-F8C2-1F2E37ABBE1D}"/>
              </a:ext>
            </a:extLst>
          </p:cNvPr>
          <p:cNvSpPr txBox="1"/>
          <p:nvPr/>
        </p:nvSpPr>
        <p:spPr>
          <a:xfrm>
            <a:off x="554636" y="587965"/>
            <a:ext cx="8090940" cy="1200329"/>
          </a:xfrm>
          <a:prstGeom prst="rect">
            <a:avLst/>
          </a:prstGeom>
          <a:noFill/>
        </p:spPr>
        <p:txBody>
          <a:bodyPr wrap="square">
            <a:spAutoFit/>
          </a:bodyPr>
          <a:lstStyle/>
          <a:p>
            <a:r>
              <a:rPr lang="en-US" b="0" i="0" dirty="0">
                <a:solidFill>
                  <a:srgbClr val="273239"/>
                </a:solidFill>
                <a:effectLst/>
                <a:latin typeface="urw-din"/>
              </a:rPr>
              <a:t>Data Definition Language(DDL) is a subset of SQL and a part of </a:t>
            </a:r>
            <a:r>
              <a:rPr lang="en-US" b="0" i="0" u="sng" dirty="0">
                <a:effectLst/>
                <a:latin typeface="urw-din"/>
                <a:hlinkClick r:id="rId2"/>
              </a:rPr>
              <a:t>DBMS(Database Management System)</a:t>
            </a:r>
            <a:r>
              <a:rPr lang="en-US" b="0" i="0" dirty="0">
                <a:solidFill>
                  <a:srgbClr val="273239"/>
                </a:solidFill>
                <a:effectLst/>
                <a:latin typeface="urw-din"/>
              </a:rPr>
              <a:t>. DDL consist of Commands to commands like CREATE, ALTER, TRUNCATE and DROP. These commands are used to create or modify the tables in SQL.</a:t>
            </a:r>
            <a:endParaRPr lang="en-IN" dirty="0"/>
          </a:p>
        </p:txBody>
      </p:sp>
      <p:sp>
        <p:nvSpPr>
          <p:cNvPr id="6" name="TextBox 5">
            <a:extLst>
              <a:ext uri="{FF2B5EF4-FFF2-40B4-BE49-F238E27FC236}">
                <a16:creationId xmlns:a16="http://schemas.microsoft.com/office/drawing/2014/main" xmlns="" id="{1931EC5C-FE70-CC0F-905C-FD8D8DEFBE59}"/>
              </a:ext>
            </a:extLst>
          </p:cNvPr>
          <p:cNvSpPr txBox="1"/>
          <p:nvPr/>
        </p:nvSpPr>
        <p:spPr>
          <a:xfrm>
            <a:off x="423473" y="2027660"/>
            <a:ext cx="6093500" cy="2585323"/>
          </a:xfrm>
          <a:prstGeom prst="rect">
            <a:avLst/>
          </a:prstGeom>
          <a:noFill/>
        </p:spPr>
        <p:txBody>
          <a:bodyPr wrap="square">
            <a:spAutoFit/>
          </a:bodyPr>
          <a:lstStyle/>
          <a:p>
            <a:r>
              <a:rPr lang="en-IN" dirty="0"/>
              <a:t>Syntax –</a:t>
            </a:r>
          </a:p>
          <a:p>
            <a:endParaRPr lang="en-IN" dirty="0"/>
          </a:p>
          <a:p>
            <a:r>
              <a:rPr lang="en-IN" dirty="0"/>
              <a:t>CREATE TABLE </a:t>
            </a:r>
            <a:r>
              <a:rPr lang="en-IN" dirty="0" err="1"/>
              <a:t>table_name</a:t>
            </a:r>
            <a:endParaRPr lang="en-IN" dirty="0"/>
          </a:p>
          <a:p>
            <a:r>
              <a:rPr lang="en-IN" dirty="0"/>
              <a:t>(</a:t>
            </a:r>
          </a:p>
          <a:p>
            <a:r>
              <a:rPr lang="en-IN" dirty="0"/>
              <a:t>column_1 datatype,</a:t>
            </a:r>
          </a:p>
          <a:p>
            <a:r>
              <a:rPr lang="en-IN" dirty="0"/>
              <a:t>column_2 datatype,</a:t>
            </a:r>
          </a:p>
          <a:p>
            <a:r>
              <a:rPr lang="en-IN" dirty="0"/>
              <a:t>column_3 datatype,</a:t>
            </a:r>
          </a:p>
          <a:p>
            <a:r>
              <a:rPr lang="en-IN" dirty="0"/>
              <a:t>....</a:t>
            </a:r>
          </a:p>
          <a:p>
            <a:r>
              <a:rPr lang="en-IN" dirty="0"/>
              <a:t>);</a:t>
            </a:r>
          </a:p>
        </p:txBody>
      </p:sp>
      <p:sp>
        <p:nvSpPr>
          <p:cNvPr id="8" name="TextBox 7">
            <a:extLst>
              <a:ext uri="{FF2B5EF4-FFF2-40B4-BE49-F238E27FC236}">
                <a16:creationId xmlns:a16="http://schemas.microsoft.com/office/drawing/2014/main" xmlns="" id="{B08BC3FA-700B-12D4-4684-F94BCA15E3AB}"/>
              </a:ext>
            </a:extLst>
          </p:cNvPr>
          <p:cNvSpPr txBox="1"/>
          <p:nvPr/>
        </p:nvSpPr>
        <p:spPr>
          <a:xfrm>
            <a:off x="3931171" y="1788294"/>
            <a:ext cx="6093500" cy="1477328"/>
          </a:xfrm>
          <a:prstGeom prst="rect">
            <a:avLst/>
          </a:prstGeom>
          <a:noFill/>
        </p:spPr>
        <p:txBody>
          <a:bodyPr wrap="square">
            <a:spAutoFit/>
          </a:bodyPr>
          <a:lstStyle/>
          <a:p>
            <a:r>
              <a:rPr lang="en-US" dirty="0"/>
              <a:t>Syntax –</a:t>
            </a:r>
          </a:p>
          <a:p>
            <a:r>
              <a:rPr lang="en-US" dirty="0"/>
              <a:t>Syntax to add a column to an existing table.</a:t>
            </a:r>
          </a:p>
          <a:p>
            <a:endParaRPr lang="en-US" dirty="0"/>
          </a:p>
          <a:p>
            <a:r>
              <a:rPr lang="en-US" dirty="0"/>
              <a:t>ALTER TABLE </a:t>
            </a:r>
            <a:r>
              <a:rPr lang="en-US" dirty="0" err="1"/>
              <a:t>table_name</a:t>
            </a:r>
            <a:endParaRPr lang="en-US" dirty="0"/>
          </a:p>
          <a:p>
            <a:r>
              <a:rPr lang="en-US" dirty="0"/>
              <a:t>ADD </a:t>
            </a:r>
            <a:r>
              <a:rPr lang="en-US" dirty="0" err="1"/>
              <a:t>column_name</a:t>
            </a:r>
            <a:r>
              <a:rPr lang="en-US" dirty="0"/>
              <a:t> datatype;</a:t>
            </a:r>
            <a:endParaRPr lang="en-IN" dirty="0"/>
          </a:p>
        </p:txBody>
      </p:sp>
      <p:sp>
        <p:nvSpPr>
          <p:cNvPr id="10" name="TextBox 9">
            <a:extLst>
              <a:ext uri="{FF2B5EF4-FFF2-40B4-BE49-F238E27FC236}">
                <a16:creationId xmlns:a16="http://schemas.microsoft.com/office/drawing/2014/main" xmlns="" id="{EB89C622-90D1-2840-F676-7E890D86DA7A}"/>
              </a:ext>
            </a:extLst>
          </p:cNvPr>
          <p:cNvSpPr txBox="1"/>
          <p:nvPr/>
        </p:nvSpPr>
        <p:spPr>
          <a:xfrm>
            <a:off x="2552076" y="4099890"/>
            <a:ext cx="6093500" cy="2308324"/>
          </a:xfrm>
          <a:prstGeom prst="rect">
            <a:avLst/>
          </a:prstGeom>
          <a:noFill/>
        </p:spPr>
        <p:txBody>
          <a:bodyPr wrap="square">
            <a:spAutoFit/>
          </a:bodyPr>
          <a:lstStyle/>
          <a:p>
            <a:r>
              <a:rPr lang="en-US" dirty="0"/>
              <a:t>TRUNCATE :</a:t>
            </a:r>
          </a:p>
          <a:p>
            <a:r>
              <a:rPr lang="en-US" dirty="0"/>
              <a:t>This command is used to remove all rows from the table, but the structure of the table still exists.</a:t>
            </a:r>
          </a:p>
          <a:p>
            <a:endParaRPr lang="en-US" dirty="0"/>
          </a:p>
          <a:p>
            <a:r>
              <a:rPr lang="en-US" dirty="0"/>
              <a:t>Syntax –</a:t>
            </a:r>
          </a:p>
          <a:p>
            <a:r>
              <a:rPr lang="en-US" dirty="0"/>
              <a:t>Syntax to remove an existing table.</a:t>
            </a:r>
          </a:p>
          <a:p>
            <a:endParaRPr lang="en-US" dirty="0"/>
          </a:p>
          <a:p>
            <a:r>
              <a:rPr lang="en-US" dirty="0"/>
              <a:t>TRUNCATE TABLE </a:t>
            </a:r>
            <a:r>
              <a:rPr lang="en-US" dirty="0" err="1"/>
              <a:t>table_name</a:t>
            </a:r>
            <a:r>
              <a:rPr lang="en-US" dirty="0"/>
              <a:t>;</a:t>
            </a:r>
            <a:endParaRPr lang="en-IN" dirty="0"/>
          </a:p>
        </p:txBody>
      </p:sp>
      <p:sp>
        <p:nvSpPr>
          <p:cNvPr id="13" name="TextBox 12">
            <a:extLst>
              <a:ext uri="{FF2B5EF4-FFF2-40B4-BE49-F238E27FC236}">
                <a16:creationId xmlns:a16="http://schemas.microsoft.com/office/drawing/2014/main" xmlns="" id="{FFDBDDD6-7401-E9BD-5636-416584B68897}"/>
              </a:ext>
            </a:extLst>
          </p:cNvPr>
          <p:cNvSpPr txBox="1"/>
          <p:nvPr/>
        </p:nvSpPr>
        <p:spPr>
          <a:xfrm>
            <a:off x="8458201" y="4737687"/>
            <a:ext cx="3578902" cy="1200329"/>
          </a:xfrm>
          <a:prstGeom prst="rect">
            <a:avLst/>
          </a:prstGeom>
          <a:noFill/>
        </p:spPr>
        <p:txBody>
          <a:bodyPr wrap="square">
            <a:spAutoFit/>
          </a:bodyPr>
          <a:lstStyle/>
          <a:p>
            <a:r>
              <a:rPr lang="en-US" dirty="0"/>
              <a:t>Syntax –</a:t>
            </a:r>
          </a:p>
          <a:p>
            <a:r>
              <a:rPr lang="en-US" dirty="0"/>
              <a:t>Syntax to drop an existing table.</a:t>
            </a:r>
          </a:p>
          <a:p>
            <a:endParaRPr lang="en-US" dirty="0"/>
          </a:p>
          <a:p>
            <a:r>
              <a:rPr lang="en-US" dirty="0"/>
              <a:t>DROP TABLE </a:t>
            </a:r>
            <a:r>
              <a:rPr lang="en-US" dirty="0" err="1"/>
              <a:t>table_name</a:t>
            </a:r>
            <a:r>
              <a:rPr lang="en-US" dirty="0"/>
              <a:t>;</a:t>
            </a:r>
            <a:endParaRPr lang="en-IN" dirty="0"/>
          </a:p>
        </p:txBody>
      </p:sp>
    </p:spTree>
    <p:extLst>
      <p:ext uri="{BB962C8B-B14F-4D97-AF65-F5344CB8AC3E}">
        <p14:creationId xmlns:p14="http://schemas.microsoft.com/office/powerpoint/2010/main" xmlns="" val="1212032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9EAC0-2DBC-4D40-77E1-85BA45CE8150}"/>
              </a:ext>
            </a:extLst>
          </p:cNvPr>
          <p:cNvSpPr>
            <a:spLocks noGrp="1"/>
          </p:cNvSpPr>
          <p:nvPr>
            <p:ph type="title"/>
          </p:nvPr>
        </p:nvSpPr>
        <p:spPr/>
        <p:txBody>
          <a:bodyPr>
            <a:normAutofit fontScale="90000"/>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Insert:</a:t>
            </a:r>
            <a:br>
              <a:rPr lang="en-IN" b="0" i="0" dirty="0">
                <a:solidFill>
                  <a:srgbClr val="610B38"/>
                </a:solidFill>
                <a:effectLst/>
                <a:latin typeface="erdana"/>
              </a:rPr>
            </a:br>
            <a:endParaRPr lang="en-IN" dirty="0"/>
          </a:p>
        </p:txBody>
      </p:sp>
      <p:sp>
        <p:nvSpPr>
          <p:cNvPr id="5" name="TextBox 4">
            <a:extLst>
              <a:ext uri="{FF2B5EF4-FFF2-40B4-BE49-F238E27FC236}">
                <a16:creationId xmlns:a16="http://schemas.microsoft.com/office/drawing/2014/main" xmlns="" id="{D4748397-9348-EFE4-8F79-46727CDBA51F}"/>
              </a:ext>
            </a:extLst>
          </p:cNvPr>
          <p:cNvSpPr txBox="1"/>
          <p:nvPr/>
        </p:nvSpPr>
        <p:spPr>
          <a:xfrm>
            <a:off x="365387" y="1990050"/>
            <a:ext cx="7791136" cy="4247317"/>
          </a:xfrm>
          <a:prstGeom prst="rect">
            <a:avLst/>
          </a:prstGeom>
          <a:noFill/>
        </p:spPr>
        <p:txBody>
          <a:bodyPr wrap="square">
            <a:spAutoFit/>
          </a:bodyPr>
          <a:lstStyle/>
          <a:p>
            <a:r>
              <a:rPr lang="en-US" dirty="0"/>
              <a:t>Only values: First method is to specify only the value of data to be inserted without the column names.</a:t>
            </a:r>
          </a:p>
          <a:p>
            <a:r>
              <a:rPr lang="en-US" dirty="0"/>
              <a:t>INSERT INTO </a:t>
            </a:r>
            <a:r>
              <a:rPr lang="en-US" dirty="0" err="1"/>
              <a:t>table_name</a:t>
            </a:r>
            <a:r>
              <a:rPr lang="en-US" dirty="0"/>
              <a:t> VALUES (value1, value2, value3,…);</a:t>
            </a:r>
          </a:p>
          <a:p>
            <a:r>
              <a:rPr lang="en-US" dirty="0" err="1"/>
              <a:t>table_name</a:t>
            </a:r>
            <a:r>
              <a:rPr lang="en-US" dirty="0"/>
              <a:t>: name of the table.</a:t>
            </a:r>
          </a:p>
          <a:p>
            <a:r>
              <a:rPr lang="en-US" dirty="0"/>
              <a:t>value1, value2,.. : value of first column, second column,… for the new record</a:t>
            </a:r>
          </a:p>
          <a:p>
            <a:endParaRPr lang="en-US" dirty="0"/>
          </a:p>
          <a:p>
            <a:r>
              <a:rPr lang="en-US" dirty="0"/>
              <a:t>Column names and values both: In the second method we will specify both the columns which we want to fill and their corresponding values as shown below:</a:t>
            </a:r>
          </a:p>
          <a:p>
            <a:r>
              <a:rPr lang="en-US" dirty="0"/>
              <a:t>INSERT INTO </a:t>
            </a:r>
            <a:r>
              <a:rPr lang="en-US" dirty="0" err="1"/>
              <a:t>table_name</a:t>
            </a:r>
            <a:r>
              <a:rPr lang="en-US" dirty="0"/>
              <a:t> (column1, column2, column3,..) VALUES ( value1, value2, value3,..);</a:t>
            </a:r>
          </a:p>
          <a:p>
            <a:r>
              <a:rPr lang="en-US" dirty="0" err="1"/>
              <a:t>table_name</a:t>
            </a:r>
            <a:r>
              <a:rPr lang="en-US" dirty="0"/>
              <a:t>: name of the table.</a:t>
            </a:r>
          </a:p>
          <a:p>
            <a:r>
              <a:rPr lang="en-US" dirty="0"/>
              <a:t>column1: name of first column, second column …</a:t>
            </a:r>
          </a:p>
          <a:p>
            <a:r>
              <a:rPr lang="en-US" dirty="0"/>
              <a:t>value1, value2, value3 : value of first column, second column,… for the new record</a:t>
            </a:r>
          </a:p>
          <a:p>
            <a:endParaRPr lang="en-US" dirty="0"/>
          </a:p>
        </p:txBody>
      </p:sp>
      <p:sp>
        <p:nvSpPr>
          <p:cNvPr id="7" name="TextBox 6">
            <a:extLst>
              <a:ext uri="{FF2B5EF4-FFF2-40B4-BE49-F238E27FC236}">
                <a16:creationId xmlns:a16="http://schemas.microsoft.com/office/drawing/2014/main" xmlns="" id="{8D276164-BF1D-0EC3-1823-230D27673086}"/>
              </a:ext>
            </a:extLst>
          </p:cNvPr>
          <p:cNvSpPr txBox="1"/>
          <p:nvPr/>
        </p:nvSpPr>
        <p:spPr>
          <a:xfrm>
            <a:off x="6464509" y="620633"/>
            <a:ext cx="6262140" cy="1477328"/>
          </a:xfrm>
          <a:prstGeom prst="rect">
            <a:avLst/>
          </a:prstGeom>
          <a:noFill/>
        </p:spPr>
        <p:txBody>
          <a:bodyPr wrap="square">
            <a:spAutoFit/>
          </a:bodyPr>
          <a:lstStyle/>
          <a:p>
            <a:r>
              <a:rPr lang="en-US" dirty="0"/>
              <a:t>List of DML commands: </a:t>
            </a:r>
          </a:p>
          <a:p>
            <a:endParaRPr lang="en-US" dirty="0"/>
          </a:p>
          <a:p>
            <a:r>
              <a:rPr lang="en-US" dirty="0"/>
              <a:t>INSERT : It is used to insert data into a table.</a:t>
            </a:r>
          </a:p>
          <a:p>
            <a:r>
              <a:rPr lang="en-US" dirty="0"/>
              <a:t>UPDATE: It is used to update existing data within a table.</a:t>
            </a:r>
          </a:p>
          <a:p>
            <a:r>
              <a:rPr lang="en-US" dirty="0"/>
              <a:t>DELETE : It is used to delete records from a database table.</a:t>
            </a:r>
            <a:endParaRPr lang="en-IN" dirty="0"/>
          </a:p>
        </p:txBody>
      </p:sp>
    </p:spTree>
    <p:extLst>
      <p:ext uri="{BB962C8B-B14F-4D97-AF65-F5344CB8AC3E}">
        <p14:creationId xmlns:p14="http://schemas.microsoft.com/office/powerpoint/2010/main" xmlns="" val="350411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AF270-FA72-5AEF-FEF0-5D536AFA8941}"/>
              </a:ext>
            </a:extLst>
          </p:cNvPr>
          <p:cNvSpPr>
            <a:spLocks noGrp="1"/>
          </p:cNvSpPr>
          <p:nvPr>
            <p:ph type="title"/>
          </p:nvPr>
        </p:nvSpPr>
        <p:spPr/>
        <p:txBody>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Update:</a:t>
            </a:r>
            <a:endParaRPr lang="en-IN" dirty="0"/>
          </a:p>
        </p:txBody>
      </p:sp>
      <p:sp>
        <p:nvSpPr>
          <p:cNvPr id="4" name="TextBox 3">
            <a:extLst>
              <a:ext uri="{FF2B5EF4-FFF2-40B4-BE49-F238E27FC236}">
                <a16:creationId xmlns:a16="http://schemas.microsoft.com/office/drawing/2014/main" xmlns="" id="{AE05E5FC-E6E9-9873-FCAC-89E2800DF8E4}"/>
              </a:ext>
            </a:extLst>
          </p:cNvPr>
          <p:cNvSpPr txBox="1"/>
          <p:nvPr/>
        </p:nvSpPr>
        <p:spPr>
          <a:xfrm>
            <a:off x="708284" y="2558853"/>
            <a:ext cx="10384436" cy="1200329"/>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UPDATE </a:t>
            </a:r>
            <a:r>
              <a:rPr lang="en-US" sz="2400" b="0" i="0" dirty="0" err="1">
                <a:solidFill>
                  <a:srgbClr val="000000"/>
                </a:solidFill>
                <a:effectLst/>
                <a:latin typeface="inter-regular"/>
              </a:rPr>
              <a:t>table_name</a:t>
            </a:r>
            <a:r>
              <a:rPr lang="en-US" sz="2400" b="0" i="0" dirty="0">
                <a:solidFill>
                  <a:srgbClr val="000000"/>
                </a:solidFill>
                <a:effectLst/>
                <a:latin typeface="inter-regular"/>
              </a:rPr>
              <a:t> SET [column_name1= value1,...</a:t>
            </a:r>
            <a:r>
              <a:rPr lang="en-US" sz="2400" b="0" i="0" dirty="0" err="1">
                <a:solidFill>
                  <a:srgbClr val="000000"/>
                </a:solidFill>
                <a:effectLst/>
                <a:latin typeface="inter-regular"/>
              </a:rPr>
              <a:t>column_nameN</a:t>
            </a:r>
            <a:r>
              <a:rPr lang="en-US" sz="2400" b="0" i="0" dirty="0">
                <a:solidFill>
                  <a:srgbClr val="000000"/>
                </a:solidFill>
                <a:effectLst/>
                <a:latin typeface="inter-regular"/>
              </a:rPr>
              <a:t> = </a:t>
            </a:r>
            <a:r>
              <a:rPr lang="en-US" sz="2400" b="0" i="0" dirty="0" err="1">
                <a:solidFill>
                  <a:srgbClr val="000000"/>
                </a:solidFill>
                <a:effectLst/>
                <a:latin typeface="inter-regular"/>
              </a:rPr>
              <a:t>valueN</a:t>
            </a:r>
            <a:r>
              <a:rPr lang="en-US" sz="2400" b="0" i="0" dirty="0">
                <a:solidFill>
                  <a:srgbClr val="000000"/>
                </a:solidFill>
                <a:effectLst/>
                <a:latin typeface="inter-regular"/>
              </a:rPr>
              <a:t>] [WHERE CONDITION]   </a:t>
            </a:r>
          </a:p>
        </p:txBody>
      </p:sp>
    </p:spTree>
    <p:extLst>
      <p:ext uri="{BB962C8B-B14F-4D97-AF65-F5344CB8AC3E}">
        <p14:creationId xmlns:p14="http://schemas.microsoft.com/office/powerpoint/2010/main" xmlns="" val="373049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5CE7D-83C7-75AC-7948-D194DDF57E81}"/>
              </a:ext>
            </a:extLst>
          </p:cNvPr>
          <p:cNvSpPr>
            <a:spLocks noGrp="1"/>
          </p:cNvSpPr>
          <p:nvPr>
            <p:ph type="title"/>
          </p:nvPr>
        </p:nvSpPr>
        <p:spPr/>
        <p:txBody>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delete:</a:t>
            </a:r>
            <a:endParaRPr lang="en-IN" dirty="0"/>
          </a:p>
        </p:txBody>
      </p:sp>
      <p:sp>
        <p:nvSpPr>
          <p:cNvPr id="4" name="TextBox 3">
            <a:extLst>
              <a:ext uri="{FF2B5EF4-FFF2-40B4-BE49-F238E27FC236}">
                <a16:creationId xmlns:a16="http://schemas.microsoft.com/office/drawing/2014/main" xmlns="" id="{FA1C358C-19E9-C978-C9FB-8C6579DA3BE7}"/>
              </a:ext>
            </a:extLst>
          </p:cNvPr>
          <p:cNvSpPr txBox="1"/>
          <p:nvPr/>
        </p:nvSpPr>
        <p:spPr>
          <a:xfrm>
            <a:off x="1352862" y="2782669"/>
            <a:ext cx="8330783" cy="830997"/>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DELETE FROM </a:t>
            </a:r>
            <a:r>
              <a:rPr lang="en-US" sz="2400" b="0" i="0" dirty="0" err="1">
                <a:solidFill>
                  <a:srgbClr val="000000"/>
                </a:solidFill>
                <a:effectLst/>
                <a:latin typeface="inter-regular"/>
              </a:rPr>
              <a:t>table_name</a:t>
            </a:r>
            <a:r>
              <a:rPr lang="en-US" sz="2400" b="0" i="0" dirty="0">
                <a:solidFill>
                  <a:srgbClr val="000000"/>
                </a:solidFill>
                <a:effectLst/>
                <a:latin typeface="inter-regular"/>
              </a:rPr>
              <a:t> [WHERE condition];  </a:t>
            </a:r>
          </a:p>
        </p:txBody>
      </p:sp>
    </p:spTree>
    <p:extLst>
      <p:ext uri="{BB962C8B-B14F-4D97-AF65-F5344CB8AC3E}">
        <p14:creationId xmlns:p14="http://schemas.microsoft.com/office/powerpoint/2010/main" xmlns="" val="2035204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AD6E6B-4EBA-10E7-CF84-3AA4B3786824}"/>
              </a:ext>
            </a:extLst>
          </p:cNvPr>
          <p:cNvSpPr>
            <a:spLocks noGrp="1"/>
          </p:cNvSpPr>
          <p:nvPr>
            <p:ph type="title"/>
          </p:nvPr>
        </p:nvSpPr>
        <p:spPr/>
        <p:txBody>
          <a:bodyPr/>
          <a:lstStyle/>
          <a:p>
            <a:r>
              <a:rPr lang="en-IN" b="0" i="0" dirty="0">
                <a:solidFill>
                  <a:srgbClr val="610B38"/>
                </a:solidFill>
                <a:effectLst/>
                <a:latin typeface="erdana"/>
              </a:rPr>
              <a:t>DQL Commands in SQL</a:t>
            </a:r>
            <a:br>
              <a:rPr lang="en-IN" b="0" i="0" dirty="0">
                <a:solidFill>
                  <a:srgbClr val="610B38"/>
                </a:solidFill>
                <a:effectLst/>
                <a:latin typeface="erdana"/>
              </a:rPr>
            </a:br>
            <a:r>
              <a:rPr lang="en-IN" b="0" i="0" dirty="0">
                <a:solidFill>
                  <a:srgbClr val="610B38"/>
                </a:solidFill>
                <a:effectLst/>
                <a:latin typeface="erdana"/>
              </a:rPr>
              <a:t>select:</a:t>
            </a:r>
            <a:endParaRPr lang="en-IN" dirty="0"/>
          </a:p>
        </p:txBody>
      </p:sp>
      <p:sp>
        <p:nvSpPr>
          <p:cNvPr id="4" name="TextBox 3">
            <a:extLst>
              <a:ext uri="{FF2B5EF4-FFF2-40B4-BE49-F238E27FC236}">
                <a16:creationId xmlns:a16="http://schemas.microsoft.com/office/drawing/2014/main" xmlns="" id="{ACCEA707-DAEF-AE70-AC89-F3949A10B1F6}"/>
              </a:ext>
            </a:extLst>
          </p:cNvPr>
          <p:cNvSpPr txBox="1"/>
          <p:nvPr/>
        </p:nvSpPr>
        <p:spPr>
          <a:xfrm>
            <a:off x="838200" y="1859340"/>
            <a:ext cx="6093500" cy="1938992"/>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SELECT expressions    </a:t>
            </a:r>
          </a:p>
          <a:p>
            <a:pPr algn="just">
              <a:buFont typeface="+mj-lt"/>
              <a:buAutoNum type="arabicPeriod"/>
            </a:pPr>
            <a:r>
              <a:rPr lang="en-US" sz="2400" b="0" i="0" dirty="0">
                <a:solidFill>
                  <a:srgbClr val="000000"/>
                </a:solidFill>
                <a:effectLst/>
                <a:latin typeface="inter-regular"/>
              </a:rPr>
              <a:t>FROM TABLES    </a:t>
            </a:r>
          </a:p>
          <a:p>
            <a:pPr algn="just">
              <a:buFont typeface="+mj-lt"/>
              <a:buAutoNum type="arabicPeriod"/>
            </a:pPr>
            <a:r>
              <a:rPr lang="en-US" sz="2400" b="0" i="0" dirty="0">
                <a:solidFill>
                  <a:srgbClr val="000000"/>
                </a:solidFill>
                <a:effectLst/>
                <a:latin typeface="inter-regular"/>
              </a:rPr>
              <a:t>WHERE conditions;  </a:t>
            </a:r>
            <a:r>
              <a:rPr lang="en-US" sz="2400" dirty="0">
                <a:solidFill>
                  <a:srgbClr val="000000"/>
                </a:solidFill>
                <a:latin typeface="inter-regular"/>
              </a:rPr>
              <a:t> </a:t>
            </a:r>
          </a:p>
          <a:p>
            <a:pPr algn="just"/>
            <a:r>
              <a:rPr lang="en-US" sz="2400" dirty="0">
                <a:solidFill>
                  <a:srgbClr val="000000"/>
                </a:solidFill>
                <a:latin typeface="inter-regular"/>
                <a:hlinkClick r:id="rId2" action="ppaction://hlinkfile"/>
              </a:rPr>
              <a:t>Built-in Functions in SQL</a:t>
            </a:r>
            <a:endParaRPr lang="en-US" sz="2400" b="0" i="0" dirty="0">
              <a:solidFill>
                <a:srgbClr val="000000"/>
              </a:solidFill>
              <a:effectLst/>
              <a:latin typeface="inter-regular"/>
            </a:endParaRPr>
          </a:p>
        </p:txBody>
      </p:sp>
      <p:pic>
        <p:nvPicPr>
          <p:cNvPr id="10242" name="Picture 2" descr="DBMS SQL Operator">
            <a:extLst>
              <a:ext uri="{FF2B5EF4-FFF2-40B4-BE49-F238E27FC236}">
                <a16:creationId xmlns:a16="http://schemas.microsoft.com/office/drawing/2014/main" xmlns="" id="{E90B8F56-08BF-938F-7FC8-43390338769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38514" y="1859340"/>
            <a:ext cx="5667375" cy="32385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7A959094-BF2C-B153-1465-2A5B7F09D2F9}"/>
              </a:ext>
            </a:extLst>
          </p:cNvPr>
          <p:cNvSpPr txBox="1"/>
          <p:nvPr/>
        </p:nvSpPr>
        <p:spPr>
          <a:xfrm>
            <a:off x="723276" y="4082177"/>
            <a:ext cx="6093500" cy="2031325"/>
          </a:xfrm>
          <a:prstGeom prst="rect">
            <a:avLst/>
          </a:prstGeom>
          <a:noFill/>
        </p:spPr>
        <p:txBody>
          <a:bodyPr wrap="square">
            <a:spAutoFit/>
          </a:bodyPr>
          <a:lstStyle/>
          <a:p>
            <a:r>
              <a:rPr lang="en-US" dirty="0"/>
              <a:t>Code Snippet</a:t>
            </a:r>
          </a:p>
          <a:p>
            <a:r>
              <a:rPr lang="en-US" dirty="0"/>
              <a:t>1    USE world;</a:t>
            </a:r>
          </a:p>
          <a:p>
            <a:r>
              <a:rPr lang="en-US" dirty="0"/>
              <a:t>2    SELECT name</a:t>
            </a:r>
          </a:p>
          <a:p>
            <a:r>
              <a:rPr lang="en-US" dirty="0"/>
              <a:t>3    FROM city</a:t>
            </a:r>
          </a:p>
          <a:p>
            <a:r>
              <a:rPr lang="en-US" dirty="0"/>
              <a:t>4    WHERE </a:t>
            </a:r>
            <a:r>
              <a:rPr lang="en-US" dirty="0" err="1"/>
              <a:t>CountryCode</a:t>
            </a:r>
            <a:r>
              <a:rPr lang="en-US" dirty="0"/>
              <a:t> = “AFG”</a:t>
            </a:r>
          </a:p>
          <a:p>
            <a:r>
              <a:rPr lang="en-US" dirty="0"/>
              <a:t>5    ORDER BY name</a:t>
            </a:r>
          </a:p>
          <a:p>
            <a:r>
              <a:rPr lang="en-US" dirty="0"/>
              <a:t>6    LIMIT 3</a:t>
            </a:r>
            <a:endParaRPr lang="en-IN" dirty="0"/>
          </a:p>
        </p:txBody>
      </p:sp>
    </p:spTree>
    <p:extLst>
      <p:ext uri="{BB962C8B-B14F-4D97-AF65-F5344CB8AC3E}">
        <p14:creationId xmlns:p14="http://schemas.microsoft.com/office/powerpoint/2010/main" xmlns="" val="3006066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1F2EA4C-75FD-04BC-3356-1C37CA5985FC}"/>
              </a:ext>
            </a:extLst>
          </p:cNvPr>
          <p:cNvGraphicFramePr>
            <a:graphicFrameLocks noGrp="1"/>
          </p:cNvGraphicFramePr>
          <p:nvPr/>
        </p:nvGraphicFramePr>
        <p:xfrm>
          <a:off x="838200" y="1959134"/>
          <a:ext cx="10515600" cy="4084320"/>
        </p:xfrm>
        <a:graphic>
          <a:graphicData uri="http://schemas.openxmlformats.org/drawingml/2006/table">
            <a:tbl>
              <a:tblPr/>
              <a:tblGrid>
                <a:gridCol w="3505200">
                  <a:extLst>
                    <a:ext uri="{9D8B030D-6E8A-4147-A177-3AD203B41FA5}">
                      <a16:colId xmlns:a16="http://schemas.microsoft.com/office/drawing/2014/main" xmlns="" val="2533166068"/>
                    </a:ext>
                  </a:extLst>
                </a:gridCol>
                <a:gridCol w="3505200">
                  <a:extLst>
                    <a:ext uri="{9D8B030D-6E8A-4147-A177-3AD203B41FA5}">
                      <a16:colId xmlns:a16="http://schemas.microsoft.com/office/drawing/2014/main" xmlns="" val="3519522965"/>
                    </a:ext>
                  </a:extLst>
                </a:gridCol>
                <a:gridCol w="3505200">
                  <a:extLst>
                    <a:ext uri="{9D8B030D-6E8A-4147-A177-3AD203B41FA5}">
                      <a16:colId xmlns:a16="http://schemas.microsoft.com/office/drawing/2014/main" xmlns="" val="2356007174"/>
                    </a:ext>
                  </a:extLst>
                </a:gridCol>
              </a:tblGrid>
              <a:tr h="0">
                <a:tc>
                  <a:txBody>
                    <a:bodyPr/>
                    <a:lstStyle/>
                    <a:p>
                      <a:pPr algn="l" fontAlgn="t"/>
                      <a:r>
                        <a:rPr lang="en-IN">
                          <a:solidFill>
                            <a:srgbClr val="000000"/>
                          </a:solidFill>
                          <a:effectLst/>
                          <a:latin typeface="times new roman" panose="02020603050405020304" pitchFamily="18" charset="0"/>
                        </a:rPr>
                        <a:t>Operator</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Example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53081459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adds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58313354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subtract the right-hand operand from the left-hand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a-b will give 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29554556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multiply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200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53820119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divide the left-hand operand by the right-hand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a/b will give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78079205"/>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divide the left-hand operand by the right-hand operand and returns reminder.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a%b</a:t>
                      </a:r>
                      <a:r>
                        <a:rPr lang="en-US" dirty="0">
                          <a:solidFill>
                            <a:srgbClr val="333333"/>
                          </a:solidFill>
                          <a:effectLst/>
                          <a:latin typeface="inter-regular"/>
                        </a:rPr>
                        <a:t> will give 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772913648"/>
                  </a:ext>
                </a:extLst>
              </a:tr>
            </a:tbl>
          </a:graphicData>
        </a:graphic>
      </p:graphicFrame>
      <p:sp>
        <p:nvSpPr>
          <p:cNvPr id="4" name="TextBox 3">
            <a:extLst>
              <a:ext uri="{FF2B5EF4-FFF2-40B4-BE49-F238E27FC236}">
                <a16:creationId xmlns:a16="http://schemas.microsoft.com/office/drawing/2014/main" xmlns="" id="{264FCDE9-4EB1-02F1-8652-CCC6D064D3CD}"/>
              </a:ext>
            </a:extLst>
          </p:cNvPr>
          <p:cNvSpPr txBox="1"/>
          <p:nvPr/>
        </p:nvSpPr>
        <p:spPr>
          <a:xfrm>
            <a:off x="1337873" y="814546"/>
            <a:ext cx="6093500" cy="369332"/>
          </a:xfrm>
          <a:prstGeom prst="rect">
            <a:avLst/>
          </a:prstGeom>
          <a:noFill/>
        </p:spPr>
        <p:txBody>
          <a:bodyPr wrap="square">
            <a:spAutoFit/>
          </a:bodyPr>
          <a:lstStyle/>
          <a:p>
            <a:pPr algn="just"/>
            <a:r>
              <a:rPr lang="en-IN" b="0" i="0" dirty="0">
                <a:solidFill>
                  <a:srgbClr val="610B38"/>
                </a:solidFill>
                <a:effectLst/>
                <a:latin typeface="erdana"/>
              </a:rPr>
              <a:t>SQL Arithmetic Operators</a:t>
            </a:r>
          </a:p>
        </p:txBody>
      </p:sp>
    </p:spTree>
    <p:extLst>
      <p:ext uri="{BB962C8B-B14F-4D97-AF65-F5344CB8AC3E}">
        <p14:creationId xmlns:p14="http://schemas.microsoft.com/office/powerpoint/2010/main" xmlns="" val="3101899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5823D-5000-9CD5-3EDB-ACF268677B77}"/>
              </a:ext>
            </a:extLst>
          </p:cNvPr>
          <p:cNvSpPr>
            <a:spLocks noGrp="1"/>
          </p:cNvSpPr>
          <p:nvPr>
            <p:ph type="title"/>
          </p:nvPr>
        </p:nvSpPr>
        <p:spPr>
          <a:xfrm>
            <a:off x="353565" y="278160"/>
            <a:ext cx="9438716" cy="797605"/>
          </a:xfrm>
        </p:spPr>
        <p:txBody>
          <a:bodyPr anchor="ctr">
            <a:normAutofit/>
          </a:bodyPr>
          <a:lstStyle/>
          <a:p>
            <a:r>
              <a:rPr lang="en-IN" sz="2400" b="0" i="0">
                <a:effectLst/>
              </a:rPr>
              <a:t>SQL Comparison Operators:</a:t>
            </a:r>
            <a:br>
              <a:rPr lang="en-IN" sz="2400" b="0" i="0">
                <a:effectLst/>
              </a:rPr>
            </a:br>
            <a:endParaRPr lang="en-IN" sz="2400"/>
          </a:p>
        </p:txBody>
      </p:sp>
      <p:graphicFrame>
        <p:nvGraphicFramePr>
          <p:cNvPr id="5" name="Table 4">
            <a:extLst>
              <a:ext uri="{FF2B5EF4-FFF2-40B4-BE49-F238E27FC236}">
                <a16:creationId xmlns:a16="http://schemas.microsoft.com/office/drawing/2014/main" xmlns="" id="{BA816881-0BA6-9D2C-1994-2EDB7FA33B82}"/>
              </a:ext>
            </a:extLst>
          </p:cNvPr>
          <p:cNvGraphicFramePr>
            <a:graphicFrameLocks noGrp="1"/>
          </p:cNvGraphicFramePr>
          <p:nvPr>
            <p:extLst>
              <p:ext uri="{D42A27DB-BD31-4B8C-83A1-F6EECF244321}">
                <p14:modId xmlns:p14="http://schemas.microsoft.com/office/powerpoint/2010/main" xmlns="" val="3101419077"/>
              </p:ext>
            </p:extLst>
          </p:nvPr>
        </p:nvGraphicFramePr>
        <p:xfrm>
          <a:off x="1615377" y="1253331"/>
          <a:ext cx="9262147" cy="5053387"/>
        </p:xfrm>
        <a:graphic>
          <a:graphicData uri="http://schemas.openxmlformats.org/drawingml/2006/table">
            <a:tbl>
              <a:tblPr firstRow="1" bandRow="1"/>
              <a:tblGrid>
                <a:gridCol w="846200">
                  <a:extLst>
                    <a:ext uri="{9D8B030D-6E8A-4147-A177-3AD203B41FA5}">
                      <a16:colId xmlns:a16="http://schemas.microsoft.com/office/drawing/2014/main" xmlns="" val="4176172553"/>
                    </a:ext>
                  </a:extLst>
                </a:gridCol>
                <a:gridCol w="6987588">
                  <a:extLst>
                    <a:ext uri="{9D8B030D-6E8A-4147-A177-3AD203B41FA5}">
                      <a16:colId xmlns:a16="http://schemas.microsoft.com/office/drawing/2014/main" xmlns="" val="377717538"/>
                    </a:ext>
                  </a:extLst>
                </a:gridCol>
                <a:gridCol w="1428359">
                  <a:extLst>
                    <a:ext uri="{9D8B030D-6E8A-4147-A177-3AD203B41FA5}">
                      <a16:colId xmlns:a16="http://schemas.microsoft.com/office/drawing/2014/main" xmlns="" val="3709514679"/>
                    </a:ext>
                  </a:extLst>
                </a:gridCol>
              </a:tblGrid>
              <a:tr h="332752">
                <a:tc>
                  <a:txBody>
                    <a:bodyPr/>
                    <a:lstStyle/>
                    <a:p>
                      <a:pPr algn="l" fontAlgn="t"/>
                      <a:r>
                        <a:rPr lang="en-IN" sz="1400">
                          <a:solidFill>
                            <a:srgbClr val="000000"/>
                          </a:solidFill>
                          <a:effectLst/>
                          <a:latin typeface="times new roman" panose="02020603050405020304" pitchFamily="18" charset="0"/>
                        </a:rPr>
                        <a:t>Operator</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Example</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902503457"/>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the values are queal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505520519"/>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138950486"/>
                  </a:ext>
                </a:extLst>
              </a:tr>
              <a:tr h="524515">
                <a:tc>
                  <a:txBody>
                    <a:bodyPr/>
                    <a:lstStyle/>
                    <a:p>
                      <a:pPr algn="just" fontAlgn="t"/>
                      <a:r>
                        <a:rPr lang="en-IN" sz="1400">
                          <a:solidFill>
                            <a:srgbClr val="333333"/>
                          </a:solidFill>
                          <a:effectLst/>
                          <a:latin typeface="inter-regular"/>
                        </a:rPr>
                        <a:t>&lt;&gt;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(a&lt;&gt;b)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940376016"/>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76058565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660013521"/>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102660518"/>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24412174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not less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949155040"/>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not greater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endParaRPr lang="en-IN" sz="1400"/>
                    </a:p>
                  </a:txBody>
                  <a:tcPr marL="33597" marR="33597" marT="16798" marB="16798">
                    <a:lnL w="7620" cap="flat" cmpd="sng" algn="ctr">
                      <a:solidFill>
                        <a:srgbClr val="C7CCBE"/>
                      </a:solidFill>
                      <a:prstDash val="solid"/>
                      <a:round/>
                      <a:headEnd type="none" w="med" len="med"/>
                      <a:tailEnd type="none" w="med" len="med"/>
                    </a:lnL>
                    <a:lnT w="7620" cap="flat" cmpd="sng" algn="ctr">
                      <a:solidFill>
                        <a:srgbClr val="C7CCBE"/>
                      </a:solidFill>
                      <a:prstDash val="solid"/>
                      <a:round/>
                      <a:headEnd type="none" w="med" len="med"/>
                      <a:tailEnd type="none" w="med" len="med"/>
                    </a:lnT>
                  </a:tcPr>
                </a:tc>
                <a:extLst>
                  <a:ext uri="{0D108BD9-81ED-4DB2-BD59-A6C34878D82A}">
                    <a16:rowId xmlns:a16="http://schemas.microsoft.com/office/drawing/2014/main" xmlns="" val="2268871359"/>
                  </a:ext>
                </a:extLst>
              </a:tr>
            </a:tbl>
          </a:graphicData>
        </a:graphic>
      </p:graphicFrame>
    </p:spTree>
    <p:extLst>
      <p:ext uri="{BB962C8B-B14F-4D97-AF65-F5344CB8AC3E}">
        <p14:creationId xmlns:p14="http://schemas.microsoft.com/office/powerpoint/2010/main" xmlns="" val="44814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14219-5624-B099-779A-F122C1152E0C}"/>
              </a:ext>
            </a:extLst>
          </p:cNvPr>
          <p:cNvSpPr>
            <a:spLocks noGrp="1"/>
          </p:cNvSpPr>
          <p:nvPr>
            <p:ph type="title"/>
          </p:nvPr>
        </p:nvSpPr>
        <p:spPr>
          <a:xfrm>
            <a:off x="838200" y="365125"/>
            <a:ext cx="10515600" cy="1325563"/>
          </a:xfrm>
        </p:spPr>
        <p:txBody>
          <a:bodyPr anchor="ctr">
            <a:normAutofit/>
          </a:bodyPr>
          <a:lstStyle/>
          <a:p>
            <a:r>
              <a:rPr lang="en-IN" b="0" i="0">
                <a:effectLst/>
              </a:rPr>
              <a:t>SQL Logical Operators</a:t>
            </a:r>
            <a:br>
              <a:rPr lang="en-IN" b="0" i="0">
                <a:effectLst/>
              </a:rPr>
            </a:br>
            <a:endParaRPr lang="en-IN" dirty="0"/>
          </a:p>
        </p:txBody>
      </p:sp>
      <p:graphicFrame>
        <p:nvGraphicFramePr>
          <p:cNvPr id="3" name="Table 2">
            <a:extLst>
              <a:ext uri="{FF2B5EF4-FFF2-40B4-BE49-F238E27FC236}">
                <a16:creationId xmlns:a16="http://schemas.microsoft.com/office/drawing/2014/main" xmlns="" id="{08A05B6E-59A8-64BF-E283-1E4B5F170C32}"/>
              </a:ext>
            </a:extLst>
          </p:cNvPr>
          <p:cNvGraphicFramePr>
            <a:graphicFrameLocks noGrp="1"/>
          </p:cNvGraphicFramePr>
          <p:nvPr>
            <p:extLst>
              <p:ext uri="{D42A27DB-BD31-4B8C-83A1-F6EECF244321}">
                <p14:modId xmlns:p14="http://schemas.microsoft.com/office/powerpoint/2010/main" xmlns="" val="2920271682"/>
              </p:ext>
            </p:extLst>
          </p:nvPr>
        </p:nvGraphicFramePr>
        <p:xfrm>
          <a:off x="838200" y="1892074"/>
          <a:ext cx="8526517" cy="4218448"/>
        </p:xfrm>
        <a:graphic>
          <a:graphicData uri="http://schemas.openxmlformats.org/drawingml/2006/table">
            <a:tbl>
              <a:tblPr firstRow="1" bandRow="1"/>
              <a:tblGrid>
                <a:gridCol w="3151824">
                  <a:extLst>
                    <a:ext uri="{9D8B030D-6E8A-4147-A177-3AD203B41FA5}">
                      <a16:colId xmlns:a16="http://schemas.microsoft.com/office/drawing/2014/main" xmlns="" val="4044774970"/>
                    </a:ext>
                  </a:extLst>
                </a:gridCol>
                <a:gridCol w="5374693">
                  <a:extLst>
                    <a:ext uri="{9D8B030D-6E8A-4147-A177-3AD203B41FA5}">
                      <a16:colId xmlns:a16="http://schemas.microsoft.com/office/drawing/2014/main" xmlns="" val="474592400"/>
                    </a:ext>
                  </a:extLst>
                </a:gridCol>
              </a:tblGrid>
              <a:tr h="348580">
                <a:tc>
                  <a:txBody>
                    <a:bodyPr/>
                    <a:lstStyle/>
                    <a:p>
                      <a:pPr algn="l" fontAlgn="t"/>
                      <a:r>
                        <a:rPr lang="en-IN" sz="1200">
                          <a:solidFill>
                            <a:srgbClr val="000000"/>
                          </a:solidFill>
                          <a:effectLst/>
                          <a:latin typeface="times new roman" panose="02020603050405020304" pitchFamily="18" charset="0"/>
                        </a:rPr>
                        <a:t>Operator</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957970771"/>
                  </a:ext>
                </a:extLst>
              </a:tr>
              <a:tr h="491386">
                <a:tc>
                  <a:txBody>
                    <a:bodyPr/>
                    <a:lstStyle/>
                    <a:p>
                      <a:pPr algn="just" fontAlgn="t"/>
                      <a:r>
                        <a:rPr lang="en-IN" sz="1200">
                          <a:solidFill>
                            <a:srgbClr val="333333"/>
                          </a:solidFill>
                          <a:effectLst/>
                          <a:latin typeface="inter-regular"/>
                        </a:rPr>
                        <a:t>ALL</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all values in another value set.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254343487"/>
                  </a:ext>
                </a:extLst>
              </a:tr>
              <a:tr h="491386">
                <a:tc>
                  <a:txBody>
                    <a:bodyPr/>
                    <a:lstStyle/>
                    <a:p>
                      <a:pPr algn="just" fontAlgn="t"/>
                      <a:r>
                        <a:rPr lang="en-IN" sz="1200">
                          <a:solidFill>
                            <a:srgbClr val="333333"/>
                          </a:solidFill>
                          <a:effectLst/>
                          <a:latin typeface="inter-regular"/>
                        </a:rPr>
                        <a:t>AND</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allows the existence of multiple conditions in an SQL statement.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805549476"/>
                  </a:ext>
                </a:extLst>
              </a:tr>
              <a:tr h="491386">
                <a:tc>
                  <a:txBody>
                    <a:bodyPr/>
                    <a:lstStyle/>
                    <a:p>
                      <a:pPr algn="just" fontAlgn="t"/>
                      <a:r>
                        <a:rPr lang="en-IN" sz="1200">
                          <a:solidFill>
                            <a:srgbClr val="333333"/>
                          </a:solidFill>
                          <a:effectLst/>
                          <a:latin typeface="inter-regular"/>
                        </a:rPr>
                        <a:t>ANY</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compares the values in the list according to the condition.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361476770"/>
                  </a:ext>
                </a:extLst>
              </a:tr>
              <a:tr h="491386">
                <a:tc>
                  <a:txBody>
                    <a:bodyPr/>
                    <a:lstStyle/>
                    <a:p>
                      <a:pPr algn="just" fontAlgn="t"/>
                      <a:r>
                        <a:rPr lang="en-IN" sz="1200">
                          <a:solidFill>
                            <a:srgbClr val="333333"/>
                          </a:solidFill>
                          <a:effectLst/>
                          <a:latin typeface="inter-regular"/>
                        </a:rPr>
                        <a:t>BETWEEN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values that are within a set of values.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110962818"/>
                  </a:ext>
                </a:extLst>
              </a:tr>
              <a:tr h="307184">
                <a:tc>
                  <a:txBody>
                    <a:bodyPr/>
                    <a:lstStyle/>
                    <a:p>
                      <a:pPr algn="just" fontAlgn="t"/>
                      <a:r>
                        <a:rPr lang="en-IN" sz="1200">
                          <a:solidFill>
                            <a:srgbClr val="333333"/>
                          </a:solidFill>
                          <a:effectLst/>
                          <a:latin typeface="inter-regular"/>
                        </a:rPr>
                        <a:t>IN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that specified list value.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35740492"/>
                  </a:ext>
                </a:extLst>
              </a:tr>
              <a:tr h="307184">
                <a:tc>
                  <a:txBody>
                    <a:bodyPr/>
                    <a:lstStyle/>
                    <a:p>
                      <a:pPr algn="just" fontAlgn="t"/>
                      <a:r>
                        <a:rPr lang="en-IN" sz="1200">
                          <a:solidFill>
                            <a:srgbClr val="333333"/>
                          </a:solidFill>
                          <a:effectLst/>
                          <a:latin typeface="inter-regular"/>
                        </a:rPr>
                        <a:t>NOT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reverses the meaning of any logical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325236565"/>
                  </a:ext>
                </a:extLst>
              </a:tr>
              <a:tr h="307184">
                <a:tc>
                  <a:txBody>
                    <a:bodyPr/>
                    <a:lstStyle/>
                    <a:p>
                      <a:pPr algn="just" fontAlgn="t"/>
                      <a:r>
                        <a:rPr lang="en-IN" sz="1200">
                          <a:solidFill>
                            <a:srgbClr val="333333"/>
                          </a:solidFill>
                          <a:effectLst/>
                          <a:latin typeface="inter-regular"/>
                        </a:rPr>
                        <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It combines multiple conditions in SQL statements.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226260900"/>
                  </a:ext>
                </a:extLst>
              </a:tr>
              <a:tr h="491386">
                <a:tc>
                  <a:txBody>
                    <a:bodyPr/>
                    <a:lstStyle/>
                    <a:p>
                      <a:pPr algn="just" fontAlgn="t"/>
                      <a:r>
                        <a:rPr lang="en-IN" sz="1200">
                          <a:solidFill>
                            <a:srgbClr val="333333"/>
                          </a:solidFill>
                          <a:effectLst/>
                          <a:latin typeface="inter-regular"/>
                        </a:rPr>
                        <a:t>EXISTS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the presence of a row in a specified table.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752051509"/>
                  </a:ext>
                </a:extLst>
              </a:tr>
              <a:tr h="491386">
                <a:tc>
                  <a:txBody>
                    <a:bodyPr/>
                    <a:lstStyle/>
                    <a:p>
                      <a:pPr algn="just" fontAlgn="t"/>
                      <a:r>
                        <a:rPr lang="en-IN" sz="1200">
                          <a:solidFill>
                            <a:srgbClr val="333333"/>
                          </a:solidFill>
                          <a:effectLst/>
                          <a:latin typeface="inter-regular"/>
                        </a:rPr>
                        <a:t>LIKE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compares a value to similar values using wildcard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753542564"/>
                  </a:ext>
                </a:extLst>
              </a:tr>
            </a:tbl>
          </a:graphicData>
        </a:graphic>
      </p:graphicFrame>
    </p:spTree>
    <p:extLst>
      <p:ext uri="{BB962C8B-B14F-4D97-AF65-F5344CB8AC3E}">
        <p14:creationId xmlns:p14="http://schemas.microsoft.com/office/powerpoint/2010/main" xmlns="" val="1591992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7B21A-B21F-93FE-1512-2E896FA0718E}"/>
              </a:ext>
            </a:extLst>
          </p:cNvPr>
          <p:cNvSpPr>
            <a:spLocks noGrp="1"/>
          </p:cNvSpPr>
          <p:nvPr>
            <p:ph type="title"/>
          </p:nvPr>
        </p:nvSpPr>
        <p:spPr/>
        <p:txBody>
          <a:bodyPr/>
          <a:lstStyle/>
          <a:p>
            <a:r>
              <a:rPr lang="en-IN" dirty="0"/>
              <a:t>Joins in </a:t>
            </a:r>
            <a:r>
              <a:rPr lang="en-IN" dirty="0" err="1"/>
              <a:t>Sql</a:t>
            </a:r>
            <a:endParaRPr lang="en-IN" dirty="0"/>
          </a:p>
        </p:txBody>
      </p:sp>
      <p:sp>
        <p:nvSpPr>
          <p:cNvPr id="3" name="Text Placeholder 2">
            <a:extLst>
              <a:ext uri="{FF2B5EF4-FFF2-40B4-BE49-F238E27FC236}">
                <a16:creationId xmlns:a16="http://schemas.microsoft.com/office/drawing/2014/main" xmlns="" id="{EB370CCC-812C-A6FD-C5FE-9CBF8AAA7127}"/>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3101313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BF5FED-7C98-8567-AF99-25386E51EC41}"/>
              </a:ext>
            </a:extLst>
          </p:cNvPr>
          <p:cNvSpPr>
            <a:spLocks noGrp="1"/>
          </p:cNvSpPr>
          <p:nvPr>
            <p:ph type="title"/>
          </p:nvPr>
        </p:nvSpPr>
        <p:spPr/>
        <p:txBody>
          <a:bodyPr/>
          <a:lstStyle/>
          <a:p>
            <a:r>
              <a:rPr lang="en-IN" b="1" i="0" dirty="0">
                <a:solidFill>
                  <a:srgbClr val="535353"/>
                </a:solidFill>
                <a:effectLst/>
                <a:latin typeface="Helvetica Neue"/>
              </a:rPr>
              <a:t>SQL: </a:t>
            </a:r>
            <a:r>
              <a:rPr lang="en-IN" b="1" i="0" dirty="0">
                <a:solidFill>
                  <a:srgbClr val="4B6692"/>
                </a:solidFill>
                <a:effectLst/>
                <a:latin typeface="Helvetica Neue"/>
              </a:rPr>
              <a:t>JOINS</a:t>
            </a:r>
            <a:r>
              <a:rPr lang="en-IN" b="1" i="0" dirty="0">
                <a:solidFill>
                  <a:srgbClr val="535353"/>
                </a:solidFill>
                <a:effectLst/>
                <a:latin typeface="Helvetica Neue"/>
              </a:rPr>
              <a:t/>
            </a:r>
            <a:br>
              <a:rPr lang="en-IN" b="1" i="0" dirty="0">
                <a:solidFill>
                  <a:srgbClr val="535353"/>
                </a:solidFill>
                <a:effectLst/>
                <a:latin typeface="Helvetica Neue"/>
              </a:rPr>
            </a:br>
            <a:endParaRPr lang="en-IN" dirty="0"/>
          </a:p>
        </p:txBody>
      </p:sp>
      <p:sp>
        <p:nvSpPr>
          <p:cNvPr id="4" name="TextBox 3">
            <a:extLst>
              <a:ext uri="{FF2B5EF4-FFF2-40B4-BE49-F238E27FC236}">
                <a16:creationId xmlns:a16="http://schemas.microsoft.com/office/drawing/2014/main" xmlns="" id="{319461FB-A810-3F1F-45E1-029F424387D3}"/>
              </a:ext>
            </a:extLst>
          </p:cNvPr>
          <p:cNvSpPr txBox="1"/>
          <p:nvPr/>
        </p:nvSpPr>
        <p:spPr>
          <a:xfrm>
            <a:off x="838200" y="1690688"/>
            <a:ext cx="8705536" cy="2031325"/>
          </a:xfrm>
          <a:prstGeom prst="rect">
            <a:avLst/>
          </a:prstGeom>
          <a:noFill/>
        </p:spPr>
        <p:txBody>
          <a:bodyPr wrap="square">
            <a:spAutoFit/>
          </a:bodyPr>
          <a:lstStyle/>
          <a:p>
            <a:pPr algn="l"/>
            <a:r>
              <a:rPr lang="en-US" b="0" i="0" dirty="0">
                <a:solidFill>
                  <a:srgbClr val="333333"/>
                </a:solidFill>
                <a:effectLst/>
                <a:latin typeface="Helvetica Neue"/>
              </a:rPr>
              <a:t>SQL JOINS are used to retrieve data from multiple tables. A SQL JOIN is performed whenever two or more tables are listed in a SQL statement.</a:t>
            </a:r>
          </a:p>
          <a:p>
            <a:pPr algn="l"/>
            <a:r>
              <a:rPr lang="en-US" b="0" i="0" dirty="0">
                <a:solidFill>
                  <a:srgbClr val="333333"/>
                </a:solidFill>
                <a:effectLst/>
                <a:latin typeface="Helvetica Neue"/>
              </a:rPr>
              <a:t>There are 4 different types of SQL joins:</a:t>
            </a:r>
          </a:p>
          <a:p>
            <a:pPr algn="l">
              <a:buFont typeface="Arial" panose="020B0604020202020204" pitchFamily="34" charset="0"/>
              <a:buChar char="•"/>
            </a:pPr>
            <a:r>
              <a:rPr lang="en-US" b="0" i="0" dirty="0">
                <a:solidFill>
                  <a:srgbClr val="333333"/>
                </a:solidFill>
                <a:effectLst/>
                <a:latin typeface="Helvetica Neue"/>
              </a:rPr>
              <a:t>SQL INNER JOIN (sometimes called simple join)</a:t>
            </a:r>
          </a:p>
          <a:p>
            <a:pPr algn="l">
              <a:buFont typeface="Arial" panose="020B0604020202020204" pitchFamily="34" charset="0"/>
              <a:buChar char="•"/>
            </a:pPr>
            <a:r>
              <a:rPr lang="en-US" b="0" i="0" dirty="0">
                <a:solidFill>
                  <a:srgbClr val="333333"/>
                </a:solidFill>
                <a:effectLst/>
                <a:latin typeface="Helvetica Neue"/>
              </a:rPr>
              <a:t>SQL LEFT OUTER JOIN (sometimes called LEFT JOIN)</a:t>
            </a:r>
          </a:p>
          <a:p>
            <a:pPr algn="l">
              <a:buFont typeface="Arial" panose="020B0604020202020204" pitchFamily="34" charset="0"/>
              <a:buChar char="•"/>
            </a:pPr>
            <a:r>
              <a:rPr lang="en-US" b="0" i="0" dirty="0">
                <a:solidFill>
                  <a:srgbClr val="333333"/>
                </a:solidFill>
                <a:effectLst/>
                <a:latin typeface="Helvetica Neue"/>
              </a:rPr>
              <a:t>SQL RIGHT OUTER JOIN (sometimes called RIGHT JOIN)</a:t>
            </a:r>
          </a:p>
          <a:p>
            <a:pPr algn="l">
              <a:buFont typeface="Arial" panose="020B0604020202020204" pitchFamily="34" charset="0"/>
              <a:buChar char="•"/>
            </a:pPr>
            <a:r>
              <a:rPr lang="en-US" b="0" i="0" dirty="0">
                <a:solidFill>
                  <a:srgbClr val="333333"/>
                </a:solidFill>
                <a:effectLst/>
                <a:latin typeface="Helvetica Neue"/>
              </a:rPr>
              <a:t>SQL FULL OUTER JOIN (sometimes called FULL JOIN)</a:t>
            </a:r>
          </a:p>
        </p:txBody>
      </p:sp>
    </p:spTree>
    <p:extLst>
      <p:ext uri="{BB962C8B-B14F-4D97-AF65-F5344CB8AC3E}">
        <p14:creationId xmlns:p14="http://schemas.microsoft.com/office/powerpoint/2010/main" xmlns="" val="345629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6707E-5945-E00B-A8A7-896BA1F403F0}"/>
              </a:ext>
            </a:extLst>
          </p:cNvPr>
          <p:cNvSpPr>
            <a:spLocks noGrp="1"/>
          </p:cNvSpPr>
          <p:nvPr>
            <p:ph type="title"/>
          </p:nvPr>
        </p:nvSpPr>
        <p:spPr/>
        <p:txBody>
          <a:bodyPr/>
          <a:lstStyle/>
          <a:p>
            <a:r>
              <a:rPr lang="en-IN" b="0" i="0" dirty="0">
                <a:solidFill>
                  <a:srgbClr val="212529"/>
                </a:solidFill>
                <a:effectLst/>
                <a:latin typeface="system-ui"/>
              </a:rPr>
              <a:t>Normalization of Database</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xmlns="" id="{AE85D0FE-0EC8-BB23-9F94-059F518A7728}"/>
              </a:ext>
            </a:extLst>
          </p:cNvPr>
          <p:cNvSpPr txBox="1"/>
          <p:nvPr/>
        </p:nvSpPr>
        <p:spPr>
          <a:xfrm>
            <a:off x="838200" y="1336450"/>
            <a:ext cx="8765628" cy="3416320"/>
          </a:xfrm>
          <a:prstGeom prst="rect">
            <a:avLst/>
          </a:prstGeom>
          <a:noFill/>
        </p:spPr>
        <p:txBody>
          <a:bodyPr wrap="square">
            <a:spAutoFit/>
          </a:bodyPr>
          <a:lstStyle/>
          <a:p>
            <a:pPr algn="l"/>
            <a:r>
              <a:rPr lang="en-US" sz="2400" b="0" i="0" dirty="0">
                <a:solidFill>
                  <a:srgbClr val="212529"/>
                </a:solidFill>
                <a:effectLst/>
                <a:latin typeface="system-ui"/>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pPr algn="l"/>
            <a:r>
              <a:rPr lang="en-US" sz="2400" b="0" i="0" dirty="0">
                <a:solidFill>
                  <a:srgbClr val="212529"/>
                </a:solidFill>
                <a:effectLst/>
                <a:latin typeface="system-ui"/>
              </a:rPr>
              <a:t>Normalization is used for mainly two purposes,</a:t>
            </a:r>
          </a:p>
          <a:p>
            <a:pPr algn="l">
              <a:buFont typeface="Arial" panose="020B0604020202020204" pitchFamily="34" charset="0"/>
              <a:buChar char="•"/>
            </a:pPr>
            <a:r>
              <a:rPr lang="en-US" sz="2400" b="0" i="0" dirty="0">
                <a:solidFill>
                  <a:srgbClr val="212529"/>
                </a:solidFill>
                <a:effectLst/>
                <a:latin typeface="system-ui"/>
              </a:rPr>
              <a:t>Eliminating redundant(useless) data.</a:t>
            </a:r>
          </a:p>
          <a:p>
            <a:pPr algn="l">
              <a:buFont typeface="Arial" panose="020B0604020202020204" pitchFamily="34" charset="0"/>
              <a:buChar char="•"/>
            </a:pPr>
            <a:r>
              <a:rPr lang="en-US" sz="2400" b="0" i="0" dirty="0">
                <a:solidFill>
                  <a:srgbClr val="212529"/>
                </a:solidFill>
                <a:effectLst/>
                <a:latin typeface="system-ui"/>
              </a:rPr>
              <a:t>Ensuring data dependencies make sense </a:t>
            </a:r>
            <a:r>
              <a:rPr lang="en-US" sz="2400" b="0" i="0" dirty="0" err="1">
                <a:solidFill>
                  <a:srgbClr val="212529"/>
                </a:solidFill>
                <a:effectLst/>
                <a:latin typeface="system-ui"/>
              </a:rPr>
              <a:t>i.e</a:t>
            </a:r>
            <a:r>
              <a:rPr lang="en-US" sz="2400" b="0" i="0" dirty="0">
                <a:solidFill>
                  <a:srgbClr val="212529"/>
                </a:solidFill>
                <a:effectLst/>
                <a:latin typeface="system-ui"/>
              </a:rPr>
              <a:t> data is logically stored.</a:t>
            </a:r>
          </a:p>
        </p:txBody>
      </p:sp>
    </p:spTree>
    <p:extLst>
      <p:ext uri="{BB962C8B-B14F-4D97-AF65-F5344CB8AC3E}">
        <p14:creationId xmlns:p14="http://schemas.microsoft.com/office/powerpoint/2010/main" xmlns="" val="1205682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C67F9-9696-CFB5-EC01-1014629D8760}"/>
              </a:ext>
            </a:extLst>
          </p:cNvPr>
          <p:cNvSpPr>
            <a:spLocks noGrp="1"/>
          </p:cNvSpPr>
          <p:nvPr>
            <p:ph type="title"/>
          </p:nvPr>
        </p:nvSpPr>
        <p:spPr/>
        <p:txBody>
          <a:bodyPr>
            <a:normAutofit/>
          </a:bodyPr>
          <a:lstStyle/>
          <a:p>
            <a:r>
              <a:rPr lang="en-US" b="0" i="0" dirty="0">
                <a:solidFill>
                  <a:srgbClr val="333333"/>
                </a:solidFill>
                <a:effectLst/>
                <a:latin typeface="Helvetica Neue"/>
              </a:rPr>
              <a:t>The SQL INNER JOIN</a:t>
            </a:r>
            <a:endParaRPr lang="en-IN" dirty="0"/>
          </a:p>
        </p:txBody>
      </p:sp>
      <p:sp>
        <p:nvSpPr>
          <p:cNvPr id="4" name="TextBox 3">
            <a:extLst>
              <a:ext uri="{FF2B5EF4-FFF2-40B4-BE49-F238E27FC236}">
                <a16:creationId xmlns:a16="http://schemas.microsoft.com/office/drawing/2014/main" xmlns="" id="{A6D9C35E-AEA2-B39A-777F-24E36D919654}"/>
              </a:ext>
            </a:extLst>
          </p:cNvPr>
          <p:cNvSpPr txBox="1"/>
          <p:nvPr/>
        </p:nvSpPr>
        <p:spPr>
          <a:xfrm>
            <a:off x="838200" y="1690688"/>
            <a:ext cx="6442021" cy="369332"/>
          </a:xfrm>
          <a:prstGeom prst="rect">
            <a:avLst/>
          </a:prstGeom>
          <a:noFill/>
        </p:spPr>
        <p:txBody>
          <a:bodyPr wrap="square">
            <a:spAutoFit/>
          </a:bodyPr>
          <a:lstStyle/>
          <a:p>
            <a:r>
              <a:rPr lang="en-US" b="0" i="0" dirty="0">
                <a:solidFill>
                  <a:srgbClr val="333333"/>
                </a:solidFill>
                <a:effectLst/>
                <a:latin typeface="Helvetica Neue"/>
              </a:rPr>
              <a:t>would return the records where </a:t>
            </a:r>
            <a:r>
              <a:rPr lang="en-US" b="0" i="1" dirty="0">
                <a:solidFill>
                  <a:srgbClr val="333333"/>
                </a:solidFill>
                <a:effectLst/>
                <a:latin typeface="Helvetica Neue"/>
              </a:rPr>
              <a:t>table1</a:t>
            </a:r>
            <a:r>
              <a:rPr lang="en-US" b="0" i="0" dirty="0">
                <a:solidFill>
                  <a:srgbClr val="333333"/>
                </a:solidFill>
                <a:effectLst/>
                <a:latin typeface="Helvetica Neue"/>
              </a:rPr>
              <a:t> and </a:t>
            </a:r>
            <a:r>
              <a:rPr lang="en-US" b="0" i="1" dirty="0">
                <a:solidFill>
                  <a:srgbClr val="333333"/>
                </a:solidFill>
                <a:effectLst/>
                <a:latin typeface="Helvetica Neue"/>
              </a:rPr>
              <a:t>table2</a:t>
            </a:r>
            <a:r>
              <a:rPr lang="en-US" b="0" i="0" dirty="0">
                <a:solidFill>
                  <a:srgbClr val="333333"/>
                </a:solidFill>
                <a:effectLst/>
                <a:latin typeface="Helvetica Neue"/>
              </a:rPr>
              <a:t> intersect.</a:t>
            </a:r>
            <a:endParaRPr lang="en-IN" dirty="0"/>
          </a:p>
        </p:txBody>
      </p:sp>
      <p:pic>
        <p:nvPicPr>
          <p:cNvPr id="14338" name="Picture 2" descr="SQL">
            <a:extLst>
              <a:ext uri="{FF2B5EF4-FFF2-40B4-BE49-F238E27FC236}">
                <a16:creationId xmlns:a16="http://schemas.microsoft.com/office/drawing/2014/main" xmlns="" id="{625FEA9D-8FF8-3981-CF09-998C0F83D9B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02423" y="802860"/>
            <a:ext cx="2381250" cy="142875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E73EA3DA-E1E5-D415-D831-972B33C1F9CC}"/>
              </a:ext>
            </a:extLst>
          </p:cNvPr>
          <p:cNvSpPr txBox="1"/>
          <p:nvPr/>
        </p:nvSpPr>
        <p:spPr>
          <a:xfrm>
            <a:off x="958121" y="4639058"/>
            <a:ext cx="7356421" cy="1477328"/>
          </a:xfrm>
          <a:prstGeom prst="rect">
            <a:avLst/>
          </a:prstGeom>
          <a:noFill/>
        </p:spPr>
        <p:txBody>
          <a:bodyPr wrap="square">
            <a:spAutoFit/>
          </a:bodyPr>
          <a:lstStyle/>
          <a:p>
            <a:r>
              <a:rPr lang="en-IN" dirty="0"/>
              <a:t>SELECT </a:t>
            </a:r>
            <a:r>
              <a:rPr lang="en-IN" dirty="0" err="1"/>
              <a:t>customers.customer_id</a:t>
            </a:r>
            <a:r>
              <a:rPr lang="en-IN" dirty="0"/>
              <a:t>, </a:t>
            </a:r>
            <a:r>
              <a:rPr lang="en-IN" dirty="0" err="1"/>
              <a:t>orders.order_id</a:t>
            </a:r>
            <a:r>
              <a:rPr lang="en-IN" dirty="0"/>
              <a:t>, </a:t>
            </a:r>
            <a:r>
              <a:rPr lang="en-IN" dirty="0" err="1"/>
              <a:t>orders.order_date</a:t>
            </a:r>
            <a:endParaRPr lang="en-IN" dirty="0"/>
          </a:p>
          <a:p>
            <a:r>
              <a:rPr lang="en-IN" dirty="0"/>
              <a:t>FROM customers </a:t>
            </a:r>
          </a:p>
          <a:p>
            <a:r>
              <a:rPr lang="en-IN" dirty="0"/>
              <a:t>INNER JOIN orders</a:t>
            </a:r>
          </a:p>
          <a:p>
            <a:r>
              <a:rPr lang="en-IN" dirty="0"/>
              <a:t>ON </a:t>
            </a:r>
            <a:r>
              <a:rPr lang="en-IN" dirty="0" err="1"/>
              <a:t>customers.customer_id</a:t>
            </a:r>
            <a:r>
              <a:rPr lang="en-IN" dirty="0"/>
              <a:t> = </a:t>
            </a:r>
            <a:r>
              <a:rPr lang="en-IN" dirty="0" err="1"/>
              <a:t>orders.customer_id</a:t>
            </a:r>
            <a:endParaRPr lang="en-IN" dirty="0"/>
          </a:p>
          <a:p>
            <a:r>
              <a:rPr lang="en-IN" dirty="0"/>
              <a:t>ORDER BY </a:t>
            </a:r>
            <a:r>
              <a:rPr lang="en-IN" dirty="0" err="1"/>
              <a:t>customers.customer_id</a:t>
            </a:r>
            <a:r>
              <a:rPr lang="en-IN" dirty="0"/>
              <a:t>;</a:t>
            </a:r>
          </a:p>
        </p:txBody>
      </p:sp>
      <p:sp>
        <p:nvSpPr>
          <p:cNvPr id="14" name="TextBox 13">
            <a:extLst>
              <a:ext uri="{FF2B5EF4-FFF2-40B4-BE49-F238E27FC236}">
                <a16:creationId xmlns:a16="http://schemas.microsoft.com/office/drawing/2014/main" xmlns="" id="{3446BFCB-3976-EE80-4883-617B5B8117CA}"/>
              </a:ext>
            </a:extLst>
          </p:cNvPr>
          <p:cNvSpPr txBox="1"/>
          <p:nvPr/>
        </p:nvSpPr>
        <p:spPr>
          <a:xfrm>
            <a:off x="1012460" y="2231610"/>
            <a:ext cx="6093500" cy="2031325"/>
          </a:xfrm>
          <a:prstGeom prst="rect">
            <a:avLst/>
          </a:prstGeom>
          <a:noFill/>
        </p:spPr>
        <p:txBody>
          <a:bodyPr wrap="square">
            <a:spAutoFit/>
          </a:bodyPr>
          <a:lstStyle/>
          <a:p>
            <a:r>
              <a:rPr lang="en-US" dirty="0"/>
              <a:t>Syntax</a:t>
            </a:r>
          </a:p>
          <a:p>
            <a:r>
              <a:rPr lang="en-US" dirty="0"/>
              <a:t>The syntax for the INNER JOIN in SQL is:</a:t>
            </a:r>
          </a:p>
          <a:p>
            <a:endParaRPr lang="en-US" dirty="0"/>
          </a:p>
          <a:p>
            <a:r>
              <a:rPr lang="en-US" dirty="0"/>
              <a:t>SELECT columns</a:t>
            </a:r>
          </a:p>
          <a:p>
            <a:r>
              <a:rPr lang="en-US" dirty="0"/>
              <a:t>FROM table1 </a:t>
            </a:r>
          </a:p>
          <a:p>
            <a:r>
              <a:rPr lang="en-US" dirty="0"/>
              <a:t>INNER JOIN table2</a:t>
            </a:r>
          </a:p>
          <a:p>
            <a:r>
              <a:rPr lang="en-US" dirty="0"/>
              <a:t>ON table1.column = table2.column;</a:t>
            </a:r>
            <a:endParaRPr lang="en-IN" dirty="0"/>
          </a:p>
        </p:txBody>
      </p:sp>
    </p:spTree>
    <p:extLst>
      <p:ext uri="{BB962C8B-B14F-4D97-AF65-F5344CB8AC3E}">
        <p14:creationId xmlns:p14="http://schemas.microsoft.com/office/powerpoint/2010/main" xmlns="" val="2995710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34FC1-D533-0D98-85FE-3711A4C17153}"/>
              </a:ext>
            </a:extLst>
          </p:cNvPr>
          <p:cNvSpPr>
            <a:spLocks noGrp="1"/>
          </p:cNvSpPr>
          <p:nvPr>
            <p:ph type="title"/>
          </p:nvPr>
        </p:nvSpPr>
        <p:spPr/>
        <p:txBody>
          <a:bodyPr/>
          <a:lstStyle/>
          <a:p>
            <a:r>
              <a:rPr lang="en-IN" b="1" i="0" dirty="0">
                <a:solidFill>
                  <a:srgbClr val="535353"/>
                </a:solidFill>
                <a:effectLst/>
                <a:latin typeface="Helvetica Neue"/>
              </a:rPr>
              <a:t>SQL LEFT OUTER JOIN</a:t>
            </a:r>
            <a:br>
              <a:rPr lang="en-IN" b="1" i="0" dirty="0">
                <a:solidFill>
                  <a:srgbClr val="535353"/>
                </a:solidFill>
                <a:effectLst/>
                <a:latin typeface="Helvetica Neue"/>
              </a:rPr>
            </a:br>
            <a:endParaRPr lang="en-IN" dirty="0"/>
          </a:p>
        </p:txBody>
      </p:sp>
      <p:sp>
        <p:nvSpPr>
          <p:cNvPr id="4" name="TextBox 3">
            <a:extLst>
              <a:ext uri="{FF2B5EF4-FFF2-40B4-BE49-F238E27FC236}">
                <a16:creationId xmlns:a16="http://schemas.microsoft.com/office/drawing/2014/main" xmlns="" id="{E16F726D-DD2C-B788-0E2E-BDE8217C8495}"/>
              </a:ext>
            </a:extLst>
          </p:cNvPr>
          <p:cNvSpPr txBox="1"/>
          <p:nvPr/>
        </p:nvSpPr>
        <p:spPr>
          <a:xfrm>
            <a:off x="374754" y="1367522"/>
            <a:ext cx="9290153" cy="646331"/>
          </a:xfrm>
          <a:prstGeom prst="rect">
            <a:avLst/>
          </a:prstGeom>
          <a:noFill/>
        </p:spPr>
        <p:txBody>
          <a:bodyPr wrap="square">
            <a:spAutoFit/>
          </a:bodyPr>
          <a:lstStyle/>
          <a:p>
            <a:r>
              <a:rPr lang="en-US" dirty="0"/>
              <a:t>This type of join returns all rows from the </a:t>
            </a:r>
            <a:r>
              <a:rPr lang="en-US" dirty="0" err="1"/>
              <a:t>LEFT-hand</a:t>
            </a:r>
            <a:r>
              <a:rPr lang="en-US" dirty="0"/>
              <a:t> table specified in the ON condition and only those rows from the other table where the joined fields are equal (join condition is met).</a:t>
            </a:r>
            <a:endParaRPr lang="en-IN" dirty="0"/>
          </a:p>
        </p:txBody>
      </p:sp>
      <p:pic>
        <p:nvPicPr>
          <p:cNvPr id="15362" name="Picture 2" descr="SQL">
            <a:extLst>
              <a:ext uri="{FF2B5EF4-FFF2-40B4-BE49-F238E27FC236}">
                <a16:creationId xmlns:a16="http://schemas.microsoft.com/office/drawing/2014/main" xmlns="" id="{1F8065DB-7D63-BAD5-295F-0373A0B1CBA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664907" y="1393755"/>
            <a:ext cx="2381250" cy="14287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F10D4844-99C5-280D-05CB-F6A33E2042E4}"/>
              </a:ext>
            </a:extLst>
          </p:cNvPr>
          <p:cNvSpPr txBox="1"/>
          <p:nvPr/>
        </p:nvSpPr>
        <p:spPr>
          <a:xfrm>
            <a:off x="963118" y="3016250"/>
            <a:ext cx="6093500" cy="2031325"/>
          </a:xfrm>
          <a:prstGeom prst="rect">
            <a:avLst/>
          </a:prstGeom>
          <a:noFill/>
        </p:spPr>
        <p:txBody>
          <a:bodyPr wrap="square">
            <a:spAutoFit/>
          </a:bodyPr>
          <a:lstStyle/>
          <a:p>
            <a:r>
              <a:rPr lang="en-US" dirty="0"/>
              <a:t>Syntax</a:t>
            </a:r>
          </a:p>
          <a:p>
            <a:r>
              <a:rPr lang="en-US" dirty="0"/>
              <a:t>The syntax for the LEFT OUTER JOIN in SQL is:</a:t>
            </a:r>
          </a:p>
          <a:p>
            <a:endParaRPr lang="en-US" dirty="0"/>
          </a:p>
          <a:p>
            <a:r>
              <a:rPr lang="en-US" dirty="0"/>
              <a:t>SELECT columns</a:t>
            </a:r>
          </a:p>
          <a:p>
            <a:r>
              <a:rPr lang="en-US" dirty="0"/>
              <a:t>FROM table1</a:t>
            </a:r>
          </a:p>
          <a:p>
            <a:r>
              <a:rPr lang="en-US" dirty="0"/>
              <a:t>LEFT [OUTER] JOIN table2</a:t>
            </a:r>
          </a:p>
          <a:p>
            <a:r>
              <a:rPr lang="en-US" dirty="0"/>
              <a:t>ON table1.column = table2.column;</a:t>
            </a:r>
            <a:endParaRPr lang="en-IN" dirty="0"/>
          </a:p>
        </p:txBody>
      </p:sp>
    </p:spTree>
    <p:extLst>
      <p:ext uri="{BB962C8B-B14F-4D97-AF65-F5344CB8AC3E}">
        <p14:creationId xmlns:p14="http://schemas.microsoft.com/office/powerpoint/2010/main" xmlns="" val="114015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3880D-C914-2D15-4EAD-8C17D90E84D7}"/>
              </a:ext>
            </a:extLst>
          </p:cNvPr>
          <p:cNvSpPr>
            <a:spLocks noGrp="1"/>
          </p:cNvSpPr>
          <p:nvPr>
            <p:ph type="title"/>
          </p:nvPr>
        </p:nvSpPr>
        <p:spPr/>
        <p:txBody>
          <a:bodyPr/>
          <a:lstStyle/>
          <a:p>
            <a:r>
              <a:rPr lang="en-IN" b="1" i="0" dirty="0">
                <a:solidFill>
                  <a:srgbClr val="535353"/>
                </a:solidFill>
                <a:effectLst/>
                <a:latin typeface="Helvetica Neue"/>
              </a:rPr>
              <a:t>SQL RIGHT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a16="http://schemas.microsoft.com/office/drawing/2014/main" xmlns="" id="{989EA623-CC37-CF59-AFB9-0BA3D139F8BE}"/>
              </a:ext>
            </a:extLst>
          </p:cNvPr>
          <p:cNvPicPr>
            <a:picLocks noChangeAspect="1"/>
          </p:cNvPicPr>
          <p:nvPr/>
        </p:nvPicPr>
        <p:blipFill>
          <a:blip r:embed="rId2"/>
          <a:stretch>
            <a:fillRect/>
          </a:stretch>
        </p:blipFill>
        <p:spPr>
          <a:xfrm>
            <a:off x="9177571" y="780894"/>
            <a:ext cx="2381250" cy="1428750"/>
          </a:xfrm>
          <a:prstGeom prst="rect">
            <a:avLst/>
          </a:prstGeom>
        </p:spPr>
      </p:pic>
      <p:sp>
        <p:nvSpPr>
          <p:cNvPr id="5" name="TextBox 4">
            <a:extLst>
              <a:ext uri="{FF2B5EF4-FFF2-40B4-BE49-F238E27FC236}">
                <a16:creationId xmlns:a16="http://schemas.microsoft.com/office/drawing/2014/main" xmlns="" id="{1B0566EF-D1B5-C593-8348-900F5DC304E6}"/>
              </a:ext>
            </a:extLst>
          </p:cNvPr>
          <p:cNvSpPr txBox="1"/>
          <p:nvPr/>
        </p:nvSpPr>
        <p:spPr>
          <a:xfrm>
            <a:off x="457045" y="1229023"/>
            <a:ext cx="8720526" cy="923330"/>
          </a:xfrm>
          <a:prstGeom prst="rect">
            <a:avLst/>
          </a:prstGeom>
          <a:noFill/>
        </p:spPr>
        <p:txBody>
          <a:bodyPr wrap="square">
            <a:spAutoFit/>
          </a:bodyPr>
          <a:lstStyle/>
          <a:p>
            <a:r>
              <a:rPr lang="en-US" dirty="0"/>
              <a:t>This type of join returns all rows from the </a:t>
            </a:r>
            <a:r>
              <a:rPr lang="en-US" dirty="0" err="1"/>
              <a:t>RIGHT-hand</a:t>
            </a:r>
            <a:r>
              <a:rPr lang="en-US" dirty="0"/>
              <a:t> table specified in the ON condition and only those rows from the other table where the joined fields are equal (join condition is met).</a:t>
            </a:r>
            <a:endParaRPr lang="en-IN" dirty="0"/>
          </a:p>
        </p:txBody>
      </p:sp>
      <p:sp>
        <p:nvSpPr>
          <p:cNvPr id="7" name="TextBox 6">
            <a:extLst>
              <a:ext uri="{FF2B5EF4-FFF2-40B4-BE49-F238E27FC236}">
                <a16:creationId xmlns:a16="http://schemas.microsoft.com/office/drawing/2014/main" xmlns="" id="{0783B961-F34D-4DAB-0ABC-A3C3AE6AA44F}"/>
              </a:ext>
            </a:extLst>
          </p:cNvPr>
          <p:cNvSpPr txBox="1"/>
          <p:nvPr/>
        </p:nvSpPr>
        <p:spPr>
          <a:xfrm>
            <a:off x="419725" y="2409590"/>
            <a:ext cx="8720526" cy="2031325"/>
          </a:xfrm>
          <a:prstGeom prst="rect">
            <a:avLst/>
          </a:prstGeom>
          <a:noFill/>
        </p:spPr>
        <p:txBody>
          <a:bodyPr wrap="square">
            <a:spAutoFit/>
          </a:bodyPr>
          <a:lstStyle/>
          <a:p>
            <a:r>
              <a:rPr lang="en-US" dirty="0"/>
              <a:t>Syntax</a:t>
            </a:r>
          </a:p>
          <a:p>
            <a:r>
              <a:rPr lang="en-US" dirty="0"/>
              <a:t>The syntax for the RIGHT OUTER JOIN in SQL is:</a:t>
            </a:r>
          </a:p>
          <a:p>
            <a:endParaRPr lang="en-US" dirty="0"/>
          </a:p>
          <a:p>
            <a:r>
              <a:rPr lang="en-US" dirty="0"/>
              <a:t>SELECT columns</a:t>
            </a:r>
          </a:p>
          <a:p>
            <a:r>
              <a:rPr lang="en-US" dirty="0"/>
              <a:t>FROM table1</a:t>
            </a:r>
          </a:p>
          <a:p>
            <a:r>
              <a:rPr lang="en-US" dirty="0"/>
              <a:t>RIGHT [OUTER] JOIN table2</a:t>
            </a:r>
          </a:p>
          <a:p>
            <a:r>
              <a:rPr lang="en-US" dirty="0"/>
              <a:t>ON table1.column = table2.column;</a:t>
            </a:r>
            <a:endParaRPr lang="en-IN" dirty="0"/>
          </a:p>
        </p:txBody>
      </p:sp>
    </p:spTree>
    <p:extLst>
      <p:ext uri="{BB962C8B-B14F-4D97-AF65-F5344CB8AC3E}">
        <p14:creationId xmlns:p14="http://schemas.microsoft.com/office/powerpoint/2010/main" xmlns="" val="3861636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B4320-16BC-9173-D4FA-59F55A3F14AF}"/>
              </a:ext>
            </a:extLst>
          </p:cNvPr>
          <p:cNvSpPr>
            <a:spLocks noGrp="1"/>
          </p:cNvSpPr>
          <p:nvPr>
            <p:ph type="title"/>
          </p:nvPr>
        </p:nvSpPr>
        <p:spPr/>
        <p:txBody>
          <a:bodyPr/>
          <a:lstStyle/>
          <a:p>
            <a:r>
              <a:rPr lang="en-IN" b="1" i="0" dirty="0">
                <a:solidFill>
                  <a:srgbClr val="535353"/>
                </a:solidFill>
                <a:effectLst/>
                <a:latin typeface="Helvetica Neue"/>
              </a:rPr>
              <a:t>SQL FULL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a16="http://schemas.microsoft.com/office/drawing/2014/main" xmlns="" id="{51BB9BD4-4518-9871-17ED-7924683EF77A}"/>
              </a:ext>
            </a:extLst>
          </p:cNvPr>
          <p:cNvPicPr>
            <a:picLocks noChangeAspect="1"/>
          </p:cNvPicPr>
          <p:nvPr/>
        </p:nvPicPr>
        <p:blipFill>
          <a:blip r:embed="rId2"/>
          <a:stretch>
            <a:fillRect/>
          </a:stretch>
        </p:blipFill>
        <p:spPr>
          <a:xfrm>
            <a:off x="9267513" y="1027906"/>
            <a:ext cx="2381250" cy="1428750"/>
          </a:xfrm>
          <a:prstGeom prst="rect">
            <a:avLst/>
          </a:prstGeom>
        </p:spPr>
      </p:pic>
      <p:sp>
        <p:nvSpPr>
          <p:cNvPr id="5" name="TextBox 4">
            <a:extLst>
              <a:ext uri="{FF2B5EF4-FFF2-40B4-BE49-F238E27FC236}">
                <a16:creationId xmlns:a16="http://schemas.microsoft.com/office/drawing/2014/main" xmlns="" id="{001D3FE3-6846-6CD1-5E4F-F16615814845}"/>
              </a:ext>
            </a:extLst>
          </p:cNvPr>
          <p:cNvSpPr txBox="1"/>
          <p:nvPr/>
        </p:nvSpPr>
        <p:spPr>
          <a:xfrm>
            <a:off x="1442804" y="3054168"/>
            <a:ext cx="6093500" cy="2031325"/>
          </a:xfrm>
          <a:prstGeom prst="rect">
            <a:avLst/>
          </a:prstGeom>
          <a:noFill/>
        </p:spPr>
        <p:txBody>
          <a:bodyPr wrap="square">
            <a:spAutoFit/>
          </a:bodyPr>
          <a:lstStyle/>
          <a:p>
            <a:r>
              <a:rPr lang="en-US" dirty="0"/>
              <a:t>Syntax</a:t>
            </a:r>
          </a:p>
          <a:p>
            <a:r>
              <a:rPr lang="en-US" dirty="0"/>
              <a:t>The syntax for the SQL FULL OUTER JOIN is:</a:t>
            </a:r>
          </a:p>
          <a:p>
            <a:endParaRPr lang="en-US" dirty="0"/>
          </a:p>
          <a:p>
            <a:r>
              <a:rPr lang="en-US" dirty="0"/>
              <a:t>SELECT columns</a:t>
            </a:r>
          </a:p>
          <a:p>
            <a:r>
              <a:rPr lang="en-US" dirty="0"/>
              <a:t>FROM table1</a:t>
            </a:r>
          </a:p>
          <a:p>
            <a:r>
              <a:rPr lang="en-US" dirty="0"/>
              <a:t>FULL [OUTER] JOIN table2</a:t>
            </a:r>
          </a:p>
          <a:p>
            <a:r>
              <a:rPr lang="en-US" dirty="0"/>
              <a:t>ON table1.column = table2.column;</a:t>
            </a:r>
            <a:endParaRPr lang="en-IN" dirty="0"/>
          </a:p>
        </p:txBody>
      </p:sp>
      <p:sp>
        <p:nvSpPr>
          <p:cNvPr id="7" name="TextBox 6">
            <a:extLst>
              <a:ext uri="{FF2B5EF4-FFF2-40B4-BE49-F238E27FC236}">
                <a16:creationId xmlns:a16="http://schemas.microsoft.com/office/drawing/2014/main" xmlns="" id="{8D782936-CB7B-8783-0CF6-780FF919FFE2}"/>
              </a:ext>
            </a:extLst>
          </p:cNvPr>
          <p:cNvSpPr txBox="1"/>
          <p:nvPr/>
        </p:nvSpPr>
        <p:spPr>
          <a:xfrm>
            <a:off x="838200" y="1630419"/>
            <a:ext cx="7586272" cy="646331"/>
          </a:xfrm>
          <a:prstGeom prst="rect">
            <a:avLst/>
          </a:prstGeom>
          <a:noFill/>
        </p:spPr>
        <p:txBody>
          <a:bodyPr wrap="square">
            <a:spAutoFit/>
          </a:bodyPr>
          <a:lstStyle/>
          <a:p>
            <a:r>
              <a:rPr lang="en-US" dirty="0"/>
              <a:t> This type of join returns all rows from the </a:t>
            </a:r>
            <a:r>
              <a:rPr lang="en-US" dirty="0" err="1"/>
              <a:t>LEFT-hand</a:t>
            </a:r>
            <a:r>
              <a:rPr lang="en-US" dirty="0"/>
              <a:t> table and </a:t>
            </a:r>
            <a:r>
              <a:rPr lang="en-US" dirty="0" err="1"/>
              <a:t>RIGHT-hand</a:t>
            </a:r>
            <a:r>
              <a:rPr lang="en-US" dirty="0"/>
              <a:t> table with NULL values in place where the join condition is not met.</a:t>
            </a:r>
            <a:endParaRPr lang="en-IN" dirty="0"/>
          </a:p>
        </p:txBody>
      </p:sp>
    </p:spTree>
    <p:extLst>
      <p:ext uri="{BB962C8B-B14F-4D97-AF65-F5344CB8AC3E}">
        <p14:creationId xmlns:p14="http://schemas.microsoft.com/office/powerpoint/2010/main" xmlns="" val="986341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E7CEE7-6510-56AC-1ADC-DE1A44907A21}"/>
              </a:ext>
            </a:extLst>
          </p:cNvPr>
          <p:cNvSpPr>
            <a:spLocks noGrp="1"/>
          </p:cNvSpPr>
          <p:nvPr>
            <p:ph type="title"/>
          </p:nvPr>
        </p:nvSpPr>
        <p:spPr/>
        <p:txBody>
          <a:bodyPr/>
          <a:lstStyle/>
          <a:p>
            <a:r>
              <a:rPr lang="en-IN" dirty="0" err="1"/>
              <a:t>Equi</a:t>
            </a:r>
            <a:r>
              <a:rPr lang="en-IN" dirty="0"/>
              <a:t> join and non </a:t>
            </a:r>
            <a:r>
              <a:rPr lang="en-IN" dirty="0" err="1"/>
              <a:t>equi</a:t>
            </a:r>
            <a:r>
              <a:rPr lang="en-IN" dirty="0"/>
              <a:t> joins</a:t>
            </a:r>
          </a:p>
        </p:txBody>
      </p:sp>
      <p:sp>
        <p:nvSpPr>
          <p:cNvPr id="6" name="TextBox 5">
            <a:extLst>
              <a:ext uri="{FF2B5EF4-FFF2-40B4-BE49-F238E27FC236}">
                <a16:creationId xmlns:a16="http://schemas.microsoft.com/office/drawing/2014/main" xmlns="" id="{37922EA2-9F82-032A-E1E7-6BDF853C5DC0}"/>
              </a:ext>
            </a:extLst>
          </p:cNvPr>
          <p:cNvSpPr txBox="1"/>
          <p:nvPr/>
        </p:nvSpPr>
        <p:spPr>
          <a:xfrm>
            <a:off x="838200" y="1916100"/>
            <a:ext cx="9280161" cy="1569660"/>
          </a:xfrm>
          <a:prstGeom prst="rect">
            <a:avLst/>
          </a:prstGeom>
          <a:noFill/>
        </p:spPr>
        <p:txBody>
          <a:bodyPr wrap="square">
            <a:spAutoFit/>
          </a:bodyPr>
          <a:lstStyle/>
          <a:p>
            <a:r>
              <a:rPr lang="en-US" sz="2400" dirty="0" err="1"/>
              <a:t>Equi</a:t>
            </a:r>
            <a:r>
              <a:rPr lang="en-US" sz="2400" dirty="0"/>
              <a:t> Join and Non-</a:t>
            </a:r>
            <a:r>
              <a:rPr lang="en-US" sz="2400" dirty="0" err="1"/>
              <a:t>Equi</a:t>
            </a:r>
            <a:r>
              <a:rPr lang="en-US" sz="2400" dirty="0"/>
              <a:t> Joins are types of Inner Joins. </a:t>
            </a:r>
            <a:r>
              <a:rPr lang="en-US" sz="2400" dirty="0" err="1"/>
              <a:t>Equi</a:t>
            </a:r>
            <a:r>
              <a:rPr lang="en-US" sz="2400" dirty="0"/>
              <a:t> Join in SQL is used to retrieve data from multiple tables using an equality condition with the WHERE clause. Non-</a:t>
            </a:r>
            <a:r>
              <a:rPr lang="en-US" sz="2400" dirty="0" err="1"/>
              <a:t>Equi</a:t>
            </a:r>
            <a:r>
              <a:rPr lang="en-US" sz="2400" dirty="0"/>
              <a:t> in SQL is used to retrieve data from multiple tables using any other operator except the equality condition.</a:t>
            </a:r>
            <a:endParaRPr lang="en-IN" sz="2400" dirty="0"/>
          </a:p>
        </p:txBody>
      </p:sp>
    </p:spTree>
    <p:extLst>
      <p:ext uri="{BB962C8B-B14F-4D97-AF65-F5344CB8AC3E}">
        <p14:creationId xmlns:p14="http://schemas.microsoft.com/office/powerpoint/2010/main" xmlns="" val="2452398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F3245-304B-4804-D23A-91982907AF9E}"/>
              </a:ext>
            </a:extLst>
          </p:cNvPr>
          <p:cNvSpPr>
            <a:spLocks noGrp="1"/>
          </p:cNvSpPr>
          <p:nvPr>
            <p:ph type="title"/>
          </p:nvPr>
        </p:nvSpPr>
        <p:spPr/>
        <p:txBody>
          <a:bodyPr/>
          <a:lstStyle/>
          <a:p>
            <a:r>
              <a:rPr lang="en-IN" dirty="0"/>
              <a:t>Cross Join or Cartesian Join</a:t>
            </a:r>
          </a:p>
        </p:txBody>
      </p:sp>
      <p:sp>
        <p:nvSpPr>
          <p:cNvPr id="4" name="TextBox 3">
            <a:extLst>
              <a:ext uri="{FF2B5EF4-FFF2-40B4-BE49-F238E27FC236}">
                <a16:creationId xmlns:a16="http://schemas.microsoft.com/office/drawing/2014/main" xmlns="" id="{B4A13BCE-7A97-A322-AA68-25B1CD6D14B9}"/>
              </a:ext>
            </a:extLst>
          </p:cNvPr>
          <p:cNvSpPr txBox="1"/>
          <p:nvPr/>
        </p:nvSpPr>
        <p:spPr>
          <a:xfrm>
            <a:off x="1094282" y="1802168"/>
            <a:ext cx="7776146" cy="1938992"/>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the cartesian product is really </a:t>
            </a:r>
            <a:r>
              <a:rPr lang="en-US" sz="2400" b="1" i="0" dirty="0">
                <a:solidFill>
                  <a:srgbClr val="202124"/>
                </a:solidFill>
                <a:effectLst/>
                <a:latin typeface="arial" panose="020B0604020202020204" pitchFamily="34" charset="0"/>
              </a:rPr>
              <a:t>a cross-join which returns all the rows in all the tables listed in a query</a:t>
            </a:r>
            <a:r>
              <a:rPr lang="en-US" sz="2400" b="0" i="0" dirty="0">
                <a:solidFill>
                  <a:srgbClr val="202124"/>
                </a:solidFill>
                <a:effectLst/>
                <a:latin typeface="arial" panose="020B0604020202020204" pitchFamily="34" charset="0"/>
              </a:rPr>
              <a:t>: each row in the first table is paired with all the rows in the second table. This happens when there is no relationship defined between the two tables.</a:t>
            </a:r>
            <a:endParaRPr lang="en-IN" sz="2400" dirty="0"/>
          </a:p>
        </p:txBody>
      </p:sp>
      <p:sp>
        <p:nvSpPr>
          <p:cNvPr id="6" name="TextBox 5">
            <a:extLst>
              <a:ext uri="{FF2B5EF4-FFF2-40B4-BE49-F238E27FC236}">
                <a16:creationId xmlns:a16="http://schemas.microsoft.com/office/drawing/2014/main" xmlns="" id="{6CC00EEE-0F08-A26C-1351-169BEACF6E86}"/>
              </a:ext>
            </a:extLst>
          </p:cNvPr>
          <p:cNvSpPr txBox="1"/>
          <p:nvPr/>
        </p:nvSpPr>
        <p:spPr>
          <a:xfrm>
            <a:off x="1094282" y="3852640"/>
            <a:ext cx="6093500" cy="2308324"/>
          </a:xfrm>
          <a:prstGeom prst="rect">
            <a:avLst/>
          </a:prstGeom>
          <a:noFill/>
        </p:spPr>
        <p:txBody>
          <a:bodyPr wrap="square">
            <a:spAutoFit/>
          </a:bodyPr>
          <a:lstStyle/>
          <a:p>
            <a:r>
              <a:rPr lang="en-US" dirty="0"/>
              <a:t>The syntax of the CROSS JOIN in SQL will look like the below syntax:</a:t>
            </a:r>
          </a:p>
          <a:p>
            <a:endParaRPr lang="en-US" dirty="0"/>
          </a:p>
          <a:p>
            <a:r>
              <a:rPr lang="en-US" dirty="0"/>
              <a:t>SELECT ColumnName_1, </a:t>
            </a:r>
          </a:p>
          <a:p>
            <a:r>
              <a:rPr lang="en-US" dirty="0"/>
              <a:t>       ColumnName_2, </a:t>
            </a:r>
          </a:p>
          <a:p>
            <a:r>
              <a:rPr lang="en-US" dirty="0"/>
              <a:t>       </a:t>
            </a:r>
            <a:r>
              <a:rPr lang="en-US" dirty="0" err="1"/>
              <a:t>ColumnName_N</a:t>
            </a:r>
            <a:endParaRPr lang="en-US" dirty="0"/>
          </a:p>
          <a:p>
            <a:r>
              <a:rPr lang="en-US" dirty="0"/>
              <a:t>FROM [Table_1]</a:t>
            </a:r>
          </a:p>
          <a:p>
            <a:r>
              <a:rPr lang="en-US" dirty="0"/>
              <a:t>     CROSS JOIN [Table_2]</a:t>
            </a:r>
            <a:endParaRPr lang="en-IN" dirty="0"/>
          </a:p>
        </p:txBody>
      </p:sp>
    </p:spTree>
    <p:extLst>
      <p:ext uri="{BB962C8B-B14F-4D97-AF65-F5344CB8AC3E}">
        <p14:creationId xmlns:p14="http://schemas.microsoft.com/office/powerpoint/2010/main" xmlns="" val="861448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625D0-B3B0-5D98-DF09-017BAD29B910}"/>
              </a:ext>
            </a:extLst>
          </p:cNvPr>
          <p:cNvSpPr>
            <a:spLocks noGrp="1"/>
          </p:cNvSpPr>
          <p:nvPr>
            <p:ph type="title"/>
          </p:nvPr>
        </p:nvSpPr>
        <p:spPr/>
        <p:txBody>
          <a:bodyPr/>
          <a:lstStyle/>
          <a:p>
            <a:r>
              <a:rPr lang="en-US" dirty="0"/>
              <a:t>Stored Procedure and function</a:t>
            </a:r>
            <a:endParaRPr lang="en-IN" dirty="0"/>
          </a:p>
        </p:txBody>
      </p:sp>
      <p:sp>
        <p:nvSpPr>
          <p:cNvPr id="3" name="Text Placeholder 2">
            <a:extLst>
              <a:ext uri="{FF2B5EF4-FFF2-40B4-BE49-F238E27FC236}">
                <a16:creationId xmlns:a16="http://schemas.microsoft.com/office/drawing/2014/main" xmlns="" id="{06F8BA3C-36D7-571E-05DD-915F8F54102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847628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1F6D5-05D7-9FA6-B6B4-0A6E6C5A3F25}"/>
              </a:ext>
            </a:extLst>
          </p:cNvPr>
          <p:cNvSpPr>
            <a:spLocks noGrp="1"/>
          </p:cNvSpPr>
          <p:nvPr>
            <p:ph type="title"/>
          </p:nvPr>
        </p:nvSpPr>
        <p:spPr/>
        <p:txBody>
          <a:bodyPr/>
          <a:lstStyle/>
          <a:p>
            <a:r>
              <a:rPr lang="en-IN" b="1" i="0" dirty="0">
                <a:effectLst/>
                <a:latin typeface="PS TT Commons Roman"/>
              </a:rPr>
              <a:t>Stored Procedures</a:t>
            </a:r>
            <a:br>
              <a:rPr lang="en-IN" b="1" i="0" dirty="0">
                <a:effectLst/>
                <a:latin typeface="PS TT Commons Roman"/>
              </a:rPr>
            </a:br>
            <a:endParaRPr lang="en-IN" dirty="0"/>
          </a:p>
        </p:txBody>
      </p:sp>
      <p:sp>
        <p:nvSpPr>
          <p:cNvPr id="4" name="TextBox 3">
            <a:extLst>
              <a:ext uri="{FF2B5EF4-FFF2-40B4-BE49-F238E27FC236}">
                <a16:creationId xmlns:a16="http://schemas.microsoft.com/office/drawing/2014/main" xmlns="" id="{B9C2BD89-7F37-A6F9-9ADC-64DA68AEBBF4}"/>
              </a:ext>
            </a:extLst>
          </p:cNvPr>
          <p:cNvSpPr txBox="1"/>
          <p:nvPr/>
        </p:nvSpPr>
        <p:spPr>
          <a:xfrm>
            <a:off x="614855" y="2028184"/>
            <a:ext cx="9140058" cy="1569660"/>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Stored procedures are </a:t>
            </a:r>
            <a:r>
              <a:rPr lang="en-US" sz="2400" b="1" i="0" dirty="0">
                <a:solidFill>
                  <a:srgbClr val="202124"/>
                </a:solidFill>
                <a:effectLst/>
                <a:latin typeface="arial" panose="020B0604020202020204" pitchFamily="34" charset="0"/>
              </a:rPr>
              <a:t>a collection of Transact-SQL statements stored within the database</a:t>
            </a:r>
            <a:r>
              <a:rPr lang="en-US" sz="2400" b="0" i="0" dirty="0">
                <a:solidFill>
                  <a:srgbClr val="202124"/>
                </a:solidFill>
                <a:effectLst/>
                <a:latin typeface="arial" panose="020B0604020202020204" pitchFamily="34" charset="0"/>
              </a:rPr>
              <a:t>. They are used to encapsulate oft-used queries, such as conditional statements, loops, and other powerful programming features.</a:t>
            </a:r>
            <a:endParaRPr lang="en-IN" sz="2400" dirty="0"/>
          </a:p>
        </p:txBody>
      </p:sp>
      <p:sp>
        <p:nvSpPr>
          <p:cNvPr id="6" name="TextBox 5">
            <a:extLst>
              <a:ext uri="{FF2B5EF4-FFF2-40B4-BE49-F238E27FC236}">
                <a16:creationId xmlns:a16="http://schemas.microsoft.com/office/drawing/2014/main" xmlns="" id="{8DF31F94-2FE0-AA18-4EFD-CCEF8066CDA9}"/>
              </a:ext>
            </a:extLst>
          </p:cNvPr>
          <p:cNvSpPr txBox="1"/>
          <p:nvPr/>
        </p:nvSpPr>
        <p:spPr>
          <a:xfrm>
            <a:off x="838200" y="3750674"/>
            <a:ext cx="6093372" cy="369332"/>
          </a:xfrm>
          <a:prstGeom prst="rect">
            <a:avLst/>
          </a:prstGeom>
          <a:noFill/>
        </p:spPr>
        <p:txBody>
          <a:bodyPr wrap="square">
            <a:spAutoFit/>
          </a:bodyPr>
          <a:lstStyle/>
          <a:p>
            <a:r>
              <a:rPr lang="en-IN" b="0" i="0" dirty="0">
                <a:solidFill>
                  <a:srgbClr val="006395"/>
                </a:solidFill>
                <a:effectLst/>
                <a:latin typeface="DM Mono" panose="020B0604020202020204" pitchFamily="49" charset="0"/>
              </a:rPr>
              <a:t>CREATE PROCEDURE</a:t>
            </a:r>
            <a:endParaRPr lang="en-IN" dirty="0"/>
          </a:p>
        </p:txBody>
      </p:sp>
      <p:sp>
        <p:nvSpPr>
          <p:cNvPr id="7" name="Rectangle 1">
            <a:extLst>
              <a:ext uri="{FF2B5EF4-FFF2-40B4-BE49-F238E27FC236}">
                <a16:creationId xmlns:a16="http://schemas.microsoft.com/office/drawing/2014/main" xmlns="" id="{CEDE471D-832C-5FE9-9DA1-CE418073DFD4}"/>
              </a:ext>
            </a:extLst>
          </p:cNvPr>
          <p:cNvSpPr>
            <a:spLocks noChangeArrowheads="1"/>
          </p:cNvSpPr>
          <p:nvPr/>
        </p:nvSpPr>
        <p:spPr bwMode="auto">
          <a:xfrm>
            <a:off x="614855" y="4583105"/>
            <a:ext cx="10207923" cy="529582"/>
          </a:xfrm>
          <a:prstGeom prst="rect">
            <a:avLst/>
          </a:prstGeom>
          <a:solidFill>
            <a:srgbClr val="1E242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CREATE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F26D6D"/>
                </a:solidFill>
                <a:effectLst/>
                <a:latin typeface="Courier New" panose="02070309020205020404" pitchFamily="49" charset="0"/>
              </a:rPr>
              <a:t>PROCEDURE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procedure_name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AAAAAA"/>
                </a:solidFill>
                <a:effectLst/>
                <a:latin typeface="Courier New" panose="02070309020205020404" pitchFamily="49" charset="0"/>
              </a:rPr>
              <a:t>2</a:t>
            </a:r>
            <a:r>
              <a:rPr kumimoji="0" lang="en-US" altLang="en-US" sz="2400" b="0" i="0" u="none" strike="noStrike" cap="none" normalizeH="0" baseline="0" dirty="0">
                <a:ln>
                  <a:noFill/>
                </a:ln>
                <a:solidFill>
                  <a:srgbClr val="F26D6D"/>
                </a:solidFill>
                <a:effectLst/>
                <a:latin typeface="Courier New" panose="02070309020205020404" pitchFamily="49" charset="0"/>
              </a:rPr>
              <a:t>AS</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AAAAAA"/>
                </a:solidFill>
                <a:effectLst/>
                <a:latin typeface="Courier New" panose="02070309020205020404" pitchFamily="49" charset="0"/>
              </a:rPr>
              <a:t>3</a:t>
            </a:r>
            <a:r>
              <a:rPr kumimoji="0" lang="en-US" altLang="en-US" sz="2400" b="0" i="0" u="none" strike="noStrike" cap="none" normalizeH="0" baseline="0" dirty="0">
                <a:ln>
                  <a:noFill/>
                </a:ln>
                <a:solidFill>
                  <a:srgbClr val="F2F2F2"/>
                </a:solidFill>
                <a:effectLst/>
                <a:latin typeface="Courier New" panose="02070309020205020404" pitchFamily="49" charset="0"/>
              </a:rPr>
              <a:t>sql_statement </a:t>
            </a:r>
            <a:r>
              <a:rPr kumimoji="0" lang="en-US" altLang="en-US" sz="2400" b="0" i="0" u="none" strike="noStrike" cap="none" normalizeH="0" baseline="0" dirty="0">
                <a:ln>
                  <a:noFill/>
                </a:ln>
                <a:solidFill>
                  <a:srgbClr val="AAAAAA"/>
                </a:solidFill>
                <a:effectLst/>
                <a:latin typeface="Courier New" panose="02070309020205020404" pitchFamily="49" charset="0"/>
              </a:rPr>
              <a:t>4</a:t>
            </a:r>
            <a:r>
              <a:rPr kumimoji="0" lang="en-US" altLang="en-US" sz="2400" b="0" i="0" u="none" strike="noStrike" cap="none" normalizeH="0" baseline="0" dirty="0">
                <a:ln>
                  <a:noFill/>
                </a:ln>
                <a:solidFill>
                  <a:srgbClr val="F2F2F2"/>
                </a:solidFill>
                <a:effectLst/>
                <a:latin typeface="Courier New" panose="02070309020205020404" pitchFamily="49" charset="0"/>
              </a:rPr>
              <a:t>GO;</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xmlns="" id="{51882D57-C7BF-E736-A52A-6E929A062B05}"/>
              </a:ext>
            </a:extLst>
          </p:cNvPr>
          <p:cNvSpPr>
            <a:spLocks noChangeArrowheads="1"/>
          </p:cNvSpPr>
          <p:nvPr/>
        </p:nvSpPr>
        <p:spPr bwMode="auto">
          <a:xfrm>
            <a:off x="614855" y="5604557"/>
            <a:ext cx="6152325" cy="529582"/>
          </a:xfrm>
          <a:prstGeom prst="rect">
            <a:avLst/>
          </a:prstGeom>
          <a:solidFill>
            <a:srgbClr val="1E242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EXECUTE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schemaname.procedurename</a:t>
            </a:r>
            <a:r>
              <a:rPr kumimoji="0" lang="en-US" altLang="en-US" sz="2400" b="0" i="0" u="none" strike="noStrike" cap="none" normalizeH="0" baseline="0" dirty="0">
                <a:ln>
                  <a:noFill/>
                </a:ln>
                <a:solidFill>
                  <a:srgbClr val="F2F2F2"/>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097087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39743E-3F31-887B-8495-A3698A3172DF}"/>
              </a:ext>
            </a:extLst>
          </p:cNvPr>
          <p:cNvSpPr txBox="1"/>
          <p:nvPr/>
        </p:nvSpPr>
        <p:spPr>
          <a:xfrm>
            <a:off x="855280" y="1899857"/>
            <a:ext cx="6093372" cy="2585323"/>
          </a:xfrm>
          <a:prstGeom prst="rect">
            <a:avLst/>
          </a:prstGeom>
          <a:noFill/>
        </p:spPr>
        <p:txBody>
          <a:bodyPr wrap="square">
            <a:spAutoFit/>
          </a:bodyPr>
          <a:lstStyle/>
          <a:p>
            <a:r>
              <a:rPr lang="en-IN" sz="1800" dirty="0">
                <a:solidFill>
                  <a:srgbClr val="0000FF"/>
                </a:solidFill>
                <a:latin typeface="Consolas" panose="020B0609020204030204" pitchFamily="49" charset="0"/>
              </a:rPr>
              <a:t>create</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procedure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getEmployeeName</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@empid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@empname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50</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out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as</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begin</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select</a:t>
            </a:r>
            <a:r>
              <a:rPr lang="en-IN" sz="1800" dirty="0">
                <a:solidFill>
                  <a:prstClr val="black"/>
                </a:solidFill>
                <a:latin typeface="Consolas" panose="020B0609020204030204" pitchFamily="49" charset="0"/>
              </a:rPr>
              <a:t> @empname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name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prstClr val="black"/>
                </a:solidFill>
                <a:latin typeface="Consolas" panose="020B0609020204030204" pitchFamily="49" charset="0"/>
              </a:rPr>
              <a:t> employee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emplyeeid</a:t>
            </a:r>
            <a:r>
              <a:rPr lang="en-IN" sz="1800" dirty="0">
                <a:solidFill>
                  <a:prstClr val="black"/>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@empid</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end</a:t>
            </a:r>
          </a:p>
        </p:txBody>
      </p:sp>
    </p:spTree>
    <p:extLst>
      <p:ext uri="{BB962C8B-B14F-4D97-AF65-F5344CB8AC3E}">
        <p14:creationId xmlns:p14="http://schemas.microsoft.com/office/powerpoint/2010/main" xmlns="" val="4210421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08670F-9753-0290-3B75-2AB1F3E4EF5A}"/>
              </a:ext>
            </a:extLst>
          </p:cNvPr>
          <p:cNvSpPr>
            <a:spLocks noGrp="1"/>
          </p:cNvSpPr>
          <p:nvPr>
            <p:ph type="title"/>
          </p:nvPr>
        </p:nvSpPr>
        <p:spPr/>
        <p:txBody>
          <a:bodyPr/>
          <a:lstStyle/>
          <a:p>
            <a:r>
              <a:rPr lang="en-IN" b="0" i="0" dirty="0">
                <a:solidFill>
                  <a:srgbClr val="337AB7"/>
                </a:solidFill>
                <a:effectLst/>
                <a:latin typeface="Segoe UI" panose="020B0502040204020203" pitchFamily="34" charset="0"/>
              </a:rPr>
              <a:t>Creating user-defined functions</a:t>
            </a:r>
            <a:br>
              <a:rPr lang="en-IN" b="0" i="0" dirty="0">
                <a:solidFill>
                  <a:srgbClr val="337AB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xmlns="" id="{A34AAE48-A7DC-E0EB-2691-A77B9032D676}"/>
              </a:ext>
            </a:extLst>
          </p:cNvPr>
          <p:cNvSpPr txBox="1"/>
          <p:nvPr/>
        </p:nvSpPr>
        <p:spPr>
          <a:xfrm>
            <a:off x="492673" y="1185998"/>
            <a:ext cx="6093372" cy="4801314"/>
          </a:xfrm>
          <a:prstGeom prst="rect">
            <a:avLst/>
          </a:prstGeom>
          <a:noFill/>
        </p:spPr>
        <p:txBody>
          <a:bodyPr wrap="square">
            <a:spAutoFit/>
          </a:bodyPr>
          <a:lstStyle/>
          <a:p>
            <a:pPr algn="l" fontAlgn="base" latinLnBrk="1"/>
            <a:r>
              <a:rPr lang="en-US" b="0" i="0" dirty="0">
                <a:solidFill>
                  <a:srgbClr val="800080"/>
                </a:solidFill>
                <a:effectLst/>
                <a:latin typeface="inherit"/>
              </a:rPr>
              <a:t>USE</a:t>
            </a:r>
            <a:r>
              <a:rPr lang="en-US" b="0" i="0" dirty="0">
                <a:solidFill>
                  <a:srgbClr val="006FE0"/>
                </a:solidFill>
                <a:effectLst/>
                <a:latin typeface="inherit"/>
              </a:rPr>
              <a:t> </a:t>
            </a:r>
            <a:r>
              <a:rPr lang="en-US" b="0" i="0" dirty="0" err="1">
                <a:solidFill>
                  <a:srgbClr val="FF00FF"/>
                </a:solidFill>
                <a:effectLst/>
                <a:latin typeface="inherit"/>
              </a:rPr>
              <a:t>schooldb</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GO</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FF00FF"/>
                </a:solidFill>
                <a:effectLst/>
                <a:latin typeface="inherit"/>
              </a:rPr>
              <a:t>CREATE </a:t>
            </a:r>
            <a:r>
              <a:rPr lang="en-US" b="0" i="0" dirty="0">
                <a:solidFill>
                  <a:srgbClr val="800080"/>
                </a:solidFill>
                <a:effectLst/>
                <a:latin typeface="inherit"/>
              </a:rPr>
              <a:t>FUNCTION</a:t>
            </a:r>
            <a:r>
              <a:rPr lang="en-US" b="0" i="0" dirty="0">
                <a:solidFill>
                  <a:srgbClr val="006FE0"/>
                </a:solidFill>
                <a:effectLst/>
                <a:latin typeface="inherit"/>
              </a:rPr>
              <a:t> </a:t>
            </a:r>
            <a:r>
              <a:rPr lang="en-US" b="0" i="0" dirty="0" err="1">
                <a:solidFill>
                  <a:srgbClr val="FF00FF"/>
                </a:solidFill>
                <a:effectLst/>
                <a:latin typeface="inherit"/>
              </a:rPr>
              <a:t>getFormattedDate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a:solidFill>
                  <a:srgbClr val="FF00FF"/>
                </a:solidFill>
                <a:effectLst/>
                <a:latin typeface="inherit"/>
              </a:rPr>
              <a:t>DateValue </a:t>
            </a:r>
            <a:r>
              <a:rPr lang="en-US" b="0" i="0" dirty="0">
                <a:solidFill>
                  <a:srgbClr val="800080"/>
                </a:solidFill>
                <a:effectLst/>
                <a:latin typeface="inherit"/>
              </a:rPr>
              <a:t>AS</a:t>
            </a:r>
            <a:r>
              <a:rPr lang="en-US" b="0" i="0" dirty="0">
                <a:solidFill>
                  <a:srgbClr val="006FE0"/>
                </a:solidFill>
                <a:effectLst/>
                <a:latin typeface="inherit"/>
              </a:rPr>
              <a:t> </a:t>
            </a:r>
            <a:r>
              <a:rPr lang="en-US" b="0" i="0" dirty="0">
                <a:solidFill>
                  <a:srgbClr val="008080"/>
                </a:solidFill>
                <a:effectLst/>
                <a:latin typeface="inherit"/>
              </a:rPr>
              <a:t>DATETIME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RETURNS VARCHAR</a:t>
            </a:r>
            <a:r>
              <a:rPr lang="en-US" b="0" i="0" dirty="0">
                <a:solidFill>
                  <a:srgbClr val="333333"/>
                </a:solidFill>
                <a:effectLst/>
                <a:latin typeface="inherit"/>
              </a:rPr>
              <a:t>(</a:t>
            </a:r>
            <a:r>
              <a:rPr lang="en-US" b="0" i="0" dirty="0">
                <a:solidFill>
                  <a:srgbClr val="002D7A"/>
                </a:solidFill>
                <a:effectLst/>
                <a:latin typeface="inherit"/>
              </a:rPr>
              <a:t>MAX</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AS</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BEGIN</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RETURN</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DW</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DAY</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MONTH</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808080"/>
                </a:solidFill>
                <a:effectLst/>
                <a:latin typeface="inherit"/>
              </a:rPr>
              <a:t>+</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YEAR</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800080"/>
                </a:solidFill>
                <a:effectLst/>
                <a:latin typeface="inherit"/>
              </a:rPr>
              <a:t>END</a:t>
            </a:r>
            <a:endParaRPr lang="en-US" b="0" i="0" dirty="0">
              <a:solidFill>
                <a:srgbClr val="000000"/>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xmlns="" id="{BB58AE1E-FA40-BDD9-3711-B4D569A38AD0}"/>
              </a:ext>
            </a:extLst>
          </p:cNvPr>
          <p:cNvSpPr txBox="1"/>
          <p:nvPr/>
        </p:nvSpPr>
        <p:spPr>
          <a:xfrm>
            <a:off x="5805652" y="5015547"/>
            <a:ext cx="6093372" cy="1477328"/>
          </a:xfrm>
          <a:prstGeom prst="rect">
            <a:avLst/>
          </a:prstGeom>
          <a:noFill/>
        </p:spPr>
        <p:txBody>
          <a:bodyPr wrap="square">
            <a:spAutoFit/>
          </a:bodyPr>
          <a:lstStyle/>
          <a:p>
            <a:pPr algn="l" fontAlgn="base" latinLnBrk="1"/>
            <a:r>
              <a:rPr lang="en-US" b="0" i="0" dirty="0">
                <a:solidFill>
                  <a:srgbClr val="FF00FF"/>
                </a:solidFill>
                <a:effectLst/>
                <a:latin typeface="inherit"/>
              </a:rPr>
              <a:t>SELECT</a:t>
            </a:r>
            <a:endParaRPr lang="en-US" b="0" i="0" dirty="0">
              <a:solidFill>
                <a:srgbClr val="000000"/>
              </a:solidFill>
              <a:effectLst/>
              <a:latin typeface="Courier New" panose="02070309020205020404" pitchFamily="49" charset="0"/>
            </a:endParaRPr>
          </a:p>
          <a:p>
            <a:pPr algn="l" fontAlgn="base" latinLnBrk="1"/>
            <a:r>
              <a:rPr lang="en-US" b="0" i="0" dirty="0">
                <a:solidFill>
                  <a:srgbClr val="002D7A"/>
                </a:solidFill>
                <a:effectLst/>
                <a:latin typeface="inherit"/>
              </a:rPr>
              <a:t>name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err="1">
                <a:solidFill>
                  <a:srgbClr val="002D7A"/>
                </a:solidFill>
                <a:effectLst/>
                <a:latin typeface="inherit"/>
              </a:rPr>
              <a:t>dbo</a:t>
            </a:r>
            <a:r>
              <a:rPr lang="en-US" b="0" i="0" dirty="0">
                <a:solidFill>
                  <a:srgbClr val="333333"/>
                </a:solidFill>
                <a:effectLst/>
                <a:latin typeface="inherit"/>
              </a:rPr>
              <a:t>].[</a:t>
            </a:r>
            <a:r>
              <a:rPr lang="en-US" b="0" i="0" dirty="0" err="1">
                <a:solidFill>
                  <a:srgbClr val="002D7A"/>
                </a:solidFill>
                <a:effectLst/>
                <a:latin typeface="inherit"/>
              </a:rPr>
              <a:t>getFormattedDate</a:t>
            </a:r>
            <a:r>
              <a:rPr lang="en-US" b="0" i="0" dirty="0">
                <a:solidFill>
                  <a:srgbClr val="333333"/>
                </a:solidFill>
                <a:effectLst/>
                <a:latin typeface="inherit"/>
              </a:rPr>
              <a:t>](</a:t>
            </a:r>
            <a:r>
              <a:rPr lang="en-US" b="0" i="0" dirty="0">
                <a:solidFill>
                  <a:srgbClr val="002D7A"/>
                </a:solidFill>
                <a:effectLst/>
                <a:latin typeface="inherit"/>
              </a:rPr>
              <a:t>DOB</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FROM </a:t>
            </a:r>
            <a:r>
              <a:rPr lang="en-US" b="0" i="0" dirty="0">
                <a:solidFill>
                  <a:srgbClr val="008080"/>
                </a:solidFill>
                <a:effectLst/>
                <a:latin typeface="inherit"/>
              </a:rPr>
              <a:t>student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xmlns="" val="144529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12F5A-D936-FAAC-6583-7AC918A9AB0A}"/>
              </a:ext>
            </a:extLst>
          </p:cNvPr>
          <p:cNvSpPr>
            <a:spLocks noGrp="1"/>
          </p:cNvSpPr>
          <p:nvPr>
            <p:ph type="title"/>
          </p:nvPr>
        </p:nvSpPr>
        <p:spPr/>
        <p:txBody>
          <a:bodyPr/>
          <a:lstStyle/>
          <a:p>
            <a:r>
              <a:rPr lang="en-IN" b="0" i="0" dirty="0">
                <a:solidFill>
                  <a:srgbClr val="212529"/>
                </a:solidFill>
                <a:effectLst/>
                <a:latin typeface="system-ui"/>
              </a:rPr>
              <a:t>Normalization Rule</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xmlns="" id="{0574D4CC-B40F-246C-FA30-F58153663A3A}"/>
              </a:ext>
            </a:extLst>
          </p:cNvPr>
          <p:cNvSpPr txBox="1"/>
          <p:nvPr/>
        </p:nvSpPr>
        <p:spPr>
          <a:xfrm>
            <a:off x="977462" y="1995551"/>
            <a:ext cx="6096000" cy="2308324"/>
          </a:xfrm>
          <a:prstGeom prst="rect">
            <a:avLst/>
          </a:prstGeom>
          <a:noFill/>
        </p:spPr>
        <p:txBody>
          <a:bodyPr wrap="square">
            <a:spAutoFit/>
          </a:bodyPr>
          <a:lstStyle/>
          <a:p>
            <a:pPr algn="l"/>
            <a:r>
              <a:rPr lang="en-US" b="0" i="0" dirty="0">
                <a:solidFill>
                  <a:srgbClr val="212529"/>
                </a:solidFill>
                <a:effectLst/>
                <a:latin typeface="system-ui"/>
              </a:rPr>
              <a:t>Normalization rules are divided into the following normal forms:</a:t>
            </a:r>
          </a:p>
          <a:p>
            <a:pPr algn="l">
              <a:buFont typeface="+mj-lt"/>
              <a:buAutoNum type="arabicPeriod"/>
            </a:pPr>
            <a:r>
              <a:rPr lang="en-US" b="0" i="0" dirty="0">
                <a:solidFill>
                  <a:srgbClr val="212529"/>
                </a:solidFill>
                <a:effectLst/>
                <a:latin typeface="system-ui"/>
              </a:rPr>
              <a:t>First Normal Form</a:t>
            </a:r>
          </a:p>
          <a:p>
            <a:pPr algn="l">
              <a:buFont typeface="+mj-lt"/>
              <a:buAutoNum type="arabicPeriod"/>
            </a:pPr>
            <a:r>
              <a:rPr lang="en-US" b="0" i="0" dirty="0">
                <a:solidFill>
                  <a:srgbClr val="212529"/>
                </a:solidFill>
                <a:effectLst/>
                <a:latin typeface="system-ui"/>
              </a:rPr>
              <a:t>Second Normal Form</a:t>
            </a:r>
          </a:p>
          <a:p>
            <a:pPr algn="l">
              <a:buFont typeface="+mj-lt"/>
              <a:buAutoNum type="arabicPeriod"/>
            </a:pPr>
            <a:r>
              <a:rPr lang="en-US" b="0" i="0" dirty="0">
                <a:solidFill>
                  <a:srgbClr val="212529"/>
                </a:solidFill>
                <a:effectLst/>
                <a:latin typeface="system-ui"/>
              </a:rPr>
              <a:t>Third Normal Form</a:t>
            </a:r>
          </a:p>
          <a:p>
            <a:pPr algn="l">
              <a:buFont typeface="+mj-lt"/>
              <a:buAutoNum type="arabicPeriod"/>
            </a:pPr>
            <a:r>
              <a:rPr lang="en-US" b="0" i="0" dirty="0">
                <a:solidFill>
                  <a:srgbClr val="212529"/>
                </a:solidFill>
                <a:effectLst/>
                <a:latin typeface="system-ui"/>
              </a:rPr>
              <a:t>BCNF</a:t>
            </a:r>
          </a:p>
          <a:p>
            <a:pPr algn="l">
              <a:buFont typeface="+mj-lt"/>
              <a:buAutoNum type="arabicPeriod"/>
            </a:pPr>
            <a:r>
              <a:rPr lang="en-US" b="0" i="0" dirty="0">
                <a:solidFill>
                  <a:srgbClr val="212529"/>
                </a:solidFill>
                <a:effectLst/>
                <a:latin typeface="system-ui"/>
              </a:rPr>
              <a:t>Fourth Normal Form</a:t>
            </a:r>
          </a:p>
          <a:p>
            <a:pPr algn="l">
              <a:buFont typeface="+mj-lt"/>
              <a:buAutoNum type="arabicPeriod"/>
            </a:pPr>
            <a:r>
              <a:rPr lang="en-US" dirty="0">
                <a:solidFill>
                  <a:srgbClr val="212529"/>
                </a:solidFill>
                <a:latin typeface="system-ui"/>
              </a:rPr>
              <a:t>Fifth Normal Form</a:t>
            </a:r>
            <a:endParaRPr lang="en-US" b="0" i="0" dirty="0">
              <a:solidFill>
                <a:srgbClr val="212529"/>
              </a:solidFill>
              <a:effectLst/>
              <a:latin typeface="system-ui"/>
            </a:endParaRPr>
          </a:p>
        </p:txBody>
      </p:sp>
    </p:spTree>
    <p:extLst>
      <p:ext uri="{BB962C8B-B14F-4D97-AF65-F5344CB8AC3E}">
        <p14:creationId xmlns:p14="http://schemas.microsoft.com/office/powerpoint/2010/main" xmlns="" val="3912532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AE9E0A3-0C13-9FE7-01A6-90F436BFAF69}"/>
              </a:ext>
            </a:extLst>
          </p:cNvPr>
          <p:cNvSpPr txBox="1"/>
          <p:nvPr/>
        </p:nvSpPr>
        <p:spPr>
          <a:xfrm>
            <a:off x="1208689" y="367126"/>
            <a:ext cx="6096000" cy="369332"/>
          </a:xfrm>
          <a:prstGeom prst="rect">
            <a:avLst/>
          </a:prstGeom>
          <a:noFill/>
        </p:spPr>
        <p:txBody>
          <a:bodyPr wrap="square">
            <a:spAutoFit/>
          </a:bodyPr>
          <a:lstStyle/>
          <a:p>
            <a:pPr algn="l"/>
            <a:r>
              <a:rPr lang="en-US" b="0" i="0" dirty="0">
                <a:solidFill>
                  <a:srgbClr val="222222"/>
                </a:solidFill>
                <a:effectLst/>
                <a:latin typeface="-apple-system"/>
              </a:rPr>
              <a:t>SQL User Defined Functions Syntax</a:t>
            </a:r>
          </a:p>
        </p:txBody>
      </p:sp>
      <p:sp>
        <p:nvSpPr>
          <p:cNvPr id="6" name="TextBox 5">
            <a:extLst>
              <a:ext uri="{FF2B5EF4-FFF2-40B4-BE49-F238E27FC236}">
                <a16:creationId xmlns:a16="http://schemas.microsoft.com/office/drawing/2014/main" xmlns="" id="{FD63F70A-D6D3-7804-3D82-7701EE4C4BEB}"/>
              </a:ext>
            </a:extLst>
          </p:cNvPr>
          <p:cNvSpPr txBox="1"/>
          <p:nvPr/>
        </p:nvSpPr>
        <p:spPr>
          <a:xfrm>
            <a:off x="1208689" y="883540"/>
            <a:ext cx="6096000" cy="2862322"/>
          </a:xfrm>
          <a:prstGeom prst="rect">
            <a:avLst/>
          </a:prstGeom>
          <a:noFill/>
        </p:spPr>
        <p:txBody>
          <a:bodyPr wrap="square">
            <a:spAutoFit/>
          </a:bodyPr>
          <a:lstStyle/>
          <a:p>
            <a:r>
              <a:rPr lang="en-US" dirty="0"/>
              <a:t>CREATE FUNCTION Name(@Parameter_Name </a:t>
            </a:r>
            <a:r>
              <a:rPr lang="en-US" dirty="0" err="1"/>
              <a:t>Data_type</a:t>
            </a:r>
            <a:r>
              <a:rPr lang="en-US" dirty="0"/>
              <a:t>, </a:t>
            </a:r>
          </a:p>
          <a:p>
            <a:r>
              <a:rPr lang="en-US" dirty="0"/>
              <a:t>                                 .... @Parameter_Name </a:t>
            </a:r>
            <a:r>
              <a:rPr lang="en-US" dirty="0" err="1"/>
              <a:t>Data_type</a:t>
            </a:r>
            <a:endParaRPr lang="en-US" dirty="0"/>
          </a:p>
          <a:p>
            <a:r>
              <a:rPr lang="en-US" dirty="0"/>
              <a:t>                             )</a:t>
            </a:r>
          </a:p>
          <a:p>
            <a:r>
              <a:rPr lang="en-US" dirty="0"/>
              <a:t>RETURNS </a:t>
            </a:r>
            <a:r>
              <a:rPr lang="en-US" dirty="0" err="1"/>
              <a:t>Data_Type</a:t>
            </a:r>
            <a:endParaRPr lang="en-US" dirty="0"/>
          </a:p>
          <a:p>
            <a:r>
              <a:rPr lang="en-US" dirty="0"/>
              <a:t>AS</a:t>
            </a:r>
          </a:p>
          <a:p>
            <a:r>
              <a:rPr lang="en-US" dirty="0"/>
              <a:t>   BEGIN</a:t>
            </a:r>
          </a:p>
          <a:p>
            <a:r>
              <a:rPr lang="en-US" dirty="0"/>
              <a:t>      -- </a:t>
            </a:r>
            <a:r>
              <a:rPr lang="en-US" dirty="0" err="1"/>
              <a:t>Function_Body</a:t>
            </a:r>
            <a:endParaRPr lang="en-US" dirty="0"/>
          </a:p>
          <a:p>
            <a:r>
              <a:rPr lang="en-US" dirty="0"/>
              <a:t>      </a:t>
            </a:r>
          </a:p>
          <a:p>
            <a:r>
              <a:rPr lang="en-US" dirty="0"/>
              <a:t>      RETURN Data </a:t>
            </a:r>
          </a:p>
          <a:p>
            <a:r>
              <a:rPr lang="en-US" dirty="0"/>
              <a:t>   END</a:t>
            </a:r>
            <a:endParaRPr lang="en-IN" dirty="0"/>
          </a:p>
        </p:txBody>
      </p:sp>
      <p:sp>
        <p:nvSpPr>
          <p:cNvPr id="8" name="TextBox 7">
            <a:extLst>
              <a:ext uri="{FF2B5EF4-FFF2-40B4-BE49-F238E27FC236}">
                <a16:creationId xmlns:a16="http://schemas.microsoft.com/office/drawing/2014/main" xmlns="" id="{787A1CC4-4353-4DA8-06FA-B821AEDA2D15}"/>
              </a:ext>
            </a:extLst>
          </p:cNvPr>
          <p:cNvSpPr txBox="1"/>
          <p:nvPr/>
        </p:nvSpPr>
        <p:spPr>
          <a:xfrm>
            <a:off x="325820" y="3802530"/>
            <a:ext cx="10615449" cy="2862322"/>
          </a:xfrm>
          <a:prstGeom prst="rect">
            <a:avLst/>
          </a:prstGeom>
          <a:noFill/>
        </p:spPr>
        <p:txBody>
          <a:bodyPr wrap="square">
            <a:spAutoFit/>
          </a:bodyPr>
          <a:lstStyle/>
          <a:p>
            <a:r>
              <a:rPr lang="en-US" dirty="0" err="1"/>
              <a:t>Return_Type</a:t>
            </a:r>
            <a:r>
              <a:rPr lang="en-US" dirty="0"/>
              <a:t>:</a:t>
            </a:r>
          </a:p>
          <a:p>
            <a:r>
              <a:rPr lang="en-US" dirty="0"/>
              <a:t>Data Type: Please specify the data type of return value. For example, VARCHAR, INT, FLOAT, etc.</a:t>
            </a:r>
          </a:p>
          <a:p>
            <a:r>
              <a:rPr lang="en-US" dirty="0"/>
              <a:t>Data: Please specify the return value, and it should match the Data Type. It can be a single value or Table</a:t>
            </a:r>
          </a:p>
          <a:p>
            <a:r>
              <a:rPr lang="en-US" dirty="0"/>
              <a:t>Name: You can specify any name you wish to give other than the system reserved keywords. Please try to use meaningful names so that you can identify them easily.</a:t>
            </a:r>
          </a:p>
          <a:p>
            <a:r>
              <a:rPr lang="en-US" dirty="0"/>
              <a:t>@Parameter_Name: Every method accepts zero or more parameters; it completely depends upon the user requirements. While declaring the parameters don’t forget the appropriate data type. For example (@name VARCHAR(50), @number INT)</a:t>
            </a:r>
          </a:p>
          <a:p>
            <a:r>
              <a:rPr lang="en-US" dirty="0" err="1"/>
              <a:t>Function_Body</a:t>
            </a:r>
            <a:r>
              <a:rPr lang="en-US" dirty="0"/>
              <a:t>: Any query, or any complex mathematical calculations you want to implement in this particular method.</a:t>
            </a:r>
            <a:endParaRPr lang="en-IN" dirty="0"/>
          </a:p>
        </p:txBody>
      </p:sp>
    </p:spTree>
    <p:extLst>
      <p:ext uri="{BB962C8B-B14F-4D97-AF65-F5344CB8AC3E}">
        <p14:creationId xmlns:p14="http://schemas.microsoft.com/office/powerpoint/2010/main" xmlns="" val="1446720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406CC1-C892-E86E-EAFC-334C73513CB3}"/>
              </a:ext>
            </a:extLst>
          </p:cNvPr>
          <p:cNvSpPr>
            <a:spLocks noGrp="1"/>
          </p:cNvSpPr>
          <p:nvPr>
            <p:ph type="title"/>
          </p:nvPr>
        </p:nvSpPr>
        <p:spPr/>
        <p:txBody>
          <a:bodyPr/>
          <a:lstStyle/>
          <a:p>
            <a:r>
              <a:rPr lang="en-US" b="0" i="0" dirty="0">
                <a:solidFill>
                  <a:srgbClr val="222222"/>
                </a:solidFill>
                <a:effectLst/>
                <a:latin typeface="-apple-system"/>
              </a:rPr>
              <a:t>Advantages of UDFs</a:t>
            </a:r>
            <a:br>
              <a:rPr lang="en-US" b="0" i="0" dirty="0">
                <a:solidFill>
                  <a:srgbClr val="222222"/>
                </a:solidFill>
                <a:effectLst/>
                <a:latin typeface="-apple-system"/>
              </a:rPr>
            </a:br>
            <a:endParaRPr lang="en-IN" dirty="0"/>
          </a:p>
        </p:txBody>
      </p:sp>
      <p:sp>
        <p:nvSpPr>
          <p:cNvPr id="4" name="TextBox 3">
            <a:extLst>
              <a:ext uri="{FF2B5EF4-FFF2-40B4-BE49-F238E27FC236}">
                <a16:creationId xmlns:a16="http://schemas.microsoft.com/office/drawing/2014/main" xmlns="" id="{B88534EC-B5B9-6E06-A84F-30F61827D8E6}"/>
              </a:ext>
            </a:extLst>
          </p:cNvPr>
          <p:cNvSpPr txBox="1"/>
          <p:nvPr/>
        </p:nvSpPr>
        <p:spPr>
          <a:xfrm>
            <a:off x="641131" y="1690688"/>
            <a:ext cx="8650014" cy="2862322"/>
          </a:xfrm>
          <a:prstGeom prst="rect">
            <a:avLst/>
          </a:prstGeom>
          <a:noFill/>
        </p:spPr>
        <p:txBody>
          <a:bodyPr wrap="square">
            <a:spAutoFit/>
          </a:bodyPr>
          <a:lstStyle/>
          <a:p>
            <a:pPr algn="l">
              <a:buFont typeface="+mj-lt"/>
              <a:buAutoNum type="arabicPeriod"/>
            </a:pPr>
            <a:r>
              <a:rPr lang="en-US" b="0" i="0" dirty="0">
                <a:solidFill>
                  <a:srgbClr val="222222"/>
                </a:solidFill>
                <a:effectLst/>
                <a:latin typeface="-apple-system"/>
              </a:rPr>
              <a:t>The SQL Server User defined functions prevent us from writing the same logic multiple times.</a:t>
            </a:r>
          </a:p>
          <a:p>
            <a:pPr algn="l">
              <a:buFont typeface="+mj-lt"/>
              <a:buAutoNum type="arabicPeriod"/>
            </a:pPr>
            <a:r>
              <a:rPr lang="en-US" b="0" i="0" dirty="0">
                <a:solidFill>
                  <a:srgbClr val="222222"/>
                </a:solidFill>
                <a:effectLst/>
                <a:latin typeface="-apple-system"/>
              </a:rPr>
              <a:t>Within the Database, you can create the method once, and call it n number of times.</a:t>
            </a:r>
          </a:p>
          <a:p>
            <a:pPr algn="l">
              <a:buFont typeface="+mj-lt"/>
              <a:buAutoNum type="arabicPeriod"/>
            </a:pPr>
            <a:r>
              <a:rPr lang="en-US" b="0" i="0" dirty="0">
                <a:solidFill>
                  <a:srgbClr val="222222"/>
                </a:solidFill>
                <a:effectLst/>
                <a:latin typeface="-apple-system"/>
              </a:rPr>
              <a:t>SQL functions reduce the compilation time of query by catching the execution plan and reusing them.</a:t>
            </a:r>
          </a:p>
          <a:p>
            <a:pPr algn="l">
              <a:buFont typeface="+mj-lt"/>
              <a:buAutoNum type="arabicPeriod"/>
            </a:pPr>
            <a:r>
              <a:rPr lang="en-US" b="0" i="0" dirty="0">
                <a:solidFill>
                  <a:srgbClr val="222222"/>
                </a:solidFill>
                <a:effectLst/>
                <a:latin typeface="-apple-system"/>
              </a:rPr>
              <a:t>This UDF can help us to separate the complex calculations from the regular query so that we can understand and debug the query quicker and better.</a:t>
            </a:r>
          </a:p>
          <a:p>
            <a:pPr algn="l">
              <a:buFont typeface="+mj-lt"/>
              <a:buAutoNum type="arabicPeriod"/>
            </a:pPr>
            <a:r>
              <a:rPr lang="en-US" b="0" i="0" dirty="0">
                <a:solidFill>
                  <a:srgbClr val="222222"/>
                </a:solidFill>
                <a:effectLst/>
                <a:latin typeface="-apple-system"/>
              </a:rPr>
              <a:t>It reduces the network traffic because of its cache plan</a:t>
            </a:r>
          </a:p>
          <a:p>
            <a:pPr algn="l">
              <a:buFont typeface="+mj-lt"/>
              <a:buAutoNum type="arabicPeriod"/>
            </a:pPr>
            <a:r>
              <a:rPr lang="en-US" b="0" i="0" dirty="0">
                <a:solidFill>
                  <a:srgbClr val="222222"/>
                </a:solidFill>
                <a:effectLst/>
                <a:latin typeface="-apple-system"/>
              </a:rPr>
              <a:t>They also used in WHERE Clause as well. By this, we can limit the number of rows sent to the client.</a:t>
            </a:r>
          </a:p>
        </p:txBody>
      </p:sp>
    </p:spTree>
    <p:extLst>
      <p:ext uri="{BB962C8B-B14F-4D97-AF65-F5344CB8AC3E}">
        <p14:creationId xmlns:p14="http://schemas.microsoft.com/office/powerpoint/2010/main" xmlns="" val="2274092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32BDD8-1594-DF88-DD8A-C3D3F529F3C7}"/>
              </a:ext>
            </a:extLst>
          </p:cNvPr>
          <p:cNvSpPr>
            <a:spLocks noGrp="1"/>
          </p:cNvSpPr>
          <p:nvPr>
            <p:ph type="title"/>
          </p:nvPr>
        </p:nvSpPr>
        <p:spPr/>
        <p:txBody>
          <a:bodyPr/>
          <a:lstStyle/>
          <a:p>
            <a:r>
              <a:rPr lang="en-IN" dirty="0" err="1"/>
              <a:t>SubQueries</a:t>
            </a:r>
            <a:endParaRPr lang="en-IN" dirty="0"/>
          </a:p>
        </p:txBody>
      </p:sp>
      <p:sp>
        <p:nvSpPr>
          <p:cNvPr id="3" name="Text Placeholder 2">
            <a:extLst>
              <a:ext uri="{FF2B5EF4-FFF2-40B4-BE49-F238E27FC236}">
                <a16:creationId xmlns:a16="http://schemas.microsoft.com/office/drawing/2014/main" xmlns="" id="{95B31039-F224-313B-9EA2-BA1AE91EA7F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817141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0D31FE7-BCF7-F366-E4A3-A5D0FE97DDF1}"/>
              </a:ext>
            </a:extLst>
          </p:cNvPr>
          <p:cNvSpPr txBox="1"/>
          <p:nvPr/>
        </p:nvSpPr>
        <p:spPr>
          <a:xfrm>
            <a:off x="576690" y="1968577"/>
            <a:ext cx="8071945"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Types of SQL Subqueries</a:t>
            </a:r>
          </a:p>
          <a:p>
            <a:pPr algn="l" fontAlgn="base"/>
            <a:r>
              <a:rPr lang="en-US" b="0" i="0" dirty="0">
                <a:solidFill>
                  <a:srgbClr val="444444"/>
                </a:solidFill>
                <a:effectLst/>
                <a:latin typeface="Georgia" panose="02040502050405020303" pitchFamily="18" charset="0"/>
              </a:rPr>
              <a:t>We have various subqueries; some of them are as follows:</a:t>
            </a:r>
          </a:p>
          <a:p>
            <a:pPr algn="l" fontAlgn="base"/>
            <a:r>
              <a:rPr lang="en-US" b="1" i="0" dirty="0">
                <a:solidFill>
                  <a:srgbClr val="444444"/>
                </a:solidFill>
                <a:effectLst/>
                <a:latin typeface="inherit"/>
              </a:rPr>
              <a:t>1. Single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zero or one row in results.</a:t>
            </a:r>
          </a:p>
          <a:p>
            <a:pPr algn="l" fontAlgn="base"/>
            <a:r>
              <a:rPr lang="en-US" b="1" i="0" dirty="0">
                <a:solidFill>
                  <a:srgbClr val="444444"/>
                </a:solidFill>
                <a:effectLst/>
                <a:latin typeface="inherit"/>
              </a:rPr>
              <a:t>2. Multiple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rows in results.</a:t>
            </a:r>
          </a:p>
          <a:p>
            <a:pPr algn="l" fontAlgn="base"/>
            <a:r>
              <a:rPr lang="en-US" b="1" i="0" dirty="0">
                <a:solidFill>
                  <a:srgbClr val="444444"/>
                </a:solidFill>
                <a:effectLst/>
                <a:latin typeface="inherit"/>
              </a:rPr>
              <a:t>3. Multiple Column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a:t>
            </a:r>
          </a:p>
          <a:p>
            <a:pPr algn="l" fontAlgn="base"/>
            <a:r>
              <a:rPr lang="en-US" b="1" i="0" dirty="0">
                <a:solidFill>
                  <a:srgbClr val="444444"/>
                </a:solidFill>
                <a:effectLst/>
                <a:latin typeface="inherit"/>
              </a:rPr>
              <a:t>4. Correlated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 according to the main or the outer query, thus called a correlated subquery.</a:t>
            </a:r>
          </a:p>
        </p:txBody>
      </p:sp>
      <p:sp>
        <p:nvSpPr>
          <p:cNvPr id="4" name="TextBox 3">
            <a:extLst>
              <a:ext uri="{FF2B5EF4-FFF2-40B4-BE49-F238E27FC236}">
                <a16:creationId xmlns:a16="http://schemas.microsoft.com/office/drawing/2014/main" xmlns="" id="{79B32161-A177-4B09-D331-0676DF93BBA6}"/>
              </a:ext>
            </a:extLst>
          </p:cNvPr>
          <p:cNvSpPr txBox="1"/>
          <p:nvPr/>
        </p:nvSpPr>
        <p:spPr>
          <a:xfrm>
            <a:off x="576690" y="1044845"/>
            <a:ext cx="999137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A subquery is </a:t>
            </a:r>
            <a:r>
              <a:rPr lang="en-US" b="1" i="0" dirty="0">
                <a:solidFill>
                  <a:srgbClr val="202124"/>
                </a:solidFill>
                <a:effectLst/>
                <a:latin typeface="arial" panose="020B0604020202020204" pitchFamily="34" charset="0"/>
              </a:rPr>
              <a:t>a query that is nested inside a SELECT , INSERT , UPDATE , or DELETE statement, or inside another subquery</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xmlns="" val="3947294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509ABB3-0FE1-7CCD-30C1-AEB03082448A}"/>
              </a:ext>
            </a:extLst>
          </p:cNvPr>
          <p:cNvSpPr txBox="1"/>
          <p:nvPr/>
        </p:nvSpPr>
        <p:spPr>
          <a:xfrm>
            <a:off x="378373" y="648868"/>
            <a:ext cx="10384220"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Rules to Use Subqueries in SQL</a:t>
            </a:r>
          </a:p>
          <a:p>
            <a:pPr algn="l" fontAlgn="base"/>
            <a:r>
              <a:rPr lang="en-US" b="0" i="0" dirty="0">
                <a:solidFill>
                  <a:srgbClr val="444444"/>
                </a:solidFill>
                <a:effectLst/>
                <a:latin typeface="Georgia" panose="02040502050405020303" pitchFamily="18" charset="0"/>
              </a:rPr>
              <a:t>We need to follow some rules while writing SQL Subqueries. We will discuss the rules below:</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need to be enclosed in the Where clause and can be used with Insert, Update, Delete, and Select statements.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 use comparison operators for example: &lt;, &gt;, &gt; =, &lt; =, !=, IN , Between for the subqueries.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The subquery is always executed first and then the main query.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Subquery should be enclosed within parentheses.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are always to the right of the comparison operators.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Order By clause in the subquery; instead, we can use the Group By clause.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should use single-row operators with single-row subqueries and vice versa.</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Between clause with a subquery, but we can use Between in a subquery.</a:t>
            </a:r>
          </a:p>
        </p:txBody>
      </p:sp>
    </p:spTree>
    <p:extLst>
      <p:ext uri="{BB962C8B-B14F-4D97-AF65-F5344CB8AC3E}">
        <p14:creationId xmlns:p14="http://schemas.microsoft.com/office/powerpoint/2010/main" xmlns="" val="1541752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DF9D60A-9B00-3F86-D31D-DC06384ADFBD}"/>
              </a:ext>
            </a:extLst>
          </p:cNvPr>
          <p:cNvSpPr txBox="1"/>
          <p:nvPr/>
        </p:nvSpPr>
        <p:spPr>
          <a:xfrm>
            <a:off x="588579" y="120979"/>
            <a:ext cx="6096000" cy="2585323"/>
          </a:xfrm>
          <a:prstGeom prst="rect">
            <a:avLst/>
          </a:prstGeom>
          <a:noFill/>
        </p:spPr>
        <p:txBody>
          <a:bodyPr wrap="square">
            <a:spAutoFit/>
          </a:bodyPr>
          <a:lstStyle/>
          <a:p>
            <a:pPr fontAlgn="base"/>
            <a:r>
              <a:rPr lang="en-US" b="1" dirty="0">
                <a:effectLst/>
                <a:latin typeface="inherit"/>
              </a:rPr>
              <a:t>Example 1: Let us find the second highest salary of the employee in </a:t>
            </a:r>
            <a:r>
              <a:rPr lang="en-US" b="1" dirty="0" err="1">
                <a:effectLst/>
                <a:latin typeface="inherit"/>
              </a:rPr>
              <a:t>DataFlair</a:t>
            </a:r>
            <a:r>
              <a:rPr lang="en-US" b="1" dirty="0">
                <a:effectLst/>
                <a:latin typeface="inherit"/>
              </a:rPr>
              <a:t>.</a:t>
            </a:r>
            <a:r>
              <a:rPr lang="en-US" dirty="0">
                <a:effectLst/>
              </a:rPr>
              <a:t/>
            </a:r>
            <a:br>
              <a:rPr lang="en-US" dirty="0">
                <a:effectLst/>
              </a:rPr>
            </a:br>
            <a:r>
              <a:rPr lang="en-US" b="1" dirty="0">
                <a:effectLst/>
                <a:latin typeface="inherit"/>
              </a:rPr>
              <a:t>Query: </a:t>
            </a:r>
            <a:endParaRPr lang="en-US" dirty="0">
              <a:effectLst/>
            </a:endParaRPr>
          </a:p>
          <a:p>
            <a:pPr algn="l" rtl="0" fontAlgn="base"/>
            <a:r>
              <a:rPr lang="en-US" b="0" i="0" dirty="0">
                <a:solidFill>
                  <a:srgbClr val="000000"/>
                </a:solidFill>
                <a:effectLst/>
                <a:latin typeface="inherit"/>
              </a:rPr>
              <a:t>SELECT </a:t>
            </a:r>
            <a:r>
              <a:rPr lang="en-US" b="0" i="0" dirty="0" err="1">
                <a:solidFill>
                  <a:srgbClr val="000000"/>
                </a:solidFill>
                <a:effectLst/>
                <a:latin typeface="inherit"/>
              </a:rPr>
              <a:t>emp_id</a:t>
            </a:r>
            <a:r>
              <a:rPr lang="en-US" b="0" i="0" dirty="0">
                <a:solidFill>
                  <a:srgbClr val="000000"/>
                </a:solidFill>
                <a:effectLst/>
                <a:latin typeface="inherit"/>
              </a:rPr>
              <a: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r>
              <a:rPr lang="en-US" b="0" i="0" dirty="0">
                <a:solidFill>
                  <a:srgbClr val="000000"/>
                </a:solidFill>
                <a:effectLst/>
                <a:latin typeface="inherit"/>
              </a:rPr>
              <a:t> AS salary</a:t>
            </a:r>
            <a:endParaRPr lang="en-US" b="0" i="0" dirty="0">
              <a:solidFill>
                <a:srgbClr val="444444"/>
              </a:solidFill>
              <a:effectLst/>
              <a:latin typeface="inherit"/>
            </a:endParaRPr>
          </a:p>
          <a:p>
            <a:pPr algn="l" rtl="0" fontAlgn="base"/>
            <a:r>
              <a:rPr lang="en-US" b="0" i="0" dirty="0">
                <a:solidFill>
                  <a:srgbClr val="000000"/>
                </a:solidFill>
                <a:effectLst/>
                <a:latin typeface="inherit"/>
              </a:rPr>
              <a:t>FROM dataflair_emp1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salary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SELECT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FROM dataflair_emp1</a:t>
            </a:r>
            <a:r>
              <a:rPr lang="en-US" b="0" i="0" dirty="0">
                <a:solidFill>
                  <a:srgbClr val="777777"/>
                </a:solidFill>
                <a:effectLst/>
                <a:latin typeface="inherit"/>
              </a:rPr>
              <a:t>)</a:t>
            </a:r>
            <a:r>
              <a:rPr lang="en-US" b="0" i="0" dirty="0">
                <a:solidFill>
                  <a:srgbClr val="000000"/>
                </a:solidFill>
                <a:effectLst/>
                <a:latin typeface="inherit"/>
              </a:rPr>
              <a:t>; </a:t>
            </a:r>
            <a:endParaRPr lang="en-US" b="0" i="0" dirty="0">
              <a:solidFill>
                <a:srgbClr val="787878"/>
              </a:solidFill>
              <a:effectLst/>
              <a:latin typeface="inherit"/>
            </a:endParaRPr>
          </a:p>
          <a:p>
            <a:r>
              <a:rPr lang="en-US" dirty="0">
                <a:solidFill>
                  <a:srgbClr val="787878"/>
                </a:solidFill>
                <a:effectLst/>
                <a:latin typeface="Source Code Pro" panose="020B0604020202020204" pitchFamily="49" charset="0"/>
              </a:rPr>
              <a:t/>
            </a:r>
            <a:br>
              <a:rPr lang="en-US" dirty="0">
                <a:solidFill>
                  <a:srgbClr val="787878"/>
                </a:solidFill>
                <a:effectLst/>
                <a:latin typeface="Source Code Pro" panose="020B0604020202020204" pitchFamily="49" charset="0"/>
              </a:rPr>
            </a:br>
            <a:endParaRPr lang="en-IN" dirty="0"/>
          </a:p>
        </p:txBody>
      </p:sp>
      <p:sp>
        <p:nvSpPr>
          <p:cNvPr id="5" name="TextBox 4">
            <a:extLst>
              <a:ext uri="{FF2B5EF4-FFF2-40B4-BE49-F238E27FC236}">
                <a16:creationId xmlns:a16="http://schemas.microsoft.com/office/drawing/2014/main" xmlns="" id="{F57F3F91-8562-9304-3B27-9F1C295E19A7}"/>
              </a:ext>
            </a:extLst>
          </p:cNvPr>
          <p:cNvSpPr txBox="1"/>
          <p:nvPr/>
        </p:nvSpPr>
        <p:spPr>
          <a:xfrm>
            <a:off x="588579" y="2337477"/>
            <a:ext cx="6096000" cy="1200329"/>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Update Statement with Subquery</a:t>
            </a:r>
          </a:p>
          <a:p>
            <a:pPr algn="l" fontAlgn="base"/>
            <a:r>
              <a:rPr lang="en-US" b="1" i="0" dirty="0">
                <a:solidFill>
                  <a:srgbClr val="444444"/>
                </a:solidFill>
                <a:effectLst/>
                <a:latin typeface="inherit"/>
              </a:rPr>
              <a:t>Example 2: Let us increase the salary of Senior Manager to 35000.</a:t>
            </a:r>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a:t>
            </a:r>
            <a:endParaRPr lang="en-US" b="0" i="0" dirty="0">
              <a:solidFill>
                <a:srgbClr val="444444"/>
              </a:solidFill>
              <a:effectLst/>
              <a:latin typeface="Georgia" panose="02040502050405020303" pitchFamily="18" charset="0"/>
            </a:endParaRPr>
          </a:p>
        </p:txBody>
      </p:sp>
      <p:sp>
        <p:nvSpPr>
          <p:cNvPr id="7" name="TextBox 6">
            <a:extLst>
              <a:ext uri="{FF2B5EF4-FFF2-40B4-BE49-F238E27FC236}">
                <a16:creationId xmlns:a16="http://schemas.microsoft.com/office/drawing/2014/main" xmlns="" id="{34B3CD3C-124A-BFA4-E82F-B2EBCE22D4AD}"/>
              </a:ext>
            </a:extLst>
          </p:cNvPr>
          <p:cNvSpPr txBox="1"/>
          <p:nvPr/>
        </p:nvSpPr>
        <p:spPr>
          <a:xfrm>
            <a:off x="588579" y="3768638"/>
            <a:ext cx="6096000" cy="2308324"/>
          </a:xfrm>
          <a:prstGeom prst="rect">
            <a:avLst/>
          </a:prstGeom>
          <a:noFill/>
        </p:spPr>
        <p:txBody>
          <a:bodyPr wrap="square">
            <a:spAutoFit/>
          </a:bodyPr>
          <a:lstStyle/>
          <a:p>
            <a:pPr algn="l" rtl="0" fontAlgn="base"/>
            <a:r>
              <a:rPr lang="en-IN" b="0" i="0" dirty="0">
                <a:solidFill>
                  <a:srgbClr val="000000"/>
                </a:solidFill>
                <a:effectLst/>
                <a:latin typeface="inherit"/>
              </a:rPr>
              <a:t>UPDATE dataflair_emp1 </a:t>
            </a:r>
            <a:endParaRPr lang="en-IN" b="0" i="0" dirty="0">
              <a:solidFill>
                <a:srgbClr val="787878"/>
              </a:solidFill>
              <a:effectLst/>
              <a:latin typeface="inherit"/>
            </a:endParaRPr>
          </a:p>
          <a:p>
            <a:pPr algn="l" rtl="0" fontAlgn="base"/>
            <a:r>
              <a:rPr lang="en-IN" b="0" i="0" dirty="0">
                <a:solidFill>
                  <a:srgbClr val="000000"/>
                </a:solidFill>
                <a:effectLst/>
                <a:latin typeface="inherit"/>
              </a:rPr>
              <a:t>SET salary=35000</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a:t>
            </a:r>
            <a:r>
              <a:rPr lang="en-IN" b="0" i="0" dirty="0" err="1">
                <a:solidFill>
                  <a:srgbClr val="000000"/>
                </a:solidFill>
                <a:effectLst/>
                <a:latin typeface="inherit"/>
              </a:rPr>
              <a:t>emp_id</a:t>
            </a:r>
            <a:r>
              <a:rPr lang="en-IN" b="0" i="0" dirty="0">
                <a:solidFill>
                  <a:srgbClr val="000000"/>
                </a:solidFill>
                <a:effectLst/>
                <a:latin typeface="inherit"/>
              </a:rPr>
              <a:t> = </a:t>
            </a:r>
            <a:r>
              <a:rPr lang="en-IN" b="0" i="0" dirty="0">
                <a:solidFill>
                  <a:srgbClr val="777777"/>
                </a:solidFill>
                <a:effectLst/>
                <a:latin typeface="inherit"/>
              </a:rPr>
              <a:t>(</a:t>
            </a:r>
            <a:r>
              <a:rPr lang="en-IN" b="0" i="0" dirty="0">
                <a:solidFill>
                  <a:srgbClr val="000000"/>
                </a:solidFill>
                <a:effectLst/>
                <a:latin typeface="inherit"/>
              </a:rPr>
              <a:t> SELECT </a:t>
            </a:r>
            <a:r>
              <a:rPr lang="en-IN" b="0" i="0" dirty="0" err="1">
                <a:solidFill>
                  <a:srgbClr val="000000"/>
                </a:solidFill>
                <a:effectLst/>
                <a:latin typeface="inherit"/>
              </a:rPr>
              <a:t>emp_id</a:t>
            </a:r>
            <a:endParaRPr lang="en-IN" b="0" i="0" dirty="0">
              <a:solidFill>
                <a:srgbClr val="444444"/>
              </a:solidFill>
              <a:effectLst/>
              <a:latin typeface="inherit"/>
            </a:endParaRPr>
          </a:p>
          <a:p>
            <a:pPr algn="l" rtl="0" fontAlgn="base"/>
            <a:r>
              <a:rPr lang="en-IN" b="0" i="0" dirty="0">
                <a:solidFill>
                  <a:srgbClr val="000000"/>
                </a:solidFill>
                <a:effectLst/>
                <a:latin typeface="inherit"/>
              </a:rPr>
              <a:t>FROM dataflair_emp1</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post=</a:t>
            </a:r>
            <a:r>
              <a:rPr lang="en-IN" b="0" i="0" dirty="0">
                <a:solidFill>
                  <a:srgbClr val="320FE3"/>
                </a:solidFill>
                <a:effectLst/>
                <a:latin typeface="inherit"/>
              </a:rPr>
              <a:t>'</a:t>
            </a:r>
            <a:r>
              <a:rPr lang="en-IN" b="0" i="0" dirty="0" err="1">
                <a:solidFill>
                  <a:srgbClr val="320FE3"/>
                </a:solidFill>
                <a:effectLst/>
                <a:latin typeface="inherit"/>
              </a:rPr>
              <a:t>Sr.Manager</a:t>
            </a:r>
            <a:r>
              <a:rPr lang="en-IN" b="0" i="0" dirty="0">
                <a:solidFill>
                  <a:srgbClr val="320FE3"/>
                </a:solidFill>
                <a:effectLst/>
                <a:latin typeface="inherit"/>
              </a:rPr>
              <a:t>'</a:t>
            </a:r>
            <a:r>
              <a:rPr lang="en-IN" b="0" i="0" dirty="0">
                <a:solidFill>
                  <a:srgbClr val="777777"/>
                </a:solidFill>
                <a:effectLst/>
                <a:latin typeface="inherit"/>
              </a:rPr>
              <a:t>)</a:t>
            </a:r>
            <a:r>
              <a:rPr lang="en-IN" b="0" i="0" dirty="0">
                <a:solidFill>
                  <a:srgbClr val="000000"/>
                </a:solidFill>
                <a:effectLst/>
                <a:latin typeface="inherit"/>
              </a:rPr>
              <a:t>; </a:t>
            </a:r>
            <a:endParaRPr lang="en-IN" b="0" i="0" dirty="0">
              <a:solidFill>
                <a:srgbClr val="787878"/>
              </a:solidFill>
              <a:effectLst/>
              <a:latin typeface="inherit"/>
            </a:endParaRPr>
          </a:p>
          <a:p>
            <a:pPr algn="l" rtl="0" fontAlgn="base"/>
            <a:r>
              <a:rPr lang="en-IN" b="0" i="0" dirty="0">
                <a:solidFill>
                  <a:srgbClr val="000000"/>
                </a:solidFill>
                <a:effectLst/>
                <a:latin typeface="inherit"/>
              </a:rPr>
              <a:t>select </a:t>
            </a:r>
            <a:r>
              <a:rPr lang="en-IN" b="0" i="0" dirty="0">
                <a:solidFill>
                  <a:srgbClr val="777777"/>
                </a:solidFill>
                <a:effectLst/>
                <a:latin typeface="inherit"/>
              </a:rPr>
              <a:t>*</a:t>
            </a:r>
            <a:r>
              <a:rPr lang="en-IN" b="0" i="0" dirty="0">
                <a:solidFill>
                  <a:srgbClr val="000000"/>
                </a:solidFill>
                <a:effectLst/>
                <a:latin typeface="inherit"/>
              </a:rPr>
              <a:t> from dataflair_emp1;</a:t>
            </a:r>
            <a:endParaRPr lang="en-IN" b="0" i="0" dirty="0">
              <a:solidFill>
                <a:srgbClr val="787878"/>
              </a:solidFill>
              <a:effectLst/>
              <a:latin typeface="inherit"/>
            </a:endParaRPr>
          </a:p>
          <a:p>
            <a:r>
              <a:rPr lang="en-IN" b="0" i="0" u="sng" dirty="0">
                <a:solidFill>
                  <a:srgbClr val="65ABF6"/>
                </a:solidFill>
                <a:effectLst/>
                <a:latin typeface="Georgia" panose="02040502050405020303" pitchFamily="18" charset="0"/>
                <a:hlinkClick r:id="rId2"/>
              </a:rPr>
              <a:t/>
            </a:r>
            <a:br>
              <a:rPr lang="en-IN" b="0" i="0" u="sng" dirty="0">
                <a:solidFill>
                  <a:srgbClr val="65ABF6"/>
                </a:solidFill>
                <a:effectLst/>
                <a:latin typeface="Georgia" panose="02040502050405020303" pitchFamily="18" charset="0"/>
                <a:hlinkClick r:id="rId2"/>
              </a:rPr>
            </a:br>
            <a:endParaRPr lang="en-IN" dirty="0"/>
          </a:p>
        </p:txBody>
      </p:sp>
    </p:spTree>
    <p:extLst>
      <p:ext uri="{BB962C8B-B14F-4D97-AF65-F5344CB8AC3E}">
        <p14:creationId xmlns:p14="http://schemas.microsoft.com/office/powerpoint/2010/main" xmlns="" val="499559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E1956C4-1B90-CD06-4693-1A8258C04AAD}"/>
              </a:ext>
            </a:extLst>
          </p:cNvPr>
          <p:cNvSpPr txBox="1"/>
          <p:nvPr/>
        </p:nvSpPr>
        <p:spPr>
          <a:xfrm>
            <a:off x="662152" y="119114"/>
            <a:ext cx="6096000" cy="2862322"/>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Delete Statement with Subquery</a:t>
            </a:r>
          </a:p>
          <a:p>
            <a:pPr algn="l" fontAlgn="base"/>
            <a:r>
              <a:rPr lang="en-US" b="1" i="0" dirty="0">
                <a:solidFill>
                  <a:srgbClr val="444444"/>
                </a:solidFill>
                <a:effectLst/>
                <a:latin typeface="inherit"/>
              </a:rPr>
              <a:t>Example 3: Let us delete the employee with the age = 25.</a:t>
            </a:r>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 </a:t>
            </a:r>
            <a:endParaRPr lang="en-US" b="0" i="0" dirty="0">
              <a:solidFill>
                <a:srgbClr val="444444"/>
              </a:solidFill>
              <a:effectLst/>
              <a:latin typeface="Georgia" panose="02040502050405020303" pitchFamily="18" charset="0"/>
            </a:endParaRPr>
          </a:p>
          <a:p>
            <a:pPr algn="l" rtl="0" fontAlgn="base"/>
            <a:r>
              <a:rPr lang="en-US" b="0" i="0" dirty="0">
                <a:solidFill>
                  <a:srgbClr val="000000"/>
                </a:solidFill>
                <a:effectLst/>
                <a:latin typeface="inherit"/>
              </a:rPr>
              <a:t>DELETE FROM dataflair_emp1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t>
            </a:r>
            <a:r>
              <a:rPr lang="en-US" b="0" i="0" dirty="0" err="1">
                <a:solidFill>
                  <a:srgbClr val="000000"/>
                </a:solidFill>
                <a:effectLst/>
                <a:latin typeface="inherit"/>
              </a:rPr>
              <a:t>emp_id</a:t>
            </a:r>
            <a:r>
              <a:rPr lang="en-US" b="0" i="0" dirty="0">
                <a:solidFill>
                  <a:srgbClr val="000000"/>
                </a:solidFill>
                <a:effectLst/>
                <a:latin typeface="inherit"/>
              </a:rPr>
              <a:t> </a:t>
            </a:r>
            <a:r>
              <a:rPr lang="en-US" b="1" i="0" dirty="0">
                <a:solidFill>
                  <a:srgbClr val="3F7F95"/>
                </a:solidFill>
                <a:effectLst/>
                <a:latin typeface="inherit"/>
              </a:rPr>
              <a:t>IN</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SELECT </a:t>
            </a:r>
            <a:r>
              <a:rPr lang="en-US" b="0" i="0" dirty="0" err="1">
                <a:solidFill>
                  <a:srgbClr val="000000"/>
                </a:solidFill>
                <a:effectLst/>
                <a:latin typeface="inherit"/>
              </a:rPr>
              <a:t>emp_id</a:t>
            </a:r>
            <a:endParaRPr lang="en-US" b="0" i="0" dirty="0">
              <a:solidFill>
                <a:srgbClr val="787878"/>
              </a:solidFill>
              <a:effectLst/>
              <a:latin typeface="inherit"/>
            </a:endParaRPr>
          </a:p>
          <a:p>
            <a:pPr algn="l" rtl="0" fontAlgn="base"/>
            <a:r>
              <a:rPr lang="en-US" b="0" i="0" dirty="0">
                <a:solidFill>
                  <a:srgbClr val="000000"/>
                </a:solidFill>
                <a:effectLst/>
                <a:latin typeface="inherit"/>
              </a:rPr>
              <a:t>FROM dataflair_emp2</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age=25</a:t>
            </a:r>
            <a:r>
              <a:rPr lang="en-US" b="0" i="0" dirty="0">
                <a:solidFill>
                  <a:srgbClr val="777777"/>
                </a:solidFill>
                <a:effectLst/>
                <a:latin typeface="inherit"/>
              </a:rPr>
              <a:t>)</a:t>
            </a:r>
            <a:r>
              <a:rPr lang="en-US" b="0" i="0" dirty="0">
                <a:solidFill>
                  <a:srgbClr val="000000"/>
                </a:solidFill>
                <a:effectLst/>
                <a:latin typeface="inherit"/>
              </a:rPr>
              <a:t>; </a:t>
            </a:r>
            <a:endParaRPr lang="en-US" b="0" i="0" dirty="0">
              <a:solidFill>
                <a:srgbClr val="787878"/>
              </a:solidFill>
              <a:effectLst/>
              <a:latin typeface="inherit"/>
            </a:endParaRPr>
          </a:p>
          <a:p>
            <a:pPr algn="l" rtl="0" fontAlgn="base"/>
            <a:r>
              <a:rPr lang="en-US" b="0" i="0" dirty="0">
                <a:solidFill>
                  <a:srgbClr val="000000"/>
                </a:solidFill>
                <a:effectLst/>
                <a:latin typeface="inherit"/>
              </a:rPr>
              <a:t>select </a:t>
            </a:r>
            <a:r>
              <a:rPr lang="en-US" b="0" i="0" dirty="0">
                <a:solidFill>
                  <a:srgbClr val="777777"/>
                </a:solidFill>
                <a:effectLst/>
                <a:latin typeface="inherit"/>
              </a:rPr>
              <a:t>*</a:t>
            </a:r>
            <a:r>
              <a:rPr lang="en-US" b="0" i="0" dirty="0">
                <a:solidFill>
                  <a:srgbClr val="000000"/>
                </a:solidFill>
                <a:effectLst/>
                <a:latin typeface="inherit"/>
              </a:rPr>
              <a:t> from dataflair_emp1;</a:t>
            </a:r>
            <a:endParaRPr lang="en-US" b="0" i="0" dirty="0">
              <a:solidFill>
                <a:srgbClr val="787878"/>
              </a:solidFill>
              <a:effectLst/>
              <a:latin typeface="inherit"/>
            </a:endParaRPr>
          </a:p>
          <a:p>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endParaRPr lang="en-IN" dirty="0"/>
          </a:p>
        </p:txBody>
      </p:sp>
      <p:sp>
        <p:nvSpPr>
          <p:cNvPr id="5" name="TextBox 4">
            <a:extLst>
              <a:ext uri="{FF2B5EF4-FFF2-40B4-BE49-F238E27FC236}">
                <a16:creationId xmlns:a16="http://schemas.microsoft.com/office/drawing/2014/main" xmlns="" id="{DECF9E2A-C761-B75D-F386-824C01240B63}"/>
              </a:ext>
            </a:extLst>
          </p:cNvPr>
          <p:cNvSpPr txBox="1"/>
          <p:nvPr/>
        </p:nvSpPr>
        <p:spPr>
          <a:xfrm>
            <a:off x="515007" y="2981436"/>
            <a:ext cx="6096000" cy="3416320"/>
          </a:xfrm>
          <a:prstGeom prst="rect">
            <a:avLst/>
          </a:prstGeom>
          <a:noFill/>
        </p:spPr>
        <p:txBody>
          <a:bodyPr wrap="square">
            <a:spAutoFit/>
          </a:bodyPr>
          <a:lstStyle/>
          <a:p>
            <a:r>
              <a:rPr lang="en-US" dirty="0"/>
              <a:t>SELECT </a:t>
            </a:r>
          </a:p>
          <a:p>
            <a:r>
              <a:rPr lang="en-US" dirty="0"/>
              <a:t>    </a:t>
            </a:r>
            <a:r>
              <a:rPr lang="en-US" dirty="0" err="1"/>
              <a:t>employee_id</a:t>
            </a:r>
            <a:r>
              <a:rPr lang="en-US" dirty="0"/>
              <a:t>, </a:t>
            </a:r>
          </a:p>
          <a:p>
            <a:r>
              <a:rPr lang="en-US" dirty="0"/>
              <a:t>    </a:t>
            </a:r>
            <a:r>
              <a:rPr lang="en-US" dirty="0" err="1"/>
              <a:t>first_name</a:t>
            </a:r>
            <a:r>
              <a:rPr lang="en-US" dirty="0"/>
              <a:t>, </a:t>
            </a:r>
          </a:p>
          <a:p>
            <a:r>
              <a:rPr lang="en-US" dirty="0"/>
              <a:t>    </a:t>
            </a:r>
            <a:r>
              <a:rPr lang="en-US" dirty="0" err="1"/>
              <a:t>last_name</a:t>
            </a:r>
            <a:r>
              <a:rPr lang="en-US" dirty="0"/>
              <a:t>, </a:t>
            </a:r>
          </a:p>
          <a:p>
            <a:r>
              <a:rPr lang="en-US" dirty="0"/>
              <a:t>    salary</a:t>
            </a:r>
          </a:p>
          <a:p>
            <a:r>
              <a:rPr lang="en-US" dirty="0"/>
              <a:t>FROM</a:t>
            </a:r>
          </a:p>
          <a:p>
            <a:r>
              <a:rPr lang="en-US" dirty="0"/>
              <a:t>    employees</a:t>
            </a:r>
          </a:p>
          <a:p>
            <a:r>
              <a:rPr lang="en-US" dirty="0"/>
              <a:t>WHERE</a:t>
            </a:r>
          </a:p>
          <a:p>
            <a:r>
              <a:rPr lang="en-US" dirty="0"/>
              <a:t>    salary &gt; (SELECT </a:t>
            </a:r>
          </a:p>
          <a:p>
            <a:r>
              <a:rPr lang="en-US" dirty="0"/>
              <a:t>            AVG(salary)</a:t>
            </a:r>
          </a:p>
          <a:p>
            <a:r>
              <a:rPr lang="en-US" dirty="0"/>
              <a:t>        FROM</a:t>
            </a:r>
          </a:p>
          <a:p>
            <a:r>
              <a:rPr lang="en-US" dirty="0"/>
              <a:t>            employees);</a:t>
            </a:r>
          </a:p>
        </p:txBody>
      </p:sp>
    </p:spTree>
    <p:extLst>
      <p:ext uri="{BB962C8B-B14F-4D97-AF65-F5344CB8AC3E}">
        <p14:creationId xmlns:p14="http://schemas.microsoft.com/office/powerpoint/2010/main" xmlns="" val="3676459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BFFC514-6C20-D10F-D927-4D2F312E050C}"/>
              </a:ext>
            </a:extLst>
          </p:cNvPr>
          <p:cNvSpPr txBox="1"/>
          <p:nvPr/>
        </p:nvSpPr>
        <p:spPr>
          <a:xfrm>
            <a:off x="378373" y="277955"/>
            <a:ext cx="8818179" cy="4062651"/>
          </a:xfrm>
          <a:prstGeom prst="rect">
            <a:avLst/>
          </a:prstGeom>
          <a:noFill/>
        </p:spPr>
        <p:txBody>
          <a:bodyPr wrap="square">
            <a:spAutoFit/>
          </a:bodyPr>
          <a:lstStyle/>
          <a:p>
            <a:r>
              <a:rPr lang="en-US" sz="2400" b="1" dirty="0"/>
              <a:t>Plain </a:t>
            </a:r>
            <a:r>
              <a:rPr lang="en-US" sz="2400" b="1" dirty="0" err="1"/>
              <a:t>SubQuery</a:t>
            </a:r>
            <a:r>
              <a:rPr lang="en-US" sz="2400" b="1" dirty="0"/>
              <a:t>:</a:t>
            </a:r>
          </a:p>
          <a:p>
            <a:r>
              <a:rPr lang="en-US" dirty="0"/>
              <a:t>First, you can execute the subquery that returns the average salary of all employees independently.</a:t>
            </a:r>
          </a:p>
          <a:p>
            <a:endParaRPr lang="en-US" dirty="0"/>
          </a:p>
          <a:p>
            <a:r>
              <a:rPr lang="en-US" dirty="0"/>
              <a:t>SELECT </a:t>
            </a:r>
          </a:p>
          <a:p>
            <a:r>
              <a:rPr lang="en-US" dirty="0"/>
              <a:t>    AVG(salary)</a:t>
            </a:r>
          </a:p>
          <a:p>
            <a:r>
              <a:rPr lang="en-US" dirty="0"/>
              <a:t>FROM</a:t>
            </a:r>
          </a:p>
          <a:p>
            <a:r>
              <a:rPr lang="en-US" dirty="0"/>
              <a:t>    employees;</a:t>
            </a:r>
          </a:p>
          <a:p>
            <a:r>
              <a:rPr lang="en-US" dirty="0"/>
              <a:t>Code language: SQL (Structured Query Language) (</a:t>
            </a:r>
            <a:r>
              <a:rPr lang="en-US" dirty="0" err="1"/>
              <a:t>sql</a:t>
            </a:r>
            <a:r>
              <a:rPr lang="en-US" dirty="0"/>
              <a:t>)</a:t>
            </a:r>
          </a:p>
          <a:p>
            <a:r>
              <a:rPr lang="en-US" dirty="0"/>
              <a:t>Second, the database system needs to evaluate the subquery only once.</a:t>
            </a:r>
          </a:p>
          <a:p>
            <a:endParaRPr lang="en-US" dirty="0"/>
          </a:p>
          <a:p>
            <a:r>
              <a:rPr lang="en-US" dirty="0"/>
              <a:t>Third, the outer query makes use of the result returned from the subquery. The outer query depends on the subquery for its value. However, the subquery does not depend on the outer query. Sometimes, we call this subquery is a plain subquery.</a:t>
            </a:r>
            <a:endParaRPr lang="en-IN" dirty="0"/>
          </a:p>
        </p:txBody>
      </p:sp>
      <p:sp>
        <p:nvSpPr>
          <p:cNvPr id="6" name="TextBox 5">
            <a:extLst>
              <a:ext uri="{FF2B5EF4-FFF2-40B4-BE49-F238E27FC236}">
                <a16:creationId xmlns:a16="http://schemas.microsoft.com/office/drawing/2014/main" xmlns="" id="{4EEF10C7-6A00-67CC-48A7-DF5284AC9306}"/>
              </a:ext>
            </a:extLst>
          </p:cNvPr>
          <p:cNvSpPr txBox="1"/>
          <p:nvPr/>
        </p:nvSpPr>
        <p:spPr>
          <a:xfrm>
            <a:off x="378373" y="4643313"/>
            <a:ext cx="9175531" cy="1200329"/>
          </a:xfrm>
          <a:prstGeom prst="rect">
            <a:avLst/>
          </a:prstGeom>
          <a:noFill/>
        </p:spPr>
        <p:txBody>
          <a:bodyPr wrap="square">
            <a:spAutoFit/>
          </a:bodyPr>
          <a:lstStyle/>
          <a:p>
            <a:pPr algn="l"/>
            <a:r>
              <a:rPr lang="en-US" b="0" i="0" dirty="0">
                <a:solidFill>
                  <a:srgbClr val="000000"/>
                </a:solidFill>
                <a:effectLst/>
                <a:latin typeface="-apple-system"/>
              </a:rPr>
              <a:t>Unlike a plain subquery, a correlated subquery is a subquery that uses the values from the outer query. Also, a correlated subquery may be evaluated once for each row selected by the outer query. Because of this, a query that uses a correlated subquery may be slow.</a:t>
            </a:r>
          </a:p>
          <a:p>
            <a:pPr algn="l"/>
            <a:r>
              <a:rPr lang="en-US" b="0" i="0" dirty="0">
                <a:solidFill>
                  <a:srgbClr val="000000"/>
                </a:solidFill>
                <a:effectLst/>
                <a:latin typeface="-apple-system"/>
              </a:rPr>
              <a:t>A correlated subquery is also known as a repeating subquery or a synchronized subquery.</a:t>
            </a:r>
          </a:p>
        </p:txBody>
      </p:sp>
    </p:spTree>
    <p:extLst>
      <p:ext uri="{BB962C8B-B14F-4D97-AF65-F5344CB8AC3E}">
        <p14:creationId xmlns:p14="http://schemas.microsoft.com/office/powerpoint/2010/main" xmlns="" val="1615322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9F3F2-4BE1-ECC7-4A1D-E25B13AB8B8C}"/>
              </a:ext>
            </a:extLst>
          </p:cNvPr>
          <p:cNvSpPr>
            <a:spLocks noGrp="1"/>
          </p:cNvSpPr>
          <p:nvPr>
            <p:ph type="title"/>
          </p:nvPr>
        </p:nvSpPr>
        <p:spPr/>
        <p:txBody>
          <a:bodyPr/>
          <a:lstStyle/>
          <a:p>
            <a:r>
              <a:rPr lang="en-US" dirty="0"/>
              <a:t>SQL correlated subquery in the WHERE clause example</a:t>
            </a:r>
            <a:endParaRPr lang="en-IN" dirty="0"/>
          </a:p>
        </p:txBody>
      </p:sp>
      <p:sp>
        <p:nvSpPr>
          <p:cNvPr id="4" name="TextBox 3">
            <a:extLst>
              <a:ext uri="{FF2B5EF4-FFF2-40B4-BE49-F238E27FC236}">
                <a16:creationId xmlns:a16="http://schemas.microsoft.com/office/drawing/2014/main" xmlns="" id="{0F118629-0EF3-C93C-9FB4-30E4D587B73F}"/>
              </a:ext>
            </a:extLst>
          </p:cNvPr>
          <p:cNvSpPr txBox="1"/>
          <p:nvPr/>
        </p:nvSpPr>
        <p:spPr>
          <a:xfrm>
            <a:off x="714704" y="6578740"/>
            <a:ext cx="6096000" cy="369332"/>
          </a:xfrm>
          <a:prstGeom prst="rect">
            <a:avLst/>
          </a:prstGeom>
          <a:noFill/>
        </p:spPr>
        <p:txBody>
          <a:bodyPr wrap="square">
            <a:spAutoFit/>
          </a:bodyPr>
          <a:lstStyle/>
          <a:p>
            <a:r>
              <a:rPr lang="en-IN" dirty="0"/>
              <a:t>https://www.sqltutorial.org/sql-correlated-subquery/</a:t>
            </a:r>
          </a:p>
        </p:txBody>
      </p:sp>
      <p:pic>
        <p:nvPicPr>
          <p:cNvPr id="9" name="Picture 8">
            <a:extLst>
              <a:ext uri="{FF2B5EF4-FFF2-40B4-BE49-F238E27FC236}">
                <a16:creationId xmlns:a16="http://schemas.microsoft.com/office/drawing/2014/main" xmlns="" id="{25CEB4B1-E01F-2CB1-81E1-E2049878F14A}"/>
              </a:ext>
            </a:extLst>
          </p:cNvPr>
          <p:cNvPicPr>
            <a:picLocks noChangeAspect="1"/>
          </p:cNvPicPr>
          <p:nvPr/>
        </p:nvPicPr>
        <p:blipFill rotWithShape="1">
          <a:blip r:embed="rId2"/>
          <a:srcRect l="18879" t="17471" r="50000" b="16322"/>
          <a:stretch/>
        </p:blipFill>
        <p:spPr>
          <a:xfrm>
            <a:off x="2932386" y="1564563"/>
            <a:ext cx="7168053" cy="4626029"/>
          </a:xfrm>
          <a:prstGeom prst="rect">
            <a:avLst/>
          </a:prstGeom>
        </p:spPr>
      </p:pic>
    </p:spTree>
    <p:extLst>
      <p:ext uri="{BB962C8B-B14F-4D97-AF65-F5344CB8AC3E}">
        <p14:creationId xmlns:p14="http://schemas.microsoft.com/office/powerpoint/2010/main" xmlns="" val="633874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D6A4562-EA0D-78B3-716F-37170BFAF5BC}"/>
              </a:ext>
            </a:extLst>
          </p:cNvPr>
          <p:cNvSpPr txBox="1"/>
          <p:nvPr/>
        </p:nvSpPr>
        <p:spPr>
          <a:xfrm>
            <a:off x="1019503" y="304064"/>
            <a:ext cx="6096000" cy="369332"/>
          </a:xfrm>
          <a:prstGeom prst="rect">
            <a:avLst/>
          </a:prstGeom>
          <a:noFill/>
        </p:spPr>
        <p:txBody>
          <a:bodyPr wrap="square">
            <a:spAutoFit/>
          </a:bodyPr>
          <a:lstStyle/>
          <a:p>
            <a:r>
              <a:rPr lang="en-IN" b="0" i="0" dirty="0">
                <a:solidFill>
                  <a:srgbClr val="000000"/>
                </a:solidFill>
                <a:effectLst/>
                <a:latin typeface="-apple-system"/>
              </a:rPr>
              <a:t> the outer query is:</a:t>
            </a:r>
            <a:endParaRPr lang="en-IN" dirty="0"/>
          </a:p>
        </p:txBody>
      </p:sp>
      <p:sp>
        <p:nvSpPr>
          <p:cNvPr id="5" name="TextBox 4">
            <a:extLst>
              <a:ext uri="{FF2B5EF4-FFF2-40B4-BE49-F238E27FC236}">
                <a16:creationId xmlns:a16="http://schemas.microsoft.com/office/drawing/2014/main" xmlns="" id="{2A906B74-30AB-F5A3-A6A8-60084B0C194F}"/>
              </a:ext>
            </a:extLst>
          </p:cNvPr>
          <p:cNvSpPr txBox="1"/>
          <p:nvPr/>
        </p:nvSpPr>
        <p:spPr>
          <a:xfrm>
            <a:off x="1019503" y="1227110"/>
            <a:ext cx="10562897" cy="369332"/>
          </a:xfrm>
          <a:prstGeom prst="rect">
            <a:avLst/>
          </a:prstGeom>
          <a:noFill/>
        </p:spPr>
        <p:txBody>
          <a:bodyPr wrap="square">
            <a:spAutoFit/>
          </a:bodyPr>
          <a:lstStyle/>
          <a:p>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employee_id</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first_name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last_name</a:t>
            </a:r>
            <a:r>
              <a:rPr lang="en-US" b="0" i="0" dirty="0">
                <a:solidFill>
                  <a:srgbClr val="FFFFFF"/>
                </a:solidFill>
                <a:effectLst/>
                <a:highlight>
                  <a:srgbClr val="000000"/>
                </a:highlight>
                <a:latin typeface="ui-monospace"/>
              </a:rPr>
              <a:t>, salary,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e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salary &gt; ...</a:t>
            </a:r>
            <a:endParaRPr lang="en-IN" dirty="0">
              <a:highlight>
                <a:srgbClr val="000000"/>
              </a:highlight>
            </a:endParaRPr>
          </a:p>
        </p:txBody>
      </p:sp>
      <p:sp>
        <p:nvSpPr>
          <p:cNvPr id="7" name="TextBox 6">
            <a:extLst>
              <a:ext uri="{FF2B5EF4-FFF2-40B4-BE49-F238E27FC236}">
                <a16:creationId xmlns:a16="http://schemas.microsoft.com/office/drawing/2014/main" xmlns="" id="{399B86B7-57BF-1403-ACEE-5B58D3A45BA7}"/>
              </a:ext>
            </a:extLst>
          </p:cNvPr>
          <p:cNvSpPr txBox="1"/>
          <p:nvPr/>
        </p:nvSpPr>
        <p:spPr>
          <a:xfrm>
            <a:off x="1019503" y="2751110"/>
            <a:ext cx="9154510" cy="369332"/>
          </a:xfrm>
          <a:prstGeom prst="rect">
            <a:avLst/>
          </a:prstGeom>
          <a:noFill/>
        </p:spPr>
        <p:txBody>
          <a:bodyPr wrap="square">
            <a:spAutoFit/>
          </a:bodyPr>
          <a:lstStyle/>
          <a:p>
            <a:r>
              <a:rPr lang="en-US" b="0" i="0" dirty="0">
                <a:solidFill>
                  <a:srgbClr val="FFFFFF"/>
                </a:solidFill>
                <a:effectLst/>
                <a:highlight>
                  <a:srgbClr val="000000"/>
                </a:highlight>
                <a:latin typeface="ui-monospace"/>
              </a:rPr>
              <a:t>salary &gt; (</a:t>
            </a:r>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AVG</a:t>
            </a:r>
            <a:r>
              <a:rPr lang="en-US" b="0" i="0" dirty="0">
                <a:solidFill>
                  <a:srgbClr val="FFFFFF"/>
                </a:solidFill>
                <a:effectLst/>
                <a:highlight>
                  <a:srgbClr val="000000"/>
                </a:highlight>
                <a:latin typeface="ui-monospace"/>
              </a:rPr>
              <a:t>(salary)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 </a:t>
            </a:r>
            <a:r>
              <a:rPr lang="en-US" b="0" i="0" dirty="0" err="1">
                <a:solidFill>
                  <a:srgbClr val="FFFFFF"/>
                </a:solidFill>
                <a:effectLst/>
                <a:highlight>
                  <a:srgbClr val="000000"/>
                </a:highlight>
                <a:latin typeface="ui-monospace"/>
              </a:rPr>
              <a:t>e.department_id</a:t>
            </a:r>
            <a:r>
              <a:rPr lang="en-US" b="0" i="0" dirty="0">
                <a:solidFill>
                  <a:srgbClr val="FFFFFF"/>
                </a:solidFill>
                <a:effectLst/>
                <a:highlight>
                  <a:srgbClr val="000000"/>
                </a:highlight>
                <a:latin typeface="ui-monospace"/>
              </a:rPr>
              <a:t>)</a:t>
            </a:r>
            <a:endParaRPr lang="en-IN" dirty="0">
              <a:highlight>
                <a:srgbClr val="000000"/>
              </a:highlight>
            </a:endParaRPr>
          </a:p>
        </p:txBody>
      </p:sp>
      <p:sp>
        <p:nvSpPr>
          <p:cNvPr id="9" name="TextBox 8">
            <a:extLst>
              <a:ext uri="{FF2B5EF4-FFF2-40B4-BE49-F238E27FC236}">
                <a16:creationId xmlns:a16="http://schemas.microsoft.com/office/drawing/2014/main" xmlns="" id="{FB79A16A-71F4-BE90-81FF-F28594851A40}"/>
              </a:ext>
            </a:extLst>
          </p:cNvPr>
          <p:cNvSpPr txBox="1"/>
          <p:nvPr/>
        </p:nvSpPr>
        <p:spPr>
          <a:xfrm>
            <a:off x="1156138" y="2150156"/>
            <a:ext cx="6096000" cy="369332"/>
          </a:xfrm>
          <a:prstGeom prst="rect">
            <a:avLst/>
          </a:prstGeom>
          <a:noFill/>
        </p:spPr>
        <p:txBody>
          <a:bodyPr wrap="square">
            <a:spAutoFit/>
          </a:bodyPr>
          <a:lstStyle/>
          <a:p>
            <a:r>
              <a:rPr lang="en-US" b="0" i="0" dirty="0">
                <a:solidFill>
                  <a:srgbClr val="000000"/>
                </a:solidFill>
                <a:effectLst/>
                <a:latin typeface="-apple-system"/>
              </a:rPr>
              <a:t>and the correlated subquery is:</a:t>
            </a:r>
            <a:endParaRPr lang="en-IN" dirty="0"/>
          </a:p>
        </p:txBody>
      </p:sp>
    </p:spTree>
    <p:extLst>
      <p:ext uri="{BB962C8B-B14F-4D97-AF65-F5344CB8AC3E}">
        <p14:creationId xmlns:p14="http://schemas.microsoft.com/office/powerpoint/2010/main" xmlns="" val="245090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DAFF2-B802-415D-5A31-5A4FC8ED0523}"/>
              </a:ext>
            </a:extLst>
          </p:cNvPr>
          <p:cNvSpPr>
            <a:spLocks noGrp="1"/>
          </p:cNvSpPr>
          <p:nvPr>
            <p:ph type="title"/>
          </p:nvPr>
        </p:nvSpPr>
        <p:spPr/>
        <p:txBody>
          <a:bodyPr/>
          <a:lstStyle/>
          <a:p>
            <a:r>
              <a:rPr lang="en-IN" b="0" i="0" dirty="0">
                <a:solidFill>
                  <a:srgbClr val="212529"/>
                </a:solidFill>
                <a:effectLst/>
                <a:latin typeface="system-ui"/>
              </a:rPr>
              <a:t>First Normal Form (1NF)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xmlns="" id="{968C36BE-2036-FCA4-D2BA-EFB4C2420EF3}"/>
              </a:ext>
            </a:extLst>
          </p:cNvPr>
          <p:cNvSpPr txBox="1"/>
          <p:nvPr/>
        </p:nvSpPr>
        <p:spPr>
          <a:xfrm>
            <a:off x="674962" y="1027906"/>
            <a:ext cx="6096000" cy="1754326"/>
          </a:xfrm>
          <a:prstGeom prst="rect">
            <a:avLst/>
          </a:prstGeom>
          <a:noFill/>
        </p:spPr>
        <p:txBody>
          <a:bodyPr wrap="square">
            <a:spAutoFit/>
          </a:bodyPr>
          <a:lstStyle/>
          <a:p>
            <a:pPr algn="l"/>
            <a:r>
              <a:rPr lang="en-US" b="0" i="0" dirty="0">
                <a:solidFill>
                  <a:srgbClr val="212529"/>
                </a:solidFill>
                <a:effectLst/>
                <a:latin typeface="system-ui"/>
              </a:rPr>
              <a:t>For a table to be in the First Normal Form, it should follow the following 4 rules:</a:t>
            </a:r>
          </a:p>
          <a:p>
            <a:pPr algn="l">
              <a:buFont typeface="+mj-lt"/>
              <a:buAutoNum type="arabicPeriod"/>
            </a:pPr>
            <a:r>
              <a:rPr lang="en-US" b="0" i="0" dirty="0">
                <a:solidFill>
                  <a:srgbClr val="212529"/>
                </a:solidFill>
                <a:effectLst/>
                <a:latin typeface="system-ui"/>
              </a:rPr>
              <a:t>It should only have single(atomic) valued attributes/columns.</a:t>
            </a:r>
          </a:p>
          <a:p>
            <a:pPr algn="l">
              <a:buFont typeface="+mj-lt"/>
              <a:buAutoNum type="arabicPeriod"/>
            </a:pPr>
            <a:r>
              <a:rPr lang="en-US" b="0" i="0" dirty="0">
                <a:solidFill>
                  <a:srgbClr val="212529"/>
                </a:solidFill>
                <a:effectLst/>
                <a:latin typeface="system-ui"/>
              </a:rPr>
              <a:t>Values stored in a column should be of the same domain</a:t>
            </a:r>
          </a:p>
          <a:p>
            <a:pPr algn="l">
              <a:buFont typeface="+mj-lt"/>
              <a:buAutoNum type="arabicPeriod"/>
            </a:pPr>
            <a:r>
              <a:rPr lang="en-US" b="0" i="0" dirty="0">
                <a:solidFill>
                  <a:srgbClr val="212529"/>
                </a:solidFill>
                <a:effectLst/>
                <a:latin typeface="system-ui"/>
              </a:rPr>
              <a:t>All the columns in a table should have unique names.</a:t>
            </a:r>
          </a:p>
          <a:p>
            <a:pPr algn="l">
              <a:buFont typeface="+mj-lt"/>
              <a:buAutoNum type="arabicPeriod"/>
            </a:pPr>
            <a:r>
              <a:rPr lang="en-US" b="0" i="0" dirty="0">
                <a:solidFill>
                  <a:srgbClr val="212529"/>
                </a:solidFill>
                <a:effectLst/>
                <a:latin typeface="system-ui"/>
              </a:rPr>
              <a:t>And the order in which data is stored, does not matter.</a:t>
            </a:r>
          </a:p>
        </p:txBody>
      </p:sp>
      <p:pic>
        <p:nvPicPr>
          <p:cNvPr id="1026" name="Picture 2" descr="normalizationinsql_2.">
            <a:extLst>
              <a:ext uri="{FF2B5EF4-FFF2-40B4-BE49-F238E27FC236}">
                <a16:creationId xmlns:a16="http://schemas.microsoft.com/office/drawing/2014/main" xmlns="" id="{4B1E9342-ED88-3E9B-0631-55728B53C34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67879" y="1327916"/>
            <a:ext cx="3989004" cy="2101084"/>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normalizationinsql_3.">
            <a:extLst>
              <a:ext uri="{FF2B5EF4-FFF2-40B4-BE49-F238E27FC236}">
                <a16:creationId xmlns:a16="http://schemas.microsoft.com/office/drawing/2014/main" xmlns="" id="{4EDFB56F-1216-B88B-4A1F-C77DA70D809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55127" y="3484880"/>
            <a:ext cx="5014748" cy="26401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27862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3E0BC-4026-A0CF-8A4C-56B3CFF805EC}"/>
              </a:ext>
            </a:extLst>
          </p:cNvPr>
          <p:cNvSpPr>
            <a:spLocks noGrp="1"/>
          </p:cNvSpPr>
          <p:nvPr>
            <p:ph type="title"/>
          </p:nvPr>
        </p:nvSpPr>
        <p:spPr/>
        <p:txBody>
          <a:bodyPr>
            <a:normAutofit/>
          </a:bodyPr>
          <a:lstStyle/>
          <a:p>
            <a:r>
              <a:rPr lang="en-US" sz="4000" dirty="0"/>
              <a:t>SQL correlated subquery in the SELECT clause example</a:t>
            </a:r>
            <a:endParaRPr lang="en-IN" sz="4000" dirty="0"/>
          </a:p>
        </p:txBody>
      </p:sp>
      <p:pic>
        <p:nvPicPr>
          <p:cNvPr id="4" name="Picture 3">
            <a:extLst>
              <a:ext uri="{FF2B5EF4-FFF2-40B4-BE49-F238E27FC236}">
                <a16:creationId xmlns:a16="http://schemas.microsoft.com/office/drawing/2014/main" xmlns="" id="{7EEE09D6-CF8F-051F-6E19-92E5E8142549}"/>
              </a:ext>
            </a:extLst>
          </p:cNvPr>
          <p:cNvPicPr>
            <a:picLocks noChangeAspect="1"/>
          </p:cNvPicPr>
          <p:nvPr/>
        </p:nvPicPr>
        <p:blipFill rotWithShape="1">
          <a:blip r:embed="rId2"/>
          <a:srcRect l="18362" t="17318" r="36293" b="4981"/>
          <a:stretch/>
        </p:blipFill>
        <p:spPr>
          <a:xfrm>
            <a:off x="2785241" y="1164130"/>
            <a:ext cx="6022428" cy="5328745"/>
          </a:xfrm>
          <a:prstGeom prst="rect">
            <a:avLst/>
          </a:prstGeom>
        </p:spPr>
      </p:pic>
    </p:spTree>
    <p:extLst>
      <p:ext uri="{BB962C8B-B14F-4D97-AF65-F5344CB8AC3E}">
        <p14:creationId xmlns:p14="http://schemas.microsoft.com/office/powerpoint/2010/main" xmlns="" val="3671368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AA8B2D-7B0E-0943-0B19-7F007F487E68}"/>
              </a:ext>
            </a:extLst>
          </p:cNvPr>
          <p:cNvSpPr>
            <a:spLocks noGrp="1"/>
          </p:cNvSpPr>
          <p:nvPr>
            <p:ph type="title"/>
          </p:nvPr>
        </p:nvSpPr>
        <p:spPr/>
        <p:txBody>
          <a:bodyPr>
            <a:normAutofit/>
          </a:bodyPr>
          <a:lstStyle/>
          <a:p>
            <a:r>
              <a:rPr lang="en-US" sz="3600" dirty="0"/>
              <a:t>SQL correlated subquery with EXISTS operator example</a:t>
            </a:r>
            <a:endParaRPr lang="en-IN" sz="3600" dirty="0"/>
          </a:p>
        </p:txBody>
      </p:sp>
      <p:sp>
        <p:nvSpPr>
          <p:cNvPr id="4" name="TextBox 3">
            <a:extLst>
              <a:ext uri="{FF2B5EF4-FFF2-40B4-BE49-F238E27FC236}">
                <a16:creationId xmlns:a16="http://schemas.microsoft.com/office/drawing/2014/main" xmlns="" id="{ADA4A7F9-48B6-54D1-358B-B0D689814DF5}"/>
              </a:ext>
            </a:extLst>
          </p:cNvPr>
          <p:cNvSpPr txBox="1"/>
          <p:nvPr/>
        </p:nvSpPr>
        <p:spPr>
          <a:xfrm>
            <a:off x="838200" y="1424941"/>
            <a:ext cx="8242738" cy="646331"/>
          </a:xfrm>
          <a:prstGeom prst="rect">
            <a:avLst/>
          </a:prstGeom>
          <a:noFill/>
        </p:spPr>
        <p:txBody>
          <a:bodyPr wrap="square">
            <a:spAutoFit/>
          </a:bodyPr>
          <a:lstStyle/>
          <a:p>
            <a:r>
              <a:rPr lang="en-US" dirty="0"/>
              <a:t>We often use a correlated subquery with the EXISTS operator. For example, the following query returns all employees who have no dependents:</a:t>
            </a:r>
            <a:endParaRPr lang="en-IN" dirty="0"/>
          </a:p>
        </p:txBody>
      </p:sp>
      <p:pic>
        <p:nvPicPr>
          <p:cNvPr id="8" name="Picture 7">
            <a:extLst>
              <a:ext uri="{FF2B5EF4-FFF2-40B4-BE49-F238E27FC236}">
                <a16:creationId xmlns:a16="http://schemas.microsoft.com/office/drawing/2014/main" xmlns="" id="{C25B3FB0-0711-D32A-84A6-9F03AFC7B5A1}"/>
              </a:ext>
            </a:extLst>
          </p:cNvPr>
          <p:cNvPicPr>
            <a:picLocks noChangeAspect="1"/>
          </p:cNvPicPr>
          <p:nvPr/>
        </p:nvPicPr>
        <p:blipFill rotWithShape="1">
          <a:blip r:embed="rId2"/>
          <a:srcRect l="18879" t="17012" r="35432" b="12796"/>
          <a:stretch/>
        </p:blipFill>
        <p:spPr>
          <a:xfrm>
            <a:off x="2291256" y="1965434"/>
            <a:ext cx="5570481" cy="4813738"/>
          </a:xfrm>
          <a:prstGeom prst="rect">
            <a:avLst/>
          </a:prstGeom>
        </p:spPr>
      </p:pic>
    </p:spTree>
    <p:extLst>
      <p:ext uri="{BB962C8B-B14F-4D97-AF65-F5344CB8AC3E}">
        <p14:creationId xmlns:p14="http://schemas.microsoft.com/office/powerpoint/2010/main" xmlns="" val="1307013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AEDF3A5-F2C6-26F6-0D41-73F5F1104397}"/>
              </a:ext>
            </a:extLst>
          </p:cNvPr>
          <p:cNvSpPr>
            <a:spLocks noGrp="1"/>
          </p:cNvSpPr>
          <p:nvPr>
            <p:ph type="title"/>
          </p:nvPr>
        </p:nvSpPr>
        <p:spPr>
          <a:xfrm>
            <a:off x="816939" y="152477"/>
            <a:ext cx="9438716" cy="797605"/>
          </a:xfrm>
        </p:spPr>
        <p:txBody>
          <a:bodyPr/>
          <a:lstStyle/>
          <a:p>
            <a:r>
              <a:rPr lang="en-US" dirty="0"/>
              <a:t>Difference between delete and truncate </a:t>
            </a:r>
          </a:p>
        </p:txBody>
      </p:sp>
      <p:graphicFrame>
        <p:nvGraphicFramePr>
          <p:cNvPr id="2" name="Table 1">
            <a:extLst>
              <a:ext uri="{FF2B5EF4-FFF2-40B4-BE49-F238E27FC236}">
                <a16:creationId xmlns:a16="http://schemas.microsoft.com/office/drawing/2014/main" xmlns="" id="{3BA848AC-FEEE-48E6-DC7A-E40241809AE6}"/>
              </a:ext>
            </a:extLst>
          </p:cNvPr>
          <p:cNvGraphicFramePr>
            <a:graphicFrameLocks noGrp="1"/>
          </p:cNvGraphicFramePr>
          <p:nvPr>
            <p:extLst>
              <p:ext uri="{D42A27DB-BD31-4B8C-83A1-F6EECF244321}">
                <p14:modId xmlns:p14="http://schemas.microsoft.com/office/powerpoint/2010/main" xmlns="" val="2183369360"/>
              </p:ext>
            </p:extLst>
          </p:nvPr>
        </p:nvGraphicFramePr>
        <p:xfrm>
          <a:off x="543670" y="950082"/>
          <a:ext cx="10859023" cy="5053389"/>
        </p:xfrm>
        <a:graphic>
          <a:graphicData uri="http://schemas.openxmlformats.org/drawingml/2006/table">
            <a:tbl>
              <a:tblPr>
                <a:solidFill>
                  <a:schemeClr val="tx1">
                    <a:lumMod val="75000"/>
                    <a:lumOff val="25000"/>
                  </a:schemeClr>
                </a:solidFill>
              </a:tblPr>
              <a:tblGrid>
                <a:gridCol w="5458822">
                  <a:extLst>
                    <a:ext uri="{9D8B030D-6E8A-4147-A177-3AD203B41FA5}">
                      <a16:colId xmlns:a16="http://schemas.microsoft.com/office/drawing/2014/main" xmlns="" val="2435627157"/>
                    </a:ext>
                  </a:extLst>
                </a:gridCol>
                <a:gridCol w="5400201">
                  <a:extLst>
                    <a:ext uri="{9D8B030D-6E8A-4147-A177-3AD203B41FA5}">
                      <a16:colId xmlns:a16="http://schemas.microsoft.com/office/drawing/2014/main" xmlns="" val="3452576477"/>
                    </a:ext>
                  </a:extLst>
                </a:gridCol>
              </a:tblGrid>
              <a:tr h="306921">
                <a:tc>
                  <a:txBody>
                    <a:bodyPr/>
                    <a:lstStyle/>
                    <a:p>
                      <a:pPr algn="l" fontAlgn="base"/>
                      <a:r>
                        <a:rPr lang="en-IN" sz="1000" b="1" cap="none" spc="0">
                          <a:solidFill>
                            <a:schemeClr val="bg1"/>
                          </a:solidFill>
                          <a:effectLst/>
                        </a:rPr>
                        <a:t>SQL Delete</a:t>
                      </a:r>
                      <a:endParaRPr lang="en-IN" sz="1000" b="0" cap="none" spc="0">
                        <a:solidFill>
                          <a:schemeClr val="bg1"/>
                        </a:solidFill>
                        <a:effectLst/>
                      </a:endParaRP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IN" sz="1000" b="1" cap="none" spc="0">
                          <a:solidFill>
                            <a:schemeClr val="bg1"/>
                          </a:solidFill>
                          <a:effectLst/>
                        </a:rPr>
                        <a:t>SQL Truncate</a:t>
                      </a:r>
                      <a:endParaRPr lang="en-IN" sz="1000" b="0" cap="none" spc="0">
                        <a:solidFill>
                          <a:schemeClr val="bg1"/>
                        </a:solidFill>
                        <a:effectLst/>
                      </a:endParaRP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1957480297"/>
                  </a:ext>
                </a:extLst>
              </a:tr>
              <a:tr h="458220">
                <a:tc>
                  <a:txBody>
                    <a:bodyPr/>
                    <a:lstStyle/>
                    <a:p>
                      <a:pPr algn="l" fontAlgn="base"/>
                      <a:r>
                        <a:rPr lang="en-US" sz="1000" b="0" cap="none" spc="0" dirty="0">
                          <a:solidFill>
                            <a:schemeClr val="bg1"/>
                          </a:solidFill>
                          <a:effectLst/>
                        </a:rPr>
                        <a:t>Delete command is useful to delete all or specific rows from a table specified using a Where clause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removes all rows of a table. We cannot use a Where clause in this.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4294618136"/>
                  </a:ext>
                </a:extLst>
              </a:tr>
              <a:tr h="306921">
                <a:tc>
                  <a:txBody>
                    <a:bodyPr/>
                    <a:lstStyle/>
                    <a:p>
                      <a:pPr algn="l" fontAlgn="base"/>
                      <a:r>
                        <a:rPr lang="en-US" sz="1000" b="0" cap="none" spc="0">
                          <a:solidFill>
                            <a:schemeClr val="bg1"/>
                          </a:solidFill>
                          <a:effectLst/>
                        </a:rPr>
                        <a:t>It is a DML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a DDL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2508652272"/>
                  </a:ext>
                </a:extLst>
              </a:tr>
              <a:tr h="306921">
                <a:tc>
                  <a:txBody>
                    <a:bodyPr/>
                    <a:lstStyle/>
                    <a:p>
                      <a:pPr algn="l" fontAlgn="base"/>
                      <a:r>
                        <a:rPr lang="en-US" sz="1000" b="0" cap="none" spc="0">
                          <a:solidFill>
                            <a:schemeClr val="bg1"/>
                          </a:solidFill>
                          <a:effectLst/>
                        </a:rPr>
                        <a:t>SQL Delete command places lock on each row requires to delete from a table.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SQL Truncate command places a table and page lock to remove all records.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2929545862"/>
                  </a:ext>
                </a:extLst>
              </a:tr>
              <a:tr h="306921">
                <a:tc>
                  <a:txBody>
                    <a:bodyPr/>
                    <a:lstStyle/>
                    <a:p>
                      <a:pPr algn="l" fontAlgn="base"/>
                      <a:r>
                        <a:rPr lang="en-US" sz="1000" b="0" cap="none" spc="0">
                          <a:solidFill>
                            <a:schemeClr val="bg1"/>
                          </a:solidFill>
                          <a:effectLst/>
                        </a:rPr>
                        <a:t>Delete command logs entry for each deleted row in the transaction log.</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does not log entries for each deleted row in the transaction log.</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2777364171"/>
                  </a:ext>
                </a:extLst>
              </a:tr>
              <a:tr h="306921">
                <a:tc>
                  <a:txBody>
                    <a:bodyPr/>
                    <a:lstStyle/>
                    <a:p>
                      <a:pPr algn="l" fontAlgn="base"/>
                      <a:r>
                        <a:rPr lang="en-US" sz="1000" b="0" cap="none" spc="0">
                          <a:solidFill>
                            <a:schemeClr val="bg1"/>
                          </a:solidFill>
                          <a:effectLst/>
                        </a:rPr>
                        <a:t>Delete command is slower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faster than the delete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1155949689"/>
                  </a:ext>
                </a:extLst>
              </a:tr>
              <a:tr h="306921">
                <a:tc>
                  <a:txBody>
                    <a:bodyPr/>
                    <a:lstStyle/>
                    <a:p>
                      <a:pPr algn="l" fontAlgn="base"/>
                      <a:r>
                        <a:rPr lang="en-US" sz="1000" b="0" cap="none" spc="0">
                          <a:solidFill>
                            <a:schemeClr val="bg1"/>
                          </a:solidFill>
                          <a:effectLst/>
                        </a:rPr>
                        <a:t>It removes rows one at a time.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removes all rows in a table by deallocating the pages that are used to store the table data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997448583"/>
                  </a:ext>
                </a:extLst>
              </a:tr>
              <a:tr h="306921">
                <a:tc>
                  <a:txBody>
                    <a:bodyPr/>
                    <a:lstStyle/>
                    <a:p>
                      <a:pPr algn="l" fontAlgn="base"/>
                      <a:r>
                        <a:rPr lang="en-US" sz="1000" b="0" cap="none" spc="0">
                          <a:solidFill>
                            <a:schemeClr val="bg1"/>
                          </a:solidFill>
                          <a:effectLst/>
                        </a:rPr>
                        <a:t>It retains the identity and does not reset it to the seed value.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command reset the identity to its seed value.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2340785807"/>
                  </a:ext>
                </a:extLst>
              </a:tr>
              <a:tr h="306921">
                <a:tc>
                  <a:txBody>
                    <a:bodyPr/>
                    <a:lstStyle/>
                    <a:p>
                      <a:pPr algn="l" fontAlgn="base"/>
                      <a:r>
                        <a:rPr lang="en-US" sz="1000" b="0" cap="none" spc="0">
                          <a:solidFill>
                            <a:schemeClr val="bg1"/>
                          </a:solidFill>
                          <a:effectLst/>
                        </a:rPr>
                        <a:t>It requires more transaction log space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requires less transaction log space than the truncate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4221033346"/>
                  </a:ext>
                </a:extLst>
              </a:tr>
              <a:tr h="306921">
                <a:tc>
                  <a:txBody>
                    <a:bodyPr/>
                    <a:lstStyle/>
                    <a:p>
                      <a:pPr algn="l" fontAlgn="base"/>
                      <a:r>
                        <a:rPr lang="en-US" sz="1000" b="0" cap="none" spc="0">
                          <a:solidFill>
                            <a:schemeClr val="bg1"/>
                          </a:solidFill>
                          <a:effectLst/>
                        </a:rPr>
                        <a:t>You require delete permission on a table to use this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require Alter table permissions to truncate a table.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3565533665"/>
                  </a:ext>
                </a:extLst>
              </a:tr>
              <a:tr h="306921">
                <a:tc>
                  <a:txBody>
                    <a:bodyPr/>
                    <a:lstStyle/>
                    <a:p>
                      <a:pPr algn="l" fontAlgn="base"/>
                      <a:r>
                        <a:rPr lang="en-US" sz="1000" b="0" cap="none" spc="0">
                          <a:solidFill>
                            <a:schemeClr val="bg1"/>
                          </a:solidFill>
                          <a:effectLst/>
                        </a:rPr>
                        <a:t>You can use the Delete statement with the indexed views.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cannot use the truncate command with the indexed views.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1043887267"/>
                  </a:ext>
                </a:extLst>
              </a:tr>
              <a:tr h="458220">
                <a:tc>
                  <a:txBody>
                    <a:bodyPr/>
                    <a:lstStyle/>
                    <a:p>
                      <a:pPr algn="l" fontAlgn="base"/>
                      <a:r>
                        <a:rPr lang="en-US" sz="1000" b="0" cap="none" spc="0">
                          <a:solidFill>
                            <a:schemeClr val="bg1"/>
                          </a:solidFill>
                          <a:effectLst/>
                        </a:rPr>
                        <a:t>Delete command retains the object statistics and allocated space.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deallocates all data pages of a table. Therefore, it removes all statistics and allocated space as well.</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3598295579"/>
                  </a:ext>
                </a:extLst>
              </a:tr>
              <a:tr h="609519">
                <a:tc>
                  <a:txBody>
                    <a:bodyPr/>
                    <a:lstStyle/>
                    <a:p>
                      <a:pPr algn="l" fontAlgn="base"/>
                      <a:r>
                        <a:rPr lang="en-US" sz="1000" b="0" cap="none" spc="0">
                          <a:solidFill>
                            <a:schemeClr val="bg1"/>
                          </a:solidFill>
                          <a:effectLst/>
                        </a:rPr>
                        <a:t>Delete command can activate a trigger as well. Delete works on individual rows and delete the data. Therefore, it activates a trigger.</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cannot activate a trigger. The trigger is activated if any row modification takes place. In this command, SQL Server deallocates all pages, so it does not activate a trigger.</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3336870556"/>
                  </a:ext>
                </a:extLst>
              </a:tr>
              <a:tr h="458220">
                <a:tc>
                  <a:txBody>
                    <a:bodyPr/>
                    <a:lstStyle/>
                    <a:p>
                      <a:pPr algn="l" fontAlgn="base"/>
                      <a:r>
                        <a:rPr lang="en-US" sz="1000" b="0" cap="none" spc="0">
                          <a:solidFill>
                            <a:schemeClr val="bg1"/>
                          </a:solidFill>
                          <a:effectLst/>
                        </a:rPr>
                        <a:t>Delete command removes the rows matched with the where clause. It also does not remove the columns, indexes, constraints, schema</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algn="l" fontAlgn="base"/>
                      <a:r>
                        <a:rPr lang="en-US" sz="1000" b="0" cap="none" spc="0" dirty="0">
                          <a:solidFill>
                            <a:schemeClr val="bg1"/>
                          </a:solidFill>
                          <a:effectLst/>
                        </a:rPr>
                        <a:t>The truncate command only removes all rows of a table. It does not remove the columns, indexes, constraints, and schema.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xmlns="" val="2227645890"/>
                  </a:ext>
                </a:extLst>
              </a:tr>
            </a:tbl>
          </a:graphicData>
        </a:graphic>
      </p:graphicFrame>
    </p:spTree>
    <p:extLst>
      <p:ext uri="{BB962C8B-B14F-4D97-AF65-F5344CB8AC3E}">
        <p14:creationId xmlns:p14="http://schemas.microsoft.com/office/powerpoint/2010/main" xmlns="" val="2605824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B3226-1725-08B6-9DCD-1186B5EC679E}"/>
              </a:ext>
            </a:extLst>
          </p:cNvPr>
          <p:cNvSpPr>
            <a:spLocks noGrp="1"/>
          </p:cNvSpPr>
          <p:nvPr>
            <p:ph type="title"/>
          </p:nvPr>
        </p:nvSpPr>
        <p:spPr/>
        <p:txBody>
          <a:bodyPr/>
          <a:lstStyle/>
          <a:p>
            <a:r>
              <a:rPr lang="en-US" b="0" i="0" dirty="0">
                <a:solidFill>
                  <a:srgbClr val="252525"/>
                </a:solidFill>
                <a:effectLst/>
                <a:latin typeface="Segoe UI" panose="020B0502040204020203" pitchFamily="34" charset="0"/>
              </a:rPr>
              <a:t> transaction </a:t>
            </a:r>
            <a:endParaRPr lang="en-IN" dirty="0"/>
          </a:p>
        </p:txBody>
      </p:sp>
      <p:sp>
        <p:nvSpPr>
          <p:cNvPr id="4" name="TextBox 3">
            <a:extLst>
              <a:ext uri="{FF2B5EF4-FFF2-40B4-BE49-F238E27FC236}">
                <a16:creationId xmlns:a16="http://schemas.microsoft.com/office/drawing/2014/main" xmlns="" id="{D82CAEF9-542A-1A25-4782-FA4C3F96E7D7}"/>
              </a:ext>
            </a:extLst>
          </p:cNvPr>
          <p:cNvSpPr txBox="1"/>
          <p:nvPr/>
        </p:nvSpPr>
        <p:spPr>
          <a:xfrm>
            <a:off x="838200" y="1559712"/>
            <a:ext cx="8305800" cy="3970318"/>
          </a:xfrm>
          <a:prstGeom prst="rect">
            <a:avLst/>
          </a:prstGeom>
          <a:noFill/>
        </p:spPr>
        <p:txBody>
          <a:bodyPr wrap="square">
            <a:spAutoFit/>
          </a:bodyPr>
          <a:lstStyle/>
          <a:p>
            <a:r>
              <a:rPr lang="en-US" b="0" i="0" dirty="0">
                <a:solidFill>
                  <a:srgbClr val="252525"/>
                </a:solidFill>
                <a:effectLst/>
                <a:latin typeface="Segoe UI" panose="020B0502040204020203" pitchFamily="34" charset="0"/>
              </a:rPr>
              <a:t>A transaction is the logical work unit that performs a single activity or multiple activities in a database. Transactions may consist of a single read, write, delete, or update operations or a combination of these.</a:t>
            </a:r>
          </a:p>
          <a:p>
            <a:r>
              <a:rPr lang="en-US" dirty="0">
                <a:solidFill>
                  <a:srgbClr val="252525"/>
                </a:solidFill>
                <a:latin typeface="Segoe UI" panose="020B0502040204020203" pitchFamily="34" charset="0"/>
              </a:rPr>
              <a:t>Properties:</a:t>
            </a:r>
          </a:p>
          <a:p>
            <a:pPr algn="l" fontAlgn="base">
              <a:buFont typeface="Arial" panose="020B0604020202020204" pitchFamily="34" charset="0"/>
              <a:buChar char="•"/>
            </a:pPr>
            <a:r>
              <a:rPr lang="en-US" b="1" i="1" dirty="0">
                <a:solidFill>
                  <a:srgbClr val="252525"/>
                </a:solidFill>
                <a:effectLst/>
                <a:latin typeface="Segoe UI" panose="020B0502040204020203" pitchFamily="34" charset="0"/>
              </a:rPr>
              <a:t>A</a:t>
            </a:r>
            <a:r>
              <a:rPr lang="en-US" b="1" i="0" dirty="0">
                <a:solidFill>
                  <a:srgbClr val="252525"/>
                </a:solidFill>
                <a:effectLst/>
                <a:latin typeface="Segoe UI" panose="020B0502040204020203" pitchFamily="34" charset="0"/>
              </a:rPr>
              <a:t>tomicity: </a:t>
            </a:r>
            <a:r>
              <a:rPr lang="en-US" b="0" i="0" dirty="0">
                <a:solidFill>
                  <a:srgbClr val="252525"/>
                </a:solidFill>
                <a:effectLst/>
                <a:latin typeface="Segoe UI" panose="020B0502040204020203" pitchFamily="34" charset="0"/>
              </a:rPr>
              <a:t>The entire of the operations that are included by the transaction performed successfully. Otherwise, all operations are canceled at the point of the failure and all the previous operations are rolled back</a:t>
            </a:r>
          </a:p>
          <a:p>
            <a:pPr algn="l" fontAlgn="base">
              <a:buFont typeface="Arial" panose="020B0604020202020204" pitchFamily="34" charset="0"/>
              <a:buChar char="•"/>
            </a:pPr>
            <a:r>
              <a:rPr lang="en-US" b="1" i="1" dirty="0">
                <a:solidFill>
                  <a:srgbClr val="252525"/>
                </a:solidFill>
                <a:effectLst/>
                <a:latin typeface="Segoe UI" panose="020B0502040204020203" pitchFamily="34" charset="0"/>
              </a:rPr>
              <a:t>C</a:t>
            </a:r>
            <a:r>
              <a:rPr lang="en-US" b="1" i="0" dirty="0">
                <a:solidFill>
                  <a:srgbClr val="252525"/>
                </a:solidFill>
                <a:effectLst/>
                <a:latin typeface="Segoe UI" panose="020B0502040204020203" pitchFamily="34" charset="0"/>
              </a:rPr>
              <a:t>onsistency: </a:t>
            </a:r>
            <a:r>
              <a:rPr lang="en-US" b="0" i="0" dirty="0">
                <a:solidFill>
                  <a:srgbClr val="252525"/>
                </a:solidFill>
                <a:effectLst/>
                <a:latin typeface="Segoe UI" panose="020B0502040204020203" pitchFamily="34" charset="0"/>
              </a:rPr>
              <a:t>This property ensures that all the data will be consistent after a transaction is completed according to the defined rules, constraints, cascades, and triggers</a:t>
            </a:r>
          </a:p>
          <a:p>
            <a:pPr algn="l" fontAlgn="base">
              <a:buFont typeface="Arial" panose="020B0604020202020204" pitchFamily="34" charset="0"/>
              <a:buChar char="•"/>
            </a:pPr>
            <a:r>
              <a:rPr lang="en-US" b="1" i="0" dirty="0">
                <a:solidFill>
                  <a:srgbClr val="252525"/>
                </a:solidFill>
                <a:effectLst/>
                <a:latin typeface="Segoe UI" panose="020B0502040204020203" pitchFamily="34" charset="0"/>
              </a:rPr>
              <a:t>Isolation: </a:t>
            </a:r>
            <a:r>
              <a:rPr lang="en-US" b="0" i="0" dirty="0">
                <a:solidFill>
                  <a:srgbClr val="252525"/>
                </a:solidFill>
                <a:effectLst/>
                <a:latin typeface="Segoe UI" panose="020B0502040204020203" pitchFamily="34" charset="0"/>
              </a:rPr>
              <a:t>All transactions are isolated from other transactions</a:t>
            </a:r>
          </a:p>
          <a:p>
            <a:pPr algn="l" fontAlgn="base">
              <a:buFont typeface="Arial" panose="020B0604020202020204" pitchFamily="34" charset="0"/>
              <a:buChar char="•"/>
            </a:pPr>
            <a:r>
              <a:rPr lang="en-US" b="1" i="0" dirty="0">
                <a:solidFill>
                  <a:srgbClr val="252525"/>
                </a:solidFill>
                <a:effectLst/>
                <a:latin typeface="Segoe UI" panose="020B0502040204020203" pitchFamily="34" charset="0"/>
              </a:rPr>
              <a:t>Durable</a:t>
            </a:r>
            <a:r>
              <a:rPr lang="en-US" b="0" i="0" dirty="0">
                <a:solidFill>
                  <a:srgbClr val="252525"/>
                </a:solidFill>
                <a:effectLst/>
                <a:latin typeface="Segoe UI" panose="020B0502040204020203" pitchFamily="34" charset="0"/>
              </a:rPr>
              <a:t>: The modification of the </a:t>
            </a:r>
            <a:r>
              <a:rPr lang="en-US" b="0" i="0" dirty="0" err="1">
                <a:solidFill>
                  <a:srgbClr val="252525"/>
                </a:solidFill>
                <a:effectLst/>
                <a:latin typeface="Segoe UI" panose="020B0502040204020203" pitchFamily="34" charset="0"/>
              </a:rPr>
              <a:t>commited</a:t>
            </a:r>
            <a:r>
              <a:rPr lang="en-US" b="0" i="0" dirty="0">
                <a:solidFill>
                  <a:srgbClr val="252525"/>
                </a:solidFill>
                <a:effectLst/>
                <a:latin typeface="Segoe UI" panose="020B0502040204020203" pitchFamily="34" charset="0"/>
              </a:rPr>
              <a:t> transactions becomes persist in the database</a:t>
            </a:r>
          </a:p>
          <a:p>
            <a:endParaRPr lang="en-IN" dirty="0"/>
          </a:p>
        </p:txBody>
      </p:sp>
    </p:spTree>
    <p:extLst>
      <p:ext uri="{BB962C8B-B14F-4D97-AF65-F5344CB8AC3E}">
        <p14:creationId xmlns:p14="http://schemas.microsoft.com/office/powerpoint/2010/main" xmlns="" val="804543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40FC32-A638-FCE0-3653-19B4F67A476A}"/>
              </a:ext>
            </a:extLst>
          </p:cNvPr>
          <p:cNvSpPr>
            <a:spLocks noGrp="1"/>
          </p:cNvSpPr>
          <p:nvPr>
            <p:ph type="title"/>
          </p:nvPr>
        </p:nvSpPr>
        <p:spPr/>
        <p:txBody>
          <a:bodyPr/>
          <a:lstStyle/>
          <a:p>
            <a:r>
              <a:rPr lang="en-US" b="0" i="0" dirty="0">
                <a:solidFill>
                  <a:srgbClr val="337AB7"/>
                </a:solidFill>
                <a:effectLst/>
                <a:latin typeface="Segoe UI" panose="020B0502040204020203" pitchFamily="34" charset="0"/>
              </a:rPr>
              <a:t>Modes of the Transactions in SQL Server</a:t>
            </a:r>
            <a:br>
              <a:rPr lang="en-US" b="0" i="0" dirty="0">
                <a:solidFill>
                  <a:srgbClr val="337AB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xmlns="" id="{90CE1219-262A-A4B1-E71B-3AB1A678A226}"/>
              </a:ext>
            </a:extLst>
          </p:cNvPr>
          <p:cNvSpPr txBox="1"/>
          <p:nvPr/>
        </p:nvSpPr>
        <p:spPr>
          <a:xfrm>
            <a:off x="1513490" y="1774154"/>
            <a:ext cx="8650014" cy="2585323"/>
          </a:xfrm>
          <a:prstGeom prst="rect">
            <a:avLst/>
          </a:prstGeom>
          <a:noFill/>
        </p:spPr>
        <p:txBody>
          <a:bodyPr wrap="square">
            <a:spAutoFit/>
          </a:bodyPr>
          <a:lstStyle/>
          <a:p>
            <a:pPr algn="l" fontAlgn="base">
              <a:buFont typeface="+mj-lt"/>
              <a:buAutoNum type="arabicPeriod"/>
            </a:pPr>
            <a:r>
              <a:rPr lang="en-US" b="1" i="0" dirty="0" err="1">
                <a:solidFill>
                  <a:srgbClr val="252525"/>
                </a:solidFill>
                <a:effectLst/>
                <a:latin typeface="Segoe UI" panose="020B0502040204020203" pitchFamily="34" charset="0"/>
              </a:rPr>
              <a:t>Autocommit</a:t>
            </a:r>
            <a:r>
              <a:rPr lang="en-US" b="1" i="0" dirty="0">
                <a:solidFill>
                  <a:srgbClr val="252525"/>
                </a:solidFill>
                <a:effectLst/>
                <a:latin typeface="Segoe UI" panose="020B0502040204020203" pitchFamily="34" charset="0"/>
              </a:rPr>
              <a:t> Transaction </a:t>
            </a:r>
            <a:r>
              <a:rPr lang="en-US" b="0" i="0" dirty="0">
                <a:solidFill>
                  <a:srgbClr val="252525"/>
                </a:solidFill>
                <a:effectLst/>
                <a:latin typeface="Segoe UI" panose="020B0502040204020203" pitchFamily="34" charset="0"/>
              </a:rPr>
              <a:t>mode is the default transaction for the SQL Server. In this mode, each T-SQL statement is evaluated as a transaction and they are committed or rolled back according to their results. The successful statements are committed and the failed statements are rolled back immediately</a:t>
            </a:r>
          </a:p>
          <a:p>
            <a:pPr algn="l" fontAlgn="base">
              <a:buFont typeface="+mj-lt"/>
              <a:buAutoNum type="arabicPeriod"/>
            </a:pPr>
            <a:r>
              <a:rPr lang="en-US" b="1" i="0" dirty="0">
                <a:solidFill>
                  <a:srgbClr val="252525"/>
                </a:solidFill>
                <a:effectLst/>
                <a:latin typeface="Segoe UI" panose="020B0502040204020203" pitchFamily="34" charset="0"/>
              </a:rPr>
              <a:t>Implicit transaction </a:t>
            </a:r>
            <a:r>
              <a:rPr lang="en-US" b="0" i="0" dirty="0">
                <a:solidFill>
                  <a:srgbClr val="252525"/>
                </a:solidFill>
                <a:effectLst/>
                <a:latin typeface="Segoe UI" panose="020B0502040204020203" pitchFamily="34" charset="0"/>
              </a:rPr>
              <a:t>mode</a:t>
            </a:r>
            <a:r>
              <a:rPr lang="en-US" b="1" i="0" dirty="0">
                <a:solidFill>
                  <a:srgbClr val="252525"/>
                </a:solidFill>
                <a:effectLst/>
                <a:latin typeface="Segoe UI" panose="020B0502040204020203" pitchFamily="34" charset="0"/>
              </a:rPr>
              <a:t> </a:t>
            </a:r>
            <a:r>
              <a:rPr lang="en-US" b="0" i="0" dirty="0">
                <a:solidFill>
                  <a:srgbClr val="252525"/>
                </a:solidFill>
                <a:effectLst/>
                <a:latin typeface="Segoe UI" panose="020B0502040204020203" pitchFamily="34" charset="0"/>
              </a:rPr>
              <a:t>enables to SQL Server to start an implicit transaction for every DML statement but we need to use the commit or rolled back commands explicitly at the end of the statements</a:t>
            </a:r>
          </a:p>
          <a:p>
            <a:pPr algn="l" fontAlgn="base">
              <a:buFont typeface="+mj-lt"/>
              <a:buAutoNum type="arabicPeriod"/>
            </a:pPr>
            <a:r>
              <a:rPr lang="en-US" b="1" i="0" dirty="0">
                <a:solidFill>
                  <a:srgbClr val="252525"/>
                </a:solidFill>
                <a:effectLst/>
                <a:latin typeface="Segoe UI" panose="020B0502040204020203" pitchFamily="34" charset="0"/>
              </a:rPr>
              <a:t>Explicit transaction </a:t>
            </a:r>
            <a:r>
              <a:rPr lang="en-US" b="0" i="0" dirty="0">
                <a:solidFill>
                  <a:srgbClr val="252525"/>
                </a:solidFill>
                <a:effectLst/>
                <a:latin typeface="Segoe UI" panose="020B0502040204020203" pitchFamily="34" charset="0"/>
              </a:rPr>
              <a:t>mode provides to define a transaction exactly with the starting and ending points of the transaction</a:t>
            </a:r>
          </a:p>
        </p:txBody>
      </p:sp>
    </p:spTree>
    <p:extLst>
      <p:ext uri="{BB962C8B-B14F-4D97-AF65-F5344CB8AC3E}">
        <p14:creationId xmlns:p14="http://schemas.microsoft.com/office/powerpoint/2010/main" xmlns="" val="200427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D45312-B912-0707-D123-79E4A6FCD47E}"/>
              </a:ext>
            </a:extLst>
          </p:cNvPr>
          <p:cNvSpPr>
            <a:spLocks noGrp="1"/>
          </p:cNvSpPr>
          <p:nvPr>
            <p:ph type="title"/>
          </p:nvPr>
        </p:nvSpPr>
        <p:spPr/>
        <p:txBody>
          <a:bodyPr/>
          <a:lstStyle/>
          <a:p>
            <a:endParaRPr lang="en-IN"/>
          </a:p>
        </p:txBody>
      </p:sp>
      <p:graphicFrame>
        <p:nvGraphicFramePr>
          <p:cNvPr id="3" name="Table 2">
            <a:extLst>
              <a:ext uri="{FF2B5EF4-FFF2-40B4-BE49-F238E27FC236}">
                <a16:creationId xmlns:a16="http://schemas.microsoft.com/office/drawing/2014/main" xmlns="" id="{2B3B4CF8-7305-A752-A2A7-8D189B77E9BE}"/>
              </a:ext>
            </a:extLst>
          </p:cNvPr>
          <p:cNvGraphicFramePr>
            <a:graphicFrameLocks noGrp="1"/>
          </p:cNvGraphicFramePr>
          <p:nvPr>
            <p:extLst>
              <p:ext uri="{D42A27DB-BD31-4B8C-83A1-F6EECF244321}">
                <p14:modId xmlns:p14="http://schemas.microsoft.com/office/powerpoint/2010/main" xmlns="" val="476151108"/>
              </p:ext>
            </p:extLst>
          </p:nvPr>
        </p:nvGraphicFramePr>
        <p:xfrm>
          <a:off x="1118931" y="2546662"/>
          <a:ext cx="8235276" cy="1371600"/>
        </p:xfrm>
        <a:graphic>
          <a:graphicData uri="http://schemas.openxmlformats.org/drawingml/2006/table">
            <a:tbl>
              <a:tblPr/>
              <a:tblGrid>
                <a:gridCol w="4117638">
                  <a:extLst>
                    <a:ext uri="{9D8B030D-6E8A-4147-A177-3AD203B41FA5}">
                      <a16:colId xmlns:a16="http://schemas.microsoft.com/office/drawing/2014/main" xmlns="" val="3330589553"/>
                    </a:ext>
                  </a:extLst>
                </a:gridCol>
                <a:gridCol w="4117638">
                  <a:extLst>
                    <a:ext uri="{9D8B030D-6E8A-4147-A177-3AD203B41FA5}">
                      <a16:colId xmlns:a16="http://schemas.microsoft.com/office/drawing/2014/main" xmlns="" val="1256957366"/>
                    </a:ext>
                  </a:extLst>
                </a:gridCol>
              </a:tblGrid>
              <a:tr h="0">
                <a:tc>
                  <a:txBody>
                    <a:bodyPr/>
                    <a:lstStyle/>
                    <a:p>
                      <a:pPr algn="l" fontAlgn="base"/>
                      <a:r>
                        <a:rPr lang="en-IN" b="0" dirty="0">
                          <a:effectLst/>
                        </a:rPr>
                        <a:t>BEGIN TRANSACTION</a:t>
                      </a:r>
                    </a:p>
                  </a:txBody>
                  <a:tcPr marR="7620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b="0">
                          <a:effectLst/>
                        </a:rPr>
                        <a:t>The starting point of the transaction</a:t>
                      </a:r>
                    </a:p>
                  </a:txBody>
                  <a:tcPr marR="7620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1668573437"/>
                  </a:ext>
                </a:extLst>
              </a:tr>
              <a:tr h="0">
                <a:tc>
                  <a:txBody>
                    <a:bodyPr/>
                    <a:lstStyle/>
                    <a:p>
                      <a:pPr algn="l" fontAlgn="base"/>
                      <a:r>
                        <a:rPr lang="en-IN" b="0">
                          <a:effectLst/>
                        </a:rPr>
                        <a:t>SQL commands</a:t>
                      </a:r>
                    </a:p>
                  </a:txBody>
                  <a:tcPr marR="7620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b="0">
                          <a:effectLst/>
                        </a:rPr>
                        <a:t>DML and SELECT statements</a:t>
                      </a:r>
                    </a:p>
                  </a:txBody>
                  <a:tcPr marR="7620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xmlns="" val="2536264593"/>
                  </a:ext>
                </a:extLst>
              </a:tr>
              <a:tr h="0">
                <a:tc>
                  <a:txBody>
                    <a:bodyPr/>
                    <a:lstStyle/>
                    <a:p>
                      <a:pPr algn="l" fontAlgn="base"/>
                      <a:r>
                        <a:rPr lang="en-US" b="0">
                          <a:effectLst/>
                        </a:rPr>
                        <a:t>COMMIT TRANSACTION or ROLLBACK TRANSACTION</a:t>
                      </a:r>
                    </a:p>
                  </a:txBody>
                  <a:tcPr marR="76200" anchor="ctr">
                    <a:lnL>
                      <a:noFill/>
                    </a:lnL>
                    <a:lnR>
                      <a:noFill/>
                    </a:lnR>
                    <a:lnT w="7620"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b="0" dirty="0">
                          <a:effectLst/>
                        </a:rPr>
                        <a:t>Apply data changing to the database or Erase data changing to the database</a:t>
                      </a:r>
                    </a:p>
                  </a:txBody>
                  <a:tcPr marR="76200" anchor="ctr">
                    <a:lnL>
                      <a:noFill/>
                    </a:lnL>
                    <a:lnR>
                      <a:noFill/>
                    </a:lnR>
                    <a:lnT w="7620"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4239605678"/>
                  </a:ext>
                </a:extLst>
              </a:tr>
            </a:tbl>
          </a:graphicData>
        </a:graphic>
      </p:graphicFrame>
      <p:sp>
        <p:nvSpPr>
          <p:cNvPr id="4" name="Rectangle 1">
            <a:extLst>
              <a:ext uri="{FF2B5EF4-FFF2-40B4-BE49-F238E27FC236}">
                <a16:creationId xmlns:a16="http://schemas.microsoft.com/office/drawing/2014/main" xmlns="" id="{28B01EBB-F6F7-9510-D7FF-D48CCFC51D38}"/>
              </a:ext>
            </a:extLst>
          </p:cNvPr>
          <p:cNvSpPr>
            <a:spLocks noChangeArrowheads="1"/>
          </p:cNvSpPr>
          <p:nvPr/>
        </p:nvSpPr>
        <p:spPr bwMode="auto">
          <a:xfrm>
            <a:off x="761562" y="1918620"/>
            <a:ext cx="96727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525"/>
                </a:solidFill>
                <a:effectLst/>
                <a:latin typeface="Segoe UI" panose="020B0502040204020203" pitchFamily="34" charset="0"/>
                <a:cs typeface="Segoe UI" panose="020B0502040204020203" pitchFamily="34" charset="0"/>
              </a:rPr>
              <a:t>The following table illustrates the structure of the explicit transactions in SQL Server.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879711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18039-3340-2BC9-562B-6165A2475219}"/>
              </a:ext>
            </a:extLst>
          </p:cNvPr>
          <p:cNvSpPr>
            <a:spLocks noGrp="1"/>
          </p:cNvSpPr>
          <p:nvPr>
            <p:ph type="title"/>
          </p:nvPr>
        </p:nvSpPr>
        <p:spPr/>
        <p:txBody>
          <a:bodyPr/>
          <a:lstStyle/>
          <a:p>
            <a:r>
              <a:rPr lang="en-US" b="0" i="0" dirty="0">
                <a:solidFill>
                  <a:srgbClr val="337AB7"/>
                </a:solidFill>
                <a:effectLst/>
                <a:latin typeface="Segoe UI" panose="020B0502040204020203" pitchFamily="34" charset="0"/>
              </a:rPr>
              <a:t>Save Points in Transactions</a:t>
            </a:r>
            <a:br>
              <a:rPr lang="en-US" b="0" i="0" dirty="0">
                <a:solidFill>
                  <a:srgbClr val="337AB7"/>
                </a:solidFill>
                <a:effectLst/>
                <a:latin typeface="Segoe UI" panose="020B0502040204020203" pitchFamily="34" charset="0"/>
              </a:rPr>
            </a:br>
            <a:endParaRPr lang="en-IN" dirty="0"/>
          </a:p>
        </p:txBody>
      </p:sp>
      <p:sp>
        <p:nvSpPr>
          <p:cNvPr id="18" name="TextBox 17">
            <a:extLst>
              <a:ext uri="{FF2B5EF4-FFF2-40B4-BE49-F238E27FC236}">
                <a16:creationId xmlns:a16="http://schemas.microsoft.com/office/drawing/2014/main" xmlns="" id="{0AF30214-1464-C39D-3AB9-336046E978B2}"/>
              </a:ext>
            </a:extLst>
          </p:cNvPr>
          <p:cNvSpPr txBox="1"/>
          <p:nvPr/>
        </p:nvSpPr>
        <p:spPr>
          <a:xfrm>
            <a:off x="838200" y="1389001"/>
            <a:ext cx="8305800" cy="2308324"/>
          </a:xfrm>
          <a:prstGeom prst="rect">
            <a:avLst/>
          </a:prstGeom>
          <a:noFill/>
        </p:spPr>
        <p:txBody>
          <a:bodyPr wrap="square">
            <a:spAutoFit/>
          </a:bodyPr>
          <a:lstStyle/>
          <a:p>
            <a:pPr algn="l" fontAlgn="base"/>
            <a:r>
              <a:rPr lang="en-US" b="0" i="0" dirty="0" err="1">
                <a:solidFill>
                  <a:srgbClr val="252525"/>
                </a:solidFill>
                <a:effectLst/>
                <a:latin typeface="Segoe UI" panose="020B0502040204020203" pitchFamily="34" charset="0"/>
              </a:rPr>
              <a:t>Savepoints</a:t>
            </a:r>
            <a:r>
              <a:rPr lang="en-US" b="0" i="0" dirty="0">
                <a:solidFill>
                  <a:srgbClr val="252525"/>
                </a:solidFill>
                <a:effectLst/>
                <a:latin typeface="Segoe UI" panose="020B0502040204020203" pitchFamily="34" charset="0"/>
              </a:rPr>
              <a:t> can be used to rollback any particular part of the transaction rather than the entire transaction. So that we can only rollback any portion of the transaction where between after the save point and before the rollback command. To define a save point in a transaction we use the </a:t>
            </a:r>
            <a:r>
              <a:rPr lang="en-US" b="1" i="0" dirty="0">
                <a:solidFill>
                  <a:srgbClr val="252525"/>
                </a:solidFill>
                <a:effectLst/>
                <a:latin typeface="Segoe UI" panose="020B0502040204020203" pitchFamily="34" charset="0"/>
              </a:rPr>
              <a:t>SAVE TRANSACTION</a:t>
            </a:r>
            <a:r>
              <a:rPr lang="en-US" b="0" i="0" dirty="0">
                <a:solidFill>
                  <a:srgbClr val="252525"/>
                </a:solidFill>
                <a:effectLst/>
                <a:latin typeface="Segoe UI" panose="020B0502040204020203" pitchFamily="34" charset="0"/>
              </a:rPr>
              <a:t> syntax and then we add a name to the save point. Now, let’s illustrates an example of </a:t>
            </a:r>
            <a:r>
              <a:rPr lang="en-US" b="0" i="0" dirty="0" err="1">
                <a:solidFill>
                  <a:srgbClr val="252525"/>
                </a:solidFill>
                <a:effectLst/>
                <a:latin typeface="Segoe UI" panose="020B0502040204020203" pitchFamily="34" charset="0"/>
              </a:rPr>
              <a:t>savepoint</a:t>
            </a:r>
            <a:r>
              <a:rPr lang="en-US" b="0" i="0" dirty="0">
                <a:solidFill>
                  <a:srgbClr val="252525"/>
                </a:solidFill>
                <a:effectLst/>
                <a:latin typeface="Segoe UI" panose="020B0502040204020203" pitchFamily="34" charset="0"/>
              </a:rPr>
              <a:t> usage. When we execute the following query, only the insert statement will be committed and the delete statement will be rolled back.</a:t>
            </a:r>
          </a:p>
        </p:txBody>
      </p:sp>
    </p:spTree>
    <p:extLst>
      <p:ext uri="{BB962C8B-B14F-4D97-AF65-F5344CB8AC3E}">
        <p14:creationId xmlns:p14="http://schemas.microsoft.com/office/powerpoint/2010/main" xmlns="" val="2927051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B06BE-D748-8D70-DA62-64B1AF4699CE}"/>
              </a:ext>
            </a:extLst>
          </p:cNvPr>
          <p:cNvSpPr>
            <a:spLocks noGrp="1"/>
          </p:cNvSpPr>
          <p:nvPr>
            <p:ph type="title"/>
          </p:nvPr>
        </p:nvSpPr>
        <p:spPr/>
        <p:txBody>
          <a:bodyPr/>
          <a:lstStyle/>
          <a:p>
            <a:r>
              <a:rPr lang="en-IN" dirty="0"/>
              <a:t>Difference between truncate and delete</a:t>
            </a:r>
          </a:p>
        </p:txBody>
      </p:sp>
      <p:sp>
        <p:nvSpPr>
          <p:cNvPr id="4" name="TextBox 3">
            <a:extLst>
              <a:ext uri="{FF2B5EF4-FFF2-40B4-BE49-F238E27FC236}">
                <a16:creationId xmlns:a16="http://schemas.microsoft.com/office/drawing/2014/main" xmlns="" id="{C55AD74E-93B8-4D1C-1BA4-6CA4359B80DF}"/>
              </a:ext>
            </a:extLst>
          </p:cNvPr>
          <p:cNvSpPr txBox="1"/>
          <p:nvPr/>
        </p:nvSpPr>
        <p:spPr>
          <a:xfrm>
            <a:off x="493986" y="1792803"/>
            <a:ext cx="6096000" cy="923330"/>
          </a:xfrm>
          <a:prstGeom prst="rect">
            <a:avLst/>
          </a:prstGeom>
          <a:noFill/>
        </p:spPr>
        <p:txBody>
          <a:bodyPr wrap="square">
            <a:spAutoFit/>
          </a:bodyPr>
          <a:lstStyle/>
          <a:p>
            <a:r>
              <a:rPr lang="en-US" b="0" i="0" dirty="0">
                <a:solidFill>
                  <a:srgbClr val="252525"/>
                </a:solidFill>
                <a:effectLst/>
                <a:latin typeface="Segoe UI" panose="020B0502040204020203" pitchFamily="34" charset="0"/>
              </a:rPr>
              <a:t>Delete statement removes the records one by one and it logs each entry into the transaction log. It is a DML statement.</a:t>
            </a:r>
            <a:endParaRPr lang="en-IN" dirty="0"/>
          </a:p>
        </p:txBody>
      </p:sp>
      <p:sp>
        <p:nvSpPr>
          <p:cNvPr id="6" name="TextBox 5">
            <a:extLst>
              <a:ext uri="{FF2B5EF4-FFF2-40B4-BE49-F238E27FC236}">
                <a16:creationId xmlns:a16="http://schemas.microsoft.com/office/drawing/2014/main" xmlns="" id="{6153B18E-0876-66C3-029B-27C17F5F2D59}"/>
              </a:ext>
            </a:extLst>
          </p:cNvPr>
          <p:cNvSpPr txBox="1"/>
          <p:nvPr/>
        </p:nvSpPr>
        <p:spPr>
          <a:xfrm>
            <a:off x="493986" y="2809213"/>
            <a:ext cx="6096000" cy="1200329"/>
          </a:xfrm>
          <a:prstGeom prst="rect">
            <a:avLst/>
          </a:prstGeom>
          <a:noFill/>
        </p:spPr>
        <p:txBody>
          <a:bodyPr wrap="square">
            <a:spAutoFit/>
          </a:bodyPr>
          <a:lstStyle/>
          <a:p>
            <a:r>
              <a:rPr lang="en-US" b="0" i="0" dirty="0">
                <a:solidFill>
                  <a:srgbClr val="252525"/>
                </a:solidFill>
                <a:effectLst/>
                <a:latin typeface="Segoe UI" panose="020B0502040204020203" pitchFamily="34" charset="0"/>
              </a:rPr>
              <a:t>SQL Delete statement does not reset the identity values in a table. We can use DBCC CHECKIDENT to check current identity value and manually set a new identity value for the identity column.</a:t>
            </a:r>
            <a:endParaRPr lang="en-IN" dirty="0"/>
          </a:p>
        </p:txBody>
      </p:sp>
      <p:sp>
        <p:nvSpPr>
          <p:cNvPr id="8" name="TextBox 7">
            <a:extLst>
              <a:ext uri="{FF2B5EF4-FFF2-40B4-BE49-F238E27FC236}">
                <a16:creationId xmlns:a16="http://schemas.microsoft.com/office/drawing/2014/main" xmlns="" id="{4A91CF52-FF4E-81FA-6B59-1BBEEB63355A}"/>
              </a:ext>
            </a:extLst>
          </p:cNvPr>
          <p:cNvSpPr txBox="1"/>
          <p:nvPr/>
        </p:nvSpPr>
        <p:spPr>
          <a:xfrm>
            <a:off x="493986" y="4102622"/>
            <a:ext cx="6096000" cy="369332"/>
          </a:xfrm>
          <a:prstGeom prst="rect">
            <a:avLst/>
          </a:prstGeom>
          <a:noFill/>
        </p:spPr>
        <p:txBody>
          <a:bodyPr wrap="square">
            <a:spAutoFit/>
          </a:bodyPr>
          <a:lstStyle/>
          <a:p>
            <a:r>
              <a:rPr lang="en-US" b="0" i="0" dirty="0">
                <a:solidFill>
                  <a:srgbClr val="0000FF"/>
                </a:solidFill>
                <a:effectLst/>
                <a:latin typeface="Courier New" panose="02070309020205020404" pitchFamily="49" charset="0"/>
              </a:rPr>
              <a:t>DBCC</a:t>
            </a:r>
            <a:r>
              <a:rPr lang="en-US" b="0" i="0" dirty="0">
                <a:solidFill>
                  <a:srgbClr val="006FE0"/>
                </a:solidFill>
                <a:effectLst/>
                <a:latin typeface="Courier New" panose="02070309020205020404" pitchFamily="49" charset="0"/>
              </a:rPr>
              <a:t> </a:t>
            </a:r>
            <a:r>
              <a:rPr lang="en-US" b="0" i="0" dirty="0">
                <a:solidFill>
                  <a:srgbClr val="FF00FF"/>
                </a:solidFill>
                <a:effectLst/>
                <a:latin typeface="Courier New" panose="02070309020205020404" pitchFamily="49" charset="0"/>
              </a:rPr>
              <a:t>CHECKIDENT</a:t>
            </a:r>
            <a:r>
              <a:rPr lang="en-US" b="0" i="0" dirty="0">
                <a:solidFill>
                  <a:srgbClr val="333333"/>
                </a:solidFill>
                <a:effectLst/>
                <a:latin typeface="Courier New" panose="02070309020205020404" pitchFamily="49" charset="0"/>
              </a:rPr>
              <a:t>(</a:t>
            </a:r>
            <a:r>
              <a:rPr lang="en-US" b="0" i="0" dirty="0">
                <a:solidFill>
                  <a:srgbClr val="FF0000"/>
                </a:solidFill>
                <a:effectLst/>
                <a:latin typeface="Courier New" panose="02070309020205020404" pitchFamily="49" charset="0"/>
              </a:rPr>
              <a:t>'Employee'</a:t>
            </a:r>
            <a:r>
              <a:rPr lang="en-US" b="0" i="0" dirty="0">
                <a:solidFill>
                  <a:srgbClr val="333333"/>
                </a:solidFill>
                <a:effectLst/>
                <a:latin typeface="Courier New" panose="02070309020205020404" pitchFamily="49" charset="0"/>
              </a:rPr>
              <a:t>,</a:t>
            </a:r>
            <a:r>
              <a:rPr lang="en-US" b="0" i="0" dirty="0">
                <a:solidFill>
                  <a:srgbClr val="006FE0"/>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RESEED</a:t>
            </a:r>
            <a:r>
              <a:rPr lang="en-US" b="0" i="0" dirty="0">
                <a:solidFill>
                  <a:srgbClr val="333333"/>
                </a:solidFill>
                <a:effectLst/>
                <a:latin typeface="Courier New" panose="02070309020205020404" pitchFamily="49" charset="0"/>
              </a:rPr>
              <a:t>,</a:t>
            </a:r>
            <a:r>
              <a:rPr lang="en-US" b="0" i="0" dirty="0">
                <a:solidFill>
                  <a:srgbClr val="000000"/>
                </a:solidFill>
                <a:effectLst/>
                <a:latin typeface="Courier New" panose="02070309020205020404" pitchFamily="49" charset="0"/>
              </a:rPr>
              <a:t>500</a:t>
            </a:r>
            <a:r>
              <a:rPr lang="en-US" b="0" i="0" dirty="0">
                <a:solidFill>
                  <a:srgbClr val="333333"/>
                </a:solidFill>
                <a:effectLst/>
                <a:latin typeface="Courier New" panose="02070309020205020404" pitchFamily="49" charset="0"/>
              </a:rPr>
              <a:t>)</a:t>
            </a:r>
            <a:endParaRPr lang="en-IN" dirty="0"/>
          </a:p>
        </p:txBody>
      </p:sp>
      <p:graphicFrame>
        <p:nvGraphicFramePr>
          <p:cNvPr id="9" name="Table 8">
            <a:extLst>
              <a:ext uri="{FF2B5EF4-FFF2-40B4-BE49-F238E27FC236}">
                <a16:creationId xmlns:a16="http://schemas.microsoft.com/office/drawing/2014/main" xmlns="" id="{D7B4F8F2-57D9-28FF-C49A-1B3C1C0C5F0E}"/>
              </a:ext>
            </a:extLst>
          </p:cNvPr>
          <p:cNvGraphicFramePr>
            <a:graphicFrameLocks noGrp="1"/>
          </p:cNvGraphicFramePr>
          <p:nvPr>
            <p:extLst>
              <p:ext uri="{D42A27DB-BD31-4B8C-83A1-F6EECF244321}">
                <p14:modId xmlns:p14="http://schemas.microsoft.com/office/powerpoint/2010/main" xmlns="" val="2009928001"/>
              </p:ext>
            </p:extLst>
          </p:nvPr>
        </p:nvGraphicFramePr>
        <p:xfrm>
          <a:off x="693488" y="5343784"/>
          <a:ext cx="5696995" cy="914400"/>
        </p:xfrm>
        <a:graphic>
          <a:graphicData uri="http://schemas.openxmlformats.org/drawingml/2006/table">
            <a:tbl>
              <a:tblPr/>
              <a:tblGrid>
                <a:gridCol w="397666">
                  <a:extLst>
                    <a:ext uri="{9D8B030D-6E8A-4147-A177-3AD203B41FA5}">
                      <a16:colId xmlns:a16="http://schemas.microsoft.com/office/drawing/2014/main" xmlns="" val="995393975"/>
                    </a:ext>
                  </a:extLst>
                </a:gridCol>
                <a:gridCol w="5299329">
                  <a:extLst>
                    <a:ext uri="{9D8B030D-6E8A-4147-A177-3AD203B41FA5}">
                      <a16:colId xmlns:a16="http://schemas.microsoft.com/office/drawing/2014/main" xmlns="" val="1196863545"/>
                    </a:ext>
                  </a:extLst>
                </a:gridCol>
              </a:tblGrid>
              <a:tr h="0">
                <a:tc>
                  <a:txBody>
                    <a:bodyPr/>
                    <a:lstStyle/>
                    <a:p>
                      <a:pPr algn="ctr" fontAlgn="base"/>
                      <a:r>
                        <a:rPr lang="en-IN" b="0">
                          <a:solidFill>
                            <a:srgbClr val="5499DE"/>
                          </a:solidFill>
                          <a:effectLst/>
                          <a:latin typeface="inherit"/>
                        </a:rPr>
                        <a:t>1</a:t>
                      </a:r>
                    </a:p>
                    <a:p>
                      <a:pPr algn="ctr" fontAlgn="base"/>
                      <a:r>
                        <a:rPr lang="en-IN" b="0">
                          <a:solidFill>
                            <a:srgbClr val="5499DE"/>
                          </a:solidFill>
                          <a:effectLst/>
                          <a:latin typeface="inherit"/>
                        </a:rPr>
                        <a:t>2</a:t>
                      </a:r>
                    </a:p>
                    <a:p>
                      <a:pPr algn="ctr" fontAlgn="base"/>
                      <a:r>
                        <a:rPr lang="en-IN" b="0">
                          <a:solidFill>
                            <a:srgbClr val="5499DE"/>
                          </a:solidFill>
                          <a:effectLst/>
                          <a:latin typeface="inherit"/>
                        </a:rPr>
                        <a:t>3</a:t>
                      </a:r>
                    </a:p>
                  </a:txBody>
                  <a:tcPr>
                    <a:lnL>
                      <a:noFill/>
                    </a:lnL>
                    <a:lnR>
                      <a:noFill/>
                    </a:lnR>
                    <a:lnT>
                      <a:noFill/>
                    </a:lnT>
                    <a:lnB>
                      <a:noFill/>
                    </a:lnB>
                    <a:solidFill>
                      <a:srgbClr val="DFEFFF"/>
                    </a:solidFill>
                  </a:tcPr>
                </a:tc>
                <a:tc>
                  <a:txBody>
                    <a:bodyPr/>
                    <a:lstStyle/>
                    <a:p>
                      <a:pPr algn="l" fontAlgn="base" latinLnBrk="1"/>
                      <a:r>
                        <a:rPr lang="en-US" b="0" dirty="0">
                          <a:solidFill>
                            <a:srgbClr val="0000FF"/>
                          </a:solidFill>
                          <a:effectLst/>
                          <a:latin typeface="inherit"/>
                        </a:rPr>
                        <a:t>BEGIN</a:t>
                      </a:r>
                      <a:r>
                        <a:rPr lang="en-US" b="0" dirty="0">
                          <a:solidFill>
                            <a:srgbClr val="006FE0"/>
                          </a:solidFill>
                          <a:effectLst/>
                          <a:latin typeface="inherit"/>
                        </a:rPr>
                        <a:t> </a:t>
                      </a:r>
                      <a:r>
                        <a:rPr lang="en-US" b="0" dirty="0">
                          <a:solidFill>
                            <a:srgbClr val="0000FF"/>
                          </a:solidFill>
                          <a:effectLst/>
                          <a:latin typeface="inherit"/>
                        </a:rPr>
                        <a:t>TRANSACTION</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DELETE</a:t>
                      </a:r>
                      <a:r>
                        <a:rPr lang="en-US" b="0" dirty="0">
                          <a:solidFill>
                            <a:srgbClr val="006FE0"/>
                          </a:solidFill>
                          <a:effectLst/>
                          <a:latin typeface="inherit"/>
                        </a:rPr>
                        <a:t> </a:t>
                      </a:r>
                      <a:r>
                        <a:rPr lang="en-US" b="0" dirty="0">
                          <a:solidFill>
                            <a:srgbClr val="0000FF"/>
                          </a:solidFill>
                          <a:effectLst/>
                          <a:latin typeface="inherit"/>
                        </a:rPr>
                        <a:t>FROM</a:t>
                      </a:r>
                      <a:r>
                        <a:rPr lang="en-US" b="0" dirty="0">
                          <a:solidFill>
                            <a:srgbClr val="006FE0"/>
                          </a:solidFill>
                          <a:effectLst/>
                          <a:latin typeface="inherit"/>
                        </a:rPr>
                        <a:t> </a:t>
                      </a:r>
                      <a:r>
                        <a:rPr lang="en-US" b="0" dirty="0">
                          <a:solidFill>
                            <a:srgbClr val="333333"/>
                          </a:solidFill>
                          <a:effectLst/>
                          <a:latin typeface="inherit"/>
                        </a:rPr>
                        <a:t>[</a:t>
                      </a:r>
                      <a:r>
                        <a:rPr lang="en-US" b="0" dirty="0" err="1">
                          <a:solidFill>
                            <a:srgbClr val="008080"/>
                          </a:solidFill>
                          <a:effectLst/>
                          <a:latin typeface="inherit"/>
                        </a:rPr>
                        <a:t>SQLShackDemo</a:t>
                      </a:r>
                      <a:r>
                        <a:rPr lang="en-US" b="0" dirty="0">
                          <a:solidFill>
                            <a:srgbClr val="333333"/>
                          </a:solidFill>
                          <a:effectLst/>
                          <a:latin typeface="inherit"/>
                        </a:rPr>
                        <a:t>].[</a:t>
                      </a:r>
                      <a:r>
                        <a:rPr lang="en-US" b="0" dirty="0" err="1">
                          <a:solidFill>
                            <a:srgbClr val="008080"/>
                          </a:solidFill>
                          <a:effectLst/>
                          <a:latin typeface="inherit"/>
                        </a:rPr>
                        <a:t>dbo</a:t>
                      </a:r>
                      <a:r>
                        <a:rPr lang="en-US" b="0" dirty="0">
                          <a:solidFill>
                            <a:srgbClr val="333333"/>
                          </a:solidFill>
                          <a:effectLst/>
                          <a:latin typeface="inherit"/>
                        </a:rPr>
                        <a:t>].[</a:t>
                      </a:r>
                      <a:r>
                        <a:rPr lang="en-US" b="0" dirty="0">
                          <a:solidFill>
                            <a:srgbClr val="008080"/>
                          </a:solidFill>
                          <a:effectLst/>
                          <a:latin typeface="inherit"/>
                        </a:rPr>
                        <a:t>Employee</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WHERE</a:t>
                      </a:r>
                      <a:r>
                        <a:rPr lang="en-US" b="0" dirty="0">
                          <a:solidFill>
                            <a:srgbClr val="006FE0"/>
                          </a:solidFill>
                          <a:effectLst/>
                          <a:latin typeface="inherit"/>
                        </a:rPr>
                        <a:t> </a:t>
                      </a:r>
                      <a:r>
                        <a:rPr lang="en-US" b="0" dirty="0" err="1">
                          <a:solidFill>
                            <a:srgbClr val="008080"/>
                          </a:solidFill>
                          <a:effectLst/>
                          <a:latin typeface="inherit"/>
                        </a:rPr>
                        <a:t>EmpID</a:t>
                      </a:r>
                      <a:r>
                        <a:rPr lang="en-US" b="0" dirty="0">
                          <a:solidFill>
                            <a:srgbClr val="006FE0"/>
                          </a:solidFill>
                          <a:effectLst/>
                          <a:latin typeface="inherit"/>
                        </a:rPr>
                        <a:t> </a:t>
                      </a:r>
                      <a:r>
                        <a:rPr lang="en-US" b="0" dirty="0">
                          <a:solidFill>
                            <a:srgbClr val="808080"/>
                          </a:solidFill>
                          <a:effectLst/>
                          <a:latin typeface="inherit"/>
                        </a:rPr>
                        <a:t>=</a:t>
                      </a:r>
                      <a:r>
                        <a:rPr lang="en-US" b="0" dirty="0">
                          <a:solidFill>
                            <a:srgbClr val="006FE0"/>
                          </a:solidFill>
                          <a:effectLst/>
                          <a:latin typeface="inherit"/>
                        </a:rPr>
                        <a:t> </a:t>
                      </a:r>
                      <a:r>
                        <a:rPr lang="en-US" b="0" dirty="0">
                          <a:solidFill>
                            <a:srgbClr val="000000"/>
                          </a:solidFill>
                          <a:effectLst/>
                          <a:latin typeface="inherit"/>
                        </a:rPr>
                        <a:t>1010</a:t>
                      </a:r>
                      <a:r>
                        <a:rPr lang="en-US" b="0" dirty="0">
                          <a:solidFill>
                            <a:srgbClr val="333333"/>
                          </a:solidFill>
                          <a:effectLst/>
                          <a:latin typeface="inherit"/>
                        </a:rPr>
                        <a:t>;</a:t>
                      </a:r>
                      <a:endParaRPr lang="en-US" b="0"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xmlns="" val="657657814"/>
                  </a:ext>
                </a:extLst>
              </a:tr>
            </a:tbl>
          </a:graphicData>
        </a:graphic>
      </p:graphicFrame>
      <p:sp>
        <p:nvSpPr>
          <p:cNvPr id="10" name="Rectangle 1">
            <a:extLst>
              <a:ext uri="{FF2B5EF4-FFF2-40B4-BE49-F238E27FC236}">
                <a16:creationId xmlns:a16="http://schemas.microsoft.com/office/drawing/2014/main" xmlns="" id="{33190006-7D1E-A7B8-AD88-B5E7643921CC}"/>
              </a:ext>
            </a:extLst>
          </p:cNvPr>
          <p:cNvSpPr>
            <a:spLocks noChangeArrowheads="1"/>
          </p:cNvSpPr>
          <p:nvPr/>
        </p:nvSpPr>
        <p:spPr bwMode="auto">
          <a:xfrm>
            <a:off x="493986" y="4388929"/>
            <a:ext cx="9921767"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525"/>
                </a:solidFill>
                <a:effectLst/>
                <a:latin typeface="Segoe UI" panose="020B0502040204020203" pitchFamily="34" charset="0"/>
                <a:cs typeface="Segoe UI" panose="020B0502040204020203" pitchFamily="34" charset="0"/>
              </a:rPr>
              <a:t>We can roll back a transaction using the delete statement. Let’s use a delete statement with BEGIN Transaction.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xmlns="" id="{B97E32D8-028D-874A-D984-F684F4AD72C2}"/>
              </a:ext>
            </a:extLst>
          </p:cNvPr>
          <p:cNvGraphicFramePr>
            <a:graphicFrameLocks noGrp="1"/>
          </p:cNvGraphicFramePr>
          <p:nvPr>
            <p:extLst>
              <p:ext uri="{D42A27DB-BD31-4B8C-83A1-F6EECF244321}">
                <p14:modId xmlns:p14="http://schemas.microsoft.com/office/powerpoint/2010/main" xmlns="" val="913869300"/>
              </p:ext>
            </p:extLst>
          </p:nvPr>
        </p:nvGraphicFramePr>
        <p:xfrm>
          <a:off x="1933709" y="6378949"/>
          <a:ext cx="5696995" cy="365760"/>
        </p:xfrm>
        <a:graphic>
          <a:graphicData uri="http://schemas.openxmlformats.org/drawingml/2006/table">
            <a:tbl>
              <a:tblPr/>
              <a:tblGrid>
                <a:gridCol w="397666">
                  <a:extLst>
                    <a:ext uri="{9D8B030D-6E8A-4147-A177-3AD203B41FA5}">
                      <a16:colId xmlns:a16="http://schemas.microsoft.com/office/drawing/2014/main" xmlns="" val="2727913103"/>
                    </a:ext>
                  </a:extLst>
                </a:gridCol>
                <a:gridCol w="5299329">
                  <a:extLst>
                    <a:ext uri="{9D8B030D-6E8A-4147-A177-3AD203B41FA5}">
                      <a16:colId xmlns:a16="http://schemas.microsoft.com/office/drawing/2014/main" xmlns="" val="2918099805"/>
                    </a:ext>
                  </a:extLst>
                </a:gridCol>
              </a:tblGrid>
              <a:tr h="0">
                <a:tc>
                  <a:txBody>
                    <a:bodyPr/>
                    <a:lstStyle/>
                    <a:p>
                      <a:pPr algn="ctr" fontAlgn="base"/>
                      <a:r>
                        <a:rPr lang="en-IN" b="0">
                          <a:solidFill>
                            <a:srgbClr val="5499DE"/>
                          </a:solidFill>
                          <a:effectLst/>
                          <a:latin typeface="inherit"/>
                        </a:rPr>
                        <a:t>1</a:t>
                      </a:r>
                    </a:p>
                  </a:txBody>
                  <a:tcPr>
                    <a:lnL>
                      <a:noFill/>
                    </a:lnL>
                    <a:lnR>
                      <a:noFill/>
                    </a:lnR>
                    <a:lnT>
                      <a:noFill/>
                    </a:lnT>
                    <a:lnB>
                      <a:noFill/>
                    </a:lnB>
                    <a:solidFill>
                      <a:srgbClr val="DFEFFF"/>
                    </a:solidFill>
                  </a:tcPr>
                </a:tc>
                <a:tc>
                  <a:txBody>
                    <a:bodyPr/>
                    <a:lstStyle/>
                    <a:p>
                      <a:pPr algn="l" fontAlgn="base" latinLnBrk="1"/>
                      <a:r>
                        <a:rPr lang="en-IN" b="0" dirty="0">
                          <a:solidFill>
                            <a:srgbClr val="0000FF"/>
                          </a:solidFill>
                          <a:effectLst/>
                          <a:latin typeface="inherit"/>
                        </a:rPr>
                        <a:t>Rollback</a:t>
                      </a:r>
                      <a:r>
                        <a:rPr lang="en-IN" b="0" dirty="0">
                          <a:solidFill>
                            <a:srgbClr val="006FE0"/>
                          </a:solidFill>
                          <a:effectLst/>
                          <a:latin typeface="inherit"/>
                        </a:rPr>
                        <a:t> </a:t>
                      </a:r>
                      <a:r>
                        <a:rPr lang="en-IN" b="0" dirty="0">
                          <a:solidFill>
                            <a:srgbClr val="0000FF"/>
                          </a:solidFill>
                          <a:effectLst/>
                          <a:latin typeface="inherit"/>
                        </a:rPr>
                        <a:t>transaction</a:t>
                      </a:r>
                      <a:endParaRPr lang="en-IN" b="0"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a16="http://schemas.microsoft.com/office/drawing/2014/main" xmlns="" val="512252745"/>
                  </a:ext>
                </a:extLst>
              </a:tr>
            </a:tbl>
          </a:graphicData>
        </a:graphic>
      </p:graphicFrame>
    </p:spTree>
    <p:extLst>
      <p:ext uri="{BB962C8B-B14F-4D97-AF65-F5344CB8AC3E}">
        <p14:creationId xmlns:p14="http://schemas.microsoft.com/office/powerpoint/2010/main" xmlns="" val="24731670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E62F2-BE4B-8680-FA3B-A4098ADB24A6}"/>
              </a:ext>
            </a:extLst>
          </p:cNvPr>
          <p:cNvSpPr>
            <a:spLocks noGrp="1"/>
          </p:cNvSpPr>
          <p:nvPr>
            <p:ph type="title"/>
          </p:nvPr>
        </p:nvSpPr>
        <p:spPr/>
        <p:txBody>
          <a:bodyPr/>
          <a:lstStyle/>
          <a:p>
            <a:r>
              <a:rPr lang="en-IN" b="0" i="0" dirty="0">
                <a:solidFill>
                  <a:srgbClr val="212529"/>
                </a:solidFill>
                <a:effectLst/>
                <a:latin typeface="system-ui"/>
              </a:rPr>
              <a:t>Second Normal Form (2NF)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xmlns="" id="{75380EDC-82B8-36A5-FF5B-10A301260DB2}"/>
              </a:ext>
            </a:extLst>
          </p:cNvPr>
          <p:cNvSpPr txBox="1"/>
          <p:nvPr/>
        </p:nvSpPr>
        <p:spPr>
          <a:xfrm>
            <a:off x="838200" y="1144940"/>
            <a:ext cx="6096000" cy="923330"/>
          </a:xfrm>
          <a:prstGeom prst="rect">
            <a:avLst/>
          </a:prstGeom>
          <a:noFill/>
        </p:spPr>
        <p:txBody>
          <a:bodyPr wrap="square">
            <a:spAutoFit/>
          </a:bodyPr>
          <a:lstStyle/>
          <a:p>
            <a:pPr algn="l"/>
            <a:r>
              <a:rPr lang="en-US" b="0" i="0" dirty="0">
                <a:solidFill>
                  <a:srgbClr val="212529"/>
                </a:solidFill>
                <a:effectLst/>
                <a:latin typeface="system-ui"/>
              </a:rPr>
              <a:t>For a table to be in the Second Normal Form,</a:t>
            </a:r>
          </a:p>
          <a:p>
            <a:pPr algn="l">
              <a:buFont typeface="+mj-lt"/>
              <a:buAutoNum type="arabicPeriod"/>
            </a:pPr>
            <a:r>
              <a:rPr lang="en-US" b="0" i="0" dirty="0">
                <a:solidFill>
                  <a:srgbClr val="212529"/>
                </a:solidFill>
                <a:effectLst/>
                <a:latin typeface="system-ui"/>
              </a:rPr>
              <a:t>It should be in the First Normal form.</a:t>
            </a:r>
          </a:p>
          <a:p>
            <a:pPr algn="l">
              <a:buFont typeface="+mj-lt"/>
              <a:buAutoNum type="arabicPeriod"/>
            </a:pPr>
            <a:r>
              <a:rPr lang="en-US" b="0" i="0" dirty="0">
                <a:solidFill>
                  <a:srgbClr val="212529"/>
                </a:solidFill>
                <a:effectLst/>
                <a:latin typeface="system-ui"/>
              </a:rPr>
              <a:t>And, it should not have Partial Dependency.</a:t>
            </a:r>
          </a:p>
        </p:txBody>
      </p:sp>
      <p:graphicFrame>
        <p:nvGraphicFramePr>
          <p:cNvPr id="6" name="Table 5">
            <a:extLst>
              <a:ext uri="{FF2B5EF4-FFF2-40B4-BE49-F238E27FC236}">
                <a16:creationId xmlns:a16="http://schemas.microsoft.com/office/drawing/2014/main" xmlns="" id="{E36E3FC4-1FC9-F411-FA19-EAC3CE87D855}"/>
              </a:ext>
            </a:extLst>
          </p:cNvPr>
          <p:cNvGraphicFramePr>
            <a:graphicFrameLocks noGrp="1"/>
          </p:cNvGraphicFramePr>
          <p:nvPr>
            <p:extLst>
              <p:ext uri="{D42A27DB-BD31-4B8C-83A1-F6EECF244321}">
                <p14:modId xmlns:p14="http://schemas.microsoft.com/office/powerpoint/2010/main" xmlns="" val="2848527398"/>
              </p:ext>
            </p:extLst>
          </p:nvPr>
        </p:nvGraphicFramePr>
        <p:xfrm>
          <a:off x="672662" y="2196143"/>
          <a:ext cx="6542908" cy="2286000"/>
        </p:xfrm>
        <a:graphic>
          <a:graphicData uri="http://schemas.openxmlformats.org/drawingml/2006/table">
            <a:tbl>
              <a:tblPr/>
              <a:tblGrid>
                <a:gridCol w="208280">
                  <a:extLst>
                    <a:ext uri="{9D8B030D-6E8A-4147-A177-3AD203B41FA5}">
                      <a16:colId xmlns:a16="http://schemas.microsoft.com/office/drawing/2014/main" xmlns="" val="1787531754"/>
                    </a:ext>
                  </a:extLst>
                </a:gridCol>
                <a:gridCol w="1494396">
                  <a:extLst>
                    <a:ext uri="{9D8B030D-6E8A-4147-A177-3AD203B41FA5}">
                      <a16:colId xmlns:a16="http://schemas.microsoft.com/office/drawing/2014/main" xmlns="" val="2560494430"/>
                    </a:ext>
                  </a:extLst>
                </a:gridCol>
                <a:gridCol w="2289284">
                  <a:extLst>
                    <a:ext uri="{9D8B030D-6E8A-4147-A177-3AD203B41FA5}">
                      <a16:colId xmlns:a16="http://schemas.microsoft.com/office/drawing/2014/main" xmlns="" val="439994203"/>
                    </a:ext>
                  </a:extLst>
                </a:gridCol>
                <a:gridCol w="1275474">
                  <a:extLst>
                    <a:ext uri="{9D8B030D-6E8A-4147-A177-3AD203B41FA5}">
                      <a16:colId xmlns:a16="http://schemas.microsoft.com/office/drawing/2014/main" xmlns="" val="3870249509"/>
                    </a:ext>
                  </a:extLst>
                </a:gridCol>
                <a:gridCol w="1275474">
                  <a:extLst>
                    <a:ext uri="{9D8B030D-6E8A-4147-A177-3AD203B41FA5}">
                      <a16:colId xmlns:a16="http://schemas.microsoft.com/office/drawing/2014/main" xmlns="" val="3986765075"/>
                    </a:ext>
                  </a:extLst>
                </a:gridCol>
              </a:tblGrid>
              <a:tr h="0">
                <a:tc rowSpan="4">
                  <a:txBody>
                    <a:bodyPr/>
                    <a:lstStyle/>
                    <a:p>
                      <a:pPr algn="l"/>
                      <a:endParaRPr lang="en-IN" dirty="0">
                        <a:effectLst/>
                      </a:endParaRPr>
                    </a:p>
                  </a:txBody>
                  <a:tcPr>
                    <a:lnL w="7620" cap="flat" cmpd="sng" algn="ctr">
                      <a:solidFill>
                        <a:srgbClr val="D004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D004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3003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0EF0"/>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3003F0"/>
                      </a:solidFill>
                      <a:prstDash val="solid"/>
                      <a:round/>
                      <a:headEnd type="none" w="med" len="med"/>
                      <a:tailEnd type="none" w="med" len="med"/>
                    </a:lnL>
                    <a:lnR w="7620" cap="flat" cmpd="sng" algn="ctr">
                      <a:solidFill>
                        <a:srgbClr val="1007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10F0"/>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07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1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D006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D006F0"/>
                      </a:solidFill>
                      <a:prstDash val="solid"/>
                      <a:round/>
                      <a:headEnd type="none" w="med" len="med"/>
                      <a:tailEnd type="none" w="med" len="med"/>
                    </a:lnT>
                    <a:lnB w="7620" cap="flat" cmpd="sng" algn="ctr">
                      <a:solidFill>
                        <a:srgbClr val="D00BF0"/>
                      </a:solidFill>
                      <a:prstDash val="solid"/>
                      <a:round/>
                      <a:headEnd type="none" w="med" len="med"/>
                      <a:tailEnd type="none" w="med" len="med"/>
                    </a:lnB>
                    <a:solidFill>
                      <a:srgbClr val="FFFFFF"/>
                    </a:solidFill>
                  </a:tcPr>
                </a:tc>
                <a:extLst>
                  <a:ext uri="{0D108BD9-81ED-4DB2-BD59-A6C34878D82A}">
                    <a16:rowId xmlns:a16="http://schemas.microsoft.com/office/drawing/2014/main" xmlns="" val="2748049541"/>
                  </a:ext>
                </a:extLst>
              </a:tr>
              <a:tr h="0">
                <a:tc vMerge="1">
                  <a:txBody>
                    <a:bodyPr/>
                    <a:lstStyle/>
                    <a:p>
                      <a:r>
                        <a:rPr lang="en-IN">
                          <a:effectLst/>
                        </a:rPr>
                        <a:t>1</a:t>
                      </a:r>
                    </a:p>
                  </a:txBody>
                  <a:tcPr>
                    <a:lnL w="7620" cap="flat" cmpd="sng" algn="ctr">
                      <a:solidFill>
                        <a:srgbClr val="5007F0"/>
                      </a:solidFill>
                      <a:prstDash val="solid"/>
                      <a:round/>
                      <a:headEnd type="none" w="med" len="med"/>
                      <a:tailEnd type="none" w="med" len="med"/>
                    </a:lnL>
                    <a:lnR w="7620" cap="flat" cmpd="sng" algn="ctr">
                      <a:solidFill>
                        <a:srgbClr val="F00EF0"/>
                      </a:solidFill>
                      <a:prstDash val="solid"/>
                      <a:round/>
                      <a:headEnd type="none" w="med" len="med"/>
                      <a:tailEnd type="none" w="med" len="med"/>
                    </a:lnR>
                    <a:lnT w="7620" cap="flat" cmpd="sng" algn="ctr">
                      <a:solidFill>
                        <a:srgbClr val="5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dirty="0">
                          <a:effectLst/>
                        </a:rPr>
                        <a:t>10</a:t>
                      </a:r>
                    </a:p>
                  </a:txBody>
                  <a:tcPr>
                    <a:lnL w="7620" cap="flat" cmpd="sng" algn="ctr">
                      <a:solidFill>
                        <a:srgbClr val="F00EF0"/>
                      </a:solidFill>
                      <a:prstDash val="solid"/>
                      <a:round/>
                      <a:headEnd type="none" w="med" len="med"/>
                      <a:tailEnd type="none" w="med" len="med"/>
                    </a:lnL>
                    <a:lnR w="7620" cap="flat" cmpd="sng" algn="ctr">
                      <a:solidFill>
                        <a:srgbClr val="F010F0"/>
                      </a:solidFill>
                      <a:prstDash val="solid"/>
                      <a:round/>
                      <a:headEnd type="none" w="med" len="med"/>
                      <a:tailEnd type="none" w="med" len="med"/>
                    </a:lnR>
                    <a:lnT w="7620" cap="flat" cmpd="sng" algn="ctr">
                      <a:solidFill>
                        <a:srgbClr val="F00E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F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F010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700F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500AF0"/>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D00B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D00BF0"/>
                      </a:solidFill>
                      <a:prstDash val="solid"/>
                      <a:round/>
                      <a:headEnd type="none" w="med" len="med"/>
                      <a:tailEnd type="none" w="med" len="med"/>
                    </a:lnT>
                    <a:lnB w="7620" cap="flat" cmpd="sng" algn="ctr">
                      <a:solidFill>
                        <a:srgbClr val="100EF0"/>
                      </a:solidFill>
                      <a:prstDash val="solid"/>
                      <a:round/>
                      <a:headEnd type="none" w="med" len="med"/>
                      <a:tailEnd type="none" w="med" len="med"/>
                    </a:lnB>
                    <a:solidFill>
                      <a:srgbClr val="FFFFFF"/>
                    </a:solidFill>
                  </a:tcPr>
                </a:tc>
                <a:extLst>
                  <a:ext uri="{0D108BD9-81ED-4DB2-BD59-A6C34878D82A}">
                    <a16:rowId xmlns:a16="http://schemas.microsoft.com/office/drawing/2014/main" xmlns="" val="2344116049"/>
                  </a:ext>
                </a:extLst>
              </a:tr>
              <a:tr h="0">
                <a:tc vMerge="1">
                  <a:txBody>
                    <a:bodyPr/>
                    <a:lstStyle/>
                    <a:p>
                      <a:r>
                        <a:rPr lang="en-IN">
                          <a:effectLst/>
                        </a:rPr>
                        <a:t>2</a:t>
                      </a:r>
                    </a:p>
                  </a:txBody>
                  <a:tcPr>
                    <a:lnL w="7620" cap="flat" cmpd="sng" algn="ctr">
                      <a:solidFill>
                        <a:srgbClr val="7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3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dirty="0">
                          <a:effectLst/>
                        </a:rPr>
                        <a:t>2</a:t>
                      </a:r>
                    </a:p>
                  </a:txBody>
                  <a:tcPr>
                    <a:lnL w="7620" cap="flat" cmpd="sng" algn="ctr">
                      <a:solidFill>
                        <a:srgbClr val="700FF0"/>
                      </a:solidFill>
                      <a:prstDash val="solid"/>
                      <a:round/>
                      <a:headEnd type="none" w="med" len="med"/>
                      <a:tailEnd type="none" w="med" len="med"/>
                    </a:lnL>
                    <a:lnR w="7620" cap="flat" cmpd="sng" algn="ctr">
                      <a:solidFill>
                        <a:srgbClr val="500A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500A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500A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100E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100E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a16="http://schemas.microsoft.com/office/drawing/2014/main" xmlns="" val="4005716878"/>
                  </a:ext>
                </a:extLst>
              </a:tr>
              <a:tr h="0">
                <a:tc vMerge="1">
                  <a:txBody>
                    <a:bodyPr/>
                    <a:lstStyle/>
                    <a:p>
                      <a:r>
                        <a:rPr lang="en-IN" dirty="0">
                          <a:effectLst/>
                        </a:rPr>
                        <a:t>3</a:t>
                      </a:r>
                    </a:p>
                  </a:txBody>
                  <a:tcPr>
                    <a:lnL w="7620" cap="flat" cmpd="sng" algn="ctr">
                      <a:solidFill>
                        <a:srgbClr val="1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1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3010F0"/>
                      </a:solidFill>
                      <a:prstDash val="solid"/>
                      <a:round/>
                      <a:headEnd type="none" w="med" len="med"/>
                      <a:tailEnd type="none" w="med" len="med"/>
                    </a:lnL>
                    <a:lnR w="7620" cap="flat" cmpd="sng" algn="ctr">
                      <a:solidFill>
                        <a:srgbClr val="9012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9012F0"/>
                      </a:solidFill>
                      <a:prstDash val="solid"/>
                      <a:round/>
                      <a:headEnd type="none" w="med" len="med"/>
                      <a:tailEnd type="none" w="med" len="med"/>
                    </a:lnL>
                    <a:lnR w="7620" cap="flat" cmpd="sng" algn="ctr">
                      <a:solidFill>
                        <a:srgbClr val="1012F0"/>
                      </a:solidFill>
                      <a:prstDash val="solid"/>
                      <a:round/>
                      <a:headEnd type="none" w="med" len="med"/>
                      <a:tailEnd type="none" w="med" len="med"/>
                    </a:lnR>
                    <a:lnT w="7620" cap="flat" cmpd="sng" algn="ctr">
                      <a:solidFill>
                        <a:srgbClr val="9012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80</a:t>
                      </a:r>
                    </a:p>
                  </a:txBody>
                  <a:tcPr>
                    <a:lnL w="7620" cap="flat" cmpd="sng" algn="ctr">
                      <a:solidFill>
                        <a:srgbClr val="1012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1012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dirty="0">
                          <a:effectLst/>
                        </a:rPr>
                        <a:t>Java Teacher</a:t>
                      </a:r>
                    </a:p>
                  </a:txBody>
                  <a:tcPr>
                    <a:lnL w="7620" cap="flat" cmpd="sng" algn="ctr">
                      <a:solidFill>
                        <a:srgbClr val="5015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5015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a16="http://schemas.microsoft.com/office/drawing/2014/main" xmlns="" val="3290728876"/>
                  </a:ext>
                </a:extLst>
              </a:tr>
            </a:tbl>
          </a:graphicData>
        </a:graphic>
      </p:graphicFrame>
      <p:sp>
        <p:nvSpPr>
          <p:cNvPr id="9" name="TextBox 8">
            <a:extLst>
              <a:ext uri="{FF2B5EF4-FFF2-40B4-BE49-F238E27FC236}">
                <a16:creationId xmlns:a16="http://schemas.microsoft.com/office/drawing/2014/main" xmlns="" id="{35BF7AEE-6F02-FE20-42D8-63A4ED4965AE}"/>
              </a:ext>
            </a:extLst>
          </p:cNvPr>
          <p:cNvSpPr txBox="1"/>
          <p:nvPr/>
        </p:nvSpPr>
        <p:spPr>
          <a:xfrm>
            <a:off x="714704" y="4610016"/>
            <a:ext cx="8597462" cy="369332"/>
          </a:xfrm>
          <a:prstGeom prst="rect">
            <a:avLst/>
          </a:prstGeom>
          <a:noFill/>
        </p:spPr>
        <p:txBody>
          <a:bodyPr wrap="square">
            <a:spAutoFit/>
          </a:bodyPr>
          <a:lstStyle/>
          <a:p>
            <a:r>
              <a:rPr lang="en-US" dirty="0"/>
              <a:t>we need </a:t>
            </a:r>
            <a:r>
              <a:rPr lang="en-US" dirty="0" err="1"/>
              <a:t>student_id</a:t>
            </a:r>
            <a:r>
              <a:rPr lang="en-US" dirty="0"/>
              <a:t> + </a:t>
            </a:r>
            <a:r>
              <a:rPr lang="en-US" dirty="0" err="1"/>
              <a:t>subject_id</a:t>
            </a:r>
            <a:r>
              <a:rPr lang="en-US" dirty="0"/>
              <a:t> to uniquely identify any row  as a primary key</a:t>
            </a:r>
            <a:endParaRPr lang="en-IN" dirty="0"/>
          </a:p>
        </p:txBody>
      </p:sp>
      <p:sp>
        <p:nvSpPr>
          <p:cNvPr id="10" name="Rectangle 2">
            <a:extLst>
              <a:ext uri="{FF2B5EF4-FFF2-40B4-BE49-F238E27FC236}">
                <a16:creationId xmlns:a16="http://schemas.microsoft.com/office/drawing/2014/main" xmlns="" id="{6C4761C9-3CC7-6CDB-68B4-F238DC492B61}"/>
              </a:ext>
            </a:extLst>
          </p:cNvPr>
          <p:cNvSpPr>
            <a:spLocks noChangeArrowheads="1"/>
          </p:cNvSpPr>
          <p:nvPr/>
        </p:nvSpPr>
        <p:spPr bwMode="auto">
          <a:xfrm>
            <a:off x="714704" y="5084138"/>
            <a:ext cx="7693572" cy="110799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but the teacher's name only depends on subject, hence the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and has nothing to do with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is </a:t>
            </a:r>
            <a:r>
              <a:rPr kumimoji="0" lang="en-US" altLang="en-US" sz="1500" b="1" i="0" u="none" strike="noStrike" cap="none" normalizeH="0" baseline="0" dirty="0">
                <a:ln>
                  <a:noFill/>
                </a:ln>
                <a:solidFill>
                  <a:srgbClr val="212529"/>
                </a:solidFill>
                <a:effectLst/>
                <a:latin typeface="system-ui"/>
              </a:rPr>
              <a:t>Partial Dependency</a:t>
            </a:r>
            <a:r>
              <a:rPr kumimoji="0" lang="en-US" altLang="en-US" sz="1500" b="0" i="0" u="none" strike="noStrike" cap="none" normalizeH="0" baseline="0" dirty="0">
                <a:ln>
                  <a:noFill/>
                </a:ln>
                <a:solidFill>
                  <a:srgbClr val="212529"/>
                </a:solidFill>
                <a:effectLst/>
                <a:latin typeface="system-ui"/>
              </a:rPr>
              <a:t>, where an attribute in a table depends on only a part of the primary key and not on the whole key.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622114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2321A53-7F9A-C69F-BEFC-5D7E2E887B8E}"/>
              </a:ext>
            </a:extLst>
          </p:cNvPr>
          <p:cNvSpPr txBox="1"/>
          <p:nvPr/>
        </p:nvSpPr>
        <p:spPr>
          <a:xfrm>
            <a:off x="840827" y="283044"/>
            <a:ext cx="6096000" cy="369332"/>
          </a:xfrm>
          <a:prstGeom prst="rect">
            <a:avLst/>
          </a:prstGeom>
          <a:noFill/>
        </p:spPr>
        <p:txBody>
          <a:bodyPr wrap="square">
            <a:spAutoFit/>
          </a:bodyPr>
          <a:lstStyle/>
          <a:p>
            <a:pPr algn="l"/>
            <a:r>
              <a:rPr lang="en-US" b="1" i="0" dirty="0">
                <a:solidFill>
                  <a:srgbClr val="212529"/>
                </a:solidFill>
                <a:effectLst/>
                <a:latin typeface="system-ui"/>
              </a:rPr>
              <a:t>How to remove Partial Dependency?</a:t>
            </a:r>
          </a:p>
        </p:txBody>
      </p:sp>
      <p:sp>
        <p:nvSpPr>
          <p:cNvPr id="4" name="Rectangle 1">
            <a:extLst>
              <a:ext uri="{FF2B5EF4-FFF2-40B4-BE49-F238E27FC236}">
                <a16:creationId xmlns:a16="http://schemas.microsoft.com/office/drawing/2014/main" xmlns="" id="{2868D5C6-ECD4-F3BA-1406-2CE9191F91CD}"/>
              </a:ext>
            </a:extLst>
          </p:cNvPr>
          <p:cNvSpPr>
            <a:spLocks noChangeArrowheads="1"/>
          </p:cNvSpPr>
          <p:nvPr/>
        </p:nvSpPr>
        <p:spPr bwMode="auto">
          <a:xfrm>
            <a:off x="609600" y="652376"/>
            <a:ext cx="4614041" cy="83099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The simplest solution is to remove columns </a:t>
            </a:r>
            <a:r>
              <a:rPr kumimoji="0" lang="en-US" altLang="en-US" b="0" i="0" u="none" strike="noStrike" cap="none" normalizeH="0" baseline="0">
                <a:ln>
                  <a:noFill/>
                </a:ln>
                <a:solidFill>
                  <a:srgbClr val="D63384"/>
                </a:solidFill>
                <a:effectLst/>
                <a:latin typeface="var(--bs-font-monospace)"/>
              </a:rPr>
              <a:t>teacher</a:t>
            </a:r>
            <a:r>
              <a:rPr kumimoji="0" lang="en-US" altLang="en-US" sz="1500" b="0" i="0" u="none" strike="noStrike" cap="none" normalizeH="0" baseline="0">
                <a:ln>
                  <a:noFill/>
                </a:ln>
                <a:solidFill>
                  <a:srgbClr val="212529"/>
                </a:solidFill>
                <a:effectLst/>
                <a:latin typeface="system-ui"/>
              </a:rPr>
              <a:t> from Score table and add it to the Subject table. Hence, the Subject table will become: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xmlns="" id="{7DDC7F3A-E1F0-D561-6FD6-44873BAD9AAF}"/>
              </a:ext>
            </a:extLst>
          </p:cNvPr>
          <p:cNvGraphicFramePr>
            <a:graphicFrameLocks noGrp="1"/>
          </p:cNvGraphicFramePr>
          <p:nvPr>
            <p:extLst>
              <p:ext uri="{D42A27DB-BD31-4B8C-83A1-F6EECF244321}">
                <p14:modId xmlns:p14="http://schemas.microsoft.com/office/powerpoint/2010/main" xmlns="" val="2537993552"/>
              </p:ext>
            </p:extLst>
          </p:nvPr>
        </p:nvGraphicFramePr>
        <p:xfrm>
          <a:off x="609599" y="1682712"/>
          <a:ext cx="5770180" cy="1737360"/>
        </p:xfrm>
        <a:graphic>
          <a:graphicData uri="http://schemas.openxmlformats.org/drawingml/2006/table">
            <a:tbl>
              <a:tblPr/>
              <a:tblGrid>
                <a:gridCol w="1103120">
                  <a:extLst>
                    <a:ext uri="{9D8B030D-6E8A-4147-A177-3AD203B41FA5}">
                      <a16:colId xmlns:a16="http://schemas.microsoft.com/office/drawing/2014/main" xmlns="" val="300336302"/>
                    </a:ext>
                  </a:extLst>
                </a:gridCol>
                <a:gridCol w="1521544">
                  <a:extLst>
                    <a:ext uri="{9D8B030D-6E8A-4147-A177-3AD203B41FA5}">
                      <a16:colId xmlns:a16="http://schemas.microsoft.com/office/drawing/2014/main" xmlns="" val="1737546433"/>
                    </a:ext>
                  </a:extLst>
                </a:gridCol>
                <a:gridCol w="3145516">
                  <a:extLst>
                    <a:ext uri="{9D8B030D-6E8A-4147-A177-3AD203B41FA5}">
                      <a16:colId xmlns:a16="http://schemas.microsoft.com/office/drawing/2014/main" xmlns="" val="720560720"/>
                    </a:ext>
                  </a:extLst>
                </a:gridCol>
              </a:tblGrid>
              <a:tr h="0">
                <a:tc>
                  <a:txBody>
                    <a:bodyPr/>
                    <a:lstStyle/>
                    <a:p>
                      <a:pPr algn="l"/>
                      <a:r>
                        <a:rPr lang="en-IN">
                          <a:effectLst/>
                        </a:rPr>
                        <a:t>subject_id</a:t>
                      </a:r>
                    </a:p>
                  </a:txBody>
                  <a:tcPr>
                    <a:lnL w="7620" cap="flat" cmpd="sng" algn="ctr">
                      <a:solidFill>
                        <a:srgbClr val="A0055E"/>
                      </a:solidFill>
                      <a:prstDash val="solid"/>
                      <a:round/>
                      <a:headEnd type="none" w="med" len="med"/>
                      <a:tailEnd type="none" w="med" len="med"/>
                    </a:lnL>
                    <a:lnR w="7620" cap="flat" cmpd="sng" algn="ctr">
                      <a:solidFill>
                        <a:srgbClr val="A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60075E"/>
                      </a:solidFill>
                      <a:prstDash val="solid"/>
                      <a:round/>
                      <a:headEnd type="none" w="med" len="med"/>
                      <a:tailEnd type="none" w="med" len="med"/>
                    </a:lnB>
                    <a:solidFill>
                      <a:srgbClr val="FFFFFF"/>
                    </a:solidFill>
                  </a:tcPr>
                </a:tc>
                <a:tc>
                  <a:txBody>
                    <a:bodyPr/>
                    <a:lstStyle/>
                    <a:p>
                      <a:pPr algn="l"/>
                      <a:r>
                        <a:rPr lang="en-IN">
                          <a:effectLst/>
                        </a:rPr>
                        <a:t>subject_name</a:t>
                      </a:r>
                    </a:p>
                  </a:txBody>
                  <a:tcPr>
                    <a:lnL w="7620" cap="flat" cmpd="sng" algn="ctr">
                      <a:solidFill>
                        <a:srgbClr val="A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E0085E"/>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4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40055E"/>
                      </a:solidFill>
                      <a:prstDash val="solid"/>
                      <a:round/>
                      <a:headEnd type="none" w="med" len="med"/>
                      <a:tailEnd type="none" w="med" len="med"/>
                    </a:lnT>
                    <a:lnB w="7620" cap="flat" cmpd="sng" algn="ctr">
                      <a:solidFill>
                        <a:srgbClr val="600D5E"/>
                      </a:solidFill>
                      <a:prstDash val="solid"/>
                      <a:round/>
                      <a:headEnd type="none" w="med" len="med"/>
                      <a:tailEnd type="none" w="med" len="med"/>
                    </a:lnB>
                    <a:solidFill>
                      <a:srgbClr val="FFFFFF"/>
                    </a:solidFill>
                  </a:tcPr>
                </a:tc>
                <a:extLst>
                  <a:ext uri="{0D108BD9-81ED-4DB2-BD59-A6C34878D82A}">
                    <a16:rowId xmlns:a16="http://schemas.microsoft.com/office/drawing/2014/main" xmlns="" val="1727557651"/>
                  </a:ext>
                </a:extLst>
              </a:tr>
              <a:tr h="0">
                <a:tc>
                  <a:txBody>
                    <a:bodyPr/>
                    <a:lstStyle/>
                    <a:p>
                      <a:r>
                        <a:rPr lang="en-IN">
                          <a:effectLst/>
                        </a:rPr>
                        <a:t>1</a:t>
                      </a:r>
                    </a:p>
                  </a:txBody>
                  <a:tcPr>
                    <a:lnL w="7620" cap="flat" cmpd="sng" algn="ctr">
                      <a:solidFill>
                        <a:srgbClr val="60075E"/>
                      </a:solidFill>
                      <a:prstDash val="solid"/>
                      <a:round/>
                      <a:headEnd type="none" w="med" len="med"/>
                      <a:tailEnd type="none" w="med" len="med"/>
                    </a:lnL>
                    <a:lnR w="7620" cap="flat" cmpd="sng" algn="ctr">
                      <a:solidFill>
                        <a:srgbClr val="E0085E"/>
                      </a:solidFill>
                      <a:prstDash val="solid"/>
                      <a:round/>
                      <a:headEnd type="none" w="med" len="med"/>
                      <a:tailEnd type="none" w="med" len="med"/>
                    </a:lnR>
                    <a:lnT w="7620" cap="flat" cmpd="sng" algn="ctr">
                      <a:solidFill>
                        <a:srgbClr val="60075E"/>
                      </a:solidFill>
                      <a:prstDash val="solid"/>
                      <a:round/>
                      <a:headEnd type="none" w="med" len="med"/>
                      <a:tailEnd type="none" w="med" len="med"/>
                    </a:lnT>
                    <a:lnB w="7620" cap="flat" cmpd="sng" algn="ctr">
                      <a:solidFill>
                        <a:srgbClr val="20075E"/>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E008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E0085E"/>
                      </a:solidFill>
                      <a:prstDash val="solid"/>
                      <a:round/>
                      <a:headEnd type="none" w="med" len="med"/>
                      <a:tailEnd type="none" w="med" len="med"/>
                    </a:lnT>
                    <a:lnB w="7620" cap="flat" cmpd="sng" algn="ctr">
                      <a:solidFill>
                        <a:srgbClr val="A00B5E"/>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600D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600D5E"/>
                      </a:solidFill>
                      <a:prstDash val="solid"/>
                      <a:round/>
                      <a:headEnd type="none" w="med" len="med"/>
                      <a:tailEnd type="none" w="med" len="med"/>
                    </a:lnT>
                    <a:lnB w="7620" cap="flat" cmpd="sng" algn="ctr">
                      <a:solidFill>
                        <a:srgbClr val="40095E"/>
                      </a:solidFill>
                      <a:prstDash val="solid"/>
                      <a:round/>
                      <a:headEnd type="none" w="med" len="med"/>
                      <a:tailEnd type="none" w="med" len="med"/>
                    </a:lnB>
                    <a:solidFill>
                      <a:srgbClr val="FFFFFF"/>
                    </a:solidFill>
                  </a:tcPr>
                </a:tc>
                <a:extLst>
                  <a:ext uri="{0D108BD9-81ED-4DB2-BD59-A6C34878D82A}">
                    <a16:rowId xmlns:a16="http://schemas.microsoft.com/office/drawing/2014/main" xmlns="" val="2046457393"/>
                  </a:ext>
                </a:extLst>
              </a:tr>
              <a:tr h="0">
                <a:tc>
                  <a:txBody>
                    <a:bodyPr/>
                    <a:lstStyle/>
                    <a:p>
                      <a:r>
                        <a:rPr lang="en-IN">
                          <a:effectLst/>
                        </a:rPr>
                        <a:t>2</a:t>
                      </a:r>
                    </a:p>
                  </a:txBody>
                  <a:tcPr>
                    <a:lnL w="7620" cap="flat" cmpd="sng" algn="ctr">
                      <a:solidFill>
                        <a:srgbClr val="20075E"/>
                      </a:solidFill>
                      <a:prstDash val="solid"/>
                      <a:round/>
                      <a:headEnd type="none" w="med" len="med"/>
                      <a:tailEnd type="none" w="med" len="med"/>
                    </a:lnL>
                    <a:lnR w="7620" cap="flat" cmpd="sng" algn="ctr">
                      <a:solidFill>
                        <a:srgbClr val="A00B5E"/>
                      </a:solidFill>
                      <a:prstDash val="solid"/>
                      <a:round/>
                      <a:headEnd type="none" w="med" len="med"/>
                      <a:tailEnd type="none" w="med" len="med"/>
                    </a:lnR>
                    <a:lnT w="7620" cap="flat" cmpd="sng" algn="ctr">
                      <a:solidFill>
                        <a:srgbClr val="2007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A00B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A00B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4009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4009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a16="http://schemas.microsoft.com/office/drawing/2014/main" xmlns="" val="3871094955"/>
                  </a:ext>
                </a:extLst>
              </a:tr>
              <a:tr h="0">
                <a:tc>
                  <a:txBody>
                    <a:bodyPr/>
                    <a:lstStyle/>
                    <a:p>
                      <a:r>
                        <a:rPr lang="en-IN">
                          <a:effectLst/>
                        </a:rPr>
                        <a:t>3</a:t>
                      </a:r>
                    </a:p>
                  </a:txBody>
                  <a:tcPr>
                    <a:lnL w="7620" cap="flat" cmpd="sng" algn="ctr">
                      <a:solidFill>
                        <a:srgbClr val="E0095E"/>
                      </a:solidFill>
                      <a:prstDash val="solid"/>
                      <a:round/>
                      <a:headEnd type="none" w="med" len="med"/>
                      <a:tailEnd type="none" w="med" len="med"/>
                    </a:lnL>
                    <a:lnR w="7620" cap="flat" cmpd="sng" algn="ctr">
                      <a:solidFill>
                        <a:srgbClr val="40105E"/>
                      </a:solidFill>
                      <a:prstDash val="solid"/>
                      <a:round/>
                      <a:headEnd type="none" w="med" len="med"/>
                      <a:tailEnd type="none" w="med" len="med"/>
                    </a:lnR>
                    <a:lnT w="7620" cap="flat" cmpd="sng" algn="ctr">
                      <a:solidFill>
                        <a:srgbClr val="E009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Php</a:t>
                      </a:r>
                    </a:p>
                  </a:txBody>
                  <a:tcPr>
                    <a:lnL w="7620" cap="flat" cmpd="sng" algn="ctr">
                      <a:solidFill>
                        <a:srgbClr val="4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4010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dirty="0" err="1">
                          <a:effectLst/>
                        </a:rPr>
                        <a:t>Php</a:t>
                      </a:r>
                      <a:r>
                        <a:rPr lang="en-IN" dirty="0">
                          <a:effectLst/>
                        </a:rPr>
                        <a:t> Teacher</a:t>
                      </a:r>
                    </a:p>
                  </a:txBody>
                  <a:tcPr>
                    <a:lnL w="7620" cap="flat" cmpd="sng" algn="ctr">
                      <a:solidFill>
                        <a:srgbClr val="8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8010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a16="http://schemas.microsoft.com/office/drawing/2014/main" xmlns="" val="3747813984"/>
                  </a:ext>
                </a:extLst>
              </a:tr>
            </a:tbl>
          </a:graphicData>
        </a:graphic>
      </p:graphicFrame>
      <p:sp>
        <p:nvSpPr>
          <p:cNvPr id="7" name="TextBox 6">
            <a:extLst>
              <a:ext uri="{FF2B5EF4-FFF2-40B4-BE49-F238E27FC236}">
                <a16:creationId xmlns:a16="http://schemas.microsoft.com/office/drawing/2014/main" xmlns="" id="{A5389CAE-7B6B-8B9C-2605-3DB4BC745306}"/>
              </a:ext>
            </a:extLst>
          </p:cNvPr>
          <p:cNvSpPr txBox="1"/>
          <p:nvPr/>
        </p:nvSpPr>
        <p:spPr>
          <a:xfrm>
            <a:off x="446689" y="3437929"/>
            <a:ext cx="6096000" cy="646331"/>
          </a:xfrm>
          <a:prstGeom prst="rect">
            <a:avLst/>
          </a:prstGeom>
          <a:noFill/>
        </p:spPr>
        <p:txBody>
          <a:bodyPr wrap="square">
            <a:spAutoFit/>
          </a:bodyPr>
          <a:lstStyle/>
          <a:p>
            <a:r>
              <a:rPr lang="en-US" b="0" i="0" dirty="0">
                <a:solidFill>
                  <a:srgbClr val="212529"/>
                </a:solidFill>
                <a:effectLst/>
                <a:latin typeface="system-ui"/>
              </a:rPr>
              <a:t>And our Score table is now in the second normal form, with no partial dependency.</a:t>
            </a:r>
            <a:endParaRPr lang="en-IN" dirty="0"/>
          </a:p>
        </p:txBody>
      </p:sp>
      <p:graphicFrame>
        <p:nvGraphicFramePr>
          <p:cNvPr id="8" name="Table 7">
            <a:extLst>
              <a:ext uri="{FF2B5EF4-FFF2-40B4-BE49-F238E27FC236}">
                <a16:creationId xmlns:a16="http://schemas.microsoft.com/office/drawing/2014/main" xmlns="" id="{46777C90-E51A-6955-6E3E-8025AD964BB5}"/>
              </a:ext>
            </a:extLst>
          </p:cNvPr>
          <p:cNvGraphicFramePr>
            <a:graphicFrameLocks noGrp="1"/>
          </p:cNvGraphicFramePr>
          <p:nvPr>
            <p:extLst>
              <p:ext uri="{D42A27DB-BD31-4B8C-83A1-F6EECF244321}">
                <p14:modId xmlns:p14="http://schemas.microsoft.com/office/powerpoint/2010/main" xmlns="" val="1169624074"/>
              </p:ext>
            </p:extLst>
          </p:nvPr>
        </p:nvGraphicFramePr>
        <p:xfrm>
          <a:off x="446689" y="4268926"/>
          <a:ext cx="6377368" cy="1463040"/>
        </p:xfrm>
        <a:graphic>
          <a:graphicData uri="http://schemas.openxmlformats.org/drawingml/2006/table">
            <a:tbl>
              <a:tblPr/>
              <a:tblGrid>
                <a:gridCol w="1918139">
                  <a:extLst>
                    <a:ext uri="{9D8B030D-6E8A-4147-A177-3AD203B41FA5}">
                      <a16:colId xmlns:a16="http://schemas.microsoft.com/office/drawing/2014/main" xmlns="" val="1751786996"/>
                    </a:ext>
                  </a:extLst>
                </a:gridCol>
                <a:gridCol w="1270545">
                  <a:extLst>
                    <a:ext uri="{9D8B030D-6E8A-4147-A177-3AD203B41FA5}">
                      <a16:colId xmlns:a16="http://schemas.microsoft.com/office/drawing/2014/main" xmlns="" val="1534249081"/>
                    </a:ext>
                  </a:extLst>
                </a:gridCol>
                <a:gridCol w="1594342">
                  <a:extLst>
                    <a:ext uri="{9D8B030D-6E8A-4147-A177-3AD203B41FA5}">
                      <a16:colId xmlns:a16="http://schemas.microsoft.com/office/drawing/2014/main" xmlns="" val="471914256"/>
                    </a:ext>
                  </a:extLst>
                </a:gridCol>
                <a:gridCol w="1594342">
                  <a:extLst>
                    <a:ext uri="{9D8B030D-6E8A-4147-A177-3AD203B41FA5}">
                      <a16:colId xmlns:a16="http://schemas.microsoft.com/office/drawing/2014/main" xmlns="" val="732796984"/>
                    </a:ext>
                  </a:extLst>
                </a:gridCol>
              </a:tblGrid>
              <a:tr h="0">
                <a:tc>
                  <a:txBody>
                    <a:bodyPr/>
                    <a:lstStyle/>
                    <a:p>
                      <a:pPr algn="l"/>
                      <a:r>
                        <a:rPr lang="en-IN">
                          <a:effectLst/>
                        </a:rPr>
                        <a:t>score_id</a:t>
                      </a:r>
                    </a:p>
                  </a:txBody>
                  <a:tcPr>
                    <a:lnL w="7620" cap="flat" cmpd="sng" algn="ctr">
                      <a:solidFill>
                        <a:srgbClr val="A01403"/>
                      </a:solidFill>
                      <a:prstDash val="solid"/>
                      <a:round/>
                      <a:headEnd type="none" w="med" len="med"/>
                      <a:tailEnd type="none" w="med" len="med"/>
                    </a:lnL>
                    <a:lnR w="7620" cap="flat" cmpd="sng" algn="ctr">
                      <a:solidFill>
                        <a:srgbClr val="C01403"/>
                      </a:solidFill>
                      <a:prstDash val="solid"/>
                      <a:round/>
                      <a:headEnd type="none" w="med" len="med"/>
                      <a:tailEnd type="none" w="med" len="med"/>
                    </a:lnR>
                    <a:lnT w="7620" cap="flat" cmpd="sng" algn="ctr">
                      <a:solidFill>
                        <a:srgbClr val="A01403"/>
                      </a:solidFill>
                      <a:prstDash val="solid"/>
                      <a:round/>
                      <a:headEnd type="none" w="med" len="med"/>
                      <a:tailEnd type="none" w="med" len="med"/>
                    </a:lnT>
                    <a:lnB w="7620" cap="flat" cmpd="sng" algn="ctr">
                      <a:solidFill>
                        <a:srgbClr val="C01B03"/>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C01403"/>
                      </a:solidFill>
                      <a:prstDash val="solid"/>
                      <a:round/>
                      <a:headEnd type="none" w="med" len="med"/>
                      <a:tailEnd type="none" w="med" len="med"/>
                    </a:lnL>
                    <a:lnR w="7620" cap="flat" cmpd="sng" algn="ctr">
                      <a:solidFill>
                        <a:srgbClr val="A01703"/>
                      </a:solidFill>
                      <a:prstDash val="solid"/>
                      <a:round/>
                      <a:headEnd type="none" w="med" len="med"/>
                      <a:tailEnd type="none" w="med" len="med"/>
                    </a:lnR>
                    <a:lnT w="7620" cap="flat" cmpd="sng" algn="ctr">
                      <a:solidFill>
                        <a:srgbClr val="C01403"/>
                      </a:solidFill>
                      <a:prstDash val="solid"/>
                      <a:round/>
                      <a:headEnd type="none" w="med" len="med"/>
                      <a:tailEnd type="none" w="med" len="med"/>
                    </a:lnT>
                    <a:lnB w="7620" cap="flat" cmpd="sng" algn="ctr">
                      <a:solidFill>
                        <a:srgbClr val="602403"/>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A017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A01703"/>
                      </a:solidFill>
                      <a:prstDash val="solid"/>
                      <a:round/>
                      <a:headEnd type="none" w="med" len="med"/>
                      <a:tailEnd type="none" w="med" len="med"/>
                    </a:lnT>
                    <a:lnB w="7620" cap="flat" cmpd="sng" algn="ctr">
                      <a:solidFill>
                        <a:srgbClr val="002003"/>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0019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001903"/>
                      </a:solidFill>
                      <a:prstDash val="solid"/>
                      <a:round/>
                      <a:headEnd type="none" w="med" len="med"/>
                      <a:tailEnd type="none" w="med" len="med"/>
                    </a:lnT>
                    <a:lnB w="7620" cap="flat" cmpd="sng" algn="ctr">
                      <a:solidFill>
                        <a:srgbClr val="802403"/>
                      </a:solidFill>
                      <a:prstDash val="solid"/>
                      <a:round/>
                      <a:headEnd type="none" w="med" len="med"/>
                      <a:tailEnd type="none" w="med" len="med"/>
                    </a:lnB>
                    <a:solidFill>
                      <a:srgbClr val="FFFFFF"/>
                    </a:solidFill>
                  </a:tcPr>
                </a:tc>
                <a:extLst>
                  <a:ext uri="{0D108BD9-81ED-4DB2-BD59-A6C34878D82A}">
                    <a16:rowId xmlns:a16="http://schemas.microsoft.com/office/drawing/2014/main" xmlns="" val="2752414644"/>
                  </a:ext>
                </a:extLst>
              </a:tr>
              <a:tr h="0">
                <a:tc>
                  <a:txBody>
                    <a:bodyPr/>
                    <a:lstStyle/>
                    <a:p>
                      <a:r>
                        <a:rPr lang="en-IN">
                          <a:effectLst/>
                        </a:rPr>
                        <a:t>1</a:t>
                      </a:r>
                    </a:p>
                  </a:txBody>
                  <a:tcPr>
                    <a:lnL w="7620" cap="flat" cmpd="sng" algn="ctr">
                      <a:solidFill>
                        <a:srgbClr val="C01B03"/>
                      </a:solidFill>
                      <a:prstDash val="solid"/>
                      <a:round/>
                      <a:headEnd type="none" w="med" len="med"/>
                      <a:tailEnd type="none" w="med" len="med"/>
                    </a:lnL>
                    <a:lnR w="7620" cap="flat" cmpd="sng" algn="ctr">
                      <a:solidFill>
                        <a:srgbClr val="602403"/>
                      </a:solidFill>
                      <a:prstDash val="solid"/>
                      <a:round/>
                      <a:headEnd type="none" w="med" len="med"/>
                      <a:tailEnd type="none" w="med" len="med"/>
                    </a:lnR>
                    <a:lnT w="7620" cap="flat" cmpd="sng" algn="ctr">
                      <a:solidFill>
                        <a:srgbClr val="C01B03"/>
                      </a:solidFill>
                      <a:prstDash val="solid"/>
                      <a:round/>
                      <a:headEnd type="none" w="med" len="med"/>
                      <a:tailEnd type="none" w="med" len="med"/>
                    </a:lnT>
                    <a:lnB w="7620" cap="flat" cmpd="sng" algn="ctr">
                      <a:solidFill>
                        <a:srgbClr val="0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602403"/>
                      </a:solidFill>
                      <a:prstDash val="solid"/>
                      <a:round/>
                      <a:headEnd type="none" w="med" len="med"/>
                      <a:tailEnd type="none" w="med" len="med"/>
                    </a:lnL>
                    <a:lnR w="7620" cap="flat" cmpd="sng" algn="ctr">
                      <a:solidFill>
                        <a:srgbClr val="002003"/>
                      </a:solidFill>
                      <a:prstDash val="solid"/>
                      <a:round/>
                      <a:headEnd type="none" w="med" len="med"/>
                      <a:tailEnd type="none" w="med" len="med"/>
                    </a:lnR>
                    <a:lnT w="7620" cap="flat" cmpd="sng" algn="ctr">
                      <a:solidFill>
                        <a:srgbClr val="602403"/>
                      </a:solidFill>
                      <a:prstDash val="solid"/>
                      <a:round/>
                      <a:headEnd type="none" w="med" len="med"/>
                      <a:tailEnd type="none" w="med" len="med"/>
                    </a:lnT>
                    <a:lnB w="7620" cap="flat" cmpd="sng" algn="ctr">
                      <a:solidFill>
                        <a:srgbClr val="8021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0020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002003"/>
                      </a:solidFill>
                      <a:prstDash val="solid"/>
                      <a:round/>
                      <a:headEnd type="none" w="med" len="med"/>
                      <a:tailEnd type="none" w="med" len="med"/>
                    </a:lnT>
                    <a:lnB w="7620" cap="flat" cmpd="sng" algn="ctr">
                      <a:solidFill>
                        <a:srgbClr val="001D0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24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802403"/>
                      </a:solidFill>
                      <a:prstDash val="solid"/>
                      <a:round/>
                      <a:headEnd type="none" w="med" len="med"/>
                      <a:tailEnd type="none" w="med" len="med"/>
                    </a:lnT>
                    <a:lnB w="7620" cap="flat" cmpd="sng" algn="ctr">
                      <a:solidFill>
                        <a:srgbClr val="801D03"/>
                      </a:solidFill>
                      <a:prstDash val="solid"/>
                      <a:round/>
                      <a:headEnd type="none" w="med" len="med"/>
                      <a:tailEnd type="none" w="med" len="med"/>
                    </a:lnB>
                    <a:solidFill>
                      <a:srgbClr val="FFFFFF"/>
                    </a:solidFill>
                  </a:tcPr>
                </a:tc>
                <a:extLst>
                  <a:ext uri="{0D108BD9-81ED-4DB2-BD59-A6C34878D82A}">
                    <a16:rowId xmlns:a16="http://schemas.microsoft.com/office/drawing/2014/main" xmlns="" val="4186052994"/>
                  </a:ext>
                </a:extLst>
              </a:tr>
              <a:tr h="0">
                <a:tc>
                  <a:txBody>
                    <a:bodyPr/>
                    <a:lstStyle/>
                    <a:p>
                      <a:r>
                        <a:rPr lang="en-IN">
                          <a:effectLst/>
                        </a:rPr>
                        <a:t>2</a:t>
                      </a:r>
                    </a:p>
                  </a:txBody>
                  <a:tcPr>
                    <a:lnL w="7620" cap="flat" cmpd="sng" algn="ctr">
                      <a:solidFill>
                        <a:srgbClr val="002303"/>
                      </a:solidFill>
                      <a:prstDash val="solid"/>
                      <a:round/>
                      <a:headEnd type="none" w="med" len="med"/>
                      <a:tailEnd type="none" w="med" len="med"/>
                    </a:lnL>
                    <a:lnR w="7620" cap="flat" cmpd="sng" algn="ctr">
                      <a:solidFill>
                        <a:srgbClr val="802103"/>
                      </a:solidFill>
                      <a:prstDash val="solid"/>
                      <a:round/>
                      <a:headEnd type="none" w="med" len="med"/>
                      <a:tailEnd type="none" w="med" len="med"/>
                    </a:lnR>
                    <a:lnT w="7620" cap="flat" cmpd="sng" algn="ctr">
                      <a:solidFill>
                        <a:srgbClr val="0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802103"/>
                      </a:solidFill>
                      <a:prstDash val="solid"/>
                      <a:round/>
                      <a:headEnd type="none" w="med" len="med"/>
                      <a:tailEnd type="none" w="med" len="med"/>
                    </a:lnL>
                    <a:lnR w="7620" cap="flat" cmpd="sng" algn="ctr">
                      <a:solidFill>
                        <a:srgbClr val="001D03"/>
                      </a:solidFill>
                      <a:prstDash val="solid"/>
                      <a:round/>
                      <a:headEnd type="none" w="med" len="med"/>
                      <a:tailEnd type="none" w="med" len="med"/>
                    </a:lnR>
                    <a:lnT w="7620" cap="flat" cmpd="sng" algn="ctr">
                      <a:solidFill>
                        <a:srgbClr val="8021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0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0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8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801D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a16="http://schemas.microsoft.com/office/drawing/2014/main" xmlns="" val="1188817130"/>
                  </a:ext>
                </a:extLst>
              </a:tr>
              <a:tr h="0">
                <a:tc>
                  <a:txBody>
                    <a:bodyPr/>
                    <a:lstStyle/>
                    <a:p>
                      <a:r>
                        <a:rPr lang="en-IN">
                          <a:effectLst/>
                        </a:rPr>
                        <a:t>3</a:t>
                      </a:r>
                    </a:p>
                  </a:txBody>
                  <a:tcPr>
                    <a:lnL w="7620" cap="flat" cmpd="sng" algn="ctr">
                      <a:solidFill>
                        <a:srgbClr val="6023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602203"/>
                      </a:solidFill>
                      <a:prstDash val="solid"/>
                      <a:round/>
                      <a:headEnd type="none" w="med" len="med"/>
                      <a:tailEnd type="none" w="med" len="med"/>
                    </a:lnL>
                    <a:lnR w="7620" cap="flat" cmpd="sng" algn="ctr">
                      <a:solidFill>
                        <a:srgbClr val="E01D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E01D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E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dirty="0">
                          <a:effectLst/>
                        </a:rPr>
                        <a:t>80</a:t>
                      </a:r>
                    </a:p>
                  </a:txBody>
                  <a:tcPr>
                    <a:lnL w="7620" cap="flat" cmpd="sng" algn="ctr">
                      <a:solidFill>
                        <a:srgbClr val="6022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a16="http://schemas.microsoft.com/office/drawing/2014/main" xmlns="" val="3091591012"/>
                  </a:ext>
                </a:extLst>
              </a:tr>
            </a:tbl>
          </a:graphicData>
        </a:graphic>
      </p:graphicFrame>
    </p:spTree>
    <p:extLst>
      <p:ext uri="{BB962C8B-B14F-4D97-AF65-F5344CB8AC3E}">
        <p14:creationId xmlns:p14="http://schemas.microsoft.com/office/powerpoint/2010/main" xmlns="" val="266330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E9C71-65B6-7F52-5078-1E1A1B62FE56}"/>
              </a:ext>
            </a:extLst>
          </p:cNvPr>
          <p:cNvSpPr>
            <a:spLocks noGrp="1"/>
          </p:cNvSpPr>
          <p:nvPr>
            <p:ph type="title"/>
          </p:nvPr>
        </p:nvSpPr>
        <p:spPr/>
        <p:txBody>
          <a:bodyPr/>
          <a:lstStyle/>
          <a:p>
            <a:r>
              <a:rPr lang="en-IN" b="0" i="0" dirty="0">
                <a:solidFill>
                  <a:srgbClr val="212529"/>
                </a:solidFill>
                <a:effectLst/>
                <a:latin typeface="system-ui"/>
              </a:rPr>
              <a:t>Third Normal Form (3NF)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xmlns="" id="{2672101A-078F-4683-03AF-5FC5898A4711}"/>
              </a:ext>
            </a:extLst>
          </p:cNvPr>
          <p:cNvSpPr txBox="1"/>
          <p:nvPr/>
        </p:nvSpPr>
        <p:spPr>
          <a:xfrm>
            <a:off x="838200" y="1309327"/>
            <a:ext cx="8050924" cy="923330"/>
          </a:xfrm>
          <a:prstGeom prst="rect">
            <a:avLst/>
          </a:prstGeom>
          <a:noFill/>
        </p:spPr>
        <p:txBody>
          <a:bodyPr wrap="square">
            <a:spAutoFit/>
          </a:bodyPr>
          <a:lstStyle/>
          <a:p>
            <a:r>
              <a:rPr lang="en-US" b="0" i="0" dirty="0">
                <a:solidFill>
                  <a:srgbClr val="212529"/>
                </a:solidFill>
                <a:effectLst/>
                <a:latin typeface="system-ui"/>
              </a:rPr>
              <a:t>Third Normal Form is an upgrade to Second Normal Form. When a table is in the Second Normal Form and has no transitive dependency, then it is in the Third Normal Form.</a:t>
            </a:r>
            <a:endParaRPr lang="en-IN" dirty="0"/>
          </a:p>
        </p:txBody>
      </p:sp>
      <p:sp>
        <p:nvSpPr>
          <p:cNvPr id="6" name="TextBox 5">
            <a:extLst>
              <a:ext uri="{FF2B5EF4-FFF2-40B4-BE49-F238E27FC236}">
                <a16:creationId xmlns:a16="http://schemas.microsoft.com/office/drawing/2014/main" xmlns="" id="{C2F2F65A-2BD0-6286-95D0-B32CDB32FD87}"/>
              </a:ext>
            </a:extLst>
          </p:cNvPr>
          <p:cNvSpPr txBox="1"/>
          <p:nvPr/>
        </p:nvSpPr>
        <p:spPr>
          <a:xfrm>
            <a:off x="746234" y="2369008"/>
            <a:ext cx="6096000" cy="1292662"/>
          </a:xfrm>
          <a:prstGeom prst="rect">
            <a:avLst/>
          </a:prstGeom>
          <a:noFill/>
        </p:spPr>
        <p:txBody>
          <a:bodyPr wrap="square">
            <a:spAutoFit/>
          </a:bodyPr>
          <a:lstStyle/>
          <a:p>
            <a:pPr algn="l"/>
            <a:r>
              <a:rPr lang="en-US" sz="2400" b="1" i="0" dirty="0">
                <a:solidFill>
                  <a:srgbClr val="212529"/>
                </a:solidFill>
                <a:effectLst/>
                <a:latin typeface="system-ui"/>
              </a:rPr>
              <a:t>Requirements for Third Normal Form</a:t>
            </a:r>
          </a:p>
          <a:p>
            <a:pPr algn="l"/>
            <a:r>
              <a:rPr lang="en-US" b="0" i="0" dirty="0">
                <a:solidFill>
                  <a:srgbClr val="212529"/>
                </a:solidFill>
                <a:effectLst/>
                <a:latin typeface="system-ui"/>
              </a:rPr>
              <a:t>For a table to be in the third normal form,</a:t>
            </a:r>
          </a:p>
          <a:p>
            <a:pPr algn="l">
              <a:buFont typeface="+mj-lt"/>
              <a:buAutoNum type="arabicPeriod"/>
            </a:pPr>
            <a:r>
              <a:rPr lang="en-US" b="0" i="0" dirty="0">
                <a:solidFill>
                  <a:srgbClr val="212529"/>
                </a:solidFill>
                <a:effectLst/>
                <a:latin typeface="system-ui"/>
              </a:rPr>
              <a:t>It should be in the Second Normal form.</a:t>
            </a:r>
          </a:p>
          <a:p>
            <a:pPr algn="l">
              <a:buFont typeface="+mj-lt"/>
              <a:buAutoNum type="arabicPeriod"/>
            </a:pPr>
            <a:r>
              <a:rPr lang="en-US" b="0" i="0" dirty="0">
                <a:solidFill>
                  <a:srgbClr val="212529"/>
                </a:solidFill>
                <a:effectLst/>
                <a:latin typeface="system-ui"/>
              </a:rPr>
              <a:t>And it should not have Transitive Dependency.</a:t>
            </a:r>
          </a:p>
        </p:txBody>
      </p:sp>
      <p:graphicFrame>
        <p:nvGraphicFramePr>
          <p:cNvPr id="7" name="Table 6">
            <a:extLst>
              <a:ext uri="{FF2B5EF4-FFF2-40B4-BE49-F238E27FC236}">
                <a16:creationId xmlns:a16="http://schemas.microsoft.com/office/drawing/2014/main" xmlns="" id="{4CDC5438-FA51-8BAC-6E68-879BD8FE9B9C}"/>
              </a:ext>
            </a:extLst>
          </p:cNvPr>
          <p:cNvGraphicFramePr>
            <a:graphicFrameLocks noGrp="1"/>
          </p:cNvGraphicFramePr>
          <p:nvPr>
            <p:extLst>
              <p:ext uri="{D42A27DB-BD31-4B8C-83A1-F6EECF244321}">
                <p14:modId xmlns:p14="http://schemas.microsoft.com/office/powerpoint/2010/main" xmlns="" val="3189416067"/>
              </p:ext>
            </p:extLst>
          </p:nvPr>
        </p:nvGraphicFramePr>
        <p:xfrm>
          <a:off x="746234" y="4483485"/>
          <a:ext cx="9007368" cy="1463040"/>
        </p:xfrm>
        <a:graphic>
          <a:graphicData uri="http://schemas.openxmlformats.org/drawingml/2006/table">
            <a:tbl>
              <a:tblPr/>
              <a:tblGrid>
                <a:gridCol w="1501228">
                  <a:extLst>
                    <a:ext uri="{9D8B030D-6E8A-4147-A177-3AD203B41FA5}">
                      <a16:colId xmlns:a16="http://schemas.microsoft.com/office/drawing/2014/main" xmlns="" val="799211965"/>
                    </a:ext>
                  </a:extLst>
                </a:gridCol>
                <a:gridCol w="1501228">
                  <a:extLst>
                    <a:ext uri="{9D8B030D-6E8A-4147-A177-3AD203B41FA5}">
                      <a16:colId xmlns:a16="http://schemas.microsoft.com/office/drawing/2014/main" xmlns="" val="2407697392"/>
                    </a:ext>
                  </a:extLst>
                </a:gridCol>
                <a:gridCol w="1501228">
                  <a:extLst>
                    <a:ext uri="{9D8B030D-6E8A-4147-A177-3AD203B41FA5}">
                      <a16:colId xmlns:a16="http://schemas.microsoft.com/office/drawing/2014/main" xmlns="" val="564865709"/>
                    </a:ext>
                  </a:extLst>
                </a:gridCol>
                <a:gridCol w="1501228">
                  <a:extLst>
                    <a:ext uri="{9D8B030D-6E8A-4147-A177-3AD203B41FA5}">
                      <a16:colId xmlns:a16="http://schemas.microsoft.com/office/drawing/2014/main" xmlns="" val="1342591752"/>
                    </a:ext>
                  </a:extLst>
                </a:gridCol>
                <a:gridCol w="1501228">
                  <a:extLst>
                    <a:ext uri="{9D8B030D-6E8A-4147-A177-3AD203B41FA5}">
                      <a16:colId xmlns:a16="http://schemas.microsoft.com/office/drawing/2014/main" xmlns="" val="3721738019"/>
                    </a:ext>
                  </a:extLst>
                </a:gridCol>
                <a:gridCol w="1501228">
                  <a:extLst>
                    <a:ext uri="{9D8B030D-6E8A-4147-A177-3AD203B41FA5}">
                      <a16:colId xmlns:a16="http://schemas.microsoft.com/office/drawing/2014/main" xmlns="" val="2696447200"/>
                    </a:ext>
                  </a:extLst>
                </a:gridCol>
              </a:tblGrid>
              <a:tr h="0">
                <a:tc>
                  <a:txBody>
                    <a:bodyPr/>
                    <a:lstStyle/>
                    <a:p>
                      <a:pPr algn="l"/>
                      <a:r>
                        <a:rPr lang="en-IN">
                          <a:effectLst/>
                        </a:rPr>
                        <a:t>score_id</a:t>
                      </a:r>
                    </a:p>
                  </a:txBody>
                  <a:tcPr>
                    <a:lnL w="7620" cap="flat" cmpd="sng" algn="ctr">
                      <a:solidFill>
                        <a:srgbClr val="304D6C"/>
                      </a:solidFill>
                      <a:prstDash val="solid"/>
                      <a:round/>
                      <a:headEnd type="none" w="med" len="med"/>
                      <a:tailEnd type="none" w="med" len="med"/>
                    </a:lnL>
                    <a:lnR w="7620" cap="flat" cmpd="sng" algn="ctr">
                      <a:solidFill>
                        <a:srgbClr val="504E6C"/>
                      </a:solidFill>
                      <a:prstDash val="solid"/>
                      <a:round/>
                      <a:headEnd type="none" w="med" len="med"/>
                      <a:tailEnd type="none" w="med" len="med"/>
                    </a:lnR>
                    <a:lnT w="7620" cap="flat" cmpd="sng" algn="ctr">
                      <a:solidFill>
                        <a:srgbClr val="304D6C"/>
                      </a:solidFill>
                      <a:prstDash val="solid"/>
                      <a:round/>
                      <a:headEnd type="none" w="med" len="med"/>
                      <a:tailEnd type="none" w="med" len="med"/>
                    </a:lnT>
                    <a:lnB w="7620" cap="flat" cmpd="sng" algn="ctr">
                      <a:solidFill>
                        <a:srgbClr val="F0516C"/>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504E6C"/>
                      </a:solidFill>
                      <a:prstDash val="solid"/>
                      <a:round/>
                      <a:headEnd type="none" w="med" len="med"/>
                      <a:tailEnd type="none" w="med" len="med"/>
                    </a:lnL>
                    <a:lnR w="7620" cap="flat" cmpd="sng" algn="ctr">
                      <a:solidFill>
                        <a:srgbClr val="D0516C"/>
                      </a:solidFill>
                      <a:prstDash val="solid"/>
                      <a:round/>
                      <a:headEnd type="none" w="med" len="med"/>
                      <a:tailEnd type="none" w="med" len="med"/>
                    </a:lnR>
                    <a:lnT w="7620" cap="flat" cmpd="sng" algn="ctr">
                      <a:solidFill>
                        <a:srgbClr val="504E6C"/>
                      </a:solidFill>
                      <a:prstDash val="solid"/>
                      <a:round/>
                      <a:headEnd type="none" w="med" len="med"/>
                      <a:tailEnd type="none" w="med" len="med"/>
                    </a:lnT>
                    <a:lnB w="7620" cap="flat" cmpd="sng" algn="ctr">
                      <a:solidFill>
                        <a:srgbClr val="F0506C"/>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D051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D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4D6C"/>
                      </a:solidFill>
                      <a:prstDash val="solid"/>
                      <a:round/>
                      <a:headEnd type="none" w="med" len="med"/>
                      <a:tailEnd type="none" w="med" len="med"/>
                    </a:lnL>
                    <a:lnR w="7620" cap="flat" cmpd="sng" algn="ctr">
                      <a:solidFill>
                        <a:srgbClr val="1051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D0506C"/>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1051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1051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D04E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D04E6C"/>
                      </a:solidFill>
                      <a:prstDash val="solid"/>
                      <a:round/>
                      <a:headEnd type="none" w="med" len="med"/>
                      <a:tailEnd type="none" w="med" len="med"/>
                    </a:lnT>
                    <a:lnB w="7620" cap="flat" cmpd="sng" algn="ctr">
                      <a:solidFill>
                        <a:srgbClr val="104D6C"/>
                      </a:solidFill>
                      <a:prstDash val="solid"/>
                      <a:round/>
                      <a:headEnd type="none" w="med" len="med"/>
                      <a:tailEnd type="none" w="med" len="med"/>
                    </a:lnB>
                    <a:solidFill>
                      <a:srgbClr val="FFFFFF"/>
                    </a:solidFill>
                  </a:tcPr>
                </a:tc>
                <a:extLst>
                  <a:ext uri="{0D108BD9-81ED-4DB2-BD59-A6C34878D82A}">
                    <a16:rowId xmlns:a16="http://schemas.microsoft.com/office/drawing/2014/main" xmlns="" val="1374125309"/>
                  </a:ext>
                </a:extLst>
              </a:tr>
              <a:tr h="0">
                <a:tc>
                  <a:txBody>
                    <a:bodyPr/>
                    <a:lstStyle/>
                    <a:p>
                      <a:endParaRPr lang="en-IN">
                        <a:effectLst/>
                      </a:endParaRPr>
                    </a:p>
                  </a:txBody>
                  <a:tcPr>
                    <a:lnL w="7620" cap="flat" cmpd="sng" algn="ctr">
                      <a:solidFill>
                        <a:srgbClr val="F0516C"/>
                      </a:solidFill>
                      <a:prstDash val="solid"/>
                      <a:round/>
                      <a:headEnd type="none" w="med" len="med"/>
                      <a:tailEnd type="none" w="med" len="med"/>
                    </a:lnL>
                    <a:lnR w="7620" cap="flat" cmpd="sng" algn="ctr">
                      <a:solidFill>
                        <a:srgbClr val="F0506C"/>
                      </a:solidFill>
                      <a:prstDash val="solid"/>
                      <a:round/>
                      <a:headEnd type="none" w="med" len="med"/>
                      <a:tailEnd type="none" w="med" len="med"/>
                    </a:lnR>
                    <a:lnT w="7620" cap="flat" cmpd="sng" algn="ctr">
                      <a:solidFill>
                        <a:srgbClr val="F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F0506C"/>
                      </a:solidFill>
                      <a:prstDash val="solid"/>
                      <a:round/>
                      <a:headEnd type="none" w="med" len="med"/>
                      <a:tailEnd type="none" w="med" len="med"/>
                    </a:lnL>
                    <a:lnR w="7620" cap="flat" cmpd="sng" algn="ctr">
                      <a:solidFill>
                        <a:srgbClr val="10526C"/>
                      </a:solidFill>
                      <a:prstDash val="solid"/>
                      <a:round/>
                      <a:headEnd type="none" w="med" len="med"/>
                      <a:tailEnd type="none" w="med" len="med"/>
                    </a:lnR>
                    <a:lnT w="7620" cap="flat" cmpd="sng" algn="ctr">
                      <a:solidFill>
                        <a:srgbClr val="F050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D050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9050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0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D0506C"/>
                      </a:solidFill>
                      <a:prstDash val="solid"/>
                      <a:round/>
                      <a:headEnd type="none" w="med" len="med"/>
                      <a:tailEnd type="none" w="med" len="med"/>
                    </a:lnT>
                    <a:lnB w="7620" cap="flat" cmpd="sng" algn="ctr">
                      <a:solidFill>
                        <a:srgbClr val="D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104F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4D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30596C"/>
                      </a:solidFill>
                      <a:prstDash val="solid"/>
                      <a:round/>
                      <a:headEnd type="none" w="med" len="med"/>
                      <a:tailEnd type="none" w="med" len="med"/>
                    </a:lnB>
                    <a:solidFill>
                      <a:srgbClr val="FFFFFF"/>
                    </a:solidFill>
                  </a:tcPr>
                </a:tc>
                <a:extLst>
                  <a:ext uri="{0D108BD9-81ED-4DB2-BD59-A6C34878D82A}">
                    <a16:rowId xmlns:a16="http://schemas.microsoft.com/office/drawing/2014/main" xmlns="" val="1219436371"/>
                  </a:ext>
                </a:extLst>
              </a:tr>
              <a:tr h="0">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9050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06C"/>
                      </a:solidFill>
                      <a:prstDash val="solid"/>
                      <a:round/>
                      <a:headEnd type="none" w="med" len="med"/>
                      <a:tailEnd type="none" w="med" len="med"/>
                    </a:lnL>
                    <a:lnR w="7620" cap="flat" cmpd="sng" algn="ctr">
                      <a:solidFill>
                        <a:srgbClr val="D0526C"/>
                      </a:solidFill>
                      <a:prstDash val="solid"/>
                      <a:round/>
                      <a:headEnd type="none" w="med" len="med"/>
                      <a:tailEnd type="none" w="med" len="med"/>
                    </a:lnR>
                    <a:lnT w="7620" cap="flat" cmpd="sng" algn="ctr">
                      <a:solidFill>
                        <a:srgbClr val="9050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26C"/>
                      </a:solidFill>
                      <a:prstDash val="solid"/>
                      <a:round/>
                      <a:headEnd type="none" w="med" len="med"/>
                      <a:tailEnd type="none" w="med" len="med"/>
                    </a:lnL>
                    <a:lnR w="7620" cap="flat" cmpd="sng" algn="ctr">
                      <a:solidFill>
                        <a:srgbClr val="104F6C"/>
                      </a:solidFill>
                      <a:prstDash val="solid"/>
                      <a:round/>
                      <a:headEnd type="none" w="med" len="med"/>
                      <a:tailEnd type="none" w="med" len="med"/>
                    </a:lnR>
                    <a:lnT w="7620" cap="flat" cmpd="sng" algn="ctr">
                      <a:solidFill>
                        <a:srgbClr val="D052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4F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104F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59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3059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a16="http://schemas.microsoft.com/office/drawing/2014/main" xmlns="" val="3979626065"/>
                  </a:ext>
                </a:extLst>
              </a:tr>
              <a:tr h="0">
                <a:tc>
                  <a:txBody>
                    <a:bodyPr/>
                    <a:lstStyle/>
                    <a:p>
                      <a:endParaRPr lang="en-IN">
                        <a:effectLst/>
                      </a:endParaRPr>
                    </a:p>
                  </a:txBody>
                  <a:tcPr>
                    <a:lnL w="7620" cap="flat" cmpd="sng" algn="ctr">
                      <a:solidFill>
                        <a:srgbClr val="305A6C"/>
                      </a:solidFill>
                      <a:prstDash val="solid"/>
                      <a:round/>
                      <a:headEnd type="none" w="med" len="med"/>
                      <a:tailEnd type="none" w="med" len="med"/>
                    </a:lnL>
                    <a:lnR w="7620" cap="flat" cmpd="sng" algn="ctr">
                      <a:solidFill>
                        <a:srgbClr val="90576C"/>
                      </a:solidFill>
                      <a:prstDash val="solid"/>
                      <a:round/>
                      <a:headEnd type="none" w="med" len="med"/>
                      <a:tailEnd type="none" w="med" len="med"/>
                    </a:lnR>
                    <a:lnT w="7620" cap="flat" cmpd="sng" algn="ctr">
                      <a:solidFill>
                        <a:srgbClr val="305A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90576C"/>
                      </a:solidFill>
                      <a:prstDash val="solid"/>
                      <a:round/>
                      <a:headEnd type="none" w="med" len="med"/>
                      <a:tailEnd type="none" w="med" len="med"/>
                    </a:lnL>
                    <a:lnR w="7620" cap="flat" cmpd="sng" algn="ctr">
                      <a:solidFill>
                        <a:srgbClr val="50566C"/>
                      </a:solidFill>
                      <a:prstDash val="solid"/>
                      <a:round/>
                      <a:headEnd type="none" w="med" len="med"/>
                      <a:tailEnd type="none" w="med" len="med"/>
                    </a:lnR>
                    <a:lnT w="7620" cap="flat" cmpd="sng" algn="ctr">
                      <a:solidFill>
                        <a:srgbClr val="9057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50566C"/>
                      </a:solidFill>
                      <a:prstDash val="solid"/>
                      <a:round/>
                      <a:headEnd type="none" w="med" len="med"/>
                      <a:tailEnd type="none" w="med" len="med"/>
                    </a:lnL>
                    <a:lnR w="7620" cap="flat" cmpd="sng" algn="ctr">
                      <a:solidFill>
                        <a:srgbClr val="D0596C"/>
                      </a:solidFill>
                      <a:prstDash val="solid"/>
                      <a:round/>
                      <a:headEnd type="none" w="med" len="med"/>
                      <a:tailEnd type="none" w="med" len="med"/>
                    </a:lnR>
                    <a:lnT w="7620" cap="flat" cmpd="sng" algn="ctr">
                      <a:solidFill>
                        <a:srgbClr val="5056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96C"/>
                      </a:solidFill>
                      <a:prstDash val="solid"/>
                      <a:round/>
                      <a:headEnd type="none" w="med" len="med"/>
                      <a:tailEnd type="none" w="med" len="med"/>
                    </a:lnL>
                    <a:lnR w="7620" cap="flat" cmpd="sng" algn="ctr">
                      <a:solidFill>
                        <a:srgbClr val="105A6C"/>
                      </a:solidFill>
                      <a:prstDash val="solid"/>
                      <a:round/>
                      <a:headEnd type="none" w="med" len="med"/>
                      <a:tailEnd type="none" w="med" len="med"/>
                    </a:lnR>
                    <a:lnT w="7620" cap="flat" cmpd="sng" algn="ctr">
                      <a:solidFill>
                        <a:srgbClr val="D059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105A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905A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a16="http://schemas.microsoft.com/office/drawing/2014/main" xmlns="" val="1377948662"/>
                  </a:ext>
                </a:extLst>
              </a:tr>
            </a:tbl>
          </a:graphicData>
        </a:graphic>
      </p:graphicFrame>
      <p:sp>
        <p:nvSpPr>
          <p:cNvPr id="8" name="Rectangle 1">
            <a:extLst>
              <a:ext uri="{FF2B5EF4-FFF2-40B4-BE49-F238E27FC236}">
                <a16:creationId xmlns:a16="http://schemas.microsoft.com/office/drawing/2014/main" xmlns="" id="{632450A0-C919-B459-FC28-1544090C235C}"/>
              </a:ext>
            </a:extLst>
          </p:cNvPr>
          <p:cNvSpPr>
            <a:spLocks noChangeArrowheads="1"/>
          </p:cNvSpPr>
          <p:nvPr/>
        </p:nvSpPr>
        <p:spPr bwMode="auto">
          <a:xfrm>
            <a:off x="746234" y="3785992"/>
            <a:ext cx="7141177"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In the Score table, we need to store some more information, which is the exam name and total marks, so let's add 2 more columns to the Score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52365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A7218D-F1F3-42E2-C547-EE9C893A617D}"/>
              </a:ext>
            </a:extLst>
          </p:cNvPr>
          <p:cNvSpPr>
            <a:spLocks noGrp="1"/>
          </p:cNvSpPr>
          <p:nvPr>
            <p:ph type="title"/>
          </p:nvPr>
        </p:nvSpPr>
        <p:spPr/>
        <p:txBody>
          <a:bodyPr/>
          <a:lstStyle/>
          <a:p>
            <a:r>
              <a:rPr lang="en-IN" b="0" i="0" dirty="0">
                <a:solidFill>
                  <a:srgbClr val="212529"/>
                </a:solidFill>
                <a:effectLst/>
                <a:latin typeface="system-ui"/>
              </a:rPr>
              <a:t>What is Transitive Dependency?</a:t>
            </a:r>
            <a:br>
              <a:rPr lang="en-IN" b="0" i="0" dirty="0">
                <a:solidFill>
                  <a:srgbClr val="212529"/>
                </a:solidFill>
                <a:effectLst/>
                <a:latin typeface="system-ui"/>
              </a:rPr>
            </a:br>
            <a:endParaRPr lang="en-IN" dirty="0"/>
          </a:p>
        </p:txBody>
      </p:sp>
      <p:sp>
        <p:nvSpPr>
          <p:cNvPr id="7" name="TextBox 6">
            <a:extLst>
              <a:ext uri="{FF2B5EF4-FFF2-40B4-BE49-F238E27FC236}">
                <a16:creationId xmlns:a16="http://schemas.microsoft.com/office/drawing/2014/main" xmlns="" id="{D5C7EF30-2943-DC86-597B-8432B08FE0C9}"/>
              </a:ext>
            </a:extLst>
          </p:cNvPr>
          <p:cNvSpPr txBox="1"/>
          <p:nvPr/>
        </p:nvSpPr>
        <p:spPr>
          <a:xfrm>
            <a:off x="838199" y="1381036"/>
            <a:ext cx="8810297" cy="923330"/>
          </a:xfrm>
          <a:prstGeom prst="rect">
            <a:avLst/>
          </a:prstGeom>
          <a:noFill/>
        </p:spPr>
        <p:txBody>
          <a:bodyPr wrap="square">
            <a:spAutoFit/>
          </a:bodyPr>
          <a:lstStyle/>
          <a:p>
            <a:r>
              <a:rPr lang="en-US" dirty="0"/>
              <a:t>With </a:t>
            </a:r>
            <a:r>
              <a:rPr lang="en-US" dirty="0" err="1"/>
              <a:t>exam_name</a:t>
            </a:r>
            <a:r>
              <a:rPr lang="en-US" dirty="0"/>
              <a:t> and </a:t>
            </a:r>
            <a:r>
              <a:rPr lang="en-US" dirty="0" err="1"/>
              <a:t>total_marks</a:t>
            </a:r>
            <a:r>
              <a:rPr lang="en-US" dirty="0"/>
              <a:t> added to our Score table, it saves more data now. Primary key for our Score table is a composite key, which means it's made up of two attributes or columns → </a:t>
            </a:r>
            <a:r>
              <a:rPr lang="en-US" dirty="0" err="1"/>
              <a:t>student_id</a:t>
            </a:r>
            <a:r>
              <a:rPr lang="en-US" dirty="0"/>
              <a:t> + </a:t>
            </a:r>
            <a:r>
              <a:rPr lang="en-US" dirty="0" err="1"/>
              <a:t>subject_id</a:t>
            </a:r>
            <a:r>
              <a:rPr lang="en-US" dirty="0"/>
              <a:t>.</a:t>
            </a:r>
            <a:endParaRPr lang="en-IN" dirty="0"/>
          </a:p>
        </p:txBody>
      </p:sp>
      <p:sp>
        <p:nvSpPr>
          <p:cNvPr id="9" name="TextBox 8">
            <a:extLst>
              <a:ext uri="{FF2B5EF4-FFF2-40B4-BE49-F238E27FC236}">
                <a16:creationId xmlns:a16="http://schemas.microsoft.com/office/drawing/2014/main" xmlns="" id="{43B79019-6296-F2AD-506B-B025A676A292}"/>
              </a:ext>
            </a:extLst>
          </p:cNvPr>
          <p:cNvSpPr txBox="1"/>
          <p:nvPr/>
        </p:nvSpPr>
        <p:spPr>
          <a:xfrm>
            <a:off x="838199" y="2383433"/>
            <a:ext cx="6096000" cy="646331"/>
          </a:xfrm>
          <a:prstGeom prst="rect">
            <a:avLst/>
          </a:prstGeom>
          <a:noFill/>
        </p:spPr>
        <p:txBody>
          <a:bodyPr wrap="square">
            <a:spAutoFit/>
          </a:bodyPr>
          <a:lstStyle/>
          <a:p>
            <a:r>
              <a:rPr lang="en-US" dirty="0"/>
              <a:t> the column </a:t>
            </a:r>
            <a:r>
              <a:rPr lang="en-US" dirty="0" err="1"/>
              <a:t>total_marks</a:t>
            </a:r>
            <a:r>
              <a:rPr lang="en-US" dirty="0"/>
              <a:t> depends on </a:t>
            </a:r>
            <a:r>
              <a:rPr lang="en-US" dirty="0" err="1"/>
              <a:t>exam_name</a:t>
            </a:r>
            <a:r>
              <a:rPr lang="en-US" dirty="0"/>
              <a:t> as with exam type the total score changes.</a:t>
            </a:r>
            <a:endParaRPr lang="en-IN" dirty="0"/>
          </a:p>
        </p:txBody>
      </p:sp>
      <p:sp>
        <p:nvSpPr>
          <p:cNvPr id="12" name="TextBox 11">
            <a:extLst>
              <a:ext uri="{FF2B5EF4-FFF2-40B4-BE49-F238E27FC236}">
                <a16:creationId xmlns:a16="http://schemas.microsoft.com/office/drawing/2014/main" xmlns="" id="{4D92A838-52E6-03B1-2187-55FAE912C6F9}"/>
              </a:ext>
            </a:extLst>
          </p:cNvPr>
          <p:cNvSpPr txBox="1"/>
          <p:nvPr/>
        </p:nvSpPr>
        <p:spPr>
          <a:xfrm>
            <a:off x="945930" y="3108831"/>
            <a:ext cx="8702565" cy="1477328"/>
          </a:xfrm>
          <a:prstGeom prst="rect">
            <a:avLst/>
          </a:prstGeom>
          <a:noFill/>
        </p:spPr>
        <p:txBody>
          <a:bodyPr wrap="square">
            <a:spAutoFit/>
          </a:bodyPr>
          <a:lstStyle/>
          <a:p>
            <a:r>
              <a:rPr lang="en-US" dirty="0"/>
              <a:t>But, </a:t>
            </a:r>
            <a:r>
              <a:rPr lang="en-US" dirty="0" err="1"/>
              <a:t>exam_name</a:t>
            </a:r>
            <a:r>
              <a:rPr lang="en-US" dirty="0"/>
              <a:t> is just another column in the score table. It is not a primary key or even a part of the primary key, and </a:t>
            </a:r>
            <a:r>
              <a:rPr lang="en-US" dirty="0" err="1"/>
              <a:t>total_marks</a:t>
            </a:r>
            <a:r>
              <a:rPr lang="en-US" dirty="0"/>
              <a:t> depends on it.</a:t>
            </a:r>
          </a:p>
          <a:p>
            <a:endParaRPr lang="en-US" dirty="0"/>
          </a:p>
          <a:p>
            <a:r>
              <a:rPr lang="en-US" dirty="0"/>
              <a:t>This is Transitive Dependency. When a non-prime attribute depends on other non-prime attributes rather than depending upon the prime attributes or primary key.</a:t>
            </a:r>
            <a:endParaRPr lang="en-IN" dirty="0"/>
          </a:p>
        </p:txBody>
      </p:sp>
    </p:spTree>
    <p:extLst>
      <p:ext uri="{BB962C8B-B14F-4D97-AF65-F5344CB8AC3E}">
        <p14:creationId xmlns:p14="http://schemas.microsoft.com/office/powerpoint/2010/main" xmlns="" val="3672253715"/>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1439</TotalTime>
  <Words>4209</Words>
  <Application>Microsoft Office PowerPoint</Application>
  <PresentationFormat>Custom</PresentationFormat>
  <Paragraphs>602</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2018</vt:lpstr>
      <vt:lpstr>Normalization of RDBMS</vt:lpstr>
      <vt:lpstr>Slide 2</vt:lpstr>
      <vt:lpstr>Normalization of Database </vt:lpstr>
      <vt:lpstr>Normalization Rule </vt:lpstr>
      <vt:lpstr>First Normal Form (1NF) </vt:lpstr>
      <vt:lpstr>Second Normal Form (2NF) </vt:lpstr>
      <vt:lpstr>Slide 7</vt:lpstr>
      <vt:lpstr>Third Normal Form (3NF) </vt:lpstr>
      <vt:lpstr>What is Transitive Dependency? </vt:lpstr>
      <vt:lpstr>How to remove Transitive Dependency? </vt:lpstr>
      <vt:lpstr>Boyce-Codd Normal Form (BCNF)  </vt:lpstr>
      <vt:lpstr>Slide 12</vt:lpstr>
      <vt:lpstr>Slide 13</vt:lpstr>
      <vt:lpstr>Fifth Normal Form</vt:lpstr>
      <vt:lpstr>Slide 15</vt:lpstr>
      <vt:lpstr>Constraints in SQL</vt:lpstr>
      <vt:lpstr>SQL - Constraints </vt:lpstr>
      <vt:lpstr>Slide 18</vt:lpstr>
      <vt:lpstr>DDl-DML-DQL-DCL-TCL</vt:lpstr>
      <vt:lpstr>Slide 20</vt:lpstr>
      <vt:lpstr>DML Commands in SQL Insert: </vt:lpstr>
      <vt:lpstr>DML Commands in SQL Update:</vt:lpstr>
      <vt:lpstr>DML Commands in SQL delete:</vt:lpstr>
      <vt:lpstr>DQL Commands in SQL select:</vt:lpstr>
      <vt:lpstr>Slide 25</vt:lpstr>
      <vt:lpstr>SQL Comparison Operators: </vt:lpstr>
      <vt:lpstr>SQL Logical Operators </vt:lpstr>
      <vt:lpstr>Joins in Sql</vt:lpstr>
      <vt:lpstr>SQL: JOINS </vt:lpstr>
      <vt:lpstr>The SQL INNER JOIN</vt:lpstr>
      <vt:lpstr>SQL LEFT OUTER JOIN </vt:lpstr>
      <vt:lpstr>SQL RIGHT OUTER JOIN </vt:lpstr>
      <vt:lpstr>SQL FULL OUTER JOIN </vt:lpstr>
      <vt:lpstr>Equi join and non equi joins</vt:lpstr>
      <vt:lpstr>Cross Join or Cartesian Join</vt:lpstr>
      <vt:lpstr>Stored Procedure and function</vt:lpstr>
      <vt:lpstr>Stored Procedures </vt:lpstr>
      <vt:lpstr>Slide 38</vt:lpstr>
      <vt:lpstr>Creating user-defined functions </vt:lpstr>
      <vt:lpstr>Slide 40</vt:lpstr>
      <vt:lpstr>Advantages of UDFs </vt:lpstr>
      <vt:lpstr>SubQueries</vt:lpstr>
      <vt:lpstr>Slide 43</vt:lpstr>
      <vt:lpstr>Slide 44</vt:lpstr>
      <vt:lpstr>Slide 45</vt:lpstr>
      <vt:lpstr>Slide 46</vt:lpstr>
      <vt:lpstr>Slide 47</vt:lpstr>
      <vt:lpstr>SQL correlated subquery in the WHERE clause example</vt:lpstr>
      <vt:lpstr>Slide 49</vt:lpstr>
      <vt:lpstr>SQL correlated subquery in the SELECT clause example</vt:lpstr>
      <vt:lpstr>SQL correlated subquery with EXISTS operator example</vt:lpstr>
      <vt:lpstr>Difference between delete and truncate </vt:lpstr>
      <vt:lpstr> transaction </vt:lpstr>
      <vt:lpstr>Modes of the Transactions in SQL Server </vt:lpstr>
      <vt:lpstr>Slide 55</vt:lpstr>
      <vt:lpstr>Save Points in Transactions </vt:lpstr>
      <vt:lpstr>Difference between truncate and delete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60</cp:revision>
  <dcterms:created xsi:type="dcterms:W3CDTF">2019-03-07T07:10:25Z</dcterms:created>
  <dcterms:modified xsi:type="dcterms:W3CDTF">2024-06-01T15:25:31Z</dcterms:modified>
</cp:coreProperties>
</file>