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69"/>
  </p:notesMasterIdLst>
  <p:sldIdLst>
    <p:sldId id="256" r:id="rId2"/>
    <p:sldId id="292" r:id="rId3"/>
    <p:sldId id="260" r:id="rId4"/>
    <p:sldId id="261" r:id="rId5"/>
    <p:sldId id="262" r:id="rId6"/>
    <p:sldId id="263" r:id="rId7"/>
    <p:sldId id="295" r:id="rId8"/>
    <p:sldId id="296" r:id="rId9"/>
    <p:sldId id="297" r:id="rId10"/>
    <p:sldId id="298" r:id="rId11"/>
    <p:sldId id="294" r:id="rId12"/>
    <p:sldId id="29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90" r:id="rId28"/>
    <p:sldId id="291" r:id="rId29"/>
    <p:sldId id="278"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20" r:id="rId48"/>
    <p:sldId id="321" r:id="rId49"/>
    <p:sldId id="322" r:id="rId50"/>
    <p:sldId id="323" r:id="rId51"/>
    <p:sldId id="324" r:id="rId52"/>
    <p:sldId id="325" r:id="rId53"/>
    <p:sldId id="326" r:id="rId54"/>
    <p:sldId id="328" r:id="rId55"/>
    <p:sldId id="319" r:id="rId56"/>
    <p:sldId id="281" r:id="rId57"/>
    <p:sldId id="282" r:id="rId58"/>
    <p:sldId id="283" r:id="rId59"/>
    <p:sldId id="284" r:id="rId60"/>
    <p:sldId id="285" r:id="rId61"/>
    <p:sldId id="286" r:id="rId62"/>
    <p:sldId id="287" r:id="rId63"/>
    <p:sldId id="288" r:id="rId64"/>
    <p:sldId id="289" r:id="rId65"/>
    <p:sldId id="280" r:id="rId66"/>
    <p:sldId id="327" r:id="rId67"/>
    <p:sldId id="25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7337" autoAdjust="0"/>
  </p:normalViewPr>
  <p:slideViewPr>
    <p:cSldViewPr snapToGrid="0">
      <p:cViewPr>
        <p:scale>
          <a:sx n="80" d="100"/>
          <a:sy n="80" d="100"/>
        </p:scale>
        <p:origin x="-782" y="-2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pPr/>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pPr/>
              <a:t>‹#›</a:t>
            </a:fld>
            <a:endParaRPr lang="en-IN"/>
          </a:p>
        </p:txBody>
      </p:sp>
    </p:spTree>
    <p:extLst>
      <p:ext uri="{BB962C8B-B14F-4D97-AF65-F5344CB8AC3E}">
        <p14:creationId xmlns=""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2474CCF-98B4-411A-8810-C31E8C29E19B}" type="datetimeFigureOut">
              <a:rPr lang="en-US" smtClean="0"/>
              <a:pPr/>
              <a:t>8/28/2024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D0E78-183D-4F7D-A18B-8A4BED7B698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8/28/2024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A1FD0E78-183D-4F7D-A18B-8A4BED7B69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2474CCF-98B4-411A-8810-C31E8C29E19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474CCF-98B4-411A-8810-C31E8C29E19B}"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474CCF-98B4-411A-8810-C31E8C29E19B}"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8/28/2024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A1FD0E78-183D-4F7D-A18B-8A4BED7B698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2474CCF-98B4-411A-8810-C31E8C29E19B}" type="datetimeFigureOut">
              <a:rPr lang="en-US" smtClean="0"/>
              <a:pPr/>
              <a:t>8/28/2024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D0E78-183D-4F7D-A18B-8A4BED7B69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SQL%20Fuctions.docx"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data-flair.training/blogs/wp-content/uploads/sites/2/2018/08/example-2-3-1.png"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DBMS and SQL Server</a:t>
            </a: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07AD7E-DD59-9E94-7073-C3C20F3520F5}"/>
              </a:ext>
            </a:extLst>
          </p:cNvPr>
          <p:cNvSpPr>
            <a:spLocks noGrp="1"/>
          </p:cNvSpPr>
          <p:nvPr>
            <p:ph type="title"/>
          </p:nvPr>
        </p:nvSpPr>
        <p:spPr/>
        <p:txBody>
          <a:bodyPr anchor="ctr">
            <a:normAutofit/>
          </a:bodyPr>
          <a:lstStyle/>
          <a:p>
            <a:r>
              <a:rPr lang="en-IN" sz="2400" b="0" i="0">
                <a:effectLst/>
              </a:rPr>
              <a:t>Other Data Types</a:t>
            </a:r>
            <a:br>
              <a:rPr lang="en-IN" sz="2400" b="0" i="0">
                <a:effectLst/>
              </a:rPr>
            </a:br>
            <a:endParaRPr lang="en-IN" sz="2400"/>
          </a:p>
        </p:txBody>
      </p:sp>
      <p:graphicFrame>
        <p:nvGraphicFramePr>
          <p:cNvPr id="3" name="Table 2">
            <a:extLst>
              <a:ext uri="{FF2B5EF4-FFF2-40B4-BE49-F238E27FC236}">
                <a16:creationId xmlns="" xmlns:a16="http://schemas.microsoft.com/office/drawing/2014/main" id="{7B5DB9A5-C40B-DCC9-9CFD-3639FB002085}"/>
              </a:ext>
            </a:extLst>
          </p:cNvPr>
          <p:cNvGraphicFramePr>
            <a:graphicFrameLocks noGrp="1"/>
          </p:cNvGraphicFramePr>
          <p:nvPr>
            <p:extLst>
              <p:ext uri="{D42A27DB-BD31-4B8C-83A1-F6EECF244321}">
                <p14:modId xmlns="" xmlns:p14="http://schemas.microsoft.com/office/powerpoint/2010/main" val="2812746706"/>
              </p:ext>
            </p:extLst>
          </p:nvPr>
        </p:nvGraphicFramePr>
        <p:xfrm>
          <a:off x="726724" y="1311394"/>
          <a:ext cx="11039452" cy="4937256"/>
        </p:xfrm>
        <a:graphic>
          <a:graphicData uri="http://schemas.openxmlformats.org/drawingml/2006/table">
            <a:tbl>
              <a:tblPr/>
              <a:tblGrid>
                <a:gridCol w="2926312">
                  <a:extLst>
                    <a:ext uri="{9D8B030D-6E8A-4147-A177-3AD203B41FA5}">
                      <a16:colId xmlns="" xmlns:a16="http://schemas.microsoft.com/office/drawing/2014/main" val="4110731376"/>
                    </a:ext>
                  </a:extLst>
                </a:gridCol>
                <a:gridCol w="8113140">
                  <a:extLst>
                    <a:ext uri="{9D8B030D-6E8A-4147-A177-3AD203B41FA5}">
                      <a16:colId xmlns="" xmlns:a16="http://schemas.microsoft.com/office/drawing/2014/main" val="196508527"/>
                    </a:ext>
                  </a:extLst>
                </a:gridCol>
              </a:tblGrid>
              <a:tr h="679351">
                <a:tc>
                  <a:txBody>
                    <a:bodyPr/>
                    <a:lstStyle/>
                    <a:p>
                      <a:pPr algn="l" fontAlgn="t">
                        <a:spcBef>
                          <a:spcPts val="0"/>
                        </a:spcBef>
                        <a:spcAft>
                          <a:spcPts val="0"/>
                        </a:spcAft>
                      </a:pPr>
                      <a:r>
                        <a:rPr lang="en-IN" sz="2800" b="0" i="0" u="none" strike="noStrike">
                          <a:effectLst/>
                          <a:latin typeface="Arial" panose="020B0604020202020204" pitchFamily="34" charset="0"/>
                        </a:rPr>
                        <a:t>Data type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Description</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248866004"/>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sql_variant</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2800" b="0" i="0" u="none" strike="noStrike">
                          <a:effectLst/>
                          <a:latin typeface="Arial" panose="020B0604020202020204" pitchFamily="34" charset="0"/>
                        </a:rPr>
                        <a:t>Stores up to 8,000 bytes of data of various data types, except text, ntext, and timestamp</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747509160"/>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uniqueidentifier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Stores a globally unique identifier (GUID)</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91715416"/>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xml</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a:effectLst/>
                          <a:latin typeface="Arial" panose="020B0604020202020204" pitchFamily="34" charset="0"/>
                        </a:rPr>
                        <a:t>Stores XML formatted data. Maximum 2GB</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4268742990"/>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cursor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800" b="0" i="0" u="none" strike="noStrike">
                          <a:effectLst/>
                          <a:latin typeface="Arial" panose="020B0604020202020204" pitchFamily="34" charset="0"/>
                        </a:rPr>
                        <a:t>Stores a reference to a cursor used for database operations</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87327949"/>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table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dirty="0">
                          <a:effectLst/>
                          <a:latin typeface="Arial" panose="020B0604020202020204" pitchFamily="34" charset="0"/>
                        </a:rPr>
                        <a:t>Stores a result-set for later processing</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322279959"/>
                  </a:ext>
                </a:extLst>
              </a:tr>
            </a:tbl>
          </a:graphicData>
        </a:graphic>
      </p:graphicFrame>
    </p:spTree>
    <p:extLst>
      <p:ext uri="{BB962C8B-B14F-4D97-AF65-F5344CB8AC3E}">
        <p14:creationId xmlns="" xmlns:p14="http://schemas.microsoft.com/office/powerpoint/2010/main" val="175766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6AE20-649A-22FD-32CE-1841B0B69935}"/>
              </a:ext>
            </a:extLst>
          </p:cNvPr>
          <p:cNvSpPr>
            <a:spLocks noGrp="1"/>
          </p:cNvSpPr>
          <p:nvPr>
            <p:ph type="title"/>
          </p:nvPr>
        </p:nvSpPr>
        <p:spPr>
          <a:xfrm>
            <a:off x="944880" y="660401"/>
            <a:ext cx="10474960" cy="741680"/>
          </a:xfrm>
        </p:spPr>
        <p:txBody>
          <a:bodyPr>
            <a:normAutofit fontScale="90000"/>
          </a:bodyPr>
          <a:lstStyle/>
          <a:p>
            <a:r>
              <a:rPr lang="en-US" sz="2000" b="0" i="0" dirty="0">
                <a:solidFill>
                  <a:srgbClr val="610B38"/>
                </a:solidFill>
                <a:effectLst/>
                <a:latin typeface="erdana"/>
              </a:rPr>
              <a:t>What is RDBMS (Relational Database Management System)</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4" name="TextBox 3">
            <a:extLst>
              <a:ext uri="{FF2B5EF4-FFF2-40B4-BE49-F238E27FC236}">
                <a16:creationId xmlns="" xmlns:a16="http://schemas.microsoft.com/office/drawing/2014/main" id="{B701A7EB-3CF3-40DB-0906-B642A86F4929}"/>
              </a:ext>
            </a:extLst>
          </p:cNvPr>
          <p:cNvSpPr txBox="1"/>
          <p:nvPr/>
        </p:nvSpPr>
        <p:spPr>
          <a:xfrm>
            <a:off x="838200" y="1397675"/>
            <a:ext cx="8301858" cy="2031325"/>
          </a:xfrm>
          <a:prstGeom prst="rect">
            <a:avLst/>
          </a:prstGeom>
          <a:noFill/>
        </p:spPr>
        <p:txBody>
          <a:bodyPr wrap="square">
            <a:spAutoFit/>
          </a:bodyPr>
          <a:lstStyle/>
          <a:p>
            <a:pPr algn="just"/>
            <a:r>
              <a:rPr lang="en-US" b="1" i="0" dirty="0">
                <a:solidFill>
                  <a:srgbClr val="333333"/>
                </a:solidFill>
                <a:effectLst/>
                <a:latin typeface="inter-bold"/>
              </a:rPr>
              <a:t>RDBMS</a:t>
            </a:r>
            <a:r>
              <a:rPr lang="en-US" b="0" i="0" dirty="0">
                <a:solidFill>
                  <a:srgbClr val="333333"/>
                </a:solidFill>
                <a:effectLst/>
                <a:latin typeface="inter-regular"/>
              </a:rPr>
              <a:t> stands for </a:t>
            </a:r>
            <a:r>
              <a:rPr lang="en-US" b="0" i="1" dirty="0">
                <a:solidFill>
                  <a:srgbClr val="333333"/>
                </a:solidFill>
                <a:effectLst/>
                <a:latin typeface="inter-regular"/>
              </a:rPr>
              <a:t>Relational Database Management System.</a:t>
            </a:r>
            <a:endParaRPr lang="en-US" b="0" i="0" dirty="0">
              <a:solidFill>
                <a:srgbClr val="333333"/>
              </a:solidFill>
              <a:effectLst/>
              <a:latin typeface="inter-regular"/>
            </a:endParaRPr>
          </a:p>
          <a:p>
            <a:pPr algn="just"/>
            <a:r>
              <a:rPr lang="en-US" b="0" i="0" dirty="0">
                <a:solidFill>
                  <a:srgbClr val="333333"/>
                </a:solidFill>
                <a:effectLst/>
                <a:latin typeface="inter-regular"/>
              </a:rPr>
              <a:t>All modern database management systems like SQL, MS SQL Server, IBM DB2, ORACLE, My-SQL, and Microsoft Access are based on RDBMS.</a:t>
            </a:r>
          </a:p>
          <a:p>
            <a:pPr algn="just"/>
            <a:r>
              <a:rPr lang="en-US" b="0" i="0" dirty="0">
                <a:solidFill>
                  <a:srgbClr val="333333"/>
                </a:solidFill>
                <a:effectLst/>
                <a:latin typeface="inter-regular"/>
              </a:rPr>
              <a:t>It is called Relational Database Management System (RDBMS) because it is based on the relational model introduced by E.F. Codd.</a:t>
            </a:r>
          </a:p>
          <a:p>
            <a:pPr algn="just"/>
            <a:r>
              <a:rPr lang="en-US" b="0" i="0" dirty="0">
                <a:solidFill>
                  <a:srgbClr val="610B38"/>
                </a:solidFill>
                <a:effectLst/>
                <a:latin typeface="erdana"/>
              </a:rPr>
              <a:t>How it works</a:t>
            </a:r>
          </a:p>
          <a:p>
            <a:pPr algn="just"/>
            <a:r>
              <a:rPr lang="en-US" b="0" i="0" dirty="0">
                <a:solidFill>
                  <a:srgbClr val="333333"/>
                </a:solidFill>
                <a:effectLst/>
                <a:latin typeface="inter-regular"/>
              </a:rPr>
              <a:t>Data is represented in terms of tuples (rows) in RDBMS.</a:t>
            </a:r>
          </a:p>
        </p:txBody>
      </p:sp>
      <p:sp>
        <p:nvSpPr>
          <p:cNvPr id="6" name="TextBox 5">
            <a:extLst>
              <a:ext uri="{FF2B5EF4-FFF2-40B4-BE49-F238E27FC236}">
                <a16:creationId xmlns="" xmlns:a16="http://schemas.microsoft.com/office/drawing/2014/main" id="{B51B36EF-A81A-2757-EE98-8F29F7E301C9}"/>
              </a:ext>
            </a:extLst>
          </p:cNvPr>
          <p:cNvSpPr txBox="1"/>
          <p:nvPr/>
        </p:nvSpPr>
        <p:spPr>
          <a:xfrm>
            <a:off x="746760" y="3589834"/>
            <a:ext cx="10008476" cy="1754326"/>
          </a:xfrm>
          <a:prstGeom prst="rect">
            <a:avLst/>
          </a:prstGeom>
          <a:noFill/>
        </p:spPr>
        <p:txBody>
          <a:bodyPr wrap="square">
            <a:spAutoFit/>
          </a:bodyPr>
          <a:lstStyle/>
          <a:p>
            <a:pPr algn="just"/>
            <a:r>
              <a:rPr lang="en-US" b="0" i="0" dirty="0">
                <a:solidFill>
                  <a:srgbClr val="333333"/>
                </a:solidFill>
                <a:effectLst/>
                <a:latin typeface="inter-regular"/>
              </a:rPr>
              <a:t>A relational database is the most commonly used database. It contains several tables, and each table has its primary key.</a:t>
            </a:r>
          </a:p>
          <a:p>
            <a:pPr algn="just"/>
            <a:r>
              <a:rPr lang="en-US" b="0" i="0" dirty="0">
                <a:solidFill>
                  <a:srgbClr val="333333"/>
                </a:solidFill>
                <a:effectLst/>
                <a:latin typeface="inter-regular"/>
              </a:rPr>
              <a:t>Due to a collection of an organized set of tables, data can be accessed easily in RDBMS.</a:t>
            </a:r>
          </a:p>
          <a:p>
            <a:pPr algn="just"/>
            <a:r>
              <a:rPr lang="en-US" b="0" i="0" dirty="0">
                <a:solidFill>
                  <a:srgbClr val="610B38"/>
                </a:solidFill>
                <a:effectLst/>
                <a:latin typeface="erdana"/>
              </a:rPr>
              <a:t>Brief History of RDBMS</a:t>
            </a:r>
          </a:p>
          <a:p>
            <a:pPr algn="just"/>
            <a:r>
              <a:rPr lang="en-US" b="0" i="0" dirty="0">
                <a:solidFill>
                  <a:srgbClr val="333333"/>
                </a:solidFill>
                <a:effectLst/>
                <a:latin typeface="inter-regular"/>
              </a:rPr>
              <a:t>From 1970 to 1972, E.F. Codd published a paper to propose using a relational database model.</a:t>
            </a:r>
          </a:p>
          <a:p>
            <a:pPr algn="just"/>
            <a:r>
              <a:rPr lang="en-US" b="0" i="0" dirty="0">
                <a:solidFill>
                  <a:srgbClr val="333333"/>
                </a:solidFill>
                <a:effectLst/>
                <a:latin typeface="inter-regular"/>
              </a:rPr>
              <a:t>RDBMS is originally based on E.F. Codd's relational model invention.</a:t>
            </a:r>
          </a:p>
        </p:txBody>
      </p:sp>
    </p:spTree>
    <p:extLst>
      <p:ext uri="{BB962C8B-B14F-4D97-AF65-F5344CB8AC3E}">
        <p14:creationId xmlns="" xmlns:p14="http://schemas.microsoft.com/office/powerpoint/2010/main" val="19595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72BC6-242E-8C5D-1659-3862B888CD27}"/>
              </a:ext>
            </a:extLst>
          </p:cNvPr>
          <p:cNvSpPr>
            <a:spLocks noGrp="1"/>
          </p:cNvSpPr>
          <p:nvPr>
            <p:ph type="title"/>
          </p:nvPr>
        </p:nvSpPr>
        <p:spPr/>
        <p:txBody>
          <a:bodyPr/>
          <a:lstStyle/>
          <a:p>
            <a:r>
              <a:rPr lang="en-IN" dirty="0"/>
              <a:t>DDL,DML,DQL And DCL</a:t>
            </a:r>
          </a:p>
        </p:txBody>
      </p:sp>
      <p:sp>
        <p:nvSpPr>
          <p:cNvPr id="4" name="TextBox 3">
            <a:extLst>
              <a:ext uri="{FF2B5EF4-FFF2-40B4-BE49-F238E27FC236}">
                <a16:creationId xmlns="" xmlns:a16="http://schemas.microsoft.com/office/drawing/2014/main" id="{EF9B14F9-4032-0CE3-11B8-84B2455B453A}"/>
              </a:ext>
            </a:extLst>
          </p:cNvPr>
          <p:cNvSpPr txBox="1"/>
          <p:nvPr/>
        </p:nvSpPr>
        <p:spPr>
          <a:xfrm>
            <a:off x="1289154" y="2132590"/>
            <a:ext cx="8144406" cy="2862322"/>
          </a:xfrm>
          <a:prstGeom prst="rect">
            <a:avLst/>
          </a:prstGeom>
          <a:noFill/>
        </p:spPr>
        <p:txBody>
          <a:bodyPr wrap="square">
            <a:spAutoFit/>
          </a:bodyPr>
          <a:lstStyle/>
          <a:p>
            <a:pPr algn="l" fontAlgn="base"/>
            <a:r>
              <a:rPr lang="en-US" b="0" i="0" dirty="0">
                <a:solidFill>
                  <a:srgbClr val="273239"/>
                </a:solidFill>
                <a:effectLst/>
                <a:latin typeface="urw-din"/>
              </a:rPr>
              <a:t>The queries to deal with relational database can be categories as:</a:t>
            </a:r>
          </a:p>
          <a:p>
            <a:pPr algn="l" fontAlgn="base"/>
            <a:r>
              <a:rPr lang="en-US" b="1" i="0" dirty="0">
                <a:solidFill>
                  <a:srgbClr val="273239"/>
                </a:solidFill>
                <a:effectLst/>
                <a:latin typeface="urw-din"/>
              </a:rPr>
              <a:t>Data Definition Language:</a:t>
            </a:r>
            <a:r>
              <a:rPr lang="en-US" b="0" i="0" dirty="0">
                <a:solidFill>
                  <a:srgbClr val="273239"/>
                </a:solidFill>
                <a:effectLst/>
                <a:latin typeface="urw-din"/>
              </a:rPr>
              <a:t> It is used to define the structure of the database. </a:t>
            </a:r>
            <a:r>
              <a:rPr lang="en-US" b="0" i="0" dirty="0" err="1">
                <a:solidFill>
                  <a:srgbClr val="273239"/>
                </a:solidFill>
                <a:effectLst/>
                <a:latin typeface="urw-din"/>
              </a:rPr>
              <a:t>e.g</a:t>
            </a:r>
            <a:r>
              <a:rPr lang="en-US" b="0" i="0" dirty="0">
                <a:solidFill>
                  <a:srgbClr val="273239"/>
                </a:solidFill>
                <a:effectLst/>
                <a:latin typeface="urw-din"/>
              </a:rPr>
              <a:t>; CREATE TABLE, ADD COLUMN, DROP COLUMN and so on</a:t>
            </a:r>
            <a:r>
              <a:rPr lang="en-US" b="0" i="0" dirty="0" smtClean="0">
                <a:solidFill>
                  <a:srgbClr val="273239"/>
                </a:solidFill>
                <a:effectLst/>
                <a:latin typeface="urw-din"/>
              </a:rPr>
              <a:t>.</a:t>
            </a:r>
          </a:p>
          <a:p>
            <a:pPr algn="l" fontAlgn="base"/>
            <a:r>
              <a:rPr lang="en-US" dirty="0" smtClean="0">
                <a:solidFill>
                  <a:srgbClr val="273239"/>
                </a:solidFill>
                <a:latin typeface="urw-din"/>
              </a:rPr>
              <a:t>Create, alter, add drop </a:t>
            </a:r>
            <a:endParaRPr lang="en-US" b="0" i="0" dirty="0">
              <a:solidFill>
                <a:srgbClr val="273239"/>
              </a:solidFill>
              <a:effectLst/>
              <a:latin typeface="urw-din"/>
            </a:endParaRPr>
          </a:p>
          <a:p>
            <a:pPr algn="l" fontAlgn="base"/>
            <a:r>
              <a:rPr lang="en-US" b="1" i="0" dirty="0">
                <a:solidFill>
                  <a:srgbClr val="273239"/>
                </a:solidFill>
                <a:effectLst/>
                <a:latin typeface="urw-din"/>
              </a:rPr>
              <a:t>Data Manipulation Language:</a:t>
            </a:r>
            <a:r>
              <a:rPr lang="en-US" b="0" i="0" dirty="0">
                <a:solidFill>
                  <a:srgbClr val="273239"/>
                </a:solidFill>
                <a:effectLst/>
                <a:latin typeface="urw-din"/>
              </a:rPr>
              <a:t> It is used to manipulate data in the relations. e.g.; INSERT, DELETE, UPDATE and so on.</a:t>
            </a:r>
          </a:p>
          <a:p>
            <a:pPr algn="l" fontAlgn="base"/>
            <a:r>
              <a:rPr lang="en-US" b="1" i="0" dirty="0">
                <a:solidFill>
                  <a:srgbClr val="273239"/>
                </a:solidFill>
                <a:effectLst/>
                <a:latin typeface="urw-din"/>
              </a:rPr>
              <a:t>Data Query Language:</a:t>
            </a:r>
            <a:r>
              <a:rPr lang="en-US" b="0" i="0" dirty="0">
                <a:solidFill>
                  <a:srgbClr val="273239"/>
                </a:solidFill>
                <a:effectLst/>
                <a:latin typeface="urw-din"/>
              </a:rPr>
              <a:t> It is used to extract the data from the relations</a:t>
            </a:r>
            <a:r>
              <a:rPr lang="en-US" b="0" i="0" dirty="0" smtClean="0">
                <a:solidFill>
                  <a:srgbClr val="273239"/>
                </a:solidFill>
                <a:effectLst/>
                <a:latin typeface="urw-din"/>
              </a:rPr>
              <a:t>.</a:t>
            </a:r>
          </a:p>
          <a:p>
            <a:pPr algn="l" fontAlgn="base"/>
            <a:r>
              <a:rPr lang="en-US" b="1" dirty="0" smtClean="0">
                <a:solidFill>
                  <a:srgbClr val="273239"/>
                </a:solidFill>
                <a:latin typeface="urw-din"/>
              </a:rPr>
              <a:t>DCL :Data Control Language </a:t>
            </a:r>
            <a:r>
              <a:rPr lang="en-US" dirty="0" smtClean="0">
                <a:solidFill>
                  <a:srgbClr val="273239"/>
                </a:solidFill>
                <a:latin typeface="urw-din"/>
              </a:rPr>
              <a:t>: It is used to control the access of database using</a:t>
            </a:r>
            <a:r>
              <a:rPr lang="en-US" dirty="0">
                <a:solidFill>
                  <a:srgbClr val="273239"/>
                </a:solidFill>
                <a:latin typeface="urw-din"/>
              </a:rPr>
              <a:t> </a:t>
            </a:r>
            <a:r>
              <a:rPr lang="en-US" dirty="0" smtClean="0">
                <a:solidFill>
                  <a:srgbClr val="273239"/>
                </a:solidFill>
                <a:latin typeface="urw-din"/>
              </a:rPr>
              <a:t>Commit , </a:t>
            </a:r>
            <a:r>
              <a:rPr lang="en-US" dirty="0" err="1" smtClean="0">
                <a:solidFill>
                  <a:srgbClr val="273239"/>
                </a:solidFill>
                <a:latin typeface="urw-din"/>
              </a:rPr>
              <a:t>RollBack</a:t>
            </a:r>
            <a:r>
              <a:rPr lang="en-US" dirty="0" smtClean="0">
                <a:solidFill>
                  <a:srgbClr val="273239"/>
                </a:solidFill>
                <a:latin typeface="urw-din"/>
              </a:rPr>
              <a:t> and Grant keyword , Permission is granted to read, write , update or delete for different users .</a:t>
            </a:r>
          </a:p>
        </p:txBody>
      </p:sp>
    </p:spTree>
    <p:extLst>
      <p:ext uri="{BB962C8B-B14F-4D97-AF65-F5344CB8AC3E}">
        <p14:creationId xmlns="" xmlns:p14="http://schemas.microsoft.com/office/powerpoint/2010/main" val="375001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9196A-092B-C7FB-1301-0B5E81C8E6E5}"/>
              </a:ext>
            </a:extLst>
          </p:cNvPr>
          <p:cNvSpPr>
            <a:spLocks noGrp="1"/>
          </p:cNvSpPr>
          <p:nvPr>
            <p:ph type="title"/>
          </p:nvPr>
        </p:nvSpPr>
        <p:spPr>
          <a:xfrm>
            <a:off x="1200150" y="446088"/>
            <a:ext cx="10363200" cy="1143000"/>
          </a:xfrm>
        </p:spPr>
        <p:txBody>
          <a:bodyPr>
            <a:normAutofit fontScale="90000"/>
          </a:bodyPr>
          <a:lstStyle/>
          <a:p>
            <a:r>
              <a:rPr lang="en-US" b="0" i="0" dirty="0">
                <a:solidFill>
                  <a:srgbClr val="212529"/>
                </a:solidFill>
                <a:effectLst/>
                <a:latin typeface="system-ui"/>
              </a:rPr>
              <a:t>Basic Concepts of ER Model in DBMS</a:t>
            </a:r>
            <a:br>
              <a:rPr lang="en-US"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4E2512B9-02B6-219A-144D-8F4F7E7BEF43}"/>
              </a:ext>
            </a:extLst>
          </p:cNvPr>
          <p:cNvSpPr txBox="1"/>
          <p:nvPr/>
        </p:nvSpPr>
        <p:spPr>
          <a:xfrm>
            <a:off x="1064501" y="1533869"/>
            <a:ext cx="9167648" cy="1938992"/>
          </a:xfrm>
          <a:prstGeom prst="rect">
            <a:avLst/>
          </a:prstGeom>
          <a:noFill/>
        </p:spPr>
        <p:txBody>
          <a:bodyPr wrap="square">
            <a:spAutoFit/>
          </a:bodyPr>
          <a:lstStyle/>
          <a:p>
            <a:pPr algn="l"/>
            <a:r>
              <a:rPr lang="en-US" sz="2400" b="0" i="0" dirty="0">
                <a:solidFill>
                  <a:srgbClr val="212529"/>
                </a:solidFill>
                <a:effectLst/>
                <a:latin typeface="system-ui"/>
              </a:rPr>
              <a:t>To understand about the ER Model, we must understand about:</a:t>
            </a:r>
          </a:p>
          <a:p>
            <a:pPr algn="l">
              <a:buFont typeface="Arial" panose="020B0604020202020204" pitchFamily="34" charset="0"/>
              <a:buChar char="•"/>
            </a:pPr>
            <a:r>
              <a:rPr lang="en-US" sz="2400" b="0" i="0" dirty="0">
                <a:solidFill>
                  <a:srgbClr val="212529"/>
                </a:solidFill>
                <a:effectLst/>
                <a:latin typeface="system-ui"/>
              </a:rPr>
              <a:t>Entity and Entity Set</a:t>
            </a:r>
          </a:p>
          <a:p>
            <a:pPr algn="l">
              <a:buFont typeface="Arial" panose="020B0604020202020204" pitchFamily="34" charset="0"/>
              <a:buChar char="•"/>
            </a:pPr>
            <a:r>
              <a:rPr lang="en-US" sz="2400" b="0" i="0" dirty="0">
                <a:solidFill>
                  <a:srgbClr val="212529"/>
                </a:solidFill>
                <a:effectLst/>
                <a:latin typeface="system-ui"/>
              </a:rPr>
              <a:t>What are Attributes? And Types of Attributes.</a:t>
            </a:r>
          </a:p>
          <a:p>
            <a:pPr algn="l">
              <a:buFont typeface="Arial" panose="020B0604020202020204" pitchFamily="34" charset="0"/>
              <a:buChar char="•"/>
            </a:pPr>
            <a:r>
              <a:rPr lang="en-US" sz="2400" b="0" i="0" dirty="0">
                <a:solidFill>
                  <a:srgbClr val="212529"/>
                </a:solidFill>
                <a:effectLst/>
                <a:latin typeface="system-ui"/>
              </a:rPr>
              <a:t>Keys</a:t>
            </a:r>
          </a:p>
          <a:p>
            <a:pPr algn="l">
              <a:buFont typeface="Arial" panose="020B0604020202020204" pitchFamily="34" charset="0"/>
              <a:buChar char="•"/>
            </a:pPr>
            <a:r>
              <a:rPr lang="en-US" sz="2400" b="0" i="0" dirty="0">
                <a:solidFill>
                  <a:srgbClr val="212529"/>
                </a:solidFill>
                <a:effectLst/>
                <a:latin typeface="system-ui"/>
              </a:rPr>
              <a:t>Relationships</a:t>
            </a:r>
          </a:p>
        </p:txBody>
      </p:sp>
      <p:sp>
        <p:nvSpPr>
          <p:cNvPr id="6" name="TextBox 5">
            <a:extLst>
              <a:ext uri="{FF2B5EF4-FFF2-40B4-BE49-F238E27FC236}">
                <a16:creationId xmlns="" xmlns:a16="http://schemas.microsoft.com/office/drawing/2014/main" id="{0FC753B4-5F0D-7C59-09F2-324DCCE57DA3}"/>
              </a:ext>
            </a:extLst>
          </p:cNvPr>
          <p:cNvSpPr txBox="1"/>
          <p:nvPr/>
        </p:nvSpPr>
        <p:spPr>
          <a:xfrm>
            <a:off x="997826" y="3980600"/>
            <a:ext cx="9301655" cy="1569660"/>
          </a:xfrm>
          <a:prstGeom prst="rect">
            <a:avLst/>
          </a:prstGeom>
          <a:noFill/>
        </p:spPr>
        <p:txBody>
          <a:bodyPr wrap="square">
            <a:spAutoFit/>
          </a:bodyPr>
          <a:lstStyle/>
          <a:p>
            <a:pPr algn="l"/>
            <a:r>
              <a:rPr lang="en-US" sz="2400" b="0" i="0" dirty="0">
                <a:solidFill>
                  <a:srgbClr val="212529"/>
                </a:solidFill>
                <a:effectLst/>
                <a:latin typeface="system-ui"/>
              </a:rPr>
              <a:t>An Entity is generally a real-world object which has characteristics and holds relationships in a DBMS.</a:t>
            </a:r>
          </a:p>
          <a:p>
            <a:pPr algn="l"/>
            <a:r>
              <a:rPr lang="en-US" sz="2400" b="0" i="0" dirty="0">
                <a:solidFill>
                  <a:srgbClr val="212529"/>
                </a:solidFill>
                <a:effectLst/>
                <a:latin typeface="system-ui"/>
              </a:rPr>
              <a:t>If a Student is an Entity, then the complete dataset of all the students will be the </a:t>
            </a:r>
            <a:r>
              <a:rPr lang="en-US" sz="2400" b="1" i="0" dirty="0">
                <a:solidFill>
                  <a:srgbClr val="212529"/>
                </a:solidFill>
                <a:effectLst/>
                <a:latin typeface="system-ui"/>
              </a:rPr>
              <a:t>Entity Set</a:t>
            </a:r>
            <a:endParaRPr lang="en-US" sz="2400" b="0" i="0" dirty="0">
              <a:solidFill>
                <a:srgbClr val="212529"/>
              </a:solidFill>
              <a:effectLst/>
              <a:latin typeface="system-ui"/>
            </a:endParaRPr>
          </a:p>
        </p:txBody>
      </p:sp>
      <p:sp>
        <p:nvSpPr>
          <p:cNvPr id="8" name="TextBox 7">
            <a:extLst>
              <a:ext uri="{FF2B5EF4-FFF2-40B4-BE49-F238E27FC236}">
                <a16:creationId xmlns="" xmlns:a16="http://schemas.microsoft.com/office/drawing/2014/main" id="{FC85881C-87EE-52BC-0A09-FE24F9DCBE1D}"/>
              </a:ext>
            </a:extLst>
          </p:cNvPr>
          <p:cNvSpPr txBox="1"/>
          <p:nvPr/>
        </p:nvSpPr>
        <p:spPr>
          <a:xfrm>
            <a:off x="1016876" y="6074356"/>
            <a:ext cx="6096000" cy="369332"/>
          </a:xfrm>
          <a:prstGeom prst="rect">
            <a:avLst/>
          </a:prstGeom>
          <a:noFill/>
        </p:spPr>
        <p:txBody>
          <a:bodyPr wrap="square">
            <a:spAutoFit/>
          </a:bodyPr>
          <a:lstStyle/>
          <a:p>
            <a:r>
              <a:rPr lang="en-IN" dirty="0"/>
              <a:t>https://www.studytonight.com/</a:t>
            </a:r>
          </a:p>
        </p:txBody>
      </p:sp>
    </p:spTree>
    <p:extLst>
      <p:ext uri="{BB962C8B-B14F-4D97-AF65-F5344CB8AC3E}">
        <p14:creationId xmlns="" xmlns:p14="http://schemas.microsoft.com/office/powerpoint/2010/main" val="13080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20028A-FB95-D2AF-1D34-C7C76ED1CCBC}"/>
              </a:ext>
            </a:extLst>
          </p:cNvPr>
          <p:cNvSpPr>
            <a:spLocks noGrp="1"/>
          </p:cNvSpPr>
          <p:nvPr>
            <p:ph type="title"/>
          </p:nvPr>
        </p:nvSpPr>
        <p:spPr/>
        <p:txBody>
          <a:bodyPr>
            <a:normAutofit fontScale="90000"/>
          </a:bodyPr>
          <a:lstStyle/>
          <a:p>
            <a:r>
              <a:rPr lang="en-IN" b="0" i="0" dirty="0">
                <a:solidFill>
                  <a:srgbClr val="212529"/>
                </a:solidFill>
                <a:effectLst/>
                <a:latin typeface="system-ui"/>
              </a:rPr>
              <a:t>ER Model: Attributes</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58DC5125-EB57-92B8-BC6E-E0B8D0467E00}"/>
              </a:ext>
            </a:extLst>
          </p:cNvPr>
          <p:cNvSpPr txBox="1"/>
          <p:nvPr/>
        </p:nvSpPr>
        <p:spPr>
          <a:xfrm>
            <a:off x="725214" y="1302375"/>
            <a:ext cx="7735614" cy="5016758"/>
          </a:xfrm>
          <a:prstGeom prst="rect">
            <a:avLst/>
          </a:prstGeom>
          <a:noFill/>
        </p:spPr>
        <p:txBody>
          <a:bodyPr wrap="square">
            <a:spAutoFit/>
          </a:bodyPr>
          <a:lstStyle/>
          <a:p>
            <a:pPr algn="l"/>
            <a:r>
              <a:rPr lang="en-US" sz="2000" b="0" i="0" dirty="0">
                <a:solidFill>
                  <a:srgbClr val="212529"/>
                </a:solidFill>
                <a:effectLst/>
                <a:latin typeface="system-ui"/>
              </a:rPr>
              <a:t>If a Student is an Entity, then student's </a:t>
            </a:r>
            <a:r>
              <a:rPr lang="en-US" sz="2000" b="1" i="0" dirty="0">
                <a:solidFill>
                  <a:srgbClr val="212529"/>
                </a:solidFill>
                <a:effectLst/>
                <a:latin typeface="system-ui"/>
              </a:rPr>
              <a:t>roll no.</a:t>
            </a:r>
            <a:r>
              <a:rPr lang="en-US" sz="2000" b="0" i="0" dirty="0">
                <a:solidFill>
                  <a:srgbClr val="212529"/>
                </a:solidFill>
                <a:effectLst/>
                <a:latin typeface="system-ui"/>
              </a:rPr>
              <a:t>, student's </a:t>
            </a:r>
            <a:r>
              <a:rPr lang="en-US" sz="2000" b="1" i="0" dirty="0">
                <a:solidFill>
                  <a:srgbClr val="212529"/>
                </a:solidFill>
                <a:effectLst/>
                <a:latin typeface="system-ui"/>
              </a:rPr>
              <a:t>name</a:t>
            </a:r>
            <a:r>
              <a:rPr lang="en-US" sz="2000" b="0" i="0" dirty="0">
                <a:solidFill>
                  <a:srgbClr val="212529"/>
                </a:solidFill>
                <a:effectLst/>
                <a:latin typeface="system-ui"/>
              </a:rPr>
              <a:t>, student's </a:t>
            </a:r>
            <a:r>
              <a:rPr lang="en-US" sz="2000" b="1" i="0" dirty="0">
                <a:solidFill>
                  <a:srgbClr val="212529"/>
                </a:solidFill>
                <a:effectLst/>
                <a:latin typeface="system-ui"/>
              </a:rPr>
              <a:t>age</a:t>
            </a:r>
            <a:r>
              <a:rPr lang="en-US" sz="2000" b="0" i="0" dirty="0">
                <a:solidFill>
                  <a:srgbClr val="212529"/>
                </a:solidFill>
                <a:effectLst/>
                <a:latin typeface="system-ui"/>
              </a:rPr>
              <a:t>, student's </a:t>
            </a:r>
            <a:r>
              <a:rPr lang="en-US" sz="2000" b="1" i="0" dirty="0">
                <a:solidFill>
                  <a:srgbClr val="212529"/>
                </a:solidFill>
                <a:effectLst/>
                <a:latin typeface="system-ui"/>
              </a:rPr>
              <a:t>gender</a:t>
            </a:r>
            <a:r>
              <a:rPr lang="en-US" sz="2000" b="0" i="0" dirty="0">
                <a:solidFill>
                  <a:srgbClr val="212529"/>
                </a:solidFill>
                <a:effectLst/>
                <a:latin typeface="system-ui"/>
              </a:rPr>
              <a:t> </a:t>
            </a:r>
            <a:r>
              <a:rPr lang="en-US" sz="2000" b="0" i="0" dirty="0" err="1">
                <a:solidFill>
                  <a:srgbClr val="212529"/>
                </a:solidFill>
                <a:effectLst/>
                <a:latin typeface="system-ui"/>
              </a:rPr>
              <a:t>etc</a:t>
            </a:r>
            <a:r>
              <a:rPr lang="en-US" sz="2000" b="0" i="0" dirty="0">
                <a:solidFill>
                  <a:srgbClr val="212529"/>
                </a:solidFill>
                <a:effectLst/>
                <a:latin typeface="system-ui"/>
              </a:rPr>
              <a:t> will be its attributes.</a:t>
            </a:r>
          </a:p>
          <a:p>
            <a:pPr algn="l"/>
            <a:r>
              <a:rPr lang="en-US" sz="2000" b="0" i="0" dirty="0">
                <a:solidFill>
                  <a:srgbClr val="212529"/>
                </a:solidFill>
                <a:effectLst/>
                <a:latin typeface="system-ui"/>
              </a:rPr>
              <a:t>An attribute can be of many types, here are different types of attributes defined in ER database model:</a:t>
            </a:r>
          </a:p>
          <a:p>
            <a:pPr algn="l">
              <a:buFont typeface="+mj-lt"/>
              <a:buAutoNum type="arabicPeriod"/>
            </a:pPr>
            <a:r>
              <a:rPr lang="en-US" sz="2000" b="1" i="0" dirty="0">
                <a:solidFill>
                  <a:srgbClr val="212529"/>
                </a:solidFill>
                <a:effectLst/>
                <a:latin typeface="system-ui"/>
              </a:rPr>
              <a:t>Simple attribute:</a:t>
            </a:r>
            <a:r>
              <a:rPr lang="en-US" sz="2000" b="0" i="0" dirty="0">
                <a:solidFill>
                  <a:srgbClr val="212529"/>
                </a:solidFill>
                <a:effectLst/>
                <a:latin typeface="system-ui"/>
              </a:rPr>
              <a:t> The attributes with values that are atomic and cannot be broken down further are simple attributes. For example, student's </a:t>
            </a:r>
            <a:r>
              <a:rPr lang="en-US" sz="2000" b="1" i="0" dirty="0">
                <a:solidFill>
                  <a:srgbClr val="212529"/>
                </a:solidFill>
                <a:effectLst/>
                <a:latin typeface="system-ui"/>
              </a:rPr>
              <a:t>age</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Composite attribute:</a:t>
            </a:r>
            <a:r>
              <a:rPr lang="en-US" sz="2000" b="0" i="0" dirty="0">
                <a:solidFill>
                  <a:srgbClr val="212529"/>
                </a:solidFill>
                <a:effectLst/>
                <a:latin typeface="system-ui"/>
              </a:rPr>
              <a:t> A composite attribute is made up of more than one simple attribute. For example, student's </a:t>
            </a:r>
            <a:r>
              <a:rPr lang="en-US" sz="2000" b="1" i="0" dirty="0">
                <a:solidFill>
                  <a:srgbClr val="212529"/>
                </a:solidFill>
                <a:effectLst/>
                <a:latin typeface="system-ui"/>
              </a:rPr>
              <a:t>address</a:t>
            </a:r>
            <a:r>
              <a:rPr lang="en-US" sz="2000" b="0" i="0" dirty="0">
                <a:solidFill>
                  <a:srgbClr val="212529"/>
                </a:solidFill>
                <a:effectLst/>
                <a:latin typeface="system-ui"/>
              </a:rPr>
              <a:t> will contain, </a:t>
            </a:r>
            <a:r>
              <a:rPr lang="en-US" sz="2000" b="1" i="0" dirty="0">
                <a:solidFill>
                  <a:srgbClr val="212529"/>
                </a:solidFill>
                <a:effectLst/>
                <a:latin typeface="system-ui"/>
              </a:rPr>
              <a:t>house no.</a:t>
            </a:r>
            <a:r>
              <a:rPr lang="en-US" sz="2000" b="0" i="0" dirty="0">
                <a:solidFill>
                  <a:srgbClr val="212529"/>
                </a:solidFill>
                <a:effectLst/>
                <a:latin typeface="system-ui"/>
              </a:rPr>
              <a:t>, </a:t>
            </a:r>
            <a:r>
              <a:rPr lang="en-US" sz="2000" b="1" i="0" dirty="0">
                <a:solidFill>
                  <a:srgbClr val="212529"/>
                </a:solidFill>
                <a:effectLst/>
                <a:latin typeface="system-ui"/>
              </a:rPr>
              <a:t>street name</a:t>
            </a:r>
            <a:r>
              <a:rPr lang="en-US" sz="2000" b="0" i="0" dirty="0">
                <a:solidFill>
                  <a:srgbClr val="212529"/>
                </a:solidFill>
                <a:effectLst/>
                <a:latin typeface="system-ui"/>
              </a:rPr>
              <a:t>, </a:t>
            </a:r>
            <a:r>
              <a:rPr lang="en-US" sz="2000" b="1" i="0" dirty="0" err="1">
                <a:solidFill>
                  <a:srgbClr val="212529"/>
                </a:solidFill>
                <a:effectLst/>
                <a:latin typeface="system-ui"/>
              </a:rPr>
              <a:t>pincode</a:t>
            </a:r>
            <a:r>
              <a:rPr lang="en-US" sz="2000" b="0" i="0" dirty="0">
                <a:solidFill>
                  <a:srgbClr val="212529"/>
                </a:solidFill>
                <a:effectLst/>
                <a:latin typeface="system-ui"/>
              </a:rPr>
              <a:t> etc.</a:t>
            </a:r>
          </a:p>
          <a:p>
            <a:pPr algn="l">
              <a:buFont typeface="+mj-lt"/>
              <a:buAutoNum type="arabicPeriod"/>
            </a:pPr>
            <a:r>
              <a:rPr lang="en-US" sz="2000" b="1" i="0" dirty="0">
                <a:solidFill>
                  <a:srgbClr val="212529"/>
                </a:solidFill>
                <a:effectLst/>
                <a:latin typeface="system-ui"/>
              </a:rPr>
              <a:t>Derived attribute:</a:t>
            </a:r>
            <a:r>
              <a:rPr lang="en-US" sz="2000" b="0" i="0" dirty="0">
                <a:solidFill>
                  <a:srgbClr val="212529"/>
                </a:solidFill>
                <a:effectLst/>
                <a:latin typeface="system-ui"/>
              </a:rPr>
              <a:t> These are the attributes which are not present in the whole database management system, but are derived using other attributes. For example, </a:t>
            </a:r>
            <a:r>
              <a:rPr lang="en-US" sz="2000" b="0" i="1" dirty="0">
                <a:solidFill>
                  <a:srgbClr val="212529"/>
                </a:solidFill>
                <a:effectLst/>
                <a:latin typeface="system-ui"/>
              </a:rPr>
              <a:t>average age of students in a class</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Single-valued attribute:</a:t>
            </a:r>
            <a:r>
              <a:rPr lang="en-US" sz="2000" b="0" i="0" dirty="0">
                <a:solidFill>
                  <a:srgbClr val="212529"/>
                </a:solidFill>
                <a:effectLst/>
                <a:latin typeface="system-ui"/>
              </a:rPr>
              <a:t> As the name suggests, they have a single value.</a:t>
            </a:r>
          </a:p>
          <a:p>
            <a:pPr algn="l">
              <a:buFont typeface="+mj-lt"/>
              <a:buAutoNum type="arabicPeriod"/>
            </a:pPr>
            <a:r>
              <a:rPr lang="en-US" sz="2000" b="1" i="0" dirty="0">
                <a:solidFill>
                  <a:srgbClr val="212529"/>
                </a:solidFill>
                <a:effectLst/>
                <a:latin typeface="system-ui"/>
              </a:rPr>
              <a:t>Multi-valued attribute:</a:t>
            </a:r>
            <a:r>
              <a:rPr lang="en-US" sz="2000" b="0" i="0" dirty="0">
                <a:solidFill>
                  <a:srgbClr val="212529"/>
                </a:solidFill>
                <a:effectLst/>
                <a:latin typeface="system-ui"/>
              </a:rPr>
              <a:t> And, they can have multiple values.</a:t>
            </a:r>
          </a:p>
        </p:txBody>
      </p:sp>
    </p:spTree>
    <p:extLst>
      <p:ext uri="{BB962C8B-B14F-4D97-AF65-F5344CB8AC3E}">
        <p14:creationId xmlns="" xmlns:p14="http://schemas.microsoft.com/office/powerpoint/2010/main" val="296733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DB6B5-DBD9-806B-2F02-F43926578E05}"/>
              </a:ext>
            </a:extLst>
          </p:cNvPr>
          <p:cNvSpPr>
            <a:spLocks noGrp="1"/>
          </p:cNvSpPr>
          <p:nvPr>
            <p:ph type="title"/>
          </p:nvPr>
        </p:nvSpPr>
        <p:spPr>
          <a:xfrm>
            <a:off x="838200" y="501760"/>
            <a:ext cx="3352800" cy="862219"/>
          </a:xfrm>
        </p:spPr>
        <p:txBody>
          <a:bodyPr>
            <a:normAutofit fontScale="90000"/>
          </a:bodyPr>
          <a:lstStyle/>
          <a:p>
            <a:r>
              <a:rPr lang="en-IN" sz="2200" b="1" i="0" dirty="0">
                <a:solidFill>
                  <a:srgbClr val="212529"/>
                </a:solidFill>
                <a:effectLst/>
                <a:latin typeface="system-ui"/>
              </a:rPr>
              <a:t>ER Model: Keys</a:t>
            </a:r>
            <a:r>
              <a:rPr lang="en-IN" b="0" i="0" dirty="0">
                <a:solidFill>
                  <a:srgbClr val="212529"/>
                </a:solidFill>
                <a:effectLst/>
                <a:latin typeface="system-ui"/>
              </a:rPr>
              <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E01FAA0F-8AB1-523C-57D7-9E0B02287CD7}"/>
              </a:ext>
            </a:extLst>
          </p:cNvPr>
          <p:cNvSpPr txBox="1"/>
          <p:nvPr/>
        </p:nvSpPr>
        <p:spPr>
          <a:xfrm>
            <a:off x="838200" y="1296613"/>
            <a:ext cx="6926317" cy="3108543"/>
          </a:xfrm>
          <a:prstGeom prst="rect">
            <a:avLst/>
          </a:prstGeom>
          <a:noFill/>
        </p:spPr>
        <p:txBody>
          <a:bodyPr wrap="square">
            <a:spAutoFit/>
          </a:bodyPr>
          <a:lstStyle/>
          <a:p>
            <a:pPr algn="l"/>
            <a:r>
              <a:rPr lang="en-US" sz="2800" b="0" i="0" dirty="0">
                <a:solidFill>
                  <a:srgbClr val="212529"/>
                </a:solidFill>
                <a:effectLst/>
                <a:latin typeface="system-ui"/>
              </a:rPr>
              <a:t>If the attribute </a:t>
            </a:r>
            <a:r>
              <a:rPr lang="en-US" sz="2800" b="1" i="0" dirty="0">
                <a:solidFill>
                  <a:srgbClr val="212529"/>
                </a:solidFill>
                <a:effectLst/>
                <a:latin typeface="system-ui"/>
              </a:rPr>
              <a:t>roll no.</a:t>
            </a:r>
            <a:r>
              <a:rPr lang="en-US" sz="2800" b="0" i="0" dirty="0">
                <a:solidFill>
                  <a:srgbClr val="212529"/>
                </a:solidFill>
                <a:effectLst/>
                <a:latin typeface="system-ui"/>
              </a:rPr>
              <a:t> can uniquely identify a student entity, amongst all the students, then the attribute </a:t>
            </a:r>
            <a:r>
              <a:rPr lang="en-US" sz="2800" b="1" i="0" dirty="0">
                <a:solidFill>
                  <a:srgbClr val="212529"/>
                </a:solidFill>
                <a:effectLst/>
                <a:latin typeface="system-ui"/>
              </a:rPr>
              <a:t>roll no.</a:t>
            </a:r>
            <a:r>
              <a:rPr lang="en-US" sz="2800" b="0" i="0" dirty="0">
                <a:solidFill>
                  <a:srgbClr val="212529"/>
                </a:solidFill>
                <a:effectLst/>
                <a:latin typeface="system-ui"/>
              </a:rPr>
              <a:t> will be said to be a key.</a:t>
            </a:r>
          </a:p>
          <a:p>
            <a:pPr algn="l"/>
            <a:r>
              <a:rPr lang="en-US" sz="2800" b="0" i="0" dirty="0">
                <a:solidFill>
                  <a:srgbClr val="212529"/>
                </a:solidFill>
                <a:effectLst/>
                <a:latin typeface="system-ui"/>
              </a:rPr>
              <a:t>Following are the types of Keys:</a:t>
            </a:r>
          </a:p>
          <a:p>
            <a:pPr algn="l">
              <a:buFont typeface="+mj-lt"/>
              <a:buAutoNum type="arabicPeriod"/>
            </a:pPr>
            <a:r>
              <a:rPr lang="en-US" sz="2800" b="0" i="0" dirty="0">
                <a:solidFill>
                  <a:srgbClr val="212529"/>
                </a:solidFill>
                <a:effectLst/>
                <a:latin typeface="system-ui"/>
              </a:rPr>
              <a:t>Super Key</a:t>
            </a:r>
          </a:p>
          <a:p>
            <a:pPr algn="l">
              <a:buFont typeface="+mj-lt"/>
              <a:buAutoNum type="arabicPeriod"/>
            </a:pPr>
            <a:r>
              <a:rPr lang="en-US" sz="2800" b="0" i="0" dirty="0">
                <a:solidFill>
                  <a:srgbClr val="212529"/>
                </a:solidFill>
                <a:effectLst/>
                <a:latin typeface="system-ui"/>
              </a:rPr>
              <a:t>Candidate Key</a:t>
            </a:r>
          </a:p>
          <a:p>
            <a:pPr algn="l">
              <a:buFont typeface="+mj-lt"/>
              <a:buAutoNum type="arabicPeriod"/>
            </a:pPr>
            <a:r>
              <a:rPr lang="en-US" sz="2800" b="0" i="0" dirty="0">
                <a:solidFill>
                  <a:srgbClr val="212529"/>
                </a:solidFill>
                <a:effectLst/>
                <a:latin typeface="system-ui"/>
              </a:rPr>
              <a:t>Primary Key</a:t>
            </a:r>
          </a:p>
        </p:txBody>
      </p:sp>
      <p:sp>
        <p:nvSpPr>
          <p:cNvPr id="6" name="TextBox 5">
            <a:extLst>
              <a:ext uri="{FF2B5EF4-FFF2-40B4-BE49-F238E27FC236}">
                <a16:creationId xmlns="" xmlns:a16="http://schemas.microsoft.com/office/drawing/2014/main" id="{0C571969-A0DC-A39F-F128-EE0BD7783F19}"/>
              </a:ext>
            </a:extLst>
          </p:cNvPr>
          <p:cNvSpPr txBox="1"/>
          <p:nvPr/>
        </p:nvSpPr>
        <p:spPr>
          <a:xfrm>
            <a:off x="858520" y="4889378"/>
            <a:ext cx="9146628" cy="923330"/>
          </a:xfrm>
          <a:prstGeom prst="rect">
            <a:avLst/>
          </a:prstGeom>
          <a:noFill/>
        </p:spPr>
        <p:txBody>
          <a:bodyPr wrap="square">
            <a:spAutoFit/>
          </a:bodyPr>
          <a:lstStyle/>
          <a:p>
            <a:pPr algn="l"/>
            <a:r>
              <a:rPr lang="en-US" b="0" i="0" dirty="0">
                <a:solidFill>
                  <a:srgbClr val="212529"/>
                </a:solidFill>
                <a:effectLst/>
                <a:latin typeface="system-ui"/>
              </a:rPr>
              <a:t>Super Key</a:t>
            </a:r>
          </a:p>
          <a:p>
            <a:pPr algn="l"/>
            <a:r>
              <a:rPr lang="en-US" b="1" i="0" dirty="0">
                <a:solidFill>
                  <a:srgbClr val="212529"/>
                </a:solidFill>
                <a:effectLst/>
                <a:latin typeface="system-ui"/>
              </a:rPr>
              <a:t>Super Key</a:t>
            </a:r>
            <a:r>
              <a:rPr lang="en-US" b="0" i="0" dirty="0">
                <a:solidFill>
                  <a:srgbClr val="212529"/>
                </a:solidFill>
                <a:effectLst/>
                <a:latin typeface="system-ui"/>
              </a:rPr>
              <a:t> is defined as a set of attributes within a table that can uniquely identify each record within a table. Super Key is a superset of Candidate key.</a:t>
            </a:r>
          </a:p>
        </p:txBody>
      </p:sp>
      <p:sp>
        <p:nvSpPr>
          <p:cNvPr id="8" name="TextBox 7">
            <a:extLst>
              <a:ext uri="{FF2B5EF4-FFF2-40B4-BE49-F238E27FC236}">
                <a16:creationId xmlns="" xmlns:a16="http://schemas.microsoft.com/office/drawing/2014/main" id="{A644E2F1-9F65-F88B-A930-C80363551091}"/>
              </a:ext>
            </a:extLst>
          </p:cNvPr>
          <p:cNvSpPr txBox="1"/>
          <p:nvPr/>
        </p:nvSpPr>
        <p:spPr>
          <a:xfrm>
            <a:off x="838200" y="5934670"/>
            <a:ext cx="8702565" cy="923330"/>
          </a:xfrm>
          <a:prstGeom prst="rect">
            <a:avLst/>
          </a:prstGeom>
          <a:noFill/>
        </p:spPr>
        <p:txBody>
          <a:bodyPr wrap="square">
            <a:spAutoFit/>
          </a:bodyPr>
          <a:lstStyle/>
          <a:p>
            <a:r>
              <a:rPr lang="en-US" b="1" i="0" dirty="0">
                <a:solidFill>
                  <a:srgbClr val="212529"/>
                </a:solidFill>
                <a:effectLst/>
                <a:latin typeface="system-ui"/>
              </a:rPr>
              <a:t>Candidate Key</a:t>
            </a:r>
          </a:p>
          <a:p>
            <a:r>
              <a:rPr lang="en-US" b="0" i="0" dirty="0">
                <a:solidFill>
                  <a:srgbClr val="212529"/>
                </a:solidFill>
                <a:effectLst/>
                <a:latin typeface="system-ui"/>
              </a:rPr>
              <a:t>It is an attribute or a set of attributes that can act as a Primary Key for a table to uniquely identify each record in that table.</a:t>
            </a:r>
            <a:endParaRPr lang="en-IN" dirty="0"/>
          </a:p>
        </p:txBody>
      </p:sp>
    </p:spTree>
    <p:extLst>
      <p:ext uri="{BB962C8B-B14F-4D97-AF65-F5344CB8AC3E}">
        <p14:creationId xmlns="" xmlns:p14="http://schemas.microsoft.com/office/powerpoint/2010/main" val="113225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9007D08-3FC4-283A-F1C6-E60CCF18E0D1}"/>
              </a:ext>
            </a:extLst>
          </p:cNvPr>
          <p:cNvSpPr txBox="1"/>
          <p:nvPr/>
        </p:nvSpPr>
        <p:spPr>
          <a:xfrm>
            <a:off x="924910" y="422728"/>
            <a:ext cx="609600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212529"/>
                </a:solidFill>
                <a:effectLst/>
                <a:latin typeface="system-ui"/>
              </a:rPr>
              <a:t>A candidate key can never be NULL or empty. And its value should be unique.</a:t>
            </a:r>
          </a:p>
          <a:p>
            <a:pPr algn="l">
              <a:buFont typeface="Arial" panose="020B0604020202020204" pitchFamily="34" charset="0"/>
              <a:buChar char="•"/>
            </a:pPr>
            <a:r>
              <a:rPr lang="en-US" b="0" i="0" dirty="0">
                <a:solidFill>
                  <a:srgbClr val="212529"/>
                </a:solidFill>
                <a:effectLst/>
                <a:latin typeface="system-ui"/>
              </a:rPr>
              <a:t>There can be more than one candidate keys for a table.</a:t>
            </a:r>
          </a:p>
          <a:p>
            <a:pPr algn="l">
              <a:buFont typeface="Arial" panose="020B0604020202020204" pitchFamily="34" charset="0"/>
              <a:buChar char="•"/>
            </a:pPr>
            <a:r>
              <a:rPr lang="en-US" b="0" i="0" dirty="0">
                <a:solidFill>
                  <a:srgbClr val="212529"/>
                </a:solidFill>
                <a:effectLst/>
                <a:latin typeface="system-ui"/>
              </a:rPr>
              <a:t>A candidate key can be a combination of more than one columns(attributes).</a:t>
            </a:r>
          </a:p>
        </p:txBody>
      </p:sp>
      <p:sp>
        <p:nvSpPr>
          <p:cNvPr id="6" name="TextBox 5">
            <a:extLst>
              <a:ext uri="{FF2B5EF4-FFF2-40B4-BE49-F238E27FC236}">
                <a16:creationId xmlns="" xmlns:a16="http://schemas.microsoft.com/office/drawing/2014/main" id="{9F764EC0-70D4-27E3-177B-337358E3E863}"/>
              </a:ext>
            </a:extLst>
          </p:cNvPr>
          <p:cNvSpPr txBox="1"/>
          <p:nvPr/>
        </p:nvSpPr>
        <p:spPr>
          <a:xfrm>
            <a:off x="924910" y="1980125"/>
            <a:ext cx="6096000" cy="1200329"/>
          </a:xfrm>
          <a:prstGeom prst="rect">
            <a:avLst/>
          </a:prstGeom>
          <a:noFill/>
        </p:spPr>
        <p:txBody>
          <a:bodyPr wrap="square">
            <a:spAutoFit/>
          </a:bodyPr>
          <a:lstStyle/>
          <a:p>
            <a:pPr algn="l"/>
            <a:r>
              <a:rPr lang="en-US" b="1" i="0" dirty="0">
                <a:solidFill>
                  <a:srgbClr val="212529"/>
                </a:solidFill>
                <a:effectLst/>
                <a:latin typeface="system-ui"/>
              </a:rPr>
              <a:t>Primary Key</a:t>
            </a:r>
          </a:p>
          <a:p>
            <a:pPr algn="l"/>
            <a:r>
              <a:rPr lang="en-US" b="0" i="0" dirty="0">
                <a:solidFill>
                  <a:srgbClr val="212529"/>
                </a:solidFill>
                <a:effectLst/>
                <a:latin typeface="system-ui"/>
              </a:rPr>
              <a:t>Primary key is a candidate key that is most appropriate to become the main key for any table. It is a key that can uniquely identify each record in a table.</a:t>
            </a:r>
          </a:p>
        </p:txBody>
      </p:sp>
      <p:sp>
        <p:nvSpPr>
          <p:cNvPr id="8" name="TextBox 7">
            <a:extLst>
              <a:ext uri="{FF2B5EF4-FFF2-40B4-BE49-F238E27FC236}">
                <a16:creationId xmlns="" xmlns:a16="http://schemas.microsoft.com/office/drawing/2014/main" id="{C77AF7D7-E916-56A5-6F20-0BDC874D75AE}"/>
              </a:ext>
            </a:extLst>
          </p:cNvPr>
          <p:cNvSpPr txBox="1"/>
          <p:nvPr/>
        </p:nvSpPr>
        <p:spPr>
          <a:xfrm>
            <a:off x="830318" y="3180454"/>
            <a:ext cx="6096000" cy="923330"/>
          </a:xfrm>
          <a:prstGeom prst="rect">
            <a:avLst/>
          </a:prstGeom>
          <a:noFill/>
        </p:spPr>
        <p:txBody>
          <a:bodyPr wrap="square">
            <a:spAutoFit/>
          </a:bodyPr>
          <a:lstStyle/>
          <a:p>
            <a:pPr algn="l"/>
            <a:r>
              <a:rPr lang="en-US" b="1" i="0" dirty="0">
                <a:solidFill>
                  <a:srgbClr val="212529"/>
                </a:solidFill>
                <a:effectLst/>
                <a:latin typeface="system-ui"/>
              </a:rPr>
              <a:t>Composite Key</a:t>
            </a:r>
          </a:p>
          <a:p>
            <a:pPr algn="l"/>
            <a:r>
              <a:rPr lang="en-US" b="0" i="0" dirty="0">
                <a:solidFill>
                  <a:srgbClr val="212529"/>
                </a:solidFill>
                <a:effectLst/>
                <a:latin typeface="system-ui"/>
              </a:rPr>
              <a:t>Key that consists of two or more attributes that uniquely identify any record in a table is called </a:t>
            </a:r>
            <a:r>
              <a:rPr lang="en-US" b="1" i="0" dirty="0">
                <a:solidFill>
                  <a:srgbClr val="212529"/>
                </a:solidFill>
                <a:effectLst/>
                <a:latin typeface="system-ui"/>
              </a:rPr>
              <a:t>Composite key</a:t>
            </a:r>
            <a:r>
              <a:rPr lang="en-US" b="0" i="0" dirty="0">
                <a:solidFill>
                  <a:srgbClr val="212529"/>
                </a:solidFill>
                <a:effectLst/>
                <a:latin typeface="system-ui"/>
              </a:rPr>
              <a:t>.</a:t>
            </a:r>
          </a:p>
        </p:txBody>
      </p:sp>
      <p:sp>
        <p:nvSpPr>
          <p:cNvPr id="10" name="TextBox 9">
            <a:extLst>
              <a:ext uri="{FF2B5EF4-FFF2-40B4-BE49-F238E27FC236}">
                <a16:creationId xmlns="" xmlns:a16="http://schemas.microsoft.com/office/drawing/2014/main" id="{187F2272-5110-8F09-4DFD-71780E112D59}"/>
              </a:ext>
            </a:extLst>
          </p:cNvPr>
          <p:cNvSpPr txBox="1"/>
          <p:nvPr/>
        </p:nvSpPr>
        <p:spPr>
          <a:xfrm>
            <a:off x="877614" y="4103784"/>
            <a:ext cx="6096000" cy="923330"/>
          </a:xfrm>
          <a:prstGeom prst="rect">
            <a:avLst/>
          </a:prstGeom>
          <a:noFill/>
        </p:spPr>
        <p:txBody>
          <a:bodyPr wrap="square">
            <a:spAutoFit/>
          </a:bodyPr>
          <a:lstStyle/>
          <a:p>
            <a:pPr algn="l"/>
            <a:r>
              <a:rPr lang="en-US" b="1" i="0" dirty="0">
                <a:solidFill>
                  <a:srgbClr val="212529"/>
                </a:solidFill>
                <a:effectLst/>
                <a:latin typeface="system-ui"/>
              </a:rPr>
              <a:t>Secondary or Alternative key</a:t>
            </a:r>
          </a:p>
          <a:p>
            <a:pPr algn="l"/>
            <a:r>
              <a:rPr lang="en-US" b="0" i="0" dirty="0">
                <a:solidFill>
                  <a:srgbClr val="212529"/>
                </a:solidFill>
                <a:effectLst/>
                <a:latin typeface="system-ui"/>
              </a:rPr>
              <a:t>The candidate key which are not selected as primary key are known as secondary keys or alternative keys.</a:t>
            </a:r>
          </a:p>
        </p:txBody>
      </p:sp>
      <p:sp>
        <p:nvSpPr>
          <p:cNvPr id="12" name="TextBox 11">
            <a:extLst>
              <a:ext uri="{FF2B5EF4-FFF2-40B4-BE49-F238E27FC236}">
                <a16:creationId xmlns="" xmlns:a16="http://schemas.microsoft.com/office/drawing/2014/main" id="{993C3E9C-6C64-CB7C-E7DE-8BF7A58293EF}"/>
              </a:ext>
            </a:extLst>
          </p:cNvPr>
          <p:cNvSpPr txBox="1"/>
          <p:nvPr/>
        </p:nvSpPr>
        <p:spPr>
          <a:xfrm>
            <a:off x="924910" y="5156113"/>
            <a:ext cx="6096000" cy="923330"/>
          </a:xfrm>
          <a:prstGeom prst="rect">
            <a:avLst/>
          </a:prstGeom>
          <a:noFill/>
        </p:spPr>
        <p:txBody>
          <a:bodyPr wrap="square">
            <a:spAutoFit/>
          </a:bodyPr>
          <a:lstStyle/>
          <a:p>
            <a:pPr algn="l"/>
            <a:r>
              <a:rPr lang="en-US" b="0" i="0" dirty="0">
                <a:solidFill>
                  <a:srgbClr val="212529"/>
                </a:solidFill>
                <a:effectLst/>
                <a:latin typeface="system-ui"/>
              </a:rPr>
              <a:t>Non-key Attributes</a:t>
            </a:r>
          </a:p>
          <a:p>
            <a:pPr algn="l"/>
            <a:r>
              <a:rPr lang="en-US" b="1" i="0" dirty="0">
                <a:solidFill>
                  <a:srgbClr val="212529"/>
                </a:solidFill>
                <a:effectLst/>
                <a:latin typeface="system-ui"/>
              </a:rPr>
              <a:t>Non-key</a:t>
            </a:r>
            <a:r>
              <a:rPr lang="en-US" b="0" i="0" dirty="0">
                <a:solidFill>
                  <a:srgbClr val="212529"/>
                </a:solidFill>
                <a:effectLst/>
                <a:latin typeface="system-ui"/>
              </a:rPr>
              <a:t> attributes are the attributes or fields of a table, other than </a:t>
            </a:r>
            <a:r>
              <a:rPr lang="en-US" b="1" i="0" dirty="0">
                <a:solidFill>
                  <a:srgbClr val="212529"/>
                </a:solidFill>
                <a:effectLst/>
                <a:latin typeface="system-ui"/>
              </a:rPr>
              <a:t>candidate key</a:t>
            </a:r>
            <a:r>
              <a:rPr lang="en-US" b="0" i="0" dirty="0">
                <a:solidFill>
                  <a:srgbClr val="212529"/>
                </a:solidFill>
                <a:effectLst/>
                <a:latin typeface="system-ui"/>
              </a:rPr>
              <a:t> attributes/fields in a table.</a:t>
            </a:r>
          </a:p>
        </p:txBody>
      </p:sp>
    </p:spTree>
    <p:extLst>
      <p:ext uri="{BB962C8B-B14F-4D97-AF65-F5344CB8AC3E}">
        <p14:creationId xmlns="" xmlns:p14="http://schemas.microsoft.com/office/powerpoint/2010/main" val="126046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6707E-5945-E00B-A8A7-896BA1F403F0}"/>
              </a:ext>
            </a:extLst>
          </p:cNvPr>
          <p:cNvSpPr>
            <a:spLocks noGrp="1"/>
          </p:cNvSpPr>
          <p:nvPr>
            <p:ph type="title"/>
          </p:nvPr>
        </p:nvSpPr>
        <p:spPr/>
        <p:txBody>
          <a:bodyPr>
            <a:normAutofit fontScale="90000"/>
          </a:bodyPr>
          <a:lstStyle/>
          <a:p>
            <a:r>
              <a:rPr lang="en-IN" b="0" i="0" dirty="0">
                <a:solidFill>
                  <a:srgbClr val="212529"/>
                </a:solidFill>
                <a:effectLst/>
                <a:latin typeface="system-ui"/>
              </a:rPr>
              <a:t>Normalization of Database</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AE85D0FE-0EC8-BB23-9F94-059F518A7728}"/>
              </a:ext>
            </a:extLst>
          </p:cNvPr>
          <p:cNvSpPr txBox="1"/>
          <p:nvPr/>
        </p:nvSpPr>
        <p:spPr>
          <a:xfrm>
            <a:off x="838200" y="1336450"/>
            <a:ext cx="8765628" cy="3416320"/>
          </a:xfrm>
          <a:prstGeom prst="rect">
            <a:avLst/>
          </a:prstGeom>
          <a:noFill/>
        </p:spPr>
        <p:txBody>
          <a:bodyPr wrap="square">
            <a:spAutoFit/>
          </a:bodyPr>
          <a:lstStyle/>
          <a:p>
            <a:pPr algn="l"/>
            <a:r>
              <a:rPr lang="en-US" sz="2400" b="0" i="0" dirty="0">
                <a:solidFill>
                  <a:srgbClr val="212529"/>
                </a:solidFill>
                <a:effectLst/>
                <a:latin typeface="system-u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algn="l"/>
            <a:r>
              <a:rPr lang="en-US" sz="2400" b="0" i="0" dirty="0">
                <a:solidFill>
                  <a:srgbClr val="212529"/>
                </a:solidFill>
                <a:effectLst/>
                <a:latin typeface="system-ui"/>
              </a:rPr>
              <a:t>Normalization is used for mainly two purposes,</a:t>
            </a:r>
          </a:p>
          <a:p>
            <a:pPr algn="l">
              <a:buFont typeface="Arial" panose="020B0604020202020204" pitchFamily="34" charset="0"/>
              <a:buChar char="•"/>
            </a:pPr>
            <a:r>
              <a:rPr lang="en-US" sz="2400" b="0" i="0" dirty="0">
                <a:solidFill>
                  <a:srgbClr val="212529"/>
                </a:solidFill>
                <a:effectLst/>
                <a:latin typeface="system-ui"/>
              </a:rPr>
              <a:t>Eliminating redundant(useless) data.</a:t>
            </a:r>
          </a:p>
          <a:p>
            <a:pPr algn="l">
              <a:buFont typeface="Arial" panose="020B0604020202020204" pitchFamily="34" charset="0"/>
              <a:buChar char="•"/>
            </a:pPr>
            <a:r>
              <a:rPr lang="en-US" sz="2400" b="0" i="0" dirty="0">
                <a:solidFill>
                  <a:srgbClr val="212529"/>
                </a:solidFill>
                <a:effectLst/>
                <a:latin typeface="system-ui"/>
              </a:rPr>
              <a:t>Ensuring data dependencies make sense </a:t>
            </a:r>
            <a:r>
              <a:rPr lang="en-US" sz="2400" b="0" i="0" dirty="0" err="1">
                <a:solidFill>
                  <a:srgbClr val="212529"/>
                </a:solidFill>
                <a:effectLst/>
                <a:latin typeface="system-ui"/>
              </a:rPr>
              <a:t>i.e</a:t>
            </a:r>
            <a:r>
              <a:rPr lang="en-US" sz="2400" b="0" i="0" dirty="0">
                <a:solidFill>
                  <a:srgbClr val="212529"/>
                </a:solidFill>
                <a:effectLst/>
                <a:latin typeface="system-ui"/>
              </a:rPr>
              <a:t> data is logically stored.</a:t>
            </a:r>
          </a:p>
        </p:txBody>
      </p:sp>
    </p:spTree>
    <p:extLst>
      <p:ext uri="{BB962C8B-B14F-4D97-AF65-F5344CB8AC3E}">
        <p14:creationId xmlns="" xmlns:p14="http://schemas.microsoft.com/office/powerpoint/2010/main" val="120568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12F5A-D936-FAAC-6583-7AC918A9AB0A}"/>
              </a:ext>
            </a:extLst>
          </p:cNvPr>
          <p:cNvSpPr>
            <a:spLocks noGrp="1"/>
          </p:cNvSpPr>
          <p:nvPr>
            <p:ph type="title"/>
          </p:nvPr>
        </p:nvSpPr>
        <p:spPr/>
        <p:txBody>
          <a:bodyPr>
            <a:normAutofit fontScale="90000"/>
          </a:bodyPr>
          <a:lstStyle/>
          <a:p>
            <a:r>
              <a:rPr lang="en-IN" b="0" i="0" dirty="0">
                <a:solidFill>
                  <a:srgbClr val="212529"/>
                </a:solidFill>
                <a:effectLst/>
                <a:latin typeface="system-ui"/>
              </a:rPr>
              <a:t>Normalization Rule</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0574D4CC-B40F-246C-FA30-F58153663A3A}"/>
              </a:ext>
            </a:extLst>
          </p:cNvPr>
          <p:cNvSpPr txBox="1"/>
          <p:nvPr/>
        </p:nvSpPr>
        <p:spPr>
          <a:xfrm>
            <a:off x="977462" y="1995551"/>
            <a:ext cx="6096000" cy="2308324"/>
          </a:xfrm>
          <a:prstGeom prst="rect">
            <a:avLst/>
          </a:prstGeom>
          <a:noFill/>
        </p:spPr>
        <p:txBody>
          <a:bodyPr wrap="square">
            <a:spAutoFit/>
          </a:bodyPr>
          <a:lstStyle/>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a:p>
            <a:pPr algn="l">
              <a:buFont typeface="+mj-lt"/>
              <a:buAutoNum type="arabicPeriod"/>
            </a:pPr>
            <a:r>
              <a:rPr lang="en-US" dirty="0">
                <a:solidFill>
                  <a:srgbClr val="212529"/>
                </a:solidFill>
                <a:latin typeface="system-ui"/>
              </a:rPr>
              <a:t>Fifth Normal Form</a:t>
            </a:r>
            <a:endParaRPr lang="en-US" b="0" i="0" dirty="0">
              <a:solidFill>
                <a:srgbClr val="212529"/>
              </a:solidFill>
              <a:effectLst/>
              <a:latin typeface="system-ui"/>
            </a:endParaRPr>
          </a:p>
        </p:txBody>
      </p:sp>
    </p:spTree>
    <p:extLst>
      <p:ext uri="{BB962C8B-B14F-4D97-AF65-F5344CB8AC3E}">
        <p14:creationId xmlns="" xmlns:p14="http://schemas.microsoft.com/office/powerpoint/2010/main" val="391253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DAFF2-B802-415D-5A31-5A4FC8ED0523}"/>
              </a:ext>
            </a:extLst>
          </p:cNvPr>
          <p:cNvSpPr>
            <a:spLocks noGrp="1"/>
          </p:cNvSpPr>
          <p:nvPr>
            <p:ph type="title"/>
          </p:nvPr>
        </p:nvSpPr>
        <p:spPr/>
        <p:txBody>
          <a:bodyPr>
            <a:normAutofit fontScale="90000"/>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968C36BE-2036-FCA4-D2BA-EFB4C2420EF3}"/>
              </a:ext>
            </a:extLst>
          </p:cNvPr>
          <p:cNvSpPr txBox="1"/>
          <p:nvPr/>
        </p:nvSpPr>
        <p:spPr>
          <a:xfrm>
            <a:off x="735724" y="2039458"/>
            <a:ext cx="7150976"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spTree>
    <p:extLst>
      <p:ext uri="{BB962C8B-B14F-4D97-AF65-F5344CB8AC3E}">
        <p14:creationId xmlns="" xmlns:p14="http://schemas.microsoft.com/office/powerpoint/2010/main" val="72786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00BC15-5F5B-ECCA-0740-FF4ABCFAF667}"/>
              </a:ext>
            </a:extLst>
          </p:cNvPr>
          <p:cNvSpPr>
            <a:spLocks noGrp="1"/>
          </p:cNvSpPr>
          <p:nvPr>
            <p:ph type="title"/>
          </p:nvPr>
        </p:nvSpPr>
        <p:spPr/>
        <p:txBody>
          <a:bodyPr/>
          <a:lstStyle/>
          <a:p>
            <a:r>
              <a:rPr lang="en-IN" dirty="0"/>
              <a:t>Database Models and Normalization</a:t>
            </a:r>
          </a:p>
        </p:txBody>
      </p:sp>
    </p:spTree>
    <p:extLst>
      <p:ext uri="{BB962C8B-B14F-4D97-AF65-F5344CB8AC3E}">
        <p14:creationId xmlns="" xmlns:p14="http://schemas.microsoft.com/office/powerpoint/2010/main" val="138274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E62F2-BE4B-8680-FA3B-A4098ADB24A6}"/>
              </a:ext>
            </a:extLst>
          </p:cNvPr>
          <p:cNvSpPr>
            <a:spLocks noGrp="1"/>
          </p:cNvSpPr>
          <p:nvPr>
            <p:ph type="title"/>
          </p:nvPr>
        </p:nvSpPr>
        <p:spPr/>
        <p:txBody>
          <a:bodyPr>
            <a:normAutofit fontScale="90000"/>
          </a:bodyPr>
          <a:lstStyle/>
          <a:p>
            <a:r>
              <a:rPr lang="en-IN" b="0" i="0" dirty="0">
                <a:solidFill>
                  <a:srgbClr val="212529"/>
                </a:solidFill>
                <a:effectLst/>
                <a:latin typeface="system-ui"/>
              </a:rPr>
              <a:t>Second Normal Form (2NF)</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75380EDC-82B8-36A5-FF5B-10A301260DB2}"/>
              </a:ext>
            </a:extLst>
          </p:cNvPr>
          <p:cNvSpPr txBox="1"/>
          <p:nvPr/>
        </p:nvSpPr>
        <p:spPr>
          <a:xfrm>
            <a:off x="838200" y="1144940"/>
            <a:ext cx="6096000" cy="923330"/>
          </a:xfrm>
          <a:prstGeom prst="rect">
            <a:avLst/>
          </a:prstGeom>
          <a:noFill/>
        </p:spPr>
        <p:txBody>
          <a:bodyPr wrap="square">
            <a:spAutoFit/>
          </a:bodyPr>
          <a:lstStyle/>
          <a:p>
            <a:pPr algn="l"/>
            <a:r>
              <a:rPr lang="en-US" b="0" i="0" dirty="0">
                <a:solidFill>
                  <a:srgbClr val="212529"/>
                </a:solidFill>
                <a:effectLst/>
                <a:latin typeface="system-ui"/>
              </a:rPr>
              <a:t>For a table to be in the Second Normal Form,</a:t>
            </a:r>
          </a:p>
          <a:p>
            <a:pPr algn="l">
              <a:buFont typeface="+mj-lt"/>
              <a:buAutoNum type="arabicPeriod"/>
            </a:pPr>
            <a:r>
              <a:rPr lang="en-US" b="0" i="0" dirty="0">
                <a:solidFill>
                  <a:srgbClr val="212529"/>
                </a:solidFill>
                <a:effectLst/>
                <a:latin typeface="system-ui"/>
              </a:rPr>
              <a:t>It should be in the First Normal form.</a:t>
            </a:r>
          </a:p>
          <a:p>
            <a:pPr algn="l">
              <a:buFont typeface="+mj-lt"/>
              <a:buAutoNum type="arabicPeriod"/>
            </a:pPr>
            <a:r>
              <a:rPr lang="en-US" b="0" i="0" dirty="0">
                <a:solidFill>
                  <a:srgbClr val="212529"/>
                </a:solidFill>
                <a:effectLst/>
                <a:latin typeface="system-ui"/>
              </a:rPr>
              <a:t>And, it should not have Partial Dependency.</a:t>
            </a:r>
          </a:p>
        </p:txBody>
      </p:sp>
      <p:graphicFrame>
        <p:nvGraphicFramePr>
          <p:cNvPr id="6" name="Table 5">
            <a:extLst>
              <a:ext uri="{FF2B5EF4-FFF2-40B4-BE49-F238E27FC236}">
                <a16:creationId xmlns="" xmlns:a16="http://schemas.microsoft.com/office/drawing/2014/main" id="{E36E3FC4-1FC9-F411-FA19-EAC3CE87D855}"/>
              </a:ext>
            </a:extLst>
          </p:cNvPr>
          <p:cNvGraphicFramePr>
            <a:graphicFrameLocks noGrp="1"/>
          </p:cNvGraphicFramePr>
          <p:nvPr>
            <p:extLst>
              <p:ext uri="{D42A27DB-BD31-4B8C-83A1-F6EECF244321}">
                <p14:modId xmlns="" xmlns:p14="http://schemas.microsoft.com/office/powerpoint/2010/main" val="326719798"/>
              </p:ext>
            </p:extLst>
          </p:nvPr>
        </p:nvGraphicFramePr>
        <p:xfrm>
          <a:off x="838200" y="2196143"/>
          <a:ext cx="6377370" cy="1737360"/>
        </p:xfrm>
        <a:graphic>
          <a:graphicData uri="http://schemas.openxmlformats.org/drawingml/2006/table">
            <a:tbl>
              <a:tblPr/>
              <a:tblGrid>
                <a:gridCol w="1275474">
                  <a:extLst>
                    <a:ext uri="{9D8B030D-6E8A-4147-A177-3AD203B41FA5}">
                      <a16:colId xmlns="" xmlns:a16="http://schemas.microsoft.com/office/drawing/2014/main" val="1787531754"/>
                    </a:ext>
                  </a:extLst>
                </a:gridCol>
                <a:gridCol w="1275474">
                  <a:extLst>
                    <a:ext uri="{9D8B030D-6E8A-4147-A177-3AD203B41FA5}">
                      <a16:colId xmlns="" xmlns:a16="http://schemas.microsoft.com/office/drawing/2014/main" val="2560494430"/>
                    </a:ext>
                  </a:extLst>
                </a:gridCol>
                <a:gridCol w="1275474">
                  <a:extLst>
                    <a:ext uri="{9D8B030D-6E8A-4147-A177-3AD203B41FA5}">
                      <a16:colId xmlns="" xmlns:a16="http://schemas.microsoft.com/office/drawing/2014/main" val="439994203"/>
                    </a:ext>
                  </a:extLst>
                </a:gridCol>
                <a:gridCol w="1275474">
                  <a:extLst>
                    <a:ext uri="{9D8B030D-6E8A-4147-A177-3AD203B41FA5}">
                      <a16:colId xmlns="" xmlns:a16="http://schemas.microsoft.com/office/drawing/2014/main" val="3870249509"/>
                    </a:ext>
                  </a:extLst>
                </a:gridCol>
                <a:gridCol w="1275474">
                  <a:extLst>
                    <a:ext uri="{9D8B030D-6E8A-4147-A177-3AD203B41FA5}">
                      <a16:colId xmlns="" xmlns:a16="http://schemas.microsoft.com/office/drawing/2014/main" val="3986765075"/>
                    </a:ext>
                  </a:extLst>
                </a:gridCol>
              </a:tblGrid>
              <a:tr h="0">
                <a:tc>
                  <a:txBody>
                    <a:bodyPr/>
                    <a:lstStyle/>
                    <a:p>
                      <a:pPr algn="l"/>
                      <a:r>
                        <a:rPr lang="en-IN">
                          <a:effectLst/>
                        </a:rPr>
                        <a:t>score_id</a:t>
                      </a:r>
                    </a:p>
                  </a:txBody>
                  <a:tcPr>
                    <a:lnL w="7620" cap="flat" cmpd="sng" algn="ctr">
                      <a:solidFill>
                        <a:srgbClr val="D004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D004F0"/>
                      </a:solidFill>
                      <a:prstDash val="solid"/>
                      <a:round/>
                      <a:headEnd type="none" w="med" len="med"/>
                      <a:tailEnd type="none" w="med" len="med"/>
                    </a:lnT>
                    <a:lnB w="7620" cap="flat" cmpd="sng" algn="ctr">
                      <a:solidFill>
                        <a:srgbClr val="5007F0"/>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3003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0EF0"/>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3003F0"/>
                      </a:solidFill>
                      <a:prstDash val="solid"/>
                      <a:round/>
                      <a:headEnd type="none" w="med" len="med"/>
                      <a:tailEnd type="none" w="med" len="med"/>
                    </a:lnL>
                    <a:lnR w="7620" cap="flat" cmpd="sng" algn="ctr">
                      <a:solidFill>
                        <a:srgbClr val="1007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10F0"/>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07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1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D006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D006F0"/>
                      </a:solidFill>
                      <a:prstDash val="solid"/>
                      <a:round/>
                      <a:headEnd type="none" w="med" len="med"/>
                      <a:tailEnd type="none" w="med" len="med"/>
                    </a:lnT>
                    <a:lnB w="7620" cap="flat" cmpd="sng" algn="ctr">
                      <a:solidFill>
                        <a:srgbClr val="D00BF0"/>
                      </a:solidFill>
                      <a:prstDash val="solid"/>
                      <a:round/>
                      <a:headEnd type="none" w="med" len="med"/>
                      <a:tailEnd type="none" w="med" len="med"/>
                    </a:lnB>
                    <a:solidFill>
                      <a:srgbClr val="FFFFFF"/>
                    </a:solidFill>
                  </a:tcPr>
                </a:tc>
                <a:extLst>
                  <a:ext uri="{0D108BD9-81ED-4DB2-BD59-A6C34878D82A}">
                    <a16:rowId xmlns="" xmlns:a16="http://schemas.microsoft.com/office/drawing/2014/main" val="2748049541"/>
                  </a:ext>
                </a:extLst>
              </a:tr>
              <a:tr h="0">
                <a:tc>
                  <a:txBody>
                    <a:bodyPr/>
                    <a:lstStyle/>
                    <a:p>
                      <a:r>
                        <a:rPr lang="en-IN">
                          <a:effectLst/>
                        </a:rPr>
                        <a:t>1</a:t>
                      </a:r>
                    </a:p>
                  </a:txBody>
                  <a:tcPr>
                    <a:lnL w="7620" cap="flat" cmpd="sng" algn="ctr">
                      <a:solidFill>
                        <a:srgbClr val="5007F0"/>
                      </a:solidFill>
                      <a:prstDash val="solid"/>
                      <a:round/>
                      <a:headEnd type="none" w="med" len="med"/>
                      <a:tailEnd type="none" w="med" len="med"/>
                    </a:lnL>
                    <a:lnR w="7620" cap="flat" cmpd="sng" algn="ctr">
                      <a:solidFill>
                        <a:srgbClr val="F00EF0"/>
                      </a:solidFill>
                      <a:prstDash val="solid"/>
                      <a:round/>
                      <a:headEnd type="none" w="med" len="med"/>
                      <a:tailEnd type="none" w="med" len="med"/>
                    </a:lnR>
                    <a:lnT w="7620" cap="flat" cmpd="sng" algn="ctr">
                      <a:solidFill>
                        <a:srgbClr val="5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F00EF0"/>
                      </a:solidFill>
                      <a:prstDash val="solid"/>
                      <a:round/>
                      <a:headEnd type="none" w="med" len="med"/>
                      <a:tailEnd type="none" w="med" len="med"/>
                    </a:lnL>
                    <a:lnR w="7620" cap="flat" cmpd="sng" algn="ctr">
                      <a:solidFill>
                        <a:srgbClr val="F010F0"/>
                      </a:solidFill>
                      <a:prstDash val="solid"/>
                      <a:round/>
                      <a:headEnd type="none" w="med" len="med"/>
                      <a:tailEnd type="none" w="med" len="med"/>
                    </a:lnR>
                    <a:lnT w="7620" cap="flat" cmpd="sng" algn="ctr">
                      <a:solidFill>
                        <a:srgbClr val="F00E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F010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700F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500AF0"/>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D00B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D00BF0"/>
                      </a:solidFill>
                      <a:prstDash val="solid"/>
                      <a:round/>
                      <a:headEnd type="none" w="med" len="med"/>
                      <a:tailEnd type="none" w="med" len="med"/>
                    </a:lnT>
                    <a:lnB w="7620" cap="flat" cmpd="sng" algn="ctr">
                      <a:solidFill>
                        <a:srgbClr val="100EF0"/>
                      </a:solidFill>
                      <a:prstDash val="solid"/>
                      <a:round/>
                      <a:headEnd type="none" w="med" len="med"/>
                      <a:tailEnd type="none" w="med" len="med"/>
                    </a:lnB>
                    <a:solidFill>
                      <a:srgbClr val="FFFFFF"/>
                    </a:solidFill>
                  </a:tcPr>
                </a:tc>
                <a:extLst>
                  <a:ext uri="{0D108BD9-81ED-4DB2-BD59-A6C34878D82A}">
                    <a16:rowId xmlns="" xmlns:a16="http://schemas.microsoft.com/office/drawing/2014/main" val="2344116049"/>
                  </a:ext>
                </a:extLst>
              </a:tr>
              <a:tr h="0">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3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500A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500A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500A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100E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100E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 xmlns:a16="http://schemas.microsoft.com/office/drawing/2014/main" val="4005716878"/>
                  </a:ext>
                </a:extLst>
              </a:tr>
              <a:tr h="0">
                <a:tc>
                  <a:txBody>
                    <a:bodyPr/>
                    <a:lstStyle/>
                    <a:p>
                      <a:r>
                        <a:rPr lang="en-IN">
                          <a:effectLst/>
                        </a:rPr>
                        <a:t>3</a:t>
                      </a:r>
                    </a:p>
                  </a:txBody>
                  <a:tcPr>
                    <a:lnL w="7620" cap="flat" cmpd="sng" algn="ctr">
                      <a:solidFill>
                        <a:srgbClr val="1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1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3010F0"/>
                      </a:solidFill>
                      <a:prstDash val="solid"/>
                      <a:round/>
                      <a:headEnd type="none" w="med" len="med"/>
                      <a:tailEnd type="none" w="med" len="med"/>
                    </a:lnL>
                    <a:lnR w="7620" cap="flat" cmpd="sng" algn="ctr">
                      <a:solidFill>
                        <a:srgbClr val="9012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9012F0"/>
                      </a:solidFill>
                      <a:prstDash val="solid"/>
                      <a:round/>
                      <a:headEnd type="none" w="med" len="med"/>
                      <a:tailEnd type="none" w="med" len="med"/>
                    </a:lnL>
                    <a:lnR w="7620" cap="flat" cmpd="sng" algn="ctr">
                      <a:solidFill>
                        <a:srgbClr val="1012F0"/>
                      </a:solidFill>
                      <a:prstDash val="solid"/>
                      <a:round/>
                      <a:headEnd type="none" w="med" len="med"/>
                      <a:tailEnd type="none" w="med" len="med"/>
                    </a:lnR>
                    <a:lnT w="7620" cap="flat" cmpd="sng" algn="ctr">
                      <a:solidFill>
                        <a:srgbClr val="9012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80</a:t>
                      </a:r>
                    </a:p>
                  </a:txBody>
                  <a:tcPr>
                    <a:lnL w="7620" cap="flat" cmpd="sng" algn="ctr">
                      <a:solidFill>
                        <a:srgbClr val="1012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1012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5015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5015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 xmlns:a16="http://schemas.microsoft.com/office/drawing/2014/main" val="3290728876"/>
                  </a:ext>
                </a:extLst>
              </a:tr>
            </a:tbl>
          </a:graphicData>
        </a:graphic>
      </p:graphicFrame>
      <p:sp>
        <p:nvSpPr>
          <p:cNvPr id="9" name="TextBox 8">
            <a:extLst>
              <a:ext uri="{FF2B5EF4-FFF2-40B4-BE49-F238E27FC236}">
                <a16:creationId xmlns="" xmlns:a16="http://schemas.microsoft.com/office/drawing/2014/main" id="{35BF7AEE-6F02-FE20-42D8-63A4ED4965AE}"/>
              </a:ext>
            </a:extLst>
          </p:cNvPr>
          <p:cNvSpPr txBox="1"/>
          <p:nvPr/>
        </p:nvSpPr>
        <p:spPr>
          <a:xfrm>
            <a:off x="714704" y="4610016"/>
            <a:ext cx="8597462" cy="369332"/>
          </a:xfrm>
          <a:prstGeom prst="rect">
            <a:avLst/>
          </a:prstGeom>
          <a:noFill/>
        </p:spPr>
        <p:txBody>
          <a:bodyPr wrap="square">
            <a:spAutoFit/>
          </a:bodyPr>
          <a:lstStyle/>
          <a:p>
            <a:r>
              <a:rPr lang="en-US" dirty="0"/>
              <a:t>we need </a:t>
            </a:r>
            <a:r>
              <a:rPr lang="en-US" dirty="0" err="1"/>
              <a:t>student_id</a:t>
            </a:r>
            <a:r>
              <a:rPr lang="en-US" dirty="0"/>
              <a:t> + </a:t>
            </a:r>
            <a:r>
              <a:rPr lang="en-US" dirty="0" err="1"/>
              <a:t>subject_id</a:t>
            </a:r>
            <a:r>
              <a:rPr lang="en-US" dirty="0"/>
              <a:t> to uniquely identify any row  as a primary key</a:t>
            </a:r>
            <a:endParaRPr lang="en-IN" dirty="0"/>
          </a:p>
        </p:txBody>
      </p:sp>
      <p:sp>
        <p:nvSpPr>
          <p:cNvPr id="10" name="Rectangle 2">
            <a:extLst>
              <a:ext uri="{FF2B5EF4-FFF2-40B4-BE49-F238E27FC236}">
                <a16:creationId xmlns="" xmlns:a16="http://schemas.microsoft.com/office/drawing/2014/main" id="{6C4761C9-3CC7-6CDB-68B4-F238DC492B61}"/>
              </a:ext>
            </a:extLst>
          </p:cNvPr>
          <p:cNvSpPr>
            <a:spLocks noChangeArrowheads="1"/>
          </p:cNvSpPr>
          <p:nvPr/>
        </p:nvSpPr>
        <p:spPr bwMode="auto">
          <a:xfrm>
            <a:off x="714704" y="5084138"/>
            <a:ext cx="7693572" cy="110799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but the teacher's name only depends on subject, hence the </a:t>
            </a:r>
            <a:r>
              <a:rPr kumimoji="0" lang="en-US" altLang="en-US" b="0" i="0" u="none" strike="noStrike" cap="none" normalizeH="0" baseline="0">
                <a:ln>
                  <a:noFill/>
                </a:ln>
                <a:solidFill>
                  <a:srgbClr val="D63384"/>
                </a:solidFill>
                <a:effectLst/>
                <a:latin typeface="var(--bs-font-monospace)"/>
              </a:rPr>
              <a:t>subject_id</a:t>
            </a:r>
            <a:r>
              <a:rPr kumimoji="0" lang="en-US" altLang="en-US" sz="1500" b="0" i="0" u="none" strike="noStrike" cap="none" normalizeH="0" baseline="0">
                <a:ln>
                  <a:noFill/>
                </a:ln>
                <a:solidFill>
                  <a:srgbClr val="212529"/>
                </a:solidFill>
                <a:effectLst/>
                <a:latin typeface="system-ui"/>
              </a:rPr>
              <a:t>, and has nothing to do with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This is </a:t>
            </a:r>
            <a:r>
              <a:rPr kumimoji="0" lang="en-US" altLang="en-US" sz="1500" b="1" i="0" u="none" strike="noStrike" cap="none" normalizeH="0" baseline="0">
                <a:ln>
                  <a:noFill/>
                </a:ln>
                <a:solidFill>
                  <a:srgbClr val="212529"/>
                </a:solidFill>
                <a:effectLst/>
                <a:latin typeface="system-ui"/>
              </a:rPr>
              <a:t>Partial Dependency</a:t>
            </a:r>
            <a:r>
              <a:rPr kumimoji="0" lang="en-US" altLang="en-US" sz="1500" b="0" i="0" u="none" strike="noStrike" cap="none" normalizeH="0" baseline="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2211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321A53-7F9A-C69F-BEFC-5D7E2E887B8E}"/>
              </a:ext>
            </a:extLst>
          </p:cNvPr>
          <p:cNvSpPr txBox="1"/>
          <p:nvPr/>
        </p:nvSpPr>
        <p:spPr>
          <a:xfrm>
            <a:off x="840827" y="283044"/>
            <a:ext cx="6096000" cy="369332"/>
          </a:xfrm>
          <a:prstGeom prst="rect">
            <a:avLst/>
          </a:prstGeom>
          <a:noFill/>
        </p:spPr>
        <p:txBody>
          <a:bodyPr wrap="square">
            <a:spAutoFit/>
          </a:bodyPr>
          <a:lstStyle/>
          <a:p>
            <a:pPr algn="l"/>
            <a:r>
              <a:rPr lang="en-US" b="1" i="0" dirty="0">
                <a:solidFill>
                  <a:srgbClr val="212529"/>
                </a:solidFill>
                <a:effectLst/>
                <a:latin typeface="system-ui"/>
              </a:rPr>
              <a:t>How to remove Partial Dependency?</a:t>
            </a:r>
          </a:p>
        </p:txBody>
      </p:sp>
      <p:sp>
        <p:nvSpPr>
          <p:cNvPr id="4" name="Rectangle 1">
            <a:extLst>
              <a:ext uri="{FF2B5EF4-FFF2-40B4-BE49-F238E27FC236}">
                <a16:creationId xmlns="" xmlns:a16="http://schemas.microsoft.com/office/drawing/2014/main" id="{2868D5C6-ECD4-F3BA-1406-2CE9191F91CD}"/>
              </a:ext>
            </a:extLst>
          </p:cNvPr>
          <p:cNvSpPr>
            <a:spLocks noChangeArrowheads="1"/>
          </p:cNvSpPr>
          <p:nvPr/>
        </p:nvSpPr>
        <p:spPr bwMode="auto">
          <a:xfrm>
            <a:off x="609600" y="652376"/>
            <a:ext cx="4614041" cy="83099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The simplest solution is to remove columns </a:t>
            </a:r>
            <a:r>
              <a:rPr kumimoji="0" lang="en-US" altLang="en-US" b="0" i="0" u="none" strike="noStrike" cap="none" normalizeH="0" baseline="0">
                <a:ln>
                  <a:noFill/>
                </a:ln>
                <a:solidFill>
                  <a:srgbClr val="D63384"/>
                </a:solidFill>
                <a:effectLst/>
                <a:latin typeface="var(--bs-font-monospace)"/>
              </a:rPr>
              <a:t>teacher</a:t>
            </a:r>
            <a:r>
              <a:rPr kumimoji="0" lang="en-US" altLang="en-US" sz="1500" b="0" i="0" u="none" strike="noStrike" cap="none" normalizeH="0" baseline="0">
                <a:ln>
                  <a:noFill/>
                </a:ln>
                <a:solidFill>
                  <a:srgbClr val="212529"/>
                </a:solidFill>
                <a:effectLst/>
                <a:latin typeface="system-ui"/>
              </a:rPr>
              <a:t> from Score table and add it to the Subject table. Hence, the Subject table will become: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 xmlns:a16="http://schemas.microsoft.com/office/drawing/2014/main" id="{7DDC7F3A-E1F0-D561-6FD6-44873BAD9AAF}"/>
              </a:ext>
            </a:extLst>
          </p:cNvPr>
          <p:cNvGraphicFramePr>
            <a:graphicFrameLocks noGrp="1"/>
          </p:cNvGraphicFramePr>
          <p:nvPr>
            <p:extLst>
              <p:ext uri="{D42A27DB-BD31-4B8C-83A1-F6EECF244321}">
                <p14:modId xmlns="" xmlns:p14="http://schemas.microsoft.com/office/powerpoint/2010/main" val="893038705"/>
              </p:ext>
            </p:extLst>
          </p:nvPr>
        </p:nvGraphicFramePr>
        <p:xfrm>
          <a:off x="609599" y="1682712"/>
          <a:ext cx="5770180" cy="1737360"/>
        </p:xfrm>
        <a:graphic>
          <a:graphicData uri="http://schemas.openxmlformats.org/drawingml/2006/table">
            <a:tbl>
              <a:tblPr/>
              <a:tblGrid>
                <a:gridCol w="1723698">
                  <a:extLst>
                    <a:ext uri="{9D8B030D-6E8A-4147-A177-3AD203B41FA5}">
                      <a16:colId xmlns="" xmlns:a16="http://schemas.microsoft.com/office/drawing/2014/main" val="300336302"/>
                    </a:ext>
                  </a:extLst>
                </a:gridCol>
                <a:gridCol w="1250731">
                  <a:extLst>
                    <a:ext uri="{9D8B030D-6E8A-4147-A177-3AD203B41FA5}">
                      <a16:colId xmlns="" xmlns:a16="http://schemas.microsoft.com/office/drawing/2014/main" val="1737546433"/>
                    </a:ext>
                  </a:extLst>
                </a:gridCol>
                <a:gridCol w="2795751">
                  <a:extLst>
                    <a:ext uri="{9D8B030D-6E8A-4147-A177-3AD203B41FA5}">
                      <a16:colId xmlns="" xmlns:a16="http://schemas.microsoft.com/office/drawing/2014/main" val="720560720"/>
                    </a:ext>
                  </a:extLst>
                </a:gridCol>
              </a:tblGrid>
              <a:tr h="0">
                <a:tc>
                  <a:txBody>
                    <a:bodyPr/>
                    <a:lstStyle/>
                    <a:p>
                      <a:pPr algn="l"/>
                      <a:r>
                        <a:rPr lang="en-IN" dirty="0" err="1">
                          <a:effectLst/>
                        </a:rPr>
                        <a:t>subject_id</a:t>
                      </a:r>
                      <a:endParaRPr lang="en-IN" dirty="0">
                        <a:effectLst/>
                      </a:endParaRPr>
                    </a:p>
                  </a:txBody>
                  <a:tcPr>
                    <a:lnL w="7620" cap="flat" cmpd="sng" algn="ctr">
                      <a:solidFill>
                        <a:srgbClr val="A0055E"/>
                      </a:solidFill>
                      <a:prstDash val="solid"/>
                      <a:round/>
                      <a:headEnd type="none" w="med" len="med"/>
                      <a:tailEnd type="none" w="med" len="med"/>
                    </a:lnL>
                    <a:lnR w="7620" cap="flat" cmpd="sng" algn="ctr">
                      <a:solidFill>
                        <a:srgbClr val="A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60075E"/>
                      </a:solidFill>
                      <a:prstDash val="solid"/>
                      <a:round/>
                      <a:headEnd type="none" w="med" len="med"/>
                      <a:tailEnd type="none" w="med" len="med"/>
                    </a:lnB>
                    <a:solidFill>
                      <a:srgbClr val="FFFFFF"/>
                    </a:solidFill>
                  </a:tcPr>
                </a:tc>
                <a:tc>
                  <a:txBody>
                    <a:bodyPr/>
                    <a:lstStyle/>
                    <a:p>
                      <a:pPr algn="l"/>
                      <a:r>
                        <a:rPr lang="en-IN" dirty="0" err="1">
                          <a:effectLst/>
                        </a:rPr>
                        <a:t>subject_name</a:t>
                      </a:r>
                      <a:endParaRPr lang="en-IN" dirty="0">
                        <a:effectLst/>
                      </a:endParaRPr>
                    </a:p>
                  </a:txBody>
                  <a:tcPr>
                    <a:lnL w="7620" cap="flat" cmpd="sng" algn="ctr">
                      <a:solidFill>
                        <a:srgbClr val="A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E0085E"/>
                      </a:solidFill>
                      <a:prstDash val="solid"/>
                      <a:round/>
                      <a:headEnd type="none" w="med" len="med"/>
                      <a:tailEnd type="none" w="med" len="med"/>
                    </a:lnB>
                    <a:solidFill>
                      <a:srgbClr val="FFFFFF"/>
                    </a:solidFill>
                  </a:tcPr>
                </a:tc>
                <a:tc>
                  <a:txBody>
                    <a:bodyPr/>
                    <a:lstStyle/>
                    <a:p>
                      <a:pPr algn="l"/>
                      <a:r>
                        <a:rPr lang="en-IN" dirty="0">
                          <a:effectLst/>
                        </a:rPr>
                        <a:t>teacher</a:t>
                      </a:r>
                    </a:p>
                  </a:txBody>
                  <a:tcPr>
                    <a:lnL w="7620" cap="flat" cmpd="sng" algn="ctr">
                      <a:solidFill>
                        <a:srgbClr val="4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40055E"/>
                      </a:solidFill>
                      <a:prstDash val="solid"/>
                      <a:round/>
                      <a:headEnd type="none" w="med" len="med"/>
                      <a:tailEnd type="none" w="med" len="med"/>
                    </a:lnT>
                    <a:lnB w="7620" cap="flat" cmpd="sng" algn="ctr">
                      <a:solidFill>
                        <a:srgbClr val="600D5E"/>
                      </a:solidFill>
                      <a:prstDash val="solid"/>
                      <a:round/>
                      <a:headEnd type="none" w="med" len="med"/>
                      <a:tailEnd type="none" w="med" len="med"/>
                    </a:lnB>
                    <a:solidFill>
                      <a:srgbClr val="FFFFFF"/>
                    </a:solidFill>
                  </a:tcPr>
                </a:tc>
                <a:extLst>
                  <a:ext uri="{0D108BD9-81ED-4DB2-BD59-A6C34878D82A}">
                    <a16:rowId xmlns="" xmlns:a16="http://schemas.microsoft.com/office/drawing/2014/main" val="1727557651"/>
                  </a:ext>
                </a:extLst>
              </a:tr>
              <a:tr h="0">
                <a:tc>
                  <a:txBody>
                    <a:bodyPr/>
                    <a:lstStyle/>
                    <a:p>
                      <a:r>
                        <a:rPr lang="en-IN">
                          <a:effectLst/>
                        </a:rPr>
                        <a:t>1</a:t>
                      </a:r>
                    </a:p>
                  </a:txBody>
                  <a:tcPr>
                    <a:lnL w="7620" cap="flat" cmpd="sng" algn="ctr">
                      <a:solidFill>
                        <a:srgbClr val="60075E"/>
                      </a:solidFill>
                      <a:prstDash val="solid"/>
                      <a:round/>
                      <a:headEnd type="none" w="med" len="med"/>
                      <a:tailEnd type="none" w="med" len="med"/>
                    </a:lnL>
                    <a:lnR w="7620" cap="flat" cmpd="sng" algn="ctr">
                      <a:solidFill>
                        <a:srgbClr val="E0085E"/>
                      </a:solidFill>
                      <a:prstDash val="solid"/>
                      <a:round/>
                      <a:headEnd type="none" w="med" len="med"/>
                      <a:tailEnd type="none" w="med" len="med"/>
                    </a:lnR>
                    <a:lnT w="7620" cap="flat" cmpd="sng" algn="ctr">
                      <a:solidFill>
                        <a:srgbClr val="60075E"/>
                      </a:solidFill>
                      <a:prstDash val="solid"/>
                      <a:round/>
                      <a:headEnd type="none" w="med" len="med"/>
                      <a:tailEnd type="none" w="med" len="med"/>
                    </a:lnT>
                    <a:lnB w="7620" cap="flat" cmpd="sng" algn="ctr">
                      <a:solidFill>
                        <a:srgbClr val="20075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08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E0085E"/>
                      </a:solidFill>
                      <a:prstDash val="solid"/>
                      <a:round/>
                      <a:headEnd type="none" w="med" len="med"/>
                      <a:tailEnd type="none" w="med" len="med"/>
                    </a:lnT>
                    <a:lnB w="7620" cap="flat" cmpd="sng" algn="ctr">
                      <a:solidFill>
                        <a:srgbClr val="A00B5E"/>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600D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600D5E"/>
                      </a:solidFill>
                      <a:prstDash val="solid"/>
                      <a:round/>
                      <a:headEnd type="none" w="med" len="med"/>
                      <a:tailEnd type="none" w="med" len="med"/>
                    </a:lnT>
                    <a:lnB w="7620" cap="flat" cmpd="sng" algn="ctr">
                      <a:solidFill>
                        <a:srgbClr val="40095E"/>
                      </a:solidFill>
                      <a:prstDash val="solid"/>
                      <a:round/>
                      <a:headEnd type="none" w="med" len="med"/>
                      <a:tailEnd type="none" w="med" len="med"/>
                    </a:lnB>
                    <a:solidFill>
                      <a:srgbClr val="FFFFFF"/>
                    </a:solidFill>
                  </a:tcPr>
                </a:tc>
                <a:extLst>
                  <a:ext uri="{0D108BD9-81ED-4DB2-BD59-A6C34878D82A}">
                    <a16:rowId xmlns="" xmlns:a16="http://schemas.microsoft.com/office/drawing/2014/main" val="2046457393"/>
                  </a:ext>
                </a:extLst>
              </a:tr>
              <a:tr h="0">
                <a:tc>
                  <a:txBody>
                    <a:bodyPr/>
                    <a:lstStyle/>
                    <a:p>
                      <a:r>
                        <a:rPr lang="en-IN">
                          <a:effectLst/>
                        </a:rPr>
                        <a:t>2</a:t>
                      </a:r>
                    </a:p>
                  </a:txBody>
                  <a:tcPr>
                    <a:lnL w="7620" cap="flat" cmpd="sng" algn="ctr">
                      <a:solidFill>
                        <a:srgbClr val="20075E"/>
                      </a:solidFill>
                      <a:prstDash val="solid"/>
                      <a:round/>
                      <a:headEnd type="none" w="med" len="med"/>
                      <a:tailEnd type="none" w="med" len="med"/>
                    </a:lnL>
                    <a:lnR w="7620" cap="flat" cmpd="sng" algn="ctr">
                      <a:solidFill>
                        <a:srgbClr val="A00B5E"/>
                      </a:solidFill>
                      <a:prstDash val="solid"/>
                      <a:round/>
                      <a:headEnd type="none" w="med" len="med"/>
                      <a:tailEnd type="none" w="med" len="med"/>
                    </a:lnR>
                    <a:lnT w="7620" cap="flat" cmpd="sng" algn="ctr">
                      <a:solidFill>
                        <a:srgbClr val="2007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0B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A00B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4009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4009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 xmlns:a16="http://schemas.microsoft.com/office/drawing/2014/main" val="3871094955"/>
                  </a:ext>
                </a:extLst>
              </a:tr>
              <a:tr h="0">
                <a:tc>
                  <a:txBody>
                    <a:bodyPr/>
                    <a:lstStyle/>
                    <a:p>
                      <a:r>
                        <a:rPr lang="en-IN">
                          <a:effectLst/>
                        </a:rPr>
                        <a:t>3</a:t>
                      </a:r>
                    </a:p>
                  </a:txBody>
                  <a:tcPr>
                    <a:lnL w="7620" cap="flat" cmpd="sng" algn="ctr">
                      <a:solidFill>
                        <a:srgbClr val="E0095E"/>
                      </a:solidFill>
                      <a:prstDash val="solid"/>
                      <a:round/>
                      <a:headEnd type="none" w="med" len="med"/>
                      <a:tailEnd type="none" w="med" len="med"/>
                    </a:lnL>
                    <a:lnR w="7620" cap="flat" cmpd="sng" algn="ctr">
                      <a:solidFill>
                        <a:srgbClr val="40105E"/>
                      </a:solidFill>
                      <a:prstDash val="solid"/>
                      <a:round/>
                      <a:headEnd type="none" w="med" len="med"/>
                      <a:tailEnd type="none" w="med" len="med"/>
                    </a:lnR>
                    <a:lnT w="7620" cap="flat" cmpd="sng" algn="ctr">
                      <a:solidFill>
                        <a:srgbClr val="E009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4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4010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dirty="0" err="1">
                          <a:effectLst/>
                        </a:rPr>
                        <a:t>Php</a:t>
                      </a:r>
                      <a:r>
                        <a:rPr lang="en-IN" dirty="0">
                          <a:effectLst/>
                        </a:rPr>
                        <a:t> Teacher</a:t>
                      </a:r>
                    </a:p>
                  </a:txBody>
                  <a:tcPr>
                    <a:lnL w="7620" cap="flat" cmpd="sng" algn="ctr">
                      <a:solidFill>
                        <a:srgbClr val="8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8010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 xmlns:a16="http://schemas.microsoft.com/office/drawing/2014/main" val="3747813984"/>
                  </a:ext>
                </a:extLst>
              </a:tr>
            </a:tbl>
          </a:graphicData>
        </a:graphic>
      </p:graphicFrame>
      <p:sp>
        <p:nvSpPr>
          <p:cNvPr id="7" name="TextBox 6">
            <a:extLst>
              <a:ext uri="{FF2B5EF4-FFF2-40B4-BE49-F238E27FC236}">
                <a16:creationId xmlns="" xmlns:a16="http://schemas.microsoft.com/office/drawing/2014/main" id="{A5389CAE-7B6B-8B9C-2605-3DB4BC745306}"/>
              </a:ext>
            </a:extLst>
          </p:cNvPr>
          <p:cNvSpPr txBox="1"/>
          <p:nvPr/>
        </p:nvSpPr>
        <p:spPr>
          <a:xfrm>
            <a:off x="446689" y="3437929"/>
            <a:ext cx="609600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 xmlns:a16="http://schemas.microsoft.com/office/drawing/2014/main" id="{46777C90-E51A-6955-6E3E-8025AD964BB5}"/>
              </a:ext>
            </a:extLst>
          </p:cNvPr>
          <p:cNvGraphicFramePr>
            <a:graphicFrameLocks noGrp="1"/>
          </p:cNvGraphicFramePr>
          <p:nvPr>
            <p:extLst>
              <p:ext uri="{D42A27DB-BD31-4B8C-83A1-F6EECF244321}">
                <p14:modId xmlns="" xmlns:p14="http://schemas.microsoft.com/office/powerpoint/2010/main" val="3547513494"/>
              </p:ext>
            </p:extLst>
          </p:nvPr>
        </p:nvGraphicFramePr>
        <p:xfrm>
          <a:off x="446689" y="4268926"/>
          <a:ext cx="6377368" cy="1463040"/>
        </p:xfrm>
        <a:graphic>
          <a:graphicData uri="http://schemas.openxmlformats.org/drawingml/2006/table">
            <a:tbl>
              <a:tblPr/>
              <a:tblGrid>
                <a:gridCol w="1594342">
                  <a:extLst>
                    <a:ext uri="{9D8B030D-6E8A-4147-A177-3AD203B41FA5}">
                      <a16:colId xmlns="" xmlns:a16="http://schemas.microsoft.com/office/drawing/2014/main" val="1751786996"/>
                    </a:ext>
                  </a:extLst>
                </a:gridCol>
                <a:gridCol w="1594342">
                  <a:extLst>
                    <a:ext uri="{9D8B030D-6E8A-4147-A177-3AD203B41FA5}">
                      <a16:colId xmlns="" xmlns:a16="http://schemas.microsoft.com/office/drawing/2014/main" val="1534249081"/>
                    </a:ext>
                  </a:extLst>
                </a:gridCol>
                <a:gridCol w="1594342">
                  <a:extLst>
                    <a:ext uri="{9D8B030D-6E8A-4147-A177-3AD203B41FA5}">
                      <a16:colId xmlns="" xmlns:a16="http://schemas.microsoft.com/office/drawing/2014/main" val="471914256"/>
                    </a:ext>
                  </a:extLst>
                </a:gridCol>
                <a:gridCol w="1594342">
                  <a:extLst>
                    <a:ext uri="{9D8B030D-6E8A-4147-A177-3AD203B41FA5}">
                      <a16:colId xmlns="" xmlns:a16="http://schemas.microsoft.com/office/drawing/2014/main" val="732796984"/>
                    </a:ext>
                  </a:extLst>
                </a:gridCol>
              </a:tblGrid>
              <a:tr h="0">
                <a:tc>
                  <a:txBody>
                    <a:bodyPr/>
                    <a:lstStyle/>
                    <a:p>
                      <a:pPr algn="l"/>
                      <a:r>
                        <a:rPr lang="en-IN" dirty="0" err="1">
                          <a:effectLst/>
                        </a:rPr>
                        <a:t>score_id</a:t>
                      </a:r>
                      <a:endParaRPr lang="en-IN" dirty="0">
                        <a:effectLst/>
                      </a:endParaRPr>
                    </a:p>
                  </a:txBody>
                  <a:tcPr>
                    <a:lnL w="7620" cap="flat" cmpd="sng" algn="ctr">
                      <a:solidFill>
                        <a:srgbClr val="A01403"/>
                      </a:solidFill>
                      <a:prstDash val="solid"/>
                      <a:round/>
                      <a:headEnd type="none" w="med" len="med"/>
                      <a:tailEnd type="none" w="med" len="med"/>
                    </a:lnL>
                    <a:lnR w="7620" cap="flat" cmpd="sng" algn="ctr">
                      <a:solidFill>
                        <a:srgbClr val="C01403"/>
                      </a:solidFill>
                      <a:prstDash val="solid"/>
                      <a:round/>
                      <a:headEnd type="none" w="med" len="med"/>
                      <a:tailEnd type="none" w="med" len="med"/>
                    </a:lnR>
                    <a:lnT w="7620" cap="flat" cmpd="sng" algn="ctr">
                      <a:solidFill>
                        <a:srgbClr val="A01403"/>
                      </a:solidFill>
                      <a:prstDash val="solid"/>
                      <a:round/>
                      <a:headEnd type="none" w="med" len="med"/>
                      <a:tailEnd type="none" w="med" len="med"/>
                    </a:lnT>
                    <a:lnB w="7620" cap="flat" cmpd="sng" algn="ctr">
                      <a:solidFill>
                        <a:srgbClr val="C01B0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1403"/>
                      </a:solidFill>
                      <a:prstDash val="solid"/>
                      <a:round/>
                      <a:headEnd type="none" w="med" len="med"/>
                      <a:tailEnd type="none" w="med" len="med"/>
                    </a:lnL>
                    <a:lnR w="7620" cap="flat" cmpd="sng" algn="ctr">
                      <a:solidFill>
                        <a:srgbClr val="A01703"/>
                      </a:solidFill>
                      <a:prstDash val="solid"/>
                      <a:round/>
                      <a:headEnd type="none" w="med" len="med"/>
                      <a:tailEnd type="none" w="med" len="med"/>
                    </a:lnR>
                    <a:lnT w="7620" cap="flat" cmpd="sng" algn="ctr">
                      <a:solidFill>
                        <a:srgbClr val="C01403"/>
                      </a:solidFill>
                      <a:prstDash val="solid"/>
                      <a:round/>
                      <a:headEnd type="none" w="med" len="med"/>
                      <a:tailEnd type="none" w="med" len="med"/>
                    </a:lnT>
                    <a:lnB w="7620" cap="flat" cmpd="sng" algn="ctr">
                      <a:solidFill>
                        <a:srgbClr val="60240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A017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A01703"/>
                      </a:solidFill>
                      <a:prstDash val="solid"/>
                      <a:round/>
                      <a:headEnd type="none" w="med" len="med"/>
                      <a:tailEnd type="none" w="med" len="med"/>
                    </a:lnT>
                    <a:lnB w="7620" cap="flat" cmpd="sng" algn="ctr">
                      <a:solidFill>
                        <a:srgbClr val="00200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0019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001903"/>
                      </a:solidFill>
                      <a:prstDash val="solid"/>
                      <a:round/>
                      <a:headEnd type="none" w="med" len="med"/>
                      <a:tailEnd type="none" w="med" len="med"/>
                    </a:lnT>
                    <a:lnB w="7620" cap="flat" cmpd="sng" algn="ctr">
                      <a:solidFill>
                        <a:srgbClr val="802403"/>
                      </a:solidFill>
                      <a:prstDash val="solid"/>
                      <a:round/>
                      <a:headEnd type="none" w="med" len="med"/>
                      <a:tailEnd type="none" w="med" len="med"/>
                    </a:lnB>
                    <a:solidFill>
                      <a:srgbClr val="FFFFFF"/>
                    </a:solidFill>
                  </a:tcPr>
                </a:tc>
                <a:extLst>
                  <a:ext uri="{0D108BD9-81ED-4DB2-BD59-A6C34878D82A}">
                    <a16:rowId xmlns="" xmlns:a16="http://schemas.microsoft.com/office/drawing/2014/main" val="2752414644"/>
                  </a:ext>
                </a:extLst>
              </a:tr>
              <a:tr h="0">
                <a:tc>
                  <a:txBody>
                    <a:bodyPr/>
                    <a:lstStyle/>
                    <a:p>
                      <a:r>
                        <a:rPr lang="en-IN">
                          <a:effectLst/>
                        </a:rPr>
                        <a:t>1</a:t>
                      </a:r>
                    </a:p>
                  </a:txBody>
                  <a:tcPr>
                    <a:lnL w="7620" cap="flat" cmpd="sng" algn="ctr">
                      <a:solidFill>
                        <a:srgbClr val="C01B03"/>
                      </a:solidFill>
                      <a:prstDash val="solid"/>
                      <a:round/>
                      <a:headEnd type="none" w="med" len="med"/>
                      <a:tailEnd type="none" w="med" len="med"/>
                    </a:lnL>
                    <a:lnR w="7620" cap="flat" cmpd="sng" algn="ctr">
                      <a:solidFill>
                        <a:srgbClr val="602403"/>
                      </a:solidFill>
                      <a:prstDash val="solid"/>
                      <a:round/>
                      <a:headEnd type="none" w="med" len="med"/>
                      <a:tailEnd type="none" w="med" len="med"/>
                    </a:lnR>
                    <a:lnT w="7620" cap="flat" cmpd="sng" algn="ctr">
                      <a:solidFill>
                        <a:srgbClr val="C01B03"/>
                      </a:solidFill>
                      <a:prstDash val="solid"/>
                      <a:round/>
                      <a:headEnd type="none" w="med" len="med"/>
                      <a:tailEnd type="none" w="med" len="med"/>
                    </a:lnT>
                    <a:lnB w="7620" cap="flat" cmpd="sng" algn="ctr">
                      <a:solidFill>
                        <a:srgbClr val="0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602403"/>
                      </a:solidFill>
                      <a:prstDash val="solid"/>
                      <a:round/>
                      <a:headEnd type="none" w="med" len="med"/>
                      <a:tailEnd type="none" w="med" len="med"/>
                    </a:lnL>
                    <a:lnR w="7620" cap="flat" cmpd="sng" algn="ctr">
                      <a:solidFill>
                        <a:srgbClr val="002003"/>
                      </a:solidFill>
                      <a:prstDash val="solid"/>
                      <a:round/>
                      <a:headEnd type="none" w="med" len="med"/>
                      <a:tailEnd type="none" w="med" len="med"/>
                    </a:lnR>
                    <a:lnT w="7620" cap="flat" cmpd="sng" algn="ctr">
                      <a:solidFill>
                        <a:srgbClr val="602403"/>
                      </a:solidFill>
                      <a:prstDash val="solid"/>
                      <a:round/>
                      <a:headEnd type="none" w="med" len="med"/>
                      <a:tailEnd type="none" w="med" len="med"/>
                    </a:lnT>
                    <a:lnB w="7620" cap="flat" cmpd="sng" algn="ctr">
                      <a:solidFill>
                        <a:srgbClr val="802103"/>
                      </a:solidFill>
                      <a:prstDash val="solid"/>
                      <a:round/>
                      <a:headEnd type="none" w="med" len="med"/>
                      <a:tailEnd type="none" w="med" len="med"/>
                    </a:lnB>
                    <a:solidFill>
                      <a:srgbClr val="FFFFFF"/>
                    </a:solidFill>
                  </a:tcPr>
                </a:tc>
                <a:tc>
                  <a:txBody>
                    <a:bodyPr/>
                    <a:lstStyle/>
                    <a:p>
                      <a:r>
                        <a:rPr lang="en-IN" dirty="0">
                          <a:effectLst/>
                        </a:rPr>
                        <a:t>1</a:t>
                      </a:r>
                    </a:p>
                  </a:txBody>
                  <a:tcPr>
                    <a:lnL w="7620" cap="flat" cmpd="sng" algn="ctr">
                      <a:solidFill>
                        <a:srgbClr val="0020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002003"/>
                      </a:solidFill>
                      <a:prstDash val="solid"/>
                      <a:round/>
                      <a:headEnd type="none" w="med" len="med"/>
                      <a:tailEnd type="none" w="med" len="med"/>
                    </a:lnT>
                    <a:lnB w="7620" cap="flat" cmpd="sng" algn="ctr">
                      <a:solidFill>
                        <a:srgbClr val="001D0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24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802403"/>
                      </a:solidFill>
                      <a:prstDash val="solid"/>
                      <a:round/>
                      <a:headEnd type="none" w="med" len="med"/>
                      <a:tailEnd type="none" w="med" len="med"/>
                    </a:lnT>
                    <a:lnB w="7620" cap="flat" cmpd="sng" algn="ctr">
                      <a:solidFill>
                        <a:srgbClr val="801D03"/>
                      </a:solidFill>
                      <a:prstDash val="solid"/>
                      <a:round/>
                      <a:headEnd type="none" w="med" len="med"/>
                      <a:tailEnd type="none" w="med" len="med"/>
                    </a:lnB>
                    <a:solidFill>
                      <a:srgbClr val="FFFFFF"/>
                    </a:solidFill>
                  </a:tcPr>
                </a:tc>
                <a:extLst>
                  <a:ext uri="{0D108BD9-81ED-4DB2-BD59-A6C34878D82A}">
                    <a16:rowId xmlns="" xmlns:a16="http://schemas.microsoft.com/office/drawing/2014/main" val="4186052994"/>
                  </a:ext>
                </a:extLst>
              </a:tr>
              <a:tr h="0">
                <a:tc>
                  <a:txBody>
                    <a:bodyPr/>
                    <a:lstStyle/>
                    <a:p>
                      <a:r>
                        <a:rPr lang="en-IN">
                          <a:effectLst/>
                        </a:rPr>
                        <a:t>2</a:t>
                      </a:r>
                    </a:p>
                  </a:txBody>
                  <a:tcPr>
                    <a:lnL w="7620" cap="flat" cmpd="sng" algn="ctr">
                      <a:solidFill>
                        <a:srgbClr val="002303"/>
                      </a:solidFill>
                      <a:prstDash val="solid"/>
                      <a:round/>
                      <a:headEnd type="none" w="med" len="med"/>
                      <a:tailEnd type="none" w="med" len="med"/>
                    </a:lnL>
                    <a:lnR w="7620" cap="flat" cmpd="sng" algn="ctr">
                      <a:solidFill>
                        <a:srgbClr val="802103"/>
                      </a:solidFill>
                      <a:prstDash val="solid"/>
                      <a:round/>
                      <a:headEnd type="none" w="med" len="med"/>
                      <a:tailEnd type="none" w="med" len="med"/>
                    </a:lnR>
                    <a:lnT w="7620" cap="flat" cmpd="sng" algn="ctr">
                      <a:solidFill>
                        <a:srgbClr val="0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802103"/>
                      </a:solidFill>
                      <a:prstDash val="solid"/>
                      <a:round/>
                      <a:headEnd type="none" w="med" len="med"/>
                      <a:tailEnd type="none" w="med" len="med"/>
                    </a:lnL>
                    <a:lnR w="7620" cap="flat" cmpd="sng" algn="ctr">
                      <a:solidFill>
                        <a:srgbClr val="001D03"/>
                      </a:solidFill>
                      <a:prstDash val="solid"/>
                      <a:round/>
                      <a:headEnd type="none" w="med" len="med"/>
                      <a:tailEnd type="none" w="med" len="med"/>
                    </a:lnR>
                    <a:lnT w="7620" cap="flat" cmpd="sng" algn="ctr">
                      <a:solidFill>
                        <a:srgbClr val="8021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0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0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8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801D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 xmlns:a16="http://schemas.microsoft.com/office/drawing/2014/main" val="1188817130"/>
                  </a:ext>
                </a:extLst>
              </a:tr>
              <a:tr h="0">
                <a:tc>
                  <a:txBody>
                    <a:bodyPr/>
                    <a:lstStyle/>
                    <a:p>
                      <a:r>
                        <a:rPr lang="en-IN">
                          <a:effectLst/>
                        </a:rPr>
                        <a:t>3</a:t>
                      </a:r>
                    </a:p>
                  </a:txBody>
                  <a:tcPr>
                    <a:lnL w="7620" cap="flat" cmpd="sng" algn="ctr">
                      <a:solidFill>
                        <a:srgbClr val="6023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602203"/>
                      </a:solidFill>
                      <a:prstDash val="solid"/>
                      <a:round/>
                      <a:headEnd type="none" w="med" len="med"/>
                      <a:tailEnd type="none" w="med" len="med"/>
                    </a:lnL>
                    <a:lnR w="7620" cap="flat" cmpd="sng" algn="ctr">
                      <a:solidFill>
                        <a:srgbClr val="E01D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E01D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E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6022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 xmlns:a16="http://schemas.microsoft.com/office/drawing/2014/main" val="3091591012"/>
                  </a:ext>
                </a:extLst>
              </a:tr>
            </a:tbl>
          </a:graphicData>
        </a:graphic>
      </p:graphicFrame>
    </p:spTree>
    <p:extLst>
      <p:ext uri="{BB962C8B-B14F-4D97-AF65-F5344CB8AC3E}">
        <p14:creationId xmlns="" xmlns:p14="http://schemas.microsoft.com/office/powerpoint/2010/main" val="266330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E9C71-65B6-7F52-5078-1E1A1B62FE56}"/>
              </a:ext>
            </a:extLst>
          </p:cNvPr>
          <p:cNvSpPr>
            <a:spLocks noGrp="1"/>
          </p:cNvSpPr>
          <p:nvPr>
            <p:ph type="title"/>
          </p:nvPr>
        </p:nvSpPr>
        <p:spPr/>
        <p:txBody>
          <a:bodyPr>
            <a:normAutofit fontScale="90000"/>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2672101A-078F-4683-03AF-5FC5898A4711}"/>
              </a:ext>
            </a:extLst>
          </p:cNvPr>
          <p:cNvSpPr txBox="1"/>
          <p:nvPr/>
        </p:nvSpPr>
        <p:spPr>
          <a:xfrm>
            <a:off x="838200" y="1309327"/>
            <a:ext cx="8050924" cy="923330"/>
          </a:xfrm>
          <a:prstGeom prst="rect">
            <a:avLst/>
          </a:prstGeom>
          <a:noFill/>
        </p:spPr>
        <p:txBody>
          <a:bodyPr wrap="square">
            <a:spAutoFit/>
          </a:bodyPr>
          <a:lstStyle/>
          <a:p>
            <a:r>
              <a:rPr lang="en-US" b="0" i="0" dirty="0">
                <a:solidFill>
                  <a:srgbClr val="212529"/>
                </a:solidFill>
                <a:effectLst/>
                <a:latin typeface="system-ui"/>
              </a:rPr>
              <a:t>Third Normal Form is an upgrade to Second Normal Form. When a table is in the Second Normal Form and has no transitive dependency, then it is in the Third Normal Form.</a:t>
            </a:r>
            <a:endParaRPr lang="en-IN" dirty="0"/>
          </a:p>
        </p:txBody>
      </p:sp>
      <p:sp>
        <p:nvSpPr>
          <p:cNvPr id="6" name="TextBox 5">
            <a:extLst>
              <a:ext uri="{FF2B5EF4-FFF2-40B4-BE49-F238E27FC236}">
                <a16:creationId xmlns="" xmlns:a16="http://schemas.microsoft.com/office/drawing/2014/main" id="{C2F2F65A-2BD0-6286-95D0-B32CDB32FD87}"/>
              </a:ext>
            </a:extLst>
          </p:cNvPr>
          <p:cNvSpPr txBox="1"/>
          <p:nvPr/>
        </p:nvSpPr>
        <p:spPr>
          <a:xfrm>
            <a:off x="746234" y="2369008"/>
            <a:ext cx="6096000" cy="1292662"/>
          </a:xfrm>
          <a:prstGeom prst="rect">
            <a:avLst/>
          </a:prstGeom>
          <a:noFill/>
        </p:spPr>
        <p:txBody>
          <a:bodyPr wrap="square">
            <a:spAutoFit/>
          </a:bodyPr>
          <a:lstStyle/>
          <a:p>
            <a:pPr algn="l"/>
            <a:r>
              <a:rPr lang="en-US" sz="2400" b="1"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graphicFrame>
        <p:nvGraphicFramePr>
          <p:cNvPr id="7" name="Table 6">
            <a:extLst>
              <a:ext uri="{FF2B5EF4-FFF2-40B4-BE49-F238E27FC236}">
                <a16:creationId xmlns="" xmlns:a16="http://schemas.microsoft.com/office/drawing/2014/main" id="{4CDC5438-FA51-8BAC-6E68-879BD8FE9B9C}"/>
              </a:ext>
            </a:extLst>
          </p:cNvPr>
          <p:cNvGraphicFramePr>
            <a:graphicFrameLocks noGrp="1"/>
          </p:cNvGraphicFramePr>
          <p:nvPr>
            <p:extLst>
              <p:ext uri="{D42A27DB-BD31-4B8C-83A1-F6EECF244321}">
                <p14:modId xmlns="" xmlns:p14="http://schemas.microsoft.com/office/powerpoint/2010/main" val="3251398877"/>
              </p:ext>
            </p:extLst>
          </p:nvPr>
        </p:nvGraphicFramePr>
        <p:xfrm>
          <a:off x="932792" y="4346325"/>
          <a:ext cx="8757744" cy="1463040"/>
        </p:xfrm>
        <a:graphic>
          <a:graphicData uri="http://schemas.openxmlformats.org/drawingml/2006/table">
            <a:tbl>
              <a:tblPr/>
              <a:tblGrid>
                <a:gridCol w="1459624">
                  <a:extLst>
                    <a:ext uri="{9D8B030D-6E8A-4147-A177-3AD203B41FA5}">
                      <a16:colId xmlns="" xmlns:a16="http://schemas.microsoft.com/office/drawing/2014/main" val="799211965"/>
                    </a:ext>
                  </a:extLst>
                </a:gridCol>
                <a:gridCol w="1459624">
                  <a:extLst>
                    <a:ext uri="{9D8B030D-6E8A-4147-A177-3AD203B41FA5}">
                      <a16:colId xmlns="" xmlns:a16="http://schemas.microsoft.com/office/drawing/2014/main" val="2407697392"/>
                    </a:ext>
                  </a:extLst>
                </a:gridCol>
                <a:gridCol w="1459624">
                  <a:extLst>
                    <a:ext uri="{9D8B030D-6E8A-4147-A177-3AD203B41FA5}">
                      <a16:colId xmlns="" xmlns:a16="http://schemas.microsoft.com/office/drawing/2014/main" val="564865709"/>
                    </a:ext>
                  </a:extLst>
                </a:gridCol>
                <a:gridCol w="1459624">
                  <a:extLst>
                    <a:ext uri="{9D8B030D-6E8A-4147-A177-3AD203B41FA5}">
                      <a16:colId xmlns="" xmlns:a16="http://schemas.microsoft.com/office/drawing/2014/main" val="1342591752"/>
                    </a:ext>
                  </a:extLst>
                </a:gridCol>
                <a:gridCol w="1459624">
                  <a:extLst>
                    <a:ext uri="{9D8B030D-6E8A-4147-A177-3AD203B41FA5}">
                      <a16:colId xmlns="" xmlns:a16="http://schemas.microsoft.com/office/drawing/2014/main" val="3721738019"/>
                    </a:ext>
                  </a:extLst>
                </a:gridCol>
                <a:gridCol w="1459624">
                  <a:extLst>
                    <a:ext uri="{9D8B030D-6E8A-4147-A177-3AD203B41FA5}">
                      <a16:colId xmlns="" xmlns:a16="http://schemas.microsoft.com/office/drawing/2014/main" val="2696447200"/>
                    </a:ext>
                  </a:extLst>
                </a:gridCol>
              </a:tblGrid>
              <a:tr h="0">
                <a:tc>
                  <a:txBody>
                    <a:bodyPr/>
                    <a:lstStyle/>
                    <a:p>
                      <a:pPr algn="l"/>
                      <a:r>
                        <a:rPr lang="en-IN">
                          <a:effectLst/>
                        </a:rPr>
                        <a:t>score_id</a:t>
                      </a:r>
                    </a:p>
                  </a:txBody>
                  <a:tcPr>
                    <a:lnL w="7620" cap="flat" cmpd="sng" algn="ctr">
                      <a:solidFill>
                        <a:srgbClr val="304D6C"/>
                      </a:solidFill>
                      <a:prstDash val="solid"/>
                      <a:round/>
                      <a:headEnd type="none" w="med" len="med"/>
                      <a:tailEnd type="none" w="med" len="med"/>
                    </a:lnL>
                    <a:lnR w="7620" cap="flat" cmpd="sng" algn="ctr">
                      <a:solidFill>
                        <a:srgbClr val="504E6C"/>
                      </a:solidFill>
                      <a:prstDash val="solid"/>
                      <a:round/>
                      <a:headEnd type="none" w="med" len="med"/>
                      <a:tailEnd type="none" w="med" len="med"/>
                    </a:lnR>
                    <a:lnT w="7620" cap="flat" cmpd="sng" algn="ctr">
                      <a:solidFill>
                        <a:srgbClr val="304D6C"/>
                      </a:solidFill>
                      <a:prstDash val="solid"/>
                      <a:round/>
                      <a:headEnd type="none" w="med" len="med"/>
                      <a:tailEnd type="none" w="med" len="med"/>
                    </a:lnT>
                    <a:lnB w="7620" cap="flat" cmpd="sng" algn="ctr">
                      <a:solidFill>
                        <a:srgbClr val="F0516C"/>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504E6C"/>
                      </a:solidFill>
                      <a:prstDash val="solid"/>
                      <a:round/>
                      <a:headEnd type="none" w="med" len="med"/>
                      <a:tailEnd type="none" w="med" len="med"/>
                    </a:lnL>
                    <a:lnR w="7620" cap="flat" cmpd="sng" algn="ctr">
                      <a:solidFill>
                        <a:srgbClr val="D0516C"/>
                      </a:solidFill>
                      <a:prstDash val="solid"/>
                      <a:round/>
                      <a:headEnd type="none" w="med" len="med"/>
                      <a:tailEnd type="none" w="med" len="med"/>
                    </a:lnR>
                    <a:lnT w="7620" cap="flat" cmpd="sng" algn="ctr">
                      <a:solidFill>
                        <a:srgbClr val="504E6C"/>
                      </a:solidFill>
                      <a:prstDash val="solid"/>
                      <a:round/>
                      <a:headEnd type="none" w="med" len="med"/>
                      <a:tailEnd type="none" w="med" len="med"/>
                    </a:lnT>
                    <a:lnB w="7620" cap="flat" cmpd="sng" algn="ctr">
                      <a:solidFill>
                        <a:srgbClr val="F0506C"/>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D051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D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4D6C"/>
                      </a:solidFill>
                      <a:prstDash val="solid"/>
                      <a:round/>
                      <a:headEnd type="none" w="med" len="med"/>
                      <a:tailEnd type="none" w="med" len="med"/>
                    </a:lnL>
                    <a:lnR w="7620" cap="flat" cmpd="sng" algn="ctr">
                      <a:solidFill>
                        <a:srgbClr val="1051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D0506C"/>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1051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1051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pPr algn="l"/>
                      <a:r>
                        <a:rPr lang="en-IN" dirty="0" err="1">
                          <a:effectLst/>
                        </a:rPr>
                        <a:t>total_marks</a:t>
                      </a:r>
                      <a:endParaRPr lang="en-IN" dirty="0">
                        <a:effectLst/>
                      </a:endParaRPr>
                    </a:p>
                  </a:txBody>
                  <a:tcPr>
                    <a:lnL w="7620" cap="flat" cmpd="sng" algn="ctr">
                      <a:solidFill>
                        <a:srgbClr val="D04E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D04E6C"/>
                      </a:solidFill>
                      <a:prstDash val="solid"/>
                      <a:round/>
                      <a:headEnd type="none" w="med" len="med"/>
                      <a:tailEnd type="none" w="med" len="med"/>
                    </a:lnT>
                    <a:lnB w="7620" cap="flat" cmpd="sng" algn="ctr">
                      <a:solidFill>
                        <a:srgbClr val="104D6C"/>
                      </a:solidFill>
                      <a:prstDash val="solid"/>
                      <a:round/>
                      <a:headEnd type="none" w="med" len="med"/>
                      <a:tailEnd type="none" w="med" len="med"/>
                    </a:lnB>
                    <a:solidFill>
                      <a:srgbClr val="FFFFFF"/>
                    </a:solidFill>
                  </a:tcPr>
                </a:tc>
                <a:extLst>
                  <a:ext uri="{0D108BD9-81ED-4DB2-BD59-A6C34878D82A}">
                    <a16:rowId xmlns="" xmlns:a16="http://schemas.microsoft.com/office/drawing/2014/main" val="1374125309"/>
                  </a:ext>
                </a:extLst>
              </a:tr>
              <a:tr h="0">
                <a:tc>
                  <a:txBody>
                    <a:bodyPr/>
                    <a:lstStyle/>
                    <a:p>
                      <a:endParaRPr lang="en-IN">
                        <a:effectLst/>
                      </a:endParaRPr>
                    </a:p>
                  </a:txBody>
                  <a:tcPr>
                    <a:lnL w="7620" cap="flat" cmpd="sng" algn="ctr">
                      <a:solidFill>
                        <a:srgbClr val="F0516C"/>
                      </a:solidFill>
                      <a:prstDash val="solid"/>
                      <a:round/>
                      <a:headEnd type="none" w="med" len="med"/>
                      <a:tailEnd type="none" w="med" len="med"/>
                    </a:lnL>
                    <a:lnR w="7620" cap="flat" cmpd="sng" algn="ctr">
                      <a:solidFill>
                        <a:srgbClr val="F0506C"/>
                      </a:solidFill>
                      <a:prstDash val="solid"/>
                      <a:round/>
                      <a:headEnd type="none" w="med" len="med"/>
                      <a:tailEnd type="none" w="med" len="med"/>
                    </a:lnR>
                    <a:lnT w="7620" cap="flat" cmpd="sng" algn="ctr">
                      <a:solidFill>
                        <a:srgbClr val="F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F0506C"/>
                      </a:solidFill>
                      <a:prstDash val="solid"/>
                      <a:round/>
                      <a:headEnd type="none" w="med" len="med"/>
                      <a:tailEnd type="none" w="med" len="med"/>
                    </a:lnL>
                    <a:lnR w="7620" cap="flat" cmpd="sng" algn="ctr">
                      <a:solidFill>
                        <a:srgbClr val="10526C"/>
                      </a:solidFill>
                      <a:prstDash val="solid"/>
                      <a:round/>
                      <a:headEnd type="none" w="med" len="med"/>
                      <a:tailEnd type="none" w="med" len="med"/>
                    </a:lnR>
                    <a:lnT w="7620" cap="flat" cmpd="sng" algn="ctr">
                      <a:solidFill>
                        <a:srgbClr val="F050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D050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9050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0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D0506C"/>
                      </a:solidFill>
                      <a:prstDash val="solid"/>
                      <a:round/>
                      <a:headEnd type="none" w="med" len="med"/>
                      <a:tailEnd type="none" w="med" len="med"/>
                    </a:lnT>
                    <a:lnB w="7620" cap="flat" cmpd="sng" algn="ctr">
                      <a:solidFill>
                        <a:srgbClr val="D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104F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104D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30596C"/>
                      </a:solidFill>
                      <a:prstDash val="solid"/>
                      <a:round/>
                      <a:headEnd type="none" w="med" len="med"/>
                      <a:tailEnd type="none" w="med" len="med"/>
                    </a:lnB>
                    <a:solidFill>
                      <a:srgbClr val="FFFFFF"/>
                    </a:solidFill>
                  </a:tcPr>
                </a:tc>
                <a:extLst>
                  <a:ext uri="{0D108BD9-81ED-4DB2-BD59-A6C34878D82A}">
                    <a16:rowId xmlns="" xmlns:a16="http://schemas.microsoft.com/office/drawing/2014/main" val="1219436371"/>
                  </a:ext>
                </a:extLst>
              </a:tr>
              <a:tr h="0">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9050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06C"/>
                      </a:solidFill>
                      <a:prstDash val="solid"/>
                      <a:round/>
                      <a:headEnd type="none" w="med" len="med"/>
                      <a:tailEnd type="none" w="med" len="med"/>
                    </a:lnL>
                    <a:lnR w="7620" cap="flat" cmpd="sng" algn="ctr">
                      <a:solidFill>
                        <a:srgbClr val="D0526C"/>
                      </a:solidFill>
                      <a:prstDash val="solid"/>
                      <a:round/>
                      <a:headEnd type="none" w="med" len="med"/>
                      <a:tailEnd type="none" w="med" len="med"/>
                    </a:lnR>
                    <a:lnT w="7620" cap="flat" cmpd="sng" algn="ctr">
                      <a:solidFill>
                        <a:srgbClr val="9050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26C"/>
                      </a:solidFill>
                      <a:prstDash val="solid"/>
                      <a:round/>
                      <a:headEnd type="none" w="med" len="med"/>
                      <a:tailEnd type="none" w="med" len="med"/>
                    </a:lnL>
                    <a:lnR w="7620" cap="flat" cmpd="sng" algn="ctr">
                      <a:solidFill>
                        <a:srgbClr val="104F6C"/>
                      </a:solidFill>
                      <a:prstDash val="solid"/>
                      <a:round/>
                      <a:headEnd type="none" w="med" len="med"/>
                      <a:tailEnd type="none" w="med" len="med"/>
                    </a:lnR>
                    <a:lnT w="7620" cap="flat" cmpd="sng" algn="ctr">
                      <a:solidFill>
                        <a:srgbClr val="D052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F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104F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59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3059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 xmlns:a16="http://schemas.microsoft.com/office/drawing/2014/main" val="3979626065"/>
                  </a:ext>
                </a:extLst>
              </a:tr>
              <a:tr h="0">
                <a:tc>
                  <a:txBody>
                    <a:bodyPr/>
                    <a:lstStyle/>
                    <a:p>
                      <a:endParaRPr lang="en-IN">
                        <a:effectLst/>
                      </a:endParaRPr>
                    </a:p>
                  </a:txBody>
                  <a:tcPr>
                    <a:lnL w="7620" cap="flat" cmpd="sng" algn="ctr">
                      <a:solidFill>
                        <a:srgbClr val="305A6C"/>
                      </a:solidFill>
                      <a:prstDash val="solid"/>
                      <a:round/>
                      <a:headEnd type="none" w="med" len="med"/>
                      <a:tailEnd type="none" w="med" len="med"/>
                    </a:lnL>
                    <a:lnR w="7620" cap="flat" cmpd="sng" algn="ctr">
                      <a:solidFill>
                        <a:srgbClr val="90576C"/>
                      </a:solidFill>
                      <a:prstDash val="solid"/>
                      <a:round/>
                      <a:headEnd type="none" w="med" len="med"/>
                      <a:tailEnd type="none" w="med" len="med"/>
                    </a:lnR>
                    <a:lnT w="7620" cap="flat" cmpd="sng" algn="ctr">
                      <a:solidFill>
                        <a:srgbClr val="305A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90576C"/>
                      </a:solidFill>
                      <a:prstDash val="solid"/>
                      <a:round/>
                      <a:headEnd type="none" w="med" len="med"/>
                      <a:tailEnd type="none" w="med" len="med"/>
                    </a:lnL>
                    <a:lnR w="7620" cap="flat" cmpd="sng" algn="ctr">
                      <a:solidFill>
                        <a:srgbClr val="50566C"/>
                      </a:solidFill>
                      <a:prstDash val="solid"/>
                      <a:round/>
                      <a:headEnd type="none" w="med" len="med"/>
                      <a:tailEnd type="none" w="med" len="med"/>
                    </a:lnR>
                    <a:lnT w="7620" cap="flat" cmpd="sng" algn="ctr">
                      <a:solidFill>
                        <a:srgbClr val="9057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50566C"/>
                      </a:solidFill>
                      <a:prstDash val="solid"/>
                      <a:round/>
                      <a:headEnd type="none" w="med" len="med"/>
                      <a:tailEnd type="none" w="med" len="med"/>
                    </a:lnL>
                    <a:lnR w="7620" cap="flat" cmpd="sng" algn="ctr">
                      <a:solidFill>
                        <a:srgbClr val="D0596C"/>
                      </a:solidFill>
                      <a:prstDash val="solid"/>
                      <a:round/>
                      <a:headEnd type="none" w="med" len="med"/>
                      <a:tailEnd type="none" w="med" len="med"/>
                    </a:lnR>
                    <a:lnT w="7620" cap="flat" cmpd="sng" algn="ctr">
                      <a:solidFill>
                        <a:srgbClr val="5056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96C"/>
                      </a:solidFill>
                      <a:prstDash val="solid"/>
                      <a:round/>
                      <a:headEnd type="none" w="med" len="med"/>
                      <a:tailEnd type="none" w="med" len="med"/>
                    </a:lnL>
                    <a:lnR w="7620" cap="flat" cmpd="sng" algn="ctr">
                      <a:solidFill>
                        <a:srgbClr val="105A6C"/>
                      </a:solidFill>
                      <a:prstDash val="solid"/>
                      <a:round/>
                      <a:headEnd type="none" w="med" len="med"/>
                      <a:tailEnd type="none" w="med" len="med"/>
                    </a:lnR>
                    <a:lnT w="7620" cap="flat" cmpd="sng" algn="ctr">
                      <a:solidFill>
                        <a:srgbClr val="D059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105A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905A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 xmlns:a16="http://schemas.microsoft.com/office/drawing/2014/main" val="1377948662"/>
                  </a:ext>
                </a:extLst>
              </a:tr>
            </a:tbl>
          </a:graphicData>
        </a:graphic>
      </p:graphicFrame>
      <p:sp>
        <p:nvSpPr>
          <p:cNvPr id="8" name="Rectangle 1">
            <a:extLst>
              <a:ext uri="{FF2B5EF4-FFF2-40B4-BE49-F238E27FC236}">
                <a16:creationId xmlns="" xmlns:a16="http://schemas.microsoft.com/office/drawing/2014/main" id="{632450A0-C919-B459-FC28-1544090C235C}"/>
              </a:ext>
            </a:extLst>
          </p:cNvPr>
          <p:cNvSpPr>
            <a:spLocks noChangeArrowheads="1"/>
          </p:cNvSpPr>
          <p:nvPr/>
        </p:nvSpPr>
        <p:spPr bwMode="auto">
          <a:xfrm>
            <a:off x="746234" y="3785992"/>
            <a:ext cx="7141177"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Score table, we need to store some more information, which is the exam name and total marks, so let's add 2 more columns to the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2365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A7218D-F1F3-42E2-C547-EE9C893A617D}"/>
              </a:ext>
            </a:extLst>
          </p:cNvPr>
          <p:cNvSpPr>
            <a:spLocks noGrp="1"/>
          </p:cNvSpPr>
          <p:nvPr>
            <p:ph type="title"/>
          </p:nvPr>
        </p:nvSpPr>
        <p:spPr/>
        <p:txBody>
          <a:bodyPr>
            <a:normAutofit fontScale="90000"/>
          </a:bodyPr>
          <a:lstStyle/>
          <a:p>
            <a:r>
              <a:rPr lang="en-IN" b="0" i="0" dirty="0">
                <a:solidFill>
                  <a:srgbClr val="212529"/>
                </a:solidFill>
                <a:effectLst/>
                <a:latin typeface="system-ui"/>
              </a:rPr>
              <a:t>What is Transitive Dependency?</a:t>
            </a:r>
            <a:br>
              <a:rPr lang="en-IN" b="0" i="0" dirty="0">
                <a:solidFill>
                  <a:srgbClr val="212529"/>
                </a:solidFill>
                <a:effectLst/>
                <a:latin typeface="system-ui"/>
              </a:rPr>
            </a:br>
            <a:endParaRPr lang="en-IN" dirty="0"/>
          </a:p>
        </p:txBody>
      </p:sp>
      <p:sp>
        <p:nvSpPr>
          <p:cNvPr id="7" name="TextBox 6">
            <a:extLst>
              <a:ext uri="{FF2B5EF4-FFF2-40B4-BE49-F238E27FC236}">
                <a16:creationId xmlns="" xmlns:a16="http://schemas.microsoft.com/office/drawing/2014/main" id="{D5C7EF30-2943-DC86-597B-8432B08FE0C9}"/>
              </a:ext>
            </a:extLst>
          </p:cNvPr>
          <p:cNvSpPr txBox="1"/>
          <p:nvPr/>
        </p:nvSpPr>
        <p:spPr>
          <a:xfrm>
            <a:off x="838199" y="1381036"/>
            <a:ext cx="8810297" cy="923330"/>
          </a:xfrm>
          <a:prstGeom prst="rect">
            <a:avLst/>
          </a:prstGeom>
          <a:noFill/>
        </p:spPr>
        <p:txBody>
          <a:bodyPr wrap="square">
            <a:spAutoFit/>
          </a:bodyPr>
          <a:lstStyle/>
          <a:p>
            <a:r>
              <a:rPr lang="en-US" dirty="0"/>
              <a:t>With </a:t>
            </a:r>
            <a:r>
              <a:rPr lang="en-US" dirty="0" err="1"/>
              <a:t>exam_name</a:t>
            </a:r>
            <a:r>
              <a:rPr lang="en-US" dirty="0"/>
              <a:t> and </a:t>
            </a:r>
            <a:r>
              <a:rPr lang="en-US" dirty="0" err="1"/>
              <a:t>total_marks</a:t>
            </a:r>
            <a:r>
              <a:rPr lang="en-US" dirty="0"/>
              <a:t> added to our Score table, it saves more data now. Primary key for our Score table is a composite key, which means it's made up of two attributes or columns → </a:t>
            </a:r>
            <a:r>
              <a:rPr lang="en-US" dirty="0" err="1"/>
              <a:t>student_id</a:t>
            </a:r>
            <a:r>
              <a:rPr lang="en-US" dirty="0"/>
              <a:t> + </a:t>
            </a:r>
            <a:r>
              <a:rPr lang="en-US" dirty="0" err="1"/>
              <a:t>subject_id</a:t>
            </a:r>
            <a:r>
              <a:rPr lang="en-US" dirty="0"/>
              <a:t>.</a:t>
            </a:r>
            <a:endParaRPr lang="en-IN" dirty="0"/>
          </a:p>
        </p:txBody>
      </p:sp>
      <p:sp>
        <p:nvSpPr>
          <p:cNvPr id="9" name="TextBox 8">
            <a:extLst>
              <a:ext uri="{FF2B5EF4-FFF2-40B4-BE49-F238E27FC236}">
                <a16:creationId xmlns="" xmlns:a16="http://schemas.microsoft.com/office/drawing/2014/main" id="{43B79019-6296-F2AD-506B-B025A676A292}"/>
              </a:ext>
            </a:extLst>
          </p:cNvPr>
          <p:cNvSpPr txBox="1"/>
          <p:nvPr/>
        </p:nvSpPr>
        <p:spPr>
          <a:xfrm>
            <a:off x="838199" y="2383433"/>
            <a:ext cx="6096000" cy="646331"/>
          </a:xfrm>
          <a:prstGeom prst="rect">
            <a:avLst/>
          </a:prstGeom>
          <a:noFill/>
        </p:spPr>
        <p:txBody>
          <a:bodyPr wrap="square">
            <a:spAutoFit/>
          </a:bodyPr>
          <a:lstStyle/>
          <a:p>
            <a:r>
              <a:rPr lang="en-US" dirty="0"/>
              <a:t> the column </a:t>
            </a:r>
            <a:r>
              <a:rPr lang="en-US" dirty="0" err="1"/>
              <a:t>total_marks</a:t>
            </a:r>
            <a:r>
              <a:rPr lang="en-US" dirty="0"/>
              <a:t> depends on </a:t>
            </a:r>
            <a:r>
              <a:rPr lang="en-US" dirty="0" err="1"/>
              <a:t>exam_name</a:t>
            </a:r>
            <a:r>
              <a:rPr lang="en-US" dirty="0"/>
              <a:t> as with exam type the total score changes.</a:t>
            </a:r>
            <a:endParaRPr lang="en-IN" dirty="0"/>
          </a:p>
        </p:txBody>
      </p:sp>
      <p:sp>
        <p:nvSpPr>
          <p:cNvPr id="12" name="TextBox 11">
            <a:extLst>
              <a:ext uri="{FF2B5EF4-FFF2-40B4-BE49-F238E27FC236}">
                <a16:creationId xmlns="" xmlns:a16="http://schemas.microsoft.com/office/drawing/2014/main" id="{4D92A838-52E6-03B1-2187-55FAE912C6F9}"/>
              </a:ext>
            </a:extLst>
          </p:cNvPr>
          <p:cNvSpPr txBox="1"/>
          <p:nvPr/>
        </p:nvSpPr>
        <p:spPr>
          <a:xfrm>
            <a:off x="945930" y="3108831"/>
            <a:ext cx="8702565" cy="1477328"/>
          </a:xfrm>
          <a:prstGeom prst="rect">
            <a:avLst/>
          </a:prstGeom>
          <a:noFill/>
        </p:spPr>
        <p:txBody>
          <a:bodyPr wrap="square">
            <a:spAutoFit/>
          </a:bodyPr>
          <a:lstStyle/>
          <a:p>
            <a:r>
              <a:rPr lang="en-US" dirty="0"/>
              <a:t>But, </a:t>
            </a:r>
            <a:r>
              <a:rPr lang="en-US" dirty="0" err="1"/>
              <a:t>exam_name</a:t>
            </a:r>
            <a:r>
              <a:rPr lang="en-US" dirty="0"/>
              <a:t> is just another column in the score table. It is not a primary key or even a part of the primary key, and </a:t>
            </a:r>
            <a:r>
              <a:rPr lang="en-US" dirty="0" err="1"/>
              <a:t>total_marks</a:t>
            </a:r>
            <a:r>
              <a:rPr lang="en-US" dirty="0"/>
              <a:t> depends on it.</a:t>
            </a:r>
          </a:p>
          <a:p>
            <a:endParaRPr lang="en-US" dirty="0"/>
          </a:p>
          <a:p>
            <a:r>
              <a:rPr lang="en-US" dirty="0"/>
              <a:t>This is Transitive Dependency. When a non-prime attribute depends on other non-prime attributes rather than depending upon the prime attributes or primary key.</a:t>
            </a:r>
            <a:endParaRPr lang="en-IN" dirty="0"/>
          </a:p>
        </p:txBody>
      </p:sp>
    </p:spTree>
    <p:extLst>
      <p:ext uri="{BB962C8B-B14F-4D97-AF65-F5344CB8AC3E}">
        <p14:creationId xmlns="" xmlns:p14="http://schemas.microsoft.com/office/powerpoint/2010/main" val="367225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717EB-CA8C-3FEB-939F-E937AAED48D9}"/>
              </a:ext>
            </a:extLst>
          </p:cNvPr>
          <p:cNvSpPr>
            <a:spLocks noGrp="1"/>
          </p:cNvSpPr>
          <p:nvPr>
            <p:ph type="title"/>
          </p:nvPr>
        </p:nvSpPr>
        <p:spPr/>
        <p:txBody>
          <a:bodyPr>
            <a:normAutofit fontScale="90000"/>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798D0670-DF32-BBEA-9A0F-5AC3C5E9CAFF}"/>
              </a:ext>
            </a:extLst>
          </p:cNvPr>
          <p:cNvSpPr txBox="1"/>
          <p:nvPr/>
        </p:nvSpPr>
        <p:spPr>
          <a:xfrm>
            <a:off x="911773" y="1367522"/>
            <a:ext cx="8305800" cy="646331"/>
          </a:xfrm>
          <a:prstGeom prst="rect">
            <a:avLst/>
          </a:prstGeom>
          <a:noFill/>
        </p:spPr>
        <p:txBody>
          <a:bodyPr wrap="square">
            <a:spAutoFit/>
          </a:bodyPr>
          <a:lstStyle/>
          <a:p>
            <a:r>
              <a:rPr lang="en-US" dirty="0"/>
              <a:t>Take out the columns </a:t>
            </a:r>
            <a:r>
              <a:rPr lang="en-US" dirty="0" err="1"/>
              <a:t>exam_name</a:t>
            </a:r>
            <a:r>
              <a:rPr lang="en-US" dirty="0"/>
              <a:t> and </a:t>
            </a:r>
            <a:r>
              <a:rPr lang="en-US" dirty="0" err="1"/>
              <a:t>total_marks</a:t>
            </a:r>
            <a:r>
              <a:rPr lang="en-US" dirty="0"/>
              <a:t> from Score table and put them in an Exam table and use the </a:t>
            </a:r>
            <a:r>
              <a:rPr lang="en-US" dirty="0" err="1"/>
              <a:t>exam_id</a:t>
            </a:r>
            <a:r>
              <a:rPr lang="en-US" dirty="0"/>
              <a:t> wherever required.</a:t>
            </a:r>
            <a:endParaRPr lang="en-IN" dirty="0"/>
          </a:p>
        </p:txBody>
      </p:sp>
      <p:sp>
        <p:nvSpPr>
          <p:cNvPr id="6" name="TextBox 5">
            <a:extLst>
              <a:ext uri="{FF2B5EF4-FFF2-40B4-BE49-F238E27FC236}">
                <a16:creationId xmlns="" xmlns:a16="http://schemas.microsoft.com/office/drawing/2014/main" id="{AA8F88F3-1F38-8E2B-8B94-23F3FDE3E791}"/>
              </a:ext>
            </a:extLst>
          </p:cNvPr>
          <p:cNvSpPr txBox="1"/>
          <p:nvPr/>
        </p:nvSpPr>
        <p:spPr>
          <a:xfrm>
            <a:off x="987971" y="2369919"/>
            <a:ext cx="7567449" cy="369332"/>
          </a:xfrm>
          <a:prstGeom prst="rect">
            <a:avLst/>
          </a:prstGeom>
          <a:noFill/>
        </p:spPr>
        <p:txBody>
          <a:bodyPr wrap="square">
            <a:spAutoFit/>
          </a:bodyPr>
          <a:lstStyle/>
          <a:p>
            <a:r>
              <a:rPr lang="en-US" dirty="0" err="1"/>
              <a:t>score_id</a:t>
            </a:r>
            <a:r>
              <a:rPr lang="en-US" dirty="0"/>
              <a:t>	</a:t>
            </a:r>
            <a:r>
              <a:rPr lang="en-US" dirty="0" err="1"/>
              <a:t>student_id</a:t>
            </a:r>
            <a:r>
              <a:rPr lang="en-US" dirty="0"/>
              <a:t>	</a:t>
            </a:r>
            <a:r>
              <a:rPr lang="en-US" dirty="0" err="1"/>
              <a:t>subject_id</a:t>
            </a:r>
            <a:r>
              <a:rPr lang="en-US" dirty="0"/>
              <a:t>	marks	</a:t>
            </a:r>
            <a:r>
              <a:rPr lang="en-US" dirty="0" err="1"/>
              <a:t>exam_id</a:t>
            </a:r>
            <a:endParaRPr lang="en-IN" dirty="0"/>
          </a:p>
        </p:txBody>
      </p:sp>
      <p:graphicFrame>
        <p:nvGraphicFramePr>
          <p:cNvPr id="7" name="Table 6">
            <a:extLst>
              <a:ext uri="{FF2B5EF4-FFF2-40B4-BE49-F238E27FC236}">
                <a16:creationId xmlns="" xmlns:a16="http://schemas.microsoft.com/office/drawing/2014/main" id="{62C506E3-DA1C-F51B-6DC8-4DC5EE4ED334}"/>
              </a:ext>
            </a:extLst>
          </p:cNvPr>
          <p:cNvGraphicFramePr>
            <a:graphicFrameLocks noGrp="1"/>
          </p:cNvGraphicFramePr>
          <p:nvPr>
            <p:extLst>
              <p:ext uri="{D42A27DB-BD31-4B8C-83A1-F6EECF244321}">
                <p14:modId xmlns="" xmlns:p14="http://schemas.microsoft.com/office/powerpoint/2010/main" val="587001069"/>
              </p:ext>
            </p:extLst>
          </p:nvPr>
        </p:nvGraphicFramePr>
        <p:xfrm>
          <a:off x="987971" y="3095317"/>
          <a:ext cx="6377370" cy="1473463"/>
        </p:xfrm>
        <a:graphic>
          <a:graphicData uri="http://schemas.openxmlformats.org/drawingml/2006/table">
            <a:tbl>
              <a:tblPr/>
              <a:tblGrid>
                <a:gridCol w="2125790">
                  <a:extLst>
                    <a:ext uri="{9D8B030D-6E8A-4147-A177-3AD203B41FA5}">
                      <a16:colId xmlns="" xmlns:a16="http://schemas.microsoft.com/office/drawing/2014/main" val="3130570310"/>
                    </a:ext>
                  </a:extLst>
                </a:gridCol>
                <a:gridCol w="2125790">
                  <a:extLst>
                    <a:ext uri="{9D8B030D-6E8A-4147-A177-3AD203B41FA5}">
                      <a16:colId xmlns="" xmlns:a16="http://schemas.microsoft.com/office/drawing/2014/main" val="2503551420"/>
                    </a:ext>
                  </a:extLst>
                </a:gridCol>
                <a:gridCol w="2125790">
                  <a:extLst>
                    <a:ext uri="{9D8B030D-6E8A-4147-A177-3AD203B41FA5}">
                      <a16:colId xmlns="" xmlns:a16="http://schemas.microsoft.com/office/drawing/2014/main" val="1552930882"/>
                    </a:ext>
                  </a:extLst>
                </a:gridCol>
              </a:tblGrid>
              <a:tr h="376183">
                <a:tc>
                  <a:txBody>
                    <a:bodyPr/>
                    <a:lstStyle/>
                    <a:p>
                      <a:pPr algn="l"/>
                      <a:r>
                        <a:rPr lang="en-IN">
                          <a:effectLst/>
                        </a:rPr>
                        <a:t>exam_id</a:t>
                      </a:r>
                    </a:p>
                  </a:txBody>
                  <a:tcPr>
                    <a:lnL w="7620" cap="flat" cmpd="sng" algn="ctr">
                      <a:solidFill>
                        <a:srgbClr val="602953"/>
                      </a:solidFill>
                      <a:prstDash val="solid"/>
                      <a:round/>
                      <a:headEnd type="none" w="med" len="med"/>
                      <a:tailEnd type="none" w="med" len="med"/>
                    </a:lnL>
                    <a:lnR w="7620" cap="flat" cmpd="sng" algn="ctr">
                      <a:solidFill>
                        <a:srgbClr val="E02953"/>
                      </a:solidFill>
                      <a:prstDash val="solid"/>
                      <a:round/>
                      <a:headEnd type="none" w="med" len="med"/>
                      <a:tailEnd type="none" w="med" len="med"/>
                    </a:lnR>
                    <a:lnT w="7620" cap="flat" cmpd="sng" algn="ctr">
                      <a:solidFill>
                        <a:srgbClr val="602953"/>
                      </a:solidFill>
                      <a:prstDash val="solid"/>
                      <a:round/>
                      <a:headEnd type="none" w="med" len="med"/>
                      <a:tailEnd type="none" w="med" len="med"/>
                    </a:lnT>
                    <a:lnB w="7620" cap="flat" cmpd="sng" algn="ctr">
                      <a:solidFill>
                        <a:srgbClr val="A02E5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29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E02953"/>
                      </a:solidFill>
                      <a:prstDash val="solid"/>
                      <a:round/>
                      <a:headEnd type="none" w="med" len="med"/>
                      <a:tailEnd type="none" w="med" len="med"/>
                    </a:lnT>
                    <a:lnB w="7620" cap="flat" cmpd="sng" algn="ctr">
                      <a:solidFill>
                        <a:srgbClr val="802D5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A02A53"/>
                      </a:solidFill>
                      <a:prstDash val="solid"/>
                      <a:round/>
                      <a:headEnd type="none" w="med" len="med"/>
                      <a:tailEnd type="none" w="med" len="med"/>
                    </a:lnB>
                    <a:solidFill>
                      <a:srgbClr val="FFFFFF"/>
                    </a:solidFill>
                  </a:tcPr>
                </a:tc>
                <a:extLst>
                  <a:ext uri="{0D108BD9-81ED-4DB2-BD59-A6C34878D82A}">
                    <a16:rowId xmlns="" xmlns:a16="http://schemas.microsoft.com/office/drawing/2014/main" val="3361918746"/>
                  </a:ext>
                </a:extLst>
              </a:tr>
              <a:tr h="0">
                <a:tc>
                  <a:txBody>
                    <a:bodyPr/>
                    <a:lstStyle/>
                    <a:p>
                      <a:r>
                        <a:rPr lang="en-IN">
                          <a:effectLst/>
                        </a:rPr>
                        <a:t>1</a:t>
                      </a:r>
                    </a:p>
                  </a:txBody>
                  <a:tcPr>
                    <a:lnL w="7620" cap="flat" cmpd="sng" algn="ctr">
                      <a:solidFill>
                        <a:srgbClr val="A02E53"/>
                      </a:solidFill>
                      <a:prstDash val="solid"/>
                      <a:round/>
                      <a:headEnd type="none" w="med" len="med"/>
                      <a:tailEnd type="none" w="med" len="med"/>
                    </a:lnL>
                    <a:lnR w="7620" cap="flat" cmpd="sng" algn="ctr">
                      <a:solidFill>
                        <a:srgbClr val="802D53"/>
                      </a:solidFill>
                      <a:prstDash val="solid"/>
                      <a:round/>
                      <a:headEnd type="none" w="med" len="med"/>
                      <a:tailEnd type="none" w="med" len="med"/>
                    </a:lnR>
                    <a:lnT w="7620" cap="flat" cmpd="sng" algn="ctr">
                      <a:solidFill>
                        <a:srgbClr val="A02E53"/>
                      </a:solidFill>
                      <a:prstDash val="solid"/>
                      <a:round/>
                      <a:headEnd type="none" w="med" len="med"/>
                      <a:tailEnd type="none" w="med" len="med"/>
                    </a:lnT>
                    <a:lnB w="7620" cap="flat" cmpd="sng" algn="ctr">
                      <a:solidFill>
                        <a:srgbClr val="00375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2D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802D53"/>
                      </a:solidFill>
                      <a:prstDash val="solid"/>
                      <a:round/>
                      <a:headEnd type="none" w="med" len="med"/>
                      <a:tailEnd type="none" w="med" len="med"/>
                    </a:lnT>
                    <a:lnB w="7620" cap="flat" cmpd="sng" algn="ctr">
                      <a:solidFill>
                        <a:srgbClr val="00345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803453"/>
                      </a:solidFill>
                      <a:prstDash val="solid"/>
                      <a:round/>
                      <a:headEnd type="none" w="med" len="med"/>
                      <a:tailEnd type="none" w="med" len="med"/>
                    </a:lnB>
                    <a:solidFill>
                      <a:srgbClr val="FFFFFF"/>
                    </a:solidFill>
                  </a:tcPr>
                </a:tc>
                <a:extLst>
                  <a:ext uri="{0D108BD9-81ED-4DB2-BD59-A6C34878D82A}">
                    <a16:rowId xmlns="" xmlns:a16="http://schemas.microsoft.com/office/drawing/2014/main" val="3620680177"/>
                  </a:ext>
                </a:extLst>
              </a:tr>
              <a:tr h="0">
                <a:tc>
                  <a:txBody>
                    <a:bodyPr/>
                    <a:lstStyle/>
                    <a:p>
                      <a:r>
                        <a:rPr lang="en-IN" dirty="0">
                          <a:effectLst/>
                        </a:rPr>
                        <a:t>2</a:t>
                      </a:r>
                    </a:p>
                  </a:txBody>
                  <a:tcPr>
                    <a:lnL w="7620" cap="flat" cmpd="sng" algn="ctr">
                      <a:solidFill>
                        <a:srgbClr val="003753"/>
                      </a:solidFill>
                      <a:prstDash val="solid"/>
                      <a:round/>
                      <a:headEnd type="none" w="med" len="med"/>
                      <a:tailEnd type="none" w="med" len="med"/>
                    </a:lnL>
                    <a:lnR w="7620" cap="flat" cmpd="sng" algn="ctr">
                      <a:solidFill>
                        <a:srgbClr val="003453"/>
                      </a:solidFill>
                      <a:prstDash val="solid"/>
                      <a:round/>
                      <a:headEnd type="none" w="med" len="med"/>
                      <a:tailEnd type="none" w="med" len="med"/>
                    </a:lnR>
                    <a:lnT w="7620" cap="flat" cmpd="sng" algn="ctr">
                      <a:solidFill>
                        <a:srgbClr val="0037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0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0034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8034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 xmlns:a16="http://schemas.microsoft.com/office/drawing/2014/main" val="2485276359"/>
                  </a:ext>
                </a:extLst>
              </a:tr>
              <a:tr h="0">
                <a:tc>
                  <a:txBody>
                    <a:bodyPr/>
                    <a:lstStyle/>
                    <a:p>
                      <a:r>
                        <a:rPr lang="en-IN">
                          <a:effectLst/>
                        </a:rPr>
                        <a:t>3</a:t>
                      </a:r>
                    </a:p>
                  </a:txBody>
                  <a:tcPr>
                    <a:lnL w="7620" cap="flat" cmpd="sng" algn="ctr">
                      <a:solidFill>
                        <a:srgbClr val="003253"/>
                      </a:solidFill>
                      <a:prstDash val="solid"/>
                      <a:round/>
                      <a:headEnd type="none" w="med" len="med"/>
                      <a:tailEnd type="none" w="med" len="med"/>
                    </a:lnL>
                    <a:lnR w="7620" cap="flat" cmpd="sng" algn="ctr">
                      <a:solidFill>
                        <a:srgbClr val="203153"/>
                      </a:solidFill>
                      <a:prstDash val="solid"/>
                      <a:round/>
                      <a:headEnd type="none" w="med" len="med"/>
                      <a:tailEnd type="none" w="med" len="med"/>
                    </a:lnR>
                    <a:lnT w="7620" cap="flat" cmpd="sng" algn="ctr">
                      <a:solidFill>
                        <a:srgbClr val="0032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2031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2031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4033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4033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 xmlns:a16="http://schemas.microsoft.com/office/drawing/2014/main" val="3717046040"/>
                  </a:ext>
                </a:extLst>
              </a:tr>
            </a:tbl>
          </a:graphicData>
        </a:graphic>
      </p:graphicFrame>
    </p:spTree>
    <p:extLst>
      <p:ext uri="{BB962C8B-B14F-4D97-AF65-F5344CB8AC3E}">
        <p14:creationId xmlns="" xmlns:p14="http://schemas.microsoft.com/office/powerpoint/2010/main" val="1323947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88B52F-9ACE-AD58-3DC0-4ACA85064264}"/>
              </a:ext>
            </a:extLst>
          </p:cNvPr>
          <p:cNvSpPr>
            <a:spLocks noGrp="1"/>
          </p:cNvSpPr>
          <p:nvPr>
            <p:ph type="title"/>
          </p:nvPr>
        </p:nvSpPr>
        <p:spPr>
          <a:xfrm>
            <a:off x="1219200" y="274638"/>
            <a:ext cx="5334000" cy="1439862"/>
          </a:xfrm>
        </p:spPr>
        <p:txBody>
          <a:bodyPr>
            <a:normAutofit fontScale="90000"/>
          </a:bodyPr>
          <a:lstStyle/>
          <a:p>
            <a:r>
              <a:rPr lang="en-IN" sz="2700" b="0" i="0" dirty="0">
                <a:solidFill>
                  <a:srgbClr val="212529"/>
                </a:solidFill>
                <a:effectLst/>
                <a:latin typeface="system-ui"/>
              </a:rPr>
              <a:t>Boyce-Codd Normal Form (BCNF)</a:t>
            </a:r>
            <a:br>
              <a:rPr lang="en-IN" sz="2700" b="0" i="0" dirty="0">
                <a:solidFill>
                  <a:srgbClr val="212529"/>
                </a:solidFill>
                <a:effectLst/>
                <a:latin typeface="system-ui"/>
              </a:rPr>
            </a:br>
            <a:r>
              <a:rPr lang="en-IN" dirty="0"/>
              <a:t/>
            </a:r>
            <a:br>
              <a:rPr lang="en-IN" dirty="0"/>
            </a:br>
            <a:endParaRPr lang="en-IN" dirty="0"/>
          </a:p>
        </p:txBody>
      </p:sp>
      <p:sp>
        <p:nvSpPr>
          <p:cNvPr id="4" name="TextBox 3">
            <a:extLst>
              <a:ext uri="{FF2B5EF4-FFF2-40B4-BE49-F238E27FC236}">
                <a16:creationId xmlns="" xmlns:a16="http://schemas.microsoft.com/office/drawing/2014/main" id="{94BACDA7-D1C8-C9E3-2E98-120B02297297}"/>
              </a:ext>
            </a:extLst>
          </p:cNvPr>
          <p:cNvSpPr txBox="1"/>
          <p:nvPr/>
        </p:nvSpPr>
        <p:spPr>
          <a:xfrm>
            <a:off x="838200" y="1207275"/>
            <a:ext cx="8127124"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p>
        </p:txBody>
      </p:sp>
      <p:graphicFrame>
        <p:nvGraphicFramePr>
          <p:cNvPr id="5" name="Table 4">
            <a:extLst>
              <a:ext uri="{FF2B5EF4-FFF2-40B4-BE49-F238E27FC236}">
                <a16:creationId xmlns="" xmlns:a16="http://schemas.microsoft.com/office/drawing/2014/main" id="{3AAD43CE-DF87-A790-06B6-EDE7C17EED9D}"/>
              </a:ext>
            </a:extLst>
          </p:cNvPr>
          <p:cNvGraphicFramePr>
            <a:graphicFrameLocks noGrp="1"/>
          </p:cNvGraphicFramePr>
          <p:nvPr>
            <p:extLst>
              <p:ext uri="{D42A27DB-BD31-4B8C-83A1-F6EECF244321}">
                <p14:modId xmlns="" xmlns:p14="http://schemas.microsoft.com/office/powerpoint/2010/main" val="2227590612"/>
              </p:ext>
            </p:extLst>
          </p:nvPr>
        </p:nvGraphicFramePr>
        <p:xfrm>
          <a:off x="983922" y="3261366"/>
          <a:ext cx="6377370" cy="2194560"/>
        </p:xfrm>
        <a:graphic>
          <a:graphicData uri="http://schemas.openxmlformats.org/drawingml/2006/table">
            <a:tbl>
              <a:tblPr/>
              <a:tblGrid>
                <a:gridCol w="2125790">
                  <a:extLst>
                    <a:ext uri="{9D8B030D-6E8A-4147-A177-3AD203B41FA5}">
                      <a16:colId xmlns="" xmlns:a16="http://schemas.microsoft.com/office/drawing/2014/main" val="1981850040"/>
                    </a:ext>
                  </a:extLst>
                </a:gridCol>
                <a:gridCol w="2125790">
                  <a:extLst>
                    <a:ext uri="{9D8B030D-6E8A-4147-A177-3AD203B41FA5}">
                      <a16:colId xmlns="" xmlns:a16="http://schemas.microsoft.com/office/drawing/2014/main" val="708704240"/>
                    </a:ext>
                  </a:extLst>
                </a:gridCol>
                <a:gridCol w="2125790">
                  <a:extLst>
                    <a:ext uri="{9D8B030D-6E8A-4147-A177-3AD203B41FA5}">
                      <a16:colId xmlns="" xmlns:a16="http://schemas.microsoft.com/office/drawing/2014/main" val="2439173899"/>
                    </a:ext>
                  </a:extLst>
                </a:gridCol>
              </a:tblGrid>
              <a:tr h="0">
                <a:tc>
                  <a:txBody>
                    <a:bodyPr/>
                    <a:lstStyle/>
                    <a:p>
                      <a:pPr algn="l"/>
                      <a:r>
                        <a:rPr lang="en-IN">
                          <a:effectLst/>
                        </a:rPr>
                        <a:t>student_id</a:t>
                      </a:r>
                    </a:p>
                  </a:txBody>
                  <a:tcPr>
                    <a:lnL w="7620" cap="flat" cmpd="sng" algn="ctr">
                      <a:solidFill>
                        <a:srgbClr val="60DA70"/>
                      </a:solidFill>
                      <a:prstDash val="solid"/>
                      <a:round/>
                      <a:headEnd type="none" w="med" len="med"/>
                      <a:tailEnd type="none" w="med" len="med"/>
                    </a:lnL>
                    <a:lnR w="7620" cap="flat" cmpd="sng" algn="ctr">
                      <a:solidFill>
                        <a:srgbClr val="40DA70"/>
                      </a:solidFill>
                      <a:prstDash val="solid"/>
                      <a:round/>
                      <a:headEnd type="none" w="med" len="med"/>
                      <a:tailEnd type="none" w="med" len="med"/>
                    </a:lnR>
                    <a:lnT w="7620" cap="flat" cmpd="sng" algn="ctr">
                      <a:solidFill>
                        <a:srgbClr val="60DA70"/>
                      </a:solidFill>
                      <a:prstDash val="solid"/>
                      <a:round/>
                      <a:headEnd type="none" w="med" len="med"/>
                      <a:tailEnd type="none" w="med" len="med"/>
                    </a:lnT>
                    <a:lnB w="7620" cap="flat" cmpd="sng" algn="ctr">
                      <a:solidFill>
                        <a:srgbClr val="A0DB70"/>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4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40DA70"/>
                      </a:solidFill>
                      <a:prstDash val="solid"/>
                      <a:round/>
                      <a:headEnd type="none" w="med" len="med"/>
                      <a:tailEnd type="none" w="med" len="med"/>
                    </a:lnT>
                    <a:lnB w="7620" cap="flat" cmpd="sng" algn="ctr">
                      <a:solidFill>
                        <a:srgbClr val="E0D770"/>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2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20DA70"/>
                      </a:solidFill>
                      <a:prstDash val="solid"/>
                      <a:round/>
                      <a:headEnd type="none" w="med" len="med"/>
                      <a:tailEnd type="none" w="med" len="med"/>
                    </a:lnT>
                    <a:lnB w="7620" cap="flat" cmpd="sng" algn="ctr">
                      <a:solidFill>
                        <a:srgbClr val="20E570"/>
                      </a:solidFill>
                      <a:prstDash val="solid"/>
                      <a:round/>
                      <a:headEnd type="none" w="med" len="med"/>
                      <a:tailEnd type="none" w="med" len="med"/>
                    </a:lnB>
                    <a:solidFill>
                      <a:srgbClr val="FFFFFF"/>
                    </a:solidFill>
                  </a:tcPr>
                </a:tc>
                <a:extLst>
                  <a:ext uri="{0D108BD9-81ED-4DB2-BD59-A6C34878D82A}">
                    <a16:rowId xmlns="" xmlns:a16="http://schemas.microsoft.com/office/drawing/2014/main" val="1506761719"/>
                  </a:ext>
                </a:extLst>
              </a:tr>
              <a:tr h="0">
                <a:tc>
                  <a:txBody>
                    <a:bodyPr/>
                    <a:lstStyle/>
                    <a:p>
                      <a:r>
                        <a:rPr lang="en-IN">
                          <a:effectLst/>
                        </a:rPr>
                        <a:t>101</a:t>
                      </a:r>
                    </a:p>
                  </a:txBody>
                  <a:tcPr>
                    <a:lnL w="7620" cap="flat" cmpd="sng" algn="ctr">
                      <a:solidFill>
                        <a:srgbClr val="A0DB70"/>
                      </a:solidFill>
                      <a:prstDash val="solid"/>
                      <a:round/>
                      <a:headEnd type="none" w="med" len="med"/>
                      <a:tailEnd type="none" w="med" len="med"/>
                    </a:lnL>
                    <a:lnR w="7620" cap="flat" cmpd="sng" algn="ctr">
                      <a:solidFill>
                        <a:srgbClr val="E0D770"/>
                      </a:solidFill>
                      <a:prstDash val="solid"/>
                      <a:round/>
                      <a:headEnd type="none" w="med" len="med"/>
                      <a:tailEnd type="none" w="med" len="med"/>
                    </a:lnR>
                    <a:lnT w="7620" cap="flat" cmpd="sng" algn="ctr">
                      <a:solidFill>
                        <a:srgbClr val="A0DB70"/>
                      </a:solidFill>
                      <a:prstDash val="solid"/>
                      <a:round/>
                      <a:headEnd type="none" w="med" len="med"/>
                      <a:tailEnd type="none" w="med" len="med"/>
                    </a:lnT>
                    <a:lnB w="7620" cap="flat" cmpd="sng" algn="ctr">
                      <a:solidFill>
                        <a:srgbClr val="00E5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D7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E0D770"/>
                      </a:solidFill>
                      <a:prstDash val="solid"/>
                      <a:round/>
                      <a:headEnd type="none" w="med" len="med"/>
                      <a:tailEnd type="none" w="med" len="med"/>
                    </a:lnT>
                    <a:lnB w="7620" cap="flat" cmpd="sng" algn="ctr">
                      <a:solidFill>
                        <a:srgbClr val="40E170"/>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20E5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20E570"/>
                      </a:solidFill>
                      <a:prstDash val="solid"/>
                      <a:round/>
                      <a:headEnd type="none" w="med" len="med"/>
                      <a:tailEnd type="none" w="med" len="med"/>
                    </a:lnT>
                    <a:lnB w="7620" cap="flat" cmpd="sng" algn="ctr">
                      <a:solidFill>
                        <a:srgbClr val="20E170"/>
                      </a:solidFill>
                      <a:prstDash val="solid"/>
                      <a:round/>
                      <a:headEnd type="none" w="med" len="med"/>
                      <a:tailEnd type="none" w="med" len="med"/>
                    </a:lnB>
                    <a:solidFill>
                      <a:srgbClr val="FFFFFF"/>
                    </a:solidFill>
                  </a:tcPr>
                </a:tc>
                <a:extLst>
                  <a:ext uri="{0D108BD9-81ED-4DB2-BD59-A6C34878D82A}">
                    <a16:rowId xmlns="" xmlns:a16="http://schemas.microsoft.com/office/drawing/2014/main" val="903766426"/>
                  </a:ext>
                </a:extLst>
              </a:tr>
              <a:tr h="0">
                <a:tc>
                  <a:txBody>
                    <a:bodyPr/>
                    <a:lstStyle/>
                    <a:p>
                      <a:r>
                        <a:rPr lang="en-IN">
                          <a:effectLst/>
                        </a:rPr>
                        <a:t>101</a:t>
                      </a:r>
                    </a:p>
                  </a:txBody>
                  <a:tcPr>
                    <a:lnL w="7620" cap="flat" cmpd="sng" algn="ctr">
                      <a:solidFill>
                        <a:srgbClr val="00E570"/>
                      </a:solidFill>
                      <a:prstDash val="solid"/>
                      <a:round/>
                      <a:headEnd type="none" w="med" len="med"/>
                      <a:tailEnd type="none" w="med" len="med"/>
                    </a:lnL>
                    <a:lnR w="7620" cap="flat" cmpd="sng" algn="ctr">
                      <a:solidFill>
                        <a:srgbClr val="40E170"/>
                      </a:solidFill>
                      <a:prstDash val="solid"/>
                      <a:round/>
                      <a:headEnd type="none" w="med" len="med"/>
                      <a:tailEnd type="none" w="med" len="med"/>
                    </a:lnR>
                    <a:lnT w="7620" cap="flat" cmpd="sng" algn="ctr">
                      <a:solidFill>
                        <a:srgbClr val="00E570"/>
                      </a:solidFill>
                      <a:prstDash val="solid"/>
                      <a:round/>
                      <a:headEnd type="none" w="med" len="med"/>
                      <a:tailEnd type="none" w="med" len="med"/>
                    </a:lnT>
                    <a:lnB w="7620" cap="flat" cmpd="sng" algn="ctr">
                      <a:solidFill>
                        <a:srgbClr val="80DF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4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40E170"/>
                      </a:solidFill>
                      <a:prstDash val="solid"/>
                      <a:round/>
                      <a:headEnd type="none" w="med" len="med"/>
                      <a:tailEnd type="none" w="med" len="med"/>
                    </a:lnT>
                    <a:lnB w="7620" cap="flat" cmpd="sng" algn="ctr">
                      <a:solidFill>
                        <a:srgbClr val="60E570"/>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2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20E170"/>
                      </a:solidFill>
                      <a:prstDash val="solid"/>
                      <a:round/>
                      <a:headEnd type="none" w="med" len="med"/>
                      <a:tailEnd type="none" w="med" len="med"/>
                    </a:lnT>
                    <a:lnB w="7620" cap="flat" cmpd="sng" algn="ctr">
                      <a:solidFill>
                        <a:srgbClr val="40E370"/>
                      </a:solidFill>
                      <a:prstDash val="solid"/>
                      <a:round/>
                      <a:headEnd type="none" w="med" len="med"/>
                      <a:tailEnd type="none" w="med" len="med"/>
                    </a:lnB>
                    <a:solidFill>
                      <a:srgbClr val="FFFFFF"/>
                    </a:solidFill>
                  </a:tcPr>
                </a:tc>
                <a:extLst>
                  <a:ext uri="{0D108BD9-81ED-4DB2-BD59-A6C34878D82A}">
                    <a16:rowId xmlns="" xmlns:a16="http://schemas.microsoft.com/office/drawing/2014/main" val="1555632465"/>
                  </a:ext>
                </a:extLst>
              </a:tr>
              <a:tr h="0">
                <a:tc>
                  <a:txBody>
                    <a:bodyPr/>
                    <a:lstStyle/>
                    <a:p>
                      <a:r>
                        <a:rPr lang="en-IN">
                          <a:effectLst/>
                        </a:rPr>
                        <a:t>102</a:t>
                      </a:r>
                    </a:p>
                  </a:txBody>
                  <a:tcPr>
                    <a:lnL w="7620" cap="flat" cmpd="sng" algn="ctr">
                      <a:solidFill>
                        <a:srgbClr val="80DF70"/>
                      </a:solidFill>
                      <a:prstDash val="solid"/>
                      <a:round/>
                      <a:headEnd type="none" w="med" len="med"/>
                      <a:tailEnd type="none" w="med" len="med"/>
                    </a:lnL>
                    <a:lnR w="7620" cap="flat" cmpd="sng" algn="ctr">
                      <a:solidFill>
                        <a:srgbClr val="60E570"/>
                      </a:solidFill>
                      <a:prstDash val="solid"/>
                      <a:round/>
                      <a:headEnd type="none" w="med" len="med"/>
                      <a:tailEnd type="none" w="med" len="med"/>
                    </a:lnR>
                    <a:lnT w="7620" cap="flat" cmpd="sng" algn="ctr">
                      <a:solidFill>
                        <a:srgbClr val="80DF70"/>
                      </a:solidFill>
                      <a:prstDash val="solid"/>
                      <a:round/>
                      <a:headEnd type="none" w="med" len="med"/>
                      <a:tailEnd type="none" w="med" len="med"/>
                    </a:lnT>
                    <a:lnB w="7620" cap="flat" cmpd="sng" algn="ctr">
                      <a:solidFill>
                        <a:srgbClr val="40E2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5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60E5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tc>
                  <a:txBody>
                    <a:bodyPr/>
                    <a:lstStyle/>
                    <a:p>
                      <a:r>
                        <a:rPr lang="en-IN">
                          <a:effectLst/>
                        </a:rPr>
                        <a:t>P.Java2</a:t>
                      </a:r>
                    </a:p>
                  </a:txBody>
                  <a:tcPr>
                    <a:lnL w="7620" cap="flat" cmpd="sng" algn="ctr">
                      <a:solidFill>
                        <a:srgbClr val="40E3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40E3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extLst>
                  <a:ext uri="{0D108BD9-81ED-4DB2-BD59-A6C34878D82A}">
                    <a16:rowId xmlns="" xmlns:a16="http://schemas.microsoft.com/office/drawing/2014/main" val="1014437844"/>
                  </a:ext>
                </a:extLst>
              </a:tr>
              <a:tr h="0">
                <a:tc>
                  <a:txBody>
                    <a:bodyPr/>
                    <a:lstStyle/>
                    <a:p>
                      <a:r>
                        <a:rPr lang="en-IN">
                          <a:effectLst/>
                        </a:rPr>
                        <a:t>103</a:t>
                      </a:r>
                    </a:p>
                  </a:txBody>
                  <a:tcPr>
                    <a:lnL w="7620" cap="flat" cmpd="sng" algn="ctr">
                      <a:solidFill>
                        <a:srgbClr val="40E2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40E2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a:effectLst/>
                        </a:rPr>
                        <a:t>P.Chash</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 xmlns:a16="http://schemas.microsoft.com/office/drawing/2014/main" val="1866723501"/>
                  </a:ext>
                </a:extLst>
              </a:tr>
              <a:tr h="0">
                <a:tc>
                  <a:txBody>
                    <a:bodyPr/>
                    <a:lstStyle/>
                    <a:p>
                      <a:r>
                        <a:rPr lang="en-IN">
                          <a:effectLst/>
                        </a:rPr>
                        <a:t>104</a:t>
                      </a:r>
                    </a:p>
                  </a:txBody>
                  <a:tcPr>
                    <a:lnL w="7620" cap="flat" cmpd="sng" algn="ctr">
                      <a:solidFill>
                        <a:srgbClr val="20ED70"/>
                      </a:solidFill>
                      <a:prstDash val="solid"/>
                      <a:round/>
                      <a:headEnd type="none" w="med" len="med"/>
                      <a:tailEnd type="none" w="med" len="med"/>
                    </a:lnL>
                    <a:lnR w="7620" cap="flat" cmpd="sng" algn="ctr">
                      <a:solidFill>
                        <a:srgbClr val="60EA70"/>
                      </a:solidFill>
                      <a:prstDash val="solid"/>
                      <a:round/>
                      <a:headEnd type="none" w="med" len="med"/>
                      <a:tailEnd type="none" w="med" len="med"/>
                    </a:lnR>
                    <a:lnT w="7620" cap="flat" cmpd="sng" algn="ctr">
                      <a:solidFill>
                        <a:srgbClr val="20ED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A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60EA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C0EB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C0EB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 xmlns:a16="http://schemas.microsoft.com/office/drawing/2014/main" val="4151589004"/>
                  </a:ext>
                </a:extLst>
              </a:tr>
            </a:tbl>
          </a:graphicData>
        </a:graphic>
      </p:graphicFrame>
    </p:spTree>
    <p:extLst>
      <p:ext uri="{BB962C8B-B14F-4D97-AF65-F5344CB8AC3E}">
        <p14:creationId xmlns="" xmlns:p14="http://schemas.microsoft.com/office/powerpoint/2010/main" val="959416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24B948C1-0D1A-CC27-6C2B-2F0A701908F4}"/>
              </a:ext>
            </a:extLst>
          </p:cNvPr>
          <p:cNvGraphicFramePr>
            <a:graphicFrameLocks noGrp="1"/>
          </p:cNvGraphicFramePr>
          <p:nvPr>
            <p:extLst>
              <p:ext uri="{D42A27DB-BD31-4B8C-83A1-F6EECF244321}">
                <p14:modId xmlns="" xmlns:p14="http://schemas.microsoft.com/office/powerpoint/2010/main" val="2292518795"/>
              </p:ext>
            </p:extLst>
          </p:nvPr>
        </p:nvGraphicFramePr>
        <p:xfrm>
          <a:off x="1080634" y="2964974"/>
          <a:ext cx="6377368" cy="1463040"/>
        </p:xfrm>
        <a:graphic>
          <a:graphicData uri="http://schemas.openxmlformats.org/drawingml/2006/table">
            <a:tbl>
              <a:tblPr/>
              <a:tblGrid>
                <a:gridCol w="3188684">
                  <a:extLst>
                    <a:ext uri="{9D8B030D-6E8A-4147-A177-3AD203B41FA5}">
                      <a16:colId xmlns="" xmlns:a16="http://schemas.microsoft.com/office/drawing/2014/main" val="3609013440"/>
                    </a:ext>
                  </a:extLst>
                </a:gridCol>
                <a:gridCol w="3188684">
                  <a:extLst>
                    <a:ext uri="{9D8B030D-6E8A-4147-A177-3AD203B41FA5}">
                      <a16:colId xmlns="" xmlns:a16="http://schemas.microsoft.com/office/drawing/2014/main" val="123597910"/>
                    </a:ext>
                  </a:extLst>
                </a:gridCol>
              </a:tblGrid>
              <a:tr h="0">
                <a:tc>
                  <a:txBody>
                    <a:bodyPr/>
                    <a:lstStyle/>
                    <a:p>
                      <a:pPr algn="l"/>
                      <a:r>
                        <a:rPr lang="en-IN" dirty="0" err="1">
                          <a:effectLst/>
                        </a:rPr>
                        <a:t>student_id</a:t>
                      </a:r>
                      <a:endParaRPr lang="en-IN" dirty="0">
                        <a:effectLst/>
                      </a:endParaRP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90F62E"/>
                      </a:solidFill>
                      <a:prstDash val="solid"/>
                      <a:round/>
                      <a:headEnd type="none" w="med" len="med"/>
                      <a:tailEnd type="none" w="med" len="med"/>
                    </a:lnB>
                    <a:solidFill>
                      <a:srgbClr val="FFFFFF"/>
                    </a:solidFill>
                  </a:tcPr>
                </a:tc>
                <a:tc>
                  <a:txBody>
                    <a:bodyPr/>
                    <a:lstStyle/>
                    <a:p>
                      <a:pPr algn="l"/>
                      <a:r>
                        <a:rPr lang="en-IN">
                          <a:effectLst/>
                        </a:rPr>
                        <a:t>p_id</a:t>
                      </a: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F0F22E"/>
                      </a:solidFill>
                      <a:prstDash val="solid"/>
                      <a:round/>
                      <a:headEnd type="none" w="med" len="med"/>
                      <a:tailEnd type="none" w="med" len="med"/>
                    </a:lnB>
                    <a:solidFill>
                      <a:srgbClr val="FFFFFF"/>
                    </a:solidFill>
                  </a:tcPr>
                </a:tc>
                <a:extLst>
                  <a:ext uri="{0D108BD9-81ED-4DB2-BD59-A6C34878D82A}">
                    <a16:rowId xmlns="" xmlns:a16="http://schemas.microsoft.com/office/drawing/2014/main" val="3258501835"/>
                  </a:ext>
                </a:extLst>
              </a:tr>
              <a:tr h="0">
                <a:tc>
                  <a:txBody>
                    <a:bodyPr/>
                    <a:lstStyle/>
                    <a:p>
                      <a:r>
                        <a:rPr lang="en-IN" dirty="0">
                          <a:effectLst/>
                        </a:rPr>
                        <a:t>101</a:t>
                      </a:r>
                    </a:p>
                  </a:txBody>
                  <a:tcPr>
                    <a:lnL w="7620" cap="flat" cmpd="sng" algn="ctr">
                      <a:solidFill>
                        <a:srgbClr val="90F6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90F62E"/>
                      </a:solidFill>
                      <a:prstDash val="solid"/>
                      <a:round/>
                      <a:headEnd type="none" w="med" len="med"/>
                      <a:tailEnd type="none" w="med" len="med"/>
                    </a:lnT>
                    <a:lnB w="7620" cap="flat" cmpd="sng" algn="ctr">
                      <a:solidFill>
                        <a:srgbClr val="B0FE2E"/>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F2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F0F22E"/>
                      </a:solidFill>
                      <a:prstDash val="solid"/>
                      <a:round/>
                      <a:headEnd type="none" w="med" len="med"/>
                      <a:tailEnd type="none" w="med" len="med"/>
                    </a:lnT>
                    <a:lnB w="7620" cap="flat" cmpd="sng" algn="ctr">
                      <a:solidFill>
                        <a:srgbClr val="90FB2E"/>
                      </a:solidFill>
                      <a:prstDash val="solid"/>
                      <a:round/>
                      <a:headEnd type="none" w="med" len="med"/>
                      <a:tailEnd type="none" w="med" len="med"/>
                    </a:lnB>
                    <a:solidFill>
                      <a:srgbClr val="FFFFFF"/>
                    </a:solidFill>
                  </a:tcPr>
                </a:tc>
                <a:extLst>
                  <a:ext uri="{0D108BD9-81ED-4DB2-BD59-A6C34878D82A}">
                    <a16:rowId xmlns="" xmlns:a16="http://schemas.microsoft.com/office/drawing/2014/main" val="1756449668"/>
                  </a:ext>
                </a:extLst>
              </a:tr>
              <a:tr h="0">
                <a:tc>
                  <a:txBody>
                    <a:bodyPr/>
                    <a:lstStyle/>
                    <a:p>
                      <a:r>
                        <a:rPr lang="en-IN">
                          <a:effectLst/>
                        </a:rPr>
                        <a:t>101</a:t>
                      </a:r>
                    </a:p>
                  </a:txBody>
                  <a:tcPr>
                    <a:lnL w="7620" cap="flat" cmpd="sng" algn="ctr">
                      <a:solidFill>
                        <a:srgbClr val="B0FE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B0FE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90FB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90FB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extLst>
                  <a:ext uri="{0D108BD9-81ED-4DB2-BD59-A6C34878D82A}">
                    <a16:rowId xmlns="" xmlns:a16="http://schemas.microsoft.com/office/drawing/2014/main" val="3111741277"/>
                  </a:ext>
                </a:extLst>
              </a:tr>
              <a:tr h="0">
                <a:tc gridSpan="2">
                  <a:txBody>
                    <a:bodyPr/>
                    <a:lstStyle/>
                    <a:p>
                      <a:r>
                        <a:rPr lang="en-IN" dirty="0">
                          <a:effectLst/>
                        </a:rPr>
                        <a:t>and so on...</a:t>
                      </a:r>
                    </a:p>
                  </a:txBody>
                  <a:tcPr>
                    <a:lnL w="7620" cap="flat" cmpd="sng" algn="ctr">
                      <a:solidFill>
                        <a:srgbClr val="B0FF2E"/>
                      </a:solidFill>
                      <a:prstDash val="solid"/>
                      <a:round/>
                      <a:headEnd type="none" w="med" len="med"/>
                      <a:tailEnd type="none" w="med" len="med"/>
                    </a:lnL>
                    <a:lnR w="7620" cap="flat" cmpd="sng" algn="ctr">
                      <a:solidFill>
                        <a:srgbClr val="B0FF2E"/>
                      </a:solidFill>
                      <a:prstDash val="solid"/>
                      <a:round/>
                      <a:headEnd type="none" w="med" len="med"/>
                      <a:tailEnd type="none" w="med" len="med"/>
                    </a:lnR>
                    <a:lnT w="7620" cap="flat" cmpd="sng" algn="ctr">
                      <a:solidFill>
                        <a:srgbClr val="B0FF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 xmlns:a16="http://schemas.microsoft.com/office/drawing/2014/main" val="684240121"/>
                  </a:ext>
                </a:extLst>
              </a:tr>
            </a:tbl>
          </a:graphicData>
        </a:graphic>
      </p:graphicFrame>
      <p:graphicFrame>
        <p:nvGraphicFramePr>
          <p:cNvPr id="3" name="Table 2">
            <a:extLst>
              <a:ext uri="{FF2B5EF4-FFF2-40B4-BE49-F238E27FC236}">
                <a16:creationId xmlns="" xmlns:a16="http://schemas.microsoft.com/office/drawing/2014/main" id="{7FF7D0C5-48DE-AD41-9C06-D8010C7130BC}"/>
              </a:ext>
            </a:extLst>
          </p:cNvPr>
          <p:cNvGraphicFramePr>
            <a:graphicFrameLocks noGrp="1"/>
          </p:cNvGraphicFramePr>
          <p:nvPr>
            <p:extLst>
              <p:ext uri="{D42A27DB-BD31-4B8C-83A1-F6EECF244321}">
                <p14:modId xmlns="" xmlns:p14="http://schemas.microsoft.com/office/powerpoint/2010/main" val="3842230857"/>
              </p:ext>
            </p:extLst>
          </p:nvPr>
        </p:nvGraphicFramePr>
        <p:xfrm>
          <a:off x="1847888" y="4788706"/>
          <a:ext cx="6377370" cy="1524192"/>
        </p:xfrm>
        <a:graphic>
          <a:graphicData uri="http://schemas.openxmlformats.org/drawingml/2006/table">
            <a:tbl>
              <a:tblPr/>
              <a:tblGrid>
                <a:gridCol w="2125790">
                  <a:extLst>
                    <a:ext uri="{9D8B030D-6E8A-4147-A177-3AD203B41FA5}">
                      <a16:colId xmlns="" xmlns:a16="http://schemas.microsoft.com/office/drawing/2014/main" val="1709042136"/>
                    </a:ext>
                  </a:extLst>
                </a:gridCol>
                <a:gridCol w="2125790">
                  <a:extLst>
                    <a:ext uri="{9D8B030D-6E8A-4147-A177-3AD203B41FA5}">
                      <a16:colId xmlns="" xmlns:a16="http://schemas.microsoft.com/office/drawing/2014/main" val="915945571"/>
                    </a:ext>
                  </a:extLst>
                </a:gridCol>
                <a:gridCol w="2125790">
                  <a:extLst>
                    <a:ext uri="{9D8B030D-6E8A-4147-A177-3AD203B41FA5}">
                      <a16:colId xmlns="" xmlns:a16="http://schemas.microsoft.com/office/drawing/2014/main" val="2278489055"/>
                    </a:ext>
                  </a:extLst>
                </a:gridCol>
              </a:tblGrid>
              <a:tr h="426912">
                <a:tc>
                  <a:txBody>
                    <a:bodyPr/>
                    <a:lstStyle/>
                    <a:p>
                      <a:pPr algn="l"/>
                      <a:r>
                        <a:rPr lang="en-IN">
                          <a:effectLst/>
                        </a:rPr>
                        <a:t>p_id</a:t>
                      </a:r>
                    </a:p>
                  </a:txBody>
                  <a:tcPr>
                    <a:lnL w="7620" cap="flat" cmpd="sng" algn="ctr">
                      <a:solidFill>
                        <a:srgbClr val="30FB2E"/>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FB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F0FC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F0FC2E"/>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F0FD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D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extLst>
                  <a:ext uri="{0D108BD9-81ED-4DB2-BD59-A6C34878D82A}">
                    <a16:rowId xmlns="" xmlns:a16="http://schemas.microsoft.com/office/drawing/2014/main" val="3374874707"/>
                  </a:ext>
                </a:extLst>
              </a:tr>
              <a:tr h="0">
                <a:tc>
                  <a:txBody>
                    <a:bodyPr/>
                    <a:lstStyle/>
                    <a:p>
                      <a:r>
                        <a:rPr lang="en-IN" dirty="0">
                          <a:effectLst/>
                        </a:rPr>
                        <a:t>1</a:t>
                      </a:r>
                    </a:p>
                  </a:txBody>
                  <a:tcPr>
                    <a:lnL w="7620" cap="flat" cmpd="sng" algn="ctr">
                      <a:solidFill>
                        <a:srgbClr val="30002F"/>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B0FB2E"/>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F0FC2E"/>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90FC2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30002F"/>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D0FF2E"/>
                      </a:solidFill>
                      <a:prstDash val="solid"/>
                      <a:round/>
                      <a:headEnd type="none" w="med" len="med"/>
                      <a:tailEnd type="none" w="med" len="med"/>
                    </a:lnB>
                    <a:solidFill>
                      <a:srgbClr val="FFFFFF"/>
                    </a:solidFill>
                  </a:tcPr>
                </a:tc>
                <a:extLst>
                  <a:ext uri="{0D108BD9-81ED-4DB2-BD59-A6C34878D82A}">
                    <a16:rowId xmlns="" xmlns:a16="http://schemas.microsoft.com/office/drawing/2014/main" val="4233645666"/>
                  </a:ext>
                </a:extLst>
              </a:tr>
              <a:tr h="0">
                <a:tc>
                  <a:txBody>
                    <a:bodyPr/>
                    <a:lstStyle/>
                    <a:p>
                      <a:r>
                        <a:rPr lang="en-IN">
                          <a:effectLst/>
                        </a:rPr>
                        <a:t>2</a:t>
                      </a:r>
                    </a:p>
                  </a:txBody>
                  <a:tcPr>
                    <a:lnL w="7620" cap="flat" cmpd="sng" algn="ctr">
                      <a:solidFill>
                        <a:srgbClr val="B0FB2E"/>
                      </a:solidFill>
                      <a:prstDash val="solid"/>
                      <a:round/>
                      <a:headEnd type="none" w="med" len="med"/>
                      <a:tailEnd type="none" w="med" len="med"/>
                    </a:lnL>
                    <a:lnR w="7620" cap="flat" cmpd="sng" algn="ctr">
                      <a:solidFill>
                        <a:srgbClr val="90FC2E"/>
                      </a:solidFill>
                      <a:prstDash val="solid"/>
                      <a:round/>
                      <a:headEnd type="none" w="med" len="med"/>
                      <a:tailEnd type="none" w="med" len="med"/>
                    </a:lnR>
                    <a:lnT w="7620" cap="flat" cmpd="sng" algn="ctr">
                      <a:solidFill>
                        <a:srgbClr val="B0FB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90FC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90FC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FF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D0FF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extLst>
                  <a:ext uri="{0D108BD9-81ED-4DB2-BD59-A6C34878D82A}">
                    <a16:rowId xmlns="" xmlns:a16="http://schemas.microsoft.com/office/drawing/2014/main" val="2489832952"/>
                  </a:ext>
                </a:extLst>
              </a:tr>
              <a:tr h="0">
                <a:tc gridSpan="3">
                  <a:txBody>
                    <a:bodyPr/>
                    <a:lstStyle/>
                    <a:p>
                      <a:r>
                        <a:rPr lang="en-IN" dirty="0">
                          <a:effectLst/>
                        </a:rPr>
                        <a:t>and so on...</a:t>
                      </a:r>
                    </a:p>
                  </a:txBody>
                  <a:tcPr>
                    <a:lnL w="7620" cap="flat" cmpd="sng" algn="ctr">
                      <a:solidFill>
                        <a:srgbClr val="70012F"/>
                      </a:solidFill>
                      <a:prstDash val="solid"/>
                      <a:round/>
                      <a:headEnd type="none" w="med" len="med"/>
                      <a:tailEnd type="none" w="med" len="med"/>
                    </a:lnL>
                    <a:lnR w="7620" cap="flat" cmpd="sng" algn="ctr">
                      <a:solidFill>
                        <a:srgbClr val="70012F"/>
                      </a:solidFill>
                      <a:prstDash val="solid"/>
                      <a:round/>
                      <a:headEnd type="none" w="med" len="med"/>
                      <a:tailEnd type="none" w="med" len="med"/>
                    </a:lnR>
                    <a:lnT w="7620" cap="flat" cmpd="sng" algn="ctr">
                      <a:solidFill>
                        <a:srgbClr val="70012F"/>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133645130"/>
                  </a:ext>
                </a:extLst>
              </a:tr>
            </a:tbl>
          </a:graphicData>
        </a:graphic>
      </p:graphicFrame>
      <p:sp>
        <p:nvSpPr>
          <p:cNvPr id="4" name="Rectangle 1">
            <a:extLst>
              <a:ext uri="{FF2B5EF4-FFF2-40B4-BE49-F238E27FC236}">
                <a16:creationId xmlns="" xmlns:a16="http://schemas.microsoft.com/office/drawing/2014/main" id="{D77F122B-425E-CE61-BCA3-33FDBC326AC5}"/>
              </a:ext>
            </a:extLst>
          </p:cNvPr>
          <p:cNvSpPr>
            <a:spLocks noChangeArrowheads="1"/>
          </p:cNvSpPr>
          <p:nvPr/>
        </p:nvSpPr>
        <p:spPr bwMode="auto">
          <a:xfrm>
            <a:off x="1196246" y="437123"/>
            <a:ext cx="9356139" cy="216715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529"/>
                </a:solidFill>
                <a:effectLst/>
                <a:latin typeface="system-ui"/>
              </a:rPr>
              <a:t>How to satisfy BCNF?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To make this relation(table) satisfy BCNF, we will decompose this table into two tables, </a:t>
            </a:r>
            <a:r>
              <a:rPr kumimoji="0" lang="en-US" altLang="en-US" sz="1500" b="1" i="0" u="none" strike="noStrike" cap="none" normalizeH="0" baseline="0" dirty="0">
                <a:ln>
                  <a:noFill/>
                </a:ln>
                <a:solidFill>
                  <a:srgbClr val="212529"/>
                </a:solidFill>
                <a:effectLst/>
                <a:latin typeface="system-ui"/>
              </a:rPr>
              <a:t>student</a:t>
            </a:r>
            <a:r>
              <a:rPr kumimoji="0" lang="en-US" altLang="en-US" sz="1500" b="0" i="0" u="none" strike="noStrike" cap="none" normalizeH="0" baseline="0" dirty="0">
                <a:ln>
                  <a:noFill/>
                </a:ln>
                <a:solidFill>
                  <a:srgbClr val="212529"/>
                </a:solidFill>
                <a:effectLst/>
                <a:latin typeface="system-ui"/>
              </a:rPr>
              <a:t> table and </a:t>
            </a:r>
            <a:r>
              <a:rPr kumimoji="0" lang="en-US" altLang="en-US" sz="1500" b="1" i="0" u="none" strike="noStrike" cap="none" normalizeH="0" baseline="0" dirty="0">
                <a:ln>
                  <a:noFill/>
                </a:ln>
                <a:solidFill>
                  <a:srgbClr val="212529"/>
                </a:solidFill>
                <a:effectLst/>
                <a:latin typeface="system-ui"/>
              </a:rPr>
              <a:t>professor</a:t>
            </a:r>
            <a:r>
              <a:rPr kumimoji="0" lang="en-US" altLang="en-US" sz="1500" b="0" i="0" u="none" strike="noStrike" cap="none" normalizeH="0" baseline="0" dirty="0">
                <a:ln>
                  <a:noFill/>
                </a:ln>
                <a:solidFill>
                  <a:srgbClr val="212529"/>
                </a:solidFill>
                <a:effectLst/>
                <a:latin typeface="system-ui"/>
              </a:rPr>
              <a: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Below we have the structure for both the tables.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12529"/>
                </a:solidFill>
                <a:effectLst/>
                <a:latin typeface="system-ui"/>
              </a:rPr>
              <a:t>Student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a:t>
            </a:r>
            <a:r>
              <a:rPr kumimoji="0" lang="en-US" altLang="en-US" sz="1500" b="1" i="0" u="none" strike="noStrike" cap="none" normalizeH="0" baseline="0" dirty="0">
                <a:ln>
                  <a:noFill/>
                </a:ln>
                <a:solidFill>
                  <a:srgbClr val="212529"/>
                </a:solidFill>
                <a:effectLst/>
                <a:latin typeface="system-ui"/>
              </a:rPr>
              <a:t>Professor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now, this relation satisfy Boyce-Codd Normal Form. In the next tutorial we will learn about the </a:t>
            </a:r>
            <a:r>
              <a:rPr kumimoji="0" lang="en-US" altLang="en-US" sz="1500" b="1" i="0" u="none" strike="noStrike" cap="none" normalizeH="0" baseline="0" dirty="0">
                <a:ln>
                  <a:noFill/>
                </a:ln>
                <a:solidFill>
                  <a:srgbClr val="212529"/>
                </a:solidFill>
                <a:effectLst/>
                <a:latin typeface="system-ui"/>
              </a:rPr>
              <a:t>Fourth Normal Form</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269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D5EFE0-43DB-718C-6997-CB298302758E}"/>
              </a:ext>
            </a:extLst>
          </p:cNvPr>
          <p:cNvSpPr>
            <a:spLocks noGrp="1"/>
          </p:cNvSpPr>
          <p:nvPr>
            <p:ph type="title"/>
          </p:nvPr>
        </p:nvSpPr>
        <p:spPr/>
        <p:txBody>
          <a:bodyPr/>
          <a:lstStyle/>
          <a:p>
            <a:r>
              <a:rPr lang="en-IN" dirty="0"/>
              <a:t>Fifth Normal Form</a:t>
            </a:r>
          </a:p>
        </p:txBody>
      </p:sp>
      <p:sp>
        <p:nvSpPr>
          <p:cNvPr id="4" name="TextBox 3">
            <a:extLst>
              <a:ext uri="{FF2B5EF4-FFF2-40B4-BE49-F238E27FC236}">
                <a16:creationId xmlns="" xmlns:a16="http://schemas.microsoft.com/office/drawing/2014/main" id="{C38ECA25-212C-9E98-E8E1-ECCBBC845FCD}"/>
              </a:ext>
            </a:extLst>
          </p:cNvPr>
          <p:cNvSpPr txBox="1"/>
          <p:nvPr/>
        </p:nvSpPr>
        <p:spPr>
          <a:xfrm>
            <a:off x="838200" y="1306362"/>
            <a:ext cx="8301858" cy="1938992"/>
          </a:xfrm>
          <a:prstGeom prst="rect">
            <a:avLst/>
          </a:prstGeom>
          <a:noFill/>
        </p:spPr>
        <p:txBody>
          <a:bodyPr wrap="square">
            <a:spAutoFit/>
          </a:bodyPr>
          <a:lstStyle/>
          <a:p>
            <a:r>
              <a:rPr lang="en-US" sz="2000" dirty="0"/>
              <a:t>Fifth normal form (5NF)</a:t>
            </a:r>
          </a:p>
          <a:p>
            <a:r>
              <a:rPr lang="en-US" sz="2000" dirty="0"/>
              <a:t>A relation is in 5NF if it is in 4NF and not contains any join dependency and joining should be lossless.</a:t>
            </a:r>
          </a:p>
          <a:p>
            <a:r>
              <a:rPr lang="en-US" sz="2000" dirty="0"/>
              <a:t>5NF is satisfied when all the tables are broken into as many tables as possible in order to avoid redundancy.</a:t>
            </a:r>
          </a:p>
          <a:p>
            <a:r>
              <a:rPr lang="en-US" sz="2000" dirty="0"/>
              <a:t>5NF is also known as Project-join normal form (PJ/NF).</a:t>
            </a:r>
            <a:endParaRPr lang="en-IN" sz="2000" dirty="0"/>
          </a:p>
        </p:txBody>
      </p:sp>
      <p:graphicFrame>
        <p:nvGraphicFramePr>
          <p:cNvPr id="7" name="Table 6">
            <a:extLst>
              <a:ext uri="{FF2B5EF4-FFF2-40B4-BE49-F238E27FC236}">
                <a16:creationId xmlns="" xmlns:a16="http://schemas.microsoft.com/office/drawing/2014/main" id="{A0C1D2D8-78E9-1974-707D-ABA122EBD535}"/>
              </a:ext>
            </a:extLst>
          </p:cNvPr>
          <p:cNvGraphicFramePr>
            <a:graphicFrameLocks noGrp="1"/>
          </p:cNvGraphicFramePr>
          <p:nvPr>
            <p:extLst>
              <p:ext uri="{D42A27DB-BD31-4B8C-83A1-F6EECF244321}">
                <p14:modId xmlns="" xmlns:p14="http://schemas.microsoft.com/office/powerpoint/2010/main" val="2766457001"/>
              </p:ext>
            </p:extLst>
          </p:nvPr>
        </p:nvGraphicFramePr>
        <p:xfrm>
          <a:off x="2278938" y="3612647"/>
          <a:ext cx="6467475" cy="2438400"/>
        </p:xfrm>
        <a:graphic>
          <a:graphicData uri="http://schemas.openxmlformats.org/drawingml/2006/table">
            <a:tbl>
              <a:tblPr/>
              <a:tblGrid>
                <a:gridCol w="2155825">
                  <a:extLst>
                    <a:ext uri="{9D8B030D-6E8A-4147-A177-3AD203B41FA5}">
                      <a16:colId xmlns="" xmlns:a16="http://schemas.microsoft.com/office/drawing/2014/main" val="1394935880"/>
                    </a:ext>
                  </a:extLst>
                </a:gridCol>
                <a:gridCol w="2155825">
                  <a:extLst>
                    <a:ext uri="{9D8B030D-6E8A-4147-A177-3AD203B41FA5}">
                      <a16:colId xmlns="" xmlns:a16="http://schemas.microsoft.com/office/drawing/2014/main" val="4178378281"/>
                    </a:ext>
                  </a:extLst>
                </a:gridCol>
                <a:gridCol w="2155825">
                  <a:extLst>
                    <a:ext uri="{9D8B030D-6E8A-4147-A177-3AD203B41FA5}">
                      <a16:colId xmlns="" xmlns:a16="http://schemas.microsoft.com/office/drawing/2014/main" val="3189520124"/>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919731219"/>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08264206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9495109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433803665"/>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75835294"/>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723174134"/>
                  </a:ext>
                </a:extLst>
              </a:tr>
            </a:tbl>
          </a:graphicData>
        </a:graphic>
      </p:graphicFrame>
    </p:spTree>
    <p:extLst>
      <p:ext uri="{BB962C8B-B14F-4D97-AF65-F5344CB8AC3E}">
        <p14:creationId xmlns="" xmlns:p14="http://schemas.microsoft.com/office/powerpoint/2010/main" val="135221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B0E336E-91AD-98EC-6C18-D8B416926091}"/>
              </a:ext>
            </a:extLst>
          </p:cNvPr>
          <p:cNvSpPr txBox="1"/>
          <p:nvPr/>
        </p:nvSpPr>
        <p:spPr>
          <a:xfrm>
            <a:off x="475593" y="267023"/>
            <a:ext cx="9362090" cy="2031325"/>
          </a:xfrm>
          <a:prstGeom prst="rect">
            <a:avLst/>
          </a:prstGeom>
          <a:noFill/>
        </p:spPr>
        <p:txBody>
          <a:bodyPr wrap="square">
            <a:spAutoFit/>
          </a:bodyPr>
          <a:lstStyle/>
          <a:p>
            <a:pPr algn="just"/>
            <a:r>
              <a:rPr lang="en-US" b="0" i="0" dirty="0">
                <a:solidFill>
                  <a:srgbClr val="333333"/>
                </a:solidFill>
                <a:effectLst/>
                <a:latin typeface="inter-regular"/>
              </a:rPr>
              <a:t>In the above table, John takes both Computer and Math class for Semester 1 but he doesn't take Math class for Semester 2. In this case, combination of all these fields required to identify a valid data.</a:t>
            </a:r>
          </a:p>
          <a:p>
            <a:pPr algn="just"/>
            <a:r>
              <a:rPr lang="en-US" b="0" i="0" dirty="0">
                <a:solidFill>
                  <a:srgbClr val="333333"/>
                </a:solidFill>
                <a:effectLst/>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b="0" i="0" dirty="0">
                <a:solidFill>
                  <a:srgbClr val="333333"/>
                </a:solidFill>
                <a:effectLst/>
                <a:latin typeface="inter-regular"/>
              </a:rPr>
              <a:t>So to make the above table into 5NF, we can decompose it into three relations P1, P2 &amp; P3:</a:t>
            </a:r>
          </a:p>
        </p:txBody>
      </p:sp>
      <p:graphicFrame>
        <p:nvGraphicFramePr>
          <p:cNvPr id="5" name="Table 4">
            <a:extLst>
              <a:ext uri="{FF2B5EF4-FFF2-40B4-BE49-F238E27FC236}">
                <a16:creationId xmlns="" xmlns:a16="http://schemas.microsoft.com/office/drawing/2014/main" id="{34FB0572-E98F-B4A9-A626-AB86F143749A}"/>
              </a:ext>
            </a:extLst>
          </p:cNvPr>
          <p:cNvGraphicFramePr>
            <a:graphicFrameLocks noGrp="1"/>
          </p:cNvGraphicFramePr>
          <p:nvPr>
            <p:extLst>
              <p:ext uri="{D42A27DB-BD31-4B8C-83A1-F6EECF244321}">
                <p14:modId xmlns="" xmlns:p14="http://schemas.microsoft.com/office/powerpoint/2010/main" val="1665248852"/>
              </p:ext>
            </p:extLst>
          </p:nvPr>
        </p:nvGraphicFramePr>
        <p:xfrm>
          <a:off x="592027" y="2649138"/>
          <a:ext cx="6467476" cy="2042160"/>
        </p:xfrm>
        <a:graphic>
          <a:graphicData uri="http://schemas.openxmlformats.org/drawingml/2006/table">
            <a:tbl>
              <a:tblPr/>
              <a:tblGrid>
                <a:gridCol w="3233738">
                  <a:extLst>
                    <a:ext uri="{9D8B030D-6E8A-4147-A177-3AD203B41FA5}">
                      <a16:colId xmlns="" xmlns:a16="http://schemas.microsoft.com/office/drawing/2014/main" val="2953007295"/>
                    </a:ext>
                  </a:extLst>
                </a:gridCol>
                <a:gridCol w="3233738">
                  <a:extLst>
                    <a:ext uri="{9D8B030D-6E8A-4147-A177-3AD203B41FA5}">
                      <a16:colId xmlns="" xmlns:a16="http://schemas.microsoft.com/office/drawing/2014/main" val="1652535363"/>
                    </a:ext>
                  </a:extLst>
                </a:gridCol>
              </a:tblGrid>
              <a:tr h="0">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233328660"/>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47973844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1189957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72165888"/>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400724862"/>
                  </a:ext>
                </a:extLst>
              </a:tr>
            </a:tbl>
          </a:graphicData>
        </a:graphic>
      </p:graphicFrame>
      <p:graphicFrame>
        <p:nvGraphicFramePr>
          <p:cNvPr id="6" name="Table 5">
            <a:extLst>
              <a:ext uri="{FF2B5EF4-FFF2-40B4-BE49-F238E27FC236}">
                <a16:creationId xmlns="" xmlns:a16="http://schemas.microsoft.com/office/drawing/2014/main" id="{6BCA0124-7948-6F6A-B42F-CFDEBE9E0356}"/>
              </a:ext>
            </a:extLst>
          </p:cNvPr>
          <p:cNvGraphicFramePr>
            <a:graphicFrameLocks noGrp="1"/>
          </p:cNvGraphicFramePr>
          <p:nvPr>
            <p:extLst>
              <p:ext uri="{D42A27DB-BD31-4B8C-83A1-F6EECF244321}">
                <p14:modId xmlns="" xmlns:p14="http://schemas.microsoft.com/office/powerpoint/2010/main" val="1755288995"/>
              </p:ext>
            </p:extLst>
          </p:nvPr>
        </p:nvGraphicFramePr>
        <p:xfrm>
          <a:off x="6251848" y="3121308"/>
          <a:ext cx="6467476" cy="2438400"/>
        </p:xfrm>
        <a:graphic>
          <a:graphicData uri="http://schemas.openxmlformats.org/drawingml/2006/table">
            <a:tbl>
              <a:tblPr/>
              <a:tblGrid>
                <a:gridCol w="3233738">
                  <a:extLst>
                    <a:ext uri="{9D8B030D-6E8A-4147-A177-3AD203B41FA5}">
                      <a16:colId xmlns="" xmlns:a16="http://schemas.microsoft.com/office/drawing/2014/main" val="173092348"/>
                    </a:ext>
                  </a:extLst>
                </a:gridCol>
                <a:gridCol w="3233738">
                  <a:extLst>
                    <a:ext uri="{9D8B030D-6E8A-4147-A177-3AD203B41FA5}">
                      <a16:colId xmlns="" xmlns:a16="http://schemas.microsoft.com/office/drawing/2014/main" val="4167083997"/>
                    </a:ext>
                  </a:extLst>
                </a:gridCol>
              </a:tblGrid>
              <a:tr h="0">
                <a:tc>
                  <a:txBody>
                    <a:bodyPr/>
                    <a:lstStyle/>
                    <a:p>
                      <a:pPr algn="l" fontAlgn="t"/>
                      <a:r>
                        <a:rPr lang="en-IN" dirty="0">
                          <a:solidFill>
                            <a:srgbClr val="000000"/>
                          </a:solidFill>
                          <a:effectLst/>
                          <a:latin typeface="times new roman" panose="02020603050405020304" pitchFamily="18" charset="0"/>
                        </a:rPr>
                        <a:t>SUBJECT</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82443595"/>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9033911"/>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9827152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967659514"/>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046164782"/>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965004528"/>
                  </a:ext>
                </a:extLst>
              </a:tr>
            </a:tbl>
          </a:graphicData>
        </a:graphic>
      </p:graphicFrame>
      <p:graphicFrame>
        <p:nvGraphicFramePr>
          <p:cNvPr id="7" name="Table 6">
            <a:extLst>
              <a:ext uri="{FF2B5EF4-FFF2-40B4-BE49-F238E27FC236}">
                <a16:creationId xmlns="" xmlns:a16="http://schemas.microsoft.com/office/drawing/2014/main" id="{FD3FA685-8133-5325-5BC6-616175A4CA37}"/>
              </a:ext>
            </a:extLst>
          </p:cNvPr>
          <p:cNvGraphicFramePr>
            <a:graphicFrameLocks noGrp="1"/>
          </p:cNvGraphicFramePr>
          <p:nvPr>
            <p:extLst>
              <p:ext uri="{D42A27DB-BD31-4B8C-83A1-F6EECF244321}">
                <p14:modId xmlns="" xmlns:p14="http://schemas.microsoft.com/office/powerpoint/2010/main" val="1441785364"/>
              </p:ext>
            </p:extLst>
          </p:nvPr>
        </p:nvGraphicFramePr>
        <p:xfrm>
          <a:off x="0" y="4691298"/>
          <a:ext cx="6467476" cy="2438400"/>
        </p:xfrm>
        <a:graphic>
          <a:graphicData uri="http://schemas.openxmlformats.org/drawingml/2006/table">
            <a:tbl>
              <a:tblPr/>
              <a:tblGrid>
                <a:gridCol w="3233738">
                  <a:extLst>
                    <a:ext uri="{9D8B030D-6E8A-4147-A177-3AD203B41FA5}">
                      <a16:colId xmlns="" xmlns:a16="http://schemas.microsoft.com/office/drawing/2014/main" val="3300140679"/>
                    </a:ext>
                  </a:extLst>
                </a:gridCol>
                <a:gridCol w="3233738">
                  <a:extLst>
                    <a:ext uri="{9D8B030D-6E8A-4147-A177-3AD203B41FA5}">
                      <a16:colId xmlns="" xmlns:a16="http://schemas.microsoft.com/office/drawing/2014/main" val="2586920592"/>
                    </a:ext>
                  </a:extLst>
                </a:gridCol>
              </a:tblGrid>
              <a:tr h="0">
                <a:tc>
                  <a:txBody>
                    <a:bodyPr/>
                    <a:lstStyle/>
                    <a:p>
                      <a:pPr algn="l" fontAlgn="t"/>
                      <a:r>
                        <a:rPr lang="en-IN" dirty="0">
                          <a:solidFill>
                            <a:srgbClr val="000000"/>
                          </a:solidFill>
                          <a:effectLst/>
                          <a:latin typeface="times new roman" panose="02020603050405020304" pitchFamily="18" charset="0"/>
                        </a:rPr>
                        <a:t>SEMSTER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6864595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84017269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02765459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87197896"/>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742696017"/>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99017533"/>
                  </a:ext>
                </a:extLst>
              </a:tr>
            </a:tbl>
          </a:graphicData>
        </a:graphic>
      </p:graphicFrame>
    </p:spTree>
    <p:extLst>
      <p:ext uri="{BB962C8B-B14F-4D97-AF65-F5344CB8AC3E}">
        <p14:creationId xmlns="" xmlns:p14="http://schemas.microsoft.com/office/powerpoint/2010/main" val="10322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B06BE-D748-8D70-DA62-64B1AF4699CE}"/>
              </a:ext>
            </a:extLst>
          </p:cNvPr>
          <p:cNvSpPr>
            <a:spLocks noGrp="1"/>
          </p:cNvSpPr>
          <p:nvPr>
            <p:ph type="title"/>
          </p:nvPr>
        </p:nvSpPr>
        <p:spPr/>
        <p:txBody>
          <a:bodyPr/>
          <a:lstStyle/>
          <a:p>
            <a:r>
              <a:rPr lang="en-IN" dirty="0"/>
              <a:t>Difference between truncate and delete</a:t>
            </a:r>
          </a:p>
        </p:txBody>
      </p:sp>
      <p:sp>
        <p:nvSpPr>
          <p:cNvPr id="4" name="TextBox 3">
            <a:extLst>
              <a:ext uri="{FF2B5EF4-FFF2-40B4-BE49-F238E27FC236}">
                <a16:creationId xmlns="" xmlns:a16="http://schemas.microsoft.com/office/drawing/2014/main" id="{C55AD74E-93B8-4D1C-1BA4-6CA4359B80DF}"/>
              </a:ext>
            </a:extLst>
          </p:cNvPr>
          <p:cNvSpPr txBox="1"/>
          <p:nvPr/>
        </p:nvSpPr>
        <p:spPr>
          <a:xfrm>
            <a:off x="493986" y="1792803"/>
            <a:ext cx="6096000"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Delete statement removes the records one by one and it logs each entry into the transaction log. It is a DML statement.</a:t>
            </a:r>
            <a:endParaRPr lang="en-IN" dirty="0"/>
          </a:p>
        </p:txBody>
      </p:sp>
      <p:sp>
        <p:nvSpPr>
          <p:cNvPr id="6" name="TextBox 5">
            <a:extLst>
              <a:ext uri="{FF2B5EF4-FFF2-40B4-BE49-F238E27FC236}">
                <a16:creationId xmlns="" xmlns:a16="http://schemas.microsoft.com/office/drawing/2014/main" id="{6153B18E-0876-66C3-029B-27C17F5F2D59}"/>
              </a:ext>
            </a:extLst>
          </p:cNvPr>
          <p:cNvSpPr txBox="1"/>
          <p:nvPr/>
        </p:nvSpPr>
        <p:spPr>
          <a:xfrm>
            <a:off x="493986" y="2809213"/>
            <a:ext cx="609600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SQL Delete statement does not reset the identity values in a table. We can use DBCC CHECKIDENT to check current identity value and manually set a new identity value for the identity column.</a:t>
            </a:r>
            <a:endParaRPr lang="en-IN" dirty="0"/>
          </a:p>
        </p:txBody>
      </p:sp>
      <p:sp>
        <p:nvSpPr>
          <p:cNvPr id="8" name="TextBox 7">
            <a:extLst>
              <a:ext uri="{FF2B5EF4-FFF2-40B4-BE49-F238E27FC236}">
                <a16:creationId xmlns="" xmlns:a16="http://schemas.microsoft.com/office/drawing/2014/main" id="{4A91CF52-FF4E-81FA-6B59-1BBEEB63355A}"/>
              </a:ext>
            </a:extLst>
          </p:cNvPr>
          <p:cNvSpPr txBox="1"/>
          <p:nvPr/>
        </p:nvSpPr>
        <p:spPr>
          <a:xfrm>
            <a:off x="493986" y="4102622"/>
            <a:ext cx="6096000" cy="369332"/>
          </a:xfrm>
          <a:prstGeom prst="rect">
            <a:avLst/>
          </a:prstGeom>
          <a:noFill/>
        </p:spPr>
        <p:txBody>
          <a:bodyPr wrap="square">
            <a:spAutoFit/>
          </a:bodyPr>
          <a:lstStyle/>
          <a:p>
            <a:r>
              <a:rPr lang="en-US" b="0" i="0" dirty="0">
                <a:solidFill>
                  <a:srgbClr val="0000FF"/>
                </a:solidFill>
                <a:effectLst/>
                <a:latin typeface="Courier New" panose="02070309020205020404" pitchFamily="49" charset="0"/>
              </a:rPr>
              <a:t>DBCC</a:t>
            </a:r>
            <a:r>
              <a:rPr lang="en-US" b="0" i="0" dirty="0">
                <a:solidFill>
                  <a:srgbClr val="006FE0"/>
                </a:solidFill>
                <a:effectLst/>
                <a:latin typeface="Courier New" panose="02070309020205020404" pitchFamily="49" charset="0"/>
              </a:rPr>
              <a:t> </a:t>
            </a:r>
            <a:r>
              <a:rPr lang="en-US" b="0" i="0" dirty="0">
                <a:solidFill>
                  <a:srgbClr val="FF00FF"/>
                </a:solidFill>
                <a:effectLst/>
                <a:latin typeface="Courier New" panose="02070309020205020404" pitchFamily="49" charset="0"/>
              </a:rPr>
              <a:t>CHECKIDENT</a:t>
            </a:r>
            <a:r>
              <a:rPr lang="en-US" b="0" i="0" dirty="0">
                <a:solidFill>
                  <a:srgbClr val="333333"/>
                </a:solidFill>
                <a:effectLst/>
                <a:latin typeface="Courier New" panose="02070309020205020404" pitchFamily="49" charset="0"/>
              </a:rPr>
              <a:t>(</a:t>
            </a:r>
            <a:r>
              <a:rPr lang="en-US" b="0" i="0" dirty="0">
                <a:solidFill>
                  <a:srgbClr val="FF0000"/>
                </a:solidFill>
                <a:effectLst/>
                <a:latin typeface="Courier New" panose="02070309020205020404" pitchFamily="49" charset="0"/>
              </a:rPr>
              <a:t>'Employee'</a:t>
            </a:r>
            <a:r>
              <a:rPr lang="en-US" b="0" i="0" dirty="0">
                <a:solidFill>
                  <a:srgbClr val="333333"/>
                </a:solidFill>
                <a:effectLst/>
                <a:latin typeface="Courier New" panose="02070309020205020404" pitchFamily="49" charset="0"/>
              </a:rPr>
              <a:t>,</a:t>
            </a:r>
            <a:r>
              <a:rPr lang="en-US" b="0" i="0" dirty="0">
                <a:solidFill>
                  <a:srgbClr val="006FE0"/>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RESEED</a:t>
            </a:r>
            <a:r>
              <a:rPr lang="en-US" b="0" i="0" dirty="0">
                <a:solidFill>
                  <a:srgbClr val="333333"/>
                </a:solidFill>
                <a:effectLst/>
                <a:latin typeface="Courier New" panose="02070309020205020404" pitchFamily="49" charset="0"/>
              </a:rPr>
              <a:t>,</a:t>
            </a:r>
            <a:r>
              <a:rPr lang="en-US" b="0" i="0" dirty="0">
                <a:solidFill>
                  <a:srgbClr val="000000"/>
                </a:solidFill>
                <a:effectLst/>
                <a:latin typeface="Courier New" panose="02070309020205020404" pitchFamily="49" charset="0"/>
              </a:rPr>
              <a:t>500</a:t>
            </a:r>
            <a:r>
              <a:rPr lang="en-US" b="0" i="0" dirty="0">
                <a:solidFill>
                  <a:srgbClr val="333333"/>
                </a:solidFill>
                <a:effectLst/>
                <a:latin typeface="Courier New" panose="02070309020205020404" pitchFamily="49" charset="0"/>
              </a:rPr>
              <a:t>)</a:t>
            </a:r>
            <a:endParaRPr lang="en-IN" dirty="0"/>
          </a:p>
        </p:txBody>
      </p:sp>
      <p:graphicFrame>
        <p:nvGraphicFramePr>
          <p:cNvPr id="9" name="Table 8">
            <a:extLst>
              <a:ext uri="{FF2B5EF4-FFF2-40B4-BE49-F238E27FC236}">
                <a16:creationId xmlns="" xmlns:a16="http://schemas.microsoft.com/office/drawing/2014/main" id="{D7B4F8F2-57D9-28FF-C49A-1B3C1C0C5F0E}"/>
              </a:ext>
            </a:extLst>
          </p:cNvPr>
          <p:cNvGraphicFramePr>
            <a:graphicFrameLocks noGrp="1"/>
          </p:cNvGraphicFramePr>
          <p:nvPr>
            <p:extLst>
              <p:ext uri="{D42A27DB-BD31-4B8C-83A1-F6EECF244321}">
                <p14:modId xmlns="" xmlns:p14="http://schemas.microsoft.com/office/powerpoint/2010/main" val="2009928001"/>
              </p:ext>
            </p:extLst>
          </p:nvPr>
        </p:nvGraphicFramePr>
        <p:xfrm>
          <a:off x="716348" y="5084704"/>
          <a:ext cx="7604692" cy="914400"/>
        </p:xfrm>
        <a:graphic>
          <a:graphicData uri="http://schemas.openxmlformats.org/drawingml/2006/table">
            <a:tbl>
              <a:tblPr/>
              <a:tblGrid>
                <a:gridCol w="530829">
                  <a:extLst>
                    <a:ext uri="{9D8B030D-6E8A-4147-A177-3AD203B41FA5}">
                      <a16:colId xmlns="" xmlns:a16="http://schemas.microsoft.com/office/drawing/2014/main" val="995393975"/>
                    </a:ext>
                  </a:extLst>
                </a:gridCol>
                <a:gridCol w="7073863">
                  <a:extLst>
                    <a:ext uri="{9D8B030D-6E8A-4147-A177-3AD203B41FA5}">
                      <a16:colId xmlns="" xmlns:a16="http://schemas.microsoft.com/office/drawing/2014/main" val="1196863545"/>
                    </a:ext>
                  </a:extLst>
                </a:gridCol>
              </a:tblGrid>
              <a:tr h="0">
                <a:tc>
                  <a:txBody>
                    <a:bodyPr/>
                    <a:lstStyle/>
                    <a:p>
                      <a:pPr algn="ctr" fontAlgn="base"/>
                      <a:r>
                        <a:rPr lang="en-IN" b="0" dirty="0">
                          <a:solidFill>
                            <a:srgbClr val="5499DE"/>
                          </a:solidFill>
                          <a:effectLst/>
                          <a:latin typeface="inherit"/>
                        </a:rPr>
                        <a:t>1</a:t>
                      </a:r>
                    </a:p>
                    <a:p>
                      <a:pPr algn="ctr" fontAlgn="base"/>
                      <a:r>
                        <a:rPr lang="en-IN" b="0" dirty="0">
                          <a:solidFill>
                            <a:srgbClr val="5499DE"/>
                          </a:solidFill>
                          <a:effectLst/>
                          <a:latin typeface="inherit"/>
                        </a:rPr>
                        <a:t>2</a:t>
                      </a:r>
                    </a:p>
                    <a:p>
                      <a:pPr algn="ctr" fontAlgn="base"/>
                      <a:r>
                        <a:rPr lang="en-IN" b="0" dirty="0">
                          <a:solidFill>
                            <a:srgbClr val="5499DE"/>
                          </a:solidFill>
                          <a:effectLst/>
                          <a:latin typeface="inherit"/>
                        </a:rPr>
                        <a:t>3</a:t>
                      </a:r>
                    </a:p>
                  </a:txBody>
                  <a:tcPr>
                    <a:lnL>
                      <a:noFill/>
                    </a:lnL>
                    <a:lnR>
                      <a:noFill/>
                    </a:lnR>
                    <a:lnT>
                      <a:noFill/>
                    </a:lnT>
                    <a:lnB>
                      <a:noFill/>
                    </a:lnB>
                    <a:solidFill>
                      <a:srgbClr val="DFEFFF"/>
                    </a:solidFill>
                  </a:tcPr>
                </a:tc>
                <a:tc>
                  <a:txBody>
                    <a:bodyPr/>
                    <a:lstStyle/>
                    <a:p>
                      <a:pPr algn="l" fontAlgn="base" latinLnBrk="1"/>
                      <a:r>
                        <a:rPr lang="en-US" b="0" dirty="0">
                          <a:solidFill>
                            <a:srgbClr val="0000FF"/>
                          </a:solidFill>
                          <a:effectLst/>
                          <a:latin typeface="inherit"/>
                        </a:rPr>
                        <a:t>BEGIN</a:t>
                      </a:r>
                      <a:r>
                        <a:rPr lang="en-US" b="0" dirty="0">
                          <a:solidFill>
                            <a:srgbClr val="006FE0"/>
                          </a:solidFill>
                          <a:effectLst/>
                          <a:latin typeface="inherit"/>
                        </a:rPr>
                        <a:t> </a:t>
                      </a:r>
                      <a:r>
                        <a:rPr lang="en-US" b="0" dirty="0">
                          <a:solidFill>
                            <a:srgbClr val="0000FF"/>
                          </a:solidFill>
                          <a:effectLst/>
                          <a:latin typeface="inherit"/>
                        </a:rPr>
                        <a:t>TRANSACTION</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DELETE</a:t>
                      </a:r>
                      <a:r>
                        <a:rPr lang="en-US" b="0" dirty="0">
                          <a:solidFill>
                            <a:srgbClr val="006FE0"/>
                          </a:solidFill>
                          <a:effectLst/>
                          <a:latin typeface="inherit"/>
                        </a:rPr>
                        <a:t> </a:t>
                      </a:r>
                      <a:r>
                        <a:rPr lang="en-US" b="0" dirty="0">
                          <a:solidFill>
                            <a:srgbClr val="0000FF"/>
                          </a:solidFill>
                          <a:effectLst/>
                          <a:latin typeface="inherit"/>
                        </a:rPr>
                        <a:t>FROM</a:t>
                      </a:r>
                      <a:r>
                        <a:rPr lang="en-US" b="0" dirty="0">
                          <a:solidFill>
                            <a:srgbClr val="006FE0"/>
                          </a:solidFill>
                          <a:effectLst/>
                          <a:latin typeface="inherit"/>
                        </a:rPr>
                        <a:t> </a:t>
                      </a:r>
                      <a:r>
                        <a:rPr lang="en-US" b="0" dirty="0">
                          <a:solidFill>
                            <a:srgbClr val="333333"/>
                          </a:solidFill>
                          <a:effectLst/>
                          <a:latin typeface="inherit"/>
                        </a:rPr>
                        <a:t>[</a:t>
                      </a:r>
                      <a:r>
                        <a:rPr lang="en-US" b="0" dirty="0" err="1">
                          <a:solidFill>
                            <a:srgbClr val="008080"/>
                          </a:solidFill>
                          <a:effectLst/>
                          <a:latin typeface="inherit"/>
                        </a:rPr>
                        <a:t>SQLShackDemo</a:t>
                      </a:r>
                      <a:r>
                        <a:rPr lang="en-US" b="0" dirty="0">
                          <a:solidFill>
                            <a:srgbClr val="333333"/>
                          </a:solidFill>
                          <a:effectLst/>
                          <a:latin typeface="inherit"/>
                        </a:rPr>
                        <a:t>].[</a:t>
                      </a:r>
                      <a:r>
                        <a:rPr lang="en-US" b="0" dirty="0" err="1">
                          <a:solidFill>
                            <a:srgbClr val="008080"/>
                          </a:solidFill>
                          <a:effectLst/>
                          <a:latin typeface="inherit"/>
                        </a:rPr>
                        <a:t>dbo</a:t>
                      </a:r>
                      <a:r>
                        <a:rPr lang="en-US" b="0" dirty="0">
                          <a:solidFill>
                            <a:srgbClr val="333333"/>
                          </a:solidFill>
                          <a:effectLst/>
                          <a:latin typeface="inherit"/>
                        </a:rPr>
                        <a:t>].[</a:t>
                      </a:r>
                      <a:r>
                        <a:rPr lang="en-US" b="0" dirty="0">
                          <a:solidFill>
                            <a:srgbClr val="008080"/>
                          </a:solidFill>
                          <a:effectLst/>
                          <a:latin typeface="inherit"/>
                        </a:rPr>
                        <a:t>Employee</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WHERE</a:t>
                      </a:r>
                      <a:r>
                        <a:rPr lang="en-US" b="0" dirty="0">
                          <a:solidFill>
                            <a:srgbClr val="006FE0"/>
                          </a:solidFill>
                          <a:effectLst/>
                          <a:latin typeface="inherit"/>
                        </a:rPr>
                        <a:t> </a:t>
                      </a:r>
                      <a:r>
                        <a:rPr lang="en-US" b="0" dirty="0" err="1">
                          <a:solidFill>
                            <a:srgbClr val="008080"/>
                          </a:solidFill>
                          <a:effectLst/>
                          <a:latin typeface="inherit"/>
                        </a:rPr>
                        <a:t>EmpID</a:t>
                      </a:r>
                      <a:r>
                        <a:rPr lang="en-US" b="0" dirty="0">
                          <a:solidFill>
                            <a:srgbClr val="006FE0"/>
                          </a:solidFill>
                          <a:effectLst/>
                          <a:latin typeface="inherit"/>
                        </a:rPr>
                        <a:t> </a:t>
                      </a:r>
                      <a:r>
                        <a:rPr lang="en-US" b="0" dirty="0">
                          <a:solidFill>
                            <a:srgbClr val="808080"/>
                          </a:solidFill>
                          <a:effectLst/>
                          <a:latin typeface="inherit"/>
                        </a:rPr>
                        <a:t>=</a:t>
                      </a:r>
                      <a:r>
                        <a:rPr lang="en-US" b="0" dirty="0">
                          <a:solidFill>
                            <a:srgbClr val="006FE0"/>
                          </a:solidFill>
                          <a:effectLst/>
                          <a:latin typeface="inherit"/>
                        </a:rPr>
                        <a:t> </a:t>
                      </a:r>
                      <a:r>
                        <a:rPr lang="en-US" b="0" dirty="0">
                          <a:solidFill>
                            <a:srgbClr val="000000"/>
                          </a:solidFill>
                          <a:effectLst/>
                          <a:latin typeface="inherit"/>
                        </a:rPr>
                        <a:t>1010</a:t>
                      </a:r>
                      <a:r>
                        <a:rPr lang="en-US" b="0" dirty="0">
                          <a:solidFill>
                            <a:srgbClr val="333333"/>
                          </a:solidFill>
                          <a:effectLst/>
                          <a:latin typeface="inherit"/>
                        </a:rPr>
                        <a:t>;</a:t>
                      </a:r>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 xmlns:a16="http://schemas.microsoft.com/office/drawing/2014/main" val="657657814"/>
                  </a:ext>
                </a:extLst>
              </a:tr>
            </a:tbl>
          </a:graphicData>
        </a:graphic>
      </p:graphicFrame>
      <p:sp>
        <p:nvSpPr>
          <p:cNvPr id="10" name="Rectangle 1">
            <a:extLst>
              <a:ext uri="{FF2B5EF4-FFF2-40B4-BE49-F238E27FC236}">
                <a16:creationId xmlns="" xmlns:a16="http://schemas.microsoft.com/office/drawing/2014/main" id="{33190006-7D1E-A7B8-AD88-B5E7643921CC}"/>
              </a:ext>
            </a:extLst>
          </p:cNvPr>
          <p:cNvSpPr>
            <a:spLocks noChangeArrowheads="1"/>
          </p:cNvSpPr>
          <p:nvPr/>
        </p:nvSpPr>
        <p:spPr bwMode="auto">
          <a:xfrm>
            <a:off x="493986" y="4388929"/>
            <a:ext cx="9921767" cy="984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We can roll back a transaction using the delete statement. Let’s use a delete statement with BEGIN Transaction.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 xmlns:a16="http://schemas.microsoft.com/office/drawing/2014/main" id="{B97E32D8-028D-874A-D984-F684F4AD72C2}"/>
              </a:ext>
            </a:extLst>
          </p:cNvPr>
          <p:cNvGraphicFramePr>
            <a:graphicFrameLocks noGrp="1"/>
          </p:cNvGraphicFramePr>
          <p:nvPr>
            <p:extLst>
              <p:ext uri="{D42A27DB-BD31-4B8C-83A1-F6EECF244321}">
                <p14:modId xmlns="" xmlns:p14="http://schemas.microsoft.com/office/powerpoint/2010/main" val="913869300"/>
              </p:ext>
            </p:extLst>
          </p:nvPr>
        </p:nvGraphicFramePr>
        <p:xfrm>
          <a:off x="1933709" y="6378949"/>
          <a:ext cx="5696995" cy="365760"/>
        </p:xfrm>
        <a:graphic>
          <a:graphicData uri="http://schemas.openxmlformats.org/drawingml/2006/table">
            <a:tbl>
              <a:tblPr/>
              <a:tblGrid>
                <a:gridCol w="397666">
                  <a:extLst>
                    <a:ext uri="{9D8B030D-6E8A-4147-A177-3AD203B41FA5}">
                      <a16:colId xmlns="" xmlns:a16="http://schemas.microsoft.com/office/drawing/2014/main" val="2727913103"/>
                    </a:ext>
                  </a:extLst>
                </a:gridCol>
                <a:gridCol w="5299329">
                  <a:extLst>
                    <a:ext uri="{9D8B030D-6E8A-4147-A177-3AD203B41FA5}">
                      <a16:colId xmlns="" xmlns:a16="http://schemas.microsoft.com/office/drawing/2014/main" val="2918099805"/>
                    </a:ext>
                  </a:extLst>
                </a:gridCol>
              </a:tblGrid>
              <a:tr h="0">
                <a:tc>
                  <a:txBody>
                    <a:bodyPr/>
                    <a:lstStyle/>
                    <a:p>
                      <a:pPr algn="ctr" fontAlgn="base"/>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base" latinLnBrk="1"/>
                      <a:r>
                        <a:rPr lang="en-IN" b="0" dirty="0">
                          <a:solidFill>
                            <a:srgbClr val="0000FF"/>
                          </a:solidFill>
                          <a:effectLst/>
                          <a:latin typeface="inherit"/>
                        </a:rPr>
                        <a:t>Rollback</a:t>
                      </a:r>
                      <a:r>
                        <a:rPr lang="en-IN" b="0" dirty="0">
                          <a:solidFill>
                            <a:srgbClr val="006FE0"/>
                          </a:solidFill>
                          <a:effectLst/>
                          <a:latin typeface="inherit"/>
                        </a:rPr>
                        <a:t> </a:t>
                      </a:r>
                      <a:r>
                        <a:rPr lang="en-IN" b="0" dirty="0">
                          <a:solidFill>
                            <a:srgbClr val="0000FF"/>
                          </a:solidFill>
                          <a:effectLst/>
                          <a:latin typeface="inherit"/>
                        </a:rPr>
                        <a:t>transaction</a:t>
                      </a:r>
                      <a:endParaRPr lang="en-IN" b="0"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 xmlns:a16="http://schemas.microsoft.com/office/drawing/2014/main" val="512252745"/>
                  </a:ext>
                </a:extLst>
              </a:tr>
            </a:tbl>
          </a:graphicData>
        </a:graphic>
      </p:graphicFrame>
    </p:spTree>
    <p:extLst>
      <p:ext uri="{BB962C8B-B14F-4D97-AF65-F5344CB8AC3E}">
        <p14:creationId xmlns="" xmlns:p14="http://schemas.microsoft.com/office/powerpoint/2010/main" val="247316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CC7A490-7D4D-04C7-0BA5-64877B48EF32}"/>
              </a:ext>
            </a:extLst>
          </p:cNvPr>
          <p:cNvSpPr>
            <a:spLocks noGrp="1"/>
          </p:cNvSpPr>
          <p:nvPr>
            <p:ph type="title"/>
          </p:nvPr>
        </p:nvSpPr>
        <p:spPr/>
        <p:txBody>
          <a:bodyPr>
            <a:normAutofit fontScale="90000"/>
          </a:bodyPr>
          <a:lstStyle/>
          <a:p>
            <a:r>
              <a:rPr lang="en-IN" b="0" i="0" dirty="0">
                <a:solidFill>
                  <a:srgbClr val="212529"/>
                </a:solidFill>
                <a:effectLst/>
                <a:latin typeface="system-ui"/>
              </a:rPr>
              <a:t>DBMS Database Models</a:t>
            </a:r>
            <a:br>
              <a:rPr lang="en-IN" b="0" i="0" dirty="0">
                <a:solidFill>
                  <a:srgbClr val="212529"/>
                </a:solidFill>
                <a:effectLst/>
                <a:latin typeface="system-ui"/>
              </a:rPr>
            </a:br>
            <a:endParaRPr lang="en-IN" dirty="0"/>
          </a:p>
        </p:txBody>
      </p:sp>
      <p:sp>
        <p:nvSpPr>
          <p:cNvPr id="5" name="TextBox 4">
            <a:extLst>
              <a:ext uri="{FF2B5EF4-FFF2-40B4-BE49-F238E27FC236}">
                <a16:creationId xmlns="" xmlns:a16="http://schemas.microsoft.com/office/drawing/2014/main" id="{44371F42-8546-6A53-241F-AB1C9BB1A8F6}"/>
              </a:ext>
            </a:extLst>
          </p:cNvPr>
          <p:cNvSpPr txBox="1"/>
          <p:nvPr/>
        </p:nvSpPr>
        <p:spPr>
          <a:xfrm>
            <a:off x="641131" y="1329669"/>
            <a:ext cx="8828690" cy="4339650"/>
          </a:xfrm>
          <a:prstGeom prst="rect">
            <a:avLst/>
          </a:prstGeom>
          <a:noFill/>
        </p:spPr>
        <p:txBody>
          <a:bodyPr wrap="square">
            <a:spAutoFit/>
          </a:bodyPr>
          <a:lstStyle/>
          <a:p>
            <a:pPr algn="l"/>
            <a:r>
              <a:rPr lang="en-US" sz="2400" b="0" i="0" dirty="0">
                <a:solidFill>
                  <a:srgbClr val="212529"/>
                </a:solidFill>
                <a:effectLst/>
                <a:latin typeface="system-ui"/>
              </a:rPr>
              <a:t>A Database model defines the logical design and structure of a database and defines how data will be stored, accessed and updated in a database management system. While the </a:t>
            </a:r>
            <a:r>
              <a:rPr lang="en-US" sz="2400" b="1" i="0" dirty="0">
                <a:solidFill>
                  <a:srgbClr val="212529"/>
                </a:solidFill>
                <a:effectLst/>
                <a:latin typeface="system-ui"/>
              </a:rPr>
              <a:t>Relational Model</a:t>
            </a:r>
            <a:r>
              <a:rPr lang="en-US" sz="2400" b="0" i="0" dirty="0">
                <a:solidFill>
                  <a:srgbClr val="212529"/>
                </a:solidFill>
                <a:effectLst/>
                <a:latin typeface="system-ui"/>
              </a:rPr>
              <a:t> is the most widely used database model, there are other models too:</a:t>
            </a:r>
          </a:p>
          <a:p>
            <a:pPr algn="l"/>
            <a:endParaRPr lang="en-US" sz="3600" b="0" i="0" dirty="0">
              <a:solidFill>
                <a:srgbClr val="212529"/>
              </a:solidFill>
              <a:effectLst/>
              <a:latin typeface="system-ui"/>
            </a:endParaRPr>
          </a:p>
          <a:p>
            <a:pPr algn="l">
              <a:buFont typeface="Arial" panose="020B0604020202020204" pitchFamily="34" charset="0"/>
              <a:buChar char="•"/>
            </a:pPr>
            <a:r>
              <a:rPr lang="en-US" sz="3600" b="0" i="0" dirty="0">
                <a:solidFill>
                  <a:srgbClr val="212529"/>
                </a:solidFill>
                <a:effectLst/>
                <a:latin typeface="system-ui"/>
              </a:rPr>
              <a:t>Hierarchical Model</a:t>
            </a:r>
          </a:p>
          <a:p>
            <a:pPr algn="l">
              <a:buFont typeface="Arial" panose="020B0604020202020204" pitchFamily="34" charset="0"/>
              <a:buChar char="•"/>
            </a:pPr>
            <a:r>
              <a:rPr lang="en-US" sz="3600" b="0" i="0" dirty="0">
                <a:solidFill>
                  <a:srgbClr val="212529"/>
                </a:solidFill>
                <a:effectLst/>
                <a:latin typeface="system-ui"/>
              </a:rPr>
              <a:t>Network Model</a:t>
            </a:r>
          </a:p>
          <a:p>
            <a:pPr algn="l">
              <a:buFont typeface="Arial" panose="020B0604020202020204" pitchFamily="34" charset="0"/>
              <a:buChar char="•"/>
            </a:pPr>
            <a:r>
              <a:rPr lang="en-US" sz="3600" b="0" i="0" u="sng" dirty="0">
                <a:solidFill>
                  <a:srgbClr val="4535AA"/>
                </a:solidFill>
                <a:effectLst/>
                <a:latin typeface="system-ui"/>
              </a:rPr>
              <a:t>Entity-relationship Model</a:t>
            </a:r>
            <a:endParaRPr lang="en-US" sz="3600" b="0" i="0" dirty="0">
              <a:solidFill>
                <a:srgbClr val="212529"/>
              </a:solidFill>
              <a:effectLst/>
              <a:latin typeface="system-ui"/>
            </a:endParaRPr>
          </a:p>
          <a:p>
            <a:pPr algn="l">
              <a:buFont typeface="Arial" panose="020B0604020202020204" pitchFamily="34" charset="0"/>
              <a:buChar char="•"/>
            </a:pPr>
            <a:r>
              <a:rPr lang="en-US" sz="3600" b="0" i="0" u="sng" dirty="0">
                <a:solidFill>
                  <a:srgbClr val="4535AA"/>
                </a:solidFill>
                <a:effectLst/>
                <a:latin typeface="system-ui"/>
              </a:rPr>
              <a:t>Relational Model</a:t>
            </a:r>
            <a:endParaRPr lang="en-US" sz="3600" b="0" i="0" dirty="0">
              <a:solidFill>
                <a:srgbClr val="212529"/>
              </a:solidFill>
              <a:effectLst/>
              <a:latin typeface="system-ui"/>
            </a:endParaRPr>
          </a:p>
        </p:txBody>
      </p:sp>
    </p:spTree>
    <p:extLst>
      <p:ext uri="{BB962C8B-B14F-4D97-AF65-F5344CB8AC3E}">
        <p14:creationId xmlns="" xmlns:p14="http://schemas.microsoft.com/office/powerpoint/2010/main" val="12083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E43099-0356-D9F0-EB2F-E84B250B88A4}"/>
              </a:ext>
            </a:extLst>
          </p:cNvPr>
          <p:cNvSpPr>
            <a:spLocks noGrp="1"/>
          </p:cNvSpPr>
          <p:nvPr>
            <p:ph type="title"/>
          </p:nvPr>
        </p:nvSpPr>
        <p:spPr/>
        <p:txBody>
          <a:bodyPr/>
          <a:lstStyle/>
          <a:p>
            <a:r>
              <a:rPr lang="en-IN" dirty="0" err="1"/>
              <a:t>DDl</a:t>
            </a:r>
            <a:r>
              <a:rPr lang="en-IN" dirty="0"/>
              <a:t>-DML-DQL-DCL-TCL</a:t>
            </a:r>
          </a:p>
        </p:txBody>
      </p:sp>
      <p:sp>
        <p:nvSpPr>
          <p:cNvPr id="3" name="Text Placeholder 2">
            <a:extLst>
              <a:ext uri="{FF2B5EF4-FFF2-40B4-BE49-F238E27FC236}">
                <a16:creationId xmlns="" xmlns:a16="http://schemas.microsoft.com/office/drawing/2014/main" id="{1E854B4B-E81C-0F5E-421C-150766EABED5}"/>
              </a:ext>
            </a:extLst>
          </p:cNvPr>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198026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0F46DE3-7488-CAFF-F8C2-1F2E37ABBE1D}"/>
              </a:ext>
            </a:extLst>
          </p:cNvPr>
          <p:cNvSpPr txBox="1"/>
          <p:nvPr/>
        </p:nvSpPr>
        <p:spPr>
          <a:xfrm>
            <a:off x="554636" y="587965"/>
            <a:ext cx="8090940" cy="1200329"/>
          </a:xfrm>
          <a:prstGeom prst="rect">
            <a:avLst/>
          </a:prstGeom>
          <a:noFill/>
        </p:spPr>
        <p:txBody>
          <a:bodyPr wrap="square">
            <a:spAutoFit/>
          </a:bodyPr>
          <a:lstStyle/>
          <a:p>
            <a:r>
              <a:rPr lang="en-US" b="0" i="0" dirty="0">
                <a:solidFill>
                  <a:srgbClr val="273239"/>
                </a:solidFill>
                <a:effectLst/>
                <a:latin typeface="urw-din"/>
              </a:rPr>
              <a:t>Data Definition Language(DDL) is a subset of SQL and a part of </a:t>
            </a:r>
            <a:r>
              <a:rPr lang="en-US" b="0" i="0" u="sng" dirty="0">
                <a:effectLst/>
                <a:latin typeface="urw-din"/>
                <a:hlinkClick r:id="rId2"/>
              </a:rPr>
              <a:t>DBMS(Database Management System)</a:t>
            </a:r>
            <a:r>
              <a:rPr lang="en-US" b="0" i="0" dirty="0">
                <a:solidFill>
                  <a:srgbClr val="273239"/>
                </a:solidFill>
                <a:effectLst/>
                <a:latin typeface="urw-din"/>
              </a:rPr>
              <a:t>. DDL consist of Commands to commands like CREATE, ALTER, TRUNCATE and DROP. These commands are used to create or modify the tables in SQL.</a:t>
            </a:r>
            <a:endParaRPr lang="en-IN" dirty="0"/>
          </a:p>
        </p:txBody>
      </p:sp>
      <p:sp>
        <p:nvSpPr>
          <p:cNvPr id="6" name="TextBox 5">
            <a:extLst>
              <a:ext uri="{FF2B5EF4-FFF2-40B4-BE49-F238E27FC236}">
                <a16:creationId xmlns="" xmlns:a16="http://schemas.microsoft.com/office/drawing/2014/main" id="{1931EC5C-FE70-CC0F-905C-FD8D8DEFBE59}"/>
              </a:ext>
            </a:extLst>
          </p:cNvPr>
          <p:cNvSpPr txBox="1"/>
          <p:nvPr/>
        </p:nvSpPr>
        <p:spPr>
          <a:xfrm>
            <a:off x="423473" y="2027660"/>
            <a:ext cx="6093500" cy="2585323"/>
          </a:xfrm>
          <a:prstGeom prst="rect">
            <a:avLst/>
          </a:prstGeom>
          <a:noFill/>
        </p:spPr>
        <p:txBody>
          <a:bodyPr wrap="square">
            <a:spAutoFit/>
          </a:bodyPr>
          <a:lstStyle/>
          <a:p>
            <a:r>
              <a:rPr lang="en-IN" dirty="0"/>
              <a:t>Syntax –</a:t>
            </a:r>
          </a:p>
          <a:p>
            <a:endParaRPr lang="en-IN" dirty="0"/>
          </a:p>
          <a:p>
            <a:r>
              <a:rPr lang="en-IN" dirty="0"/>
              <a:t>CREATE TABLE </a:t>
            </a:r>
            <a:r>
              <a:rPr lang="en-IN" dirty="0" err="1"/>
              <a:t>table_name</a:t>
            </a:r>
            <a:endParaRPr lang="en-IN" dirty="0"/>
          </a:p>
          <a:p>
            <a:r>
              <a:rPr lang="en-IN" dirty="0"/>
              <a:t>(</a:t>
            </a:r>
          </a:p>
          <a:p>
            <a:r>
              <a:rPr lang="en-IN" dirty="0"/>
              <a:t>column_1 datatype,</a:t>
            </a:r>
          </a:p>
          <a:p>
            <a:r>
              <a:rPr lang="en-IN" dirty="0"/>
              <a:t>column_2 datatype,</a:t>
            </a:r>
          </a:p>
          <a:p>
            <a:r>
              <a:rPr lang="en-IN" dirty="0"/>
              <a:t>column_3 datatype,</a:t>
            </a:r>
          </a:p>
          <a:p>
            <a:r>
              <a:rPr lang="en-IN" dirty="0"/>
              <a:t>....</a:t>
            </a:r>
          </a:p>
          <a:p>
            <a:r>
              <a:rPr lang="en-IN" dirty="0"/>
              <a:t>);</a:t>
            </a:r>
          </a:p>
        </p:txBody>
      </p:sp>
      <p:sp>
        <p:nvSpPr>
          <p:cNvPr id="8" name="TextBox 7">
            <a:extLst>
              <a:ext uri="{FF2B5EF4-FFF2-40B4-BE49-F238E27FC236}">
                <a16:creationId xmlns="" xmlns:a16="http://schemas.microsoft.com/office/drawing/2014/main" id="{B08BC3FA-700B-12D4-4684-F94BCA15E3AB}"/>
              </a:ext>
            </a:extLst>
          </p:cNvPr>
          <p:cNvSpPr txBox="1"/>
          <p:nvPr/>
        </p:nvSpPr>
        <p:spPr>
          <a:xfrm>
            <a:off x="3931171" y="1788294"/>
            <a:ext cx="6093500" cy="1477328"/>
          </a:xfrm>
          <a:prstGeom prst="rect">
            <a:avLst/>
          </a:prstGeom>
          <a:noFill/>
        </p:spPr>
        <p:txBody>
          <a:bodyPr wrap="square">
            <a:spAutoFit/>
          </a:bodyPr>
          <a:lstStyle/>
          <a:p>
            <a:r>
              <a:rPr lang="en-US" dirty="0"/>
              <a:t>Syntax –</a:t>
            </a:r>
          </a:p>
          <a:p>
            <a:r>
              <a:rPr lang="en-US" dirty="0"/>
              <a:t>Syntax to add a column to an existing table.</a:t>
            </a:r>
          </a:p>
          <a:p>
            <a:endParaRPr lang="en-US" dirty="0"/>
          </a:p>
          <a:p>
            <a:r>
              <a:rPr lang="en-US" dirty="0"/>
              <a:t>ALTER TABLE </a:t>
            </a:r>
            <a:r>
              <a:rPr lang="en-US" dirty="0" err="1"/>
              <a:t>table_name</a:t>
            </a:r>
            <a:endParaRPr lang="en-US" dirty="0"/>
          </a:p>
          <a:p>
            <a:r>
              <a:rPr lang="en-US" dirty="0"/>
              <a:t>ADD </a:t>
            </a:r>
            <a:r>
              <a:rPr lang="en-US" dirty="0" err="1"/>
              <a:t>column_name</a:t>
            </a:r>
            <a:r>
              <a:rPr lang="en-US" dirty="0"/>
              <a:t> datatype;</a:t>
            </a:r>
            <a:endParaRPr lang="en-IN" dirty="0"/>
          </a:p>
        </p:txBody>
      </p:sp>
      <p:sp>
        <p:nvSpPr>
          <p:cNvPr id="10" name="TextBox 9">
            <a:extLst>
              <a:ext uri="{FF2B5EF4-FFF2-40B4-BE49-F238E27FC236}">
                <a16:creationId xmlns="" xmlns:a16="http://schemas.microsoft.com/office/drawing/2014/main" id="{EB89C622-90D1-2840-F676-7E890D86DA7A}"/>
              </a:ext>
            </a:extLst>
          </p:cNvPr>
          <p:cNvSpPr txBox="1"/>
          <p:nvPr/>
        </p:nvSpPr>
        <p:spPr>
          <a:xfrm>
            <a:off x="2552076" y="4099890"/>
            <a:ext cx="6093500" cy="2308324"/>
          </a:xfrm>
          <a:prstGeom prst="rect">
            <a:avLst/>
          </a:prstGeom>
          <a:noFill/>
        </p:spPr>
        <p:txBody>
          <a:bodyPr wrap="square">
            <a:spAutoFit/>
          </a:bodyPr>
          <a:lstStyle/>
          <a:p>
            <a:r>
              <a:rPr lang="en-US" dirty="0"/>
              <a:t>TRUNCATE :</a:t>
            </a:r>
          </a:p>
          <a:p>
            <a:r>
              <a:rPr lang="en-US" dirty="0"/>
              <a:t>This command is used to remove all rows from the table, but the structure of the table still exists.</a:t>
            </a:r>
          </a:p>
          <a:p>
            <a:endParaRPr lang="en-US" dirty="0"/>
          </a:p>
          <a:p>
            <a:r>
              <a:rPr lang="en-US" dirty="0"/>
              <a:t>Syntax –</a:t>
            </a:r>
          </a:p>
          <a:p>
            <a:r>
              <a:rPr lang="en-US" dirty="0"/>
              <a:t>Syntax to remove an existing table.</a:t>
            </a:r>
          </a:p>
          <a:p>
            <a:endParaRPr lang="en-US" dirty="0"/>
          </a:p>
          <a:p>
            <a:r>
              <a:rPr lang="en-US" dirty="0"/>
              <a:t>TRUNCATE TABLE </a:t>
            </a:r>
            <a:r>
              <a:rPr lang="en-US" dirty="0" err="1"/>
              <a:t>table_name</a:t>
            </a:r>
            <a:r>
              <a:rPr lang="en-US" dirty="0"/>
              <a:t>;</a:t>
            </a:r>
            <a:endParaRPr lang="en-IN" dirty="0"/>
          </a:p>
        </p:txBody>
      </p:sp>
      <p:sp>
        <p:nvSpPr>
          <p:cNvPr id="13" name="TextBox 12">
            <a:extLst>
              <a:ext uri="{FF2B5EF4-FFF2-40B4-BE49-F238E27FC236}">
                <a16:creationId xmlns="" xmlns:a16="http://schemas.microsoft.com/office/drawing/2014/main" id="{FFDBDDD6-7401-E9BD-5636-416584B68897}"/>
              </a:ext>
            </a:extLst>
          </p:cNvPr>
          <p:cNvSpPr txBox="1"/>
          <p:nvPr/>
        </p:nvSpPr>
        <p:spPr>
          <a:xfrm>
            <a:off x="8458201" y="4737687"/>
            <a:ext cx="3578902" cy="1200329"/>
          </a:xfrm>
          <a:prstGeom prst="rect">
            <a:avLst/>
          </a:prstGeom>
          <a:noFill/>
        </p:spPr>
        <p:txBody>
          <a:bodyPr wrap="square">
            <a:spAutoFit/>
          </a:bodyPr>
          <a:lstStyle/>
          <a:p>
            <a:r>
              <a:rPr lang="en-US" dirty="0"/>
              <a:t>Syntax –</a:t>
            </a:r>
          </a:p>
          <a:p>
            <a:r>
              <a:rPr lang="en-US" dirty="0"/>
              <a:t>Syntax to drop an existing table.</a:t>
            </a:r>
          </a:p>
          <a:p>
            <a:endParaRPr lang="en-US" dirty="0"/>
          </a:p>
          <a:p>
            <a:r>
              <a:rPr lang="en-US" dirty="0"/>
              <a:t>DROP TABLE </a:t>
            </a:r>
            <a:r>
              <a:rPr lang="en-US" dirty="0" err="1"/>
              <a:t>table_name</a:t>
            </a:r>
            <a:r>
              <a:rPr lang="en-US" dirty="0"/>
              <a:t>;</a:t>
            </a:r>
            <a:endParaRPr lang="en-IN" dirty="0"/>
          </a:p>
        </p:txBody>
      </p:sp>
    </p:spTree>
    <p:extLst>
      <p:ext uri="{BB962C8B-B14F-4D97-AF65-F5344CB8AC3E}">
        <p14:creationId xmlns="" xmlns:p14="http://schemas.microsoft.com/office/powerpoint/2010/main" val="12120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9EAC0-2DBC-4D40-77E1-85BA45CE8150}"/>
              </a:ext>
            </a:extLst>
          </p:cNvPr>
          <p:cNvSpPr>
            <a:spLocks noGrp="1"/>
          </p:cNvSpPr>
          <p:nvPr>
            <p:ph type="title"/>
          </p:nvPr>
        </p:nvSpPr>
        <p:spPr>
          <a:xfrm>
            <a:off x="335280" y="541020"/>
            <a:ext cx="3825240" cy="1242060"/>
          </a:xfrm>
        </p:spPr>
        <p:txBody>
          <a:bodyPr>
            <a:normAutofit/>
          </a:bodyPr>
          <a:lstStyle/>
          <a:p>
            <a:r>
              <a:rPr lang="en-IN" sz="2000" b="0" i="0" dirty="0">
                <a:solidFill>
                  <a:srgbClr val="610B38"/>
                </a:solidFill>
                <a:effectLst/>
                <a:latin typeface="erdana"/>
              </a:rPr>
              <a:t>DML Commands in </a:t>
            </a:r>
            <a:r>
              <a:rPr lang="en-IN" sz="2000" b="0" i="0" dirty="0" smtClean="0">
                <a:solidFill>
                  <a:srgbClr val="610B38"/>
                </a:solidFill>
                <a:effectLst/>
                <a:latin typeface="erdana"/>
              </a:rPr>
              <a:t>SQL Insert</a:t>
            </a:r>
            <a:r>
              <a:rPr lang="en-IN" sz="2000" b="0" i="0" dirty="0">
                <a:solidFill>
                  <a:srgbClr val="610B38"/>
                </a:solidFill>
                <a:effectLst/>
                <a:latin typeface="erdana"/>
              </a:rPr>
              <a:t>:</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5" name="TextBox 4">
            <a:extLst>
              <a:ext uri="{FF2B5EF4-FFF2-40B4-BE49-F238E27FC236}">
                <a16:creationId xmlns="" xmlns:a16="http://schemas.microsoft.com/office/drawing/2014/main" id="{D4748397-9348-EFE4-8F79-46727CDBA51F}"/>
              </a:ext>
            </a:extLst>
          </p:cNvPr>
          <p:cNvSpPr txBox="1"/>
          <p:nvPr/>
        </p:nvSpPr>
        <p:spPr>
          <a:xfrm>
            <a:off x="365387" y="1990050"/>
            <a:ext cx="7791136" cy="4247317"/>
          </a:xfrm>
          <a:prstGeom prst="rect">
            <a:avLst/>
          </a:prstGeom>
          <a:noFill/>
        </p:spPr>
        <p:txBody>
          <a:bodyPr wrap="square">
            <a:spAutoFit/>
          </a:bodyPr>
          <a:lstStyle/>
          <a:p>
            <a:r>
              <a:rPr lang="en-US" dirty="0"/>
              <a:t>Only values: First method is to specify only the value of data to be inserted without the column names.</a:t>
            </a:r>
          </a:p>
          <a:p>
            <a:r>
              <a:rPr lang="en-US" dirty="0"/>
              <a:t>INSERT INTO </a:t>
            </a:r>
            <a:r>
              <a:rPr lang="en-US" dirty="0" err="1"/>
              <a:t>table_name</a:t>
            </a:r>
            <a:r>
              <a:rPr lang="en-US" dirty="0"/>
              <a:t> VALUES (value1, value2, value3,…);</a:t>
            </a:r>
          </a:p>
          <a:p>
            <a:r>
              <a:rPr lang="en-US" dirty="0" err="1"/>
              <a:t>table_name</a:t>
            </a:r>
            <a:r>
              <a:rPr lang="en-US" dirty="0"/>
              <a:t>: name of the table.</a:t>
            </a:r>
          </a:p>
          <a:p>
            <a:r>
              <a:rPr lang="en-US" dirty="0"/>
              <a:t>value1, value2,.. : value of first column, second column,… for the new record</a:t>
            </a:r>
          </a:p>
          <a:p>
            <a:endParaRPr lang="en-US" dirty="0"/>
          </a:p>
          <a:p>
            <a:r>
              <a:rPr lang="en-US" dirty="0"/>
              <a:t>Column names and values both: In the second method we will specify both the columns which we want to fill and their corresponding values as shown below:</a:t>
            </a:r>
          </a:p>
          <a:p>
            <a:r>
              <a:rPr lang="en-US" dirty="0"/>
              <a:t>INSERT INTO </a:t>
            </a:r>
            <a:r>
              <a:rPr lang="en-US" dirty="0" err="1"/>
              <a:t>table_name</a:t>
            </a:r>
            <a:r>
              <a:rPr lang="en-US" dirty="0"/>
              <a:t> (column1, column2, column3,..) VALUES ( value1, value2, value3,..);</a:t>
            </a:r>
          </a:p>
          <a:p>
            <a:r>
              <a:rPr lang="en-US" dirty="0" err="1"/>
              <a:t>table_name</a:t>
            </a:r>
            <a:r>
              <a:rPr lang="en-US" dirty="0"/>
              <a:t>: name of the table.</a:t>
            </a:r>
          </a:p>
          <a:p>
            <a:r>
              <a:rPr lang="en-US" dirty="0"/>
              <a:t>column1: name of first column, second column …</a:t>
            </a:r>
          </a:p>
          <a:p>
            <a:r>
              <a:rPr lang="en-US" dirty="0"/>
              <a:t>value1, value2, value3 : value of first column, second column,… for the new record</a:t>
            </a:r>
          </a:p>
          <a:p>
            <a:endParaRPr lang="en-US" dirty="0"/>
          </a:p>
        </p:txBody>
      </p:sp>
      <p:sp>
        <p:nvSpPr>
          <p:cNvPr id="7" name="TextBox 6">
            <a:extLst>
              <a:ext uri="{FF2B5EF4-FFF2-40B4-BE49-F238E27FC236}">
                <a16:creationId xmlns="" xmlns:a16="http://schemas.microsoft.com/office/drawing/2014/main" id="{8D276164-BF1D-0EC3-1823-230D27673086}"/>
              </a:ext>
            </a:extLst>
          </p:cNvPr>
          <p:cNvSpPr txBox="1"/>
          <p:nvPr/>
        </p:nvSpPr>
        <p:spPr>
          <a:xfrm>
            <a:off x="6464509" y="620633"/>
            <a:ext cx="6262140" cy="1477328"/>
          </a:xfrm>
          <a:prstGeom prst="rect">
            <a:avLst/>
          </a:prstGeom>
          <a:noFill/>
        </p:spPr>
        <p:txBody>
          <a:bodyPr wrap="square">
            <a:spAutoFit/>
          </a:bodyPr>
          <a:lstStyle/>
          <a:p>
            <a:r>
              <a:rPr lang="en-US" dirty="0"/>
              <a:t>List of DML commands: </a:t>
            </a:r>
          </a:p>
          <a:p>
            <a:endParaRPr lang="en-US" dirty="0"/>
          </a:p>
          <a:p>
            <a:r>
              <a:rPr lang="en-US" dirty="0"/>
              <a:t>INSERT : It is used to insert data into a table.</a:t>
            </a:r>
          </a:p>
          <a:p>
            <a:r>
              <a:rPr lang="en-US" dirty="0"/>
              <a:t>UPDATE: It is used to update existing data within a table.</a:t>
            </a:r>
          </a:p>
          <a:p>
            <a:r>
              <a:rPr lang="en-US" dirty="0"/>
              <a:t>DELETE : It is used to delete records from a database table.</a:t>
            </a:r>
            <a:endParaRPr lang="en-IN" dirty="0"/>
          </a:p>
        </p:txBody>
      </p:sp>
    </p:spTree>
    <p:extLst>
      <p:ext uri="{BB962C8B-B14F-4D97-AF65-F5344CB8AC3E}">
        <p14:creationId xmlns="" xmlns:p14="http://schemas.microsoft.com/office/powerpoint/2010/main" val="350411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AF270-FA72-5AEF-FEF0-5D536AFA8941}"/>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Update:</a:t>
            </a:r>
            <a:endParaRPr lang="en-IN" dirty="0"/>
          </a:p>
        </p:txBody>
      </p:sp>
      <p:sp>
        <p:nvSpPr>
          <p:cNvPr id="4" name="TextBox 3">
            <a:extLst>
              <a:ext uri="{FF2B5EF4-FFF2-40B4-BE49-F238E27FC236}">
                <a16:creationId xmlns="" xmlns:a16="http://schemas.microsoft.com/office/drawing/2014/main" id="{AE05E5FC-E6E9-9873-FCAC-89E2800DF8E4}"/>
              </a:ext>
            </a:extLst>
          </p:cNvPr>
          <p:cNvSpPr txBox="1"/>
          <p:nvPr/>
        </p:nvSpPr>
        <p:spPr>
          <a:xfrm>
            <a:off x="708284" y="2558853"/>
            <a:ext cx="10384436" cy="1200329"/>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UPDATE </a:t>
            </a:r>
            <a:r>
              <a:rPr lang="en-US" sz="2400" b="0" i="0" dirty="0" err="1">
                <a:solidFill>
                  <a:srgbClr val="000000"/>
                </a:solidFill>
                <a:effectLst/>
                <a:latin typeface="inter-regular"/>
              </a:rPr>
              <a:t>table_name</a:t>
            </a:r>
            <a:r>
              <a:rPr lang="en-US" sz="2400" b="0" i="0" dirty="0">
                <a:solidFill>
                  <a:srgbClr val="000000"/>
                </a:solidFill>
                <a:effectLst/>
                <a:latin typeface="inter-regular"/>
              </a:rPr>
              <a:t> SET [column_name1= value1,...</a:t>
            </a:r>
            <a:r>
              <a:rPr lang="en-US" sz="2400" b="0" i="0" dirty="0" err="1">
                <a:solidFill>
                  <a:srgbClr val="000000"/>
                </a:solidFill>
                <a:effectLst/>
                <a:latin typeface="inter-regular"/>
              </a:rPr>
              <a:t>column_nameN</a:t>
            </a:r>
            <a:r>
              <a:rPr lang="en-US" sz="2400" b="0" i="0" dirty="0">
                <a:solidFill>
                  <a:srgbClr val="000000"/>
                </a:solidFill>
                <a:effectLst/>
                <a:latin typeface="inter-regular"/>
              </a:rPr>
              <a:t> = </a:t>
            </a:r>
            <a:r>
              <a:rPr lang="en-US" sz="2400" b="0" i="0" dirty="0" err="1">
                <a:solidFill>
                  <a:srgbClr val="000000"/>
                </a:solidFill>
                <a:effectLst/>
                <a:latin typeface="inter-regular"/>
              </a:rPr>
              <a:t>valueN</a:t>
            </a:r>
            <a:r>
              <a:rPr lang="en-US" sz="2400" b="0" i="0" dirty="0">
                <a:solidFill>
                  <a:srgbClr val="000000"/>
                </a:solidFill>
                <a:effectLst/>
                <a:latin typeface="inter-regular"/>
              </a:rPr>
              <a:t>] [WHERE CONDITION]   </a:t>
            </a:r>
          </a:p>
        </p:txBody>
      </p:sp>
    </p:spTree>
    <p:extLst>
      <p:ext uri="{BB962C8B-B14F-4D97-AF65-F5344CB8AC3E}">
        <p14:creationId xmlns="" xmlns:p14="http://schemas.microsoft.com/office/powerpoint/2010/main" val="3730492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CE7D-83C7-75AC-7948-D194DDF57E81}"/>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delete:</a:t>
            </a:r>
            <a:endParaRPr lang="en-IN" dirty="0"/>
          </a:p>
        </p:txBody>
      </p:sp>
      <p:sp>
        <p:nvSpPr>
          <p:cNvPr id="4" name="TextBox 3">
            <a:extLst>
              <a:ext uri="{FF2B5EF4-FFF2-40B4-BE49-F238E27FC236}">
                <a16:creationId xmlns="" xmlns:a16="http://schemas.microsoft.com/office/drawing/2014/main" id="{FA1C358C-19E9-C978-C9FB-8C6579DA3BE7}"/>
              </a:ext>
            </a:extLst>
          </p:cNvPr>
          <p:cNvSpPr txBox="1"/>
          <p:nvPr/>
        </p:nvSpPr>
        <p:spPr>
          <a:xfrm>
            <a:off x="1352862" y="2782669"/>
            <a:ext cx="8330783" cy="830997"/>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DELETE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  </a:t>
            </a:r>
          </a:p>
        </p:txBody>
      </p:sp>
    </p:spTree>
    <p:extLst>
      <p:ext uri="{BB962C8B-B14F-4D97-AF65-F5344CB8AC3E}">
        <p14:creationId xmlns="" xmlns:p14="http://schemas.microsoft.com/office/powerpoint/2010/main" val="203520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AD6E6B-4EBA-10E7-CF84-3AA4B3786824}"/>
              </a:ext>
            </a:extLst>
          </p:cNvPr>
          <p:cNvSpPr>
            <a:spLocks noGrp="1"/>
          </p:cNvSpPr>
          <p:nvPr>
            <p:ph type="title"/>
          </p:nvPr>
        </p:nvSpPr>
        <p:spPr/>
        <p:txBody>
          <a:bodyPr>
            <a:normAutofit fontScale="90000"/>
          </a:bodyPr>
          <a:lstStyle/>
          <a:p>
            <a:r>
              <a:rPr lang="en-IN" b="0" i="0" dirty="0">
                <a:solidFill>
                  <a:srgbClr val="610B38"/>
                </a:solidFill>
                <a:effectLst/>
                <a:latin typeface="erdana"/>
              </a:rPr>
              <a:t>DQL Commands in SQL</a:t>
            </a:r>
            <a:br>
              <a:rPr lang="en-IN" b="0" i="0" dirty="0">
                <a:solidFill>
                  <a:srgbClr val="610B38"/>
                </a:solidFill>
                <a:effectLst/>
                <a:latin typeface="erdana"/>
              </a:rPr>
            </a:br>
            <a:r>
              <a:rPr lang="en-IN" b="0" i="0" dirty="0">
                <a:solidFill>
                  <a:srgbClr val="610B38"/>
                </a:solidFill>
                <a:effectLst/>
                <a:latin typeface="erdana"/>
              </a:rPr>
              <a:t>select:</a:t>
            </a:r>
            <a:endParaRPr lang="en-IN" dirty="0"/>
          </a:p>
        </p:txBody>
      </p:sp>
      <p:sp>
        <p:nvSpPr>
          <p:cNvPr id="4" name="TextBox 3">
            <a:extLst>
              <a:ext uri="{FF2B5EF4-FFF2-40B4-BE49-F238E27FC236}">
                <a16:creationId xmlns="" xmlns:a16="http://schemas.microsoft.com/office/drawing/2014/main" id="{ACCEA707-DAEF-AE70-AC89-F3949A10B1F6}"/>
              </a:ext>
            </a:extLst>
          </p:cNvPr>
          <p:cNvSpPr txBox="1"/>
          <p:nvPr/>
        </p:nvSpPr>
        <p:spPr>
          <a:xfrm>
            <a:off x="838200" y="1859340"/>
            <a:ext cx="6093500" cy="1938992"/>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SELECT expressions    </a:t>
            </a:r>
          </a:p>
          <a:p>
            <a:pPr algn="just">
              <a:buFont typeface="+mj-lt"/>
              <a:buAutoNum type="arabicPeriod"/>
            </a:pPr>
            <a:r>
              <a:rPr lang="en-US" sz="2400" b="0" i="0" dirty="0">
                <a:solidFill>
                  <a:srgbClr val="000000"/>
                </a:solidFill>
                <a:effectLst/>
                <a:latin typeface="inter-regular"/>
              </a:rPr>
              <a:t>FROM TABLES    </a:t>
            </a:r>
          </a:p>
          <a:p>
            <a:pPr algn="just">
              <a:buFont typeface="+mj-lt"/>
              <a:buAutoNum type="arabicPeriod"/>
            </a:pPr>
            <a:r>
              <a:rPr lang="en-US" sz="2400" b="0" i="0" dirty="0">
                <a:solidFill>
                  <a:srgbClr val="000000"/>
                </a:solidFill>
                <a:effectLst/>
                <a:latin typeface="inter-regular"/>
              </a:rPr>
              <a:t>WHERE conditions;  </a:t>
            </a:r>
            <a:r>
              <a:rPr lang="en-US" sz="2400" dirty="0">
                <a:solidFill>
                  <a:srgbClr val="000000"/>
                </a:solidFill>
                <a:latin typeface="inter-regular"/>
              </a:rPr>
              <a:t> </a:t>
            </a:r>
          </a:p>
          <a:p>
            <a:pPr algn="just"/>
            <a:r>
              <a:rPr lang="en-US" sz="2400" dirty="0">
                <a:solidFill>
                  <a:srgbClr val="000000"/>
                </a:solidFill>
                <a:latin typeface="inter-regular"/>
                <a:hlinkClick r:id="rId2" action="ppaction://hlinkfile"/>
              </a:rPr>
              <a:t>Built-in Functions in SQL</a:t>
            </a:r>
            <a:endParaRPr lang="en-US" sz="2400" b="0" i="0" dirty="0">
              <a:solidFill>
                <a:srgbClr val="000000"/>
              </a:solidFill>
              <a:effectLst/>
              <a:latin typeface="inter-regular"/>
            </a:endParaRPr>
          </a:p>
        </p:txBody>
      </p:sp>
      <p:pic>
        <p:nvPicPr>
          <p:cNvPr id="10242" name="Picture 2" descr="DBMS SQL Operator">
            <a:extLst>
              <a:ext uri="{FF2B5EF4-FFF2-40B4-BE49-F238E27FC236}">
                <a16:creationId xmlns="" xmlns:a16="http://schemas.microsoft.com/office/drawing/2014/main" id="{E90B8F56-08BF-938F-7FC8-43390338769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38514" y="1859340"/>
            <a:ext cx="5667375" cy="32385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7A959094-BF2C-B153-1465-2A5B7F09D2F9}"/>
              </a:ext>
            </a:extLst>
          </p:cNvPr>
          <p:cNvSpPr txBox="1"/>
          <p:nvPr/>
        </p:nvSpPr>
        <p:spPr>
          <a:xfrm>
            <a:off x="723276" y="4082177"/>
            <a:ext cx="6093500" cy="2031325"/>
          </a:xfrm>
          <a:prstGeom prst="rect">
            <a:avLst/>
          </a:prstGeom>
          <a:noFill/>
        </p:spPr>
        <p:txBody>
          <a:bodyPr wrap="square">
            <a:spAutoFit/>
          </a:bodyPr>
          <a:lstStyle/>
          <a:p>
            <a:r>
              <a:rPr lang="en-US" dirty="0"/>
              <a:t>Code Snippet</a:t>
            </a:r>
          </a:p>
          <a:p>
            <a:r>
              <a:rPr lang="en-US" dirty="0"/>
              <a:t>1    USE world;</a:t>
            </a:r>
          </a:p>
          <a:p>
            <a:r>
              <a:rPr lang="en-US" dirty="0"/>
              <a:t>2    SELECT name</a:t>
            </a:r>
          </a:p>
          <a:p>
            <a:r>
              <a:rPr lang="en-US" dirty="0"/>
              <a:t>3    FROM city</a:t>
            </a:r>
          </a:p>
          <a:p>
            <a:r>
              <a:rPr lang="en-US" dirty="0"/>
              <a:t>4    WHERE </a:t>
            </a:r>
            <a:r>
              <a:rPr lang="en-US" dirty="0" err="1"/>
              <a:t>CountryCode</a:t>
            </a:r>
            <a:r>
              <a:rPr lang="en-US" dirty="0"/>
              <a:t> = “AFG”</a:t>
            </a:r>
          </a:p>
          <a:p>
            <a:r>
              <a:rPr lang="en-US" dirty="0"/>
              <a:t>5    ORDER BY name</a:t>
            </a:r>
          </a:p>
          <a:p>
            <a:r>
              <a:rPr lang="en-US" dirty="0"/>
              <a:t>6    LIMIT 3</a:t>
            </a:r>
            <a:endParaRPr lang="en-IN" dirty="0"/>
          </a:p>
        </p:txBody>
      </p:sp>
    </p:spTree>
    <p:extLst>
      <p:ext uri="{BB962C8B-B14F-4D97-AF65-F5344CB8AC3E}">
        <p14:creationId xmlns="" xmlns:p14="http://schemas.microsoft.com/office/powerpoint/2010/main" val="3006066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71F2EA4C-75FD-04BC-3356-1C37CA5985FC}"/>
              </a:ext>
            </a:extLst>
          </p:cNvPr>
          <p:cNvGraphicFramePr>
            <a:graphicFrameLocks noGrp="1"/>
          </p:cNvGraphicFramePr>
          <p:nvPr/>
        </p:nvGraphicFramePr>
        <p:xfrm>
          <a:off x="838200" y="1959134"/>
          <a:ext cx="10515600" cy="4632960"/>
        </p:xfrm>
        <a:graphic>
          <a:graphicData uri="http://schemas.openxmlformats.org/drawingml/2006/table">
            <a:tbl>
              <a:tblPr/>
              <a:tblGrid>
                <a:gridCol w="3505200">
                  <a:extLst>
                    <a:ext uri="{9D8B030D-6E8A-4147-A177-3AD203B41FA5}">
                      <a16:colId xmlns="" xmlns:a16="http://schemas.microsoft.com/office/drawing/2014/main" val="2533166068"/>
                    </a:ext>
                  </a:extLst>
                </a:gridCol>
                <a:gridCol w="3505200">
                  <a:extLst>
                    <a:ext uri="{9D8B030D-6E8A-4147-A177-3AD203B41FA5}">
                      <a16:colId xmlns="" xmlns:a16="http://schemas.microsoft.com/office/drawing/2014/main" val="3519522965"/>
                    </a:ext>
                  </a:extLst>
                </a:gridCol>
                <a:gridCol w="3505200">
                  <a:extLst>
                    <a:ext uri="{9D8B030D-6E8A-4147-A177-3AD203B41FA5}">
                      <a16:colId xmlns="" xmlns:a16="http://schemas.microsoft.com/office/drawing/2014/main" val="2356007174"/>
                    </a:ext>
                  </a:extLst>
                </a:gridCol>
              </a:tblGrid>
              <a:tr h="0">
                <a:tc>
                  <a:txBody>
                    <a:bodyPr/>
                    <a:lstStyle/>
                    <a:p>
                      <a:pPr algn="l" fontAlgn="t"/>
                      <a:r>
                        <a:rPr lang="en-IN">
                          <a:solidFill>
                            <a:srgbClr val="000000"/>
                          </a:solidFill>
                          <a:effectLst/>
                          <a:latin typeface="times new roman" panose="02020603050405020304" pitchFamily="18" charset="0"/>
                        </a:rPr>
                        <a:t>Operator</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53081459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58313354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subtract the right-hand operand from the left-hand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a-b will give 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29554556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multiply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200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53820119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divide the left-hand operand by the right-hand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 will give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78079205"/>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divide the left-hand operand by the right-hand operand and returns reminder.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a%b</a:t>
                      </a:r>
                      <a:r>
                        <a:rPr lang="en-US" dirty="0">
                          <a:solidFill>
                            <a:srgbClr val="333333"/>
                          </a:solidFill>
                          <a:effectLst/>
                          <a:latin typeface="inter-regular"/>
                        </a:rPr>
                        <a:t> will give 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772913648"/>
                  </a:ext>
                </a:extLst>
              </a:tr>
            </a:tbl>
          </a:graphicData>
        </a:graphic>
      </p:graphicFrame>
      <p:sp>
        <p:nvSpPr>
          <p:cNvPr id="4" name="TextBox 3">
            <a:extLst>
              <a:ext uri="{FF2B5EF4-FFF2-40B4-BE49-F238E27FC236}">
                <a16:creationId xmlns="" xmlns:a16="http://schemas.microsoft.com/office/drawing/2014/main" id="{264FCDE9-4EB1-02F1-8652-CCC6D064D3CD}"/>
              </a:ext>
            </a:extLst>
          </p:cNvPr>
          <p:cNvSpPr txBox="1"/>
          <p:nvPr/>
        </p:nvSpPr>
        <p:spPr>
          <a:xfrm>
            <a:off x="1337873" y="814546"/>
            <a:ext cx="6093500" cy="369332"/>
          </a:xfrm>
          <a:prstGeom prst="rect">
            <a:avLst/>
          </a:prstGeom>
          <a:noFill/>
        </p:spPr>
        <p:txBody>
          <a:bodyPr wrap="square">
            <a:spAutoFit/>
          </a:bodyPr>
          <a:lstStyle/>
          <a:p>
            <a:pPr algn="just"/>
            <a:r>
              <a:rPr lang="en-IN" b="0" i="0" dirty="0">
                <a:solidFill>
                  <a:srgbClr val="610B38"/>
                </a:solidFill>
                <a:effectLst/>
                <a:latin typeface="erdana"/>
              </a:rPr>
              <a:t>SQL Arithmetic Operators</a:t>
            </a:r>
          </a:p>
        </p:txBody>
      </p:sp>
    </p:spTree>
    <p:extLst>
      <p:ext uri="{BB962C8B-B14F-4D97-AF65-F5344CB8AC3E}">
        <p14:creationId xmlns="" xmlns:p14="http://schemas.microsoft.com/office/powerpoint/2010/main" val="310189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5823D-5000-9CD5-3EDB-ACF268677B77}"/>
              </a:ext>
            </a:extLst>
          </p:cNvPr>
          <p:cNvSpPr>
            <a:spLocks noGrp="1"/>
          </p:cNvSpPr>
          <p:nvPr>
            <p:ph type="title"/>
          </p:nvPr>
        </p:nvSpPr>
        <p:spPr/>
        <p:txBody>
          <a:bodyPr anchor="ctr">
            <a:normAutofit/>
          </a:bodyPr>
          <a:lstStyle/>
          <a:p>
            <a:r>
              <a:rPr lang="en-IN" sz="2400" b="0" i="0">
                <a:effectLst/>
              </a:rPr>
              <a:t>SQL Comparison Operators:</a:t>
            </a:r>
            <a:br>
              <a:rPr lang="en-IN" sz="2400" b="0" i="0">
                <a:effectLst/>
              </a:rPr>
            </a:br>
            <a:endParaRPr lang="en-IN" sz="2400"/>
          </a:p>
        </p:txBody>
      </p:sp>
      <p:graphicFrame>
        <p:nvGraphicFramePr>
          <p:cNvPr id="5" name="Table 4">
            <a:extLst>
              <a:ext uri="{FF2B5EF4-FFF2-40B4-BE49-F238E27FC236}">
                <a16:creationId xmlns="" xmlns:a16="http://schemas.microsoft.com/office/drawing/2014/main" id="{BA816881-0BA6-9D2C-1994-2EDB7FA33B82}"/>
              </a:ext>
            </a:extLst>
          </p:cNvPr>
          <p:cNvGraphicFramePr>
            <a:graphicFrameLocks noGrp="1"/>
          </p:cNvGraphicFramePr>
          <p:nvPr>
            <p:extLst>
              <p:ext uri="{D42A27DB-BD31-4B8C-83A1-F6EECF244321}">
                <p14:modId xmlns="" xmlns:p14="http://schemas.microsoft.com/office/powerpoint/2010/main" val="3101419077"/>
              </p:ext>
            </p:extLst>
          </p:nvPr>
        </p:nvGraphicFramePr>
        <p:xfrm>
          <a:off x="1615377" y="1253331"/>
          <a:ext cx="9262147" cy="5053387"/>
        </p:xfrm>
        <a:graphic>
          <a:graphicData uri="http://schemas.openxmlformats.org/drawingml/2006/table">
            <a:tbl>
              <a:tblPr firstRow="1" bandRow="1"/>
              <a:tblGrid>
                <a:gridCol w="846200">
                  <a:extLst>
                    <a:ext uri="{9D8B030D-6E8A-4147-A177-3AD203B41FA5}">
                      <a16:colId xmlns="" xmlns:a16="http://schemas.microsoft.com/office/drawing/2014/main" val="4176172553"/>
                    </a:ext>
                  </a:extLst>
                </a:gridCol>
                <a:gridCol w="6987588">
                  <a:extLst>
                    <a:ext uri="{9D8B030D-6E8A-4147-A177-3AD203B41FA5}">
                      <a16:colId xmlns="" xmlns:a16="http://schemas.microsoft.com/office/drawing/2014/main" val="377717538"/>
                    </a:ext>
                  </a:extLst>
                </a:gridCol>
                <a:gridCol w="1428359">
                  <a:extLst>
                    <a:ext uri="{9D8B030D-6E8A-4147-A177-3AD203B41FA5}">
                      <a16:colId xmlns="" xmlns:a16="http://schemas.microsoft.com/office/drawing/2014/main" val="3709514679"/>
                    </a:ext>
                  </a:extLst>
                </a:gridCol>
              </a:tblGrid>
              <a:tr h="332752">
                <a:tc>
                  <a:txBody>
                    <a:bodyPr/>
                    <a:lstStyle/>
                    <a:p>
                      <a:pPr algn="l" fontAlgn="t"/>
                      <a:r>
                        <a:rPr lang="en-IN" sz="1400">
                          <a:solidFill>
                            <a:srgbClr val="000000"/>
                          </a:solidFill>
                          <a:effectLst/>
                          <a:latin typeface="times new roman" panose="02020603050405020304" pitchFamily="18" charset="0"/>
                        </a:rPr>
                        <a:t>Operator</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Example</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902503457"/>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the values are queal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05520519"/>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138950486"/>
                  </a:ext>
                </a:extLst>
              </a:tr>
              <a:tr h="524515">
                <a:tc>
                  <a:txBody>
                    <a:bodyPr/>
                    <a:lstStyle/>
                    <a:p>
                      <a:pPr algn="just" fontAlgn="t"/>
                      <a:r>
                        <a:rPr lang="en-IN" sz="1400">
                          <a:solidFill>
                            <a:srgbClr val="333333"/>
                          </a:solidFill>
                          <a:effectLst/>
                          <a:latin typeface="inter-regular"/>
                        </a:rPr>
                        <a:t>&lt;&gt;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(a&lt;&gt;b)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940376016"/>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76058565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660013521"/>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102660518"/>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4412174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not less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949155040"/>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not greater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33597" marR="33597" marT="16798" marB="16798">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 xmlns:a16="http://schemas.microsoft.com/office/drawing/2014/main" val="2268871359"/>
                  </a:ext>
                </a:extLst>
              </a:tr>
            </a:tbl>
          </a:graphicData>
        </a:graphic>
      </p:graphicFrame>
    </p:spTree>
    <p:extLst>
      <p:ext uri="{BB962C8B-B14F-4D97-AF65-F5344CB8AC3E}">
        <p14:creationId xmlns="" xmlns:p14="http://schemas.microsoft.com/office/powerpoint/2010/main" val="448149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14219-5624-B099-779A-F122C1152E0C}"/>
              </a:ext>
            </a:extLst>
          </p:cNvPr>
          <p:cNvSpPr>
            <a:spLocks noGrp="1"/>
          </p:cNvSpPr>
          <p:nvPr>
            <p:ph type="title"/>
          </p:nvPr>
        </p:nvSpPr>
        <p:spPr/>
        <p:txBody>
          <a:bodyPr anchor="ctr">
            <a:normAutofit fontScale="90000"/>
          </a:bodyPr>
          <a:lstStyle/>
          <a:p>
            <a:r>
              <a:rPr lang="en-IN" b="0" i="0">
                <a:effectLst/>
              </a:rPr>
              <a:t>SQL Logical Operators</a:t>
            </a:r>
            <a:br>
              <a:rPr lang="en-IN" b="0" i="0">
                <a:effectLst/>
              </a:rPr>
            </a:br>
            <a:endParaRPr lang="en-IN" dirty="0"/>
          </a:p>
        </p:txBody>
      </p:sp>
      <p:sp>
        <p:nvSpPr>
          <p:cNvPr id="8" name="Content Placeholder 3">
            <a:extLst>
              <a:ext uri="{FF2B5EF4-FFF2-40B4-BE49-F238E27FC236}">
                <a16:creationId xmlns="" xmlns:a16="http://schemas.microsoft.com/office/drawing/2014/main" id="{517773CA-9C19-DDA9-8427-15D6A2DC789D}"/>
              </a:ext>
            </a:extLst>
          </p:cNvPr>
          <p:cNvSpPr>
            <a:spLocks noGrp="1"/>
          </p:cNvSpPr>
          <p:nvPr>
            <p:ph sz="quarter" idx="1"/>
          </p:nvPr>
        </p:nvSpPr>
        <p:spPr/>
        <p:txBody>
          <a:bodyPr/>
          <a:lstStyle/>
          <a:p>
            <a:endParaRPr lang="en-US"/>
          </a:p>
        </p:txBody>
      </p:sp>
      <p:graphicFrame>
        <p:nvGraphicFramePr>
          <p:cNvPr id="3" name="Table 2">
            <a:extLst>
              <a:ext uri="{FF2B5EF4-FFF2-40B4-BE49-F238E27FC236}">
                <a16:creationId xmlns="" xmlns:a16="http://schemas.microsoft.com/office/drawing/2014/main" id="{08A05B6E-59A8-64BF-E283-1E4B5F170C32}"/>
              </a:ext>
            </a:extLst>
          </p:cNvPr>
          <p:cNvGraphicFramePr>
            <a:graphicFrameLocks noGrp="1"/>
          </p:cNvGraphicFramePr>
          <p:nvPr>
            <p:extLst>
              <p:ext uri="{D42A27DB-BD31-4B8C-83A1-F6EECF244321}">
                <p14:modId xmlns="" xmlns:p14="http://schemas.microsoft.com/office/powerpoint/2010/main" val="126542323"/>
              </p:ext>
            </p:extLst>
          </p:nvPr>
        </p:nvGraphicFramePr>
        <p:xfrm>
          <a:off x="838200" y="1892074"/>
          <a:ext cx="5181601" cy="4359816"/>
        </p:xfrm>
        <a:graphic>
          <a:graphicData uri="http://schemas.openxmlformats.org/drawingml/2006/table">
            <a:tbl>
              <a:tblPr firstRow="1" bandRow="1"/>
              <a:tblGrid>
                <a:gridCol w="1915377">
                  <a:extLst>
                    <a:ext uri="{9D8B030D-6E8A-4147-A177-3AD203B41FA5}">
                      <a16:colId xmlns="" xmlns:a16="http://schemas.microsoft.com/office/drawing/2014/main" val="4044774970"/>
                    </a:ext>
                  </a:extLst>
                </a:gridCol>
                <a:gridCol w="3266224">
                  <a:extLst>
                    <a:ext uri="{9D8B030D-6E8A-4147-A177-3AD203B41FA5}">
                      <a16:colId xmlns="" xmlns:a16="http://schemas.microsoft.com/office/drawing/2014/main" val="474592400"/>
                    </a:ext>
                  </a:extLst>
                </a:gridCol>
              </a:tblGrid>
              <a:tr h="348580">
                <a:tc>
                  <a:txBody>
                    <a:bodyPr/>
                    <a:lstStyle/>
                    <a:p>
                      <a:pPr algn="l" fontAlgn="t"/>
                      <a:r>
                        <a:rPr lang="en-IN" sz="1200">
                          <a:solidFill>
                            <a:srgbClr val="000000"/>
                          </a:solidFill>
                          <a:effectLst/>
                          <a:latin typeface="times new roman" panose="02020603050405020304" pitchFamily="18" charset="0"/>
                        </a:rPr>
                        <a:t>Operator</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957970771"/>
                  </a:ext>
                </a:extLst>
              </a:tr>
              <a:tr h="491386">
                <a:tc>
                  <a:txBody>
                    <a:bodyPr/>
                    <a:lstStyle/>
                    <a:p>
                      <a:pPr algn="just" fontAlgn="t"/>
                      <a:r>
                        <a:rPr lang="en-IN" sz="1200">
                          <a:solidFill>
                            <a:srgbClr val="333333"/>
                          </a:solidFill>
                          <a:effectLst/>
                          <a:latin typeface="inter-regular"/>
                        </a:rPr>
                        <a:t>ALL</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all values in another value set.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54343487"/>
                  </a:ext>
                </a:extLst>
              </a:tr>
              <a:tr h="491386">
                <a:tc>
                  <a:txBody>
                    <a:bodyPr/>
                    <a:lstStyle/>
                    <a:p>
                      <a:pPr algn="just" fontAlgn="t"/>
                      <a:r>
                        <a:rPr lang="en-IN" sz="1200">
                          <a:solidFill>
                            <a:srgbClr val="333333"/>
                          </a:solidFill>
                          <a:effectLst/>
                          <a:latin typeface="inter-regular"/>
                        </a:rPr>
                        <a:t>AND</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allows the existence of multiple conditions in an SQL statement.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05549476"/>
                  </a:ext>
                </a:extLst>
              </a:tr>
              <a:tr h="491386">
                <a:tc>
                  <a:txBody>
                    <a:bodyPr/>
                    <a:lstStyle/>
                    <a:p>
                      <a:pPr algn="just" fontAlgn="t"/>
                      <a:r>
                        <a:rPr lang="en-IN" sz="1200">
                          <a:solidFill>
                            <a:srgbClr val="333333"/>
                          </a:solidFill>
                          <a:effectLst/>
                          <a:latin typeface="inter-regular"/>
                        </a:rPr>
                        <a:t>ANY</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the values in the list according to the condition.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361476770"/>
                  </a:ext>
                </a:extLst>
              </a:tr>
              <a:tr h="491386">
                <a:tc>
                  <a:txBody>
                    <a:bodyPr/>
                    <a:lstStyle/>
                    <a:p>
                      <a:pPr algn="just" fontAlgn="t"/>
                      <a:r>
                        <a:rPr lang="en-IN" sz="1200">
                          <a:solidFill>
                            <a:srgbClr val="333333"/>
                          </a:solidFill>
                          <a:effectLst/>
                          <a:latin typeface="inter-regular"/>
                        </a:rPr>
                        <a:t>BETWEEN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values that are within a set of values.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10962818"/>
                  </a:ext>
                </a:extLst>
              </a:tr>
              <a:tr h="307184">
                <a:tc>
                  <a:txBody>
                    <a:bodyPr/>
                    <a:lstStyle/>
                    <a:p>
                      <a:pPr algn="just" fontAlgn="t"/>
                      <a:r>
                        <a:rPr lang="en-IN" sz="1200">
                          <a:solidFill>
                            <a:srgbClr val="333333"/>
                          </a:solidFill>
                          <a:effectLst/>
                          <a:latin typeface="inter-regular"/>
                        </a:rPr>
                        <a:t>IN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that specified list value.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35740492"/>
                  </a:ext>
                </a:extLst>
              </a:tr>
              <a:tr h="307184">
                <a:tc>
                  <a:txBody>
                    <a:bodyPr/>
                    <a:lstStyle/>
                    <a:p>
                      <a:pPr algn="just" fontAlgn="t"/>
                      <a:r>
                        <a:rPr lang="en-IN" sz="1200">
                          <a:solidFill>
                            <a:srgbClr val="333333"/>
                          </a:solidFill>
                          <a:effectLst/>
                          <a:latin typeface="inter-regular"/>
                        </a:rPr>
                        <a:t>NOT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reverses the meaning of any logical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325236565"/>
                  </a:ext>
                </a:extLst>
              </a:tr>
              <a:tr h="307184">
                <a:tc>
                  <a:txBody>
                    <a:bodyPr/>
                    <a:lstStyle/>
                    <a:p>
                      <a:pPr algn="just" fontAlgn="t"/>
                      <a:r>
                        <a:rPr lang="en-IN" sz="1200">
                          <a:solidFill>
                            <a:srgbClr val="333333"/>
                          </a:solidFill>
                          <a:effectLst/>
                          <a:latin typeface="inter-regular"/>
                        </a:rPr>
                        <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It combines multiple conditions in SQL statements.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26260900"/>
                  </a:ext>
                </a:extLst>
              </a:tr>
              <a:tr h="491386">
                <a:tc>
                  <a:txBody>
                    <a:bodyPr/>
                    <a:lstStyle/>
                    <a:p>
                      <a:pPr algn="just" fontAlgn="t"/>
                      <a:r>
                        <a:rPr lang="en-IN" sz="1200">
                          <a:solidFill>
                            <a:srgbClr val="333333"/>
                          </a:solidFill>
                          <a:effectLst/>
                          <a:latin typeface="inter-regular"/>
                        </a:rPr>
                        <a:t>EXISTS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the presence of a row in a specified table.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752051509"/>
                  </a:ext>
                </a:extLst>
              </a:tr>
              <a:tr h="491386">
                <a:tc>
                  <a:txBody>
                    <a:bodyPr/>
                    <a:lstStyle/>
                    <a:p>
                      <a:pPr algn="just" fontAlgn="t"/>
                      <a:r>
                        <a:rPr lang="en-IN" sz="1200">
                          <a:solidFill>
                            <a:srgbClr val="333333"/>
                          </a:solidFill>
                          <a:effectLst/>
                          <a:latin typeface="inter-regular"/>
                        </a:rPr>
                        <a:t>LIKE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similar values using wildcard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53542564"/>
                  </a:ext>
                </a:extLst>
              </a:tr>
            </a:tbl>
          </a:graphicData>
        </a:graphic>
      </p:graphicFrame>
    </p:spTree>
    <p:extLst>
      <p:ext uri="{BB962C8B-B14F-4D97-AF65-F5344CB8AC3E}">
        <p14:creationId xmlns="" xmlns:p14="http://schemas.microsoft.com/office/powerpoint/2010/main" val="159199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7B21A-B21F-93FE-1512-2E896FA0718E}"/>
              </a:ext>
            </a:extLst>
          </p:cNvPr>
          <p:cNvSpPr>
            <a:spLocks noGrp="1"/>
          </p:cNvSpPr>
          <p:nvPr>
            <p:ph type="title"/>
          </p:nvPr>
        </p:nvSpPr>
        <p:spPr/>
        <p:txBody>
          <a:bodyPr/>
          <a:lstStyle/>
          <a:p>
            <a:r>
              <a:rPr lang="en-IN" dirty="0"/>
              <a:t>Joins in </a:t>
            </a:r>
            <a:r>
              <a:rPr lang="en-IN" dirty="0" err="1"/>
              <a:t>Sql</a:t>
            </a:r>
            <a:endParaRPr lang="en-IN" dirty="0"/>
          </a:p>
        </p:txBody>
      </p:sp>
      <p:sp>
        <p:nvSpPr>
          <p:cNvPr id="3" name="Text Placeholder 2">
            <a:extLst>
              <a:ext uri="{FF2B5EF4-FFF2-40B4-BE49-F238E27FC236}">
                <a16:creationId xmlns="" xmlns:a16="http://schemas.microsoft.com/office/drawing/2014/main" id="{EB370CCC-812C-A6FD-C5FE-9CBF8AAA7127}"/>
              </a:ext>
            </a:extLst>
          </p:cNvPr>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310131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092BA-AF37-1811-4576-A31CAADA5B45}"/>
              </a:ext>
            </a:extLst>
          </p:cNvPr>
          <p:cNvSpPr>
            <a:spLocks noGrp="1"/>
          </p:cNvSpPr>
          <p:nvPr>
            <p:ph type="title"/>
          </p:nvPr>
        </p:nvSpPr>
        <p:spPr/>
        <p:txBody>
          <a:bodyPr>
            <a:normAutofit fontScale="90000"/>
          </a:bodyPr>
          <a:lstStyle/>
          <a:p>
            <a:r>
              <a:rPr lang="en-IN" b="0" i="0" dirty="0">
                <a:solidFill>
                  <a:srgbClr val="212529"/>
                </a:solidFill>
                <a:effectLst/>
                <a:latin typeface="system-ui"/>
              </a:rPr>
              <a:t>Entity-relationship Model</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FB2C9F72-3020-03DF-20E5-C24D18E19391}"/>
              </a:ext>
            </a:extLst>
          </p:cNvPr>
          <p:cNvSpPr txBox="1"/>
          <p:nvPr/>
        </p:nvSpPr>
        <p:spPr>
          <a:xfrm>
            <a:off x="838200" y="1423077"/>
            <a:ext cx="8305800" cy="1200329"/>
          </a:xfrm>
          <a:prstGeom prst="rect">
            <a:avLst/>
          </a:prstGeom>
          <a:noFill/>
        </p:spPr>
        <p:txBody>
          <a:bodyPr wrap="square">
            <a:spAutoFit/>
          </a:bodyPr>
          <a:lstStyle/>
          <a:p>
            <a:pPr algn="l"/>
            <a:r>
              <a:rPr lang="en-US" sz="2400" b="0" i="0" dirty="0">
                <a:solidFill>
                  <a:srgbClr val="212529"/>
                </a:solidFill>
                <a:effectLst/>
                <a:latin typeface="system-ui"/>
              </a:rPr>
              <a:t>In this database model, relationships are created by dividing object of interest into entity and its characteristics into attributes.</a:t>
            </a:r>
          </a:p>
          <a:p>
            <a:pPr algn="l"/>
            <a:r>
              <a:rPr lang="en-US" sz="2400" b="0" i="0" dirty="0">
                <a:solidFill>
                  <a:srgbClr val="212529"/>
                </a:solidFill>
                <a:effectLst/>
                <a:latin typeface="system-ui"/>
              </a:rPr>
              <a:t>Different entities are related using relationships.</a:t>
            </a:r>
          </a:p>
        </p:txBody>
      </p:sp>
      <p:sp>
        <p:nvSpPr>
          <p:cNvPr id="6" name="TextBox 5">
            <a:extLst>
              <a:ext uri="{FF2B5EF4-FFF2-40B4-BE49-F238E27FC236}">
                <a16:creationId xmlns="" xmlns:a16="http://schemas.microsoft.com/office/drawing/2014/main" id="{C63CD00B-A0CD-E33B-D16E-71E9579E0870}"/>
              </a:ext>
            </a:extLst>
          </p:cNvPr>
          <p:cNvSpPr txBox="1"/>
          <p:nvPr/>
        </p:nvSpPr>
        <p:spPr>
          <a:xfrm>
            <a:off x="830580" y="3208020"/>
            <a:ext cx="9438290" cy="830997"/>
          </a:xfrm>
          <a:prstGeom prst="rect">
            <a:avLst/>
          </a:prstGeom>
          <a:noFill/>
        </p:spPr>
        <p:txBody>
          <a:bodyPr wrap="square">
            <a:spAutoFit/>
          </a:bodyPr>
          <a:lstStyle/>
          <a:p>
            <a:r>
              <a:rPr lang="en-US" sz="2400" b="0" i="0" dirty="0">
                <a:solidFill>
                  <a:srgbClr val="212529"/>
                </a:solidFill>
                <a:effectLst/>
                <a:latin typeface="system-ui"/>
              </a:rPr>
              <a:t>E-R Models are defined to represent the relationships into pictorial form to make it easier for different stakeholders to understand.</a:t>
            </a:r>
            <a:endParaRPr lang="en-IN" sz="2400" dirty="0"/>
          </a:p>
        </p:txBody>
      </p:sp>
      <p:pic>
        <p:nvPicPr>
          <p:cNvPr id="1026" name="Picture 2" descr="E-R Model of database">
            <a:extLst>
              <a:ext uri="{FF2B5EF4-FFF2-40B4-BE49-F238E27FC236}">
                <a16:creationId xmlns="" xmlns:a16="http://schemas.microsoft.com/office/drawing/2014/main" id="{23C6D6F2-6FDE-456E-390E-A3F0E400BBD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84220" y="4411980"/>
            <a:ext cx="3884098" cy="19420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54387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F5FED-7C98-8567-AF99-25386E51EC41}"/>
              </a:ext>
            </a:extLst>
          </p:cNvPr>
          <p:cNvSpPr>
            <a:spLocks noGrp="1"/>
          </p:cNvSpPr>
          <p:nvPr>
            <p:ph type="title"/>
          </p:nvPr>
        </p:nvSpPr>
        <p:spPr/>
        <p:txBody>
          <a:bodyPr>
            <a:normAutofit fontScale="90000"/>
          </a:bodyPr>
          <a:lstStyle/>
          <a:p>
            <a:r>
              <a:rPr lang="en-IN" b="1" i="0" dirty="0">
                <a:solidFill>
                  <a:srgbClr val="535353"/>
                </a:solidFill>
                <a:effectLst/>
                <a:latin typeface="Helvetica Neue"/>
              </a:rPr>
              <a:t>SQL: </a:t>
            </a:r>
            <a:r>
              <a:rPr lang="en-IN" b="1" i="0" dirty="0">
                <a:solidFill>
                  <a:srgbClr val="4B6692"/>
                </a:solidFill>
                <a:effectLst/>
                <a:latin typeface="Helvetica Neue"/>
              </a:rPr>
              <a:t>JOINS</a:t>
            </a:r>
            <a:r>
              <a:rPr lang="en-IN" b="1" i="0" dirty="0">
                <a:solidFill>
                  <a:srgbClr val="535353"/>
                </a:solidFill>
                <a:effectLst/>
                <a:latin typeface="Helvetica Neue"/>
              </a:rPr>
              <a:t/>
            </a:r>
            <a:br>
              <a:rPr lang="en-IN" b="1" i="0" dirty="0">
                <a:solidFill>
                  <a:srgbClr val="535353"/>
                </a:solidFill>
                <a:effectLst/>
                <a:latin typeface="Helvetica Neue"/>
              </a:rPr>
            </a:br>
            <a:endParaRPr lang="en-IN" dirty="0"/>
          </a:p>
        </p:txBody>
      </p:sp>
      <p:sp>
        <p:nvSpPr>
          <p:cNvPr id="4" name="TextBox 3">
            <a:extLst>
              <a:ext uri="{FF2B5EF4-FFF2-40B4-BE49-F238E27FC236}">
                <a16:creationId xmlns="" xmlns:a16="http://schemas.microsoft.com/office/drawing/2014/main" id="{319461FB-A810-3F1F-45E1-029F424387D3}"/>
              </a:ext>
            </a:extLst>
          </p:cNvPr>
          <p:cNvSpPr txBox="1"/>
          <p:nvPr/>
        </p:nvSpPr>
        <p:spPr>
          <a:xfrm>
            <a:off x="838200" y="1690688"/>
            <a:ext cx="8705536" cy="2031325"/>
          </a:xfrm>
          <a:prstGeom prst="rect">
            <a:avLst/>
          </a:prstGeom>
          <a:noFill/>
        </p:spPr>
        <p:txBody>
          <a:bodyPr wrap="square">
            <a:spAutoFit/>
          </a:bodyPr>
          <a:lstStyle/>
          <a:p>
            <a:pPr algn="l"/>
            <a:r>
              <a:rPr lang="en-US" b="0" i="0" dirty="0">
                <a:solidFill>
                  <a:srgbClr val="333333"/>
                </a:solidFill>
                <a:effectLst/>
                <a:latin typeface="Helvetica Neue"/>
              </a:rPr>
              <a:t>SQL JOINS are used to retrieve data from multiple tables. A SQL JOIN is performed whenever two or more tables are listed in a SQL statement.</a:t>
            </a:r>
          </a:p>
          <a:p>
            <a:pPr algn="l"/>
            <a:r>
              <a:rPr lang="en-US" b="0" i="0" dirty="0">
                <a:solidFill>
                  <a:srgbClr val="333333"/>
                </a:solidFill>
                <a:effectLst/>
                <a:latin typeface="Helvetica Neue"/>
              </a:rPr>
              <a:t>There are 4 different types of SQL joins:</a:t>
            </a:r>
          </a:p>
          <a:p>
            <a:pPr algn="l">
              <a:buFont typeface="Arial" panose="020B0604020202020204" pitchFamily="34" charset="0"/>
              <a:buChar char="•"/>
            </a:pPr>
            <a:r>
              <a:rPr lang="en-US" b="0" i="0" dirty="0">
                <a:solidFill>
                  <a:srgbClr val="333333"/>
                </a:solidFill>
                <a:effectLst/>
                <a:latin typeface="Helvetica Neue"/>
              </a:rPr>
              <a:t>SQL INNER JOIN (sometimes called simple join)</a:t>
            </a:r>
          </a:p>
          <a:p>
            <a:pPr algn="l">
              <a:buFont typeface="Arial" panose="020B0604020202020204" pitchFamily="34" charset="0"/>
              <a:buChar char="•"/>
            </a:pPr>
            <a:r>
              <a:rPr lang="en-US" b="0" i="0" dirty="0">
                <a:solidFill>
                  <a:srgbClr val="333333"/>
                </a:solidFill>
                <a:effectLst/>
                <a:latin typeface="Helvetica Neue"/>
              </a:rPr>
              <a:t>SQL LEFT OUTER JOIN (sometimes called LEFT JOIN)</a:t>
            </a:r>
          </a:p>
          <a:p>
            <a:pPr algn="l">
              <a:buFont typeface="Arial" panose="020B0604020202020204" pitchFamily="34" charset="0"/>
              <a:buChar char="•"/>
            </a:pPr>
            <a:r>
              <a:rPr lang="en-US" b="0" i="0" dirty="0">
                <a:solidFill>
                  <a:srgbClr val="333333"/>
                </a:solidFill>
                <a:effectLst/>
                <a:latin typeface="Helvetica Neue"/>
              </a:rPr>
              <a:t>SQL RIGHT OUTER JOIN (sometimes called RIGHT JOIN)</a:t>
            </a:r>
          </a:p>
          <a:p>
            <a:pPr algn="l">
              <a:buFont typeface="Arial" panose="020B0604020202020204" pitchFamily="34" charset="0"/>
              <a:buChar char="•"/>
            </a:pPr>
            <a:r>
              <a:rPr lang="en-US" b="0" i="0" dirty="0">
                <a:solidFill>
                  <a:srgbClr val="333333"/>
                </a:solidFill>
                <a:effectLst/>
                <a:latin typeface="Helvetica Neue"/>
              </a:rPr>
              <a:t>SQL FULL OUTER JOIN (sometimes called FULL JOIN)</a:t>
            </a:r>
          </a:p>
        </p:txBody>
      </p:sp>
    </p:spTree>
    <p:extLst>
      <p:ext uri="{BB962C8B-B14F-4D97-AF65-F5344CB8AC3E}">
        <p14:creationId xmlns="" xmlns:p14="http://schemas.microsoft.com/office/powerpoint/2010/main" val="3456290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BC67F9-9696-CFB5-EC01-1014629D8760}"/>
              </a:ext>
            </a:extLst>
          </p:cNvPr>
          <p:cNvSpPr>
            <a:spLocks noGrp="1"/>
          </p:cNvSpPr>
          <p:nvPr>
            <p:ph type="title"/>
          </p:nvPr>
        </p:nvSpPr>
        <p:spPr/>
        <p:txBody>
          <a:bodyPr>
            <a:normAutofit/>
          </a:bodyPr>
          <a:lstStyle/>
          <a:p>
            <a:r>
              <a:rPr lang="en-US" b="0" i="0" dirty="0">
                <a:solidFill>
                  <a:srgbClr val="333333"/>
                </a:solidFill>
                <a:effectLst/>
                <a:latin typeface="Helvetica Neue"/>
              </a:rPr>
              <a:t>The SQL INNER JOIN</a:t>
            </a:r>
            <a:endParaRPr lang="en-IN" dirty="0"/>
          </a:p>
        </p:txBody>
      </p:sp>
      <p:sp>
        <p:nvSpPr>
          <p:cNvPr id="4" name="TextBox 3">
            <a:extLst>
              <a:ext uri="{FF2B5EF4-FFF2-40B4-BE49-F238E27FC236}">
                <a16:creationId xmlns="" xmlns:a16="http://schemas.microsoft.com/office/drawing/2014/main" id="{A6D9C35E-AEA2-B39A-777F-24E36D919654}"/>
              </a:ext>
            </a:extLst>
          </p:cNvPr>
          <p:cNvSpPr txBox="1"/>
          <p:nvPr/>
        </p:nvSpPr>
        <p:spPr>
          <a:xfrm>
            <a:off x="838200" y="1690688"/>
            <a:ext cx="6442021" cy="369332"/>
          </a:xfrm>
          <a:prstGeom prst="rect">
            <a:avLst/>
          </a:prstGeom>
          <a:noFill/>
        </p:spPr>
        <p:txBody>
          <a:bodyPr wrap="square">
            <a:spAutoFit/>
          </a:bodyPr>
          <a:lstStyle/>
          <a:p>
            <a:r>
              <a:rPr lang="en-US" b="0" i="0" dirty="0">
                <a:solidFill>
                  <a:srgbClr val="333333"/>
                </a:solidFill>
                <a:effectLst/>
                <a:latin typeface="Helvetica Neue"/>
              </a:rPr>
              <a:t>would return the records where </a:t>
            </a:r>
            <a:r>
              <a:rPr lang="en-US" b="0" i="1" dirty="0">
                <a:solidFill>
                  <a:srgbClr val="333333"/>
                </a:solidFill>
                <a:effectLst/>
                <a:latin typeface="Helvetica Neue"/>
              </a:rPr>
              <a:t>table1</a:t>
            </a:r>
            <a:r>
              <a:rPr lang="en-US" b="0" i="0" dirty="0">
                <a:solidFill>
                  <a:srgbClr val="333333"/>
                </a:solidFill>
                <a:effectLst/>
                <a:latin typeface="Helvetica Neue"/>
              </a:rPr>
              <a:t> and </a:t>
            </a:r>
            <a:r>
              <a:rPr lang="en-US" b="0" i="1" dirty="0">
                <a:solidFill>
                  <a:srgbClr val="333333"/>
                </a:solidFill>
                <a:effectLst/>
                <a:latin typeface="Helvetica Neue"/>
              </a:rPr>
              <a:t>table2</a:t>
            </a:r>
            <a:r>
              <a:rPr lang="en-US" b="0" i="0" dirty="0">
                <a:solidFill>
                  <a:srgbClr val="333333"/>
                </a:solidFill>
                <a:effectLst/>
                <a:latin typeface="Helvetica Neue"/>
              </a:rPr>
              <a:t> intersect.</a:t>
            </a:r>
            <a:endParaRPr lang="en-IN" dirty="0"/>
          </a:p>
        </p:txBody>
      </p:sp>
      <p:pic>
        <p:nvPicPr>
          <p:cNvPr id="14338" name="Picture 2" descr="SQL">
            <a:extLst>
              <a:ext uri="{FF2B5EF4-FFF2-40B4-BE49-F238E27FC236}">
                <a16:creationId xmlns="" xmlns:a16="http://schemas.microsoft.com/office/drawing/2014/main" id="{625FEA9D-8FF8-3981-CF09-998C0F83D9B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02423" y="802860"/>
            <a:ext cx="2381250" cy="142875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E73EA3DA-E1E5-D415-D831-972B33C1F9CC}"/>
              </a:ext>
            </a:extLst>
          </p:cNvPr>
          <p:cNvSpPr txBox="1"/>
          <p:nvPr/>
        </p:nvSpPr>
        <p:spPr>
          <a:xfrm>
            <a:off x="958121" y="4639058"/>
            <a:ext cx="7356421" cy="1477328"/>
          </a:xfrm>
          <a:prstGeom prst="rect">
            <a:avLst/>
          </a:prstGeom>
          <a:noFill/>
        </p:spPr>
        <p:txBody>
          <a:bodyPr wrap="square">
            <a:spAutoFit/>
          </a:bodyPr>
          <a:lstStyle/>
          <a:p>
            <a:r>
              <a:rPr lang="en-IN" dirty="0"/>
              <a:t>SELECT </a:t>
            </a:r>
            <a:r>
              <a:rPr lang="en-IN" dirty="0" err="1"/>
              <a:t>customers.customer_id</a:t>
            </a:r>
            <a:r>
              <a:rPr lang="en-IN" dirty="0"/>
              <a:t>, </a:t>
            </a:r>
            <a:r>
              <a:rPr lang="en-IN" dirty="0" err="1"/>
              <a:t>orders.order_id</a:t>
            </a:r>
            <a:r>
              <a:rPr lang="en-IN" dirty="0"/>
              <a:t>, </a:t>
            </a:r>
            <a:r>
              <a:rPr lang="en-IN" dirty="0" err="1"/>
              <a:t>orders.order_date</a:t>
            </a:r>
            <a:endParaRPr lang="en-IN" dirty="0"/>
          </a:p>
          <a:p>
            <a:r>
              <a:rPr lang="en-IN" dirty="0"/>
              <a:t>FROM customers </a:t>
            </a:r>
          </a:p>
          <a:p>
            <a:r>
              <a:rPr lang="en-IN" dirty="0"/>
              <a:t>INNER JOIN orders</a:t>
            </a:r>
          </a:p>
          <a:p>
            <a:r>
              <a:rPr lang="en-IN" dirty="0"/>
              <a:t>ON </a:t>
            </a:r>
            <a:r>
              <a:rPr lang="en-IN" dirty="0" err="1"/>
              <a:t>customers.customer_id</a:t>
            </a:r>
            <a:r>
              <a:rPr lang="en-IN" dirty="0"/>
              <a:t> = </a:t>
            </a:r>
            <a:r>
              <a:rPr lang="en-IN" dirty="0" err="1"/>
              <a:t>orders.customer_id</a:t>
            </a:r>
            <a:endParaRPr lang="en-IN" dirty="0"/>
          </a:p>
          <a:p>
            <a:r>
              <a:rPr lang="en-IN" dirty="0"/>
              <a:t>ORDER BY </a:t>
            </a:r>
            <a:r>
              <a:rPr lang="en-IN" dirty="0" err="1"/>
              <a:t>customers.customer_id</a:t>
            </a:r>
            <a:r>
              <a:rPr lang="en-IN" dirty="0"/>
              <a:t>;</a:t>
            </a:r>
          </a:p>
        </p:txBody>
      </p:sp>
      <p:sp>
        <p:nvSpPr>
          <p:cNvPr id="14" name="TextBox 13">
            <a:extLst>
              <a:ext uri="{FF2B5EF4-FFF2-40B4-BE49-F238E27FC236}">
                <a16:creationId xmlns="" xmlns:a16="http://schemas.microsoft.com/office/drawing/2014/main" id="{3446BFCB-3976-EE80-4883-617B5B8117CA}"/>
              </a:ext>
            </a:extLst>
          </p:cNvPr>
          <p:cNvSpPr txBox="1"/>
          <p:nvPr/>
        </p:nvSpPr>
        <p:spPr>
          <a:xfrm>
            <a:off x="1012460" y="2231610"/>
            <a:ext cx="6093500" cy="2031325"/>
          </a:xfrm>
          <a:prstGeom prst="rect">
            <a:avLst/>
          </a:prstGeom>
          <a:noFill/>
        </p:spPr>
        <p:txBody>
          <a:bodyPr wrap="square">
            <a:spAutoFit/>
          </a:bodyPr>
          <a:lstStyle/>
          <a:p>
            <a:r>
              <a:rPr lang="en-US" dirty="0"/>
              <a:t>Syntax</a:t>
            </a:r>
          </a:p>
          <a:p>
            <a:r>
              <a:rPr lang="en-US" dirty="0"/>
              <a:t>The syntax for the INNER JOIN in SQL is:</a:t>
            </a:r>
          </a:p>
          <a:p>
            <a:endParaRPr lang="en-US" dirty="0"/>
          </a:p>
          <a:p>
            <a:r>
              <a:rPr lang="en-US" dirty="0"/>
              <a:t>SELECT columns</a:t>
            </a:r>
          </a:p>
          <a:p>
            <a:r>
              <a:rPr lang="en-US" dirty="0"/>
              <a:t>FROM table1 </a:t>
            </a:r>
          </a:p>
          <a:p>
            <a:r>
              <a:rPr lang="en-US" dirty="0"/>
              <a:t>INNER JOIN table2</a:t>
            </a:r>
          </a:p>
          <a:p>
            <a:r>
              <a:rPr lang="en-US" dirty="0"/>
              <a:t>ON table1.column = table2.column;</a:t>
            </a:r>
            <a:endParaRPr lang="en-IN" dirty="0"/>
          </a:p>
        </p:txBody>
      </p:sp>
    </p:spTree>
    <p:extLst>
      <p:ext uri="{BB962C8B-B14F-4D97-AF65-F5344CB8AC3E}">
        <p14:creationId xmlns="" xmlns:p14="http://schemas.microsoft.com/office/powerpoint/2010/main" val="299571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34FC1-D533-0D98-85FE-3711A4C17153}"/>
              </a:ext>
            </a:extLst>
          </p:cNvPr>
          <p:cNvSpPr>
            <a:spLocks noGrp="1"/>
          </p:cNvSpPr>
          <p:nvPr>
            <p:ph type="title"/>
          </p:nvPr>
        </p:nvSpPr>
        <p:spPr/>
        <p:txBody>
          <a:bodyPr>
            <a:normAutofit fontScale="90000"/>
          </a:bodyPr>
          <a:lstStyle/>
          <a:p>
            <a:r>
              <a:rPr lang="en-IN" b="1" i="0" dirty="0">
                <a:solidFill>
                  <a:srgbClr val="535353"/>
                </a:solidFill>
                <a:effectLst/>
                <a:latin typeface="Helvetica Neue"/>
              </a:rPr>
              <a:t>SQL LEFT OUTER JOIN</a:t>
            </a:r>
            <a:br>
              <a:rPr lang="en-IN" b="1" i="0" dirty="0">
                <a:solidFill>
                  <a:srgbClr val="535353"/>
                </a:solidFill>
                <a:effectLst/>
                <a:latin typeface="Helvetica Neue"/>
              </a:rPr>
            </a:br>
            <a:endParaRPr lang="en-IN" dirty="0"/>
          </a:p>
        </p:txBody>
      </p:sp>
      <p:sp>
        <p:nvSpPr>
          <p:cNvPr id="4" name="TextBox 3">
            <a:extLst>
              <a:ext uri="{FF2B5EF4-FFF2-40B4-BE49-F238E27FC236}">
                <a16:creationId xmlns="" xmlns:a16="http://schemas.microsoft.com/office/drawing/2014/main" id="{E16F726D-DD2C-B788-0E2E-BDE8217C8495}"/>
              </a:ext>
            </a:extLst>
          </p:cNvPr>
          <p:cNvSpPr txBox="1"/>
          <p:nvPr/>
        </p:nvSpPr>
        <p:spPr>
          <a:xfrm>
            <a:off x="374754" y="1367522"/>
            <a:ext cx="9290153" cy="646331"/>
          </a:xfrm>
          <a:prstGeom prst="rect">
            <a:avLst/>
          </a:prstGeom>
          <a:noFill/>
        </p:spPr>
        <p:txBody>
          <a:bodyPr wrap="square">
            <a:spAutoFit/>
          </a:bodyPr>
          <a:lstStyle/>
          <a:p>
            <a:r>
              <a:rPr lang="en-US" dirty="0"/>
              <a:t>This type of join returns all rows from the </a:t>
            </a:r>
            <a:r>
              <a:rPr lang="en-US" dirty="0" err="1"/>
              <a:t>LEFT-hand</a:t>
            </a:r>
            <a:r>
              <a:rPr lang="en-US" dirty="0"/>
              <a:t> table specified in the ON condition and only those rows from the other table where the joined fields are equal (join condition is met).</a:t>
            </a:r>
            <a:endParaRPr lang="en-IN" dirty="0"/>
          </a:p>
        </p:txBody>
      </p:sp>
      <p:pic>
        <p:nvPicPr>
          <p:cNvPr id="15362" name="Picture 2" descr="SQL">
            <a:extLst>
              <a:ext uri="{FF2B5EF4-FFF2-40B4-BE49-F238E27FC236}">
                <a16:creationId xmlns="" xmlns:a16="http://schemas.microsoft.com/office/drawing/2014/main" id="{1F8065DB-7D63-BAD5-295F-0373A0B1CBA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64907" y="1393755"/>
            <a:ext cx="2381250" cy="14287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10D4844-99C5-280D-05CB-F6A33E2042E4}"/>
              </a:ext>
            </a:extLst>
          </p:cNvPr>
          <p:cNvSpPr txBox="1"/>
          <p:nvPr/>
        </p:nvSpPr>
        <p:spPr>
          <a:xfrm>
            <a:off x="963118" y="3016250"/>
            <a:ext cx="6093500" cy="2031325"/>
          </a:xfrm>
          <a:prstGeom prst="rect">
            <a:avLst/>
          </a:prstGeom>
          <a:noFill/>
        </p:spPr>
        <p:txBody>
          <a:bodyPr wrap="square">
            <a:spAutoFit/>
          </a:bodyPr>
          <a:lstStyle/>
          <a:p>
            <a:r>
              <a:rPr lang="en-US" dirty="0"/>
              <a:t>Syntax</a:t>
            </a:r>
          </a:p>
          <a:p>
            <a:r>
              <a:rPr lang="en-US" dirty="0"/>
              <a:t>The syntax for the LEFT OUTER JOIN in SQL is:</a:t>
            </a:r>
          </a:p>
          <a:p>
            <a:endParaRPr lang="en-US" dirty="0"/>
          </a:p>
          <a:p>
            <a:r>
              <a:rPr lang="en-US" dirty="0"/>
              <a:t>SELECT columns</a:t>
            </a:r>
          </a:p>
          <a:p>
            <a:r>
              <a:rPr lang="en-US" dirty="0"/>
              <a:t>FROM table1</a:t>
            </a:r>
          </a:p>
          <a:p>
            <a:r>
              <a:rPr lang="en-US" dirty="0"/>
              <a:t>LEFT [OUTER] JOIN table2</a:t>
            </a:r>
          </a:p>
          <a:p>
            <a:r>
              <a:rPr lang="en-US" dirty="0"/>
              <a:t>ON table1.column = table2.column;</a:t>
            </a:r>
            <a:endParaRPr lang="en-IN" dirty="0"/>
          </a:p>
        </p:txBody>
      </p:sp>
    </p:spTree>
    <p:extLst>
      <p:ext uri="{BB962C8B-B14F-4D97-AF65-F5344CB8AC3E}">
        <p14:creationId xmlns="" xmlns:p14="http://schemas.microsoft.com/office/powerpoint/2010/main" val="114015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03880D-C914-2D15-4EAD-8C17D90E84D7}"/>
              </a:ext>
            </a:extLst>
          </p:cNvPr>
          <p:cNvSpPr>
            <a:spLocks noGrp="1"/>
          </p:cNvSpPr>
          <p:nvPr>
            <p:ph type="title"/>
          </p:nvPr>
        </p:nvSpPr>
        <p:spPr/>
        <p:txBody>
          <a:bodyPr>
            <a:normAutofit fontScale="90000"/>
          </a:bodyPr>
          <a:lstStyle/>
          <a:p>
            <a:r>
              <a:rPr lang="en-IN" b="1" i="0" dirty="0">
                <a:solidFill>
                  <a:srgbClr val="535353"/>
                </a:solidFill>
                <a:effectLst/>
                <a:latin typeface="Helvetica Neue"/>
              </a:rPr>
              <a:t>SQL RIGHT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 xmlns:a16="http://schemas.microsoft.com/office/drawing/2014/main" id="{989EA623-CC37-CF59-AFB9-0BA3D139F8BE}"/>
              </a:ext>
            </a:extLst>
          </p:cNvPr>
          <p:cNvPicPr>
            <a:picLocks noChangeAspect="1"/>
          </p:cNvPicPr>
          <p:nvPr/>
        </p:nvPicPr>
        <p:blipFill>
          <a:blip r:embed="rId2"/>
          <a:stretch>
            <a:fillRect/>
          </a:stretch>
        </p:blipFill>
        <p:spPr>
          <a:xfrm>
            <a:off x="9177571" y="780894"/>
            <a:ext cx="2381250" cy="1428750"/>
          </a:xfrm>
          <a:prstGeom prst="rect">
            <a:avLst/>
          </a:prstGeom>
        </p:spPr>
      </p:pic>
      <p:sp>
        <p:nvSpPr>
          <p:cNvPr id="5" name="TextBox 4">
            <a:extLst>
              <a:ext uri="{FF2B5EF4-FFF2-40B4-BE49-F238E27FC236}">
                <a16:creationId xmlns="" xmlns:a16="http://schemas.microsoft.com/office/drawing/2014/main" id="{1B0566EF-D1B5-C593-8348-900F5DC304E6}"/>
              </a:ext>
            </a:extLst>
          </p:cNvPr>
          <p:cNvSpPr txBox="1"/>
          <p:nvPr/>
        </p:nvSpPr>
        <p:spPr>
          <a:xfrm>
            <a:off x="457045" y="1229023"/>
            <a:ext cx="8720526" cy="923330"/>
          </a:xfrm>
          <a:prstGeom prst="rect">
            <a:avLst/>
          </a:prstGeom>
          <a:noFill/>
        </p:spPr>
        <p:txBody>
          <a:bodyPr wrap="square">
            <a:spAutoFit/>
          </a:bodyPr>
          <a:lstStyle/>
          <a:p>
            <a:r>
              <a:rPr lang="en-US" dirty="0"/>
              <a:t>This type of join returns all rows from the </a:t>
            </a:r>
            <a:r>
              <a:rPr lang="en-US" dirty="0" err="1"/>
              <a:t>RIGHT-hand</a:t>
            </a:r>
            <a:r>
              <a:rPr lang="en-US" dirty="0"/>
              <a:t> table specified in the ON condition and only those rows from the other table where the joined fields are equal (join condition is met).</a:t>
            </a:r>
            <a:endParaRPr lang="en-IN" dirty="0"/>
          </a:p>
        </p:txBody>
      </p:sp>
      <p:sp>
        <p:nvSpPr>
          <p:cNvPr id="7" name="TextBox 6">
            <a:extLst>
              <a:ext uri="{FF2B5EF4-FFF2-40B4-BE49-F238E27FC236}">
                <a16:creationId xmlns="" xmlns:a16="http://schemas.microsoft.com/office/drawing/2014/main" id="{0783B961-F34D-4DAB-0ABC-A3C3AE6AA44F}"/>
              </a:ext>
            </a:extLst>
          </p:cNvPr>
          <p:cNvSpPr txBox="1"/>
          <p:nvPr/>
        </p:nvSpPr>
        <p:spPr>
          <a:xfrm>
            <a:off x="419725" y="2409590"/>
            <a:ext cx="8720526" cy="2031325"/>
          </a:xfrm>
          <a:prstGeom prst="rect">
            <a:avLst/>
          </a:prstGeom>
          <a:noFill/>
        </p:spPr>
        <p:txBody>
          <a:bodyPr wrap="square">
            <a:spAutoFit/>
          </a:bodyPr>
          <a:lstStyle/>
          <a:p>
            <a:r>
              <a:rPr lang="en-US" dirty="0"/>
              <a:t>Syntax</a:t>
            </a:r>
          </a:p>
          <a:p>
            <a:r>
              <a:rPr lang="en-US" dirty="0"/>
              <a:t>The syntax for the RIGHT OUTER JOIN in SQL is:</a:t>
            </a:r>
          </a:p>
          <a:p>
            <a:endParaRPr lang="en-US" dirty="0"/>
          </a:p>
          <a:p>
            <a:r>
              <a:rPr lang="en-US" dirty="0"/>
              <a:t>SELECT columns</a:t>
            </a:r>
          </a:p>
          <a:p>
            <a:r>
              <a:rPr lang="en-US" dirty="0"/>
              <a:t>FROM table1</a:t>
            </a:r>
          </a:p>
          <a:p>
            <a:r>
              <a:rPr lang="en-US" dirty="0"/>
              <a:t>RIGHT [OUTER] JOIN table2</a:t>
            </a:r>
          </a:p>
          <a:p>
            <a:r>
              <a:rPr lang="en-US" dirty="0"/>
              <a:t>ON table1.column = table2.column;</a:t>
            </a:r>
            <a:endParaRPr lang="en-IN" dirty="0"/>
          </a:p>
        </p:txBody>
      </p:sp>
    </p:spTree>
    <p:extLst>
      <p:ext uri="{BB962C8B-B14F-4D97-AF65-F5344CB8AC3E}">
        <p14:creationId xmlns="" xmlns:p14="http://schemas.microsoft.com/office/powerpoint/2010/main" val="3861636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B4320-16BC-9173-D4FA-59F55A3F14AF}"/>
              </a:ext>
            </a:extLst>
          </p:cNvPr>
          <p:cNvSpPr>
            <a:spLocks noGrp="1"/>
          </p:cNvSpPr>
          <p:nvPr>
            <p:ph type="title"/>
          </p:nvPr>
        </p:nvSpPr>
        <p:spPr/>
        <p:txBody>
          <a:bodyPr>
            <a:normAutofit fontScale="90000"/>
          </a:bodyPr>
          <a:lstStyle/>
          <a:p>
            <a:r>
              <a:rPr lang="en-IN" b="1" i="0" dirty="0">
                <a:solidFill>
                  <a:srgbClr val="535353"/>
                </a:solidFill>
                <a:effectLst/>
                <a:latin typeface="Helvetica Neue"/>
              </a:rPr>
              <a:t>SQL FULL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 xmlns:a16="http://schemas.microsoft.com/office/drawing/2014/main" id="{51BB9BD4-4518-9871-17ED-7924683EF77A}"/>
              </a:ext>
            </a:extLst>
          </p:cNvPr>
          <p:cNvPicPr>
            <a:picLocks noChangeAspect="1"/>
          </p:cNvPicPr>
          <p:nvPr/>
        </p:nvPicPr>
        <p:blipFill>
          <a:blip r:embed="rId2"/>
          <a:stretch>
            <a:fillRect/>
          </a:stretch>
        </p:blipFill>
        <p:spPr>
          <a:xfrm>
            <a:off x="9267513" y="1027906"/>
            <a:ext cx="2381250" cy="1428750"/>
          </a:xfrm>
          <a:prstGeom prst="rect">
            <a:avLst/>
          </a:prstGeom>
        </p:spPr>
      </p:pic>
      <p:sp>
        <p:nvSpPr>
          <p:cNvPr id="5" name="TextBox 4">
            <a:extLst>
              <a:ext uri="{FF2B5EF4-FFF2-40B4-BE49-F238E27FC236}">
                <a16:creationId xmlns="" xmlns:a16="http://schemas.microsoft.com/office/drawing/2014/main" id="{001D3FE3-6846-6CD1-5E4F-F16615814845}"/>
              </a:ext>
            </a:extLst>
          </p:cNvPr>
          <p:cNvSpPr txBox="1"/>
          <p:nvPr/>
        </p:nvSpPr>
        <p:spPr>
          <a:xfrm>
            <a:off x="1442804" y="3054168"/>
            <a:ext cx="6093500" cy="2031325"/>
          </a:xfrm>
          <a:prstGeom prst="rect">
            <a:avLst/>
          </a:prstGeom>
          <a:noFill/>
        </p:spPr>
        <p:txBody>
          <a:bodyPr wrap="square">
            <a:spAutoFit/>
          </a:bodyPr>
          <a:lstStyle/>
          <a:p>
            <a:r>
              <a:rPr lang="en-US" dirty="0"/>
              <a:t>Syntax</a:t>
            </a:r>
          </a:p>
          <a:p>
            <a:r>
              <a:rPr lang="en-US" dirty="0"/>
              <a:t>The syntax for the SQL FULL OUTER JOIN is:</a:t>
            </a:r>
          </a:p>
          <a:p>
            <a:endParaRPr lang="en-US" dirty="0"/>
          </a:p>
          <a:p>
            <a:r>
              <a:rPr lang="en-US" dirty="0"/>
              <a:t>SELECT columns</a:t>
            </a:r>
          </a:p>
          <a:p>
            <a:r>
              <a:rPr lang="en-US" dirty="0"/>
              <a:t>FROM table1</a:t>
            </a:r>
          </a:p>
          <a:p>
            <a:r>
              <a:rPr lang="en-US" dirty="0"/>
              <a:t>FULL [OUTER] JOIN table2</a:t>
            </a:r>
          </a:p>
          <a:p>
            <a:r>
              <a:rPr lang="en-US" dirty="0"/>
              <a:t>ON table1.column = table2.column;</a:t>
            </a:r>
            <a:endParaRPr lang="en-IN" dirty="0"/>
          </a:p>
        </p:txBody>
      </p:sp>
      <p:sp>
        <p:nvSpPr>
          <p:cNvPr id="7" name="TextBox 6">
            <a:extLst>
              <a:ext uri="{FF2B5EF4-FFF2-40B4-BE49-F238E27FC236}">
                <a16:creationId xmlns="" xmlns:a16="http://schemas.microsoft.com/office/drawing/2014/main" id="{8D782936-CB7B-8783-0CF6-780FF919FFE2}"/>
              </a:ext>
            </a:extLst>
          </p:cNvPr>
          <p:cNvSpPr txBox="1"/>
          <p:nvPr/>
        </p:nvSpPr>
        <p:spPr>
          <a:xfrm>
            <a:off x="838200" y="1630419"/>
            <a:ext cx="7586272" cy="646331"/>
          </a:xfrm>
          <a:prstGeom prst="rect">
            <a:avLst/>
          </a:prstGeom>
          <a:noFill/>
        </p:spPr>
        <p:txBody>
          <a:bodyPr wrap="square">
            <a:spAutoFit/>
          </a:bodyPr>
          <a:lstStyle/>
          <a:p>
            <a:r>
              <a:rPr lang="en-US" dirty="0"/>
              <a:t> This type of join returns all rows from the </a:t>
            </a:r>
            <a:r>
              <a:rPr lang="en-US" dirty="0" err="1"/>
              <a:t>LEFT-hand</a:t>
            </a:r>
            <a:r>
              <a:rPr lang="en-US" dirty="0"/>
              <a:t> table and </a:t>
            </a:r>
            <a:r>
              <a:rPr lang="en-US" dirty="0" err="1"/>
              <a:t>RIGHT-hand</a:t>
            </a:r>
            <a:r>
              <a:rPr lang="en-US" dirty="0"/>
              <a:t> table with NULL values in place where the join condition is not met.</a:t>
            </a:r>
            <a:endParaRPr lang="en-IN" dirty="0"/>
          </a:p>
        </p:txBody>
      </p:sp>
    </p:spTree>
    <p:extLst>
      <p:ext uri="{BB962C8B-B14F-4D97-AF65-F5344CB8AC3E}">
        <p14:creationId xmlns="" xmlns:p14="http://schemas.microsoft.com/office/powerpoint/2010/main" val="986341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E7CEE7-6510-56AC-1ADC-DE1A44907A21}"/>
              </a:ext>
            </a:extLst>
          </p:cNvPr>
          <p:cNvSpPr>
            <a:spLocks noGrp="1"/>
          </p:cNvSpPr>
          <p:nvPr>
            <p:ph type="title"/>
          </p:nvPr>
        </p:nvSpPr>
        <p:spPr/>
        <p:txBody>
          <a:bodyPr/>
          <a:lstStyle/>
          <a:p>
            <a:r>
              <a:rPr lang="en-IN" dirty="0" err="1"/>
              <a:t>Equi</a:t>
            </a:r>
            <a:r>
              <a:rPr lang="en-IN" dirty="0"/>
              <a:t> join and non </a:t>
            </a:r>
            <a:r>
              <a:rPr lang="en-IN" dirty="0" err="1"/>
              <a:t>equi</a:t>
            </a:r>
            <a:r>
              <a:rPr lang="en-IN" dirty="0"/>
              <a:t> joins</a:t>
            </a:r>
          </a:p>
        </p:txBody>
      </p:sp>
      <p:sp>
        <p:nvSpPr>
          <p:cNvPr id="6" name="TextBox 5">
            <a:extLst>
              <a:ext uri="{FF2B5EF4-FFF2-40B4-BE49-F238E27FC236}">
                <a16:creationId xmlns="" xmlns:a16="http://schemas.microsoft.com/office/drawing/2014/main" id="{37922EA2-9F82-032A-E1E7-6BDF853C5DC0}"/>
              </a:ext>
            </a:extLst>
          </p:cNvPr>
          <p:cNvSpPr txBox="1"/>
          <p:nvPr/>
        </p:nvSpPr>
        <p:spPr>
          <a:xfrm>
            <a:off x="838200" y="1916100"/>
            <a:ext cx="9280161" cy="1569660"/>
          </a:xfrm>
          <a:prstGeom prst="rect">
            <a:avLst/>
          </a:prstGeom>
          <a:noFill/>
        </p:spPr>
        <p:txBody>
          <a:bodyPr wrap="square">
            <a:spAutoFit/>
          </a:bodyPr>
          <a:lstStyle/>
          <a:p>
            <a:r>
              <a:rPr lang="en-US" sz="2400" dirty="0" err="1"/>
              <a:t>Equi</a:t>
            </a:r>
            <a:r>
              <a:rPr lang="en-US" sz="2400" dirty="0"/>
              <a:t> Join and Non-</a:t>
            </a:r>
            <a:r>
              <a:rPr lang="en-US" sz="2400" dirty="0" err="1"/>
              <a:t>Equi</a:t>
            </a:r>
            <a:r>
              <a:rPr lang="en-US" sz="2400" dirty="0"/>
              <a:t> Joins are types of Inner Joins. </a:t>
            </a:r>
            <a:r>
              <a:rPr lang="en-US" sz="2400" dirty="0" err="1"/>
              <a:t>Equi</a:t>
            </a:r>
            <a:r>
              <a:rPr lang="en-US" sz="2400" dirty="0"/>
              <a:t> Join in SQL is used to retrieve data from multiple tables using an equality condition with the WHERE clause. Non-</a:t>
            </a:r>
            <a:r>
              <a:rPr lang="en-US" sz="2400" dirty="0" err="1"/>
              <a:t>Equi</a:t>
            </a:r>
            <a:r>
              <a:rPr lang="en-US" sz="2400" dirty="0"/>
              <a:t> in SQL is used to retrieve data from multiple tables using any other operator except the equality condition.</a:t>
            </a:r>
            <a:endParaRPr lang="en-IN" sz="2400" dirty="0"/>
          </a:p>
        </p:txBody>
      </p:sp>
    </p:spTree>
    <p:extLst>
      <p:ext uri="{BB962C8B-B14F-4D97-AF65-F5344CB8AC3E}">
        <p14:creationId xmlns="" xmlns:p14="http://schemas.microsoft.com/office/powerpoint/2010/main" val="245239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F3245-304B-4804-D23A-91982907AF9E}"/>
              </a:ext>
            </a:extLst>
          </p:cNvPr>
          <p:cNvSpPr>
            <a:spLocks noGrp="1"/>
          </p:cNvSpPr>
          <p:nvPr>
            <p:ph type="title"/>
          </p:nvPr>
        </p:nvSpPr>
        <p:spPr/>
        <p:txBody>
          <a:bodyPr/>
          <a:lstStyle/>
          <a:p>
            <a:r>
              <a:rPr lang="en-IN" dirty="0"/>
              <a:t>Cross Join or Cartesian Join</a:t>
            </a:r>
          </a:p>
        </p:txBody>
      </p:sp>
      <p:sp>
        <p:nvSpPr>
          <p:cNvPr id="4" name="TextBox 3">
            <a:extLst>
              <a:ext uri="{FF2B5EF4-FFF2-40B4-BE49-F238E27FC236}">
                <a16:creationId xmlns="" xmlns:a16="http://schemas.microsoft.com/office/drawing/2014/main" id="{B4A13BCE-7A97-A322-AA68-25B1CD6D14B9}"/>
              </a:ext>
            </a:extLst>
          </p:cNvPr>
          <p:cNvSpPr txBox="1"/>
          <p:nvPr/>
        </p:nvSpPr>
        <p:spPr>
          <a:xfrm>
            <a:off x="1094282" y="1802168"/>
            <a:ext cx="7776146" cy="193899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cartesian product is really </a:t>
            </a:r>
            <a:r>
              <a:rPr lang="en-US" sz="2400" b="1" i="0" dirty="0">
                <a:solidFill>
                  <a:srgbClr val="202124"/>
                </a:solidFill>
                <a:effectLst/>
                <a:latin typeface="arial" panose="020B0604020202020204" pitchFamily="34" charset="0"/>
              </a:rPr>
              <a:t>a cross-join which returns all the rows in all the tables listed in a query</a:t>
            </a:r>
            <a:r>
              <a:rPr lang="en-US" sz="2400" b="0" i="0" dirty="0">
                <a:solidFill>
                  <a:srgbClr val="202124"/>
                </a:solidFill>
                <a:effectLst/>
                <a:latin typeface="arial" panose="020B0604020202020204" pitchFamily="34" charset="0"/>
              </a:rPr>
              <a:t>: each row in the first table is paired with all the rows in the second table. This happens when there is no relationship defined between the two tables.</a:t>
            </a:r>
            <a:endParaRPr lang="en-IN" sz="2400" dirty="0"/>
          </a:p>
        </p:txBody>
      </p:sp>
      <p:sp>
        <p:nvSpPr>
          <p:cNvPr id="6" name="TextBox 5">
            <a:extLst>
              <a:ext uri="{FF2B5EF4-FFF2-40B4-BE49-F238E27FC236}">
                <a16:creationId xmlns="" xmlns:a16="http://schemas.microsoft.com/office/drawing/2014/main" id="{6CC00EEE-0F08-A26C-1351-169BEACF6E86}"/>
              </a:ext>
            </a:extLst>
          </p:cNvPr>
          <p:cNvSpPr txBox="1"/>
          <p:nvPr/>
        </p:nvSpPr>
        <p:spPr>
          <a:xfrm>
            <a:off x="1094282" y="3852640"/>
            <a:ext cx="6093500" cy="2308324"/>
          </a:xfrm>
          <a:prstGeom prst="rect">
            <a:avLst/>
          </a:prstGeom>
          <a:noFill/>
        </p:spPr>
        <p:txBody>
          <a:bodyPr wrap="square">
            <a:spAutoFit/>
          </a:bodyPr>
          <a:lstStyle/>
          <a:p>
            <a:r>
              <a:rPr lang="en-US" dirty="0"/>
              <a:t>The syntax of the CROSS JOIN in SQL will look like the below syntax:</a:t>
            </a:r>
          </a:p>
          <a:p>
            <a:endParaRPr lang="en-US" dirty="0"/>
          </a:p>
          <a:p>
            <a:r>
              <a:rPr lang="en-US" dirty="0"/>
              <a:t>SELECT ColumnName_1, </a:t>
            </a:r>
          </a:p>
          <a:p>
            <a:r>
              <a:rPr lang="en-US" dirty="0"/>
              <a:t>       ColumnName_2, </a:t>
            </a:r>
          </a:p>
          <a:p>
            <a:r>
              <a:rPr lang="en-US" dirty="0"/>
              <a:t>       </a:t>
            </a:r>
            <a:r>
              <a:rPr lang="en-US" dirty="0" err="1"/>
              <a:t>ColumnName_N</a:t>
            </a:r>
            <a:endParaRPr lang="en-US" dirty="0"/>
          </a:p>
          <a:p>
            <a:r>
              <a:rPr lang="en-US" dirty="0"/>
              <a:t>FROM [Table_1]</a:t>
            </a:r>
          </a:p>
          <a:p>
            <a:r>
              <a:rPr lang="en-US" dirty="0"/>
              <a:t>     CROSS JOIN [Table_2]</a:t>
            </a:r>
            <a:endParaRPr lang="en-IN" dirty="0"/>
          </a:p>
        </p:txBody>
      </p:sp>
    </p:spTree>
    <p:extLst>
      <p:ext uri="{BB962C8B-B14F-4D97-AF65-F5344CB8AC3E}">
        <p14:creationId xmlns="" xmlns:p14="http://schemas.microsoft.com/office/powerpoint/2010/main" val="861448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E0D6E2-A4AD-0103-0CF2-E34652668322}"/>
              </a:ext>
            </a:extLst>
          </p:cNvPr>
          <p:cNvSpPr>
            <a:spLocks noGrp="1"/>
          </p:cNvSpPr>
          <p:nvPr>
            <p:ph type="title"/>
          </p:nvPr>
        </p:nvSpPr>
        <p:spPr/>
        <p:txBody>
          <a:bodyPr/>
          <a:lstStyle/>
          <a:p>
            <a:r>
              <a:rPr lang="en-IN" dirty="0"/>
              <a:t>Constraints in SQL</a:t>
            </a:r>
          </a:p>
        </p:txBody>
      </p:sp>
      <p:sp>
        <p:nvSpPr>
          <p:cNvPr id="3" name="Text Placeholder 2">
            <a:extLst>
              <a:ext uri="{FF2B5EF4-FFF2-40B4-BE49-F238E27FC236}">
                <a16:creationId xmlns="" xmlns:a16="http://schemas.microsoft.com/office/drawing/2014/main" id="{F53E832E-91D7-71AB-6EFF-627BD0F5CC47}"/>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4239707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67110-23E6-680B-F5BE-E61542A43E45}"/>
              </a:ext>
            </a:extLst>
          </p:cNvPr>
          <p:cNvSpPr>
            <a:spLocks noGrp="1"/>
          </p:cNvSpPr>
          <p:nvPr>
            <p:ph type="title"/>
          </p:nvPr>
        </p:nvSpPr>
        <p:spPr/>
        <p:txBody>
          <a:bodyPr>
            <a:normAutofit fontScale="90000"/>
          </a:bodyPr>
          <a:lstStyle/>
          <a:p>
            <a:r>
              <a:rPr lang="en-IN" b="1" i="0" dirty="0">
                <a:solidFill>
                  <a:srgbClr val="273239"/>
                </a:solidFill>
                <a:effectLst/>
                <a:latin typeface="sofia-pro"/>
              </a:rPr>
              <a:t>SQL - Constraints</a:t>
            </a:r>
            <a:br>
              <a:rPr lang="en-IN" b="1" i="0" dirty="0">
                <a:solidFill>
                  <a:srgbClr val="273239"/>
                </a:solidFill>
                <a:effectLst/>
                <a:latin typeface="sofia-pro"/>
              </a:rPr>
            </a:br>
            <a:endParaRPr lang="en-IN" dirty="0"/>
          </a:p>
        </p:txBody>
      </p:sp>
      <p:sp>
        <p:nvSpPr>
          <p:cNvPr id="4" name="TextBox 3">
            <a:extLst>
              <a:ext uri="{FF2B5EF4-FFF2-40B4-BE49-F238E27FC236}">
                <a16:creationId xmlns="" xmlns:a16="http://schemas.microsoft.com/office/drawing/2014/main" id="{62436D50-D186-E276-9719-00BDD6F20483}"/>
              </a:ext>
            </a:extLst>
          </p:cNvPr>
          <p:cNvSpPr txBox="1"/>
          <p:nvPr/>
        </p:nvSpPr>
        <p:spPr>
          <a:xfrm>
            <a:off x="328534" y="1027906"/>
            <a:ext cx="10809158" cy="5693866"/>
          </a:xfrm>
          <a:prstGeom prst="rect">
            <a:avLst/>
          </a:prstGeom>
          <a:noFill/>
        </p:spPr>
        <p:txBody>
          <a:bodyPr wrap="square">
            <a:spAutoFit/>
          </a:bodyPr>
          <a:lstStyle/>
          <a:p>
            <a:r>
              <a:rPr lang="en-US" sz="2800" dirty="0"/>
              <a:t>Constraints are the rules that we can apply on the type of data in a table. That is, we can specify the limit on the type of data that can be stored in a particular column in a table using constraints. </a:t>
            </a:r>
          </a:p>
          <a:p>
            <a:r>
              <a:rPr lang="en-US" sz="2800" dirty="0"/>
              <a:t>The available constraints in SQL are: </a:t>
            </a:r>
          </a:p>
          <a:p>
            <a:r>
              <a:rPr lang="en-US" sz="2800" dirty="0"/>
              <a:t> </a:t>
            </a:r>
            <a:r>
              <a:rPr lang="en-US" sz="2800" b="1" dirty="0"/>
              <a:t>NOT NULL</a:t>
            </a:r>
            <a:r>
              <a:rPr lang="en-US" sz="2800" dirty="0"/>
              <a:t>: This constraint tells that we cannot store a null value in a column. That is, if a column is specified as </a:t>
            </a:r>
            <a:r>
              <a:rPr lang="en-US" sz="2800" b="1" dirty="0"/>
              <a:t>NOT NULL </a:t>
            </a:r>
            <a:r>
              <a:rPr lang="en-US" sz="2800" dirty="0"/>
              <a:t>then we will not be able to store null in this particular column any more.</a:t>
            </a:r>
          </a:p>
          <a:p>
            <a:r>
              <a:rPr lang="en-US" sz="2800" b="1" dirty="0"/>
              <a:t>UNIQUE</a:t>
            </a:r>
            <a:r>
              <a:rPr lang="en-US" sz="2800" dirty="0"/>
              <a:t>: This constraint when specified with a column, tells that all the values in the column must be unique. That is, the values in any row of a column must not be repeated.</a:t>
            </a:r>
          </a:p>
          <a:p>
            <a:r>
              <a:rPr lang="en-US" sz="2800" b="1" dirty="0"/>
              <a:t>PRIMARY KEY</a:t>
            </a:r>
            <a:r>
              <a:rPr lang="en-US" sz="2800" dirty="0"/>
              <a:t>: A primary key is a field which can uniquely identify each row in a table. And this constraint is used to specify a field in a table as primary key.</a:t>
            </a:r>
          </a:p>
        </p:txBody>
      </p:sp>
    </p:spTree>
    <p:extLst>
      <p:ext uri="{BB962C8B-B14F-4D97-AF65-F5344CB8AC3E}">
        <p14:creationId xmlns="" xmlns:p14="http://schemas.microsoft.com/office/powerpoint/2010/main" val="4262669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F1B6C6C-1634-1C99-78A8-64098DDB3BF2}"/>
              </a:ext>
            </a:extLst>
          </p:cNvPr>
          <p:cNvSpPr txBox="1"/>
          <p:nvPr/>
        </p:nvSpPr>
        <p:spPr>
          <a:xfrm>
            <a:off x="509665" y="1221778"/>
            <a:ext cx="11137692" cy="3539430"/>
          </a:xfrm>
          <a:prstGeom prst="rect">
            <a:avLst/>
          </a:prstGeom>
          <a:noFill/>
        </p:spPr>
        <p:txBody>
          <a:bodyPr wrap="square">
            <a:spAutoFit/>
          </a:bodyPr>
          <a:lstStyle/>
          <a:p>
            <a:r>
              <a:rPr lang="en-US" sz="2800" b="1" dirty="0"/>
              <a:t>FOREIGN KEY: </a:t>
            </a:r>
            <a:r>
              <a:rPr lang="en-US" sz="2800" dirty="0"/>
              <a:t>A Foreign key is a field which can uniquely identify each row in a another table. And this constraint is used to specify a field as Foreign key.</a:t>
            </a:r>
          </a:p>
          <a:p>
            <a:r>
              <a:rPr lang="en-US" sz="2800" b="1" dirty="0"/>
              <a:t>CHECK</a:t>
            </a:r>
            <a:r>
              <a:rPr lang="en-US" sz="2800" dirty="0"/>
              <a:t>: This constraint helps to validate the values of a column to meet a particular condition. That is, it helps to ensure that the value stored in a column meets a specific condition.</a:t>
            </a:r>
          </a:p>
          <a:p>
            <a:r>
              <a:rPr lang="en-US" sz="2800" b="1" dirty="0"/>
              <a:t>DEFAULT</a:t>
            </a:r>
            <a:r>
              <a:rPr lang="en-US" sz="2800" dirty="0"/>
              <a:t>: This constraint specifies a default value for the column when no value is specified by the user.</a:t>
            </a:r>
            <a:endParaRPr lang="en-IN" sz="2800" dirty="0"/>
          </a:p>
        </p:txBody>
      </p:sp>
    </p:spTree>
    <p:extLst>
      <p:ext uri="{BB962C8B-B14F-4D97-AF65-F5344CB8AC3E}">
        <p14:creationId xmlns="" xmlns:p14="http://schemas.microsoft.com/office/powerpoint/2010/main" val="208957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CD95B7-D134-5F0F-4E4F-FAF605931677}"/>
              </a:ext>
            </a:extLst>
          </p:cNvPr>
          <p:cNvSpPr>
            <a:spLocks noGrp="1"/>
          </p:cNvSpPr>
          <p:nvPr>
            <p:ph type="title"/>
          </p:nvPr>
        </p:nvSpPr>
        <p:spPr/>
        <p:txBody>
          <a:bodyPr>
            <a:normAutofit fontScale="90000"/>
          </a:bodyPr>
          <a:lstStyle/>
          <a:p>
            <a:r>
              <a:rPr lang="en-IN" b="0" i="0" dirty="0">
                <a:solidFill>
                  <a:srgbClr val="212529"/>
                </a:solidFill>
                <a:effectLst/>
                <a:latin typeface="system-ui"/>
              </a:rPr>
              <a:t>Relational Model</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6F9DC8BD-2161-8273-722C-86CB51235262}"/>
              </a:ext>
            </a:extLst>
          </p:cNvPr>
          <p:cNvSpPr txBox="1"/>
          <p:nvPr/>
        </p:nvSpPr>
        <p:spPr>
          <a:xfrm>
            <a:off x="620110" y="1236941"/>
            <a:ext cx="9406759" cy="2677656"/>
          </a:xfrm>
          <a:prstGeom prst="rect">
            <a:avLst/>
          </a:prstGeom>
          <a:noFill/>
        </p:spPr>
        <p:txBody>
          <a:bodyPr wrap="square">
            <a:spAutoFit/>
          </a:bodyPr>
          <a:lstStyle/>
          <a:p>
            <a:pPr algn="l"/>
            <a:r>
              <a:rPr lang="en-US" sz="2400" b="0" i="0" dirty="0">
                <a:solidFill>
                  <a:srgbClr val="212529"/>
                </a:solidFill>
                <a:effectLst/>
                <a:latin typeface="system-ui"/>
              </a:rPr>
              <a:t>In this model, data is organized in two-dimensional </a:t>
            </a:r>
            <a:r>
              <a:rPr lang="en-US" sz="2400" b="1" i="0" dirty="0">
                <a:solidFill>
                  <a:srgbClr val="212529"/>
                </a:solidFill>
                <a:effectLst/>
                <a:latin typeface="system-ui"/>
              </a:rPr>
              <a:t>tables</a:t>
            </a:r>
            <a:r>
              <a:rPr lang="en-US" sz="2400" b="0" i="0" dirty="0">
                <a:solidFill>
                  <a:srgbClr val="212529"/>
                </a:solidFill>
                <a:effectLst/>
                <a:latin typeface="system-ui"/>
              </a:rPr>
              <a:t> and the relationship is maintained by storing a common field.</a:t>
            </a:r>
          </a:p>
          <a:p>
            <a:pPr algn="l"/>
            <a:r>
              <a:rPr lang="en-US" sz="2400" b="0" i="0" dirty="0">
                <a:solidFill>
                  <a:srgbClr val="212529"/>
                </a:solidFill>
                <a:effectLst/>
                <a:latin typeface="system-ui"/>
              </a:rPr>
              <a:t>This model was introduced by E.F Codd in 1970, and since then it has been the most widely used database model, in fact, we can say the only database model used around the world.</a:t>
            </a:r>
          </a:p>
          <a:p>
            <a:pPr algn="l"/>
            <a:r>
              <a:rPr lang="en-US" sz="2400" b="0" i="0" dirty="0">
                <a:solidFill>
                  <a:srgbClr val="212529"/>
                </a:solidFill>
                <a:effectLst/>
                <a:latin typeface="system-ui"/>
              </a:rPr>
              <a:t>The basic structure of data in the relational model is tables. All the information related to a particular type is stored in rows of that table.</a:t>
            </a:r>
          </a:p>
        </p:txBody>
      </p:sp>
      <p:sp>
        <p:nvSpPr>
          <p:cNvPr id="6" name="TextBox 5">
            <a:extLst>
              <a:ext uri="{FF2B5EF4-FFF2-40B4-BE49-F238E27FC236}">
                <a16:creationId xmlns="" xmlns:a16="http://schemas.microsoft.com/office/drawing/2014/main" id="{F562D572-78A3-CB7E-431A-402EE09CD30F}"/>
              </a:ext>
            </a:extLst>
          </p:cNvPr>
          <p:cNvSpPr txBox="1"/>
          <p:nvPr/>
        </p:nvSpPr>
        <p:spPr>
          <a:xfrm>
            <a:off x="1460937" y="4077278"/>
            <a:ext cx="9059917" cy="461665"/>
          </a:xfrm>
          <a:prstGeom prst="rect">
            <a:avLst/>
          </a:prstGeom>
          <a:noFill/>
        </p:spPr>
        <p:txBody>
          <a:bodyPr wrap="square">
            <a:spAutoFit/>
          </a:bodyPr>
          <a:lstStyle/>
          <a:p>
            <a:r>
              <a:rPr lang="en-US" sz="2400" b="0" i="0" dirty="0">
                <a:solidFill>
                  <a:srgbClr val="212529"/>
                </a:solidFill>
                <a:effectLst/>
                <a:latin typeface="system-ui"/>
              </a:rPr>
              <a:t>Tables are also known as </a:t>
            </a:r>
            <a:r>
              <a:rPr lang="en-US" sz="2400" b="1" i="0" dirty="0">
                <a:solidFill>
                  <a:srgbClr val="212529"/>
                </a:solidFill>
                <a:effectLst/>
                <a:latin typeface="system-ui"/>
              </a:rPr>
              <a:t>relations</a:t>
            </a:r>
            <a:r>
              <a:rPr lang="en-US" sz="2400" b="0" i="0" dirty="0">
                <a:solidFill>
                  <a:srgbClr val="212529"/>
                </a:solidFill>
                <a:effectLst/>
                <a:latin typeface="system-ui"/>
              </a:rPr>
              <a:t> in relational model.</a:t>
            </a:r>
            <a:endParaRPr lang="en-IN" sz="2400" dirty="0"/>
          </a:p>
        </p:txBody>
      </p:sp>
    </p:spTree>
    <p:extLst>
      <p:ext uri="{BB962C8B-B14F-4D97-AF65-F5344CB8AC3E}">
        <p14:creationId xmlns="" xmlns:p14="http://schemas.microsoft.com/office/powerpoint/2010/main" val="1024674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625D0-B3B0-5D98-DF09-017BAD29B910}"/>
              </a:ext>
            </a:extLst>
          </p:cNvPr>
          <p:cNvSpPr>
            <a:spLocks noGrp="1"/>
          </p:cNvSpPr>
          <p:nvPr>
            <p:ph type="title"/>
          </p:nvPr>
        </p:nvSpPr>
        <p:spPr/>
        <p:txBody>
          <a:bodyPr/>
          <a:lstStyle/>
          <a:p>
            <a:r>
              <a:rPr lang="en-US" dirty="0"/>
              <a:t>Stored Procedure and function</a:t>
            </a:r>
            <a:endParaRPr lang="en-IN" dirty="0"/>
          </a:p>
        </p:txBody>
      </p:sp>
      <p:sp>
        <p:nvSpPr>
          <p:cNvPr id="3" name="Text Placeholder 2">
            <a:extLst>
              <a:ext uri="{FF2B5EF4-FFF2-40B4-BE49-F238E27FC236}">
                <a16:creationId xmlns="" xmlns:a16="http://schemas.microsoft.com/office/drawing/2014/main" id="{06F8BA3C-36D7-571E-05DD-915F8F54102C}"/>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847628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A1F6D5-05D7-9FA6-B6B4-0A6E6C5A3F25}"/>
              </a:ext>
            </a:extLst>
          </p:cNvPr>
          <p:cNvSpPr>
            <a:spLocks noGrp="1"/>
          </p:cNvSpPr>
          <p:nvPr>
            <p:ph type="title"/>
          </p:nvPr>
        </p:nvSpPr>
        <p:spPr/>
        <p:txBody>
          <a:bodyPr>
            <a:normAutofit fontScale="90000"/>
          </a:bodyPr>
          <a:lstStyle/>
          <a:p>
            <a:r>
              <a:rPr lang="en-IN" b="1" i="0" dirty="0">
                <a:effectLst/>
                <a:latin typeface="PS TT Commons Roman"/>
              </a:rPr>
              <a:t>Stored Procedures</a:t>
            </a:r>
            <a:br>
              <a:rPr lang="en-IN" b="1" i="0" dirty="0">
                <a:effectLst/>
                <a:latin typeface="PS TT Commons Roman"/>
              </a:rPr>
            </a:br>
            <a:endParaRPr lang="en-IN" dirty="0"/>
          </a:p>
        </p:txBody>
      </p:sp>
      <p:sp>
        <p:nvSpPr>
          <p:cNvPr id="4" name="TextBox 3">
            <a:extLst>
              <a:ext uri="{FF2B5EF4-FFF2-40B4-BE49-F238E27FC236}">
                <a16:creationId xmlns="" xmlns:a16="http://schemas.microsoft.com/office/drawing/2014/main" id="{B9C2BD89-7F37-A6F9-9ADC-64DA68AEBBF4}"/>
              </a:ext>
            </a:extLst>
          </p:cNvPr>
          <p:cNvSpPr txBox="1"/>
          <p:nvPr/>
        </p:nvSpPr>
        <p:spPr>
          <a:xfrm>
            <a:off x="614855" y="2028184"/>
            <a:ext cx="9140058"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Stored procedures are </a:t>
            </a:r>
            <a:r>
              <a:rPr lang="en-US" sz="2400" b="1" i="0" dirty="0">
                <a:solidFill>
                  <a:srgbClr val="202124"/>
                </a:solidFill>
                <a:effectLst/>
                <a:latin typeface="arial" panose="020B0604020202020204" pitchFamily="34" charset="0"/>
              </a:rPr>
              <a:t>a collection of Transact-SQL statements stored within the database</a:t>
            </a:r>
            <a:r>
              <a:rPr lang="en-US" sz="2400" b="0" i="0" dirty="0">
                <a:solidFill>
                  <a:srgbClr val="202124"/>
                </a:solidFill>
                <a:effectLst/>
                <a:latin typeface="arial" panose="020B0604020202020204" pitchFamily="34" charset="0"/>
              </a:rPr>
              <a:t>. They are used to encapsulate oft-used queries, such as conditional statements, loops, and other powerful programming features.</a:t>
            </a:r>
            <a:endParaRPr lang="en-IN" sz="2400" dirty="0"/>
          </a:p>
        </p:txBody>
      </p:sp>
      <p:sp>
        <p:nvSpPr>
          <p:cNvPr id="6" name="TextBox 5">
            <a:extLst>
              <a:ext uri="{FF2B5EF4-FFF2-40B4-BE49-F238E27FC236}">
                <a16:creationId xmlns="" xmlns:a16="http://schemas.microsoft.com/office/drawing/2014/main" id="{8DF31F94-2FE0-AA18-4EFD-CCEF8066CDA9}"/>
              </a:ext>
            </a:extLst>
          </p:cNvPr>
          <p:cNvSpPr txBox="1"/>
          <p:nvPr/>
        </p:nvSpPr>
        <p:spPr>
          <a:xfrm>
            <a:off x="838200" y="3750674"/>
            <a:ext cx="6093372" cy="369332"/>
          </a:xfrm>
          <a:prstGeom prst="rect">
            <a:avLst/>
          </a:prstGeom>
          <a:noFill/>
        </p:spPr>
        <p:txBody>
          <a:bodyPr wrap="square">
            <a:spAutoFit/>
          </a:bodyPr>
          <a:lstStyle/>
          <a:p>
            <a:r>
              <a:rPr lang="en-IN" b="0" i="0" dirty="0">
                <a:solidFill>
                  <a:srgbClr val="006395"/>
                </a:solidFill>
                <a:effectLst/>
                <a:latin typeface="DM Mono" panose="020B0604020202020204" pitchFamily="49" charset="0"/>
              </a:rPr>
              <a:t>CREATE PROCEDURE</a:t>
            </a:r>
            <a:endParaRPr lang="en-IN" dirty="0"/>
          </a:p>
        </p:txBody>
      </p:sp>
      <p:sp>
        <p:nvSpPr>
          <p:cNvPr id="7" name="Rectangle 1">
            <a:extLst>
              <a:ext uri="{FF2B5EF4-FFF2-40B4-BE49-F238E27FC236}">
                <a16:creationId xmlns="" xmlns:a16="http://schemas.microsoft.com/office/drawing/2014/main" id="{CEDE471D-832C-5FE9-9DA1-CE418073DFD4}"/>
              </a:ext>
            </a:extLst>
          </p:cNvPr>
          <p:cNvSpPr>
            <a:spLocks noChangeArrowheads="1"/>
          </p:cNvSpPr>
          <p:nvPr/>
        </p:nvSpPr>
        <p:spPr bwMode="auto">
          <a:xfrm>
            <a:off x="614855" y="4029108"/>
            <a:ext cx="6994635" cy="1637577"/>
          </a:xfrm>
          <a:prstGeom prst="rect">
            <a:avLst/>
          </a:prstGeom>
          <a:solidFill>
            <a:srgbClr val="1E242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1 CREATE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F26D6D"/>
                </a:solidFill>
                <a:effectLst/>
                <a:latin typeface="Courier New" panose="02070309020205020404" pitchFamily="49" charset="0"/>
              </a:rPr>
              <a:t>PROCEDURE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procedure_name</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2 </a:t>
            </a:r>
            <a:r>
              <a:rPr kumimoji="0" lang="en-US" altLang="en-US" sz="2400" b="0" i="0" u="none" strike="noStrike" cap="none" normalizeH="0" baseline="0" dirty="0">
                <a:ln>
                  <a:noFill/>
                </a:ln>
                <a:solidFill>
                  <a:srgbClr val="F26D6D"/>
                </a:solidFill>
                <a:effectLst/>
                <a:latin typeface="Courier New" panose="02070309020205020404" pitchFamily="49" charset="0"/>
              </a:rPr>
              <a:t>AS</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3 </a:t>
            </a:r>
            <a:r>
              <a:rPr kumimoji="0" lang="en-US" altLang="en-US" sz="2400" b="0" i="0" u="none" strike="noStrike" cap="none" normalizeH="0" baseline="0" dirty="0" err="1">
                <a:ln>
                  <a:noFill/>
                </a:ln>
                <a:solidFill>
                  <a:srgbClr val="F2F2F2"/>
                </a:solidFill>
                <a:effectLst/>
                <a:latin typeface="Courier New" panose="02070309020205020404" pitchFamily="49" charset="0"/>
              </a:rPr>
              <a:t>sql_statement</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4 </a:t>
            </a:r>
            <a:r>
              <a:rPr kumimoji="0" lang="en-US" altLang="en-US" sz="2400" b="0" i="0" u="none" strike="noStrike" cap="none" normalizeH="0" baseline="0" dirty="0">
                <a:ln>
                  <a:noFill/>
                </a:ln>
                <a:solidFill>
                  <a:srgbClr val="F2F2F2"/>
                </a:solidFill>
                <a:effectLst/>
                <a:latin typeface="Courier New" panose="02070309020205020404" pitchFamily="49" charset="0"/>
              </a:rPr>
              <a:t>GO;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51882D57-C7BF-E736-A52A-6E929A062B05}"/>
              </a:ext>
            </a:extLst>
          </p:cNvPr>
          <p:cNvSpPr>
            <a:spLocks noChangeArrowheads="1"/>
          </p:cNvSpPr>
          <p:nvPr/>
        </p:nvSpPr>
        <p:spPr bwMode="auto">
          <a:xfrm>
            <a:off x="614855" y="5604557"/>
            <a:ext cx="6152325" cy="529582"/>
          </a:xfrm>
          <a:prstGeom prst="rect">
            <a:avLst/>
          </a:prstGeom>
          <a:solidFill>
            <a:srgbClr val="1E242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EXECUTE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schemaname.procedurename</a:t>
            </a:r>
            <a:r>
              <a:rPr kumimoji="0" lang="en-US" altLang="en-US" sz="2400" b="0" i="0" u="none" strike="noStrike" cap="none" normalizeH="0" baseline="0" dirty="0">
                <a:ln>
                  <a:noFill/>
                </a:ln>
                <a:solidFill>
                  <a:srgbClr val="F2F2F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97087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839743E-3F31-887B-8495-A3698A3172DF}"/>
              </a:ext>
            </a:extLst>
          </p:cNvPr>
          <p:cNvSpPr txBox="1"/>
          <p:nvPr/>
        </p:nvSpPr>
        <p:spPr>
          <a:xfrm>
            <a:off x="855280" y="1899857"/>
            <a:ext cx="6093372" cy="2585323"/>
          </a:xfrm>
          <a:prstGeom prst="rect">
            <a:avLst/>
          </a:prstGeom>
          <a:noFill/>
        </p:spPr>
        <p:txBody>
          <a:bodyPr wrap="square">
            <a:spAutoFit/>
          </a:bodyPr>
          <a:lstStyle/>
          <a:p>
            <a:r>
              <a:rPr lang="en-IN" sz="1800" dirty="0">
                <a:solidFill>
                  <a:srgbClr val="0000FF"/>
                </a:solidFill>
                <a:latin typeface="Consolas" panose="020B0609020204030204" pitchFamily="49" charset="0"/>
              </a:rPr>
              <a:t>create</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procedure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getEmployeeName</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@empid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@empname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out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as</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begin</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prstClr val="black"/>
                </a:solidFill>
                <a:latin typeface="Consolas" panose="020B0609020204030204" pitchFamily="49" charset="0"/>
              </a:rPr>
              <a:t> @empname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name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prstClr val="black"/>
                </a:solidFill>
                <a:latin typeface="Consolas" panose="020B0609020204030204" pitchFamily="49" charset="0"/>
              </a:rPr>
              <a:t> employee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emplyeeid</a:t>
            </a:r>
            <a:r>
              <a:rPr lang="en-IN" sz="1800" dirty="0">
                <a:solidFill>
                  <a:prstClr val="black"/>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@empid</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end</a:t>
            </a:r>
          </a:p>
        </p:txBody>
      </p:sp>
    </p:spTree>
    <p:extLst>
      <p:ext uri="{BB962C8B-B14F-4D97-AF65-F5344CB8AC3E}">
        <p14:creationId xmlns="" xmlns:p14="http://schemas.microsoft.com/office/powerpoint/2010/main" val="4210421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8670F-9753-0290-3B75-2AB1F3E4EF5A}"/>
              </a:ext>
            </a:extLst>
          </p:cNvPr>
          <p:cNvSpPr>
            <a:spLocks noGrp="1"/>
          </p:cNvSpPr>
          <p:nvPr>
            <p:ph type="title"/>
          </p:nvPr>
        </p:nvSpPr>
        <p:spPr/>
        <p:txBody>
          <a:bodyPr>
            <a:normAutofit fontScale="90000"/>
          </a:bodyPr>
          <a:lstStyle/>
          <a:p>
            <a:r>
              <a:rPr lang="en-IN" b="0" i="0" dirty="0">
                <a:solidFill>
                  <a:srgbClr val="337AB7"/>
                </a:solidFill>
                <a:effectLst/>
                <a:latin typeface="Segoe UI" panose="020B0502040204020203" pitchFamily="34" charset="0"/>
              </a:rPr>
              <a:t>Creating user-defined functions</a:t>
            </a:r>
            <a:br>
              <a:rPr lang="en-IN"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 xmlns:a16="http://schemas.microsoft.com/office/drawing/2014/main" id="{A34AAE48-A7DC-E0EB-2691-A77B9032D676}"/>
              </a:ext>
            </a:extLst>
          </p:cNvPr>
          <p:cNvSpPr txBox="1"/>
          <p:nvPr/>
        </p:nvSpPr>
        <p:spPr>
          <a:xfrm>
            <a:off x="492673" y="1185998"/>
            <a:ext cx="6093372" cy="4801314"/>
          </a:xfrm>
          <a:prstGeom prst="rect">
            <a:avLst/>
          </a:prstGeom>
          <a:noFill/>
        </p:spPr>
        <p:txBody>
          <a:bodyPr wrap="square">
            <a:spAutoFit/>
          </a:bodyPr>
          <a:lstStyle/>
          <a:p>
            <a:pPr algn="l" fontAlgn="base" latinLnBrk="1"/>
            <a:r>
              <a:rPr lang="en-US" b="0" i="0" dirty="0">
                <a:solidFill>
                  <a:srgbClr val="800080"/>
                </a:solidFill>
                <a:effectLst/>
                <a:latin typeface="inherit"/>
              </a:rPr>
              <a:t>USE</a:t>
            </a:r>
            <a:r>
              <a:rPr lang="en-US" b="0" i="0" dirty="0">
                <a:solidFill>
                  <a:srgbClr val="006FE0"/>
                </a:solidFill>
                <a:effectLst/>
                <a:latin typeface="inherit"/>
              </a:rPr>
              <a:t> </a:t>
            </a:r>
            <a:r>
              <a:rPr lang="en-US" b="0" i="0" dirty="0" err="1">
                <a:solidFill>
                  <a:srgbClr val="FF00FF"/>
                </a:solidFill>
                <a:effectLst/>
                <a:latin typeface="inherit"/>
              </a:rPr>
              <a:t>schooldb</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GO</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FF00FF"/>
                </a:solidFill>
                <a:effectLst/>
                <a:latin typeface="inherit"/>
              </a:rPr>
              <a:t>CREATE </a:t>
            </a:r>
            <a:r>
              <a:rPr lang="en-US" b="0" i="0" dirty="0">
                <a:solidFill>
                  <a:srgbClr val="800080"/>
                </a:solidFill>
                <a:effectLst/>
                <a:latin typeface="inherit"/>
              </a:rPr>
              <a:t>FUNCTION</a:t>
            </a:r>
            <a:r>
              <a:rPr lang="en-US" b="0" i="0" dirty="0">
                <a:solidFill>
                  <a:srgbClr val="006FE0"/>
                </a:solidFill>
                <a:effectLst/>
                <a:latin typeface="inherit"/>
              </a:rPr>
              <a:t> </a:t>
            </a:r>
            <a:r>
              <a:rPr lang="en-US" b="0" i="0" dirty="0" err="1">
                <a:solidFill>
                  <a:srgbClr val="FF00FF"/>
                </a:solidFill>
                <a:effectLst/>
                <a:latin typeface="inherit"/>
              </a:rPr>
              <a:t>getFormattedDate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a:solidFill>
                  <a:srgbClr val="FF00FF"/>
                </a:solidFill>
                <a:effectLst/>
                <a:latin typeface="inherit"/>
              </a:rPr>
              <a:t>DateValue </a:t>
            </a:r>
            <a:r>
              <a:rPr lang="en-US" b="0" i="0" dirty="0">
                <a:solidFill>
                  <a:srgbClr val="800080"/>
                </a:solidFill>
                <a:effectLst/>
                <a:latin typeface="inherit"/>
              </a:rPr>
              <a:t>AS</a:t>
            </a:r>
            <a:r>
              <a:rPr lang="en-US" b="0" i="0" dirty="0">
                <a:solidFill>
                  <a:srgbClr val="006FE0"/>
                </a:solidFill>
                <a:effectLst/>
                <a:latin typeface="inherit"/>
              </a:rPr>
              <a:t> </a:t>
            </a:r>
            <a:r>
              <a:rPr lang="en-US" b="0" i="0" dirty="0">
                <a:solidFill>
                  <a:srgbClr val="008080"/>
                </a:solidFill>
                <a:effectLst/>
                <a:latin typeface="inherit"/>
              </a:rPr>
              <a:t>DATETIME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RETURNS VARCHAR</a:t>
            </a:r>
            <a:r>
              <a:rPr lang="en-US" b="0" i="0" dirty="0">
                <a:solidFill>
                  <a:srgbClr val="333333"/>
                </a:solidFill>
                <a:effectLst/>
                <a:latin typeface="inherit"/>
              </a:rPr>
              <a:t>(</a:t>
            </a:r>
            <a:r>
              <a:rPr lang="en-US" b="0" i="0" dirty="0">
                <a:solidFill>
                  <a:srgbClr val="002D7A"/>
                </a:solidFill>
                <a:effectLst/>
                <a:latin typeface="inherit"/>
              </a:rPr>
              <a:t>MAX</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AS</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BEGIN</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RETURN</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DW</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DAY</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MONTH</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YEAR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800080"/>
                </a:solidFill>
                <a:effectLst/>
                <a:latin typeface="inherit"/>
              </a:rPr>
              <a:t>END</a:t>
            </a:r>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 xmlns:a16="http://schemas.microsoft.com/office/drawing/2014/main" id="{BB58AE1E-FA40-BDD9-3711-B4D569A38AD0}"/>
              </a:ext>
            </a:extLst>
          </p:cNvPr>
          <p:cNvSpPr txBox="1"/>
          <p:nvPr/>
        </p:nvSpPr>
        <p:spPr>
          <a:xfrm>
            <a:off x="5805652" y="5015547"/>
            <a:ext cx="6093372" cy="1477328"/>
          </a:xfrm>
          <a:prstGeom prst="rect">
            <a:avLst/>
          </a:prstGeom>
          <a:noFill/>
        </p:spPr>
        <p:txBody>
          <a:bodyPr wrap="square">
            <a:spAutoFit/>
          </a:bodyPr>
          <a:lstStyle/>
          <a:p>
            <a:pPr algn="l" fontAlgn="base" latinLnBrk="1"/>
            <a:r>
              <a:rPr lang="en-US" b="0" i="0" dirty="0">
                <a:solidFill>
                  <a:srgbClr val="FF00FF"/>
                </a:solidFill>
                <a:effectLst/>
                <a:latin typeface="inherit"/>
              </a:rPr>
              <a:t>SELECT</a:t>
            </a:r>
            <a:endParaRPr lang="en-US" b="0" i="0" dirty="0">
              <a:solidFill>
                <a:srgbClr val="000000"/>
              </a:solidFill>
              <a:effectLst/>
              <a:latin typeface="Courier New" panose="02070309020205020404" pitchFamily="49" charset="0"/>
            </a:endParaRPr>
          </a:p>
          <a:p>
            <a:pPr algn="l" fontAlgn="base" latinLnBrk="1"/>
            <a:r>
              <a:rPr lang="en-US" b="0" i="0" dirty="0">
                <a:solidFill>
                  <a:srgbClr val="002D7A"/>
                </a:solidFill>
                <a:effectLst/>
                <a:latin typeface="inherit"/>
              </a:rPr>
              <a:t>name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err="1">
                <a:solidFill>
                  <a:srgbClr val="002D7A"/>
                </a:solidFill>
                <a:effectLst/>
                <a:latin typeface="inherit"/>
              </a:rPr>
              <a:t>dbo</a:t>
            </a:r>
            <a:r>
              <a:rPr lang="en-US" b="0" i="0" dirty="0">
                <a:solidFill>
                  <a:srgbClr val="333333"/>
                </a:solidFill>
                <a:effectLst/>
                <a:latin typeface="inherit"/>
              </a:rPr>
              <a:t>].[</a:t>
            </a:r>
            <a:r>
              <a:rPr lang="en-US" b="0" i="0" dirty="0" err="1">
                <a:solidFill>
                  <a:srgbClr val="002D7A"/>
                </a:solidFill>
                <a:effectLst/>
                <a:latin typeface="inherit"/>
              </a:rPr>
              <a:t>getFormattedDate</a:t>
            </a:r>
            <a:r>
              <a:rPr lang="en-US" b="0" i="0" dirty="0">
                <a:solidFill>
                  <a:srgbClr val="333333"/>
                </a:solidFill>
                <a:effectLst/>
                <a:latin typeface="inherit"/>
              </a:rPr>
              <a:t>](</a:t>
            </a:r>
            <a:r>
              <a:rPr lang="en-US" b="0" i="0" dirty="0">
                <a:solidFill>
                  <a:srgbClr val="002D7A"/>
                </a:solidFill>
                <a:effectLst/>
                <a:latin typeface="inherit"/>
              </a:rPr>
              <a:t>DOB</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FROM </a:t>
            </a:r>
            <a:r>
              <a:rPr lang="en-US" b="0" i="0" dirty="0">
                <a:solidFill>
                  <a:srgbClr val="008080"/>
                </a:solidFill>
                <a:effectLst/>
                <a:latin typeface="inherit"/>
              </a:rPr>
              <a:t>student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p:txBody>
      </p:sp>
    </p:spTree>
    <p:extLst>
      <p:ext uri="{BB962C8B-B14F-4D97-AF65-F5344CB8AC3E}">
        <p14:creationId xmlns="" xmlns:p14="http://schemas.microsoft.com/office/powerpoint/2010/main" val="144529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function and SP</a:t>
            </a:r>
            <a:endParaRPr lang="en-US" dirty="0"/>
          </a:p>
        </p:txBody>
      </p:sp>
      <p:sp>
        <p:nvSpPr>
          <p:cNvPr id="1025" name="Rectangle 1"/>
          <p:cNvSpPr>
            <a:spLocks noChangeArrowheads="1"/>
          </p:cNvSpPr>
          <p:nvPr/>
        </p:nvSpPr>
        <p:spPr bwMode="auto">
          <a:xfrm>
            <a:off x="1478280" y="1600199"/>
            <a:ext cx="6454140" cy="1890160"/>
          </a:xfrm>
          <a:prstGeom prst="rect">
            <a:avLst/>
          </a:prstGeom>
          <a:solidFill>
            <a:srgbClr val="F7F7F8"/>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rgbClr val="282829"/>
                </a:solidFill>
                <a:effectLst/>
                <a:latin typeface="-apple-system"/>
                <a:cs typeface="Arial" pitchFamily="34" charset="0"/>
              </a:rPr>
              <a:t>A stored procedure may have arguments that are </a:t>
            </a:r>
            <a:r>
              <a:rPr kumimoji="0" lang="en-US" sz="1000" b="0" i="0" u="none" strike="noStrike" cap="none" normalizeH="0" baseline="0" dirty="0" smtClean="0">
                <a:ln>
                  <a:noFill/>
                </a:ln>
                <a:solidFill>
                  <a:srgbClr val="636466"/>
                </a:solidFill>
                <a:effectLst/>
                <a:latin typeface="Consolas" pitchFamily="49" charset="0"/>
                <a:cs typeface="Arial" pitchFamily="34" charset="0"/>
              </a:rPr>
              <a:t>IN</a:t>
            </a:r>
            <a:r>
              <a:rPr kumimoji="0" lang="en-US" sz="1100" b="0" i="0" u="none" strike="noStrike" cap="none" normalizeH="0" baseline="0" dirty="0" smtClean="0">
                <a:ln>
                  <a:noFill/>
                </a:ln>
                <a:solidFill>
                  <a:srgbClr val="282829"/>
                </a:solidFill>
                <a:effectLst/>
                <a:latin typeface="-apple-system"/>
                <a:cs typeface="Arial" pitchFamily="34" charset="0"/>
              </a:rPr>
              <a:t>, </a:t>
            </a:r>
            <a:r>
              <a:rPr kumimoji="0" lang="en-US" sz="1000" b="0" i="0" u="none" strike="noStrike" cap="none" normalizeH="0" baseline="0" dirty="0" smtClean="0">
                <a:ln>
                  <a:noFill/>
                </a:ln>
                <a:solidFill>
                  <a:srgbClr val="636466"/>
                </a:solidFill>
                <a:effectLst/>
                <a:latin typeface="Consolas" pitchFamily="49" charset="0"/>
                <a:cs typeface="Arial" pitchFamily="34" charset="0"/>
              </a:rPr>
              <a:t>OUT</a:t>
            </a:r>
            <a:r>
              <a:rPr kumimoji="0" lang="en-US" sz="1100" b="0" i="0" u="none" strike="noStrike" cap="none" normalizeH="0" baseline="0" dirty="0" smtClean="0">
                <a:ln>
                  <a:noFill/>
                </a:ln>
                <a:solidFill>
                  <a:srgbClr val="282829"/>
                </a:solidFill>
                <a:effectLst/>
                <a:latin typeface="-apple-system"/>
                <a:cs typeface="Arial" pitchFamily="34" charset="0"/>
              </a:rPr>
              <a:t>, or </a:t>
            </a:r>
            <a:r>
              <a:rPr kumimoji="0" lang="en-US" sz="1000" b="0" i="0" u="none" strike="noStrike" cap="none" normalizeH="0" baseline="0" dirty="0" smtClean="0">
                <a:ln>
                  <a:noFill/>
                </a:ln>
                <a:solidFill>
                  <a:srgbClr val="636466"/>
                </a:solidFill>
                <a:effectLst/>
                <a:latin typeface="Consolas" pitchFamily="49" charset="0"/>
                <a:cs typeface="Arial" pitchFamily="34" charset="0"/>
              </a:rPr>
              <a:t>INOUT</a:t>
            </a:r>
            <a:r>
              <a:rPr kumimoji="0" lang="en-US" sz="1100" b="0" i="0" u="none" strike="noStrike" cap="none" normalizeH="0" baseline="0" dirty="0" smtClean="0">
                <a:ln>
                  <a:noFill/>
                </a:ln>
                <a:solidFill>
                  <a:srgbClr val="282829"/>
                </a:solidFill>
                <a:effectLst/>
                <a:latin typeface="-apple-system"/>
                <a:cs typeface="Arial" pitchFamily="34" charset="0"/>
              </a:rPr>
              <a:t>. Functions may only have </a:t>
            </a:r>
            <a:r>
              <a:rPr kumimoji="0" lang="en-US" sz="1000" b="0" i="0" u="none" strike="noStrike" cap="none" normalizeH="0" baseline="0" dirty="0" smtClean="0">
                <a:ln>
                  <a:noFill/>
                </a:ln>
                <a:solidFill>
                  <a:srgbClr val="636466"/>
                </a:solidFill>
                <a:effectLst/>
                <a:latin typeface="Consolas" pitchFamily="49" charset="0"/>
                <a:cs typeface="Arial" pitchFamily="34" charset="0"/>
              </a:rPr>
              <a:t>IN</a:t>
            </a:r>
            <a:r>
              <a:rPr kumimoji="0" lang="en-US" sz="1100" b="0" i="0" u="none" strike="noStrike" cap="none" normalizeH="0" baseline="0" dirty="0" smtClean="0">
                <a:ln>
                  <a:noFill/>
                </a:ln>
                <a:solidFill>
                  <a:srgbClr val="282829"/>
                </a:solidFill>
                <a:effectLst/>
                <a:latin typeface="-apple-system"/>
                <a:cs typeface="Arial" pitchFamily="34" charset="0"/>
              </a:rPr>
              <a:t> arguments.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rgbClr val="282829"/>
                </a:solidFill>
                <a:effectLst/>
                <a:latin typeface="-apple-system"/>
                <a:cs typeface="Arial" pitchFamily="34" charset="0"/>
              </a:rPr>
              <a:t>A procedure may have one or more </a:t>
            </a:r>
            <a:r>
              <a:rPr kumimoji="0" lang="en-US" sz="1000" b="0" i="0" u="none" strike="noStrike" cap="none" normalizeH="0" baseline="0" dirty="0" smtClean="0">
                <a:ln>
                  <a:noFill/>
                </a:ln>
                <a:solidFill>
                  <a:srgbClr val="636466"/>
                </a:solidFill>
                <a:effectLst/>
                <a:latin typeface="Consolas" pitchFamily="49" charset="0"/>
                <a:cs typeface="Arial" pitchFamily="34" charset="0"/>
              </a:rPr>
              <a:t>SELECT</a:t>
            </a:r>
            <a:r>
              <a:rPr kumimoji="0" lang="en-US" sz="1100" b="0" i="0" u="none" strike="noStrike" cap="none" normalizeH="0" baseline="0" dirty="0" smtClean="0">
                <a:ln>
                  <a:noFill/>
                </a:ln>
                <a:solidFill>
                  <a:srgbClr val="282829"/>
                </a:solidFill>
                <a:effectLst/>
                <a:latin typeface="-apple-system"/>
                <a:cs typeface="Arial" pitchFamily="34" charset="0"/>
              </a:rPr>
              <a:t> queries (or other statements that have results), and these create result sets readable by the client that called the procedure. Functions cannot have result sets like this.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rgbClr val="282829"/>
                </a:solidFill>
                <a:effectLst/>
                <a:latin typeface="-apple-system"/>
                <a:cs typeface="Arial" pitchFamily="34" charset="0"/>
              </a:rPr>
              <a:t>Functions have a scalar return value. Procedures do not have a return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2BDD8-1594-DF88-DD8A-C3D3F529F3C7}"/>
              </a:ext>
            </a:extLst>
          </p:cNvPr>
          <p:cNvSpPr>
            <a:spLocks noGrp="1"/>
          </p:cNvSpPr>
          <p:nvPr>
            <p:ph type="title"/>
          </p:nvPr>
        </p:nvSpPr>
        <p:spPr/>
        <p:txBody>
          <a:bodyPr/>
          <a:lstStyle/>
          <a:p>
            <a:r>
              <a:rPr lang="en-IN" dirty="0" err="1"/>
              <a:t>SubQueries</a:t>
            </a:r>
            <a:endParaRPr lang="en-IN" dirty="0"/>
          </a:p>
        </p:txBody>
      </p:sp>
      <p:sp>
        <p:nvSpPr>
          <p:cNvPr id="3" name="Text Placeholder 2">
            <a:extLst>
              <a:ext uri="{FF2B5EF4-FFF2-40B4-BE49-F238E27FC236}">
                <a16:creationId xmlns="" xmlns:a16="http://schemas.microsoft.com/office/drawing/2014/main" id="{95B31039-F224-313B-9EA2-BA1AE91EA7FC}"/>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817141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0D31FE7-BCF7-F366-E4A3-A5D0FE97DDF1}"/>
              </a:ext>
            </a:extLst>
          </p:cNvPr>
          <p:cNvSpPr txBox="1"/>
          <p:nvPr/>
        </p:nvSpPr>
        <p:spPr>
          <a:xfrm>
            <a:off x="576690" y="1968577"/>
            <a:ext cx="8071945"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Types of SQL Subqueries</a:t>
            </a:r>
          </a:p>
          <a:p>
            <a:pPr algn="l" fontAlgn="base"/>
            <a:r>
              <a:rPr lang="en-US" b="0" i="0" dirty="0">
                <a:solidFill>
                  <a:srgbClr val="444444"/>
                </a:solidFill>
                <a:effectLst/>
                <a:latin typeface="Georgia" panose="02040502050405020303" pitchFamily="18" charset="0"/>
              </a:rPr>
              <a:t>We have various subqueries; some of them are as follows:</a:t>
            </a:r>
          </a:p>
          <a:p>
            <a:pPr algn="l" fontAlgn="base"/>
            <a:r>
              <a:rPr lang="en-US" b="1" i="0" dirty="0">
                <a:solidFill>
                  <a:srgbClr val="444444"/>
                </a:solidFill>
                <a:effectLst/>
                <a:latin typeface="inherit"/>
              </a:rPr>
              <a:t>1. Single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zero or one row in results.</a:t>
            </a:r>
          </a:p>
          <a:p>
            <a:pPr algn="l" fontAlgn="base"/>
            <a:r>
              <a:rPr lang="en-US" b="1" i="0" dirty="0">
                <a:solidFill>
                  <a:srgbClr val="444444"/>
                </a:solidFill>
                <a:effectLst/>
                <a:latin typeface="inherit"/>
              </a:rPr>
              <a:t>2. Multiple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rows in results.</a:t>
            </a:r>
          </a:p>
          <a:p>
            <a:pPr algn="l" fontAlgn="base"/>
            <a:r>
              <a:rPr lang="en-US" b="1" i="0" dirty="0">
                <a:solidFill>
                  <a:srgbClr val="444444"/>
                </a:solidFill>
                <a:effectLst/>
                <a:latin typeface="inherit"/>
              </a:rPr>
              <a:t>3. Multiple Column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a:t>
            </a:r>
          </a:p>
          <a:p>
            <a:pPr algn="l" fontAlgn="base"/>
            <a:r>
              <a:rPr lang="en-US" b="1" i="0" dirty="0">
                <a:solidFill>
                  <a:srgbClr val="444444"/>
                </a:solidFill>
                <a:effectLst/>
                <a:latin typeface="inherit"/>
              </a:rPr>
              <a:t>4. Correlated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 according to the main or the outer query, thus called a correlated subquery.</a:t>
            </a:r>
          </a:p>
        </p:txBody>
      </p:sp>
      <p:sp>
        <p:nvSpPr>
          <p:cNvPr id="4" name="TextBox 3">
            <a:extLst>
              <a:ext uri="{FF2B5EF4-FFF2-40B4-BE49-F238E27FC236}">
                <a16:creationId xmlns="" xmlns:a16="http://schemas.microsoft.com/office/drawing/2014/main" id="{79B32161-A177-4B09-D331-0676DF93BBA6}"/>
              </a:ext>
            </a:extLst>
          </p:cNvPr>
          <p:cNvSpPr txBox="1"/>
          <p:nvPr/>
        </p:nvSpPr>
        <p:spPr>
          <a:xfrm>
            <a:off x="576690" y="1044845"/>
            <a:ext cx="999137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A subquery is </a:t>
            </a:r>
            <a:r>
              <a:rPr lang="en-US" b="1" i="0" dirty="0">
                <a:solidFill>
                  <a:srgbClr val="202124"/>
                </a:solidFill>
                <a:effectLst/>
                <a:latin typeface="arial" panose="020B0604020202020204" pitchFamily="34" charset="0"/>
              </a:rPr>
              <a:t>a query that is nested inside a SELECT , INSERT , UPDATE , or DELETE statement, or inside another subquery</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 xmlns:p14="http://schemas.microsoft.com/office/powerpoint/2010/main" val="3947294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509ABB3-0FE1-7CCD-30C1-AEB03082448A}"/>
              </a:ext>
            </a:extLst>
          </p:cNvPr>
          <p:cNvSpPr txBox="1"/>
          <p:nvPr/>
        </p:nvSpPr>
        <p:spPr>
          <a:xfrm>
            <a:off x="378373" y="648868"/>
            <a:ext cx="10384220"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Rules to Use Subqueries in SQL</a:t>
            </a:r>
          </a:p>
          <a:p>
            <a:pPr algn="l" fontAlgn="base"/>
            <a:r>
              <a:rPr lang="en-US" b="0" i="0" dirty="0">
                <a:solidFill>
                  <a:srgbClr val="444444"/>
                </a:solidFill>
                <a:effectLst/>
                <a:latin typeface="Georgia" panose="02040502050405020303" pitchFamily="18" charset="0"/>
              </a:rPr>
              <a:t>We need to follow some rules while writing SQL Subqueries. We will discuss the rules below:</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need to be enclosed in the Where clause and can be used with Insert, Update, Delete, and Select statements.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 use comparison operators for example: &lt;, &gt;, &gt; =, &lt; =, </a:t>
            </a:r>
            <a:r>
              <a:rPr lang="en-US" b="0" i="0">
                <a:solidFill>
                  <a:srgbClr val="444444"/>
                </a:solidFill>
                <a:effectLst/>
                <a:latin typeface="Georgia" panose="02040502050405020303" pitchFamily="18" charset="0"/>
              </a:rPr>
              <a:t>!=, IN </a:t>
            </a:r>
            <a:r>
              <a:rPr lang="en-US" b="0" i="0" dirty="0">
                <a:solidFill>
                  <a:srgbClr val="444444"/>
                </a:solidFill>
                <a:effectLst/>
                <a:latin typeface="Georgia" panose="02040502050405020303" pitchFamily="18" charset="0"/>
              </a:rPr>
              <a:t>for the subqueries.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subquery is always executed first and then the main query.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Subquery should be enclosed within parentheses.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are always to the right of the comparison operators.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Order By clause in the subquery; instead, we can use the Group By clause.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should use single-row operators with single-row subqueries and vice versa.</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Between clause with a subquery, but we can use Between in a subquery.</a:t>
            </a:r>
          </a:p>
        </p:txBody>
      </p:sp>
    </p:spTree>
    <p:extLst>
      <p:ext uri="{BB962C8B-B14F-4D97-AF65-F5344CB8AC3E}">
        <p14:creationId xmlns="" xmlns:p14="http://schemas.microsoft.com/office/powerpoint/2010/main" val="1541752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DF9D60A-9B00-3F86-D31D-DC06384ADFBD}"/>
              </a:ext>
            </a:extLst>
          </p:cNvPr>
          <p:cNvSpPr txBox="1"/>
          <p:nvPr/>
        </p:nvSpPr>
        <p:spPr>
          <a:xfrm>
            <a:off x="588579" y="120979"/>
            <a:ext cx="6096000" cy="2585323"/>
          </a:xfrm>
          <a:prstGeom prst="rect">
            <a:avLst/>
          </a:prstGeom>
          <a:noFill/>
        </p:spPr>
        <p:txBody>
          <a:bodyPr wrap="square">
            <a:spAutoFit/>
          </a:bodyPr>
          <a:lstStyle/>
          <a:p>
            <a:pPr fontAlgn="base"/>
            <a:r>
              <a:rPr lang="en-US" b="1" dirty="0">
                <a:effectLst/>
                <a:latin typeface="inherit"/>
              </a:rPr>
              <a:t>Example 1: Let us find the second highest salary of the employee in </a:t>
            </a:r>
            <a:r>
              <a:rPr lang="en-US" b="1" dirty="0" err="1">
                <a:effectLst/>
                <a:latin typeface="inherit"/>
              </a:rPr>
              <a:t>DataFlair</a:t>
            </a:r>
            <a:r>
              <a:rPr lang="en-US" b="1" dirty="0">
                <a:effectLst/>
                <a:latin typeface="inherit"/>
              </a:rPr>
              <a:t>.</a:t>
            </a:r>
            <a:r>
              <a:rPr lang="en-US" dirty="0">
                <a:effectLst/>
              </a:rPr>
              <a:t/>
            </a:r>
            <a:br>
              <a:rPr lang="en-US" dirty="0">
                <a:effectLst/>
              </a:rPr>
            </a:br>
            <a:r>
              <a:rPr lang="en-US" b="1" dirty="0">
                <a:effectLst/>
                <a:latin typeface="inherit"/>
              </a:rPr>
              <a:t>Query: </a:t>
            </a:r>
            <a:endParaRPr lang="en-US" dirty="0">
              <a:effectLst/>
            </a:endParaRPr>
          </a:p>
          <a:p>
            <a:pPr algn="l" rtl="0" fontAlgn="base"/>
            <a:r>
              <a:rPr lang="en-US" b="0" i="0" dirty="0">
                <a:solidFill>
                  <a:srgbClr val="000000"/>
                </a:solidFill>
                <a:effectLst/>
                <a:latin typeface="inherit"/>
              </a:rPr>
              <a:t>SELECT </a:t>
            </a:r>
            <a:r>
              <a:rPr lang="en-US" b="0" i="0" dirty="0" err="1">
                <a:solidFill>
                  <a:srgbClr val="000000"/>
                </a:solidFill>
                <a:effectLst/>
                <a:latin typeface="inherit"/>
              </a:rPr>
              <a:t>emp_id</a:t>
            </a:r>
            <a:r>
              <a:rPr lang="en-US" b="0" i="0" dirty="0">
                <a:solidFill>
                  <a:srgbClr val="000000"/>
                </a:solidFill>
                <a:effectLst/>
                <a:latin typeface="inherit"/>
              </a:rPr>
              <a: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r>
              <a:rPr lang="en-US" b="0" i="0" dirty="0">
                <a:solidFill>
                  <a:srgbClr val="000000"/>
                </a:solidFill>
                <a:effectLst/>
                <a:latin typeface="inherit"/>
              </a:rPr>
              <a:t> AS salary</a:t>
            </a:r>
            <a:endParaRPr lang="en-US" b="0" i="0" dirty="0">
              <a:solidFill>
                <a:srgbClr val="444444"/>
              </a:solidFill>
              <a:effectLst/>
              <a:latin typeface="inherit"/>
            </a:endParaRPr>
          </a:p>
          <a:p>
            <a:pPr algn="l" rtl="0" fontAlgn="base"/>
            <a:r>
              <a:rPr lang="en-US" b="0" i="0" dirty="0">
                <a:solidFill>
                  <a:srgbClr val="000000"/>
                </a:solidFill>
                <a:effectLst/>
                <a:latin typeface="inherit"/>
              </a:rPr>
              <a:t>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salary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SELECT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dataflair_emp1</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r>
              <a:rPr lang="en-US" dirty="0">
                <a:solidFill>
                  <a:srgbClr val="787878"/>
                </a:solidFill>
                <a:effectLst/>
                <a:latin typeface="Source Code Pro" panose="020B0604020202020204" pitchFamily="49" charset="0"/>
              </a:rPr>
              <a:t/>
            </a:r>
            <a:br>
              <a:rPr lang="en-US" dirty="0">
                <a:solidFill>
                  <a:srgbClr val="787878"/>
                </a:solidFill>
                <a:effectLst/>
                <a:latin typeface="Source Code Pro" panose="020B0604020202020204" pitchFamily="49" charset="0"/>
              </a:rPr>
            </a:br>
            <a:endParaRPr lang="en-IN" dirty="0"/>
          </a:p>
        </p:txBody>
      </p:sp>
      <p:sp>
        <p:nvSpPr>
          <p:cNvPr id="5" name="TextBox 4">
            <a:extLst>
              <a:ext uri="{FF2B5EF4-FFF2-40B4-BE49-F238E27FC236}">
                <a16:creationId xmlns="" xmlns:a16="http://schemas.microsoft.com/office/drawing/2014/main" id="{F57F3F91-8562-9304-3B27-9F1C295E19A7}"/>
              </a:ext>
            </a:extLst>
          </p:cNvPr>
          <p:cNvSpPr txBox="1"/>
          <p:nvPr/>
        </p:nvSpPr>
        <p:spPr>
          <a:xfrm>
            <a:off x="588579" y="2337477"/>
            <a:ext cx="6096000" cy="1200329"/>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Update Statement with Subquery</a:t>
            </a:r>
          </a:p>
          <a:p>
            <a:pPr algn="l" fontAlgn="base"/>
            <a:r>
              <a:rPr lang="en-US" b="1" i="0" dirty="0">
                <a:solidFill>
                  <a:srgbClr val="444444"/>
                </a:solidFill>
                <a:effectLst/>
                <a:latin typeface="inherit"/>
              </a:rPr>
              <a:t>Example 2: Let us increase the salary of Senior Manager to 35000.</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a:t>
            </a:r>
            <a:endParaRPr lang="en-US" b="0" i="0" dirty="0">
              <a:solidFill>
                <a:srgbClr val="444444"/>
              </a:solidFill>
              <a:effectLst/>
              <a:latin typeface="Georgia" panose="02040502050405020303" pitchFamily="18" charset="0"/>
            </a:endParaRPr>
          </a:p>
        </p:txBody>
      </p:sp>
      <p:sp>
        <p:nvSpPr>
          <p:cNvPr id="7" name="TextBox 6">
            <a:extLst>
              <a:ext uri="{FF2B5EF4-FFF2-40B4-BE49-F238E27FC236}">
                <a16:creationId xmlns="" xmlns:a16="http://schemas.microsoft.com/office/drawing/2014/main" id="{34B3CD3C-124A-BFA4-E82F-B2EBCE22D4AD}"/>
              </a:ext>
            </a:extLst>
          </p:cNvPr>
          <p:cNvSpPr txBox="1"/>
          <p:nvPr/>
        </p:nvSpPr>
        <p:spPr>
          <a:xfrm>
            <a:off x="588579" y="3768638"/>
            <a:ext cx="6096000" cy="2585323"/>
          </a:xfrm>
          <a:prstGeom prst="rect">
            <a:avLst/>
          </a:prstGeom>
          <a:noFill/>
        </p:spPr>
        <p:txBody>
          <a:bodyPr wrap="square">
            <a:spAutoFit/>
          </a:bodyPr>
          <a:lstStyle/>
          <a:p>
            <a:pPr algn="l" rtl="0" fontAlgn="base"/>
            <a:r>
              <a:rPr lang="en-IN" b="0" i="0" dirty="0">
                <a:solidFill>
                  <a:srgbClr val="000000"/>
                </a:solidFill>
                <a:effectLst/>
                <a:latin typeface="inherit"/>
              </a:rPr>
              <a:t>UPDATE dataflair_emp1 </a:t>
            </a:r>
            <a:endParaRPr lang="en-IN" b="0" i="0" dirty="0">
              <a:solidFill>
                <a:srgbClr val="787878"/>
              </a:solidFill>
              <a:effectLst/>
              <a:latin typeface="inherit"/>
            </a:endParaRPr>
          </a:p>
          <a:p>
            <a:pPr algn="l" rtl="0" fontAlgn="base"/>
            <a:r>
              <a:rPr lang="en-IN" b="0" i="0" dirty="0">
                <a:solidFill>
                  <a:srgbClr val="000000"/>
                </a:solidFill>
                <a:effectLst/>
                <a:latin typeface="inherit"/>
              </a:rPr>
              <a:t>SET salary=35000</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a:t>
            </a:r>
            <a:r>
              <a:rPr lang="en-IN" b="0" i="0" dirty="0" err="1">
                <a:solidFill>
                  <a:srgbClr val="000000"/>
                </a:solidFill>
                <a:effectLst/>
                <a:latin typeface="inherit"/>
              </a:rPr>
              <a:t>emp_id</a:t>
            </a:r>
            <a:r>
              <a:rPr lang="en-IN" b="0" i="0" dirty="0">
                <a:solidFill>
                  <a:srgbClr val="000000"/>
                </a:solidFill>
                <a:effectLst/>
                <a:latin typeface="inherit"/>
              </a:rPr>
              <a:t> = </a:t>
            </a:r>
            <a:r>
              <a:rPr lang="en-IN" b="0" i="0" dirty="0">
                <a:solidFill>
                  <a:srgbClr val="777777"/>
                </a:solidFill>
                <a:effectLst/>
                <a:latin typeface="inherit"/>
              </a:rPr>
              <a:t>(</a:t>
            </a:r>
            <a:r>
              <a:rPr lang="en-IN" b="0" i="0" dirty="0">
                <a:solidFill>
                  <a:srgbClr val="000000"/>
                </a:solidFill>
                <a:effectLst/>
                <a:latin typeface="inherit"/>
              </a:rPr>
              <a:t> SELECT </a:t>
            </a:r>
            <a:r>
              <a:rPr lang="en-IN" b="0" i="0" dirty="0" err="1">
                <a:solidFill>
                  <a:srgbClr val="000000"/>
                </a:solidFill>
                <a:effectLst/>
                <a:latin typeface="inherit"/>
              </a:rPr>
              <a:t>emp_id</a:t>
            </a:r>
            <a:endParaRPr lang="en-IN" b="0" i="0" dirty="0">
              <a:solidFill>
                <a:srgbClr val="444444"/>
              </a:solidFill>
              <a:effectLst/>
              <a:latin typeface="inherit"/>
            </a:endParaRPr>
          </a:p>
          <a:p>
            <a:pPr algn="l" rtl="0" fontAlgn="base"/>
            <a:r>
              <a:rPr lang="en-IN" b="0" i="0" dirty="0">
                <a:solidFill>
                  <a:srgbClr val="000000"/>
                </a:solidFill>
                <a:effectLst/>
                <a:latin typeface="inherit"/>
              </a:rPr>
              <a:t>FROM dataflair_emp1</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post=</a:t>
            </a:r>
            <a:r>
              <a:rPr lang="en-IN" b="0" i="0" dirty="0">
                <a:solidFill>
                  <a:srgbClr val="320FE3"/>
                </a:solidFill>
                <a:effectLst/>
                <a:latin typeface="inherit"/>
              </a:rPr>
              <a:t>'</a:t>
            </a:r>
            <a:r>
              <a:rPr lang="en-IN" b="0" i="0" dirty="0" err="1">
                <a:solidFill>
                  <a:srgbClr val="320FE3"/>
                </a:solidFill>
                <a:effectLst/>
                <a:latin typeface="inherit"/>
              </a:rPr>
              <a:t>Sr.Manager</a:t>
            </a:r>
            <a:r>
              <a:rPr lang="en-IN" b="0" i="0" dirty="0">
                <a:solidFill>
                  <a:srgbClr val="320FE3"/>
                </a:solidFill>
                <a:effectLst/>
                <a:latin typeface="inherit"/>
              </a:rPr>
              <a:t>'</a:t>
            </a:r>
            <a:r>
              <a:rPr lang="en-IN" b="0" i="0" dirty="0">
                <a:solidFill>
                  <a:srgbClr val="777777"/>
                </a:solidFill>
                <a:effectLst/>
                <a:latin typeface="inherit"/>
              </a:rPr>
              <a:t>)</a:t>
            </a:r>
            <a:r>
              <a:rPr lang="en-IN" b="0" i="0" dirty="0">
                <a:solidFill>
                  <a:srgbClr val="000000"/>
                </a:solidFill>
                <a:effectLst/>
                <a:latin typeface="inherit"/>
              </a:rPr>
              <a:t>; </a:t>
            </a:r>
            <a:endParaRPr lang="en-IN" b="0" i="0" dirty="0" smtClean="0">
              <a:solidFill>
                <a:srgbClr val="000000"/>
              </a:solidFill>
              <a:effectLst/>
              <a:latin typeface="inherit"/>
            </a:endParaRPr>
          </a:p>
          <a:p>
            <a:pPr algn="l" rtl="0" fontAlgn="base"/>
            <a:endParaRPr lang="en-IN" b="0" i="0" dirty="0">
              <a:solidFill>
                <a:srgbClr val="787878"/>
              </a:solidFill>
              <a:effectLst/>
              <a:latin typeface="inherit"/>
            </a:endParaRPr>
          </a:p>
          <a:p>
            <a:pPr algn="l" rtl="0" fontAlgn="base"/>
            <a:r>
              <a:rPr lang="en-IN" b="0" i="0" dirty="0">
                <a:solidFill>
                  <a:srgbClr val="000000"/>
                </a:solidFill>
                <a:effectLst/>
                <a:latin typeface="inherit"/>
              </a:rPr>
              <a:t>select </a:t>
            </a:r>
            <a:r>
              <a:rPr lang="en-IN" b="0" i="0" dirty="0">
                <a:solidFill>
                  <a:srgbClr val="777777"/>
                </a:solidFill>
                <a:effectLst/>
                <a:latin typeface="inherit"/>
              </a:rPr>
              <a:t>*</a:t>
            </a:r>
            <a:r>
              <a:rPr lang="en-IN" b="0" i="0" dirty="0">
                <a:solidFill>
                  <a:srgbClr val="000000"/>
                </a:solidFill>
                <a:effectLst/>
                <a:latin typeface="inherit"/>
              </a:rPr>
              <a:t> from dataflair_emp1;</a:t>
            </a:r>
            <a:endParaRPr lang="en-IN" b="0" i="0" dirty="0">
              <a:solidFill>
                <a:srgbClr val="787878"/>
              </a:solidFill>
              <a:effectLst/>
              <a:latin typeface="inherit"/>
            </a:endParaRPr>
          </a:p>
          <a:p>
            <a:r>
              <a:rPr lang="en-IN" b="0" i="0" u="sng" dirty="0">
                <a:solidFill>
                  <a:srgbClr val="65ABF6"/>
                </a:solidFill>
                <a:effectLst/>
                <a:latin typeface="Georgia" panose="02040502050405020303" pitchFamily="18" charset="0"/>
                <a:hlinkClick r:id="rId2"/>
              </a:rPr>
              <a:t/>
            </a:r>
            <a:br>
              <a:rPr lang="en-IN" b="0" i="0" u="sng" dirty="0">
                <a:solidFill>
                  <a:srgbClr val="65ABF6"/>
                </a:solidFill>
                <a:effectLst/>
                <a:latin typeface="Georgia" panose="02040502050405020303" pitchFamily="18" charset="0"/>
                <a:hlinkClick r:id="rId2"/>
              </a:rPr>
            </a:br>
            <a:endParaRPr lang="en-IN" dirty="0"/>
          </a:p>
        </p:txBody>
      </p:sp>
    </p:spTree>
    <p:extLst>
      <p:ext uri="{BB962C8B-B14F-4D97-AF65-F5344CB8AC3E}">
        <p14:creationId xmlns="" xmlns:p14="http://schemas.microsoft.com/office/powerpoint/2010/main" val="4995592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E1956C4-1B90-CD06-4693-1A8258C04AAD}"/>
              </a:ext>
            </a:extLst>
          </p:cNvPr>
          <p:cNvSpPr txBox="1"/>
          <p:nvPr/>
        </p:nvSpPr>
        <p:spPr>
          <a:xfrm>
            <a:off x="662152" y="119114"/>
            <a:ext cx="6096000" cy="341632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Delete Statement with Subquery</a:t>
            </a:r>
          </a:p>
          <a:p>
            <a:pPr algn="l" fontAlgn="base"/>
            <a:r>
              <a:rPr lang="en-US" b="1" i="0" dirty="0">
                <a:solidFill>
                  <a:srgbClr val="444444"/>
                </a:solidFill>
                <a:effectLst/>
                <a:latin typeface="inherit"/>
              </a:rPr>
              <a:t>Example 3: Let us delete the employee with the age = 25.</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DELETE FROM 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t>
            </a:r>
            <a:r>
              <a:rPr lang="en-US" b="0" i="0" dirty="0" err="1">
                <a:solidFill>
                  <a:srgbClr val="000000"/>
                </a:solidFill>
                <a:effectLst/>
                <a:latin typeface="inherit"/>
              </a:rPr>
              <a:t>emp_id</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SELECT </a:t>
            </a:r>
            <a:r>
              <a:rPr lang="en-US" b="0" i="0" dirty="0" err="1">
                <a:solidFill>
                  <a:srgbClr val="000000"/>
                </a:solidFill>
                <a:effectLst/>
                <a:latin typeface="inherit"/>
              </a:rPr>
              <a:t>emp_id</a:t>
            </a:r>
            <a:endParaRPr lang="en-US" b="0" i="0" dirty="0">
              <a:solidFill>
                <a:srgbClr val="787878"/>
              </a:solidFill>
              <a:effectLst/>
              <a:latin typeface="inherit"/>
            </a:endParaRPr>
          </a:p>
          <a:p>
            <a:pPr algn="l" rtl="0" fontAlgn="base"/>
            <a:r>
              <a:rPr lang="en-US" b="0" i="0" dirty="0">
                <a:solidFill>
                  <a:srgbClr val="000000"/>
                </a:solidFill>
                <a:effectLst/>
                <a:latin typeface="inherit"/>
              </a:rPr>
              <a:t>FROM </a:t>
            </a:r>
            <a:r>
              <a:rPr lang="en-US" dirty="0">
                <a:solidFill>
                  <a:srgbClr val="000000"/>
                </a:solidFill>
                <a:latin typeface="inherit"/>
              </a:rPr>
              <a:t>    </a:t>
            </a:r>
            <a:r>
              <a:rPr lang="en-US" b="0" i="0" dirty="0">
                <a:solidFill>
                  <a:srgbClr val="000000"/>
                </a:solidFill>
                <a:effectLst/>
                <a:latin typeface="inherit"/>
              </a:rPr>
              <a:t>emp2</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age=25</a:t>
            </a:r>
            <a:r>
              <a:rPr lang="en-US" b="0" i="0" dirty="0">
                <a:solidFill>
                  <a:srgbClr val="777777"/>
                </a:solidFill>
                <a:effectLst/>
                <a:latin typeface="inherit"/>
              </a:rPr>
              <a:t>)</a:t>
            </a:r>
            <a:r>
              <a:rPr lang="en-US" b="0" i="0" dirty="0">
                <a:solidFill>
                  <a:srgbClr val="000000"/>
                </a:solidFill>
                <a:effectLst/>
                <a:latin typeface="inherit"/>
              </a:rPr>
              <a:t>; </a:t>
            </a:r>
          </a:p>
          <a:p>
            <a:pPr algn="l" rtl="0" fontAlgn="base"/>
            <a:endParaRPr lang="en-US" dirty="0">
              <a:solidFill>
                <a:srgbClr val="000000"/>
              </a:solidFill>
              <a:latin typeface="inherit"/>
            </a:endParaRPr>
          </a:p>
          <a:p>
            <a:pPr algn="l" rtl="0" fontAlgn="base"/>
            <a:r>
              <a:rPr lang="en-US" b="0" i="0" dirty="0" smtClean="0">
                <a:solidFill>
                  <a:srgbClr val="000000"/>
                </a:solidFill>
                <a:effectLst/>
                <a:latin typeface="inherit"/>
              </a:rPr>
              <a:t>select </a:t>
            </a:r>
            <a:r>
              <a:rPr lang="en-US" b="0" i="0" dirty="0">
                <a:solidFill>
                  <a:srgbClr val="777777"/>
                </a:solidFill>
                <a:effectLst/>
                <a:latin typeface="inherit"/>
              </a:rPr>
              <a:t>*</a:t>
            </a:r>
            <a:r>
              <a:rPr lang="en-US" b="0" i="0" dirty="0">
                <a:solidFill>
                  <a:srgbClr val="000000"/>
                </a:solidFill>
                <a:effectLst/>
                <a:latin typeface="inherit"/>
              </a:rPr>
              <a:t> from dataflair_emp1;</a:t>
            </a:r>
            <a:endParaRPr lang="en-US" b="0" i="0" dirty="0">
              <a:solidFill>
                <a:srgbClr val="787878"/>
              </a:solidFill>
              <a:effectLst/>
              <a:latin typeface="inherit"/>
            </a:endParaRPr>
          </a:p>
          <a:p>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endParaRPr lang="en-IN" dirty="0"/>
          </a:p>
        </p:txBody>
      </p:sp>
      <p:sp>
        <p:nvSpPr>
          <p:cNvPr id="5" name="TextBox 4">
            <a:extLst>
              <a:ext uri="{FF2B5EF4-FFF2-40B4-BE49-F238E27FC236}">
                <a16:creationId xmlns="" xmlns:a16="http://schemas.microsoft.com/office/drawing/2014/main" id="{DECF9E2A-C761-B75D-F386-824C01240B63}"/>
              </a:ext>
            </a:extLst>
          </p:cNvPr>
          <p:cNvSpPr txBox="1"/>
          <p:nvPr/>
        </p:nvSpPr>
        <p:spPr>
          <a:xfrm>
            <a:off x="591207" y="3248136"/>
            <a:ext cx="6096000" cy="3416320"/>
          </a:xfrm>
          <a:prstGeom prst="rect">
            <a:avLst/>
          </a:prstGeom>
          <a:noFill/>
        </p:spPr>
        <p:txBody>
          <a:bodyPr wrap="square">
            <a:spAutoFit/>
          </a:bodyPr>
          <a:lstStyle/>
          <a:p>
            <a:r>
              <a:rPr lang="en-US" b="1" dirty="0">
                <a:solidFill>
                  <a:srgbClr val="00B050"/>
                </a:solidFill>
              </a:rPr>
              <a:t>SELECT </a:t>
            </a:r>
          </a:p>
          <a:p>
            <a:r>
              <a:rPr lang="en-US" b="1" dirty="0">
                <a:solidFill>
                  <a:srgbClr val="00B050"/>
                </a:solidFill>
              </a:rPr>
              <a:t>    </a:t>
            </a:r>
            <a:r>
              <a:rPr lang="en-US" b="1" dirty="0" err="1">
                <a:solidFill>
                  <a:srgbClr val="00B050"/>
                </a:solidFill>
              </a:rPr>
              <a:t>employee_id</a:t>
            </a:r>
            <a:r>
              <a:rPr lang="en-US" b="1" dirty="0">
                <a:solidFill>
                  <a:srgbClr val="00B050"/>
                </a:solidFill>
              </a:rPr>
              <a:t>, </a:t>
            </a:r>
          </a:p>
          <a:p>
            <a:r>
              <a:rPr lang="en-US" b="1" dirty="0">
                <a:solidFill>
                  <a:srgbClr val="00B050"/>
                </a:solidFill>
              </a:rPr>
              <a:t>    </a:t>
            </a:r>
            <a:r>
              <a:rPr lang="en-US" b="1" dirty="0" err="1">
                <a:solidFill>
                  <a:srgbClr val="00B050"/>
                </a:solidFill>
              </a:rPr>
              <a:t>first_name</a:t>
            </a:r>
            <a:r>
              <a:rPr lang="en-US" b="1" dirty="0">
                <a:solidFill>
                  <a:srgbClr val="00B050"/>
                </a:solidFill>
              </a:rPr>
              <a:t>, </a:t>
            </a:r>
          </a:p>
          <a:p>
            <a:r>
              <a:rPr lang="en-US" b="1" dirty="0">
                <a:solidFill>
                  <a:srgbClr val="00B050"/>
                </a:solidFill>
              </a:rPr>
              <a:t>    </a:t>
            </a:r>
            <a:r>
              <a:rPr lang="en-US" b="1" dirty="0" err="1">
                <a:solidFill>
                  <a:srgbClr val="00B050"/>
                </a:solidFill>
              </a:rPr>
              <a:t>last_name</a:t>
            </a:r>
            <a:r>
              <a:rPr lang="en-US" b="1" dirty="0">
                <a:solidFill>
                  <a:srgbClr val="00B050"/>
                </a:solidFill>
              </a:rPr>
              <a:t>, </a:t>
            </a:r>
          </a:p>
          <a:p>
            <a:r>
              <a:rPr lang="en-US" b="1" dirty="0">
                <a:solidFill>
                  <a:srgbClr val="00B050"/>
                </a:solidFill>
              </a:rPr>
              <a:t>    salary</a:t>
            </a:r>
          </a:p>
          <a:p>
            <a:r>
              <a:rPr lang="en-US" b="1" dirty="0">
                <a:solidFill>
                  <a:srgbClr val="00B050"/>
                </a:solidFill>
              </a:rPr>
              <a:t>FROM</a:t>
            </a:r>
          </a:p>
          <a:p>
            <a:r>
              <a:rPr lang="en-US" b="1" dirty="0">
                <a:solidFill>
                  <a:srgbClr val="00B050"/>
                </a:solidFill>
              </a:rPr>
              <a:t>    employees</a:t>
            </a:r>
          </a:p>
          <a:p>
            <a:r>
              <a:rPr lang="en-US" b="1" dirty="0">
                <a:solidFill>
                  <a:srgbClr val="00B050"/>
                </a:solidFill>
              </a:rPr>
              <a:t>WHERE</a:t>
            </a:r>
          </a:p>
          <a:p>
            <a:r>
              <a:rPr lang="en-US" b="1" dirty="0">
                <a:solidFill>
                  <a:srgbClr val="00B050"/>
                </a:solidFill>
              </a:rPr>
              <a:t>    salary &gt; </a:t>
            </a:r>
            <a:r>
              <a:rPr lang="en-US" b="1" dirty="0">
                <a:solidFill>
                  <a:srgbClr val="002060"/>
                </a:solidFill>
              </a:rPr>
              <a:t>(SELECT </a:t>
            </a:r>
          </a:p>
          <a:p>
            <a:r>
              <a:rPr lang="en-US" b="1" dirty="0">
                <a:solidFill>
                  <a:srgbClr val="002060"/>
                </a:solidFill>
              </a:rPr>
              <a:t>            AVG(salary)</a:t>
            </a:r>
          </a:p>
          <a:p>
            <a:r>
              <a:rPr lang="en-US" b="1" dirty="0">
                <a:solidFill>
                  <a:srgbClr val="002060"/>
                </a:solidFill>
              </a:rPr>
              <a:t>        FROM</a:t>
            </a:r>
          </a:p>
          <a:p>
            <a:r>
              <a:rPr lang="en-US" b="1" dirty="0">
                <a:solidFill>
                  <a:srgbClr val="002060"/>
                </a:solidFill>
              </a:rPr>
              <a:t>            employees);</a:t>
            </a:r>
          </a:p>
        </p:txBody>
      </p:sp>
    </p:spTree>
    <p:extLst>
      <p:ext uri="{BB962C8B-B14F-4D97-AF65-F5344CB8AC3E}">
        <p14:creationId xmlns="" xmlns:p14="http://schemas.microsoft.com/office/powerpoint/2010/main" val="367645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of database">
            <a:extLst>
              <a:ext uri="{FF2B5EF4-FFF2-40B4-BE49-F238E27FC236}">
                <a16:creationId xmlns="" xmlns:a16="http://schemas.microsoft.com/office/drawing/2014/main" id="{AFA20FE7-729E-590F-BF1E-A302154038E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2" b="14976"/>
          <a:stretch/>
        </p:blipFill>
        <p:spPr bwMode="auto">
          <a:xfrm>
            <a:off x="20" y="10"/>
            <a:ext cx="12191980" cy="6857990"/>
          </a:xfrm>
          <a:prstGeom prst="rect">
            <a:avLst/>
          </a:prstGeom>
          <a:solidFill>
            <a:srgbClr val="FFFFFF"/>
          </a:solidFill>
        </p:spPr>
      </p:pic>
    </p:spTree>
    <p:extLst>
      <p:ext uri="{BB962C8B-B14F-4D97-AF65-F5344CB8AC3E}">
        <p14:creationId xmlns="" xmlns:p14="http://schemas.microsoft.com/office/powerpoint/2010/main" val="2928595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BFFC514-6C20-D10F-D927-4D2F312E050C}"/>
              </a:ext>
            </a:extLst>
          </p:cNvPr>
          <p:cNvSpPr txBox="1"/>
          <p:nvPr/>
        </p:nvSpPr>
        <p:spPr>
          <a:xfrm>
            <a:off x="378373" y="277955"/>
            <a:ext cx="8818179" cy="3785652"/>
          </a:xfrm>
          <a:prstGeom prst="rect">
            <a:avLst/>
          </a:prstGeom>
          <a:noFill/>
        </p:spPr>
        <p:txBody>
          <a:bodyPr wrap="square">
            <a:spAutoFit/>
          </a:bodyPr>
          <a:lstStyle/>
          <a:p>
            <a:r>
              <a:rPr lang="en-US" sz="2400" b="1" dirty="0"/>
              <a:t>Plain </a:t>
            </a:r>
            <a:r>
              <a:rPr lang="en-US" sz="2400" b="1" dirty="0" err="1"/>
              <a:t>SubQuery</a:t>
            </a:r>
            <a:r>
              <a:rPr lang="en-US" sz="2400" b="1" dirty="0"/>
              <a:t>:</a:t>
            </a:r>
          </a:p>
          <a:p>
            <a:r>
              <a:rPr lang="en-US" dirty="0"/>
              <a:t>First, you can execute the subquery that returns the average salary of all employees independently.</a:t>
            </a:r>
          </a:p>
          <a:p>
            <a:endParaRPr lang="en-US" dirty="0"/>
          </a:p>
          <a:p>
            <a:r>
              <a:rPr lang="en-US" b="1" dirty="0">
                <a:solidFill>
                  <a:srgbClr val="002060"/>
                </a:solidFill>
              </a:rPr>
              <a:t>SELECT </a:t>
            </a:r>
          </a:p>
          <a:p>
            <a:r>
              <a:rPr lang="en-US" b="1" dirty="0">
                <a:solidFill>
                  <a:srgbClr val="002060"/>
                </a:solidFill>
              </a:rPr>
              <a:t>    AVG(salary)</a:t>
            </a:r>
          </a:p>
          <a:p>
            <a:r>
              <a:rPr lang="en-US" b="1" dirty="0">
                <a:solidFill>
                  <a:srgbClr val="002060"/>
                </a:solidFill>
              </a:rPr>
              <a:t>FROM</a:t>
            </a:r>
          </a:p>
          <a:p>
            <a:r>
              <a:rPr lang="en-US" b="1" dirty="0">
                <a:solidFill>
                  <a:srgbClr val="002060"/>
                </a:solidFill>
              </a:rPr>
              <a:t>    employees;</a:t>
            </a:r>
          </a:p>
          <a:p>
            <a:r>
              <a:rPr lang="en-US" dirty="0"/>
              <a:t>Code language: SQL (Structured Query Language) (</a:t>
            </a:r>
            <a:r>
              <a:rPr lang="en-US" dirty="0" err="1"/>
              <a:t>sql</a:t>
            </a:r>
            <a:r>
              <a:rPr lang="en-US" dirty="0"/>
              <a:t>)</a:t>
            </a:r>
          </a:p>
          <a:p>
            <a:r>
              <a:rPr lang="en-US" dirty="0"/>
              <a:t>Second, the database system needs to evaluate the subquery only once.</a:t>
            </a:r>
          </a:p>
          <a:p>
            <a:endParaRPr lang="en-US" dirty="0"/>
          </a:p>
          <a:p>
            <a:r>
              <a:rPr lang="en-US" dirty="0"/>
              <a:t>Third, the outer query makes use of the result returned from the subquery. The outer query depends on the subquery for its value. However, the subquery does not depend on the outer query. Sometimes, we call this subquery is a plain subquery.</a:t>
            </a:r>
            <a:endParaRPr lang="en-IN" dirty="0"/>
          </a:p>
        </p:txBody>
      </p:sp>
      <p:sp>
        <p:nvSpPr>
          <p:cNvPr id="6" name="TextBox 5">
            <a:extLst>
              <a:ext uri="{FF2B5EF4-FFF2-40B4-BE49-F238E27FC236}">
                <a16:creationId xmlns="" xmlns:a16="http://schemas.microsoft.com/office/drawing/2014/main" id="{4EEF10C7-6A00-67CC-48A7-DF5284AC9306}"/>
              </a:ext>
            </a:extLst>
          </p:cNvPr>
          <p:cNvSpPr txBox="1"/>
          <p:nvPr/>
        </p:nvSpPr>
        <p:spPr>
          <a:xfrm>
            <a:off x="378373" y="4643313"/>
            <a:ext cx="9175531" cy="1200329"/>
          </a:xfrm>
          <a:prstGeom prst="rect">
            <a:avLst/>
          </a:prstGeom>
          <a:noFill/>
        </p:spPr>
        <p:txBody>
          <a:bodyPr wrap="square">
            <a:spAutoFit/>
          </a:bodyPr>
          <a:lstStyle/>
          <a:p>
            <a:pPr algn="l"/>
            <a:r>
              <a:rPr lang="en-US" b="0" i="0" dirty="0">
                <a:solidFill>
                  <a:srgbClr val="000000"/>
                </a:solidFill>
                <a:effectLst/>
                <a:latin typeface="-apple-system"/>
              </a:rPr>
              <a:t>Unlike a plain subquery, a correlated subquery is a subquery that uses the values from the outer query. Also, a correlated subquery may be evaluated once for each row selected by the outer query. Because of this, a query that uses a correlated subquery may be slow.</a:t>
            </a:r>
          </a:p>
          <a:p>
            <a:pPr algn="l"/>
            <a:r>
              <a:rPr lang="en-US" b="0" i="0" dirty="0">
                <a:solidFill>
                  <a:srgbClr val="000000"/>
                </a:solidFill>
                <a:effectLst/>
                <a:latin typeface="-apple-system"/>
              </a:rPr>
              <a:t>A correlated subquery is also known as a repeating subquery or a synchronized subquery.</a:t>
            </a:r>
          </a:p>
        </p:txBody>
      </p:sp>
    </p:spTree>
    <p:extLst>
      <p:ext uri="{BB962C8B-B14F-4D97-AF65-F5344CB8AC3E}">
        <p14:creationId xmlns="" xmlns:p14="http://schemas.microsoft.com/office/powerpoint/2010/main" val="1615322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89F3F2-4BE1-ECC7-4A1D-E25B13AB8B8C}"/>
              </a:ext>
            </a:extLst>
          </p:cNvPr>
          <p:cNvSpPr>
            <a:spLocks noGrp="1"/>
          </p:cNvSpPr>
          <p:nvPr>
            <p:ph type="title"/>
          </p:nvPr>
        </p:nvSpPr>
        <p:spPr/>
        <p:txBody>
          <a:bodyPr>
            <a:normAutofit fontScale="90000"/>
          </a:bodyPr>
          <a:lstStyle/>
          <a:p>
            <a:r>
              <a:rPr lang="en-US" dirty="0"/>
              <a:t>SQL correlated subquery in the WHERE clause example</a:t>
            </a:r>
            <a:endParaRPr lang="en-IN" dirty="0"/>
          </a:p>
        </p:txBody>
      </p:sp>
      <p:sp>
        <p:nvSpPr>
          <p:cNvPr id="4" name="TextBox 3">
            <a:extLst>
              <a:ext uri="{FF2B5EF4-FFF2-40B4-BE49-F238E27FC236}">
                <a16:creationId xmlns="" xmlns:a16="http://schemas.microsoft.com/office/drawing/2014/main" id="{0F118629-0EF3-C93C-9FB4-30E4D587B73F}"/>
              </a:ext>
            </a:extLst>
          </p:cNvPr>
          <p:cNvSpPr txBox="1"/>
          <p:nvPr/>
        </p:nvSpPr>
        <p:spPr>
          <a:xfrm>
            <a:off x="714704" y="6578740"/>
            <a:ext cx="6096000" cy="369332"/>
          </a:xfrm>
          <a:prstGeom prst="rect">
            <a:avLst/>
          </a:prstGeom>
          <a:noFill/>
        </p:spPr>
        <p:txBody>
          <a:bodyPr wrap="square">
            <a:spAutoFit/>
          </a:bodyPr>
          <a:lstStyle/>
          <a:p>
            <a:r>
              <a:rPr lang="en-IN" dirty="0"/>
              <a:t>https://www.sqltutorial.org/sql-correlated-subquery/</a:t>
            </a:r>
          </a:p>
        </p:txBody>
      </p:sp>
      <p:pic>
        <p:nvPicPr>
          <p:cNvPr id="9" name="Picture 8">
            <a:extLst>
              <a:ext uri="{FF2B5EF4-FFF2-40B4-BE49-F238E27FC236}">
                <a16:creationId xmlns="" xmlns:a16="http://schemas.microsoft.com/office/drawing/2014/main" id="{25CEB4B1-E01F-2CB1-81E1-E2049878F14A}"/>
              </a:ext>
            </a:extLst>
          </p:cNvPr>
          <p:cNvPicPr>
            <a:picLocks noChangeAspect="1"/>
          </p:cNvPicPr>
          <p:nvPr/>
        </p:nvPicPr>
        <p:blipFill rotWithShape="1">
          <a:blip r:embed="rId2"/>
          <a:srcRect l="18879" t="17471" r="50000" b="16322"/>
          <a:stretch/>
        </p:blipFill>
        <p:spPr>
          <a:xfrm>
            <a:off x="2932386" y="1564563"/>
            <a:ext cx="7168053" cy="4626029"/>
          </a:xfrm>
          <a:prstGeom prst="rect">
            <a:avLst/>
          </a:prstGeom>
        </p:spPr>
      </p:pic>
    </p:spTree>
    <p:extLst>
      <p:ext uri="{BB962C8B-B14F-4D97-AF65-F5344CB8AC3E}">
        <p14:creationId xmlns="" xmlns:p14="http://schemas.microsoft.com/office/powerpoint/2010/main" val="6338744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D6A4562-EA0D-78B3-716F-37170BFAF5BC}"/>
              </a:ext>
            </a:extLst>
          </p:cNvPr>
          <p:cNvSpPr txBox="1"/>
          <p:nvPr/>
        </p:nvSpPr>
        <p:spPr>
          <a:xfrm>
            <a:off x="1019503" y="304064"/>
            <a:ext cx="6096000" cy="369332"/>
          </a:xfrm>
          <a:prstGeom prst="rect">
            <a:avLst/>
          </a:prstGeom>
          <a:noFill/>
        </p:spPr>
        <p:txBody>
          <a:bodyPr wrap="square">
            <a:spAutoFit/>
          </a:bodyPr>
          <a:lstStyle/>
          <a:p>
            <a:r>
              <a:rPr lang="en-IN" b="0" i="0" dirty="0">
                <a:solidFill>
                  <a:srgbClr val="000000"/>
                </a:solidFill>
                <a:effectLst/>
                <a:latin typeface="-apple-system"/>
              </a:rPr>
              <a:t> the outer query is:</a:t>
            </a:r>
            <a:endParaRPr lang="en-IN" dirty="0"/>
          </a:p>
        </p:txBody>
      </p:sp>
      <p:sp>
        <p:nvSpPr>
          <p:cNvPr id="5" name="TextBox 4">
            <a:extLst>
              <a:ext uri="{FF2B5EF4-FFF2-40B4-BE49-F238E27FC236}">
                <a16:creationId xmlns="" xmlns:a16="http://schemas.microsoft.com/office/drawing/2014/main" id="{2A906B74-30AB-F5A3-A6A8-60084B0C194F}"/>
              </a:ext>
            </a:extLst>
          </p:cNvPr>
          <p:cNvSpPr txBox="1"/>
          <p:nvPr/>
        </p:nvSpPr>
        <p:spPr>
          <a:xfrm>
            <a:off x="1019503" y="1227110"/>
            <a:ext cx="10562897" cy="369332"/>
          </a:xfrm>
          <a:prstGeom prst="rect">
            <a:avLst/>
          </a:prstGeom>
          <a:noFill/>
        </p:spPr>
        <p:txBody>
          <a:bodyPr wrap="square">
            <a:spAutoFit/>
          </a:bodyPr>
          <a:lstStyle/>
          <a:p>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employee_id</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first_name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last_name</a:t>
            </a:r>
            <a:r>
              <a:rPr lang="en-US" b="0" i="0" dirty="0">
                <a:solidFill>
                  <a:srgbClr val="FFFFFF"/>
                </a:solidFill>
                <a:effectLst/>
                <a:highlight>
                  <a:srgbClr val="000000"/>
                </a:highlight>
                <a:latin typeface="ui-monospace"/>
              </a:rPr>
              <a:t>, salary,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e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salary &gt; ...</a:t>
            </a:r>
            <a:endParaRPr lang="en-IN" dirty="0">
              <a:highlight>
                <a:srgbClr val="000000"/>
              </a:highlight>
            </a:endParaRPr>
          </a:p>
        </p:txBody>
      </p:sp>
      <p:sp>
        <p:nvSpPr>
          <p:cNvPr id="7" name="TextBox 6">
            <a:extLst>
              <a:ext uri="{FF2B5EF4-FFF2-40B4-BE49-F238E27FC236}">
                <a16:creationId xmlns="" xmlns:a16="http://schemas.microsoft.com/office/drawing/2014/main" id="{399B86B7-57BF-1403-ACEE-5B58D3A45BA7}"/>
              </a:ext>
            </a:extLst>
          </p:cNvPr>
          <p:cNvSpPr txBox="1"/>
          <p:nvPr/>
        </p:nvSpPr>
        <p:spPr>
          <a:xfrm>
            <a:off x="1019503" y="2751110"/>
            <a:ext cx="9154510" cy="369332"/>
          </a:xfrm>
          <a:prstGeom prst="rect">
            <a:avLst/>
          </a:prstGeom>
          <a:noFill/>
        </p:spPr>
        <p:txBody>
          <a:bodyPr wrap="square">
            <a:spAutoFit/>
          </a:bodyPr>
          <a:lstStyle/>
          <a:p>
            <a:r>
              <a:rPr lang="en-US" b="0" i="0" dirty="0">
                <a:solidFill>
                  <a:srgbClr val="FFFFFF"/>
                </a:solidFill>
                <a:effectLst/>
                <a:highlight>
                  <a:srgbClr val="000000"/>
                </a:highlight>
                <a:latin typeface="ui-monospace"/>
              </a:rPr>
              <a:t>salary &gt; (</a:t>
            </a:r>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AVG</a:t>
            </a:r>
            <a:r>
              <a:rPr lang="en-US" b="0" i="0" dirty="0">
                <a:solidFill>
                  <a:srgbClr val="FFFFFF"/>
                </a:solidFill>
                <a:effectLst/>
                <a:highlight>
                  <a:srgbClr val="000000"/>
                </a:highlight>
                <a:latin typeface="ui-monospace"/>
              </a:rPr>
              <a:t>(salary)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 </a:t>
            </a:r>
            <a:r>
              <a:rPr lang="en-US" b="0" i="0" dirty="0" err="1">
                <a:solidFill>
                  <a:srgbClr val="FFFFFF"/>
                </a:solidFill>
                <a:effectLst/>
                <a:highlight>
                  <a:srgbClr val="000000"/>
                </a:highlight>
                <a:latin typeface="ui-monospace"/>
              </a:rPr>
              <a:t>e.department_id</a:t>
            </a:r>
            <a:r>
              <a:rPr lang="en-US" b="0" i="0" dirty="0">
                <a:solidFill>
                  <a:srgbClr val="FFFFFF"/>
                </a:solidFill>
                <a:effectLst/>
                <a:highlight>
                  <a:srgbClr val="000000"/>
                </a:highlight>
                <a:latin typeface="ui-monospace"/>
              </a:rPr>
              <a:t>)</a:t>
            </a:r>
            <a:endParaRPr lang="en-IN" dirty="0">
              <a:highlight>
                <a:srgbClr val="000000"/>
              </a:highlight>
            </a:endParaRPr>
          </a:p>
        </p:txBody>
      </p:sp>
      <p:sp>
        <p:nvSpPr>
          <p:cNvPr id="9" name="TextBox 8">
            <a:extLst>
              <a:ext uri="{FF2B5EF4-FFF2-40B4-BE49-F238E27FC236}">
                <a16:creationId xmlns="" xmlns:a16="http://schemas.microsoft.com/office/drawing/2014/main" id="{FB79A16A-71F4-BE90-81FF-F28594851A40}"/>
              </a:ext>
            </a:extLst>
          </p:cNvPr>
          <p:cNvSpPr txBox="1"/>
          <p:nvPr/>
        </p:nvSpPr>
        <p:spPr>
          <a:xfrm>
            <a:off x="1156138" y="2150156"/>
            <a:ext cx="6096000" cy="369332"/>
          </a:xfrm>
          <a:prstGeom prst="rect">
            <a:avLst/>
          </a:prstGeom>
          <a:noFill/>
        </p:spPr>
        <p:txBody>
          <a:bodyPr wrap="square">
            <a:spAutoFit/>
          </a:bodyPr>
          <a:lstStyle/>
          <a:p>
            <a:r>
              <a:rPr lang="en-US" b="0" i="0" dirty="0">
                <a:solidFill>
                  <a:srgbClr val="000000"/>
                </a:solidFill>
                <a:effectLst/>
                <a:latin typeface="-apple-system"/>
              </a:rPr>
              <a:t>and the correlated subquery is:</a:t>
            </a:r>
            <a:endParaRPr lang="en-IN" dirty="0"/>
          </a:p>
        </p:txBody>
      </p:sp>
    </p:spTree>
    <p:extLst>
      <p:ext uri="{BB962C8B-B14F-4D97-AF65-F5344CB8AC3E}">
        <p14:creationId xmlns="" xmlns:p14="http://schemas.microsoft.com/office/powerpoint/2010/main" val="2450905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3E0BC-4026-A0CF-8A4C-56B3CFF805EC}"/>
              </a:ext>
            </a:extLst>
          </p:cNvPr>
          <p:cNvSpPr>
            <a:spLocks noGrp="1"/>
          </p:cNvSpPr>
          <p:nvPr>
            <p:ph type="title"/>
          </p:nvPr>
        </p:nvSpPr>
        <p:spPr/>
        <p:txBody>
          <a:bodyPr>
            <a:normAutofit fontScale="90000"/>
          </a:bodyPr>
          <a:lstStyle/>
          <a:p>
            <a:r>
              <a:rPr lang="en-US" sz="4000" dirty="0"/>
              <a:t>SQL correlated subquery in the SELECT clause example</a:t>
            </a:r>
            <a:endParaRPr lang="en-IN" sz="4000" dirty="0"/>
          </a:p>
        </p:txBody>
      </p:sp>
      <p:pic>
        <p:nvPicPr>
          <p:cNvPr id="4" name="Picture 3">
            <a:extLst>
              <a:ext uri="{FF2B5EF4-FFF2-40B4-BE49-F238E27FC236}">
                <a16:creationId xmlns="" xmlns:a16="http://schemas.microsoft.com/office/drawing/2014/main" id="{7EEE09D6-CF8F-051F-6E19-92E5E8142549}"/>
              </a:ext>
            </a:extLst>
          </p:cNvPr>
          <p:cNvPicPr>
            <a:picLocks noChangeAspect="1"/>
          </p:cNvPicPr>
          <p:nvPr/>
        </p:nvPicPr>
        <p:blipFill rotWithShape="1">
          <a:blip r:embed="rId2"/>
          <a:srcRect l="18362" t="17318" r="36293" b="4981"/>
          <a:stretch/>
        </p:blipFill>
        <p:spPr>
          <a:xfrm>
            <a:off x="2785241" y="1164130"/>
            <a:ext cx="6022428" cy="5328745"/>
          </a:xfrm>
          <a:prstGeom prst="rect">
            <a:avLst/>
          </a:prstGeom>
        </p:spPr>
      </p:pic>
    </p:spTree>
    <p:extLst>
      <p:ext uri="{BB962C8B-B14F-4D97-AF65-F5344CB8AC3E}">
        <p14:creationId xmlns="" xmlns:p14="http://schemas.microsoft.com/office/powerpoint/2010/main" val="3671368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AA8B2D-7B0E-0943-0B19-7F007F487E68}"/>
              </a:ext>
            </a:extLst>
          </p:cNvPr>
          <p:cNvSpPr>
            <a:spLocks noGrp="1"/>
          </p:cNvSpPr>
          <p:nvPr>
            <p:ph type="title"/>
          </p:nvPr>
        </p:nvSpPr>
        <p:spPr/>
        <p:txBody>
          <a:bodyPr>
            <a:normAutofit fontScale="90000"/>
          </a:bodyPr>
          <a:lstStyle/>
          <a:p>
            <a:r>
              <a:rPr lang="en-US" sz="3600" dirty="0"/>
              <a:t>SQL correlated subquery with EXISTS operator example</a:t>
            </a:r>
            <a:endParaRPr lang="en-IN" sz="3600" dirty="0"/>
          </a:p>
        </p:txBody>
      </p:sp>
      <p:sp>
        <p:nvSpPr>
          <p:cNvPr id="4" name="TextBox 3">
            <a:extLst>
              <a:ext uri="{FF2B5EF4-FFF2-40B4-BE49-F238E27FC236}">
                <a16:creationId xmlns="" xmlns:a16="http://schemas.microsoft.com/office/drawing/2014/main" id="{ADA4A7F9-48B6-54D1-358B-B0D689814DF5}"/>
              </a:ext>
            </a:extLst>
          </p:cNvPr>
          <p:cNvSpPr txBox="1"/>
          <p:nvPr/>
        </p:nvSpPr>
        <p:spPr>
          <a:xfrm>
            <a:off x="838200" y="1424941"/>
            <a:ext cx="8242738" cy="646331"/>
          </a:xfrm>
          <a:prstGeom prst="rect">
            <a:avLst/>
          </a:prstGeom>
          <a:noFill/>
        </p:spPr>
        <p:txBody>
          <a:bodyPr wrap="square">
            <a:spAutoFit/>
          </a:bodyPr>
          <a:lstStyle/>
          <a:p>
            <a:r>
              <a:rPr lang="en-US" dirty="0"/>
              <a:t>We often use a correlated subquery with the EXISTS operator. For example, the following query returns all employees who have no dependents:</a:t>
            </a:r>
            <a:endParaRPr lang="en-IN" dirty="0"/>
          </a:p>
        </p:txBody>
      </p:sp>
      <p:pic>
        <p:nvPicPr>
          <p:cNvPr id="8" name="Picture 7">
            <a:extLst>
              <a:ext uri="{FF2B5EF4-FFF2-40B4-BE49-F238E27FC236}">
                <a16:creationId xmlns="" xmlns:a16="http://schemas.microsoft.com/office/drawing/2014/main" id="{C25B3FB0-0711-D32A-84A6-9F03AFC7B5A1}"/>
              </a:ext>
            </a:extLst>
          </p:cNvPr>
          <p:cNvPicPr>
            <a:picLocks noChangeAspect="1"/>
          </p:cNvPicPr>
          <p:nvPr/>
        </p:nvPicPr>
        <p:blipFill rotWithShape="1">
          <a:blip r:embed="rId2"/>
          <a:srcRect l="18879" t="17012" r="35432" b="12796"/>
          <a:stretch/>
        </p:blipFill>
        <p:spPr>
          <a:xfrm>
            <a:off x="2291256" y="1965434"/>
            <a:ext cx="5570481" cy="4813738"/>
          </a:xfrm>
          <a:prstGeom prst="rect">
            <a:avLst/>
          </a:prstGeom>
        </p:spPr>
      </p:pic>
    </p:spTree>
    <p:extLst>
      <p:ext uri="{BB962C8B-B14F-4D97-AF65-F5344CB8AC3E}">
        <p14:creationId xmlns="" xmlns:p14="http://schemas.microsoft.com/office/powerpoint/2010/main" val="1307013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AEDF3A5-F2C6-26F6-0D41-73F5F1104397}"/>
              </a:ext>
            </a:extLst>
          </p:cNvPr>
          <p:cNvSpPr>
            <a:spLocks noGrp="1"/>
          </p:cNvSpPr>
          <p:nvPr>
            <p:ph type="title"/>
          </p:nvPr>
        </p:nvSpPr>
        <p:spPr>
          <a:xfrm>
            <a:off x="816939" y="152477"/>
            <a:ext cx="9438716" cy="797605"/>
          </a:xfrm>
        </p:spPr>
        <p:txBody>
          <a:bodyPr/>
          <a:lstStyle/>
          <a:p>
            <a:r>
              <a:rPr lang="en-US" dirty="0"/>
              <a:t>Difference between delete and truncate </a:t>
            </a:r>
          </a:p>
        </p:txBody>
      </p:sp>
      <p:graphicFrame>
        <p:nvGraphicFramePr>
          <p:cNvPr id="2" name="Table 1">
            <a:extLst>
              <a:ext uri="{FF2B5EF4-FFF2-40B4-BE49-F238E27FC236}">
                <a16:creationId xmlns="" xmlns:a16="http://schemas.microsoft.com/office/drawing/2014/main" id="{3BA848AC-FEEE-48E6-DC7A-E40241809AE6}"/>
              </a:ext>
            </a:extLst>
          </p:cNvPr>
          <p:cNvGraphicFramePr>
            <a:graphicFrameLocks noGrp="1"/>
          </p:cNvGraphicFramePr>
          <p:nvPr>
            <p:extLst>
              <p:ext uri="{D42A27DB-BD31-4B8C-83A1-F6EECF244321}">
                <p14:modId xmlns="" xmlns:p14="http://schemas.microsoft.com/office/powerpoint/2010/main" val="2183369360"/>
              </p:ext>
            </p:extLst>
          </p:nvPr>
        </p:nvGraphicFramePr>
        <p:xfrm>
          <a:off x="543670" y="950082"/>
          <a:ext cx="10859023" cy="5053389"/>
        </p:xfrm>
        <a:graphic>
          <a:graphicData uri="http://schemas.openxmlformats.org/drawingml/2006/table">
            <a:tbl>
              <a:tblPr>
                <a:solidFill>
                  <a:schemeClr val="tx1">
                    <a:lumMod val="75000"/>
                    <a:lumOff val="25000"/>
                  </a:schemeClr>
                </a:solidFill>
              </a:tblPr>
              <a:tblGrid>
                <a:gridCol w="5458822">
                  <a:extLst>
                    <a:ext uri="{9D8B030D-6E8A-4147-A177-3AD203B41FA5}">
                      <a16:colId xmlns="" xmlns:a16="http://schemas.microsoft.com/office/drawing/2014/main" val="2435627157"/>
                    </a:ext>
                  </a:extLst>
                </a:gridCol>
                <a:gridCol w="5400201">
                  <a:extLst>
                    <a:ext uri="{9D8B030D-6E8A-4147-A177-3AD203B41FA5}">
                      <a16:colId xmlns="" xmlns:a16="http://schemas.microsoft.com/office/drawing/2014/main" val="3452576477"/>
                    </a:ext>
                  </a:extLst>
                </a:gridCol>
              </a:tblGrid>
              <a:tr h="306921">
                <a:tc>
                  <a:txBody>
                    <a:bodyPr/>
                    <a:lstStyle/>
                    <a:p>
                      <a:pPr algn="l" fontAlgn="base"/>
                      <a:r>
                        <a:rPr lang="en-IN" sz="1000" b="1" cap="none" spc="0">
                          <a:solidFill>
                            <a:schemeClr val="bg1"/>
                          </a:solidFill>
                          <a:effectLst/>
                        </a:rPr>
                        <a:t>SQL Delete</a:t>
                      </a:r>
                      <a:endParaRPr lang="en-IN" sz="1000" b="0" cap="none" spc="0">
                        <a:solidFill>
                          <a:schemeClr val="bg1"/>
                        </a:solidFill>
                        <a:effectLst/>
                      </a:endParaRP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IN" sz="1000" b="1" cap="none" spc="0">
                          <a:solidFill>
                            <a:schemeClr val="bg1"/>
                          </a:solidFill>
                          <a:effectLst/>
                        </a:rPr>
                        <a:t>SQL Truncate</a:t>
                      </a:r>
                      <a:endParaRPr lang="en-IN" sz="1000" b="0" cap="none" spc="0">
                        <a:solidFill>
                          <a:schemeClr val="bg1"/>
                        </a:solidFill>
                        <a:effectLst/>
                      </a:endParaRP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957480297"/>
                  </a:ext>
                </a:extLst>
              </a:tr>
              <a:tr h="458220">
                <a:tc>
                  <a:txBody>
                    <a:bodyPr/>
                    <a:lstStyle/>
                    <a:p>
                      <a:pPr algn="l" fontAlgn="base"/>
                      <a:r>
                        <a:rPr lang="en-US" sz="1000" b="0" cap="none" spc="0" dirty="0">
                          <a:solidFill>
                            <a:schemeClr val="bg1"/>
                          </a:solidFill>
                          <a:effectLst/>
                        </a:rPr>
                        <a:t>Delete command is useful to delete all or specific rows from a table specified using a Where clause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removes all rows of a table. We cannot use a Where clause in this.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94618136"/>
                  </a:ext>
                </a:extLst>
              </a:tr>
              <a:tr h="306921">
                <a:tc>
                  <a:txBody>
                    <a:bodyPr/>
                    <a:lstStyle/>
                    <a:p>
                      <a:pPr algn="l" fontAlgn="base"/>
                      <a:r>
                        <a:rPr lang="en-US" sz="1000" b="0" cap="none" spc="0">
                          <a:solidFill>
                            <a:schemeClr val="bg1"/>
                          </a:solidFill>
                          <a:effectLst/>
                        </a:rPr>
                        <a:t>It is a DML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a DDL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508652272"/>
                  </a:ext>
                </a:extLst>
              </a:tr>
              <a:tr h="306921">
                <a:tc>
                  <a:txBody>
                    <a:bodyPr/>
                    <a:lstStyle/>
                    <a:p>
                      <a:pPr algn="l" fontAlgn="base"/>
                      <a:r>
                        <a:rPr lang="en-US" sz="1000" b="0" cap="none" spc="0">
                          <a:solidFill>
                            <a:schemeClr val="bg1"/>
                          </a:solidFill>
                          <a:effectLst/>
                        </a:rPr>
                        <a:t>SQL Delete command places lock on each row requires to delete from a table.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SQL Truncate command places a table and page lock to remove all records.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929545862"/>
                  </a:ext>
                </a:extLst>
              </a:tr>
              <a:tr h="306921">
                <a:tc>
                  <a:txBody>
                    <a:bodyPr/>
                    <a:lstStyle/>
                    <a:p>
                      <a:pPr algn="l" fontAlgn="base"/>
                      <a:r>
                        <a:rPr lang="en-US" sz="1000" b="0" cap="none" spc="0">
                          <a:solidFill>
                            <a:schemeClr val="bg1"/>
                          </a:solidFill>
                          <a:effectLst/>
                        </a:rPr>
                        <a:t>Delete command logs entry for each deleted row in the transaction log.</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does not log entries for each deleted row in the transaction log.</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777364171"/>
                  </a:ext>
                </a:extLst>
              </a:tr>
              <a:tr h="306921">
                <a:tc>
                  <a:txBody>
                    <a:bodyPr/>
                    <a:lstStyle/>
                    <a:p>
                      <a:pPr algn="l" fontAlgn="base"/>
                      <a:r>
                        <a:rPr lang="en-US" sz="1000" b="0" cap="none" spc="0">
                          <a:solidFill>
                            <a:schemeClr val="bg1"/>
                          </a:solidFill>
                          <a:effectLst/>
                        </a:rPr>
                        <a:t>Delete command is slower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faster than the delete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155949689"/>
                  </a:ext>
                </a:extLst>
              </a:tr>
              <a:tr h="306921">
                <a:tc>
                  <a:txBody>
                    <a:bodyPr/>
                    <a:lstStyle/>
                    <a:p>
                      <a:pPr algn="l" fontAlgn="base"/>
                      <a:r>
                        <a:rPr lang="en-US" sz="1000" b="0" cap="none" spc="0">
                          <a:solidFill>
                            <a:schemeClr val="bg1"/>
                          </a:solidFill>
                          <a:effectLst/>
                        </a:rPr>
                        <a:t>It removes rows one at a time.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removes all rows in a table by deallocating the pages that are used to store the table data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997448583"/>
                  </a:ext>
                </a:extLst>
              </a:tr>
              <a:tr h="306921">
                <a:tc>
                  <a:txBody>
                    <a:bodyPr/>
                    <a:lstStyle/>
                    <a:p>
                      <a:pPr algn="l" fontAlgn="base"/>
                      <a:r>
                        <a:rPr lang="en-US" sz="1000" b="0" cap="none" spc="0">
                          <a:solidFill>
                            <a:schemeClr val="bg1"/>
                          </a:solidFill>
                          <a:effectLst/>
                        </a:rPr>
                        <a:t>It retains the identity and does not reset it to the seed value.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command reset the identity to its seed value.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340785807"/>
                  </a:ext>
                </a:extLst>
              </a:tr>
              <a:tr h="306921">
                <a:tc>
                  <a:txBody>
                    <a:bodyPr/>
                    <a:lstStyle/>
                    <a:p>
                      <a:pPr algn="l" fontAlgn="base"/>
                      <a:r>
                        <a:rPr lang="en-US" sz="1000" b="0" cap="none" spc="0">
                          <a:solidFill>
                            <a:schemeClr val="bg1"/>
                          </a:solidFill>
                          <a:effectLst/>
                        </a:rPr>
                        <a:t>It requires more transaction log space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requires less transaction log space than the truncate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21033346"/>
                  </a:ext>
                </a:extLst>
              </a:tr>
              <a:tr h="306921">
                <a:tc>
                  <a:txBody>
                    <a:bodyPr/>
                    <a:lstStyle/>
                    <a:p>
                      <a:pPr algn="l" fontAlgn="base"/>
                      <a:r>
                        <a:rPr lang="en-US" sz="1000" b="0" cap="none" spc="0">
                          <a:solidFill>
                            <a:schemeClr val="bg1"/>
                          </a:solidFill>
                          <a:effectLst/>
                        </a:rPr>
                        <a:t>You require delete permission on a table to use this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require Alter table permissions to truncate a table.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565533665"/>
                  </a:ext>
                </a:extLst>
              </a:tr>
              <a:tr h="306921">
                <a:tc>
                  <a:txBody>
                    <a:bodyPr/>
                    <a:lstStyle/>
                    <a:p>
                      <a:pPr algn="l" fontAlgn="base"/>
                      <a:r>
                        <a:rPr lang="en-US" sz="1000" b="0" cap="none" spc="0">
                          <a:solidFill>
                            <a:schemeClr val="bg1"/>
                          </a:solidFill>
                          <a:effectLst/>
                        </a:rPr>
                        <a:t>You can use the Delete statement with the indexed views.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cannot use the truncate command with the indexed views.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043887267"/>
                  </a:ext>
                </a:extLst>
              </a:tr>
              <a:tr h="458220">
                <a:tc>
                  <a:txBody>
                    <a:bodyPr/>
                    <a:lstStyle/>
                    <a:p>
                      <a:pPr algn="l" fontAlgn="base"/>
                      <a:r>
                        <a:rPr lang="en-US" sz="1000" b="0" cap="none" spc="0">
                          <a:solidFill>
                            <a:schemeClr val="bg1"/>
                          </a:solidFill>
                          <a:effectLst/>
                        </a:rPr>
                        <a:t>Delete command retains the object statistics and allocated space.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deallocates all data pages of a table. Therefore, it removes all statistics and allocated space as well.</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598295579"/>
                  </a:ext>
                </a:extLst>
              </a:tr>
              <a:tr h="609519">
                <a:tc>
                  <a:txBody>
                    <a:bodyPr/>
                    <a:lstStyle/>
                    <a:p>
                      <a:pPr algn="l" fontAlgn="base"/>
                      <a:r>
                        <a:rPr lang="en-US" sz="1000" b="0" cap="none" spc="0">
                          <a:solidFill>
                            <a:schemeClr val="bg1"/>
                          </a:solidFill>
                          <a:effectLst/>
                        </a:rPr>
                        <a:t>Delete command can activate a trigger as well. Delete works on individual rows and delete the data. Therefore, it activates a trigger.</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cannot activate a trigger. The trigger is activated if any row modification takes place. In this command, SQL Server deallocates all pages, so it does not activate a trigger.</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336870556"/>
                  </a:ext>
                </a:extLst>
              </a:tr>
              <a:tr h="458220">
                <a:tc>
                  <a:txBody>
                    <a:bodyPr/>
                    <a:lstStyle/>
                    <a:p>
                      <a:pPr algn="l" fontAlgn="base"/>
                      <a:r>
                        <a:rPr lang="en-US" sz="1000" b="0" cap="none" spc="0">
                          <a:solidFill>
                            <a:schemeClr val="bg1"/>
                          </a:solidFill>
                          <a:effectLst/>
                        </a:rPr>
                        <a:t>Delete command removes the rows matched with the where clause. It also does not remove the columns, indexes, constraints, schema</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l" fontAlgn="base"/>
                      <a:r>
                        <a:rPr lang="en-US" sz="1000" b="0" cap="none" spc="0" dirty="0">
                          <a:solidFill>
                            <a:schemeClr val="bg1"/>
                          </a:solidFill>
                          <a:effectLst/>
                        </a:rPr>
                        <a:t>The truncate command only removes all rows of a table. It does not remove the columns, indexes, constraints, and schema.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 xmlns:a16="http://schemas.microsoft.com/office/drawing/2014/main" val="2227645890"/>
                  </a:ext>
                </a:extLst>
              </a:tr>
            </a:tbl>
          </a:graphicData>
        </a:graphic>
      </p:graphicFrame>
    </p:spTree>
    <p:extLst>
      <p:ext uri="{BB962C8B-B14F-4D97-AF65-F5344CB8AC3E}">
        <p14:creationId xmlns="" xmlns:p14="http://schemas.microsoft.com/office/powerpoint/2010/main" val="2605824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ADFB0D-3A31-CB69-52B5-DD6BE4CE1959}"/>
              </a:ext>
            </a:extLst>
          </p:cNvPr>
          <p:cNvSpPr>
            <a:spLocks noGrp="1"/>
          </p:cNvSpPr>
          <p:nvPr>
            <p:ph type="title"/>
          </p:nvPr>
        </p:nvSpPr>
        <p:spPr>
          <a:xfrm>
            <a:off x="838200" y="365126"/>
            <a:ext cx="3082159" cy="833054"/>
          </a:xfrm>
        </p:spPr>
        <p:txBody>
          <a:bodyPr>
            <a:normAutofit fontScale="90000"/>
          </a:bodyPr>
          <a:lstStyle/>
          <a:p>
            <a:r>
              <a:rPr lang="en-IN" b="1" i="0" dirty="0">
                <a:solidFill>
                  <a:srgbClr val="273239"/>
                </a:solidFill>
                <a:effectLst/>
                <a:latin typeface="sofia-pro"/>
              </a:rPr>
              <a:t>SQL Trigger</a:t>
            </a:r>
            <a:br>
              <a:rPr lang="en-IN" b="1" i="0" dirty="0">
                <a:solidFill>
                  <a:srgbClr val="273239"/>
                </a:solidFill>
                <a:effectLst/>
                <a:latin typeface="sofia-pro"/>
              </a:rPr>
            </a:br>
            <a:endParaRPr lang="en-IN" dirty="0"/>
          </a:p>
        </p:txBody>
      </p:sp>
      <p:sp>
        <p:nvSpPr>
          <p:cNvPr id="4" name="TextBox 3">
            <a:extLst>
              <a:ext uri="{FF2B5EF4-FFF2-40B4-BE49-F238E27FC236}">
                <a16:creationId xmlns="" xmlns:a16="http://schemas.microsoft.com/office/drawing/2014/main" id="{423AB066-A01C-8547-2015-D412C487EFC2}"/>
              </a:ext>
            </a:extLst>
          </p:cNvPr>
          <p:cNvSpPr txBox="1"/>
          <p:nvPr/>
        </p:nvSpPr>
        <p:spPr>
          <a:xfrm>
            <a:off x="796159" y="948246"/>
            <a:ext cx="9283262" cy="923330"/>
          </a:xfrm>
          <a:prstGeom prst="rect">
            <a:avLst/>
          </a:prstGeom>
          <a:noFill/>
        </p:spPr>
        <p:txBody>
          <a:bodyPr wrap="square">
            <a:spAutoFit/>
          </a:bodyPr>
          <a:lstStyle/>
          <a:p>
            <a:r>
              <a:rPr lang="en-US" b="1" i="0" dirty="0">
                <a:solidFill>
                  <a:srgbClr val="273239"/>
                </a:solidFill>
                <a:effectLst/>
                <a:latin typeface="urw-din"/>
              </a:rPr>
              <a:t>Trigger:</a:t>
            </a:r>
            <a:r>
              <a:rPr lang="en-US" b="0" i="0" dirty="0">
                <a:solidFill>
                  <a:srgbClr val="273239"/>
                </a:solidFill>
                <a:effectLst/>
                <a:latin typeface="urw-din"/>
              </a:rPr>
              <a:t> A trigger is a stored procedure in database which automatically invokes whenever a special event in the database occurs. For example, a trigger can be invoked when a row is inserted into a specified table or when certain table columns are being updated. </a:t>
            </a:r>
            <a:endParaRPr lang="en-IN" dirty="0"/>
          </a:p>
        </p:txBody>
      </p:sp>
      <p:sp>
        <p:nvSpPr>
          <p:cNvPr id="6" name="TextBox 5">
            <a:extLst>
              <a:ext uri="{FF2B5EF4-FFF2-40B4-BE49-F238E27FC236}">
                <a16:creationId xmlns="" xmlns:a16="http://schemas.microsoft.com/office/drawing/2014/main" id="{DC3A2A0A-D488-DB03-409F-23DE29EB4934}"/>
              </a:ext>
            </a:extLst>
          </p:cNvPr>
          <p:cNvSpPr txBox="1"/>
          <p:nvPr/>
        </p:nvSpPr>
        <p:spPr>
          <a:xfrm>
            <a:off x="2879835" y="2274838"/>
            <a:ext cx="6096000" cy="2308324"/>
          </a:xfrm>
          <a:prstGeom prst="rect">
            <a:avLst/>
          </a:prstGeom>
          <a:noFill/>
        </p:spPr>
        <p:txBody>
          <a:bodyPr wrap="square">
            <a:spAutoFit/>
          </a:bodyPr>
          <a:lstStyle/>
          <a:p>
            <a:r>
              <a:rPr lang="en-US" dirty="0"/>
              <a:t>Syntax:</a:t>
            </a:r>
          </a:p>
          <a:p>
            <a:endParaRPr lang="en-US" dirty="0"/>
          </a:p>
          <a:p>
            <a:r>
              <a:rPr lang="en-US" dirty="0"/>
              <a:t>create trigger [</a:t>
            </a:r>
            <a:r>
              <a:rPr lang="en-US" dirty="0" err="1"/>
              <a:t>trigger_name</a:t>
            </a:r>
            <a:r>
              <a:rPr lang="en-US" dirty="0"/>
              <a:t>] </a:t>
            </a:r>
          </a:p>
          <a:p>
            <a:r>
              <a:rPr lang="en-US" dirty="0"/>
              <a:t>[before | after]  </a:t>
            </a:r>
          </a:p>
          <a:p>
            <a:r>
              <a:rPr lang="en-US" dirty="0"/>
              <a:t>{insert | update | delete}  </a:t>
            </a:r>
          </a:p>
          <a:p>
            <a:r>
              <a:rPr lang="en-US" dirty="0"/>
              <a:t>on [</a:t>
            </a:r>
            <a:r>
              <a:rPr lang="en-US" dirty="0" err="1"/>
              <a:t>table_name</a:t>
            </a:r>
            <a:r>
              <a:rPr lang="en-US" dirty="0"/>
              <a:t>]  </a:t>
            </a:r>
          </a:p>
          <a:p>
            <a:r>
              <a:rPr lang="en-US" dirty="0"/>
              <a:t>[for each row]  </a:t>
            </a:r>
          </a:p>
          <a:p>
            <a:r>
              <a:rPr lang="en-US" dirty="0"/>
              <a:t>[</a:t>
            </a:r>
            <a:r>
              <a:rPr lang="en-US" dirty="0" err="1"/>
              <a:t>trigger_body</a:t>
            </a:r>
            <a:r>
              <a:rPr lang="en-US" dirty="0"/>
              <a:t>] </a:t>
            </a:r>
            <a:endParaRPr lang="en-IN" dirty="0"/>
          </a:p>
        </p:txBody>
      </p:sp>
      <p:sp>
        <p:nvSpPr>
          <p:cNvPr id="8" name="TextBox 7">
            <a:extLst>
              <a:ext uri="{FF2B5EF4-FFF2-40B4-BE49-F238E27FC236}">
                <a16:creationId xmlns="" xmlns:a16="http://schemas.microsoft.com/office/drawing/2014/main" id="{830DEC85-E77B-D086-2DB6-0A9577E8EE25}"/>
              </a:ext>
            </a:extLst>
          </p:cNvPr>
          <p:cNvSpPr txBox="1"/>
          <p:nvPr/>
        </p:nvSpPr>
        <p:spPr>
          <a:xfrm>
            <a:off x="872359" y="4986424"/>
            <a:ext cx="6096000" cy="1200329"/>
          </a:xfrm>
          <a:prstGeom prst="rect">
            <a:avLst/>
          </a:prstGeom>
          <a:noFill/>
        </p:spPr>
        <p:txBody>
          <a:bodyPr wrap="square">
            <a:spAutoFit/>
          </a:bodyPr>
          <a:lstStyle/>
          <a:p>
            <a:r>
              <a:rPr lang="en-US" dirty="0"/>
              <a:t>BEFORE and AFTER of Trigger: </a:t>
            </a:r>
          </a:p>
          <a:p>
            <a:r>
              <a:rPr lang="en-US" dirty="0"/>
              <a:t>BEFORE triggers run the trigger action before the triggering statement is run. AFTER triggers run the trigger action after the triggering statement is run. </a:t>
            </a:r>
            <a:endParaRPr lang="en-IN" dirty="0"/>
          </a:p>
        </p:txBody>
      </p:sp>
    </p:spTree>
    <p:extLst>
      <p:ext uri="{BB962C8B-B14F-4D97-AF65-F5344CB8AC3E}">
        <p14:creationId xmlns="" xmlns:p14="http://schemas.microsoft.com/office/powerpoint/2010/main" val="2402486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2471E-2201-0736-6067-399676EECCD0}"/>
              </a:ext>
            </a:extLst>
          </p:cNvPr>
          <p:cNvSpPr>
            <a:spLocks noGrp="1"/>
          </p:cNvSpPr>
          <p:nvPr>
            <p:ph type="title"/>
          </p:nvPr>
        </p:nvSpPr>
        <p:spPr/>
        <p:txBody>
          <a:bodyPr vert="horz" lIns="91440" tIns="45720" rIns="91440" bIns="45720" rtlCol="0" anchor="ctr">
            <a:normAutofit fontScale="90000"/>
          </a:bodyPr>
          <a:lstStyle/>
          <a:p>
            <a:r>
              <a:rPr lang="en-US" b="1" i="0" kern="1200">
                <a:effectLst/>
                <a:latin typeface="+mj-lt"/>
                <a:ea typeface="+mj-ea"/>
                <a:cs typeface="+mj-cs"/>
              </a:rPr>
              <a:t>Data types (Transact-SQL)</a:t>
            </a:r>
            <a:br>
              <a:rPr lang="en-US" b="1" i="0" kern="1200">
                <a:effectLst/>
                <a:latin typeface="+mj-lt"/>
                <a:ea typeface="+mj-ea"/>
                <a:cs typeface="+mj-cs"/>
              </a:rPr>
            </a:br>
            <a:endParaRPr lang="en-US" kern="1200">
              <a:latin typeface="+mj-lt"/>
              <a:ea typeface="+mj-ea"/>
              <a:cs typeface="+mj-cs"/>
            </a:endParaRPr>
          </a:p>
        </p:txBody>
      </p:sp>
      <p:sp>
        <p:nvSpPr>
          <p:cNvPr id="4" name="TextBox 3">
            <a:extLst>
              <a:ext uri="{FF2B5EF4-FFF2-40B4-BE49-F238E27FC236}">
                <a16:creationId xmlns="" xmlns:a16="http://schemas.microsoft.com/office/drawing/2014/main" id="{845ABB1D-8650-D07B-FEDA-DDE1AE434CBB}"/>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dirty="0">
                <a:effectLst/>
              </a:rPr>
              <a:t>In SQL Server, each column, local variable, expression, and parameter has a related data type. A data type is an attribute that specifies the type of data that the object can hold: integer data, character data, monetary data, date and time data, binary strings, and so on.</a:t>
            </a:r>
            <a:endParaRPr lang="en-US" sz="2800" dirty="0"/>
          </a:p>
        </p:txBody>
      </p:sp>
      <p:graphicFrame>
        <p:nvGraphicFramePr>
          <p:cNvPr id="5" name="Table 4">
            <a:extLst>
              <a:ext uri="{FF2B5EF4-FFF2-40B4-BE49-F238E27FC236}">
                <a16:creationId xmlns="" xmlns:a16="http://schemas.microsoft.com/office/drawing/2014/main" id="{E5F27AB0-4A99-6461-7428-69D36BE52C69}"/>
              </a:ext>
            </a:extLst>
          </p:cNvPr>
          <p:cNvGraphicFramePr>
            <a:graphicFrameLocks noGrp="1"/>
          </p:cNvGraphicFramePr>
          <p:nvPr>
            <p:extLst>
              <p:ext uri="{D42A27DB-BD31-4B8C-83A1-F6EECF244321}">
                <p14:modId xmlns="" xmlns:p14="http://schemas.microsoft.com/office/powerpoint/2010/main" val="2634746178"/>
              </p:ext>
            </p:extLst>
          </p:nvPr>
        </p:nvGraphicFramePr>
        <p:xfrm>
          <a:off x="6014720" y="1825625"/>
          <a:ext cx="5770881" cy="4351341"/>
        </p:xfrm>
        <a:graphic>
          <a:graphicData uri="http://schemas.openxmlformats.org/drawingml/2006/table">
            <a:tbl>
              <a:tblPr/>
              <a:tblGrid>
                <a:gridCol w="1222006">
                  <a:extLst>
                    <a:ext uri="{9D8B030D-6E8A-4147-A177-3AD203B41FA5}">
                      <a16:colId xmlns="" xmlns:a16="http://schemas.microsoft.com/office/drawing/2014/main" val="2123159140"/>
                    </a:ext>
                  </a:extLst>
                </a:gridCol>
                <a:gridCol w="1726456">
                  <a:extLst>
                    <a:ext uri="{9D8B030D-6E8A-4147-A177-3AD203B41FA5}">
                      <a16:colId xmlns="" xmlns:a16="http://schemas.microsoft.com/office/drawing/2014/main" val="2342128235"/>
                    </a:ext>
                  </a:extLst>
                </a:gridCol>
                <a:gridCol w="1303306">
                  <a:extLst>
                    <a:ext uri="{9D8B030D-6E8A-4147-A177-3AD203B41FA5}">
                      <a16:colId xmlns="" xmlns:a16="http://schemas.microsoft.com/office/drawing/2014/main" val="1324788560"/>
                    </a:ext>
                  </a:extLst>
                </a:gridCol>
                <a:gridCol w="1519113">
                  <a:extLst>
                    <a:ext uri="{9D8B030D-6E8A-4147-A177-3AD203B41FA5}">
                      <a16:colId xmlns="" xmlns:a16="http://schemas.microsoft.com/office/drawing/2014/main" val="1636421493"/>
                    </a:ext>
                  </a:extLst>
                </a:gridCol>
              </a:tblGrid>
              <a:tr h="217874">
                <a:tc>
                  <a:txBody>
                    <a:bodyPr/>
                    <a:lstStyle/>
                    <a:p>
                      <a:pPr algn="l" fontAlgn="t">
                        <a:spcBef>
                          <a:spcPts val="0"/>
                        </a:spcBef>
                        <a:spcAft>
                          <a:spcPts val="0"/>
                        </a:spcAft>
                      </a:pPr>
                      <a:r>
                        <a:rPr lang="en-IN" sz="900" b="0" i="0" u="none" strike="noStrike" dirty="0">
                          <a:effectLst/>
                          <a:latin typeface="Arial" panose="020B0604020202020204" pitchFamily="34" charset="0"/>
                        </a:rPr>
                        <a:t>Data type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Max size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Storage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725925637"/>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char(5)</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992635503"/>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varchar(5)</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133634541"/>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1,073,741,824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882186147"/>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4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067333039"/>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nchar</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Fixed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 x 2</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004239747"/>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nvarchar</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183162273"/>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536,870,912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98657353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104683159"/>
                  </a:ext>
                </a:extLst>
              </a:tr>
              <a:tr h="217874">
                <a:tc>
                  <a:txBody>
                    <a:bodyPr/>
                    <a:lstStyle/>
                    <a:p>
                      <a:pPr algn="l" fontAlgn="t">
                        <a:spcBef>
                          <a:spcPts val="0"/>
                        </a:spcBef>
                        <a:spcAft>
                          <a:spcPts val="0"/>
                        </a:spcAft>
                      </a:pPr>
                      <a:r>
                        <a:rPr lang="en-IN" sz="900" b="0" i="0" u="none" strike="noStrike" dirty="0">
                          <a:effectLst/>
                          <a:latin typeface="Arial" panose="020B0604020202020204" pitchFamily="34" charset="0"/>
                        </a:rPr>
                        <a:t>binary(n)</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Fixed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924742197"/>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varbinary</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4541194"/>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varbinary</a:t>
                      </a:r>
                      <a:r>
                        <a:rPr lang="en-IN" sz="900" b="0" i="0" u="none" strike="noStrike" dirty="0">
                          <a:effectLst/>
                          <a:latin typeface="Arial" panose="020B0604020202020204" pitchFamily="34" charset="0"/>
                        </a:rPr>
                        <a:t>(max)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4031526205"/>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image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endParaRPr lang="en-IN" sz="900" b="0" i="0" u="none" strike="noStrike" dirty="0">
                        <a:effectLst/>
                        <a:latin typeface="Arial" panose="020B0604020202020204" pitchFamily="34" charset="0"/>
                      </a:endParaRPr>
                    </a:p>
                  </a:txBody>
                  <a:tcPr marL="46030" marR="46030" marT="23015" marB="23015">
                    <a:lnL w="7620" cap="flat" cmpd="sng" algn="ctr">
                      <a:solidFill>
                        <a:srgbClr val="CCCCCC"/>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 xmlns:a16="http://schemas.microsoft.com/office/drawing/2014/main" val="1502840617"/>
                  </a:ext>
                </a:extLst>
              </a:tr>
            </a:tbl>
          </a:graphicData>
        </a:graphic>
      </p:graphicFrame>
    </p:spTree>
    <p:extLst>
      <p:ext uri="{BB962C8B-B14F-4D97-AF65-F5344CB8AC3E}">
        <p14:creationId xmlns="" xmlns:p14="http://schemas.microsoft.com/office/powerpoint/2010/main" val="288206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AB71C1-1609-1E46-E257-9B1DCD3F126A}"/>
              </a:ext>
            </a:extLst>
          </p:cNvPr>
          <p:cNvSpPr>
            <a:spLocks noGrp="1"/>
          </p:cNvSpPr>
          <p:nvPr>
            <p:ph type="title"/>
          </p:nvPr>
        </p:nvSpPr>
        <p:spPr>
          <a:xfrm>
            <a:off x="2045465" y="219612"/>
            <a:ext cx="6060310" cy="726312"/>
          </a:xfrm>
        </p:spPr>
        <p:txBody>
          <a:bodyPr anchor="b">
            <a:normAutofit fontScale="90000"/>
          </a:bodyPr>
          <a:lstStyle/>
          <a:p>
            <a:r>
              <a:rPr lang="en-IN" b="0" i="0" dirty="0" smtClean="0">
                <a:effectLst/>
              </a:rPr>
              <a:t/>
            </a:r>
            <a:br>
              <a:rPr lang="en-IN" b="0" i="0" dirty="0" smtClean="0">
                <a:effectLst/>
              </a:rPr>
            </a:br>
            <a:r>
              <a:rPr lang="en-IN" sz="2700" b="0" i="0" dirty="0" smtClean="0">
                <a:effectLst/>
              </a:rPr>
              <a:t>Numeric</a:t>
            </a:r>
            <a:r>
              <a:rPr lang="en-IN" b="0" i="0" dirty="0" smtClean="0">
                <a:effectLst/>
              </a:rPr>
              <a:t> </a:t>
            </a:r>
            <a:r>
              <a:rPr lang="en-IN" b="0" i="0" dirty="0">
                <a:effectLst/>
              </a:rPr>
              <a:t>Data </a:t>
            </a:r>
            <a:r>
              <a:rPr lang="en-IN" b="0" i="0" dirty="0" smtClean="0">
                <a:effectLst/>
              </a:rPr>
              <a:t>Types</a:t>
            </a:r>
            <a:endParaRPr lang="en-IN" dirty="0"/>
          </a:p>
        </p:txBody>
      </p:sp>
      <p:graphicFrame>
        <p:nvGraphicFramePr>
          <p:cNvPr id="3" name="Table 2">
            <a:extLst>
              <a:ext uri="{FF2B5EF4-FFF2-40B4-BE49-F238E27FC236}">
                <a16:creationId xmlns="" xmlns:a16="http://schemas.microsoft.com/office/drawing/2014/main" id="{7A7B798B-B918-C5F6-BE10-BE3FDBF294FD}"/>
              </a:ext>
            </a:extLst>
          </p:cNvPr>
          <p:cNvGraphicFramePr>
            <a:graphicFrameLocks noGrp="1"/>
          </p:cNvGraphicFramePr>
          <p:nvPr>
            <p:extLst>
              <p:ext uri="{D42A27DB-BD31-4B8C-83A1-F6EECF244321}">
                <p14:modId xmlns="" xmlns:p14="http://schemas.microsoft.com/office/powerpoint/2010/main" val="170916733"/>
              </p:ext>
            </p:extLst>
          </p:nvPr>
        </p:nvGraphicFramePr>
        <p:xfrm>
          <a:off x="324091" y="1099595"/>
          <a:ext cx="11031299" cy="4453524"/>
        </p:xfrm>
        <a:graphic>
          <a:graphicData uri="http://schemas.openxmlformats.org/drawingml/2006/table">
            <a:tbl>
              <a:tblPr firstRow="1" bandRow="1">
                <a:solidFill>
                  <a:schemeClr val="tx1">
                    <a:lumMod val="75000"/>
                    <a:lumOff val="25000"/>
                  </a:schemeClr>
                </a:solidFill>
              </a:tblPr>
              <a:tblGrid>
                <a:gridCol w="1868776">
                  <a:extLst>
                    <a:ext uri="{9D8B030D-6E8A-4147-A177-3AD203B41FA5}">
                      <a16:colId xmlns="" xmlns:a16="http://schemas.microsoft.com/office/drawing/2014/main" val="353828869"/>
                    </a:ext>
                  </a:extLst>
                </a:gridCol>
                <a:gridCol w="7408362">
                  <a:extLst>
                    <a:ext uri="{9D8B030D-6E8A-4147-A177-3AD203B41FA5}">
                      <a16:colId xmlns="" xmlns:a16="http://schemas.microsoft.com/office/drawing/2014/main" val="419249974"/>
                    </a:ext>
                  </a:extLst>
                </a:gridCol>
                <a:gridCol w="1754161">
                  <a:extLst>
                    <a:ext uri="{9D8B030D-6E8A-4147-A177-3AD203B41FA5}">
                      <a16:colId xmlns="" xmlns:a16="http://schemas.microsoft.com/office/drawing/2014/main" val="2259420767"/>
                    </a:ext>
                  </a:extLst>
                </a:gridCol>
              </a:tblGrid>
              <a:tr h="257061">
                <a:tc>
                  <a:txBody>
                    <a:bodyPr/>
                    <a:lstStyle/>
                    <a:p>
                      <a:pPr algn="l" fontAlgn="t"/>
                      <a:r>
                        <a:rPr lang="en-IN" sz="800" b="0" cap="none" spc="0">
                          <a:solidFill>
                            <a:schemeClr val="bg1"/>
                          </a:solidFill>
                          <a:effectLst/>
                        </a:rPr>
                        <a:t>Data type</a:t>
                      </a:r>
                    </a:p>
                  </a:txBody>
                  <a:tcPr marL="68066" marR="12214" marT="52358" marB="5235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Description</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Storage</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 xmlns:a16="http://schemas.microsoft.com/office/drawing/2014/main" val="1738233566"/>
                  </a:ext>
                </a:extLst>
              </a:tr>
              <a:tr h="257061">
                <a:tc>
                  <a:txBody>
                    <a:bodyPr/>
                    <a:lstStyle/>
                    <a:p>
                      <a:pPr algn="l" fontAlgn="t"/>
                      <a:r>
                        <a:rPr lang="en-IN" sz="800" cap="none" spc="0" dirty="0">
                          <a:solidFill>
                            <a:schemeClr val="bg1"/>
                          </a:solidFill>
                          <a:effectLst/>
                        </a:rPr>
                        <a:t>bit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Integer that can be 0, 1, or NULL</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 </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121270678"/>
                  </a:ext>
                </a:extLst>
              </a:tr>
              <a:tr h="257061">
                <a:tc>
                  <a:txBody>
                    <a:bodyPr/>
                    <a:lstStyle/>
                    <a:p>
                      <a:pPr algn="l" fontAlgn="t"/>
                      <a:r>
                        <a:rPr lang="en-IN" sz="800" cap="none" spc="0" dirty="0" err="1">
                          <a:solidFill>
                            <a:schemeClr val="bg1"/>
                          </a:solidFill>
                          <a:effectLst/>
                        </a:rPr>
                        <a:t>tinyint</a:t>
                      </a:r>
                      <a:endParaRPr lang="en-IN" sz="800" cap="none" spc="0" dirty="0">
                        <a:solidFill>
                          <a:schemeClr val="bg1"/>
                        </a:solidFill>
                        <a:effectLst/>
                      </a:endParaRP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from 0 to 255</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1 byte</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42586130"/>
                  </a:ext>
                </a:extLst>
              </a:tr>
              <a:tr h="257061">
                <a:tc>
                  <a:txBody>
                    <a:bodyPr/>
                    <a:lstStyle/>
                    <a:p>
                      <a:pPr algn="l" fontAlgn="t"/>
                      <a:r>
                        <a:rPr lang="en-IN" sz="800" cap="none" spc="0" dirty="0" err="1">
                          <a:solidFill>
                            <a:schemeClr val="bg1"/>
                          </a:solidFill>
                          <a:effectLst/>
                        </a:rPr>
                        <a:t>smallint</a:t>
                      </a:r>
                      <a:endParaRPr lang="en-IN" sz="800" cap="none" spc="0" dirty="0">
                        <a:solidFill>
                          <a:schemeClr val="bg1"/>
                        </a:solidFill>
                        <a:effectLst/>
                      </a:endParaRP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-32,768 and 32,767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2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788499322"/>
                  </a:ext>
                </a:extLst>
              </a:tr>
              <a:tr h="257061">
                <a:tc>
                  <a:txBody>
                    <a:bodyPr/>
                    <a:lstStyle/>
                    <a:p>
                      <a:pPr algn="l" fontAlgn="t"/>
                      <a:r>
                        <a:rPr lang="en-IN" sz="800" cap="none" spc="0" dirty="0">
                          <a:solidFill>
                            <a:schemeClr val="bg1"/>
                          </a:solidFill>
                          <a:effectLst/>
                        </a:rPr>
                        <a:t>int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between -2,147,483,648 and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2843036351"/>
                  </a:ext>
                </a:extLst>
              </a:tr>
              <a:tr h="383781">
                <a:tc>
                  <a:txBody>
                    <a:bodyPr/>
                    <a:lstStyle/>
                    <a:p>
                      <a:pPr algn="l" fontAlgn="t"/>
                      <a:r>
                        <a:rPr lang="en-IN" sz="800" cap="none" spc="0">
                          <a:solidFill>
                            <a:schemeClr val="bg1"/>
                          </a:solidFill>
                          <a:effectLst/>
                        </a:rPr>
                        <a:t>bigint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-9,223,372,036,854,775,808 and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39130620"/>
                  </a:ext>
                </a:extLst>
              </a:tr>
              <a:tr h="763941">
                <a:tc>
                  <a:txBody>
                    <a:bodyPr/>
                    <a:lstStyle/>
                    <a:p>
                      <a:pPr algn="l" fontAlgn="t"/>
                      <a:r>
                        <a:rPr lang="en-IN" sz="800" cap="none" spc="0" dirty="0">
                          <a:solidFill>
                            <a:schemeClr val="bg1"/>
                          </a:solidFill>
                          <a:effectLst/>
                        </a:rPr>
                        <a:t>decimal(</a:t>
                      </a:r>
                      <a:r>
                        <a:rPr lang="en-IN" sz="800" cap="none" spc="0" dirty="0" err="1">
                          <a:solidFill>
                            <a:schemeClr val="bg1"/>
                          </a:solidFill>
                          <a:effectLst/>
                        </a:rPr>
                        <a:t>p,s</a:t>
                      </a:r>
                      <a:r>
                        <a:rPr lang="en-IN" sz="800" cap="none" spc="0" dirty="0">
                          <a:solidFill>
                            <a:schemeClr val="bg1"/>
                          </a:solidFill>
                          <a:effectLst/>
                        </a:rPr>
                        <a: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15122750"/>
                  </a:ext>
                </a:extLst>
              </a:tr>
              <a:tr h="900758">
                <a:tc>
                  <a:txBody>
                    <a:bodyPr/>
                    <a:lstStyle/>
                    <a:p>
                      <a:pPr algn="l" fontAlgn="t"/>
                      <a:r>
                        <a:rPr lang="en-IN" sz="800" cap="none" spc="0">
                          <a:solidFill>
                            <a:schemeClr val="bg1"/>
                          </a:solidFill>
                          <a:effectLst/>
                        </a:rPr>
                        <a:t>numeric(p,s)</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526101662"/>
                  </a:ext>
                </a:extLst>
              </a:tr>
              <a:tr h="257061">
                <a:tc>
                  <a:txBody>
                    <a:bodyPr/>
                    <a:lstStyle/>
                    <a:p>
                      <a:pPr algn="l" fontAlgn="t"/>
                      <a:r>
                        <a:rPr lang="en-IN" sz="800" cap="none" spc="0" dirty="0" err="1">
                          <a:solidFill>
                            <a:schemeClr val="bg1"/>
                          </a:solidFill>
                          <a:effectLst/>
                        </a:rPr>
                        <a:t>smallmoney</a:t>
                      </a:r>
                      <a:endParaRPr lang="en-IN" sz="800" cap="none" spc="0" dirty="0">
                        <a:solidFill>
                          <a:schemeClr val="bg1"/>
                        </a:solidFill>
                        <a:effectLst/>
                      </a:endParaRP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Monetary data from -214,748.3648 to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225857501"/>
                  </a:ext>
                </a:extLst>
              </a:tr>
              <a:tr h="257061">
                <a:tc>
                  <a:txBody>
                    <a:bodyPr/>
                    <a:lstStyle/>
                    <a:p>
                      <a:pPr algn="l" fontAlgn="t"/>
                      <a:r>
                        <a:rPr lang="en-IN" sz="800" cap="none" spc="0" dirty="0">
                          <a:solidFill>
                            <a:schemeClr val="bg1"/>
                          </a:solidFill>
                          <a:effectLst/>
                        </a:rPr>
                        <a:t>money</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Monetary data from -922,337,203,685,477.5808 to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37786527"/>
                  </a:ext>
                </a:extLst>
              </a:tr>
              <a:tr h="274493">
                <a:tc>
                  <a:txBody>
                    <a:bodyPr/>
                    <a:lstStyle/>
                    <a:p>
                      <a:pPr algn="l" fontAlgn="t"/>
                      <a:r>
                        <a:rPr lang="en-IN" sz="800" cap="none" spc="0" dirty="0">
                          <a:solidFill>
                            <a:schemeClr val="bg1"/>
                          </a:solidFill>
                          <a:effectLst/>
                        </a:rPr>
                        <a:t>float(n)</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Floating precision number data from -1.79E + 308 to 1.79E + 308.The n parameter indicates whether the field should hold 4 or 8 bytes. float(24) holds a 4-byte field and float(53) holds an 8-byte field. Default value of n is 53.</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or 8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700672274"/>
                  </a:ext>
                </a:extLst>
              </a:tr>
              <a:tr h="257061">
                <a:tc>
                  <a:txBody>
                    <a:bodyPr/>
                    <a:lstStyle/>
                    <a:p>
                      <a:pPr algn="l" fontAlgn="t"/>
                      <a:r>
                        <a:rPr lang="en-IN" sz="800" cap="none" spc="0" dirty="0">
                          <a:solidFill>
                            <a:schemeClr val="bg1"/>
                          </a:solidFill>
                          <a:effectLst/>
                        </a:rPr>
                        <a:t>real</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US" sz="800" cap="none" spc="0">
                          <a:solidFill>
                            <a:schemeClr val="bg1"/>
                          </a:solidFill>
                          <a:effectLst/>
                        </a:rPr>
                        <a:t>Floating precision number data from -3.40E + 38 to 3.40E + 38</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IN" sz="800" cap="none" spc="0" dirty="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 xmlns:a16="http://schemas.microsoft.com/office/drawing/2014/main" val="3088945452"/>
                  </a:ext>
                </a:extLst>
              </a:tr>
            </a:tbl>
          </a:graphicData>
        </a:graphic>
      </p:graphicFrame>
    </p:spTree>
    <p:extLst>
      <p:ext uri="{BB962C8B-B14F-4D97-AF65-F5344CB8AC3E}">
        <p14:creationId xmlns="" xmlns:p14="http://schemas.microsoft.com/office/powerpoint/2010/main" val="39225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EA4F8-7FB8-5924-3F58-76C5C039C54C}"/>
              </a:ext>
            </a:extLst>
          </p:cNvPr>
          <p:cNvSpPr>
            <a:spLocks noGrp="1"/>
          </p:cNvSpPr>
          <p:nvPr>
            <p:ph type="title"/>
          </p:nvPr>
        </p:nvSpPr>
        <p:spPr>
          <a:xfrm>
            <a:off x="1219200" y="466725"/>
            <a:ext cx="5734050" cy="767715"/>
          </a:xfrm>
        </p:spPr>
        <p:txBody>
          <a:bodyPr>
            <a:normAutofit fontScale="90000"/>
          </a:bodyPr>
          <a:lstStyle/>
          <a:p>
            <a:r>
              <a:rPr lang="en-US" b="0" i="0" dirty="0">
                <a:solidFill>
                  <a:srgbClr val="000000"/>
                </a:solidFill>
                <a:effectLst/>
                <a:latin typeface="Segoe UI" panose="020B0502040204020203" pitchFamily="34" charset="0"/>
              </a:rPr>
              <a:t>Date and Time Data </a:t>
            </a:r>
            <a:r>
              <a:rPr lang="en-US" b="0" i="0" dirty="0" smtClean="0">
                <a:solidFill>
                  <a:srgbClr val="000000"/>
                </a:solidFill>
                <a:effectLst/>
                <a:latin typeface="Segoe UI" panose="020B0502040204020203" pitchFamily="34" charset="0"/>
              </a:rPr>
              <a:t>Types</a:t>
            </a:r>
            <a:endParaRPr lang="en-IN" dirty="0"/>
          </a:p>
        </p:txBody>
      </p:sp>
      <p:graphicFrame>
        <p:nvGraphicFramePr>
          <p:cNvPr id="3" name="Table 2">
            <a:extLst>
              <a:ext uri="{FF2B5EF4-FFF2-40B4-BE49-F238E27FC236}">
                <a16:creationId xmlns="" xmlns:a16="http://schemas.microsoft.com/office/drawing/2014/main" id="{FCF6F1E9-0AA8-E623-33CA-7950D272C715}"/>
              </a:ext>
            </a:extLst>
          </p:cNvPr>
          <p:cNvGraphicFramePr>
            <a:graphicFrameLocks noGrp="1"/>
          </p:cNvGraphicFramePr>
          <p:nvPr>
            <p:extLst>
              <p:ext uri="{D42A27DB-BD31-4B8C-83A1-F6EECF244321}">
                <p14:modId xmlns="" xmlns:p14="http://schemas.microsoft.com/office/powerpoint/2010/main" val="1994791011"/>
              </p:ext>
            </p:extLst>
          </p:nvPr>
        </p:nvGraphicFramePr>
        <p:xfrm>
          <a:off x="1199213" y="1776194"/>
          <a:ext cx="7623500" cy="4351341"/>
        </p:xfrm>
        <a:graphic>
          <a:graphicData uri="http://schemas.openxmlformats.org/drawingml/2006/table">
            <a:tbl>
              <a:tblPr/>
              <a:tblGrid>
                <a:gridCol w="1523149">
                  <a:extLst>
                    <a:ext uri="{9D8B030D-6E8A-4147-A177-3AD203B41FA5}">
                      <a16:colId xmlns="" xmlns:a16="http://schemas.microsoft.com/office/drawing/2014/main" val="311049904"/>
                    </a:ext>
                  </a:extLst>
                </a:gridCol>
                <a:gridCol w="5338780">
                  <a:extLst>
                    <a:ext uri="{9D8B030D-6E8A-4147-A177-3AD203B41FA5}">
                      <a16:colId xmlns="" xmlns:a16="http://schemas.microsoft.com/office/drawing/2014/main" val="3826824294"/>
                    </a:ext>
                  </a:extLst>
                </a:gridCol>
                <a:gridCol w="761571">
                  <a:extLst>
                    <a:ext uri="{9D8B030D-6E8A-4147-A177-3AD203B41FA5}">
                      <a16:colId xmlns="" xmlns:a16="http://schemas.microsoft.com/office/drawing/2014/main" val="3797554064"/>
                    </a:ext>
                  </a:extLst>
                </a:gridCol>
              </a:tblGrid>
              <a:tr h="471574">
                <a:tc>
                  <a:txBody>
                    <a:bodyPr/>
                    <a:lstStyle/>
                    <a:p>
                      <a:pPr algn="l" fontAlgn="t"/>
                      <a:r>
                        <a:rPr lang="en-IN" sz="1300">
                          <a:effectLst/>
                        </a:rPr>
                        <a:t>Data type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Storage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944548276"/>
                  </a:ext>
                </a:extLst>
              </a:tr>
              <a:tr h="471574">
                <a:tc>
                  <a:txBody>
                    <a:bodyPr/>
                    <a:lstStyle/>
                    <a:p>
                      <a:pPr algn="l" fontAlgn="t"/>
                      <a:r>
                        <a:rPr lang="en-IN" sz="1300">
                          <a:effectLst/>
                        </a:rPr>
                        <a:t>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1753 to December 31, 9999 with an accuracy of 3.33 milliseconds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553645707"/>
                  </a:ext>
                </a:extLst>
              </a:tr>
              <a:tr h="471574">
                <a:tc>
                  <a:txBody>
                    <a:bodyPr/>
                    <a:lstStyle/>
                    <a:p>
                      <a:pPr algn="l" fontAlgn="t"/>
                      <a:r>
                        <a:rPr lang="en-IN" sz="1300" dirty="0">
                          <a:effectLst/>
                        </a:rPr>
                        <a:t>datetime2</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From January 1, 0001 to December 31, 9999 with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6-8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869167162"/>
                  </a:ext>
                </a:extLst>
              </a:tr>
              <a:tr h="471574">
                <a:tc>
                  <a:txBody>
                    <a:bodyPr/>
                    <a:lstStyle/>
                    <a:p>
                      <a:pPr algn="l" fontAlgn="t"/>
                      <a:r>
                        <a:rPr lang="en-IN" sz="1300">
                          <a:effectLst/>
                        </a:rPr>
                        <a:t>smalldatetime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1900 to June 6, 2079 with an accuracy of 1 minute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4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180248966"/>
                  </a:ext>
                </a:extLst>
              </a:tr>
              <a:tr h="471574">
                <a:tc>
                  <a:txBody>
                    <a:bodyPr/>
                    <a:lstStyle/>
                    <a:p>
                      <a:pPr algn="l" fontAlgn="t"/>
                      <a:r>
                        <a:rPr lang="en-IN" sz="1300" dirty="0">
                          <a:effectLst/>
                        </a:rPr>
                        <a:t>date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Store a date only. From January 1, 0001 to December 31, 9999</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3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973911167"/>
                  </a:ext>
                </a:extLst>
              </a:tr>
              <a:tr h="471574">
                <a:tc>
                  <a:txBody>
                    <a:bodyPr/>
                    <a:lstStyle/>
                    <a:p>
                      <a:pPr algn="l" fontAlgn="t"/>
                      <a:r>
                        <a:rPr lang="en-IN" sz="1300" dirty="0">
                          <a:effectLst/>
                        </a:rPr>
                        <a:t>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Store a time only to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3-5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015653373"/>
                  </a:ext>
                </a:extLst>
              </a:tr>
              <a:tr h="471574">
                <a:tc>
                  <a:txBody>
                    <a:bodyPr/>
                    <a:lstStyle/>
                    <a:p>
                      <a:pPr algn="l" fontAlgn="t"/>
                      <a:r>
                        <a:rPr lang="en-IN" sz="1300">
                          <a:effectLst/>
                        </a:rPr>
                        <a:t>datetimeoffset</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The same as datetime2 with the addition of a time zone offset</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8-10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20828752"/>
                  </a:ext>
                </a:extLst>
              </a:tr>
              <a:tr h="1050323">
                <a:tc>
                  <a:txBody>
                    <a:bodyPr/>
                    <a:lstStyle/>
                    <a:p>
                      <a:pPr algn="l" fontAlgn="t"/>
                      <a:r>
                        <a:rPr lang="en-IN" sz="1300" dirty="0">
                          <a:effectLst/>
                        </a:rPr>
                        <a:t>timestamp</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Stores a unique number that gets updated every time a row gets created or modified. The timestamp value is based upon an internal clock and does not correspond to real time. Each table may have only one timestamp variable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endParaRPr lang="en-IN" sz="1300" dirty="0"/>
                    </a:p>
                  </a:txBody>
                  <a:tcPr marL="64305" marR="64305" marT="32153" marB="32153">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 xmlns:a16="http://schemas.microsoft.com/office/drawing/2014/main" val="3201730846"/>
                  </a:ext>
                </a:extLst>
              </a:tr>
            </a:tbl>
          </a:graphicData>
        </a:graphic>
      </p:graphicFrame>
    </p:spTree>
    <p:extLst>
      <p:ext uri="{BB962C8B-B14F-4D97-AF65-F5344CB8AC3E}">
        <p14:creationId xmlns="" xmlns:p14="http://schemas.microsoft.com/office/powerpoint/2010/main" val="324255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2419</TotalTime>
  <Words>4903</Words>
  <Application>Microsoft Office PowerPoint</Application>
  <PresentationFormat>Custom</PresentationFormat>
  <Paragraphs>810</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Equity</vt:lpstr>
      <vt:lpstr>DBMS and SQL Server</vt:lpstr>
      <vt:lpstr>Database Models and Normalization</vt:lpstr>
      <vt:lpstr>DBMS Database Models </vt:lpstr>
      <vt:lpstr>Entity-relationship Model </vt:lpstr>
      <vt:lpstr>Relational Model </vt:lpstr>
      <vt:lpstr>Slide 6</vt:lpstr>
      <vt:lpstr>Data types (Transact-SQL) </vt:lpstr>
      <vt:lpstr> Numeric Data Types</vt:lpstr>
      <vt:lpstr>Date and Time Data Types</vt:lpstr>
      <vt:lpstr>Other Data Types </vt:lpstr>
      <vt:lpstr>What is RDBMS (Relational Database Management System) </vt:lpstr>
      <vt:lpstr>DDL,DML,DQL And DCL</vt:lpstr>
      <vt:lpstr>Basic Concepts of ER Model in DBMS </vt:lpstr>
      <vt:lpstr>ER Model: Attributes </vt:lpstr>
      <vt:lpstr>ER Model: Keys </vt:lpstr>
      <vt:lpstr>Slide 16</vt:lpstr>
      <vt:lpstr>Normalization of Database </vt:lpstr>
      <vt:lpstr>Normalization Rule </vt:lpstr>
      <vt:lpstr>First Normal Form (1NF) </vt:lpstr>
      <vt:lpstr>Second Normal Form (2NF) </vt:lpstr>
      <vt:lpstr>Slide 21</vt:lpstr>
      <vt:lpstr>Third Normal Form (3NF) </vt:lpstr>
      <vt:lpstr>What is Transitive Dependency? </vt:lpstr>
      <vt:lpstr>How to remove Transitive Dependency? </vt:lpstr>
      <vt:lpstr>Boyce-Codd Normal Form (BCNF)  </vt:lpstr>
      <vt:lpstr>Slide 26</vt:lpstr>
      <vt:lpstr>Fifth Normal Form</vt:lpstr>
      <vt:lpstr>Slide 28</vt:lpstr>
      <vt:lpstr>Difference between truncate and delete</vt:lpstr>
      <vt:lpstr>DDl-DML-DQL-DCL-TCL</vt:lpstr>
      <vt:lpstr>Slide 31</vt:lpstr>
      <vt:lpstr>DML Commands in SQL Insert: </vt:lpstr>
      <vt:lpstr>DML Commands in SQL Update:</vt:lpstr>
      <vt:lpstr>DML Commands in SQL delete:</vt:lpstr>
      <vt:lpstr>DQL Commands in SQL select:</vt:lpstr>
      <vt:lpstr>Slide 36</vt:lpstr>
      <vt:lpstr>SQL Comparison Operators: </vt:lpstr>
      <vt:lpstr>SQL Logical Operators </vt:lpstr>
      <vt:lpstr>Joins in Sql</vt:lpstr>
      <vt:lpstr>SQL: JOINS </vt:lpstr>
      <vt:lpstr>The SQL INNER JOIN</vt:lpstr>
      <vt:lpstr>SQL LEFT OUTER JOIN </vt:lpstr>
      <vt:lpstr>SQL RIGHT OUTER JOIN </vt:lpstr>
      <vt:lpstr>SQL FULL OUTER JOIN </vt:lpstr>
      <vt:lpstr>Equi join and non equi joins</vt:lpstr>
      <vt:lpstr>Cross Join or Cartesian Join</vt:lpstr>
      <vt:lpstr>Constraints in SQL</vt:lpstr>
      <vt:lpstr>SQL - Constraints </vt:lpstr>
      <vt:lpstr>Slide 49</vt:lpstr>
      <vt:lpstr>Stored Procedure and function</vt:lpstr>
      <vt:lpstr>Stored Procedures </vt:lpstr>
      <vt:lpstr>Slide 52</vt:lpstr>
      <vt:lpstr>Creating user-defined functions </vt:lpstr>
      <vt:lpstr>Difference between function and SP</vt:lpstr>
      <vt:lpstr>SubQueries</vt:lpstr>
      <vt:lpstr>Slide 56</vt:lpstr>
      <vt:lpstr>Slide 57</vt:lpstr>
      <vt:lpstr>Slide 58</vt:lpstr>
      <vt:lpstr>Slide 59</vt:lpstr>
      <vt:lpstr>Slide 60</vt:lpstr>
      <vt:lpstr>SQL correlated subquery in the WHERE clause example</vt:lpstr>
      <vt:lpstr>Slide 62</vt:lpstr>
      <vt:lpstr>SQL correlated subquery in the SELECT clause example</vt:lpstr>
      <vt:lpstr>SQL correlated subquery with EXISTS operator example</vt:lpstr>
      <vt:lpstr>Difference between delete and truncate </vt:lpstr>
      <vt:lpstr>SQL Trigger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91</cp:revision>
  <dcterms:created xsi:type="dcterms:W3CDTF">2019-03-07T07:10:25Z</dcterms:created>
  <dcterms:modified xsi:type="dcterms:W3CDTF">2024-08-28T15:21:24Z</dcterms:modified>
</cp:coreProperties>
</file>