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2" r:id="rId3"/>
    <p:sldId id="263" r:id="rId4"/>
    <p:sldId id="264"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CE743-0E57-4469-B412-3F209227E40A}" v="2" dt="2022-06-28T12:14:07.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B1ECE743-0E57-4469-B412-3F209227E40A}"/>
    <pc:docChg chg="undo custSel addSld modSld">
      <pc:chgData name="Sarita Lad" userId="0ca18101c1a054c8" providerId="LiveId" clId="{B1ECE743-0E57-4469-B412-3F209227E40A}" dt="2022-06-28T12:14:55.726" v="38" actId="20577"/>
      <pc:docMkLst>
        <pc:docMk/>
      </pc:docMkLst>
      <pc:sldChg chg="addSp delSp modSp new mod">
        <pc:chgData name="Sarita Lad" userId="0ca18101c1a054c8" providerId="LiveId" clId="{B1ECE743-0E57-4469-B412-3F209227E40A}" dt="2022-06-28T12:14:55.726" v="38" actId="20577"/>
        <pc:sldMkLst>
          <pc:docMk/>
          <pc:sldMk cId="4250866247" sldId="264"/>
        </pc:sldMkLst>
        <pc:spChg chg="mod">
          <ac:chgData name="Sarita Lad" userId="0ca18101c1a054c8" providerId="LiveId" clId="{B1ECE743-0E57-4469-B412-3F209227E40A}" dt="2022-06-28T12:12:25.915" v="1"/>
          <ac:spMkLst>
            <pc:docMk/>
            <pc:sldMk cId="4250866247" sldId="264"/>
            <ac:spMk id="2" creationId="{B5C55BE7-F180-B36C-0DF1-545C9B91EA27}"/>
          </ac:spMkLst>
        </pc:spChg>
        <pc:spChg chg="add mod">
          <ac:chgData name="Sarita Lad" userId="0ca18101c1a054c8" providerId="LiveId" clId="{B1ECE743-0E57-4469-B412-3F209227E40A}" dt="2022-06-28T12:13:27.976" v="13" actId="1076"/>
          <ac:spMkLst>
            <pc:docMk/>
            <pc:sldMk cId="4250866247" sldId="264"/>
            <ac:spMk id="4" creationId="{CF57E0C9-65BC-44B0-8590-0CAA51C1E758}"/>
          </ac:spMkLst>
        </pc:spChg>
        <pc:spChg chg="add del mod">
          <ac:chgData name="Sarita Lad" userId="0ca18101c1a054c8" providerId="LiveId" clId="{B1ECE743-0E57-4469-B412-3F209227E40A}" dt="2022-06-28T12:13:03.941" v="8" actId="22"/>
          <ac:spMkLst>
            <pc:docMk/>
            <pc:sldMk cId="4250866247" sldId="264"/>
            <ac:spMk id="6" creationId="{4CD3036C-24FA-A19C-D2C9-4A6FD3AD3ACA}"/>
          </ac:spMkLst>
        </pc:spChg>
        <pc:spChg chg="add mod">
          <ac:chgData name="Sarita Lad" userId="0ca18101c1a054c8" providerId="LiveId" clId="{B1ECE743-0E57-4469-B412-3F209227E40A}" dt="2022-06-28T12:13:11.529" v="11" actId="14100"/>
          <ac:spMkLst>
            <pc:docMk/>
            <pc:sldMk cId="4250866247" sldId="264"/>
            <ac:spMk id="8" creationId="{AE951704-0D64-FE8A-AF8C-1D2726B9AA80}"/>
          </ac:spMkLst>
        </pc:spChg>
        <pc:spChg chg="add mod">
          <ac:chgData name="Sarita Lad" userId="0ca18101c1a054c8" providerId="LiveId" clId="{B1ECE743-0E57-4469-B412-3F209227E40A}" dt="2022-06-28T12:13:36.960" v="16" actId="1076"/>
          <ac:spMkLst>
            <pc:docMk/>
            <pc:sldMk cId="4250866247" sldId="264"/>
            <ac:spMk id="10" creationId="{F9B8B196-13C6-3C8D-C931-5622F694C56A}"/>
          </ac:spMkLst>
        </pc:spChg>
        <pc:spChg chg="add del">
          <ac:chgData name="Sarita Lad" userId="0ca18101c1a054c8" providerId="LiveId" clId="{B1ECE743-0E57-4469-B412-3F209227E40A}" dt="2022-06-28T12:14:07.244" v="18"/>
          <ac:spMkLst>
            <pc:docMk/>
            <pc:sldMk cId="4250866247" sldId="264"/>
            <ac:spMk id="11" creationId="{2F7FE386-1839-F420-5241-B607B28770C2}"/>
          </ac:spMkLst>
        </pc:spChg>
        <pc:spChg chg="add mod">
          <ac:chgData name="Sarita Lad" userId="0ca18101c1a054c8" providerId="LiveId" clId="{B1ECE743-0E57-4469-B412-3F209227E40A}" dt="2022-06-28T12:14:55.726" v="38" actId="20577"/>
          <ac:spMkLst>
            <pc:docMk/>
            <pc:sldMk cId="4250866247" sldId="264"/>
            <ac:spMk id="13" creationId="{DFE24486-63C7-7D62-A2B9-20D715D7B5A2}"/>
          </ac:spMkLst>
        </pc:spChg>
        <pc:spChg chg="add mod">
          <ac:chgData name="Sarita Lad" userId="0ca18101c1a054c8" providerId="LiveId" clId="{B1ECE743-0E57-4469-B412-3F209227E40A}" dt="2022-06-28T12:14:49.037" v="33" actId="20577"/>
          <ac:spMkLst>
            <pc:docMk/>
            <pc:sldMk cId="4250866247" sldId="264"/>
            <ac:spMk id="15" creationId="{678593EF-37E4-3655-BD40-DF9E7CA478C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err="1">
                <a:solidFill>
                  <a:srgbClr val="1D1C29"/>
                </a:solidFill>
                <a:latin typeface="Maax"/>
              </a:rPr>
              <a:t>Const</a:t>
            </a:r>
            <a:r>
              <a:rPr lang="en-IN" b="1" dirty="0">
                <a:solidFill>
                  <a:srgbClr val="1D1C29"/>
                </a:solidFill>
                <a:latin typeface="Maax"/>
              </a:rPr>
              <a:t> and </a:t>
            </a:r>
            <a:r>
              <a:rPr lang="en-IN" b="1" dirty="0" err="1">
                <a:solidFill>
                  <a:srgbClr val="1D1C29"/>
                </a:solidFill>
                <a:latin typeface="Maax"/>
              </a:rPr>
              <a:t>readOnly</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Const keyword in </a:t>
            </a:r>
            <a:r>
              <a:rPr lang="en-US" dirty="0" err="1"/>
              <a:t>c#</a:t>
            </a:r>
            <a:endParaRPr lang="en-US" dirty="0"/>
          </a:p>
        </p:txBody>
      </p:sp>
      <p:sp>
        <p:nvSpPr>
          <p:cNvPr id="5" name="TextBox 4">
            <a:extLst>
              <a:ext uri="{FF2B5EF4-FFF2-40B4-BE49-F238E27FC236}">
                <a16:creationId xmlns:a16="http://schemas.microsoft.com/office/drawing/2014/main" id="{2CAFC799-EC00-0239-F9EA-EA38A70798FB}"/>
              </a:ext>
            </a:extLst>
          </p:cNvPr>
          <p:cNvSpPr txBox="1"/>
          <p:nvPr/>
        </p:nvSpPr>
        <p:spPr>
          <a:xfrm>
            <a:off x="508247" y="3361017"/>
            <a:ext cx="6094520" cy="369332"/>
          </a:xfrm>
          <a:prstGeom prst="rect">
            <a:avLst/>
          </a:prstGeom>
          <a:noFill/>
        </p:spPr>
        <p:txBody>
          <a:bodyPr wrap="square">
            <a:spAutoFit/>
          </a:bodyPr>
          <a:lstStyle/>
          <a:p>
            <a:r>
              <a:rPr lang="en-IN" b="1" i="0" dirty="0">
                <a:solidFill>
                  <a:srgbClr val="006699"/>
                </a:solidFill>
                <a:effectLst/>
                <a:latin typeface="Consolas" panose="020B0609020204030204" pitchFamily="49" charset="0"/>
              </a:rPr>
              <a:t>Ex: </a:t>
            </a:r>
            <a:r>
              <a:rPr lang="en-IN" b="1" i="0" dirty="0" err="1">
                <a:solidFill>
                  <a:srgbClr val="006699"/>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RollNo</a:t>
            </a:r>
            <a:r>
              <a:rPr lang="en-IN" b="0" i="0" dirty="0">
                <a:solidFill>
                  <a:srgbClr val="000000"/>
                </a:solidFill>
                <a:effectLst/>
                <a:latin typeface="Consolas" panose="020B0609020204030204" pitchFamily="49" charset="0"/>
              </a:rPr>
              <a:t> = 1284;   </a:t>
            </a:r>
            <a:endParaRPr lang="en-IN" dirty="0"/>
          </a:p>
        </p:txBody>
      </p:sp>
      <p:sp>
        <p:nvSpPr>
          <p:cNvPr id="7" name="TextBox 6">
            <a:extLst>
              <a:ext uri="{FF2B5EF4-FFF2-40B4-BE49-F238E27FC236}">
                <a16:creationId xmlns:a16="http://schemas.microsoft.com/office/drawing/2014/main" id="{593DD31F-AAF6-8AEE-276C-7CA2431BF3C5}"/>
              </a:ext>
            </a:extLst>
          </p:cNvPr>
          <p:cNvSpPr txBox="1"/>
          <p:nvPr/>
        </p:nvSpPr>
        <p:spPr>
          <a:xfrm>
            <a:off x="508247" y="1373326"/>
            <a:ext cx="6094520"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212121"/>
                </a:solidFill>
                <a:effectLst/>
                <a:latin typeface="open sans" panose="020B0606030504020204" pitchFamily="34" charset="0"/>
              </a:rPr>
              <a:t>Constants are static by default.</a:t>
            </a:r>
          </a:p>
          <a:p>
            <a:pPr algn="l">
              <a:buFont typeface="Arial" panose="020B0604020202020204" pitchFamily="34" charset="0"/>
              <a:buChar char="•"/>
            </a:pPr>
            <a:r>
              <a:rPr lang="en-US" b="0" i="0" dirty="0">
                <a:solidFill>
                  <a:srgbClr val="212121"/>
                </a:solidFill>
                <a:effectLst/>
                <a:latin typeface="open sans" panose="020B0606030504020204" pitchFamily="34" charset="0"/>
              </a:rPr>
              <a:t>They must have a value at compilation-time (you can have e.g. 3.14 * 2 + 5, but cannot call methods).</a:t>
            </a:r>
          </a:p>
          <a:p>
            <a:pPr algn="l">
              <a:buFont typeface="Arial" panose="020B0604020202020204" pitchFamily="34" charset="0"/>
              <a:buChar char="•"/>
            </a:pPr>
            <a:r>
              <a:rPr lang="en-US" b="0" i="0" dirty="0">
                <a:solidFill>
                  <a:srgbClr val="212121"/>
                </a:solidFill>
                <a:effectLst/>
                <a:latin typeface="open sans" panose="020B0606030504020204" pitchFamily="34" charset="0"/>
              </a:rPr>
              <a:t>Could be declared within functions.</a:t>
            </a:r>
          </a:p>
          <a:p>
            <a:pPr algn="l">
              <a:buFont typeface="Arial" panose="020B0604020202020204" pitchFamily="34" charset="0"/>
              <a:buChar char="•"/>
            </a:pPr>
            <a:r>
              <a:rPr lang="en-US" b="0" i="0" dirty="0">
                <a:solidFill>
                  <a:srgbClr val="212121"/>
                </a:solidFill>
                <a:effectLst/>
                <a:latin typeface="open sans" panose="020B0606030504020204" pitchFamily="34" charset="0"/>
              </a:rPr>
              <a:t>These are copied into every assembly that uses them (every assembly gets a local copy of values).</a:t>
            </a:r>
          </a:p>
        </p:txBody>
      </p:sp>
    </p:spTree>
    <p:extLst>
      <p:ext uri="{BB962C8B-B14F-4D97-AF65-F5344CB8AC3E}">
        <p14:creationId xmlns:p14="http://schemas.microsoft.com/office/powerpoint/2010/main" val="10717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BE8F8-2B2B-72CD-19B2-FD70DBE7B483}"/>
              </a:ext>
            </a:extLst>
          </p:cNvPr>
          <p:cNvSpPr txBox="1"/>
          <p:nvPr/>
        </p:nvSpPr>
        <p:spPr>
          <a:xfrm>
            <a:off x="1032028" y="334677"/>
            <a:ext cx="6094520" cy="369332"/>
          </a:xfrm>
          <a:prstGeom prst="rect">
            <a:avLst/>
          </a:prstGeom>
          <a:noFill/>
        </p:spPr>
        <p:txBody>
          <a:bodyPr wrap="square">
            <a:spAutoFit/>
          </a:bodyPr>
          <a:lstStyle/>
          <a:p>
            <a:r>
              <a:rPr lang="en-IN" b="1" i="0" dirty="0" err="1">
                <a:solidFill>
                  <a:srgbClr val="212121"/>
                </a:solidFill>
                <a:effectLst/>
                <a:latin typeface="open sans" panose="020B0606030504020204" pitchFamily="34" charset="0"/>
              </a:rPr>
              <a:t>Readonly</a:t>
            </a:r>
            <a:endParaRPr lang="en-IN" dirty="0"/>
          </a:p>
        </p:txBody>
      </p:sp>
      <p:sp>
        <p:nvSpPr>
          <p:cNvPr id="5" name="TextBox 4">
            <a:extLst>
              <a:ext uri="{FF2B5EF4-FFF2-40B4-BE49-F238E27FC236}">
                <a16:creationId xmlns:a16="http://schemas.microsoft.com/office/drawing/2014/main" id="{F1126D86-758F-5D43-9B04-68564D99B58B}"/>
              </a:ext>
            </a:extLst>
          </p:cNvPr>
          <p:cNvSpPr txBox="1"/>
          <p:nvPr/>
        </p:nvSpPr>
        <p:spPr>
          <a:xfrm>
            <a:off x="703554" y="1305848"/>
            <a:ext cx="10544453"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212121"/>
                </a:solidFill>
                <a:effectLst/>
                <a:latin typeface="open sans" panose="020B0606030504020204" pitchFamily="34" charset="0"/>
              </a:rPr>
              <a:t>Must have set value, by the time constructor exits.</a:t>
            </a:r>
          </a:p>
          <a:p>
            <a:pPr algn="l">
              <a:buFont typeface="Arial" panose="020B0604020202020204" pitchFamily="34" charset="0"/>
              <a:buChar char="•"/>
            </a:pPr>
            <a:r>
              <a:rPr lang="en-US" b="0" i="0" dirty="0">
                <a:solidFill>
                  <a:srgbClr val="212121"/>
                </a:solidFill>
                <a:effectLst/>
                <a:latin typeface="open sans" panose="020B0606030504020204" pitchFamily="34" charset="0"/>
              </a:rPr>
              <a:t>Are evaluated when instance is created.</a:t>
            </a:r>
          </a:p>
          <a:p>
            <a:pPr algn="l">
              <a:buFont typeface="Arial" panose="020B0604020202020204" pitchFamily="34" charset="0"/>
              <a:buChar char="•"/>
            </a:pPr>
            <a:r>
              <a:rPr lang="en-US" b="0" i="0" dirty="0">
                <a:solidFill>
                  <a:srgbClr val="212121"/>
                </a:solidFill>
                <a:effectLst/>
                <a:latin typeface="open sans" panose="020B0606030504020204" pitchFamily="34" charset="0"/>
              </a:rPr>
              <a:t>You can use static modifier for </a:t>
            </a:r>
            <a:r>
              <a:rPr lang="en-US" b="0" i="0" dirty="0" err="1">
                <a:solidFill>
                  <a:srgbClr val="212121"/>
                </a:solidFill>
                <a:effectLst/>
                <a:latin typeface="open sans" panose="020B0606030504020204" pitchFamily="34" charset="0"/>
              </a:rPr>
              <a:t>readonly</a:t>
            </a:r>
            <a:r>
              <a:rPr lang="en-US" b="0" i="0" dirty="0">
                <a:solidFill>
                  <a:srgbClr val="212121"/>
                </a:solidFill>
                <a:effectLst/>
                <a:latin typeface="open sans" panose="020B0606030504020204" pitchFamily="34" charset="0"/>
              </a:rPr>
              <a:t> fields.</a:t>
            </a:r>
          </a:p>
          <a:p>
            <a:pPr algn="l">
              <a:buFont typeface="Arial" panose="020B0604020202020204" pitchFamily="34" charset="0"/>
              <a:buChar char="•"/>
            </a:pPr>
            <a:r>
              <a:rPr lang="en-US" b="0" i="0" dirty="0" err="1">
                <a:solidFill>
                  <a:srgbClr val="212121"/>
                </a:solidFill>
                <a:effectLst/>
                <a:latin typeface="open sans" panose="020B0606030504020204" pitchFamily="34" charset="0"/>
              </a:rPr>
              <a:t>readonly</a:t>
            </a:r>
            <a:r>
              <a:rPr lang="en-US" b="0" i="0" dirty="0">
                <a:solidFill>
                  <a:srgbClr val="212121"/>
                </a:solidFill>
                <a:effectLst/>
                <a:latin typeface="open sans" panose="020B0606030504020204" pitchFamily="34" charset="0"/>
              </a:rPr>
              <a:t> modifier can be used with reference types.</a:t>
            </a:r>
          </a:p>
          <a:p>
            <a:pPr algn="l">
              <a:buFont typeface="Arial" panose="020B0604020202020204" pitchFamily="34" charset="0"/>
              <a:buChar char="•"/>
            </a:pPr>
            <a:r>
              <a:rPr lang="en-US" b="0" i="0" dirty="0" err="1">
                <a:solidFill>
                  <a:srgbClr val="212121"/>
                </a:solidFill>
                <a:effectLst/>
                <a:latin typeface="open sans" panose="020B0606030504020204" pitchFamily="34" charset="0"/>
              </a:rPr>
              <a:t>readonly</a:t>
            </a:r>
            <a:r>
              <a:rPr lang="en-US" b="0" i="0" dirty="0">
                <a:solidFill>
                  <a:srgbClr val="212121"/>
                </a:solidFill>
                <a:effectLst/>
                <a:latin typeface="open sans" panose="020B0606030504020204" pitchFamily="34" charset="0"/>
              </a:rPr>
              <a:t> modifier can be used only for instance or static fields, you cannot use </a:t>
            </a:r>
            <a:r>
              <a:rPr lang="en-US" b="0" i="0" dirty="0" err="1">
                <a:solidFill>
                  <a:srgbClr val="212121"/>
                </a:solidFill>
                <a:effectLst/>
                <a:latin typeface="open sans" panose="020B0606030504020204" pitchFamily="34" charset="0"/>
              </a:rPr>
              <a:t>readonly</a:t>
            </a:r>
            <a:r>
              <a:rPr lang="en-US" b="0" i="0" dirty="0">
                <a:solidFill>
                  <a:srgbClr val="212121"/>
                </a:solidFill>
                <a:effectLst/>
                <a:latin typeface="open sans" panose="020B0606030504020204" pitchFamily="34" charset="0"/>
              </a:rPr>
              <a:t> keyword for variables in the methods. </a:t>
            </a:r>
          </a:p>
        </p:txBody>
      </p:sp>
      <p:sp>
        <p:nvSpPr>
          <p:cNvPr id="7" name="TextBox 6">
            <a:extLst>
              <a:ext uri="{FF2B5EF4-FFF2-40B4-BE49-F238E27FC236}">
                <a16:creationId xmlns:a16="http://schemas.microsoft.com/office/drawing/2014/main" id="{208CC35D-1AFD-DAB6-171A-8E53BE423743}"/>
              </a:ext>
            </a:extLst>
          </p:cNvPr>
          <p:cNvSpPr txBox="1"/>
          <p:nvPr/>
        </p:nvSpPr>
        <p:spPr>
          <a:xfrm>
            <a:off x="2532355" y="3107003"/>
            <a:ext cx="6094520" cy="3416320"/>
          </a:xfrm>
          <a:prstGeom prst="rect">
            <a:avLst/>
          </a:prstGeom>
          <a:noFill/>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a:solidFill>
                  <a:srgbClr val="2B91AF"/>
                </a:solidFill>
                <a:latin typeface="Consolas" panose="020B0609020204030204" pitchFamily="49" charset="0"/>
              </a:rPr>
              <a:t>Emp</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public</a:t>
            </a:r>
            <a:r>
              <a:rPr lang="en-IN" sz="1800" dirty="0">
                <a:solidFill>
                  <a:srgbClr val="000000"/>
                </a:solidFill>
                <a:latin typeface="Consolas" panose="020B0609020204030204" pitchFamily="49" charset="0"/>
              </a:rPr>
              <a:t> </a:t>
            </a:r>
            <a:r>
              <a:rPr lang="en-IN" sz="1800" dirty="0" err="1">
                <a:solidFill>
                  <a:srgbClr val="0000FF"/>
                </a:solidFill>
                <a:latin typeface="Consolas" panose="020B0609020204030204" pitchFamily="49" charset="0"/>
              </a:rPr>
              <a:t>readonly</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000000"/>
                </a:solidFill>
                <a:latin typeface="Consolas" panose="020B0609020204030204" pitchFamily="49" charset="0"/>
              </a:rPr>
              <a:t> Id;</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public</a:t>
            </a:r>
            <a:r>
              <a:rPr lang="en-IN" sz="1800" dirty="0">
                <a:solidFill>
                  <a:srgbClr val="000000"/>
                </a:solidFill>
                <a:latin typeface="Consolas" panose="020B0609020204030204" pitchFamily="49" charset="0"/>
              </a:rPr>
              <a:t> </a:t>
            </a:r>
            <a:r>
              <a:rPr lang="en-IN" sz="1800" dirty="0">
                <a:solidFill>
                  <a:srgbClr val="2B91AF"/>
                </a:solidFill>
                <a:latin typeface="Consolas" panose="020B0609020204030204" pitchFamily="49" charset="0"/>
              </a:rPr>
              <a:t>Emp</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Id = 1;</a:t>
            </a:r>
          </a:p>
          <a:p>
            <a:r>
              <a:rPr lang="en-IN" sz="1800" dirty="0">
                <a:solidFill>
                  <a:srgbClr val="000000"/>
                </a:solidFill>
                <a:latin typeface="Consolas" panose="020B0609020204030204" pitchFamily="49" charset="0"/>
              </a:rPr>
              <a:t>            Name = </a:t>
            </a:r>
            <a:r>
              <a:rPr lang="en-IN" sz="1800" dirty="0">
                <a:solidFill>
                  <a:srgbClr val="A31515"/>
                </a:solidFill>
                <a:latin typeface="Consolas" panose="020B0609020204030204" pitchFamily="49" charset="0"/>
              </a:rPr>
              <a:t>"Synergy"</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171803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5BE7-F180-B36C-0DF1-545C9B91EA27}"/>
              </a:ext>
            </a:extLst>
          </p:cNvPr>
          <p:cNvSpPr>
            <a:spLocks noGrp="1"/>
          </p:cNvSpPr>
          <p:nvPr>
            <p:ph type="title"/>
          </p:nvPr>
        </p:nvSpPr>
        <p:spPr/>
        <p:txBody>
          <a:bodyPr/>
          <a:lstStyle/>
          <a:p>
            <a:r>
              <a:rPr lang="en-IN" b="0" i="0" dirty="0">
                <a:solidFill>
                  <a:srgbClr val="610B38"/>
                </a:solidFill>
                <a:effectLst/>
                <a:latin typeface="erdana"/>
              </a:rPr>
              <a:t>C# Checked and Unchecked</a:t>
            </a:r>
            <a:br>
              <a:rPr lang="en-IN" b="0" i="0" dirty="0">
                <a:solidFill>
                  <a:srgbClr val="610B38"/>
                </a:solidFill>
                <a:effectLst/>
                <a:latin typeface="erdana"/>
              </a:rPr>
            </a:br>
            <a:endParaRPr lang="en-IN" dirty="0"/>
          </a:p>
        </p:txBody>
      </p:sp>
      <p:sp>
        <p:nvSpPr>
          <p:cNvPr id="4" name="TextBox 3">
            <a:extLst>
              <a:ext uri="{FF2B5EF4-FFF2-40B4-BE49-F238E27FC236}">
                <a16:creationId xmlns:a16="http://schemas.microsoft.com/office/drawing/2014/main" id="{CF57E0C9-65BC-44B0-8590-0CAA51C1E758}"/>
              </a:ext>
            </a:extLst>
          </p:cNvPr>
          <p:cNvSpPr txBox="1"/>
          <p:nvPr/>
        </p:nvSpPr>
        <p:spPr>
          <a:xfrm>
            <a:off x="838200" y="1176794"/>
            <a:ext cx="9146332" cy="1200329"/>
          </a:xfrm>
          <a:prstGeom prst="rect">
            <a:avLst/>
          </a:prstGeom>
          <a:noFill/>
        </p:spPr>
        <p:txBody>
          <a:bodyPr wrap="square">
            <a:spAutoFit/>
          </a:bodyPr>
          <a:lstStyle/>
          <a:p>
            <a:r>
              <a:rPr lang="en-US" b="0" i="0" dirty="0">
                <a:solidFill>
                  <a:srgbClr val="333333"/>
                </a:solidFill>
                <a:effectLst/>
                <a:latin typeface="inter-regular"/>
              </a:rPr>
              <a:t>C# provides checked and unchecked keyword to handle integral type exceptions. Checked and unchecked keywords specify checked context and unchecked context respectively. In checked context, arithmetic overflow raises an exception whereas, in an unchecked context, arithmetic overflow is ignored and result is truncated.</a:t>
            </a:r>
            <a:endParaRPr lang="en-IN" dirty="0"/>
          </a:p>
        </p:txBody>
      </p:sp>
      <p:sp>
        <p:nvSpPr>
          <p:cNvPr id="8" name="TextBox 7">
            <a:extLst>
              <a:ext uri="{FF2B5EF4-FFF2-40B4-BE49-F238E27FC236}">
                <a16:creationId xmlns:a16="http://schemas.microsoft.com/office/drawing/2014/main" id="{AE951704-0D64-FE8A-AF8C-1D2726B9AA80}"/>
              </a:ext>
            </a:extLst>
          </p:cNvPr>
          <p:cNvSpPr txBox="1"/>
          <p:nvPr/>
        </p:nvSpPr>
        <p:spPr>
          <a:xfrm>
            <a:off x="838200" y="3063560"/>
            <a:ext cx="3705808" cy="1477328"/>
          </a:xfrm>
          <a:prstGeom prst="rect">
            <a:avLst/>
          </a:prstGeom>
          <a:noFill/>
        </p:spPr>
        <p:txBody>
          <a:bodyPr wrap="square">
            <a:spAutoFit/>
          </a:bodyPr>
          <a:lstStyle/>
          <a:p>
            <a:r>
              <a:rPr lang="en-IN" dirty="0"/>
              <a:t> static void Main(string[] </a:t>
            </a:r>
            <a:r>
              <a:rPr lang="en-IN" dirty="0" err="1"/>
              <a:t>args</a:t>
            </a:r>
            <a:r>
              <a:rPr lang="en-IN" dirty="0"/>
              <a:t>)   </a:t>
            </a:r>
          </a:p>
          <a:p>
            <a:r>
              <a:rPr lang="en-IN" dirty="0"/>
              <a:t>        {  </a:t>
            </a:r>
          </a:p>
          <a:p>
            <a:r>
              <a:rPr lang="en-IN" dirty="0"/>
              <a:t>                int </a:t>
            </a:r>
            <a:r>
              <a:rPr lang="en-IN" dirty="0" err="1"/>
              <a:t>val</a:t>
            </a:r>
            <a:r>
              <a:rPr lang="en-IN" dirty="0"/>
              <a:t> = </a:t>
            </a:r>
            <a:r>
              <a:rPr lang="en-IN" dirty="0" err="1"/>
              <a:t>int.MaxValue</a:t>
            </a:r>
            <a:r>
              <a:rPr lang="en-IN" dirty="0"/>
              <a:t>;  </a:t>
            </a:r>
          </a:p>
          <a:p>
            <a:r>
              <a:rPr lang="en-IN" dirty="0"/>
              <a:t>                </a:t>
            </a:r>
            <a:r>
              <a:rPr lang="en-IN" dirty="0" err="1"/>
              <a:t>Console.WriteLine</a:t>
            </a:r>
            <a:r>
              <a:rPr lang="en-IN" dirty="0"/>
              <a:t>(</a:t>
            </a:r>
            <a:r>
              <a:rPr lang="en-IN" dirty="0" err="1"/>
              <a:t>val</a:t>
            </a:r>
            <a:r>
              <a:rPr lang="en-IN" dirty="0"/>
              <a:t> + 2);  </a:t>
            </a:r>
          </a:p>
          <a:p>
            <a:r>
              <a:rPr lang="en-IN" dirty="0"/>
              <a:t>        } </a:t>
            </a:r>
          </a:p>
        </p:txBody>
      </p:sp>
      <p:sp>
        <p:nvSpPr>
          <p:cNvPr id="10" name="TextBox 9">
            <a:extLst>
              <a:ext uri="{FF2B5EF4-FFF2-40B4-BE49-F238E27FC236}">
                <a16:creationId xmlns:a16="http://schemas.microsoft.com/office/drawing/2014/main" id="{F9B8B196-13C6-3C8D-C931-5622F694C56A}"/>
              </a:ext>
            </a:extLst>
          </p:cNvPr>
          <p:cNvSpPr txBox="1"/>
          <p:nvPr/>
        </p:nvSpPr>
        <p:spPr>
          <a:xfrm>
            <a:off x="6538427" y="3096217"/>
            <a:ext cx="4042488" cy="1477328"/>
          </a:xfrm>
          <a:prstGeom prst="rect">
            <a:avLst/>
          </a:prstGeom>
          <a:noFill/>
        </p:spPr>
        <p:txBody>
          <a:bodyPr wrap="square">
            <a:spAutoFit/>
          </a:bodyPr>
          <a:lstStyle/>
          <a:p>
            <a:r>
              <a:rPr lang="en-IN" dirty="0"/>
              <a:t> checked  </a:t>
            </a:r>
          </a:p>
          <a:p>
            <a:r>
              <a:rPr lang="en-IN" dirty="0"/>
              <a:t>            {  </a:t>
            </a:r>
          </a:p>
          <a:p>
            <a:r>
              <a:rPr lang="en-IN" dirty="0"/>
              <a:t>                int </a:t>
            </a:r>
            <a:r>
              <a:rPr lang="en-IN" dirty="0" err="1"/>
              <a:t>val</a:t>
            </a:r>
            <a:r>
              <a:rPr lang="en-IN" dirty="0"/>
              <a:t> = </a:t>
            </a:r>
            <a:r>
              <a:rPr lang="en-IN" dirty="0" err="1"/>
              <a:t>int.MaxValue</a:t>
            </a:r>
            <a:r>
              <a:rPr lang="en-IN" dirty="0"/>
              <a:t>;  </a:t>
            </a:r>
          </a:p>
          <a:p>
            <a:r>
              <a:rPr lang="en-IN" dirty="0"/>
              <a:t>                </a:t>
            </a:r>
            <a:r>
              <a:rPr lang="en-IN" dirty="0" err="1"/>
              <a:t>Console.WriteLine</a:t>
            </a:r>
            <a:r>
              <a:rPr lang="en-IN" dirty="0"/>
              <a:t>(</a:t>
            </a:r>
            <a:r>
              <a:rPr lang="en-IN" dirty="0" err="1"/>
              <a:t>val</a:t>
            </a:r>
            <a:r>
              <a:rPr lang="en-IN" dirty="0"/>
              <a:t> + 2);  </a:t>
            </a:r>
          </a:p>
          <a:p>
            <a:r>
              <a:rPr lang="en-IN" dirty="0"/>
              <a:t>            } </a:t>
            </a:r>
          </a:p>
        </p:txBody>
      </p:sp>
      <p:sp>
        <p:nvSpPr>
          <p:cNvPr id="13" name="TextBox 12">
            <a:extLst>
              <a:ext uri="{FF2B5EF4-FFF2-40B4-BE49-F238E27FC236}">
                <a16:creationId xmlns:a16="http://schemas.microsoft.com/office/drawing/2014/main" id="{DFE24486-63C7-7D62-A2B9-20D715D7B5A2}"/>
              </a:ext>
            </a:extLst>
          </p:cNvPr>
          <p:cNvSpPr txBox="1"/>
          <p:nvPr/>
        </p:nvSpPr>
        <p:spPr>
          <a:xfrm>
            <a:off x="5596036" y="5034875"/>
            <a:ext cx="6097554" cy="646331"/>
          </a:xfrm>
          <a:prstGeom prst="rect">
            <a:avLst/>
          </a:prstGeom>
          <a:noFill/>
        </p:spPr>
        <p:txBody>
          <a:bodyPr wrap="square">
            <a:spAutoFit/>
          </a:bodyPr>
          <a:lstStyle/>
          <a:p>
            <a:r>
              <a:rPr lang="en-US" dirty="0"/>
              <a:t>O/P: Unhandled Exception: </a:t>
            </a:r>
            <a:r>
              <a:rPr lang="en-US" dirty="0" err="1"/>
              <a:t>System.OverflowException</a:t>
            </a:r>
            <a:r>
              <a:rPr lang="en-US" dirty="0"/>
              <a:t>: Arithmetic operation resulted in an overflow.</a:t>
            </a:r>
            <a:endParaRPr lang="en-IN" dirty="0"/>
          </a:p>
        </p:txBody>
      </p:sp>
      <p:sp>
        <p:nvSpPr>
          <p:cNvPr id="15" name="TextBox 14">
            <a:extLst>
              <a:ext uri="{FF2B5EF4-FFF2-40B4-BE49-F238E27FC236}">
                <a16:creationId xmlns:a16="http://schemas.microsoft.com/office/drawing/2014/main" id="{678593EF-37E4-3655-BD40-DF9E7CA478C8}"/>
              </a:ext>
            </a:extLst>
          </p:cNvPr>
          <p:cNvSpPr txBox="1"/>
          <p:nvPr/>
        </p:nvSpPr>
        <p:spPr>
          <a:xfrm>
            <a:off x="838200" y="5034875"/>
            <a:ext cx="2996682" cy="369332"/>
          </a:xfrm>
          <a:prstGeom prst="rect">
            <a:avLst/>
          </a:prstGeom>
          <a:noFill/>
        </p:spPr>
        <p:txBody>
          <a:bodyPr wrap="square">
            <a:spAutoFit/>
          </a:bodyPr>
          <a:lstStyle/>
          <a:p>
            <a:r>
              <a:rPr lang="en-IN" dirty="0"/>
              <a:t>O/P   -2147483647</a:t>
            </a:r>
          </a:p>
        </p:txBody>
      </p:sp>
    </p:spTree>
    <p:extLst>
      <p:ext uri="{BB962C8B-B14F-4D97-AF65-F5344CB8AC3E}">
        <p14:creationId xmlns:p14="http://schemas.microsoft.com/office/powerpoint/2010/main" val="425086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24</TotalTime>
  <Words>312</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Calibri</vt:lpstr>
      <vt:lpstr>Calibri Light</vt:lpstr>
      <vt:lpstr>Consolas</vt:lpstr>
      <vt:lpstr>erdana</vt:lpstr>
      <vt:lpstr>inter-regular</vt:lpstr>
      <vt:lpstr>Maax</vt:lpstr>
      <vt:lpstr>open sans</vt:lpstr>
      <vt:lpstr>Segoe UI</vt:lpstr>
      <vt:lpstr>Trebuchet MS</vt:lpstr>
      <vt:lpstr>2018</vt:lpstr>
      <vt:lpstr>Const and readOnly</vt:lpstr>
      <vt:lpstr>Const keyword in c#</vt:lpstr>
      <vt:lpstr>PowerPoint Presentation</vt:lpstr>
      <vt:lpstr>C# Checked and Unchecked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 and readOnly</dc:title>
  <dc:creator>Sarita Lad</dc:creator>
  <cp:lastModifiedBy>Sarita Lad</cp:lastModifiedBy>
  <cp:revision>1</cp:revision>
  <dcterms:created xsi:type="dcterms:W3CDTF">2022-06-28T11:50:55Z</dcterms:created>
  <dcterms:modified xsi:type="dcterms:W3CDTF">2022-06-28T12:14:58Z</dcterms:modified>
</cp:coreProperties>
</file>