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13815-75A8-4354-9CC2-09293E0DE2CD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00309-CB2E-4983-A89E-715FCE9B8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94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13815-75A8-4354-9CC2-09293E0DE2CD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00309-CB2E-4983-A89E-715FCE9B8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100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13815-75A8-4354-9CC2-09293E0DE2CD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00309-CB2E-4983-A89E-715FCE9B822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8204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13815-75A8-4354-9CC2-09293E0DE2CD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00309-CB2E-4983-A89E-715FCE9B8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33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13815-75A8-4354-9CC2-09293E0DE2CD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00309-CB2E-4983-A89E-715FCE9B822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40339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13815-75A8-4354-9CC2-09293E0DE2CD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00309-CB2E-4983-A89E-715FCE9B8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7940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13815-75A8-4354-9CC2-09293E0DE2CD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00309-CB2E-4983-A89E-715FCE9B8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51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13815-75A8-4354-9CC2-09293E0DE2CD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00309-CB2E-4983-A89E-715FCE9B8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700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13815-75A8-4354-9CC2-09293E0DE2CD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00309-CB2E-4983-A89E-715FCE9B8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37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13815-75A8-4354-9CC2-09293E0DE2CD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00309-CB2E-4983-A89E-715FCE9B8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2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13815-75A8-4354-9CC2-09293E0DE2CD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00309-CB2E-4983-A89E-715FCE9B8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91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13815-75A8-4354-9CC2-09293E0DE2CD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00309-CB2E-4983-A89E-715FCE9B8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91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13815-75A8-4354-9CC2-09293E0DE2CD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00309-CB2E-4983-A89E-715FCE9B8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485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13815-75A8-4354-9CC2-09293E0DE2CD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00309-CB2E-4983-A89E-715FCE9B8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65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13815-75A8-4354-9CC2-09293E0DE2CD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00309-CB2E-4983-A89E-715FCE9B8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5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00309-CB2E-4983-A89E-715FCE9B822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13815-75A8-4354-9CC2-09293E0DE2CD}" type="datetimeFigureOut">
              <a:rPr lang="en-US" smtClean="0"/>
              <a:t>10/29/2021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414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13815-75A8-4354-9CC2-09293E0DE2CD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B300309-CB2E-4983-A89E-715FCE9B8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72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OOPs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34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Class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Inheritance is a form of software reusability in which classes </a:t>
            </a:r>
            <a:r>
              <a:rPr lang="en-GB" sz="2400" dirty="0" smtClean="0"/>
              <a:t>are created </a:t>
            </a:r>
            <a:r>
              <a:rPr lang="en-GB" sz="2400" dirty="0"/>
              <a:t>by reusing the data and </a:t>
            </a:r>
            <a:r>
              <a:rPr lang="en-GB" sz="2400" dirty="0" err="1"/>
              <a:t>behaviors</a:t>
            </a:r>
            <a:r>
              <a:rPr lang="en-GB" sz="2400" dirty="0"/>
              <a:t> of an existing </a:t>
            </a:r>
            <a:r>
              <a:rPr lang="en-GB" sz="2400" dirty="0" smtClean="0"/>
              <a:t>class </a:t>
            </a:r>
            <a:r>
              <a:rPr lang="en-US" sz="2400" dirty="0" smtClean="0"/>
              <a:t>with </a:t>
            </a:r>
            <a:r>
              <a:rPr lang="en-US" sz="2400" dirty="0"/>
              <a:t>new capabilities</a:t>
            </a:r>
          </a:p>
          <a:p>
            <a:r>
              <a:rPr lang="en-GB" sz="2400" dirty="0" smtClean="0"/>
              <a:t>A </a:t>
            </a:r>
            <a:r>
              <a:rPr lang="en-GB" sz="2400" dirty="0"/>
              <a:t>class inheritance hierarchy begins with a base </a:t>
            </a:r>
            <a:r>
              <a:rPr lang="en-GB" sz="2400" dirty="0" smtClean="0"/>
              <a:t>lass </a:t>
            </a:r>
            <a:r>
              <a:rPr lang="en-GB" sz="2400" dirty="0"/>
              <a:t>that </a:t>
            </a:r>
            <a:r>
              <a:rPr lang="en-GB" sz="2400" dirty="0" smtClean="0"/>
              <a:t>defines a </a:t>
            </a:r>
            <a:r>
              <a:rPr lang="en-GB" sz="2400" dirty="0"/>
              <a:t>set of common attributes and operations that it shares </a:t>
            </a:r>
            <a:r>
              <a:rPr lang="en-GB" sz="2400" dirty="0" smtClean="0"/>
              <a:t>with </a:t>
            </a:r>
            <a:r>
              <a:rPr lang="en-US" sz="2400" dirty="0" smtClean="0"/>
              <a:t>derived </a:t>
            </a:r>
            <a:r>
              <a:rPr lang="en-US" sz="2400" dirty="0"/>
              <a:t>classes</a:t>
            </a:r>
          </a:p>
          <a:p>
            <a:r>
              <a:rPr lang="en-GB" sz="2400" dirty="0" smtClean="0"/>
              <a:t>A </a:t>
            </a:r>
            <a:r>
              <a:rPr lang="en-GB" sz="2400" dirty="0"/>
              <a:t>derived class inherits the resources of the base class </a:t>
            </a:r>
            <a:r>
              <a:rPr lang="en-GB" sz="2400" dirty="0" smtClean="0"/>
              <a:t>and overrides </a:t>
            </a:r>
            <a:r>
              <a:rPr lang="en-GB" sz="2400" dirty="0"/>
              <a:t>or enhances their functionality with new capabilities.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10822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</a:t>
            </a:r>
            <a:r>
              <a:rPr lang="en-US" dirty="0" smtClean="0"/>
              <a:t>Overriding </a:t>
            </a:r>
          </a:p>
          <a:p>
            <a:r>
              <a:rPr lang="en-US" dirty="0" smtClean="0"/>
              <a:t>Runtime Polymorphism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310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Virtual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A </a:t>
            </a:r>
            <a:r>
              <a:rPr lang="en-GB" sz="2400" b="1" dirty="0"/>
              <a:t>virtual </a:t>
            </a:r>
            <a:r>
              <a:rPr lang="en-GB" sz="2400" dirty="0"/>
              <a:t>method is a method that is declared as virtual in a </a:t>
            </a:r>
            <a:r>
              <a:rPr lang="en-GB" sz="2400" dirty="0" smtClean="0"/>
              <a:t>base class </a:t>
            </a:r>
            <a:r>
              <a:rPr lang="en-GB" sz="2400" dirty="0"/>
              <a:t>and redefined in one or more derived classes.</a:t>
            </a:r>
          </a:p>
          <a:p>
            <a:r>
              <a:rPr lang="en-GB" sz="2400" dirty="0" smtClean="0"/>
              <a:t>Each </a:t>
            </a:r>
            <a:r>
              <a:rPr lang="en-GB" sz="2400" dirty="0"/>
              <a:t>derived class can have its own version of a virtual method.</a:t>
            </a:r>
          </a:p>
          <a:p>
            <a:r>
              <a:rPr lang="en-GB" sz="2400" dirty="0" smtClean="0"/>
              <a:t>You </a:t>
            </a:r>
            <a:r>
              <a:rPr lang="en-GB" sz="2400" dirty="0"/>
              <a:t>declare a method as virtual inside a base class by </a:t>
            </a:r>
            <a:r>
              <a:rPr lang="en-GB" sz="2400" dirty="0" smtClean="0"/>
              <a:t>preceding its </a:t>
            </a:r>
            <a:r>
              <a:rPr lang="en-GB" sz="2400" dirty="0"/>
              <a:t>declaration with the keyword virtual.</a:t>
            </a:r>
          </a:p>
          <a:p>
            <a:r>
              <a:rPr lang="en-GB" sz="2400" dirty="0" smtClean="0"/>
              <a:t>When </a:t>
            </a:r>
            <a:r>
              <a:rPr lang="en-GB" sz="2400" dirty="0"/>
              <a:t>a virtual method is redefined by a derived class, </a:t>
            </a:r>
            <a:r>
              <a:rPr lang="en-GB" sz="2400" dirty="0" smtClean="0"/>
              <a:t>the </a:t>
            </a:r>
            <a:r>
              <a:rPr lang="en-US" sz="2400" b="1" dirty="0" smtClean="0"/>
              <a:t>override </a:t>
            </a:r>
            <a:r>
              <a:rPr lang="en-US" sz="2400" dirty="0"/>
              <a:t>modifier is used.</a:t>
            </a:r>
          </a:p>
        </p:txBody>
      </p:sp>
    </p:spTree>
    <p:extLst>
      <p:ext uri="{BB962C8B-B14F-4D97-AF65-F5344CB8AC3E}">
        <p14:creationId xmlns:p14="http://schemas.microsoft.com/office/powerpoint/2010/main" val="3009643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 Abstract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An abstract class is the one that cannot be instantiated</a:t>
            </a:r>
          </a:p>
          <a:p>
            <a:r>
              <a:rPr lang="en-GB" sz="3200" dirty="0" smtClean="0"/>
              <a:t> </a:t>
            </a:r>
            <a:r>
              <a:rPr lang="en-GB" sz="3200" dirty="0"/>
              <a:t>It is intended to be used as a base class</a:t>
            </a:r>
          </a:p>
          <a:p>
            <a:r>
              <a:rPr lang="en-GB" sz="3200" dirty="0" smtClean="0"/>
              <a:t> </a:t>
            </a:r>
            <a:r>
              <a:rPr lang="en-GB" sz="3200" dirty="0"/>
              <a:t>It may contain abstract and non-abstract function members</a:t>
            </a:r>
          </a:p>
          <a:p>
            <a:r>
              <a:rPr lang="en-US" sz="3200" dirty="0" smtClean="0"/>
              <a:t> </a:t>
            </a:r>
            <a:r>
              <a:rPr lang="en-US" sz="3200" dirty="0"/>
              <a:t>It cannot be sealed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98927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Sealed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400" dirty="0"/>
              <a:t>To prevent inheritance, a sealed modifier is used to define a class.</a:t>
            </a:r>
          </a:p>
          <a:p>
            <a:r>
              <a:rPr lang="en-GB" sz="2400" dirty="0" smtClean="0"/>
              <a:t>A </a:t>
            </a:r>
            <a:r>
              <a:rPr lang="en-GB" sz="2400" dirty="0"/>
              <a:t>sealed class is the one that cannot be used as a base class.</a:t>
            </a:r>
          </a:p>
          <a:p>
            <a:r>
              <a:rPr lang="en-GB" sz="2400" dirty="0"/>
              <a:t>Sealed classes can’t be abstract.</a:t>
            </a:r>
          </a:p>
          <a:p>
            <a:r>
              <a:rPr lang="en-GB" sz="2400" dirty="0" smtClean="0"/>
              <a:t>All </a:t>
            </a:r>
            <a:r>
              <a:rPr lang="en-GB" sz="2400" dirty="0" err="1"/>
              <a:t>structs</a:t>
            </a:r>
            <a:r>
              <a:rPr lang="en-GB" sz="2400" dirty="0"/>
              <a:t> are implicitly sealed.</a:t>
            </a:r>
          </a:p>
          <a:p>
            <a:r>
              <a:rPr lang="en-GB" sz="2400" dirty="0" smtClean="0"/>
              <a:t>Many </a:t>
            </a:r>
            <a:r>
              <a:rPr lang="en-GB" sz="2400" dirty="0"/>
              <a:t>.NET Framework classes are sealed: String, </a:t>
            </a:r>
            <a:r>
              <a:rPr lang="en-GB" sz="2400" dirty="0" err="1" smtClean="0"/>
              <a:t>StringBuilder</a:t>
            </a:r>
            <a:r>
              <a:rPr lang="en-GB" sz="2400" dirty="0" smtClean="0"/>
              <a:t>, </a:t>
            </a:r>
            <a:r>
              <a:rPr lang="en-US" sz="2400" dirty="0" smtClean="0"/>
              <a:t>and </a:t>
            </a:r>
            <a:r>
              <a:rPr lang="en-US" sz="2400" dirty="0"/>
              <a:t>so on.</a:t>
            </a:r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345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Structs</a:t>
            </a:r>
            <a:r>
              <a:rPr lang="en-US" dirty="0"/>
              <a:t> in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Classes and </a:t>
            </a:r>
            <a:r>
              <a:rPr lang="en-US" dirty="0" err="1"/>
              <a:t>Structs</a:t>
            </a:r>
            <a:r>
              <a:rPr lang="en-US" dirty="0"/>
              <a:t> Similarities:</a:t>
            </a:r>
          </a:p>
          <a:p>
            <a:r>
              <a:rPr lang="en-US" dirty="0" smtClean="0"/>
              <a:t>Both </a:t>
            </a:r>
            <a:r>
              <a:rPr lang="en-US" dirty="0"/>
              <a:t>are user-defined types</a:t>
            </a:r>
          </a:p>
          <a:p>
            <a:r>
              <a:rPr lang="en-GB" dirty="0" smtClean="0"/>
              <a:t>Both </a:t>
            </a:r>
            <a:r>
              <a:rPr lang="en-GB" dirty="0"/>
              <a:t>can implement multiple interfaces</a:t>
            </a:r>
          </a:p>
          <a:p>
            <a:r>
              <a:rPr lang="en-GB" dirty="0" smtClean="0"/>
              <a:t>Both </a:t>
            </a:r>
            <a:r>
              <a:rPr lang="en-GB" dirty="0"/>
              <a:t>can contain the following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Data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Fields, constants, events, arrays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Functions</a:t>
            </a:r>
          </a:p>
          <a:p>
            <a:pPr lvl="1"/>
            <a:r>
              <a:rPr lang="en-GB" dirty="0" smtClean="0"/>
              <a:t> </a:t>
            </a:r>
            <a:r>
              <a:rPr lang="en-GB" dirty="0"/>
              <a:t>Methods, properties, indexers, operators, constructors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Type definitions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Classes, </a:t>
            </a:r>
            <a:r>
              <a:rPr lang="en-US" dirty="0" err="1"/>
              <a:t>structs</a:t>
            </a:r>
            <a:r>
              <a:rPr lang="en-US" dirty="0"/>
              <a:t>, </a:t>
            </a:r>
            <a:r>
              <a:rPr lang="en-US" dirty="0" err="1"/>
              <a:t>enums</a:t>
            </a:r>
            <a:r>
              <a:rPr lang="en-US" dirty="0"/>
              <a:t>, interfaces, delegates</a:t>
            </a:r>
          </a:p>
        </p:txBody>
      </p:sp>
    </p:spTree>
    <p:extLst>
      <p:ext uri="{BB962C8B-B14F-4D97-AF65-F5344CB8AC3E}">
        <p14:creationId xmlns:p14="http://schemas.microsoft.com/office/powerpoint/2010/main" val="231565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between Class and </a:t>
            </a:r>
            <a:r>
              <a:rPr lang="en-US" dirty="0" err="1" smtClean="0"/>
              <a:t>Struct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7277236"/>
              </p:ext>
            </p:extLst>
          </p:nvPr>
        </p:nvGraphicFramePr>
        <p:xfrm>
          <a:off x="677863" y="2160588"/>
          <a:ext cx="8596312" cy="2392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3482655619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4185856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Struct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704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Reference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 type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253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 inherit from any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non-sealed reference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inheritance (inherits only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System.ValueType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524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 have a destructor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destructor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788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 have user-defined</a:t>
                      </a:r>
                    </a:p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parameterless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constructor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user-defined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parameterless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constructor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076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279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393701"/>
            <a:ext cx="8596668" cy="564766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public </a:t>
            </a:r>
            <a:r>
              <a:rPr lang="en-US" dirty="0" err="1"/>
              <a:t>struct</a:t>
            </a:r>
            <a:r>
              <a:rPr lang="en-US" dirty="0"/>
              <a:t> Point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x, y;</a:t>
            </a:r>
          </a:p>
          <a:p>
            <a:pPr marL="0" indent="0">
              <a:buNone/>
            </a:pPr>
            <a:r>
              <a:rPr lang="fr-FR" dirty="0"/>
              <a:t>public Point(</a:t>
            </a:r>
            <a:r>
              <a:rPr lang="fr-FR" dirty="0" err="1"/>
              <a:t>int</a:t>
            </a:r>
            <a:r>
              <a:rPr lang="fr-FR" dirty="0"/>
              <a:t> x, </a:t>
            </a:r>
            <a:r>
              <a:rPr lang="fr-FR" dirty="0" err="1"/>
              <a:t>int</a:t>
            </a:r>
            <a:r>
              <a:rPr lang="fr-FR" dirty="0"/>
              <a:t> y)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/>
              <a:t>this.x</a:t>
            </a:r>
            <a:r>
              <a:rPr lang="en-US" dirty="0"/>
              <a:t> = x;</a:t>
            </a:r>
          </a:p>
          <a:p>
            <a:pPr marL="0" indent="0">
              <a:buNone/>
            </a:pPr>
            <a:r>
              <a:rPr lang="en-US" dirty="0" err="1"/>
              <a:t>this.y</a:t>
            </a:r>
            <a:r>
              <a:rPr lang="en-US" dirty="0"/>
              <a:t> = y;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 X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get { return x; }</a:t>
            </a:r>
          </a:p>
          <a:p>
            <a:pPr marL="0" indent="0">
              <a:buNone/>
            </a:pPr>
            <a:r>
              <a:rPr lang="en-US" dirty="0"/>
              <a:t>set { x = value;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 Y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get { return y; }</a:t>
            </a:r>
          </a:p>
          <a:p>
            <a:pPr marL="0" indent="0">
              <a:buNone/>
            </a:pPr>
            <a:r>
              <a:rPr lang="en-US" dirty="0"/>
              <a:t>set { y = value;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522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Enums</a:t>
            </a:r>
            <a:r>
              <a:rPr lang="en-US" dirty="0"/>
              <a:t> in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An </a:t>
            </a:r>
            <a:r>
              <a:rPr lang="en-GB" dirty="0"/>
              <a:t>enumeration is a set of named integer constants.</a:t>
            </a:r>
          </a:p>
          <a:p>
            <a:r>
              <a:rPr lang="en-GB" dirty="0" smtClean="0"/>
              <a:t>An </a:t>
            </a:r>
            <a:r>
              <a:rPr lang="en-GB" dirty="0"/>
              <a:t>enumerated type is declared using the </a:t>
            </a:r>
            <a:r>
              <a:rPr lang="en-GB" dirty="0" err="1"/>
              <a:t>enum</a:t>
            </a:r>
            <a:r>
              <a:rPr lang="en-GB" dirty="0"/>
              <a:t> keyword.</a:t>
            </a:r>
          </a:p>
          <a:p>
            <a:r>
              <a:rPr lang="en-GB" dirty="0" smtClean="0"/>
              <a:t>C</a:t>
            </a:r>
            <a:r>
              <a:rPr lang="en-GB" dirty="0"/>
              <a:t># enumerations are value data type.</a:t>
            </a:r>
          </a:p>
          <a:p>
            <a:r>
              <a:rPr lang="en-GB" dirty="0" smtClean="0"/>
              <a:t>The </a:t>
            </a:r>
            <a:r>
              <a:rPr lang="en-GB" dirty="0"/>
              <a:t>general syntax for declaring an enumeration is :</a:t>
            </a:r>
          </a:p>
          <a:p>
            <a:r>
              <a:rPr lang="en-US" dirty="0" err="1"/>
              <a:t>enum</a:t>
            </a:r>
            <a:r>
              <a:rPr lang="en-US" dirty="0"/>
              <a:t> &lt;</a:t>
            </a:r>
            <a:r>
              <a:rPr lang="en-US" dirty="0" err="1"/>
              <a:t>enum_name</a:t>
            </a:r>
            <a:r>
              <a:rPr lang="en-US" dirty="0"/>
              <a:t>&gt; { enumeration list };</a:t>
            </a:r>
          </a:p>
          <a:p>
            <a:r>
              <a:rPr lang="en-GB" dirty="0" smtClean="0"/>
              <a:t>By </a:t>
            </a:r>
            <a:r>
              <a:rPr lang="en-GB" dirty="0"/>
              <a:t>default, the first member of an </a:t>
            </a:r>
            <a:r>
              <a:rPr lang="en-GB" dirty="0" err="1"/>
              <a:t>enum</a:t>
            </a:r>
            <a:r>
              <a:rPr lang="en-GB" dirty="0"/>
              <a:t> has the value 0 and </a:t>
            </a:r>
            <a:r>
              <a:rPr lang="en-GB" dirty="0" smtClean="0"/>
              <a:t>the value </a:t>
            </a:r>
            <a:r>
              <a:rPr lang="en-GB" dirty="0"/>
              <a:t>of each successive </a:t>
            </a:r>
            <a:r>
              <a:rPr lang="en-GB" dirty="0" err="1"/>
              <a:t>enum</a:t>
            </a:r>
            <a:r>
              <a:rPr lang="en-GB" dirty="0"/>
              <a:t> member is increased by 1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792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20701"/>
            <a:ext cx="8596668" cy="5520662"/>
          </a:xfrm>
        </p:spPr>
        <p:txBody>
          <a:bodyPr>
            <a:normAutofit/>
          </a:bodyPr>
          <a:lstStyle/>
          <a:p>
            <a:r>
              <a:rPr lang="en-US" dirty="0"/>
              <a:t>using System;</a:t>
            </a:r>
          </a:p>
          <a:p>
            <a:r>
              <a:rPr lang="en-US" dirty="0"/>
              <a:t>namespace </a:t>
            </a:r>
            <a:r>
              <a:rPr lang="en-US" dirty="0" err="1"/>
              <a:t>EnumApplication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class </a:t>
            </a:r>
            <a:r>
              <a:rPr lang="en-US" dirty="0" err="1"/>
              <a:t>EnumProgram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GB" dirty="0" err="1"/>
              <a:t>enum</a:t>
            </a:r>
            <a:r>
              <a:rPr lang="en-GB" dirty="0"/>
              <a:t> Days { Sun, Mon, </a:t>
            </a:r>
            <a:r>
              <a:rPr lang="en-GB" dirty="0" err="1"/>
              <a:t>tue</a:t>
            </a:r>
            <a:r>
              <a:rPr lang="en-GB" dirty="0"/>
              <a:t>, Wed, </a:t>
            </a:r>
            <a:r>
              <a:rPr lang="en-GB" dirty="0" err="1"/>
              <a:t>thu</a:t>
            </a:r>
            <a:r>
              <a:rPr lang="en-GB" dirty="0"/>
              <a:t>, Fri, Sat };</a:t>
            </a:r>
          </a:p>
          <a:p>
            <a:r>
              <a:rPr lang="en-US" dirty="0"/>
              <a:t>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WeekdayStart</a:t>
            </a:r>
            <a:r>
              <a:rPr lang="en-US" dirty="0"/>
              <a:t> = (</a:t>
            </a:r>
            <a:r>
              <a:rPr lang="en-US" dirty="0" err="1"/>
              <a:t>int</a:t>
            </a:r>
            <a:r>
              <a:rPr lang="en-US" dirty="0"/>
              <a:t>)</a:t>
            </a:r>
            <a:r>
              <a:rPr lang="en-US" dirty="0" err="1"/>
              <a:t>Days.Mon</a:t>
            </a:r>
            <a:r>
              <a:rPr lang="en-US" dirty="0"/>
              <a:t>;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WeekdayEnd</a:t>
            </a:r>
            <a:r>
              <a:rPr lang="en-US" dirty="0"/>
              <a:t> = (</a:t>
            </a:r>
            <a:r>
              <a:rPr lang="en-US" dirty="0" err="1"/>
              <a:t>int</a:t>
            </a:r>
            <a:r>
              <a:rPr lang="en-US" dirty="0"/>
              <a:t>)</a:t>
            </a:r>
            <a:r>
              <a:rPr lang="en-US" dirty="0" err="1"/>
              <a:t>Days.Fri</a:t>
            </a:r>
            <a:r>
              <a:rPr lang="en-US" dirty="0"/>
              <a:t>;</a:t>
            </a:r>
          </a:p>
          <a:p>
            <a:r>
              <a:rPr lang="en-US" dirty="0" err="1"/>
              <a:t>Console.WriteLine</a:t>
            </a:r>
            <a:r>
              <a:rPr lang="en-US" dirty="0"/>
              <a:t>("Monday: {0}", </a:t>
            </a:r>
            <a:r>
              <a:rPr lang="en-US" dirty="0" err="1"/>
              <a:t>WeekdayStart</a:t>
            </a:r>
            <a:r>
              <a:rPr lang="en-US" dirty="0"/>
              <a:t>);</a:t>
            </a:r>
          </a:p>
          <a:p>
            <a:r>
              <a:rPr lang="en-US" dirty="0" err="1"/>
              <a:t>Console.WriteLine</a:t>
            </a:r>
            <a:r>
              <a:rPr lang="en-US" dirty="0"/>
              <a:t>("Friday: {0}", </a:t>
            </a:r>
            <a:r>
              <a:rPr lang="en-US" dirty="0" err="1"/>
              <a:t>WeekdayEnd</a:t>
            </a:r>
            <a:r>
              <a:rPr lang="en-US" dirty="0"/>
              <a:t>);</a:t>
            </a:r>
          </a:p>
          <a:p>
            <a:r>
              <a:rPr lang="en-US" dirty="0" smtClean="0"/>
              <a:t>}}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63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are classes?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In C#, classes can contain the following:</a:t>
            </a:r>
          </a:p>
          <a:p>
            <a:r>
              <a:rPr lang="en-US" dirty="0" smtClean="0"/>
              <a:t> </a:t>
            </a:r>
            <a:r>
              <a:rPr lang="en-US" dirty="0"/>
              <a:t>Constructors and destructors</a:t>
            </a:r>
          </a:p>
          <a:p>
            <a:r>
              <a:rPr lang="en-US" dirty="0" smtClean="0"/>
              <a:t> </a:t>
            </a:r>
            <a:r>
              <a:rPr lang="en-US" dirty="0"/>
              <a:t>Fields and constants</a:t>
            </a:r>
          </a:p>
          <a:p>
            <a:r>
              <a:rPr lang="en-US" dirty="0" smtClean="0"/>
              <a:t>Methods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Properties</a:t>
            </a:r>
          </a:p>
          <a:p>
            <a:r>
              <a:rPr lang="en-US" dirty="0" smtClean="0"/>
              <a:t> </a:t>
            </a:r>
            <a:r>
              <a:rPr lang="en-US" dirty="0"/>
              <a:t>Indexers</a:t>
            </a:r>
          </a:p>
          <a:p>
            <a:r>
              <a:rPr lang="en-US" dirty="0" smtClean="0"/>
              <a:t> </a:t>
            </a:r>
            <a:r>
              <a:rPr lang="en-US"/>
              <a:t>Overloaded </a:t>
            </a:r>
            <a:r>
              <a:rPr lang="en-US" smtClean="0"/>
              <a:t>method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Nested types</a:t>
            </a:r>
          </a:p>
          <a:p>
            <a:r>
              <a:rPr lang="en-US" dirty="0" smtClean="0"/>
              <a:t> </a:t>
            </a:r>
            <a:r>
              <a:rPr lang="en-US" dirty="0"/>
              <a:t>Classes &amp; </a:t>
            </a:r>
            <a:r>
              <a:rPr lang="en-US" dirty="0" err="1"/>
              <a:t>Structs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interfaces</a:t>
            </a:r>
          </a:p>
          <a:p>
            <a:r>
              <a:rPr lang="en-US" dirty="0" smtClean="0"/>
              <a:t> </a:t>
            </a:r>
            <a:r>
              <a:rPr lang="en-US" dirty="0"/>
              <a:t>Enumerations</a:t>
            </a:r>
          </a:p>
          <a:p>
            <a:r>
              <a:rPr lang="en-US" dirty="0" smtClean="0"/>
              <a:t> </a:t>
            </a:r>
            <a:r>
              <a:rPr lang="en-US" dirty="0"/>
              <a:t>Delegates</a:t>
            </a:r>
          </a:p>
          <a:p>
            <a:r>
              <a:rPr lang="en-US" dirty="0" smtClean="0"/>
              <a:t> </a:t>
            </a:r>
            <a:r>
              <a:rPr lang="en-US" dirty="0"/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2644455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AutoImplemented</a:t>
            </a:r>
            <a:r>
              <a:rPr lang="en-US" dirty="0" smtClean="0"/>
              <a:t> Property</a:t>
            </a:r>
          </a:p>
          <a:p>
            <a:r>
              <a:rPr lang="en-US" dirty="0" smtClean="0"/>
              <a:t>Object Initializers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64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Extension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It </a:t>
            </a:r>
            <a:r>
              <a:rPr lang="en-GB" dirty="0"/>
              <a:t>is a special kind of static method.</a:t>
            </a:r>
          </a:p>
          <a:p>
            <a:r>
              <a:rPr lang="en-GB" dirty="0" smtClean="0"/>
              <a:t>Allows </a:t>
            </a:r>
            <a:r>
              <a:rPr lang="en-GB" dirty="0"/>
              <a:t>the addition of methods to an existing class outside </a:t>
            </a:r>
            <a:r>
              <a:rPr lang="en-GB" dirty="0" smtClean="0"/>
              <a:t>the </a:t>
            </a:r>
            <a:r>
              <a:rPr lang="en-US" dirty="0" smtClean="0"/>
              <a:t>class </a:t>
            </a:r>
            <a:r>
              <a:rPr lang="en-US" dirty="0"/>
              <a:t>definition.</a:t>
            </a:r>
          </a:p>
          <a:p>
            <a:r>
              <a:rPr lang="en-GB" dirty="0" smtClean="0"/>
              <a:t>Without </a:t>
            </a:r>
            <a:r>
              <a:rPr lang="en-GB" dirty="0"/>
              <a:t>creating a new derived type</a:t>
            </a:r>
          </a:p>
          <a:p>
            <a:r>
              <a:rPr lang="en-GB" dirty="0" smtClean="0"/>
              <a:t> </a:t>
            </a:r>
            <a:r>
              <a:rPr lang="en-GB" dirty="0"/>
              <a:t>Without re-compiling or modifying the original type</a:t>
            </a:r>
          </a:p>
          <a:p>
            <a:r>
              <a:rPr lang="en-GB" dirty="0" smtClean="0"/>
              <a:t>Called </a:t>
            </a:r>
            <a:r>
              <a:rPr lang="en-GB" dirty="0"/>
              <a:t>the same way regular methods are called.</a:t>
            </a:r>
          </a:p>
          <a:p>
            <a:r>
              <a:rPr lang="en-GB" dirty="0" smtClean="0"/>
              <a:t> </a:t>
            </a:r>
            <a:r>
              <a:rPr lang="en-GB" dirty="0"/>
              <a:t>It is declared by specifying the keyword this as a modifier.</a:t>
            </a:r>
          </a:p>
          <a:p>
            <a:r>
              <a:rPr lang="en-GB" dirty="0" smtClean="0"/>
              <a:t> </a:t>
            </a:r>
            <a:r>
              <a:rPr lang="en-GB" dirty="0"/>
              <a:t>It is the first parameter of the methods.</a:t>
            </a:r>
          </a:p>
          <a:p>
            <a:r>
              <a:rPr lang="en-GB" dirty="0" smtClean="0"/>
              <a:t> </a:t>
            </a:r>
            <a:r>
              <a:rPr lang="en-GB" dirty="0"/>
              <a:t>It can only be declared in static classes.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8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Anonymous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09701"/>
            <a:ext cx="8596668" cy="4631662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Implicit type functionality for objects</a:t>
            </a:r>
          </a:p>
          <a:p>
            <a:r>
              <a:rPr lang="en-GB" dirty="0" smtClean="0"/>
              <a:t>Set </a:t>
            </a:r>
            <a:r>
              <a:rPr lang="en-GB" dirty="0"/>
              <a:t>property values into an object without writing a </a:t>
            </a:r>
            <a:r>
              <a:rPr lang="en-GB" dirty="0" smtClean="0"/>
              <a:t>class </a:t>
            </a:r>
            <a:r>
              <a:rPr lang="en-US" dirty="0" smtClean="0"/>
              <a:t>definition</a:t>
            </a:r>
            <a:r>
              <a:rPr lang="en-US" dirty="0"/>
              <a:t>.</a:t>
            </a:r>
          </a:p>
          <a:p>
            <a:r>
              <a:rPr lang="en-GB" dirty="0" smtClean="0"/>
              <a:t>The </a:t>
            </a:r>
            <a:r>
              <a:rPr lang="en-GB" dirty="0"/>
              <a:t>resulting class has no usable name</a:t>
            </a:r>
          </a:p>
          <a:p>
            <a:r>
              <a:rPr lang="en-GB" dirty="0" smtClean="0"/>
              <a:t>The </a:t>
            </a:r>
            <a:r>
              <a:rPr lang="en-GB" dirty="0"/>
              <a:t>class name is generated by the </a:t>
            </a:r>
            <a:r>
              <a:rPr lang="en-GB" dirty="0" smtClean="0"/>
              <a:t>compiler</a:t>
            </a:r>
          </a:p>
          <a:p>
            <a:r>
              <a:rPr lang="en-GB" dirty="0"/>
              <a:t>Anonymous types enables developers to concisely define</a:t>
            </a:r>
          </a:p>
          <a:p>
            <a:r>
              <a:rPr lang="en-GB" dirty="0"/>
              <a:t>inline CLR types within code, without having to explicitly define a</a:t>
            </a:r>
          </a:p>
          <a:p>
            <a:r>
              <a:rPr lang="en-GB" dirty="0"/>
              <a:t>formal class declaration of the type.</a:t>
            </a:r>
          </a:p>
          <a:p>
            <a:r>
              <a:rPr lang="en-GB" dirty="0" smtClean="0"/>
              <a:t>To </a:t>
            </a:r>
            <a:r>
              <a:rPr lang="en-GB" dirty="0"/>
              <a:t>create an anonymous type, the new operator is used with an</a:t>
            </a:r>
          </a:p>
          <a:p>
            <a:r>
              <a:rPr lang="en-US" dirty="0"/>
              <a:t>anonymous object initializer.</a:t>
            </a:r>
          </a:p>
          <a:p>
            <a:r>
              <a:rPr lang="en-US" dirty="0"/>
              <a:t>• Example:</a:t>
            </a:r>
          </a:p>
          <a:p>
            <a:r>
              <a:rPr lang="en-GB" dirty="0"/>
              <a:t>• </a:t>
            </a:r>
            <a:r>
              <a:rPr lang="en-GB" dirty="0" err="1"/>
              <a:t>var</a:t>
            </a:r>
            <a:r>
              <a:rPr lang="en-GB" dirty="0"/>
              <a:t> person = new { Name = “John Doe”, Age = 33 };</a:t>
            </a:r>
          </a:p>
          <a:p>
            <a:r>
              <a:rPr lang="en-GB" dirty="0" smtClean="0"/>
              <a:t>C</a:t>
            </a:r>
            <a:r>
              <a:rPr lang="en-GB" dirty="0"/>
              <a:t># compiler automatically creates a new type that has two</a:t>
            </a:r>
          </a:p>
          <a:p>
            <a:r>
              <a:rPr lang="en-GB" dirty="0"/>
              <a:t>properties: one called Name of type string, and another called</a:t>
            </a:r>
          </a:p>
          <a:p>
            <a:r>
              <a:rPr lang="en-US" dirty="0"/>
              <a:t>Age having type int.</a:t>
            </a:r>
          </a:p>
        </p:txBody>
      </p:sp>
    </p:spTree>
    <p:extLst>
      <p:ext uri="{BB962C8B-B14F-4D97-AF65-F5344CB8AC3E}">
        <p14:creationId xmlns:p14="http://schemas.microsoft.com/office/powerpoint/2010/main" val="259334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 Of Partial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Partial types allow classes, </a:t>
            </a:r>
            <a:r>
              <a:rPr lang="en-GB" dirty="0" err="1"/>
              <a:t>structs</a:t>
            </a:r>
            <a:r>
              <a:rPr lang="en-GB" dirty="0"/>
              <a:t>, and interfaces to be </a:t>
            </a:r>
            <a:r>
              <a:rPr lang="en-GB" dirty="0" smtClean="0"/>
              <a:t>broken into </a:t>
            </a:r>
            <a:r>
              <a:rPr lang="en-GB" dirty="0"/>
              <a:t>multiple pieces stored in different source files for </a:t>
            </a:r>
            <a:r>
              <a:rPr lang="en-GB" dirty="0" smtClean="0"/>
              <a:t>easier </a:t>
            </a:r>
            <a:r>
              <a:rPr lang="en-US" dirty="0" smtClean="0"/>
              <a:t>development </a:t>
            </a:r>
            <a:r>
              <a:rPr lang="en-US" dirty="0"/>
              <a:t>and maintenance.</a:t>
            </a:r>
          </a:p>
          <a:p>
            <a:r>
              <a:rPr lang="en-GB" dirty="0" smtClean="0"/>
              <a:t>Additionally</a:t>
            </a:r>
            <a:r>
              <a:rPr lang="en-GB" dirty="0"/>
              <a:t>, partial types allow separation of </a:t>
            </a:r>
            <a:r>
              <a:rPr lang="en-GB" dirty="0" smtClean="0"/>
              <a:t>machine-generated and </a:t>
            </a:r>
            <a:r>
              <a:rPr lang="en-GB" dirty="0"/>
              <a:t>user-written parts of types so that it is easier to </a:t>
            </a:r>
            <a:r>
              <a:rPr lang="en-GB" dirty="0" smtClean="0"/>
              <a:t>augment code </a:t>
            </a:r>
            <a:r>
              <a:rPr lang="en-GB" dirty="0"/>
              <a:t>generated by a tool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219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Class Accessibility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Public: </a:t>
            </a:r>
            <a:r>
              <a:rPr lang="en-GB" dirty="0"/>
              <a:t>Access is not restricted.</a:t>
            </a:r>
          </a:p>
          <a:p>
            <a:r>
              <a:rPr lang="en-GB" b="1" dirty="0" smtClean="0"/>
              <a:t>Private</a:t>
            </a:r>
            <a:r>
              <a:rPr lang="en-GB" b="1" dirty="0"/>
              <a:t>: </a:t>
            </a:r>
            <a:r>
              <a:rPr lang="en-GB" dirty="0"/>
              <a:t>Access is limited to the containing type.</a:t>
            </a:r>
          </a:p>
          <a:p>
            <a:r>
              <a:rPr lang="en-GB" b="1" dirty="0" smtClean="0"/>
              <a:t>Protected</a:t>
            </a:r>
            <a:r>
              <a:rPr lang="en-GB" b="1" dirty="0"/>
              <a:t>: </a:t>
            </a:r>
            <a:r>
              <a:rPr lang="en-GB" dirty="0"/>
              <a:t>Access is limited to the containing class or </a:t>
            </a:r>
            <a:r>
              <a:rPr lang="en-GB" dirty="0" smtClean="0"/>
              <a:t>types derived </a:t>
            </a:r>
            <a:r>
              <a:rPr lang="en-GB" dirty="0"/>
              <a:t>from the containing class.</a:t>
            </a:r>
          </a:p>
          <a:p>
            <a:r>
              <a:rPr lang="en-GB" b="1" dirty="0" smtClean="0"/>
              <a:t>Internal</a:t>
            </a:r>
            <a:r>
              <a:rPr lang="en-GB" b="1" dirty="0"/>
              <a:t>: </a:t>
            </a:r>
            <a:r>
              <a:rPr lang="en-GB" dirty="0"/>
              <a:t>Access is limited to the current assembly.</a:t>
            </a:r>
          </a:p>
          <a:p>
            <a:r>
              <a:rPr lang="en-GB" b="1" dirty="0" smtClean="0"/>
              <a:t>Protected </a:t>
            </a:r>
            <a:r>
              <a:rPr lang="en-GB" b="1" dirty="0"/>
              <a:t>internal: </a:t>
            </a:r>
            <a:r>
              <a:rPr lang="en-GB" dirty="0"/>
              <a:t>Access is limited to the current assembly </a:t>
            </a:r>
            <a:r>
              <a:rPr lang="en-GB" dirty="0" smtClean="0"/>
              <a:t>or types </a:t>
            </a:r>
            <a:r>
              <a:rPr lang="en-GB" dirty="0"/>
              <a:t>derived from the containing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536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 of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Properties provide the chance to protect a field in a class </a:t>
            </a:r>
            <a:r>
              <a:rPr lang="en-GB" dirty="0" smtClean="0"/>
              <a:t>by reading </a:t>
            </a:r>
            <a:r>
              <a:rPr lang="en-GB" dirty="0"/>
              <a:t>and writing to it through the property </a:t>
            </a:r>
            <a:r>
              <a:rPr lang="en-GB" dirty="0" err="1"/>
              <a:t>accessor</a:t>
            </a:r>
            <a:endParaRPr lang="en-GB" dirty="0"/>
          </a:p>
          <a:p>
            <a:r>
              <a:rPr lang="en-GB" dirty="0" smtClean="0"/>
              <a:t>Accomplished </a:t>
            </a:r>
            <a:r>
              <a:rPr lang="en-GB" dirty="0"/>
              <a:t>in programs by implementing the specialized </a:t>
            </a:r>
            <a:r>
              <a:rPr lang="en-GB" dirty="0" smtClean="0"/>
              <a:t>getter </a:t>
            </a:r>
            <a:r>
              <a:rPr lang="en-US" dirty="0" smtClean="0"/>
              <a:t>and </a:t>
            </a:r>
            <a:r>
              <a:rPr lang="en-US" dirty="0"/>
              <a:t>setter methods</a:t>
            </a:r>
          </a:p>
          <a:p>
            <a:r>
              <a:rPr lang="en-GB" dirty="0" smtClean="0"/>
              <a:t>One </a:t>
            </a:r>
            <a:r>
              <a:rPr lang="en-GB" dirty="0"/>
              <a:t>or two code blocks are required: Those representing a </a:t>
            </a:r>
            <a:r>
              <a:rPr lang="en-GB" dirty="0" smtClean="0"/>
              <a:t>get </a:t>
            </a:r>
            <a:r>
              <a:rPr lang="en-GB" dirty="0" err="1" smtClean="0"/>
              <a:t>accessor</a:t>
            </a:r>
            <a:r>
              <a:rPr lang="en-GB" dirty="0" smtClean="0"/>
              <a:t> </a:t>
            </a:r>
            <a:r>
              <a:rPr lang="en-GB" dirty="0"/>
              <a:t>and/or a set </a:t>
            </a:r>
            <a:r>
              <a:rPr lang="en-GB" dirty="0" err="1"/>
              <a:t>accessor</a:t>
            </a:r>
            <a:endParaRPr lang="en-GB" dirty="0"/>
          </a:p>
          <a:p>
            <a:r>
              <a:rPr lang="en-GB" dirty="0" smtClean="0"/>
              <a:t>The </a:t>
            </a:r>
            <a:r>
              <a:rPr lang="en-GB" dirty="0"/>
              <a:t>code block for the get </a:t>
            </a:r>
            <a:r>
              <a:rPr lang="en-GB" dirty="0" err="1"/>
              <a:t>accessor</a:t>
            </a:r>
            <a:r>
              <a:rPr lang="en-GB" dirty="0"/>
              <a:t> is executed when the </a:t>
            </a:r>
            <a:r>
              <a:rPr lang="en-GB" dirty="0" smtClean="0"/>
              <a:t>property </a:t>
            </a:r>
            <a:r>
              <a:rPr lang="en-US" dirty="0" smtClean="0"/>
              <a:t>is </a:t>
            </a:r>
            <a:r>
              <a:rPr lang="en-US" dirty="0"/>
              <a:t>read</a:t>
            </a:r>
          </a:p>
          <a:p>
            <a:r>
              <a:rPr lang="en-GB" dirty="0" smtClean="0"/>
              <a:t>The </a:t>
            </a:r>
            <a:r>
              <a:rPr lang="en-GB" dirty="0"/>
              <a:t>code block for the set </a:t>
            </a:r>
            <a:r>
              <a:rPr lang="en-GB" dirty="0" err="1"/>
              <a:t>accessor</a:t>
            </a:r>
            <a:r>
              <a:rPr lang="en-GB" dirty="0"/>
              <a:t> is executed when the </a:t>
            </a:r>
            <a:r>
              <a:rPr lang="en-GB" dirty="0" smtClean="0"/>
              <a:t>property is </a:t>
            </a:r>
            <a:r>
              <a:rPr lang="en-GB" dirty="0"/>
              <a:t>assigned a new </a:t>
            </a:r>
            <a:r>
              <a:rPr lang="en-GB" dirty="0" smtClean="0"/>
              <a:t>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203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property without a set </a:t>
            </a:r>
            <a:r>
              <a:rPr lang="en-GB" dirty="0" err="1"/>
              <a:t>accessor</a:t>
            </a:r>
            <a:r>
              <a:rPr lang="en-GB" dirty="0"/>
              <a:t> is considered read-only</a:t>
            </a:r>
          </a:p>
          <a:p>
            <a:r>
              <a:rPr lang="en-GB" dirty="0" smtClean="0"/>
              <a:t>A </a:t>
            </a:r>
            <a:r>
              <a:rPr lang="en-GB" dirty="0"/>
              <a:t>property without a get </a:t>
            </a:r>
            <a:r>
              <a:rPr lang="en-GB" dirty="0" err="1"/>
              <a:t>accessor</a:t>
            </a:r>
            <a:r>
              <a:rPr lang="en-GB" dirty="0"/>
              <a:t> is considered write-only</a:t>
            </a:r>
          </a:p>
          <a:p>
            <a:r>
              <a:rPr lang="en-GB" dirty="0" smtClean="0"/>
              <a:t>A </a:t>
            </a:r>
            <a:r>
              <a:rPr lang="en-GB" dirty="0"/>
              <a:t>property that has both the </a:t>
            </a:r>
            <a:r>
              <a:rPr lang="en-GB" dirty="0" err="1"/>
              <a:t>accessors</a:t>
            </a:r>
            <a:r>
              <a:rPr lang="en-GB" dirty="0"/>
              <a:t> is read-write</a:t>
            </a:r>
          </a:p>
          <a:p>
            <a:r>
              <a:rPr lang="en-US" dirty="0" smtClean="0"/>
              <a:t>Uses </a:t>
            </a:r>
            <a:r>
              <a:rPr lang="en-US" dirty="0"/>
              <a:t>of Properties</a:t>
            </a:r>
          </a:p>
          <a:p>
            <a:pPr lvl="1"/>
            <a:r>
              <a:rPr lang="en-GB" dirty="0" smtClean="0"/>
              <a:t> </a:t>
            </a:r>
            <a:r>
              <a:rPr lang="en-GB" dirty="0"/>
              <a:t>They can validate data before allowing a change.</a:t>
            </a:r>
          </a:p>
          <a:p>
            <a:pPr lvl="1"/>
            <a:r>
              <a:rPr lang="en-GB" dirty="0" smtClean="0"/>
              <a:t> </a:t>
            </a:r>
            <a:r>
              <a:rPr lang="en-GB" dirty="0"/>
              <a:t>They can transparently expose data on a class where that data is </a:t>
            </a:r>
            <a:r>
              <a:rPr lang="en-GB" dirty="0" smtClean="0"/>
              <a:t>actually retrieved </a:t>
            </a:r>
            <a:r>
              <a:rPr lang="en-GB" dirty="0"/>
              <a:t>from some other source, such as a database.</a:t>
            </a:r>
          </a:p>
          <a:p>
            <a:pPr lvl="1"/>
            <a:r>
              <a:rPr lang="en-GB" dirty="0" smtClean="0"/>
              <a:t> </a:t>
            </a:r>
            <a:r>
              <a:rPr lang="en-GB" dirty="0"/>
              <a:t>They can take an action when data is changed, such as raising an event, </a:t>
            </a:r>
            <a:r>
              <a:rPr lang="en-GB" dirty="0" smtClean="0"/>
              <a:t>or changing </a:t>
            </a:r>
            <a:r>
              <a:rPr lang="en-GB" dirty="0"/>
              <a:t>the value of other fields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463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public class Date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	private </a:t>
            </a:r>
            <a:r>
              <a:rPr lang="en-US" dirty="0" err="1"/>
              <a:t>int</a:t>
            </a:r>
            <a:r>
              <a:rPr lang="en-US" dirty="0"/>
              <a:t> month;</a:t>
            </a:r>
          </a:p>
          <a:p>
            <a:pPr marL="0" indent="0">
              <a:buNone/>
            </a:pPr>
            <a:r>
              <a:rPr lang="en-US" dirty="0" smtClean="0"/>
              <a:t>	public </a:t>
            </a:r>
            <a:r>
              <a:rPr lang="en-US" dirty="0" err="1"/>
              <a:t>int</a:t>
            </a:r>
            <a:r>
              <a:rPr lang="en-US" dirty="0"/>
              <a:t> Month</a:t>
            </a:r>
          </a:p>
          <a:p>
            <a:pPr marL="0" indent="0">
              <a:buNone/>
            </a:pPr>
            <a:r>
              <a:rPr lang="en-US" dirty="0" smtClean="0"/>
              <a:t>	{ get 	{ </a:t>
            </a:r>
            <a:r>
              <a:rPr lang="en-US" dirty="0"/>
              <a:t>return month; }</a:t>
            </a:r>
          </a:p>
          <a:p>
            <a:pPr marL="0" indent="0">
              <a:buNone/>
            </a:pPr>
            <a:r>
              <a:rPr lang="en-US" dirty="0" smtClean="0"/>
              <a:t>	set  </a:t>
            </a:r>
            <a:r>
              <a:rPr lang="en-GB" dirty="0" smtClean="0"/>
              <a:t>{ </a:t>
            </a:r>
            <a:r>
              <a:rPr lang="en-GB" dirty="0"/>
              <a:t>if ((value &gt; 0) &amp;&amp; (value &lt; 13))</a:t>
            </a:r>
          </a:p>
          <a:p>
            <a:pPr marL="0" indent="0">
              <a:buNone/>
            </a:pPr>
            <a:r>
              <a:rPr lang="en-US" dirty="0" smtClean="0"/>
              <a:t>		{ </a:t>
            </a:r>
            <a:r>
              <a:rPr lang="en-US" dirty="0"/>
              <a:t>month = value; }</a:t>
            </a:r>
          </a:p>
          <a:p>
            <a:pPr marL="0" indent="0">
              <a:buNone/>
            </a:pPr>
            <a:r>
              <a:rPr lang="en-US" dirty="0" smtClean="0"/>
              <a:t>} }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504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method is a member that implements a computation or </a:t>
            </a:r>
            <a:r>
              <a:rPr lang="en-GB" dirty="0" smtClean="0"/>
              <a:t>action that </a:t>
            </a:r>
            <a:r>
              <a:rPr lang="en-GB" dirty="0"/>
              <a:t>can be performed by an object or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58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Default</a:t>
            </a:r>
          </a:p>
          <a:p>
            <a:r>
              <a:rPr lang="en-US" dirty="0" smtClean="0"/>
              <a:t>Parameterized</a:t>
            </a:r>
          </a:p>
          <a:p>
            <a:r>
              <a:rPr lang="en-US" dirty="0" smtClean="0"/>
              <a:t>Static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3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Static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Static members</a:t>
            </a:r>
          </a:p>
          <a:p>
            <a:r>
              <a:rPr lang="en-US" dirty="0" smtClean="0"/>
              <a:t>Static methods</a:t>
            </a:r>
          </a:p>
          <a:p>
            <a:r>
              <a:rPr lang="en-US" dirty="0" smtClean="0"/>
              <a:t>Static constructors</a:t>
            </a:r>
          </a:p>
          <a:p>
            <a:r>
              <a:rPr lang="en-US" dirty="0" smtClean="0"/>
              <a:t>Static classes</a:t>
            </a:r>
          </a:p>
          <a:p>
            <a:r>
              <a:rPr lang="en-GB" dirty="0"/>
              <a:t>When a member is declared static, it can be accessed even </a:t>
            </a:r>
            <a:r>
              <a:rPr lang="en-GB" dirty="0" smtClean="0"/>
              <a:t>before any </a:t>
            </a:r>
            <a:r>
              <a:rPr lang="en-GB" dirty="0"/>
              <a:t>objects of its class are created</a:t>
            </a:r>
          </a:p>
          <a:p>
            <a:r>
              <a:rPr lang="en-GB" dirty="0" smtClean="0"/>
              <a:t>It </a:t>
            </a:r>
            <a:r>
              <a:rPr lang="en-GB" dirty="0"/>
              <a:t>can be accessed without a reference to any object</a:t>
            </a:r>
          </a:p>
          <a:p>
            <a:r>
              <a:rPr lang="en-GB" dirty="0" smtClean="0"/>
              <a:t>You </a:t>
            </a:r>
            <a:r>
              <a:rPr lang="en-GB" dirty="0"/>
              <a:t>can declare both methods and variables to be static</a:t>
            </a:r>
          </a:p>
          <a:p>
            <a:r>
              <a:rPr lang="en-GB" dirty="0" smtClean="0"/>
              <a:t>Outside </a:t>
            </a:r>
            <a:r>
              <a:rPr lang="en-GB" dirty="0"/>
              <a:t>the class, to use a static member, you must specify </a:t>
            </a:r>
            <a:r>
              <a:rPr lang="en-GB" dirty="0" smtClean="0"/>
              <a:t>the name </a:t>
            </a:r>
            <a:r>
              <a:rPr lang="en-GB" dirty="0"/>
              <a:t>of its class followed by the dot operator</a:t>
            </a:r>
          </a:p>
          <a:p>
            <a:r>
              <a:rPr lang="en-GB" dirty="0" smtClean="0"/>
              <a:t>No </a:t>
            </a:r>
            <a:r>
              <a:rPr lang="en-GB" dirty="0"/>
              <a:t>object needs to be created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02800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243</TotalTime>
  <Words>1249</Words>
  <Application>Microsoft Office PowerPoint</Application>
  <PresentationFormat>Widescreen</PresentationFormat>
  <Paragraphs>176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Trebuchet MS</vt:lpstr>
      <vt:lpstr>Wingdings 3</vt:lpstr>
      <vt:lpstr>Facet</vt:lpstr>
      <vt:lpstr>OOPs</vt:lpstr>
      <vt:lpstr>What are classes? </vt:lpstr>
      <vt:lpstr>Class Accessibility</vt:lpstr>
      <vt:lpstr>Use of Properties</vt:lpstr>
      <vt:lpstr>PowerPoint Presentation</vt:lpstr>
      <vt:lpstr>PowerPoint Presentation</vt:lpstr>
      <vt:lpstr>Methods</vt:lpstr>
      <vt:lpstr>Constructors</vt:lpstr>
      <vt:lpstr>Static</vt:lpstr>
      <vt:lpstr>Class Inheritance</vt:lpstr>
      <vt:lpstr>Polymorphism</vt:lpstr>
      <vt:lpstr>Virtual Methods</vt:lpstr>
      <vt:lpstr>An Abstract Class</vt:lpstr>
      <vt:lpstr>Sealed Class</vt:lpstr>
      <vt:lpstr>Structs in C#</vt:lpstr>
      <vt:lpstr>Difference between Class and Struct</vt:lpstr>
      <vt:lpstr>PowerPoint Presentation</vt:lpstr>
      <vt:lpstr>Enums in C#</vt:lpstr>
      <vt:lpstr>PowerPoint Presentation</vt:lpstr>
      <vt:lpstr>PowerPoint Presentation</vt:lpstr>
      <vt:lpstr>Extension Method</vt:lpstr>
      <vt:lpstr>Anonymous Types</vt:lpstr>
      <vt:lpstr>Use Of Partial Types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OOPs</dc:title>
  <dc:creator>sajeed</dc:creator>
  <cp:lastModifiedBy>Sajeed Shaikh</cp:lastModifiedBy>
  <cp:revision>31</cp:revision>
  <dcterms:created xsi:type="dcterms:W3CDTF">2020-10-12T16:56:10Z</dcterms:created>
  <dcterms:modified xsi:type="dcterms:W3CDTF">2021-10-29T04:35:32Z</dcterms:modified>
</cp:coreProperties>
</file>