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8" r:id="rId2"/>
    <p:sldId id="276" r:id="rId3"/>
    <p:sldId id="27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75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802BCD-1488-480A-AB77-ED5D68C6859C}" v="2" dt="2022-06-27T03:00:11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9" autoAdjust="0"/>
    <p:restoredTop sz="94660"/>
  </p:normalViewPr>
  <p:slideViewPr>
    <p:cSldViewPr>
      <p:cViewPr varScale="1">
        <p:scale>
          <a:sx n="77" d="100"/>
          <a:sy n="77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ita Lad" userId="0ca18101c1a054c8" providerId="LiveId" clId="{3B802BCD-1488-480A-AB77-ED5D68C6859C}"/>
    <pc:docChg chg="addSld modSld">
      <pc:chgData name="Sarita Lad" userId="0ca18101c1a054c8" providerId="LiveId" clId="{3B802BCD-1488-480A-AB77-ED5D68C6859C}" dt="2022-06-27T03:29:31.351" v="97" actId="108"/>
      <pc:docMkLst>
        <pc:docMk/>
      </pc:docMkLst>
      <pc:sldChg chg="modSp mod">
        <pc:chgData name="Sarita Lad" userId="0ca18101c1a054c8" providerId="LiveId" clId="{3B802BCD-1488-480A-AB77-ED5D68C6859C}" dt="2022-06-27T03:29:31.351" v="97" actId="108"/>
        <pc:sldMkLst>
          <pc:docMk/>
          <pc:sldMk cId="0" sldId="258"/>
        </pc:sldMkLst>
        <pc:spChg chg="mod">
          <ac:chgData name="Sarita Lad" userId="0ca18101c1a054c8" providerId="LiveId" clId="{3B802BCD-1488-480A-AB77-ED5D68C6859C}" dt="2022-06-27T03:29:31.351" v="97" actId="108"/>
          <ac:spMkLst>
            <pc:docMk/>
            <pc:sldMk cId="0" sldId="258"/>
            <ac:spMk id="12" creationId="{00000000-0000-0000-0000-000000000000}"/>
          </ac:spMkLst>
        </pc:spChg>
      </pc:sldChg>
      <pc:sldChg chg="modSp mod">
        <pc:chgData name="Sarita Lad" userId="0ca18101c1a054c8" providerId="LiveId" clId="{3B802BCD-1488-480A-AB77-ED5D68C6859C}" dt="2022-06-26T12:55:23.962" v="30" actId="20577"/>
        <pc:sldMkLst>
          <pc:docMk/>
          <pc:sldMk cId="0" sldId="269"/>
        </pc:sldMkLst>
        <pc:spChg chg="mod">
          <ac:chgData name="Sarita Lad" userId="0ca18101c1a054c8" providerId="LiveId" clId="{3B802BCD-1488-480A-AB77-ED5D68C6859C}" dt="2022-06-26T12:55:23.962" v="30" actId="20577"/>
          <ac:spMkLst>
            <pc:docMk/>
            <pc:sldMk cId="0" sldId="269"/>
            <ac:spMk id="2" creationId="{00000000-0000-0000-0000-000000000000}"/>
          </ac:spMkLst>
        </pc:spChg>
        <pc:spChg chg="mod">
          <ac:chgData name="Sarita Lad" userId="0ca18101c1a054c8" providerId="LiveId" clId="{3B802BCD-1488-480A-AB77-ED5D68C6859C}" dt="2022-06-26T12:54:54.716" v="0" actId="20577"/>
          <ac:spMkLst>
            <pc:docMk/>
            <pc:sldMk cId="0" sldId="269"/>
            <ac:spMk id="12" creationId="{00000000-0000-0000-0000-000000000000}"/>
          </ac:spMkLst>
        </pc:spChg>
      </pc:sldChg>
      <pc:sldChg chg="modSp mod">
        <pc:chgData name="Sarita Lad" userId="0ca18101c1a054c8" providerId="LiveId" clId="{3B802BCD-1488-480A-AB77-ED5D68C6859C}" dt="2022-06-26T12:56:44.996" v="35" actId="12"/>
        <pc:sldMkLst>
          <pc:docMk/>
          <pc:sldMk cId="0" sldId="271"/>
        </pc:sldMkLst>
        <pc:spChg chg="mod">
          <ac:chgData name="Sarita Lad" userId="0ca18101c1a054c8" providerId="LiveId" clId="{3B802BCD-1488-480A-AB77-ED5D68C6859C}" dt="2022-06-26T12:56:44.996" v="35" actId="12"/>
          <ac:spMkLst>
            <pc:docMk/>
            <pc:sldMk cId="0" sldId="271"/>
            <ac:spMk id="3" creationId="{00000000-0000-0000-0000-000000000000}"/>
          </ac:spMkLst>
        </pc:spChg>
      </pc:sldChg>
      <pc:sldChg chg="addSp modSp new mod">
        <pc:chgData name="Sarita Lad" userId="0ca18101c1a054c8" providerId="LiveId" clId="{3B802BCD-1488-480A-AB77-ED5D68C6859C}" dt="2022-06-27T03:00:49.001" v="79" actId="1076"/>
        <pc:sldMkLst>
          <pc:docMk/>
          <pc:sldMk cId="269322177" sldId="276"/>
        </pc:sldMkLst>
        <pc:spChg chg="mod">
          <ac:chgData name="Sarita Lad" userId="0ca18101c1a054c8" providerId="LiveId" clId="{3B802BCD-1488-480A-AB77-ED5D68C6859C}" dt="2022-06-27T03:00:37.994" v="76" actId="1076"/>
          <ac:spMkLst>
            <pc:docMk/>
            <pc:sldMk cId="269322177" sldId="276"/>
            <ac:spMk id="2" creationId="{2A5FBD8C-B4E8-5EC4-F26D-9EFE3978CACA}"/>
          </ac:spMkLst>
        </pc:spChg>
        <pc:spChg chg="add mod">
          <ac:chgData name="Sarita Lad" userId="0ca18101c1a054c8" providerId="LiveId" clId="{3B802BCD-1488-480A-AB77-ED5D68C6859C}" dt="2022-06-27T03:00:44.155" v="78" actId="14100"/>
          <ac:spMkLst>
            <pc:docMk/>
            <pc:sldMk cId="269322177" sldId="276"/>
            <ac:spMk id="4" creationId="{DFC4C579-762D-2B11-BA70-1BE2F0949E23}"/>
          </ac:spMkLst>
        </pc:spChg>
        <pc:spChg chg="add mod">
          <ac:chgData name="Sarita Lad" userId="0ca18101c1a054c8" providerId="LiveId" clId="{3B802BCD-1488-480A-AB77-ED5D68C6859C}" dt="2022-06-27T03:00:11.373" v="71" actId="1076"/>
          <ac:spMkLst>
            <pc:docMk/>
            <pc:sldMk cId="269322177" sldId="276"/>
            <ac:spMk id="6" creationId="{69DC248D-1544-9F0A-4723-B3364CAE2C51}"/>
          </ac:spMkLst>
        </pc:spChg>
        <pc:graphicFrameChg chg="add mod">
          <ac:chgData name="Sarita Lad" userId="0ca18101c1a054c8" providerId="LiveId" clId="{3B802BCD-1488-480A-AB77-ED5D68C6859C}" dt="2022-06-27T03:00:49.001" v="79" actId="1076"/>
          <ac:graphicFrameMkLst>
            <pc:docMk/>
            <pc:sldMk cId="269322177" sldId="276"/>
            <ac:graphicFrameMk id="5" creationId="{CCA8B5E0-BBF4-0701-BCB1-F9D31A9874A6}"/>
          </ac:graphicFrameMkLst>
        </pc:graphicFrameChg>
      </pc:sldChg>
      <pc:sldChg chg="addSp modSp new mod">
        <pc:chgData name="Sarita Lad" userId="0ca18101c1a054c8" providerId="LiveId" clId="{3B802BCD-1488-480A-AB77-ED5D68C6859C}" dt="2022-06-27T03:01:48.298" v="84" actId="1076"/>
        <pc:sldMkLst>
          <pc:docMk/>
          <pc:sldMk cId="3869671648" sldId="277"/>
        </pc:sldMkLst>
        <pc:spChg chg="add mod">
          <ac:chgData name="Sarita Lad" userId="0ca18101c1a054c8" providerId="LiveId" clId="{3B802BCD-1488-480A-AB77-ED5D68C6859C}" dt="2022-06-27T03:01:48.298" v="84" actId="1076"/>
          <ac:spMkLst>
            <pc:docMk/>
            <pc:sldMk cId="3869671648" sldId="277"/>
            <ac:spMk id="3" creationId="{A6A70636-06F8-7AF9-7575-5FECA24F7D8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364290-4CBE-4A61-9B0A-6B0AD29906DE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9E6ECB-BEA2-4DDF-A759-D4106DABA970}">
      <dgm:prSet phldrT="[Text]"/>
      <dgm:spPr/>
      <dgm:t>
        <a:bodyPr/>
        <a:lstStyle/>
        <a:p>
          <a:r>
            <a:rPr lang="en-US" dirty="0"/>
            <a:t>.NET FRAME WORK </a:t>
          </a:r>
        </a:p>
      </dgm:t>
    </dgm:pt>
    <dgm:pt modelId="{D3D2978D-DAA3-42AE-80E9-DFD2289E1649}" type="parTrans" cxnId="{8C60BD10-5C7E-414E-B14E-F04434E54CEC}">
      <dgm:prSet/>
      <dgm:spPr/>
      <dgm:t>
        <a:bodyPr/>
        <a:lstStyle/>
        <a:p>
          <a:endParaRPr lang="en-US"/>
        </a:p>
      </dgm:t>
    </dgm:pt>
    <dgm:pt modelId="{18E53524-BBD2-424E-B0F1-2AA172E42B17}" type="sibTrans" cxnId="{8C60BD10-5C7E-414E-B14E-F04434E54CEC}">
      <dgm:prSet/>
      <dgm:spPr/>
      <dgm:t>
        <a:bodyPr/>
        <a:lstStyle/>
        <a:p>
          <a:endParaRPr lang="en-US"/>
        </a:p>
      </dgm:t>
    </dgm:pt>
    <dgm:pt modelId="{9F510FFC-888A-49C6-A703-76170704383E}">
      <dgm:prSet phldrT="[Text]"/>
      <dgm:spPr/>
      <dgm:t>
        <a:bodyPr/>
        <a:lstStyle/>
        <a:p>
          <a:r>
            <a:rPr lang="en-US" dirty="0"/>
            <a:t>FCL</a:t>
          </a:r>
        </a:p>
      </dgm:t>
    </dgm:pt>
    <dgm:pt modelId="{4508E0DB-236A-4FE0-A12A-45B4798F09D1}" type="parTrans" cxnId="{3B8E2BBE-5CF0-4DA8-87B1-E2A182E5DBA4}">
      <dgm:prSet/>
      <dgm:spPr/>
      <dgm:t>
        <a:bodyPr/>
        <a:lstStyle/>
        <a:p>
          <a:endParaRPr lang="en-US"/>
        </a:p>
      </dgm:t>
    </dgm:pt>
    <dgm:pt modelId="{97E26558-9221-4A30-9E18-3CED14B40C38}" type="sibTrans" cxnId="{3B8E2BBE-5CF0-4DA8-87B1-E2A182E5DBA4}">
      <dgm:prSet/>
      <dgm:spPr/>
      <dgm:t>
        <a:bodyPr/>
        <a:lstStyle/>
        <a:p>
          <a:endParaRPr lang="en-US"/>
        </a:p>
      </dgm:t>
    </dgm:pt>
    <dgm:pt modelId="{97EC68DA-E7B6-4307-B4C2-09DD260065CB}">
      <dgm:prSet phldrT="[Text]"/>
      <dgm:spPr/>
      <dgm:t>
        <a:bodyPr/>
        <a:lstStyle/>
        <a:p>
          <a:r>
            <a:rPr lang="en-US" dirty="0"/>
            <a:t>CLR</a:t>
          </a:r>
        </a:p>
      </dgm:t>
    </dgm:pt>
    <dgm:pt modelId="{03BE1BF4-F70B-404A-8E70-BC24A0194BDE}" type="parTrans" cxnId="{E17B21CA-93D4-485C-9034-722B0810AB7F}">
      <dgm:prSet/>
      <dgm:spPr/>
      <dgm:t>
        <a:bodyPr/>
        <a:lstStyle/>
        <a:p>
          <a:endParaRPr lang="en-US"/>
        </a:p>
      </dgm:t>
    </dgm:pt>
    <dgm:pt modelId="{8CE131BA-F25F-46B8-8F77-CAD112AE9D87}" type="sibTrans" cxnId="{E17B21CA-93D4-485C-9034-722B0810AB7F}">
      <dgm:prSet/>
      <dgm:spPr/>
      <dgm:t>
        <a:bodyPr/>
        <a:lstStyle/>
        <a:p>
          <a:endParaRPr lang="en-US"/>
        </a:p>
      </dgm:t>
    </dgm:pt>
    <dgm:pt modelId="{DA0D7F1F-4B99-43D7-9969-F50A62578B54}" type="pres">
      <dgm:prSet presAssocID="{04364290-4CBE-4A61-9B0A-6B0AD29906DE}" presName="Name0" presStyleCnt="0">
        <dgm:presLayoutVars>
          <dgm:dir/>
          <dgm:animLvl val="lvl"/>
          <dgm:resizeHandles val="exact"/>
        </dgm:presLayoutVars>
      </dgm:prSet>
      <dgm:spPr/>
    </dgm:pt>
    <dgm:pt modelId="{3F152A6D-5ADA-4094-ACBA-FDCB222B62A0}" type="pres">
      <dgm:prSet presAssocID="{1D9E6ECB-BEA2-4DDF-A759-D4106DABA970}" presName="boxAndChildren" presStyleCnt="0"/>
      <dgm:spPr/>
    </dgm:pt>
    <dgm:pt modelId="{FF279E7B-A081-4541-8103-154827283987}" type="pres">
      <dgm:prSet presAssocID="{1D9E6ECB-BEA2-4DDF-A759-D4106DABA970}" presName="parentTextBox" presStyleLbl="node1" presStyleIdx="0" presStyleCnt="1"/>
      <dgm:spPr/>
    </dgm:pt>
    <dgm:pt modelId="{BB48A92E-B9BD-4A6B-93A3-767F2D125E12}" type="pres">
      <dgm:prSet presAssocID="{1D9E6ECB-BEA2-4DDF-A759-D4106DABA970}" presName="entireBox" presStyleLbl="node1" presStyleIdx="0" presStyleCnt="1" custLinFactNeighborX="12772" custLinFactNeighborY="53191"/>
      <dgm:spPr/>
    </dgm:pt>
    <dgm:pt modelId="{307FB5EC-0D35-42B8-B3CB-31B870625EB4}" type="pres">
      <dgm:prSet presAssocID="{1D9E6ECB-BEA2-4DDF-A759-D4106DABA970}" presName="descendantBox" presStyleCnt="0"/>
      <dgm:spPr/>
    </dgm:pt>
    <dgm:pt modelId="{488FD4F6-DDF5-498C-B6AA-2F8265B88121}" type="pres">
      <dgm:prSet presAssocID="{9F510FFC-888A-49C6-A703-76170704383E}" presName="childTextBox" presStyleLbl="fgAccFollowNode1" presStyleIdx="0" presStyleCnt="2" custLinFactNeighborX="-8696" custLinFactNeighborY="47687">
        <dgm:presLayoutVars>
          <dgm:bulletEnabled val="1"/>
        </dgm:presLayoutVars>
      </dgm:prSet>
      <dgm:spPr/>
    </dgm:pt>
    <dgm:pt modelId="{30E32D1D-788F-4D8B-A753-797B343217BD}" type="pres">
      <dgm:prSet presAssocID="{97EC68DA-E7B6-4307-B4C2-09DD260065CB}" presName="childTextBox" presStyleLbl="fgAccFollowNode1" presStyleIdx="1" presStyleCnt="2" custScaleY="100001" custLinFactNeighborX="2174" custLinFactNeighborY="2591">
        <dgm:presLayoutVars>
          <dgm:bulletEnabled val="1"/>
        </dgm:presLayoutVars>
      </dgm:prSet>
      <dgm:spPr/>
    </dgm:pt>
  </dgm:ptLst>
  <dgm:cxnLst>
    <dgm:cxn modelId="{8C60BD10-5C7E-414E-B14E-F04434E54CEC}" srcId="{04364290-4CBE-4A61-9B0A-6B0AD29906DE}" destId="{1D9E6ECB-BEA2-4DDF-A759-D4106DABA970}" srcOrd="0" destOrd="0" parTransId="{D3D2978D-DAA3-42AE-80E9-DFD2289E1649}" sibTransId="{18E53524-BBD2-424E-B0F1-2AA172E42B17}"/>
    <dgm:cxn modelId="{218FFE6B-8267-4CCC-B015-64EB59952DD4}" type="presOf" srcId="{9F510FFC-888A-49C6-A703-76170704383E}" destId="{488FD4F6-DDF5-498C-B6AA-2F8265B88121}" srcOrd="0" destOrd="0" presId="urn:microsoft.com/office/officeart/2005/8/layout/process4"/>
    <dgm:cxn modelId="{8A37417E-A469-491E-BE35-D9DAC90F9D7B}" type="presOf" srcId="{04364290-4CBE-4A61-9B0A-6B0AD29906DE}" destId="{DA0D7F1F-4B99-43D7-9969-F50A62578B54}" srcOrd="0" destOrd="0" presId="urn:microsoft.com/office/officeart/2005/8/layout/process4"/>
    <dgm:cxn modelId="{D4E7A58A-0409-4A47-BB2C-0D9AD29B511C}" type="presOf" srcId="{1D9E6ECB-BEA2-4DDF-A759-D4106DABA970}" destId="{FF279E7B-A081-4541-8103-154827283987}" srcOrd="0" destOrd="0" presId="urn:microsoft.com/office/officeart/2005/8/layout/process4"/>
    <dgm:cxn modelId="{72555095-E5F4-4BBF-BC43-DE94ABD0CCA1}" type="presOf" srcId="{97EC68DA-E7B6-4307-B4C2-09DD260065CB}" destId="{30E32D1D-788F-4D8B-A753-797B343217BD}" srcOrd="0" destOrd="0" presId="urn:microsoft.com/office/officeart/2005/8/layout/process4"/>
    <dgm:cxn modelId="{3B8E2BBE-5CF0-4DA8-87B1-E2A182E5DBA4}" srcId="{1D9E6ECB-BEA2-4DDF-A759-D4106DABA970}" destId="{9F510FFC-888A-49C6-A703-76170704383E}" srcOrd="0" destOrd="0" parTransId="{4508E0DB-236A-4FE0-A12A-45B4798F09D1}" sibTransId="{97E26558-9221-4A30-9E18-3CED14B40C38}"/>
    <dgm:cxn modelId="{E17B21CA-93D4-485C-9034-722B0810AB7F}" srcId="{1D9E6ECB-BEA2-4DDF-A759-D4106DABA970}" destId="{97EC68DA-E7B6-4307-B4C2-09DD260065CB}" srcOrd="1" destOrd="0" parTransId="{03BE1BF4-F70B-404A-8E70-BC24A0194BDE}" sibTransId="{8CE131BA-F25F-46B8-8F77-CAD112AE9D87}"/>
    <dgm:cxn modelId="{3EA7AADC-450F-4CA0-9096-7D42CDE3E32F}" type="presOf" srcId="{1D9E6ECB-BEA2-4DDF-A759-D4106DABA970}" destId="{BB48A92E-B9BD-4A6B-93A3-767F2D125E12}" srcOrd="1" destOrd="0" presId="urn:microsoft.com/office/officeart/2005/8/layout/process4"/>
    <dgm:cxn modelId="{CFE6F128-1E09-4C71-809E-9C02F9344EFF}" type="presParOf" srcId="{DA0D7F1F-4B99-43D7-9969-F50A62578B54}" destId="{3F152A6D-5ADA-4094-ACBA-FDCB222B62A0}" srcOrd="0" destOrd="0" presId="urn:microsoft.com/office/officeart/2005/8/layout/process4"/>
    <dgm:cxn modelId="{0E625A3D-3901-4471-9449-F9D88BDF38BF}" type="presParOf" srcId="{3F152A6D-5ADA-4094-ACBA-FDCB222B62A0}" destId="{FF279E7B-A081-4541-8103-154827283987}" srcOrd="0" destOrd="0" presId="urn:microsoft.com/office/officeart/2005/8/layout/process4"/>
    <dgm:cxn modelId="{3174D630-F4FE-4138-A896-C64E99BA3114}" type="presParOf" srcId="{3F152A6D-5ADA-4094-ACBA-FDCB222B62A0}" destId="{BB48A92E-B9BD-4A6B-93A3-767F2D125E12}" srcOrd="1" destOrd="0" presId="urn:microsoft.com/office/officeart/2005/8/layout/process4"/>
    <dgm:cxn modelId="{E68214E8-513B-47F4-AEA4-E819802A17D8}" type="presParOf" srcId="{3F152A6D-5ADA-4094-ACBA-FDCB222B62A0}" destId="{307FB5EC-0D35-42B8-B3CB-31B870625EB4}" srcOrd="2" destOrd="0" presId="urn:microsoft.com/office/officeart/2005/8/layout/process4"/>
    <dgm:cxn modelId="{4F21894A-FEAE-4067-8A67-D230C986A562}" type="presParOf" srcId="{307FB5EC-0D35-42B8-B3CB-31B870625EB4}" destId="{488FD4F6-DDF5-498C-B6AA-2F8265B88121}" srcOrd="0" destOrd="0" presId="urn:microsoft.com/office/officeart/2005/8/layout/process4"/>
    <dgm:cxn modelId="{10A14275-5F7B-4E0A-A7B4-CB21A9AAE5BB}" type="presParOf" srcId="{307FB5EC-0D35-42B8-B3CB-31B870625EB4}" destId="{30E32D1D-788F-4D8B-A753-797B343217BD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8A92E-B9BD-4A6B-93A3-767F2D125E12}">
      <dsp:nvSpPr>
        <dsp:cNvPr id="0" name=""/>
        <dsp:cNvSpPr/>
      </dsp:nvSpPr>
      <dsp:spPr>
        <a:xfrm>
          <a:off x="0" y="0"/>
          <a:ext cx="6915150" cy="3562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.NET FRAME WORK </a:t>
          </a:r>
        </a:p>
      </dsp:txBody>
      <dsp:txXfrm>
        <a:off x="0" y="0"/>
        <a:ext cx="6915150" cy="1923669"/>
      </dsp:txXfrm>
    </dsp:sp>
    <dsp:sp modelId="{488FD4F6-DDF5-498C-B6AA-2F8265B88121}">
      <dsp:nvSpPr>
        <dsp:cNvPr id="0" name=""/>
        <dsp:cNvSpPr/>
      </dsp:nvSpPr>
      <dsp:spPr>
        <a:xfrm>
          <a:off x="0" y="1923669"/>
          <a:ext cx="3457574" cy="16386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82550" rIns="46228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FCL</a:t>
          </a:r>
        </a:p>
      </dsp:txBody>
      <dsp:txXfrm>
        <a:off x="0" y="1923669"/>
        <a:ext cx="3457574" cy="1638681"/>
      </dsp:txXfrm>
    </dsp:sp>
    <dsp:sp modelId="{30E32D1D-788F-4D8B-A753-797B343217BD}">
      <dsp:nvSpPr>
        <dsp:cNvPr id="0" name=""/>
        <dsp:cNvSpPr/>
      </dsp:nvSpPr>
      <dsp:spPr>
        <a:xfrm>
          <a:off x="3457575" y="1894872"/>
          <a:ext cx="3457574" cy="16386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82550" rIns="46228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CLR</a:t>
          </a:r>
        </a:p>
      </dsp:txBody>
      <dsp:txXfrm>
        <a:off x="3457575" y="1894872"/>
        <a:ext cx="3457574" cy="1638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AEFBB-2789-45A1-93BD-D316582D3372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3DD17-BF1A-41BC-B1DC-209E30FDCE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61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3DD17-BF1A-41BC-B1DC-209E30FDCE9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40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Slide</a:t>
            </a:r>
            <a:r>
              <a:rPr lang="en-US" sz="1400" baseline="0" dirty="0"/>
              <a:t> &gt;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3DD17-BF1A-41BC-B1DC-209E30FDCE9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56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30BD-30D1-440E-8081-25C1FDB0473F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9D30BD-30D1-440E-8081-25C1FDB0473F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F51A6B3-B9FF-4EFC-A91C-DA7D8BDF067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advTm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38600"/>
            <a:ext cx="7851648" cy="1905000"/>
          </a:xfrm>
        </p:spPr>
        <p:txBody>
          <a:bodyPr>
            <a:noAutofit/>
          </a:bodyPr>
          <a:lstStyle/>
          <a:p>
            <a:pPr algn="l"/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0" y="5715000"/>
            <a:ext cx="1682496" cy="762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By </a:t>
            </a:r>
            <a:r>
              <a:rPr lang="en-US" dirty="0" err="1"/>
              <a:t>Sarita</a:t>
            </a:r>
            <a:endParaRPr lang="en-US" dirty="0"/>
          </a:p>
          <a:p>
            <a:pPr algn="ctr"/>
            <a:r>
              <a:rPr lang="en-US" dirty="0"/>
              <a:t>                                                                      SME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52400" y="1219200"/>
            <a:ext cx="89916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b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1800" y="838200"/>
            <a:ext cx="262392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Agenda</a:t>
            </a:r>
          </a:p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 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1857883"/>
            <a:ext cx="8610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sz="3200" b="1" dirty="0" err="1">
                <a:latin typeface="Verdana" pitchFamily="34" charset="0"/>
                <a:ea typeface="Verdana" pitchFamily="34" charset="0"/>
              </a:rPr>
              <a:t>Net</a:t>
            </a:r>
            <a:r>
              <a:rPr lang="en-US" sz="3200" b="1" dirty="0">
                <a:latin typeface="Verdana" pitchFamily="34" charset="0"/>
                <a:ea typeface="Verdana" pitchFamily="34" charset="0"/>
              </a:rPr>
              <a:t> History</a:t>
            </a:r>
          </a:p>
          <a:p>
            <a:pPr lvl="0">
              <a:buFont typeface="Arial" pitchFamily="34" charset="0"/>
              <a:buChar char="•"/>
            </a:pPr>
            <a:r>
              <a:rPr lang="en-US" sz="3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What is .NET ?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3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Architecture of  .NET Framework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3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Compilation model  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3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Understanding need of MSIL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3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Java  vs  . NET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3200" dirty="0"/>
          </a:p>
        </p:txBody>
      </p:sp>
    </p:spTree>
  </p:cSld>
  <p:clrMapOvr>
    <a:masterClrMapping/>
  </p:clrMapOvr>
  <p:transition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Architecture of .NET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.NET Framework architecture  comprises of following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Language included in  .NET Frame work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.NET Framework class library (FCL)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Common Language Runtime (CLR) </a:t>
            </a:r>
          </a:p>
        </p:txBody>
      </p:sp>
    </p:spTree>
  </p:cSld>
  <p:clrMapOvr>
    <a:masterClrMapping/>
  </p:clrMapOvr>
  <p:transition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</a:t>
            </a:r>
            <a:r>
              <a:rPr lang="en-US" dirty="0" err="1"/>
              <a:t>.Net</a:t>
            </a:r>
            <a:r>
              <a:rPr lang="en-US" dirty="0"/>
              <a:t> Platform</a:t>
            </a:r>
          </a:p>
        </p:txBody>
      </p:sp>
      <p:sp>
        <p:nvSpPr>
          <p:cNvPr id="4" name="Cube 3"/>
          <p:cNvSpPr/>
          <p:nvPr/>
        </p:nvSpPr>
        <p:spPr>
          <a:xfrm>
            <a:off x="742950" y="5715000"/>
            <a:ext cx="7315200" cy="685800"/>
          </a:xfrm>
          <a:prstGeom prst="cub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04800" dist="50800" dir="5400000" algn="ctr" rotWithShape="0">
                    <a:srgbClr val="000000">
                      <a:alpha val="90000"/>
                    </a:srgbClr>
                  </a:outerShdw>
                </a:effectLst>
                <a:latin typeface="Bernard MT Condensed" pitchFamily="18" charset="0"/>
              </a:rPr>
              <a:t>Operating System</a:t>
            </a:r>
          </a:p>
        </p:txBody>
      </p:sp>
      <p:sp>
        <p:nvSpPr>
          <p:cNvPr id="5" name="Cube 4"/>
          <p:cNvSpPr/>
          <p:nvPr/>
        </p:nvSpPr>
        <p:spPr>
          <a:xfrm>
            <a:off x="742950" y="5200650"/>
            <a:ext cx="7315200" cy="685800"/>
          </a:xfrm>
          <a:prstGeom prst="cub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Common Language Runtime</a:t>
            </a:r>
          </a:p>
        </p:txBody>
      </p:sp>
      <p:sp>
        <p:nvSpPr>
          <p:cNvPr id="6" name="Cube 5"/>
          <p:cNvSpPr/>
          <p:nvPr/>
        </p:nvSpPr>
        <p:spPr>
          <a:xfrm>
            <a:off x="1143000" y="4572000"/>
            <a:ext cx="6915150" cy="685800"/>
          </a:xfrm>
          <a:prstGeom prst="cube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.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NET  Framework (Base Class Library)</a:t>
            </a:r>
          </a:p>
        </p:txBody>
      </p:sp>
      <p:sp>
        <p:nvSpPr>
          <p:cNvPr id="7" name="Cube 6"/>
          <p:cNvSpPr/>
          <p:nvPr/>
        </p:nvSpPr>
        <p:spPr>
          <a:xfrm>
            <a:off x="1371600" y="4000500"/>
            <a:ext cx="6457950" cy="685800"/>
          </a:xfrm>
          <a:prstGeom prst="cub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ADO.NET and XML</a:t>
            </a:r>
          </a:p>
        </p:txBody>
      </p:sp>
      <p:sp>
        <p:nvSpPr>
          <p:cNvPr id="8" name="Cube 7"/>
          <p:cNvSpPr/>
          <p:nvPr/>
        </p:nvSpPr>
        <p:spPr>
          <a:xfrm>
            <a:off x="1364986" y="3555423"/>
            <a:ext cx="2105867" cy="685800"/>
          </a:xfrm>
          <a:prstGeom prst="cube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ASP.NET: </a:t>
            </a:r>
            <a:r>
              <a:rPr lang="en-US" sz="1050" dirty="0" err="1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WebForm,Web</a:t>
            </a:r>
            <a:r>
              <a:rPr lang="en-US" sz="1050" dirty="0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 Services</a:t>
            </a:r>
          </a:p>
        </p:txBody>
      </p:sp>
      <p:sp>
        <p:nvSpPr>
          <p:cNvPr id="9" name="Cube 8"/>
          <p:cNvSpPr/>
          <p:nvPr/>
        </p:nvSpPr>
        <p:spPr>
          <a:xfrm>
            <a:off x="5666533" y="3429000"/>
            <a:ext cx="2190004" cy="685800"/>
          </a:xfrm>
          <a:prstGeom prst="cube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Window Form</a:t>
            </a:r>
            <a:endParaRPr lang="en-US" sz="1050" dirty="0">
              <a:effectLst>
                <a:outerShdw blurRad="50800" dist="38100" dir="5400000" sx="89000" sy="89000" algn="t" rotWithShape="0">
                  <a:prstClr val="black">
                    <a:alpha val="40000"/>
                  </a:prstClr>
                </a:outerShdw>
              </a:effectLst>
              <a:latin typeface="Bernard MT Condensed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428750" y="2286000"/>
            <a:ext cx="6400800" cy="685800"/>
            <a:chOff x="1371600" y="2743200"/>
            <a:chExt cx="6400800" cy="685800"/>
          </a:xfrm>
        </p:grpSpPr>
        <p:sp>
          <p:nvSpPr>
            <p:cNvPr id="10" name="Cube 9"/>
            <p:cNvSpPr/>
            <p:nvPr/>
          </p:nvSpPr>
          <p:spPr>
            <a:xfrm>
              <a:off x="1371600" y="2743200"/>
              <a:ext cx="1314450" cy="685800"/>
            </a:xfrm>
            <a:prstGeom prst="cube">
              <a:avLst/>
            </a:prstGeom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effectLst>
                    <a:outerShdw blurRad="50800" dist="38100" dir="5400000" sx="89000" sy="89000" algn="t" rotWithShape="0">
                      <a:prstClr val="black">
                        <a:alpha val="40000"/>
                      </a:prstClr>
                    </a:outerShdw>
                  </a:effectLst>
                  <a:latin typeface="Bernard MT Condensed" pitchFamily="18" charset="0"/>
                </a:rPr>
                <a:t>C++</a:t>
              </a:r>
            </a:p>
          </p:txBody>
        </p:sp>
        <p:sp>
          <p:nvSpPr>
            <p:cNvPr id="11" name="Cube 10"/>
            <p:cNvSpPr/>
            <p:nvPr/>
          </p:nvSpPr>
          <p:spPr>
            <a:xfrm>
              <a:off x="2628900" y="2743200"/>
              <a:ext cx="1314450" cy="685800"/>
            </a:xfrm>
            <a:prstGeom prst="cube">
              <a:avLst/>
            </a:prstGeom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effectLst>
                    <a:outerShdw blurRad="50800" dist="38100" dir="5400000" sx="89000" sy="89000" algn="t" rotWithShape="0">
                      <a:prstClr val="black">
                        <a:alpha val="40000"/>
                      </a:prstClr>
                    </a:outerShdw>
                  </a:effectLst>
                  <a:latin typeface="Bernard MT Condensed" pitchFamily="18" charset="0"/>
                </a:rPr>
                <a:t>C#</a:t>
              </a:r>
            </a:p>
          </p:txBody>
        </p:sp>
        <p:sp>
          <p:nvSpPr>
            <p:cNvPr id="12" name="Cube 11"/>
            <p:cNvSpPr/>
            <p:nvPr/>
          </p:nvSpPr>
          <p:spPr>
            <a:xfrm>
              <a:off x="6457950" y="2743200"/>
              <a:ext cx="1314450" cy="685800"/>
            </a:xfrm>
            <a:prstGeom prst="cube">
              <a:avLst/>
            </a:prstGeom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effectLst>
                    <a:outerShdw blurRad="50800" dist="38100" dir="5400000" sx="89000" sy="89000" algn="t" rotWithShape="0">
                      <a:prstClr val="black">
                        <a:alpha val="40000"/>
                      </a:prstClr>
                    </a:outerShdw>
                  </a:effectLst>
                  <a:latin typeface="Bernard MT Condensed" pitchFamily="18" charset="0"/>
                </a:rPr>
                <a:t>F#</a:t>
              </a:r>
            </a:p>
          </p:txBody>
        </p:sp>
        <p:sp>
          <p:nvSpPr>
            <p:cNvPr id="13" name="Cube 12"/>
            <p:cNvSpPr/>
            <p:nvPr/>
          </p:nvSpPr>
          <p:spPr>
            <a:xfrm>
              <a:off x="3886200" y="2743200"/>
              <a:ext cx="1314450" cy="685800"/>
            </a:xfrm>
            <a:prstGeom prst="cube">
              <a:avLst/>
            </a:prstGeom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effectLst>
                    <a:outerShdw blurRad="50800" dist="38100" dir="5400000" sx="89000" sy="89000" algn="t" rotWithShape="0">
                      <a:prstClr val="black">
                        <a:alpha val="40000"/>
                      </a:prstClr>
                    </a:outerShdw>
                  </a:effectLst>
                  <a:latin typeface="Bernard MT Condensed" pitchFamily="18" charset="0"/>
                </a:rPr>
                <a:t>VB.NET</a:t>
              </a:r>
            </a:p>
          </p:txBody>
        </p:sp>
        <p:sp>
          <p:nvSpPr>
            <p:cNvPr id="14" name="Cube 13"/>
            <p:cNvSpPr/>
            <p:nvPr/>
          </p:nvSpPr>
          <p:spPr>
            <a:xfrm>
              <a:off x="5200650" y="2743200"/>
              <a:ext cx="1314450" cy="685800"/>
            </a:xfrm>
            <a:prstGeom prst="cube">
              <a:avLst/>
            </a:prstGeom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effectLst>
                    <a:outerShdw blurRad="50800" dist="38100" dir="5400000" sx="89000" sy="89000" algn="t" rotWithShape="0">
                      <a:prstClr val="black">
                        <a:alpha val="40000"/>
                      </a:prstClr>
                    </a:outerShdw>
                  </a:effectLst>
                  <a:latin typeface="Bernard MT Condensed" pitchFamily="18" charset="0"/>
                </a:rPr>
                <a:t>Perl</a:t>
              </a:r>
            </a:p>
          </p:txBody>
        </p:sp>
      </p:grpSp>
      <p:sp>
        <p:nvSpPr>
          <p:cNvPr id="16" name="Cube 15"/>
          <p:cNvSpPr/>
          <p:nvPr/>
        </p:nvSpPr>
        <p:spPr>
          <a:xfrm>
            <a:off x="1485900" y="2914650"/>
            <a:ext cx="3086100" cy="685800"/>
          </a:xfrm>
          <a:prstGeom prst="cube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Common Language Specifications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nard MT Condensed" pitchFamily="18" charset="0"/>
            </a:endParaRPr>
          </a:p>
        </p:txBody>
      </p:sp>
      <p:sp>
        <p:nvSpPr>
          <p:cNvPr id="17" name="Cube 16"/>
          <p:cNvSpPr/>
          <p:nvPr/>
        </p:nvSpPr>
        <p:spPr>
          <a:xfrm>
            <a:off x="4514850" y="2914650"/>
            <a:ext cx="3143250" cy="685800"/>
          </a:xfrm>
          <a:prstGeom prst="cube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Common Type System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nard MT Condensed" pitchFamily="18" charset="0"/>
            </a:endParaRPr>
          </a:p>
        </p:txBody>
      </p:sp>
      <p:sp>
        <p:nvSpPr>
          <p:cNvPr id="18" name="Cube 17"/>
          <p:cNvSpPr/>
          <p:nvPr/>
        </p:nvSpPr>
        <p:spPr>
          <a:xfrm>
            <a:off x="3477467" y="3584864"/>
            <a:ext cx="2105867" cy="685800"/>
          </a:xfrm>
          <a:prstGeom prst="cube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5400000" sx="89000" sy="89000" algn="t" rotWithShape="0">
                    <a:prstClr val="black">
                      <a:alpha val="40000"/>
                    </a:prstClr>
                  </a:outerShdw>
                </a:effectLst>
                <a:latin typeface="Bernard MT Condensed" pitchFamily="18" charset="0"/>
              </a:rPr>
              <a:t>ASP.NET MVC</a:t>
            </a:r>
            <a:endParaRPr lang="en-US" sz="1050" dirty="0">
              <a:effectLst>
                <a:outerShdw blurRad="50800" dist="38100" dir="5400000" sx="89000" sy="89000" algn="t" rotWithShape="0">
                  <a:prstClr val="black">
                    <a:alpha val="40000"/>
                  </a:prstClr>
                </a:outerShdw>
              </a:effectLst>
              <a:latin typeface="Bernard MT Condensed" pitchFamily="18" charset="0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Compliant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63652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Key Features of .NET Languages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Standardized by ECMA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Component Based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Object Oriented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Robust and durable code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704088"/>
            <a:ext cx="3657600" cy="5532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CLS and 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257300"/>
            <a:ext cx="8229600" cy="3886200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CTS and CLS are parts of .NET-CLR and are responsible for type safety with in the code. Both allow cross language communication and type safety. 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Common Language Specification: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CLS defines  a set of rules for all .NET Compliant languages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CLS Rules: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Use of new keyword to create an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Arrays should be zero based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Multiple inheritance should not be supported by the language</a:t>
            </a:r>
          </a:p>
        </p:txBody>
      </p:sp>
    </p:spTree>
  </p:cSld>
  <p:clrMapOvr>
    <a:masterClrMapping/>
  </p:clrMapOvr>
  <p:transition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257800" y="2457450"/>
            <a:ext cx="21145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14650" y="2457450"/>
            <a:ext cx="21145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8650" y="2457450"/>
            <a:ext cx="21145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6915150" cy="129616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CTS stands for Common Type System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0100" y="2571750"/>
            <a:ext cx="17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Dim x as Integer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4700" y="2571750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   x 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257175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x;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14450" y="3429000"/>
            <a:ext cx="98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VB.NET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9000" y="348615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C++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3600" y="348615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C#</a:t>
            </a:r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1143000" y="3257550"/>
            <a:ext cx="1885950" cy="16573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>
            <a:off x="5114925" y="3286125"/>
            <a:ext cx="1885950" cy="1600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7" idx="0"/>
          </p:cNvCxnSpPr>
          <p:nvPr/>
        </p:nvCxnSpPr>
        <p:spPr>
          <a:xfrm rot="5400000">
            <a:off x="3101182" y="4013994"/>
            <a:ext cx="2000250" cy="30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857500" y="5029200"/>
            <a:ext cx="24574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System.Int32</a:t>
            </a:r>
          </a:p>
        </p:txBody>
      </p:sp>
    </p:spTree>
  </p:cSld>
  <p:clrMapOvr>
    <a:masterClrMapping/>
  </p:clrMapOvr>
  <p:transition advTm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Applications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2457450"/>
            <a:ext cx="6562181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Console Applications (.Exe Files)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Window Forms Applications(.Exe Files)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Web Form Application (.</a:t>
            </a:r>
            <a:r>
              <a:rPr lang="en-US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aspx,.HTML</a:t>
            </a: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pages)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Centric Applications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Components (.</a:t>
            </a:r>
            <a:r>
              <a:rPr lang="en-US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dll</a:t>
            </a: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files)</a:t>
            </a:r>
          </a:p>
          <a:p>
            <a:endParaRPr lang="en-US" dirty="0"/>
          </a:p>
        </p:txBody>
      </p:sp>
    </p:spTree>
  </p:cSld>
  <p:clrMapOvr>
    <a:masterClrMapping/>
  </p:clrMapOvr>
  <p:transition advTm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257300" y="4514850"/>
            <a:ext cx="6115050" cy="1657350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>
                  <a:alpha val="34000"/>
                </a:srgbClr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00150" y="2286000"/>
            <a:ext cx="6115050" cy="1657350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>
                  <a:alpha val="34000"/>
                </a:srgbClr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Compilation of C# code </a:t>
            </a:r>
            <a:br>
              <a:rPr lang="en-US" dirty="0"/>
            </a:br>
            <a:r>
              <a:rPr lang="en-US" sz="3100" dirty="0"/>
              <a:t>2 steps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5900" y="2800350"/>
            <a:ext cx="1371600" cy="742950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14750" y="2800350"/>
            <a:ext cx="1200150" cy="742950"/>
          </a:xfrm>
          <a:prstGeom prst="rect">
            <a:avLst/>
          </a:prstGeom>
          <a:solidFill>
            <a:srgbClr val="62904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 Compiler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00700" y="2857500"/>
            <a:ext cx="1371600" cy="74295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MSIL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43050" y="5200650"/>
            <a:ext cx="1543050" cy="742950"/>
          </a:xfrm>
          <a:prstGeom prst="rect">
            <a:avLst/>
          </a:prstGeom>
          <a:gradFill>
            <a:gsLst>
              <a:gs pos="0">
                <a:srgbClr val="000000">
                  <a:alpha val="73000"/>
                </a:srgbClr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Code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29050" y="5200650"/>
            <a:ext cx="1543050" cy="742950"/>
          </a:xfrm>
          <a:prstGeom prst="rect">
            <a:avLst/>
          </a:prstGeom>
          <a:gradFill>
            <a:gsLst>
              <a:gs pos="0">
                <a:srgbClr val="000000">
                  <a:alpha val="73000"/>
                </a:srgbClr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 Compiler</a:t>
            </a:r>
          </a:p>
        </p:txBody>
      </p:sp>
      <p:sp>
        <p:nvSpPr>
          <p:cNvPr id="25" name="Bent Arrow 24"/>
          <p:cNvSpPr/>
          <p:nvPr/>
        </p:nvSpPr>
        <p:spPr>
          <a:xfrm rot="10800000">
            <a:off x="5372100" y="3600450"/>
            <a:ext cx="914400" cy="2300120"/>
          </a:xfrm>
          <a:prstGeom prst="bentArrow">
            <a:avLst>
              <a:gd name="adj1" fmla="val 25000"/>
              <a:gd name="adj2" fmla="val 30303"/>
              <a:gd name="adj3" fmla="val 25000"/>
              <a:gd name="adj4" fmla="val 4375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2857500" y="3086100"/>
            <a:ext cx="800100" cy="228600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914900" y="3143250"/>
            <a:ext cx="685800" cy="228600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3086100" y="5429250"/>
            <a:ext cx="742950" cy="285750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857500" y="1885950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Developer’s  Machine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86050" y="4114800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‘s Machine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5850" y="6286500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Ready for execution</a:t>
            </a:r>
          </a:p>
        </p:txBody>
      </p:sp>
    </p:spTree>
  </p:cSld>
  <p:clrMapOvr>
    <a:masterClrMapping/>
  </p:clrMapOvr>
  <p:transition advTm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Compilation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2950" y="2114550"/>
            <a:ext cx="14478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C# Compiler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6750" y="3486150"/>
            <a:ext cx="1828800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/>
              <a:t>VB.NETCompiler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724150" y="2266950"/>
            <a:ext cx="1295400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Assembly:</a:t>
            </a:r>
          </a:p>
          <a:p>
            <a:r>
              <a:rPr lang="en-US" dirty="0">
                <a:solidFill>
                  <a:schemeClr val="bg1"/>
                </a:solidFill>
              </a:rPr>
              <a:t>EXE or </a:t>
            </a:r>
            <a:r>
              <a:rPr lang="en-US" dirty="0" err="1">
                <a:solidFill>
                  <a:schemeClr val="bg1"/>
                </a:solidFill>
              </a:rPr>
              <a:t>dll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1950" y="2419350"/>
            <a:ext cx="762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MSIL</a:t>
            </a:r>
          </a:p>
        </p:txBody>
      </p:sp>
      <p:cxnSp>
        <p:nvCxnSpPr>
          <p:cNvPr id="8" name="Elbow Connector 7"/>
          <p:cNvCxnSpPr>
            <a:stCxn id="4" idx="3"/>
          </p:cNvCxnSpPr>
          <p:nvPr/>
        </p:nvCxnSpPr>
        <p:spPr>
          <a:xfrm>
            <a:off x="2190750" y="2299216"/>
            <a:ext cx="533400" cy="4249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flipV="1">
            <a:off x="2038350" y="2952750"/>
            <a:ext cx="6858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9150" y="401955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Developer end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05550" y="2800350"/>
            <a:ext cx="15240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 Loader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6877844" y="352345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153150" y="371475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Verifier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53150" y="455295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</a:t>
            </a: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 rot="5400000">
            <a:off x="6953250" y="440055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53150" y="539115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Code</a:t>
            </a:r>
          </a:p>
        </p:txBody>
      </p:sp>
      <p:cxnSp>
        <p:nvCxnSpPr>
          <p:cNvPr id="17" name="Straight Arrow Connector 16"/>
          <p:cNvCxnSpPr>
            <a:stCxn id="14" idx="2"/>
            <a:endCxn id="16" idx="0"/>
          </p:cNvCxnSpPr>
          <p:nvPr/>
        </p:nvCxnSpPr>
        <p:spPr>
          <a:xfrm rot="5400000">
            <a:off x="6953250" y="523875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6457950" y="2571750"/>
            <a:ext cx="1905000" cy="3657600"/>
          </a:xfrm>
          <a:prstGeom prst="arc">
            <a:avLst>
              <a:gd name="adj1" fmla="val 14831045"/>
              <a:gd name="adj2" fmla="val 67849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flipH="1">
            <a:off x="5619750" y="2419350"/>
            <a:ext cx="1524000" cy="3657600"/>
          </a:xfrm>
          <a:prstGeom prst="arc">
            <a:avLst>
              <a:gd name="adj1" fmla="val 15162653"/>
              <a:gd name="adj2" fmla="val 66553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229350" y="2266950"/>
            <a:ext cx="1524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7950" y="6229350"/>
            <a:ext cx="1064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User end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52600" y="4953000"/>
            <a:ext cx="13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In Time</a:t>
            </a:r>
          </a:p>
        </p:txBody>
      </p:sp>
    </p:spTree>
  </p:cSld>
  <p:clrMapOvr>
    <a:masterClrMapping/>
  </p:clrMapOvr>
  <p:transition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BD8C-B4E8-5EC4-F26D-9EFE3978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76200"/>
            <a:ext cx="8305800" cy="627887"/>
          </a:xfrm>
        </p:spPr>
        <p:txBody>
          <a:bodyPr>
            <a:normAutofit/>
          </a:bodyPr>
          <a:lstStyle/>
          <a:p>
            <a:r>
              <a:rPr lang="en-US" sz="3200" dirty="0"/>
              <a:t>History of </a:t>
            </a:r>
            <a:r>
              <a:rPr lang="en-US" sz="3200" dirty="0" err="1"/>
              <a:t>.net</a:t>
            </a:r>
            <a:r>
              <a:rPr lang="en-US" sz="3200" dirty="0"/>
              <a:t> Technology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4C579-762D-2B11-BA70-1BE2F0949E23}"/>
              </a:ext>
            </a:extLst>
          </p:cNvPr>
          <p:cNvSpPr txBox="1"/>
          <p:nvPr/>
        </p:nvSpPr>
        <p:spPr>
          <a:xfrm>
            <a:off x="395909" y="704087"/>
            <a:ext cx="85194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NET is a software framework that is designed and developed by Microsoft.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first version of the .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Net framework was 1.0 which came in the year 2002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CA8B5E0-BBF4-0701-BCB1-F9D31A987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603494"/>
              </p:ext>
            </p:extLst>
          </p:nvPr>
        </p:nvGraphicFramePr>
        <p:xfrm>
          <a:off x="1295400" y="1515905"/>
          <a:ext cx="5623480" cy="4638008"/>
        </p:xfrm>
        <a:graphic>
          <a:graphicData uri="http://schemas.openxmlformats.org/drawingml/2006/table">
            <a:tbl>
              <a:tblPr/>
              <a:tblGrid>
                <a:gridCol w="1405870">
                  <a:extLst>
                    <a:ext uri="{9D8B030D-6E8A-4147-A177-3AD203B41FA5}">
                      <a16:colId xmlns:a16="http://schemas.microsoft.com/office/drawing/2014/main" val="1620753280"/>
                    </a:ext>
                  </a:extLst>
                </a:gridCol>
                <a:gridCol w="1405870">
                  <a:extLst>
                    <a:ext uri="{9D8B030D-6E8A-4147-A177-3AD203B41FA5}">
                      <a16:colId xmlns:a16="http://schemas.microsoft.com/office/drawing/2014/main" val="94421307"/>
                    </a:ext>
                  </a:extLst>
                </a:gridCol>
                <a:gridCol w="1405870">
                  <a:extLst>
                    <a:ext uri="{9D8B030D-6E8A-4147-A177-3AD203B41FA5}">
                      <a16:colId xmlns:a16="http://schemas.microsoft.com/office/drawing/2014/main" val="1379878891"/>
                    </a:ext>
                  </a:extLst>
                </a:gridCol>
                <a:gridCol w="1405870">
                  <a:extLst>
                    <a:ext uri="{9D8B030D-6E8A-4147-A177-3AD203B41FA5}">
                      <a16:colId xmlns:a16="http://schemas.microsoft.com/office/drawing/2014/main" val="1351159082"/>
                    </a:ext>
                  </a:extLst>
                </a:gridCol>
              </a:tblGrid>
              <a:tr h="24993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00" b="0">
                          <a:effectLst/>
                        </a:rPr>
                        <a:t>.NET Version</a:t>
                      </a:r>
                    </a:p>
                  </a:txBody>
                  <a:tcPr marL="52069" marR="52069" marT="52069" marB="520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00" b="0">
                          <a:effectLst/>
                        </a:rPr>
                        <a:t>CLR Version</a:t>
                      </a:r>
                    </a:p>
                  </a:txBody>
                  <a:tcPr marL="52069" marR="52069" marT="52069" marB="520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000" b="0">
                          <a:effectLst/>
                        </a:rPr>
                        <a:t>Development tool</a:t>
                      </a:r>
                    </a:p>
                  </a:txBody>
                  <a:tcPr marL="52069" marR="52069" marT="52069" marB="520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00" b="0">
                          <a:effectLst/>
                        </a:rPr>
                        <a:t>Windows Support</a:t>
                      </a:r>
                    </a:p>
                  </a:txBody>
                  <a:tcPr marL="52069" marR="52069" marT="52069" marB="520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294497"/>
                  </a:ext>
                </a:extLst>
              </a:tr>
              <a:tr h="27596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1">
                          <a:effectLst/>
                        </a:rPr>
                        <a:t>1.0</a:t>
                      </a:r>
                      <a:endParaRPr lang="en-IN" sz="900" b="0">
                        <a:effectLst/>
                      </a:endParaRP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1.0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Visual Studio .NET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XP SP1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75026"/>
                  </a:ext>
                </a:extLst>
              </a:tr>
              <a:tr h="27596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1">
                          <a:effectLst/>
                        </a:rPr>
                        <a:t>1.1</a:t>
                      </a:r>
                      <a:endParaRPr lang="en-IN" sz="900" b="0">
                        <a:effectLst/>
                      </a:endParaRP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1.1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Visual Studio .NET 2003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XP SP2, SP3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135435"/>
                  </a:ext>
                </a:extLst>
              </a:tr>
              <a:tr h="27596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1">
                          <a:effectLst/>
                        </a:rPr>
                        <a:t>2.0</a:t>
                      </a:r>
                      <a:endParaRPr lang="en-IN" sz="900" b="0">
                        <a:effectLst/>
                      </a:endParaRP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 dirty="0">
                          <a:effectLst/>
                        </a:rPr>
                        <a:t>2.0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Visual Studio 2005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N/A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119899"/>
                  </a:ext>
                </a:extLst>
              </a:tr>
              <a:tr h="27596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1">
                          <a:effectLst/>
                        </a:rPr>
                        <a:t>3.0</a:t>
                      </a:r>
                      <a:endParaRPr lang="en-IN" sz="900" b="0">
                        <a:effectLst/>
                      </a:endParaRP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2.0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Expression Blend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Vista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491882"/>
                  </a:ext>
                </a:extLst>
              </a:tr>
              <a:tr h="27596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1">
                          <a:effectLst/>
                        </a:rPr>
                        <a:t>3.5</a:t>
                      </a:r>
                      <a:endParaRPr lang="en-IN" sz="900" b="0">
                        <a:effectLst/>
                      </a:endParaRP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2.0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Visual Studio 2008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7, 8, 8.1, 10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438443"/>
                  </a:ext>
                </a:extLst>
              </a:tr>
              <a:tr h="27596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1">
                          <a:effectLst/>
                        </a:rPr>
                        <a:t>4.0</a:t>
                      </a:r>
                      <a:endParaRPr lang="en-IN" sz="900" b="0">
                        <a:effectLst/>
                      </a:endParaRP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4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Visual Studio 2010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N/A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810330"/>
                  </a:ext>
                </a:extLst>
              </a:tr>
              <a:tr h="27596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1">
                          <a:effectLst/>
                        </a:rPr>
                        <a:t>4.5</a:t>
                      </a:r>
                      <a:endParaRPr lang="en-IN" sz="900" b="0">
                        <a:effectLst/>
                      </a:endParaRP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4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Visual Studio 2012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8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22950"/>
                  </a:ext>
                </a:extLst>
              </a:tr>
              <a:tr h="27596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1">
                          <a:effectLst/>
                        </a:rPr>
                        <a:t>4.5.1</a:t>
                      </a:r>
                      <a:endParaRPr lang="en-IN" sz="900" b="0">
                        <a:effectLst/>
                      </a:endParaRP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4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Visual Studio 2013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8.1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715627"/>
                  </a:ext>
                </a:extLst>
              </a:tr>
              <a:tr h="27596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1">
                          <a:effectLst/>
                        </a:rPr>
                        <a:t>4.5.2</a:t>
                      </a:r>
                      <a:endParaRPr lang="en-IN" sz="900" b="0">
                        <a:effectLst/>
                      </a:endParaRP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4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N/A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N/A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136399"/>
                  </a:ext>
                </a:extLst>
              </a:tr>
              <a:tr h="27596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1">
                          <a:effectLst/>
                        </a:rPr>
                        <a:t>4.6</a:t>
                      </a:r>
                      <a:endParaRPr lang="en-IN" sz="900" b="0">
                        <a:effectLst/>
                      </a:endParaRP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4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Visual Studio 2015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10 v1507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253466"/>
                  </a:ext>
                </a:extLst>
              </a:tr>
              <a:tr h="27596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1">
                          <a:effectLst/>
                        </a:rPr>
                        <a:t>4.6.1</a:t>
                      </a:r>
                      <a:endParaRPr lang="en-IN" sz="900" b="0">
                        <a:effectLst/>
                      </a:endParaRP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4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Visual Studio 2015 Update 1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10 v1511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166346"/>
                  </a:ext>
                </a:extLst>
              </a:tr>
              <a:tr h="27596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1">
                          <a:effectLst/>
                        </a:rPr>
                        <a:t>4.6.2</a:t>
                      </a:r>
                      <a:endParaRPr lang="en-IN" sz="900" b="0">
                        <a:effectLst/>
                      </a:endParaRP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4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N/A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10 v1607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682301"/>
                  </a:ext>
                </a:extLst>
              </a:tr>
              <a:tr h="27596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1">
                          <a:effectLst/>
                        </a:rPr>
                        <a:t>4.7</a:t>
                      </a:r>
                      <a:endParaRPr lang="en-IN" sz="900" b="0">
                        <a:effectLst/>
                      </a:endParaRP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4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Visual Studio 2017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10 v1703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461916"/>
                  </a:ext>
                </a:extLst>
              </a:tr>
              <a:tr h="27596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1">
                          <a:effectLst/>
                        </a:rPr>
                        <a:t>4.7.1</a:t>
                      </a:r>
                      <a:endParaRPr lang="en-IN" sz="900" b="0">
                        <a:effectLst/>
                      </a:endParaRP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4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Visual Studio 2017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10 v1709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469646"/>
                  </a:ext>
                </a:extLst>
              </a:tr>
              <a:tr h="27596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1">
                          <a:effectLst/>
                        </a:rPr>
                        <a:t>4.7.2</a:t>
                      </a:r>
                      <a:endParaRPr lang="en-IN" sz="900" b="0">
                        <a:effectLst/>
                      </a:endParaRP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4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>
                          <a:effectLst/>
                        </a:rPr>
                        <a:t>Visual Studio 2017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900" b="0" dirty="0">
                          <a:effectLst/>
                        </a:rPr>
                        <a:t>10v 1803</a:t>
                      </a:r>
                    </a:p>
                  </a:txBody>
                  <a:tcPr marL="52069" marR="52069" marT="72897" marB="72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557087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69DC248D-1544-9F0A-4723-B3364CAE2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911" y="3171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22177"/>
      </p:ext>
    </p:extLst>
  </p:cSld>
  <p:clrMapOvr>
    <a:masterClrMapping/>
  </p:clrMapOvr>
  <p:transition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A70636-06F8-7AF9-7575-5FECA24F7D8D}"/>
              </a:ext>
            </a:extLst>
          </p:cNvPr>
          <p:cNvSpPr txBox="1"/>
          <p:nvPr/>
        </p:nvSpPr>
        <p:spPr>
          <a:xfrm>
            <a:off x="762000" y="1219200"/>
            <a:ext cx="8001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NET</a:t>
            </a:r>
            <a:r>
              <a:rPr lang="en-US" b="0" i="0" dirty="0">
                <a:solidFill>
                  <a:srgbClr val="70757A"/>
                </a:solidFill>
                <a:effectLst/>
                <a:latin typeface="arial" panose="020B0604020202020204" pitchFamily="34" charset="0"/>
              </a:rPr>
              <a:t> Framework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4.8</a:t>
            </a:r>
            <a:r>
              <a:rPr lang="en-US" b="0" i="0" dirty="0">
                <a:solidFill>
                  <a:srgbClr val="70757A"/>
                </a:solidFill>
                <a:effectLst/>
                <a:latin typeface="arial" panose="020B0604020202020204" pitchFamily="34" charset="0"/>
              </a:rPr>
              <a:t> —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NET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Framework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4.8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Edit .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NET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Framework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4.8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was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released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on 18 April 2019. 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71648"/>
      </p:ext>
    </p:extLst>
  </p:cSld>
  <p:clrMapOvr>
    <a:masterClrMapping/>
  </p:clrMapOvr>
  <p:transition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2971800" y="2667000"/>
            <a:ext cx="1905000" cy="838200"/>
          </a:xfrm>
          <a:prstGeom prst="cloudCallout">
            <a:avLst>
              <a:gd name="adj1" fmla="val -83277"/>
              <a:gd name="adj2" fmla="val 70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2000" y="4648200"/>
            <a:ext cx="1600200" cy="1219200"/>
            <a:chOff x="762000" y="4648200"/>
            <a:chExt cx="1600200" cy="1219200"/>
          </a:xfrm>
        </p:grpSpPr>
        <p:sp>
          <p:nvSpPr>
            <p:cNvPr id="15" name="Oval 14"/>
            <p:cNvSpPr/>
            <p:nvPr/>
          </p:nvSpPr>
          <p:spPr>
            <a:xfrm>
              <a:off x="762000" y="5257800"/>
              <a:ext cx="16002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an 15"/>
            <p:cNvSpPr/>
            <p:nvPr/>
          </p:nvSpPr>
          <p:spPr>
            <a:xfrm>
              <a:off x="1752600" y="4648200"/>
              <a:ext cx="304800" cy="990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an 16"/>
            <p:cNvSpPr/>
            <p:nvPr/>
          </p:nvSpPr>
          <p:spPr>
            <a:xfrm>
              <a:off x="1600200" y="4800600"/>
              <a:ext cx="304800" cy="990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91200" y="4648200"/>
            <a:ext cx="1600200" cy="1219200"/>
            <a:chOff x="762000" y="4648200"/>
            <a:chExt cx="1600200" cy="1219200"/>
          </a:xfrm>
        </p:grpSpPr>
        <p:sp>
          <p:nvSpPr>
            <p:cNvPr id="20" name="Oval 19"/>
            <p:cNvSpPr/>
            <p:nvPr/>
          </p:nvSpPr>
          <p:spPr>
            <a:xfrm>
              <a:off x="762000" y="5257800"/>
              <a:ext cx="16002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Can 20"/>
            <p:cNvSpPr/>
            <p:nvPr/>
          </p:nvSpPr>
          <p:spPr>
            <a:xfrm>
              <a:off x="1752600" y="4648200"/>
              <a:ext cx="304800" cy="990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an 21"/>
            <p:cNvSpPr/>
            <p:nvPr/>
          </p:nvSpPr>
          <p:spPr>
            <a:xfrm>
              <a:off x="1600200" y="4800600"/>
              <a:ext cx="304800" cy="990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48000" y="4876800"/>
            <a:ext cx="1600200" cy="1295400"/>
            <a:chOff x="762000" y="4648200"/>
            <a:chExt cx="1600200" cy="1219200"/>
          </a:xfrm>
        </p:grpSpPr>
        <p:sp>
          <p:nvSpPr>
            <p:cNvPr id="24" name="Oval 23"/>
            <p:cNvSpPr/>
            <p:nvPr/>
          </p:nvSpPr>
          <p:spPr>
            <a:xfrm>
              <a:off x="762000" y="5257800"/>
              <a:ext cx="1600200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Can 24"/>
            <p:cNvSpPr/>
            <p:nvPr/>
          </p:nvSpPr>
          <p:spPr>
            <a:xfrm>
              <a:off x="1752600" y="4648200"/>
              <a:ext cx="304800" cy="990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Can 25"/>
            <p:cNvSpPr/>
            <p:nvPr/>
          </p:nvSpPr>
          <p:spPr>
            <a:xfrm>
              <a:off x="1600200" y="4800600"/>
              <a:ext cx="304800" cy="990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914400" y="59436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ERP And Billing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76600" y="61722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Customer service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96000" y="59436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Sales.</a:t>
            </a:r>
          </a:p>
        </p:txBody>
      </p:sp>
      <p:sp>
        <p:nvSpPr>
          <p:cNvPr id="32" name="Isosceles Triangle 31"/>
          <p:cNvSpPr/>
          <p:nvPr/>
        </p:nvSpPr>
        <p:spPr>
          <a:xfrm>
            <a:off x="4724400" y="3962400"/>
            <a:ext cx="381000" cy="381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Isosceles Triangle 32"/>
          <p:cNvSpPr/>
          <p:nvPr/>
        </p:nvSpPr>
        <p:spPr>
          <a:xfrm>
            <a:off x="2971800" y="4648200"/>
            <a:ext cx="381000" cy="381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1371600" y="3886200"/>
            <a:ext cx="381000" cy="381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1828800" y="3962400"/>
            <a:ext cx="1128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Notification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52800" y="4419600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Scheduling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53000" y="4419600"/>
            <a:ext cx="1369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Authentication</a:t>
            </a:r>
          </a:p>
        </p:txBody>
      </p:sp>
      <p:sp>
        <p:nvSpPr>
          <p:cNvPr id="42" name="Rounded Rectangular Callout 41"/>
          <p:cNvSpPr/>
          <p:nvPr/>
        </p:nvSpPr>
        <p:spPr>
          <a:xfrm>
            <a:off x="4914900" y="746918"/>
            <a:ext cx="1447800" cy="9906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Users: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Any Device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Any Place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Any Time</a:t>
            </a:r>
          </a:p>
        </p:txBody>
      </p:sp>
      <p:pic>
        <p:nvPicPr>
          <p:cNvPr id="30" name="Picture 29" descr="Laptop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54" y="1219200"/>
            <a:ext cx="900545" cy="762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1" name="Picture 30" descr="ME1CADIAUW0CASLBLNMCAQW0X3ICAMJDO0GCA7HB5XYCA7GWCYFCAF2UQM9CA9TFWPXCAS3Z8GECAMY4FGVCA2RGBCTCA5L3FDRCA4L5JTYCABCS4C1CA3DMJC5CAWNTKKZCAF549PQCAU9080SCAHO2FU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762000"/>
            <a:ext cx="1428750" cy="1057275"/>
          </a:xfrm>
          <a:prstGeom prst="rect">
            <a:avLst/>
          </a:prstGeom>
        </p:spPr>
      </p:pic>
      <p:pic>
        <p:nvPicPr>
          <p:cNvPr id="38" name="Picture 37" descr="mobile 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1981200"/>
            <a:ext cx="959945" cy="762000"/>
          </a:xfrm>
          <a:prstGeom prst="rect">
            <a:avLst/>
          </a:prstGeom>
        </p:spPr>
      </p:pic>
      <p:pic>
        <p:nvPicPr>
          <p:cNvPr id="1026" name="Picture 2" descr="C:\Users\user\Pictures\mobile 5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05200" y="990600"/>
            <a:ext cx="1390650" cy="1019175"/>
          </a:xfrm>
          <a:prstGeom prst="rect">
            <a:avLst/>
          </a:prstGeom>
          <a:noFill/>
        </p:spPr>
      </p:pic>
      <p:pic>
        <p:nvPicPr>
          <p:cNvPr id="1027" name="Picture 3" descr="C:\Users\user\Pictures\mobile 4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67000" y="1828800"/>
            <a:ext cx="872030" cy="842962"/>
          </a:xfrm>
          <a:prstGeom prst="rect">
            <a:avLst/>
          </a:prstGeom>
          <a:noFill/>
        </p:spPr>
      </p:pic>
      <p:pic>
        <p:nvPicPr>
          <p:cNvPr id="1028" name="Picture 4" descr="C:\Users\user\Pictures\mobile 2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1" y="2362200"/>
            <a:ext cx="838200" cy="776438"/>
          </a:xfrm>
          <a:prstGeom prst="rect">
            <a:avLst/>
          </a:prstGeom>
          <a:noFill/>
        </p:spPr>
      </p:pic>
      <p:cxnSp>
        <p:nvCxnSpPr>
          <p:cNvPr id="57" name="Straight Connector 56"/>
          <p:cNvCxnSpPr/>
          <p:nvPr/>
        </p:nvCxnSpPr>
        <p:spPr>
          <a:xfrm>
            <a:off x="1028700" y="1943100"/>
            <a:ext cx="2000250" cy="125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1857375" y="2028825"/>
            <a:ext cx="169545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3543301" y="2352675"/>
            <a:ext cx="1552575" cy="619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028" idx="2"/>
          </p:cNvCxnSpPr>
          <p:nvPr/>
        </p:nvCxnSpPr>
        <p:spPr>
          <a:xfrm rot="16200000" flipH="1">
            <a:off x="1982862" y="1803476"/>
            <a:ext cx="6200" cy="2676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400300" y="2628900"/>
            <a:ext cx="571500" cy="40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200400" y="2457450"/>
            <a:ext cx="571500" cy="40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5" idx="6"/>
          </p:cNvCxnSpPr>
          <p:nvPr/>
        </p:nvCxnSpPr>
        <p:spPr>
          <a:xfrm flipV="1">
            <a:off x="2362200" y="3297238"/>
            <a:ext cx="1114423" cy="2265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 flipH="1" flipV="1">
            <a:off x="3386136" y="4500564"/>
            <a:ext cx="2400300" cy="2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 flipV="1">
            <a:off x="4800600" y="3200400"/>
            <a:ext cx="2000252" cy="2000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7285783" y="2380456"/>
            <a:ext cx="1209747" cy="554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086600" y="942181"/>
            <a:ext cx="1690711" cy="554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Shopkeeper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833384" y="213161"/>
            <a:ext cx="2310616" cy="554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Government Services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819900" y="1583621"/>
            <a:ext cx="2141514" cy="554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Advertising Services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514600"/>
            <a:ext cx="4191000" cy="100888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So What is .NET?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7315200" cy="35509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  <a:r>
              <a:rPr lang="en-US" sz="4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NET is a Platform Introduced by Microsoft to deploy ,host, maintain and execute Application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57250" y="1085850"/>
          <a:ext cx="6915150" cy="3562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3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10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362950" cy="347472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5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Framework Class Library</a:t>
            </a:r>
          </a:p>
          <a:p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Used to develop applications  ranging from traditional command line to graphical user interface applications  that can be used on the web . </a:t>
            </a:r>
          </a:p>
          <a:p>
            <a:endParaRPr lang="en-US" sz="5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endParaRPr lang="en-US" sz="5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endParaRPr lang="en-US" sz="5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8229600" cy="8755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Common Language Runtime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 is  a </a:t>
            </a:r>
            <a:r>
              <a:rPr lang="en-US" dirty="0" err="1"/>
              <a:t>.</a:t>
            </a:r>
            <a:r>
              <a:rPr lang="en-US" sz="35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Net</a:t>
            </a: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execution Engine </a:t>
            </a:r>
          </a:p>
          <a:p>
            <a:pPr>
              <a:lnSpc>
                <a:spcPct val="80000"/>
              </a:lnSpc>
            </a:pP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 performs various functions such as 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Memory management 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execution 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Error handling 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safety verification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Garbage collection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1595</TotalTime>
  <Words>622</Words>
  <Application>Microsoft Office PowerPoint</Application>
  <PresentationFormat>On-screen Show (4:3)</PresentationFormat>
  <Paragraphs>187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</vt:lpstr>
      <vt:lpstr>Bernard MT Condensed</vt:lpstr>
      <vt:lpstr>Calibri</vt:lpstr>
      <vt:lpstr>Constantia</vt:lpstr>
      <vt:lpstr>Verdana</vt:lpstr>
      <vt:lpstr>Wingdings 2</vt:lpstr>
      <vt:lpstr>Flow</vt:lpstr>
      <vt:lpstr> </vt:lpstr>
      <vt:lpstr>History of .net Technology</vt:lpstr>
      <vt:lpstr>PowerPoint Presentation</vt:lpstr>
      <vt:lpstr>PowerPoint Presentation</vt:lpstr>
      <vt:lpstr> So What is .NET?</vt:lpstr>
      <vt:lpstr>PowerPoint Presentation</vt:lpstr>
      <vt:lpstr>PowerPoint Presentation</vt:lpstr>
      <vt:lpstr>PowerPoint Presentation</vt:lpstr>
      <vt:lpstr>Common Language Runtime </vt:lpstr>
      <vt:lpstr>Architecture of .NET Framework</vt:lpstr>
      <vt:lpstr>Block Diagram of .Net Platform</vt:lpstr>
      <vt:lpstr>.NET Compliant Languages</vt:lpstr>
      <vt:lpstr>CLS and CTS</vt:lpstr>
      <vt:lpstr>CTS stands for Common Type System</vt:lpstr>
      <vt:lpstr>Types of Applications</vt:lpstr>
      <vt:lpstr>Compilation of C# code  2 steps </vt:lpstr>
      <vt:lpstr>Compilation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 Microsoft. NET FRAMEWORK 4.0</dc:title>
  <dc:creator>user</dc:creator>
  <cp:lastModifiedBy>Sarita Lad</cp:lastModifiedBy>
  <cp:revision>120</cp:revision>
  <dcterms:created xsi:type="dcterms:W3CDTF">2015-06-27T12:00:26Z</dcterms:created>
  <dcterms:modified xsi:type="dcterms:W3CDTF">2022-06-27T03:29:40Z</dcterms:modified>
</cp:coreProperties>
</file>