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5" r:id="rId12"/>
    <p:sldId id="261" r:id="rId13"/>
    <p:sldId id="264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7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2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3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0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34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6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9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5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42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5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4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6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8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8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2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yvault.vault.azure.net/secrets/mysecret/ec96f02080254f109c51a1f14cdb193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onenote:#Pattern%206%20Aggregator%20(stateful%20entities)&amp;section-id={b65c520e-39e0-4583-8a04-3c4ee3281a93}&amp;page-id={6320e2bc-d3ca-463f-a3dd-4d81f7a21538}&amp;en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 Services</a:t>
            </a:r>
          </a:p>
          <a:p>
            <a:pPr marL="0" indent="0">
              <a:lnSpc>
                <a:spcPts val="7702"/>
              </a:lnSpc>
              <a:buNone/>
            </a:pPr>
            <a:endParaRPr lang="en-US" sz="6162" b="1" dirty="0">
              <a:solidFill>
                <a:srgbClr val="231971"/>
              </a:solidFill>
              <a:latin typeface="Outfit" pitchFamily="34" charset="0"/>
              <a:ea typeface="Outfit" pitchFamily="34" charset="-122"/>
            </a:endParaRPr>
          </a:p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Azure IaaS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Azure PaaS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Azure SaaS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7723" y="2771775"/>
            <a:ext cx="4958834" cy="26860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38426" y="748546"/>
            <a:ext cx="5275064" cy="659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92"/>
              </a:lnSpc>
              <a:buNone/>
            </a:pPr>
            <a:r>
              <a:rPr lang="en-US" sz="4154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Functions</a:t>
            </a:r>
            <a:endParaRPr lang="en-US" sz="4154" dirty="0"/>
          </a:p>
        </p:txBody>
      </p:sp>
      <p:sp>
        <p:nvSpPr>
          <p:cNvPr id="7" name="Shape 2"/>
          <p:cNvSpPr/>
          <p:nvPr/>
        </p:nvSpPr>
        <p:spPr>
          <a:xfrm>
            <a:off x="1043464" y="1724382"/>
            <a:ext cx="22860" cy="5756553"/>
          </a:xfrm>
          <a:prstGeom prst="roundRect">
            <a:avLst>
              <a:gd name="adj" fmla="val 387669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1269385" y="2187535"/>
            <a:ext cx="738426" cy="22860"/>
          </a:xfrm>
          <a:prstGeom prst="roundRect">
            <a:avLst>
              <a:gd name="adj" fmla="val 387669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4"/>
          <p:cNvSpPr/>
          <p:nvPr/>
        </p:nvSpPr>
        <p:spPr>
          <a:xfrm>
            <a:off x="817543" y="1961674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5"/>
          <p:cNvSpPr/>
          <p:nvPr/>
        </p:nvSpPr>
        <p:spPr>
          <a:xfrm>
            <a:off x="993160" y="2040731"/>
            <a:ext cx="123468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249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492" dirty="0"/>
          </a:p>
        </p:txBody>
      </p:sp>
      <p:sp>
        <p:nvSpPr>
          <p:cNvPr id="11" name="Text 6"/>
          <p:cNvSpPr/>
          <p:nvPr/>
        </p:nvSpPr>
        <p:spPr>
          <a:xfrm>
            <a:off x="2215396" y="1935361"/>
            <a:ext cx="2695575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Serverless Computing</a:t>
            </a:r>
            <a:endParaRPr lang="en-US" sz="2077" dirty="0"/>
          </a:p>
        </p:txBody>
      </p:sp>
      <p:sp>
        <p:nvSpPr>
          <p:cNvPr id="12" name="Text 7"/>
          <p:cNvSpPr/>
          <p:nvPr/>
        </p:nvSpPr>
        <p:spPr>
          <a:xfrm>
            <a:off x="2215396" y="2391489"/>
            <a:ext cx="6190178" cy="675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166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Functions enables the execution of small, event-driven pieces of code (functions) without the need to manage servers.</a:t>
            </a:r>
            <a:endParaRPr lang="en-US" sz="1661" dirty="0"/>
          </a:p>
        </p:txBody>
      </p:sp>
      <p:sp>
        <p:nvSpPr>
          <p:cNvPr id="13" name="Shape 8"/>
          <p:cNvSpPr/>
          <p:nvPr/>
        </p:nvSpPr>
        <p:spPr>
          <a:xfrm>
            <a:off x="1269385" y="3951684"/>
            <a:ext cx="738426" cy="22860"/>
          </a:xfrm>
          <a:prstGeom prst="roundRect">
            <a:avLst>
              <a:gd name="adj" fmla="val 387669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9"/>
          <p:cNvSpPr/>
          <p:nvPr/>
        </p:nvSpPr>
        <p:spPr>
          <a:xfrm>
            <a:off x="817543" y="3725823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0"/>
          <p:cNvSpPr/>
          <p:nvPr/>
        </p:nvSpPr>
        <p:spPr>
          <a:xfrm>
            <a:off x="963751" y="3804880"/>
            <a:ext cx="182285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249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492" dirty="0"/>
          </a:p>
        </p:txBody>
      </p:sp>
      <p:sp>
        <p:nvSpPr>
          <p:cNvPr id="16" name="Text 11"/>
          <p:cNvSpPr/>
          <p:nvPr/>
        </p:nvSpPr>
        <p:spPr>
          <a:xfrm>
            <a:off x="2215396" y="3699510"/>
            <a:ext cx="3445550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Scalable and Cost-Effective</a:t>
            </a:r>
            <a:endParaRPr lang="en-US" sz="2077" dirty="0"/>
          </a:p>
        </p:txBody>
      </p:sp>
      <p:sp>
        <p:nvSpPr>
          <p:cNvPr id="17" name="Text 12"/>
          <p:cNvSpPr/>
          <p:nvPr/>
        </p:nvSpPr>
        <p:spPr>
          <a:xfrm>
            <a:off x="2215396" y="4155638"/>
            <a:ext cx="6190178" cy="1012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166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Functions automatically scales to meet demand and charges only for the resources used, making it a cost-effective solution.</a:t>
            </a:r>
            <a:endParaRPr lang="en-US" sz="1661" dirty="0"/>
          </a:p>
        </p:txBody>
      </p:sp>
      <p:sp>
        <p:nvSpPr>
          <p:cNvPr id="18" name="Shape 13"/>
          <p:cNvSpPr/>
          <p:nvPr/>
        </p:nvSpPr>
        <p:spPr>
          <a:xfrm>
            <a:off x="1269385" y="6053376"/>
            <a:ext cx="738426" cy="22860"/>
          </a:xfrm>
          <a:prstGeom prst="roundRect">
            <a:avLst>
              <a:gd name="adj" fmla="val 387669"/>
            </a:avLst>
          </a:prstGeom>
          <a:solidFill>
            <a:srgbClr val="BDB8D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4"/>
          <p:cNvSpPr/>
          <p:nvPr/>
        </p:nvSpPr>
        <p:spPr>
          <a:xfrm>
            <a:off x="817543" y="5827514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5"/>
          <p:cNvSpPr/>
          <p:nvPr/>
        </p:nvSpPr>
        <p:spPr>
          <a:xfrm>
            <a:off x="964823" y="5906572"/>
            <a:ext cx="180023" cy="316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2"/>
              </a:lnSpc>
              <a:buNone/>
            </a:pPr>
            <a:r>
              <a:rPr lang="en-US" sz="249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492" dirty="0"/>
          </a:p>
        </p:txBody>
      </p:sp>
      <p:sp>
        <p:nvSpPr>
          <p:cNvPr id="21" name="Text 16"/>
          <p:cNvSpPr/>
          <p:nvPr/>
        </p:nvSpPr>
        <p:spPr>
          <a:xfrm>
            <a:off x="2215396" y="5801201"/>
            <a:ext cx="2637473" cy="3295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Flexible Integration</a:t>
            </a:r>
            <a:endParaRPr lang="en-US" sz="2077" dirty="0"/>
          </a:p>
        </p:txBody>
      </p:sp>
      <p:sp>
        <p:nvSpPr>
          <p:cNvPr id="22" name="Text 17"/>
          <p:cNvSpPr/>
          <p:nvPr/>
        </p:nvSpPr>
        <p:spPr>
          <a:xfrm>
            <a:off x="2215396" y="6257330"/>
            <a:ext cx="6190178" cy="1012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8"/>
              </a:lnSpc>
              <a:buNone/>
            </a:pPr>
            <a:r>
              <a:rPr lang="en-US" sz="166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Functions can be easily integrated with other Azure services, such as Azure Cosmos DB and Azure Storage, to build comprehensive solutions.</a:t>
            </a:r>
            <a:endParaRPr lang="en-US" sz="1661" dirty="0"/>
          </a:p>
        </p:txBody>
      </p:sp>
      <p:pic>
        <p:nvPicPr>
          <p:cNvPr id="24" name="Picture 23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4F9E406E-9C7B-180F-3092-65C150E35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895" y="727820"/>
            <a:ext cx="935849" cy="935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892" y="3062883"/>
            <a:ext cx="4930497" cy="210371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7954" y="612458"/>
            <a:ext cx="5557480" cy="694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6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Logic Apps</a:t>
            </a:r>
            <a:endParaRPr lang="en-US" sz="437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54" y="1640562"/>
            <a:ext cx="1111448" cy="199215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222778" y="1862852"/>
            <a:ext cx="2883575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Workflow Automation</a:t>
            </a:r>
            <a:endParaRPr lang="en-US" sz="2188" dirty="0"/>
          </a:p>
        </p:txBody>
      </p:sp>
      <p:sp>
        <p:nvSpPr>
          <p:cNvPr id="9" name="Text 3"/>
          <p:cNvSpPr/>
          <p:nvPr/>
        </p:nvSpPr>
        <p:spPr>
          <a:xfrm>
            <a:off x="2222778" y="2343507"/>
            <a:ext cx="6143268" cy="106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1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Logic Apps enable the creation of automated workflows that integrate with various cloud services and on-premises systems.</a:t>
            </a:r>
            <a:endParaRPr lang="en-US" sz="17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54" y="3632716"/>
            <a:ext cx="1111448" cy="199215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22778" y="3855006"/>
            <a:ext cx="3438882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Connectors and Templates</a:t>
            </a:r>
            <a:endParaRPr lang="en-US" sz="2188" dirty="0"/>
          </a:p>
        </p:txBody>
      </p:sp>
      <p:sp>
        <p:nvSpPr>
          <p:cNvPr id="12" name="Text 5"/>
          <p:cNvSpPr/>
          <p:nvPr/>
        </p:nvSpPr>
        <p:spPr>
          <a:xfrm>
            <a:off x="2222778" y="4335661"/>
            <a:ext cx="6143268" cy="106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1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Logic Apps provides a wide range of pre-built connectors and templates, allowing developers to quickly build complex integrations.</a:t>
            </a:r>
            <a:endParaRPr lang="en-US" sz="175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54" y="5624870"/>
            <a:ext cx="1111448" cy="199215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222778" y="5847159"/>
            <a:ext cx="2778681" cy="347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8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Scalable and Reliable</a:t>
            </a:r>
            <a:endParaRPr lang="en-US" sz="2188" dirty="0"/>
          </a:p>
        </p:txBody>
      </p:sp>
      <p:sp>
        <p:nvSpPr>
          <p:cNvPr id="15" name="Text 7"/>
          <p:cNvSpPr/>
          <p:nvPr/>
        </p:nvSpPr>
        <p:spPr>
          <a:xfrm>
            <a:off x="2222778" y="6327815"/>
            <a:ext cx="6143268" cy="10669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1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Logic Apps automatically scales to handle increasing workloads and ensures reliable delivery of messages and data.</a:t>
            </a:r>
            <a:endParaRPr lang="en-US" sz="1750" dirty="0"/>
          </a:p>
        </p:txBody>
      </p:sp>
      <p:pic>
        <p:nvPicPr>
          <p:cNvPr id="17" name="Picture 16" descr="A blue and green square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3841734-B1C8-6BDB-E1B4-48169DB96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3250" y="700980"/>
            <a:ext cx="1124367" cy="11243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58" y="2797493"/>
            <a:ext cx="4932164" cy="263461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5930" y="961192"/>
            <a:ext cx="5542359" cy="692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55"/>
              </a:lnSpc>
              <a:buNone/>
            </a:pPr>
            <a:r>
              <a:rPr lang="en-US" sz="4364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SQL Database</a:t>
            </a:r>
            <a:endParaRPr lang="en-US" sz="4364" dirty="0"/>
          </a:p>
        </p:txBody>
      </p:sp>
      <p:sp>
        <p:nvSpPr>
          <p:cNvPr id="7" name="Shape 2"/>
          <p:cNvSpPr/>
          <p:nvPr/>
        </p:nvSpPr>
        <p:spPr>
          <a:xfrm>
            <a:off x="775930" y="1986439"/>
            <a:ext cx="3685223" cy="2356842"/>
          </a:xfrm>
          <a:prstGeom prst="roundRect">
            <a:avLst>
              <a:gd name="adj" fmla="val 395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1005245" y="2215753"/>
            <a:ext cx="3218140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8"/>
              </a:lnSpc>
              <a:buNone/>
            </a:pPr>
            <a:r>
              <a:rPr lang="en-US" sz="218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Fully Managed Database</a:t>
            </a:r>
            <a:endParaRPr lang="en-US" sz="2182" dirty="0"/>
          </a:p>
        </p:txBody>
      </p:sp>
      <p:sp>
        <p:nvSpPr>
          <p:cNvPr id="9" name="Text 4"/>
          <p:cNvSpPr/>
          <p:nvPr/>
        </p:nvSpPr>
        <p:spPr>
          <a:xfrm>
            <a:off x="1005245" y="2695218"/>
            <a:ext cx="3226594" cy="1418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3"/>
              </a:lnSpc>
              <a:buNone/>
            </a:pPr>
            <a:r>
              <a:rPr lang="en-US" sz="174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SQL Database is a fully managed, intelligent, and secure database service that simplifies database management.</a:t>
            </a:r>
            <a:endParaRPr lang="en-US" sz="1746" dirty="0"/>
          </a:p>
        </p:txBody>
      </p:sp>
      <p:sp>
        <p:nvSpPr>
          <p:cNvPr id="10" name="Shape 5"/>
          <p:cNvSpPr/>
          <p:nvPr/>
        </p:nvSpPr>
        <p:spPr>
          <a:xfrm>
            <a:off x="4682847" y="1986439"/>
            <a:ext cx="3685223" cy="2356842"/>
          </a:xfrm>
          <a:prstGeom prst="roundRect">
            <a:avLst>
              <a:gd name="adj" fmla="val 3951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6"/>
          <p:cNvSpPr/>
          <p:nvPr/>
        </p:nvSpPr>
        <p:spPr>
          <a:xfrm>
            <a:off x="4912162" y="2215753"/>
            <a:ext cx="2822496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8"/>
              </a:lnSpc>
              <a:buNone/>
            </a:pPr>
            <a:r>
              <a:rPr lang="en-US" sz="218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Scalable and Resilient</a:t>
            </a:r>
            <a:endParaRPr lang="en-US" sz="2182" dirty="0"/>
          </a:p>
        </p:txBody>
      </p:sp>
      <p:sp>
        <p:nvSpPr>
          <p:cNvPr id="12" name="Text 7"/>
          <p:cNvSpPr/>
          <p:nvPr/>
        </p:nvSpPr>
        <p:spPr>
          <a:xfrm>
            <a:off x="4912162" y="2695218"/>
            <a:ext cx="3226594" cy="1418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3"/>
              </a:lnSpc>
              <a:buNone/>
            </a:pPr>
            <a:r>
              <a:rPr lang="en-US" sz="174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SQL Database can be scaled up or down based on demand, ensuring optimal performance and availability.</a:t>
            </a:r>
            <a:endParaRPr lang="en-US" sz="1746" dirty="0"/>
          </a:p>
        </p:txBody>
      </p:sp>
      <p:sp>
        <p:nvSpPr>
          <p:cNvPr id="13" name="Shape 8"/>
          <p:cNvSpPr/>
          <p:nvPr/>
        </p:nvSpPr>
        <p:spPr>
          <a:xfrm>
            <a:off x="775930" y="4564975"/>
            <a:ext cx="3685223" cy="2703314"/>
          </a:xfrm>
          <a:prstGeom prst="roundRect">
            <a:avLst>
              <a:gd name="adj" fmla="val 344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9"/>
          <p:cNvSpPr/>
          <p:nvPr/>
        </p:nvSpPr>
        <p:spPr>
          <a:xfrm>
            <a:off x="1005245" y="4794290"/>
            <a:ext cx="3226594" cy="692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28"/>
              </a:lnSpc>
              <a:buNone/>
            </a:pPr>
            <a:r>
              <a:rPr lang="en-US" sz="218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Advanced Security and Compliance</a:t>
            </a:r>
            <a:endParaRPr lang="en-US" sz="2182" dirty="0"/>
          </a:p>
        </p:txBody>
      </p:sp>
      <p:sp>
        <p:nvSpPr>
          <p:cNvPr id="15" name="Text 10"/>
          <p:cNvSpPr/>
          <p:nvPr/>
        </p:nvSpPr>
        <p:spPr>
          <a:xfrm>
            <a:off x="1005245" y="5620226"/>
            <a:ext cx="3226594" cy="1418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3"/>
              </a:lnSpc>
              <a:buNone/>
            </a:pPr>
            <a:r>
              <a:rPr lang="en-US" sz="174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SQL Database offers enterprise-grade security features and compliance with various industry standards.</a:t>
            </a:r>
            <a:endParaRPr lang="en-US" sz="1746" dirty="0"/>
          </a:p>
        </p:txBody>
      </p:sp>
      <p:sp>
        <p:nvSpPr>
          <p:cNvPr id="16" name="Shape 11"/>
          <p:cNvSpPr/>
          <p:nvPr/>
        </p:nvSpPr>
        <p:spPr>
          <a:xfrm>
            <a:off x="4682847" y="4564975"/>
            <a:ext cx="3685223" cy="2703314"/>
          </a:xfrm>
          <a:prstGeom prst="roundRect">
            <a:avLst>
              <a:gd name="adj" fmla="val 344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2"/>
          <p:cNvSpPr/>
          <p:nvPr/>
        </p:nvSpPr>
        <p:spPr>
          <a:xfrm>
            <a:off x="4912162" y="4794290"/>
            <a:ext cx="2771180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8"/>
              </a:lnSpc>
              <a:buNone/>
            </a:pPr>
            <a:r>
              <a:rPr lang="en-US" sz="2182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Hybrid Connectivity</a:t>
            </a:r>
            <a:endParaRPr lang="en-US" sz="2182" dirty="0"/>
          </a:p>
        </p:txBody>
      </p:sp>
      <p:sp>
        <p:nvSpPr>
          <p:cNvPr id="18" name="Text 13"/>
          <p:cNvSpPr/>
          <p:nvPr/>
        </p:nvSpPr>
        <p:spPr>
          <a:xfrm>
            <a:off x="4912162" y="5273754"/>
            <a:ext cx="3226594" cy="14187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3"/>
              </a:lnSpc>
              <a:buNone/>
            </a:pPr>
            <a:r>
              <a:rPr lang="en-US" sz="174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SQL Database can be integrated with on-premises databases, enabling hybrid cloud solutions.</a:t>
            </a:r>
            <a:endParaRPr lang="en-US" sz="1746" dirty="0"/>
          </a:p>
        </p:txBody>
      </p:sp>
      <p:pic>
        <p:nvPicPr>
          <p:cNvPr id="20" name="Picture 19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292EEA9B-B529-32CE-16A0-3C36E0929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251" y="874340"/>
            <a:ext cx="1187483" cy="8595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2177058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API Management (APIM)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452813"/>
            <a:ext cx="3527108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API Lifecycle Management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APIM provides a comprehensive platform for creating, publishing, and managing APIs, enabling businesses to securely expose their services to partners and developers.</a:t>
            </a: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Developer Portal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APIM's developer portal offers a self-service experience, allowing developers to discover, learn, and interact with available APIs.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452813"/>
            <a:ext cx="3320296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Security and Governance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03395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APIM enforces security policies, rate limits, and access control to protect APIs and ensure compliance with organizational and industry standards.</a:t>
            </a:r>
            <a:endParaRPr lang="en-US" sz="1786" dirty="0"/>
          </a:p>
        </p:txBody>
      </p:sp>
      <p:pic>
        <p:nvPicPr>
          <p:cNvPr id="12" name="Picture 11" descr="A blue and purple logo&#10;&#10;Description automatically generated">
            <a:extLst>
              <a:ext uri="{FF2B5EF4-FFF2-40B4-BE49-F238E27FC236}">
                <a16:creationId xmlns:a16="http://schemas.microsoft.com/office/drawing/2014/main" id="{5BE027FD-3BFF-2DE5-6BED-239FE565C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028938"/>
            <a:ext cx="1061907" cy="10619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" name="Picture 4" descr="A blue circle with white circles&#10;&#10;Description automatically generated">
            <a:extLst>
              <a:ext uri="{FF2B5EF4-FFF2-40B4-BE49-F238E27FC236}">
                <a16:creationId xmlns:a16="http://schemas.microsoft.com/office/drawing/2014/main" id="{0828469D-B6A2-6CEB-74A5-47647D540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47" y="3178950"/>
            <a:ext cx="935849" cy="935849"/>
          </a:xfrm>
          <a:prstGeom prst="rect">
            <a:avLst/>
          </a:prstGeom>
        </p:spPr>
      </p:pic>
      <p:pic>
        <p:nvPicPr>
          <p:cNvPr id="6" name="Picture 5" descr="A blue and purple logo&#10;&#10;Description automatically generated">
            <a:extLst>
              <a:ext uri="{FF2B5EF4-FFF2-40B4-BE49-F238E27FC236}">
                <a16:creationId xmlns:a16="http://schemas.microsoft.com/office/drawing/2014/main" id="{C39A12DC-69F3-0691-819A-D1040B362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070" y="3280463"/>
            <a:ext cx="1061907" cy="1061907"/>
          </a:xfrm>
          <a:prstGeom prst="rect">
            <a:avLst/>
          </a:prstGeom>
        </p:spPr>
      </p:pic>
      <p:pic>
        <p:nvPicPr>
          <p:cNvPr id="7" name="Picture 6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9056A5D0-9CA8-ADD3-9A8B-DD0224724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629" y="4970702"/>
            <a:ext cx="1187483" cy="859568"/>
          </a:xfrm>
          <a:prstGeom prst="rect">
            <a:avLst/>
          </a:prstGeom>
        </p:spPr>
      </p:pic>
      <p:pic>
        <p:nvPicPr>
          <p:cNvPr id="8" name="Picture 7" descr="A blue and green square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FA1A229-344F-EEFF-D822-FFC7FA64A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845" y="3186203"/>
            <a:ext cx="1124367" cy="1124367"/>
          </a:xfrm>
          <a:prstGeom prst="rect">
            <a:avLst/>
          </a:prstGeom>
        </p:spPr>
      </p:pic>
      <p:pic>
        <p:nvPicPr>
          <p:cNvPr id="9" name="Picture 8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1BC566AE-8CFF-ABB5-4FBD-EACC6F4F7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0672" y="714982"/>
            <a:ext cx="935849" cy="935849"/>
          </a:xfrm>
          <a:prstGeom prst="rect">
            <a:avLst/>
          </a:prstGeom>
        </p:spPr>
      </p:pic>
      <p:pic>
        <p:nvPicPr>
          <p:cNvPr id="10" name="Picture 9" descr="A blue and white rectangular object with white stripes&#10;&#10;Description automatically generated">
            <a:extLst>
              <a:ext uri="{FF2B5EF4-FFF2-40B4-BE49-F238E27FC236}">
                <a16:creationId xmlns:a16="http://schemas.microsoft.com/office/drawing/2014/main" id="{C7BF8A52-92BD-99F0-4623-B59FEA76D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8594" y="578523"/>
            <a:ext cx="1157438" cy="1157438"/>
          </a:xfrm>
          <a:prstGeom prst="rect">
            <a:avLst/>
          </a:prstGeom>
        </p:spPr>
      </p:pic>
      <p:pic>
        <p:nvPicPr>
          <p:cNvPr id="12" name="Picture 11" descr="A cloud and server icon&#10;&#10;Description automatically generated with medium confidence">
            <a:extLst>
              <a:ext uri="{FF2B5EF4-FFF2-40B4-BE49-F238E27FC236}">
                <a16:creationId xmlns:a16="http://schemas.microsoft.com/office/drawing/2014/main" id="{966162C5-ED3C-C35F-D8D9-4AC86AA9AD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1965" y="468532"/>
            <a:ext cx="1428750" cy="1428750"/>
          </a:xfrm>
          <a:prstGeom prst="rect">
            <a:avLst/>
          </a:prstGeom>
        </p:spPr>
      </p:pic>
      <p:pic>
        <p:nvPicPr>
          <p:cNvPr id="16" name="Picture 15" descr="A cloud with a blue cloud and a white arrow&#10;&#10;Description automatically generated">
            <a:extLst>
              <a:ext uri="{FF2B5EF4-FFF2-40B4-BE49-F238E27FC236}">
                <a16:creationId xmlns:a16="http://schemas.microsoft.com/office/drawing/2014/main" id="{DB871155-FE07-0521-1D0B-4A0F8BF82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7282" y="4947983"/>
            <a:ext cx="1428750" cy="14287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95DC71-7AF0-F9AD-98FE-F93977F98AD1}"/>
              </a:ext>
            </a:extLst>
          </p:cNvPr>
          <p:cNvCxnSpPr/>
          <p:nvPr/>
        </p:nvCxnSpPr>
        <p:spPr>
          <a:xfrm>
            <a:off x="2118977" y="3832964"/>
            <a:ext cx="165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6A9B7-5ECE-EB32-3C98-CD8302967E88}"/>
              </a:ext>
            </a:extLst>
          </p:cNvPr>
          <p:cNvCxnSpPr/>
          <p:nvPr/>
        </p:nvCxnSpPr>
        <p:spPr>
          <a:xfrm>
            <a:off x="4712296" y="3659687"/>
            <a:ext cx="165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9BF716-3AEF-3005-AA27-638D9E08A87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16032" y="1157242"/>
            <a:ext cx="3228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E71DDC-04E9-A100-25C9-E041E8F903B6}"/>
              </a:ext>
            </a:extLst>
          </p:cNvPr>
          <p:cNvCxnSpPr>
            <a:cxnSpLocks/>
          </p:cNvCxnSpPr>
          <p:nvPr/>
        </p:nvCxnSpPr>
        <p:spPr>
          <a:xfrm>
            <a:off x="4244370" y="4089200"/>
            <a:ext cx="0" cy="104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F93200-40C6-3614-2C61-A01C6ACA9DCD}"/>
              </a:ext>
            </a:extLst>
          </p:cNvPr>
          <p:cNvCxnSpPr>
            <a:cxnSpLocks/>
          </p:cNvCxnSpPr>
          <p:nvPr/>
        </p:nvCxnSpPr>
        <p:spPr>
          <a:xfrm>
            <a:off x="7038028" y="3936814"/>
            <a:ext cx="0" cy="104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D15452-D2FD-C559-7929-EE1CB43A1190}"/>
              </a:ext>
            </a:extLst>
          </p:cNvPr>
          <p:cNvCxnSpPr>
            <a:cxnSpLocks/>
          </p:cNvCxnSpPr>
          <p:nvPr/>
        </p:nvCxnSpPr>
        <p:spPr>
          <a:xfrm flipV="1">
            <a:off x="7026313" y="2076345"/>
            <a:ext cx="0" cy="120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7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1078EA-F7F3-BB06-8DBA-E4D65380B17A}"/>
              </a:ext>
            </a:extLst>
          </p:cNvPr>
          <p:cNvSpPr/>
          <p:nvPr/>
        </p:nvSpPr>
        <p:spPr>
          <a:xfrm>
            <a:off x="793790" y="171080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Selecting SQL Database</a:t>
            </a:r>
            <a:endParaRPr lang="en-US" sz="446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9F80C-516B-4229-7540-12A00DCA66C4}"/>
              </a:ext>
            </a:extLst>
          </p:cNvPr>
          <p:cNvSpPr txBox="1"/>
          <p:nvPr/>
        </p:nvSpPr>
        <p:spPr>
          <a:xfrm>
            <a:off x="1002081" y="3194137"/>
            <a:ext cx="105218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 Model</a:t>
            </a:r>
          </a:p>
          <a:p>
            <a:r>
              <a:rPr lang="en-US" dirty="0"/>
              <a:t>	</a:t>
            </a:r>
            <a:r>
              <a:rPr lang="en-US" b="1" dirty="0"/>
              <a:t>Single Database</a:t>
            </a:r>
            <a:r>
              <a:rPr lang="en-US" dirty="0"/>
              <a:t>:</a:t>
            </a:r>
            <a:r>
              <a:rPr lang="en-IN" dirty="0"/>
              <a:t>represents fully managed database, suitable for modern cloud app and microservice.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Elastic Pools</a:t>
            </a:r>
            <a:r>
              <a:rPr lang="en-US" dirty="0"/>
              <a:t>: </a:t>
            </a:r>
            <a:r>
              <a:rPr lang="en-IN" dirty="0"/>
              <a:t>it is a collection of single databases with shared set of resources. (CPU, memory)</a:t>
            </a:r>
          </a:p>
          <a:p>
            <a:endParaRPr lang="en-IN" dirty="0"/>
          </a:p>
          <a:p>
            <a:r>
              <a:rPr lang="en-IN" b="1" dirty="0"/>
              <a:t>Purchasing Model</a:t>
            </a:r>
          </a:p>
          <a:p>
            <a:r>
              <a:rPr lang="en-IN" b="1" dirty="0"/>
              <a:t>	</a:t>
            </a:r>
            <a:r>
              <a:rPr lang="en-IN" b="1" dirty="0" err="1"/>
              <a:t>Vcore</a:t>
            </a:r>
            <a:r>
              <a:rPr lang="en-IN" b="1" dirty="0"/>
              <a:t> </a:t>
            </a:r>
            <a:r>
              <a:rPr lang="en-IN" b="1" dirty="0" err="1"/>
              <a:t>Model</a:t>
            </a:r>
            <a:r>
              <a:rPr lang="en-IN" dirty="0" err="1"/>
              <a:t>:We</a:t>
            </a:r>
            <a:r>
              <a:rPr lang="en-IN" dirty="0"/>
              <a:t> can choose the number of </a:t>
            </a:r>
            <a:r>
              <a:rPr lang="en-IN" dirty="0" err="1"/>
              <a:t>vcores</a:t>
            </a:r>
            <a:r>
              <a:rPr lang="en-IN" dirty="0"/>
              <a:t> for SQL database. It is only option which supports 		       saving licence costs using Azure Hybrid benefits</a:t>
            </a:r>
          </a:p>
          <a:p>
            <a:r>
              <a:rPr lang="en-IN" dirty="0"/>
              <a:t>	</a:t>
            </a:r>
            <a:r>
              <a:rPr lang="en-IN" b="1" dirty="0"/>
              <a:t>DTU Model</a:t>
            </a:r>
            <a:r>
              <a:rPr lang="en-IN" dirty="0"/>
              <a:t>: (Database Transaction Unit)</a:t>
            </a:r>
          </a:p>
          <a:p>
            <a:r>
              <a:rPr lang="en-IN" dirty="0"/>
              <a:t>		It provided mixed  measures for CPU , Memory, and I/O resources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852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1078EA-F7F3-BB06-8DBA-E4D65380B17A}"/>
              </a:ext>
            </a:extLst>
          </p:cNvPr>
          <p:cNvSpPr/>
          <p:nvPr/>
        </p:nvSpPr>
        <p:spPr>
          <a:xfrm>
            <a:off x="793790" y="171080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SQL Command</a:t>
            </a:r>
            <a:endParaRPr lang="en-US" sz="446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9F80C-516B-4229-7540-12A00DCA66C4}"/>
              </a:ext>
            </a:extLst>
          </p:cNvPr>
          <p:cNvSpPr txBox="1"/>
          <p:nvPr/>
        </p:nvSpPr>
        <p:spPr>
          <a:xfrm>
            <a:off x="1002081" y="3194137"/>
            <a:ext cx="105218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Employee (Id 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 , 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nvarchar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 Email 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nvarchar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 Department 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nvarchar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PRIMARY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(Id))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Insert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into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Employee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values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Virat'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'virat.k@gmail.com'</a:t>
            </a:r>
            <a:r>
              <a:rPr lang="en-IN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'Sports</a:t>
            </a:r>
            <a:r>
              <a:rPr lang="en-IN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b="1" dirty="0"/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7889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Employee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Employee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Id </a:t>
            </a:r>
            <a:r>
              <a:rPr lang="en-US" b="0" dirty="0">
                <a:solidFill>
                  <a:srgbClr val="778899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'1'</a:t>
            </a:r>
            <a:endParaRPr lang="en-US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86523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1078EA-F7F3-BB06-8DBA-E4D65380B17A}"/>
              </a:ext>
            </a:extLst>
          </p:cNvPr>
          <p:cNvSpPr/>
          <p:nvPr/>
        </p:nvSpPr>
        <p:spPr>
          <a:xfrm>
            <a:off x="793790" y="171080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Key Vault</a:t>
            </a:r>
            <a:endParaRPr lang="en-US" sz="446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9F80C-516B-4229-7540-12A00DCA66C4}"/>
              </a:ext>
            </a:extLst>
          </p:cNvPr>
          <p:cNvSpPr txBox="1"/>
          <p:nvPr/>
        </p:nvSpPr>
        <p:spPr>
          <a:xfrm>
            <a:off x="1002081" y="3194137"/>
            <a:ext cx="10521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161616"/>
                </a:solidFill>
                <a:effectLst/>
                <a:highlight>
                  <a:srgbClr val="E6E6E6"/>
                </a:highlight>
                <a:latin typeface="SFMono-Regular"/>
              </a:rPr>
              <a:t>@Microsoft.KeyVault({referenceString})</a:t>
            </a:r>
          </a:p>
          <a:p>
            <a:endParaRPr lang="en-IN" dirty="0">
              <a:solidFill>
                <a:srgbClr val="161616"/>
              </a:solidFill>
              <a:highlight>
                <a:srgbClr val="E6E6E6"/>
              </a:highlight>
              <a:latin typeface="SFMono-Regular"/>
            </a:endParaRPr>
          </a:p>
          <a:p>
            <a:endParaRPr lang="en-IN" b="0" i="0" dirty="0">
              <a:solidFill>
                <a:srgbClr val="161616"/>
              </a:solidFill>
              <a:effectLst/>
              <a:highlight>
                <a:srgbClr val="E6E6E6"/>
              </a:highlight>
              <a:latin typeface="SFMono-Regular"/>
            </a:endParaRPr>
          </a:p>
          <a:p>
            <a:r>
              <a:rPr lang="en-US" b="0" i="0" dirty="0">
                <a:solidFill>
                  <a:srgbClr val="161616"/>
                </a:solidFill>
                <a:effectLst/>
                <a:highlight>
                  <a:srgbClr val="E6E6E6"/>
                </a:highlight>
                <a:latin typeface="SFMono-Regular"/>
              </a:rPr>
              <a:t>https://myvault.vault.azure.net/secrets/mysecret/ or 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E6E6E6"/>
                </a:highlight>
                <a:latin typeface="SFMono-Regular"/>
                <a:hlinkClick r:id="rId4"/>
              </a:rPr>
              <a:t>https://myvault.vault.azure.net/secrets/mysecret/ec96f02080254f109c51a1f14cdb1931</a:t>
            </a:r>
            <a:endParaRPr lang="en-US" b="0" i="0" dirty="0">
              <a:solidFill>
                <a:srgbClr val="161616"/>
              </a:solidFill>
              <a:effectLst/>
              <a:highlight>
                <a:srgbClr val="E6E6E6"/>
              </a:highlight>
              <a:latin typeface="SFMono-Regular"/>
            </a:endParaRPr>
          </a:p>
          <a:p>
            <a:endParaRPr lang="en-US" dirty="0">
              <a:solidFill>
                <a:srgbClr val="161616"/>
              </a:solidFill>
              <a:highlight>
                <a:srgbClr val="E6E6E6"/>
              </a:highlight>
              <a:latin typeface="SFMono-Regular"/>
            </a:endParaRPr>
          </a:p>
          <a:p>
            <a:r>
              <a:rPr lang="en-IN" b="0" i="0" dirty="0">
                <a:solidFill>
                  <a:srgbClr val="161616"/>
                </a:solidFill>
                <a:effectLst/>
                <a:highlight>
                  <a:srgbClr val="E6E6E6"/>
                </a:highlight>
                <a:latin typeface="SFMono-Regular"/>
              </a:rPr>
              <a:t>@Microsoft.KeyVault(https://company-dev-kv.vault.azure.net/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E6E6E6"/>
                </a:highlight>
                <a:latin typeface="SFMono-Regular"/>
              </a:rPr>
              <a:t>secrets/</a:t>
            </a:r>
            <a:r>
              <a:rPr lang="en-IN" b="1" i="0" dirty="0" err="1">
                <a:solidFill>
                  <a:srgbClr val="292827"/>
                </a:solidFill>
                <a:effectLst/>
                <a:highlight>
                  <a:srgbClr val="FFFFFF"/>
                </a:highlight>
                <a:latin typeface="az_ea_font"/>
              </a:rPr>
              <a:t>dbconnectionstring</a:t>
            </a:r>
            <a:r>
              <a:rPr lang="en-IN" b="1" i="0" dirty="0">
                <a:solidFill>
                  <a:srgbClr val="292827"/>
                </a:solidFill>
                <a:effectLst/>
                <a:highlight>
                  <a:srgbClr val="FFFFFF"/>
                </a:highlight>
                <a:latin typeface="az_ea_font"/>
              </a:rPr>
              <a:t>)</a:t>
            </a:r>
          </a:p>
          <a:p>
            <a:endParaRPr lang="en-IN" b="0" i="0" dirty="0">
              <a:solidFill>
                <a:srgbClr val="161616"/>
              </a:solidFill>
              <a:effectLst/>
              <a:highlight>
                <a:srgbClr val="E6E6E6"/>
              </a:highlight>
              <a:latin typeface="SFMono-Regular"/>
            </a:endParaRPr>
          </a:p>
          <a:p>
            <a:endParaRPr lang="en-IN" dirty="0">
              <a:solidFill>
                <a:srgbClr val="161616"/>
              </a:solidFill>
              <a:highlight>
                <a:srgbClr val="E6E6E6"/>
              </a:highlight>
              <a:latin typeface="SFMono-Regular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523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1078EA-F7F3-BB06-8DBA-E4D65380B17A}"/>
              </a:ext>
            </a:extLst>
          </p:cNvPr>
          <p:cNvSpPr/>
          <p:nvPr/>
        </p:nvSpPr>
        <p:spPr>
          <a:xfrm>
            <a:off x="793790" y="171080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Azure Function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Function is serverless compute like logic apps. We can create long running flows using durable functions.</a:t>
            </a:r>
            <a:endParaRPr lang="en-US" sz="4465" b="1" dirty="0">
              <a:solidFill>
                <a:srgbClr val="231971"/>
              </a:solidFill>
              <a:latin typeface="Outfit" pitchFamily="34" charset="0"/>
              <a:ea typeface="Outfit" pitchFamily="34" charset="-122"/>
            </a:endParaRP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Durable function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it is an extension  of Azure functions, where we can write stateful functions in serverless compute environment.</a:t>
            </a:r>
          </a:p>
          <a:p>
            <a:pPr>
              <a:lnSpc>
                <a:spcPts val="5581"/>
              </a:lnSpc>
            </a:pPr>
            <a:r>
              <a:rPr lang="en-US" sz="1800" dirty="0">
                <a:effectLst/>
                <a:latin typeface="Calibri" panose="020F0502020204030204" pitchFamily="34" charset="0"/>
              </a:rPr>
              <a:t>We can define stateful workflows by writing  orchestrator functions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b="1" dirty="0">
              <a:solidFill>
                <a:srgbClr val="231971"/>
              </a:solidFill>
              <a:latin typeface="Outfit" pitchFamily="34" charset="0"/>
              <a:ea typeface="Outfit" pitchFamily="34" charset="-122"/>
            </a:endParaRP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351361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There are 4 types of durable 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1. Orchestrator Functions: [</a:t>
            </a:r>
            <a:r>
              <a:rPr lang="en-US" sz="3200" dirty="0" err="1">
                <a:effectLst/>
                <a:latin typeface="Calibri" panose="020F0502020204030204" pitchFamily="34" charset="0"/>
              </a:rPr>
              <a:t>OrchestrationTrigger</a:t>
            </a:r>
            <a:r>
              <a:rPr lang="en-US" sz="3200" dirty="0">
                <a:effectLst/>
                <a:latin typeface="Calibri" panose="020F0502020204030204" pitchFamily="34" charset="0"/>
              </a:rPr>
              <a:t>]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2. Activity Functions:[</a:t>
            </a:r>
            <a:r>
              <a:rPr lang="en-US" sz="3200" dirty="0" err="1">
                <a:effectLst/>
                <a:latin typeface="Calibri" panose="020F0502020204030204" pitchFamily="34" charset="0"/>
              </a:rPr>
              <a:t>ActivityTrigger</a:t>
            </a:r>
            <a:r>
              <a:rPr lang="en-US" sz="3200" dirty="0">
                <a:effectLst/>
                <a:latin typeface="Calibri" panose="020F0502020204030204" pitchFamily="34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3. Entity Functions: [</a:t>
            </a:r>
            <a:r>
              <a:rPr lang="en-US" sz="3200" dirty="0" err="1">
                <a:effectLst/>
                <a:latin typeface="Calibri" panose="020F0502020204030204" pitchFamily="34" charset="0"/>
              </a:rPr>
              <a:t>EntityTrigger</a:t>
            </a:r>
            <a:r>
              <a:rPr lang="en-US" sz="3200" dirty="0">
                <a:effectLst/>
                <a:latin typeface="Calibri" panose="020F0502020204030204" pitchFamily="34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latin typeface="Calibri" panose="020F0502020204030204" pitchFamily="34" charset="0"/>
              </a:rPr>
              <a:t>4. Client Functions.: It can be </a:t>
            </a:r>
            <a:r>
              <a:rPr lang="en-US" sz="3200" dirty="0" err="1">
                <a:effectLst/>
                <a:latin typeface="Calibri" panose="020F0502020204030204" pitchFamily="34" charset="0"/>
              </a:rPr>
              <a:t>HttpTrigger</a:t>
            </a:r>
            <a:r>
              <a:rPr lang="en-US" sz="3200" dirty="0">
                <a:effectLst/>
                <a:latin typeface="Calibri" panose="020F0502020204030204" pitchFamily="34" charset="0"/>
              </a:rPr>
              <a:t> or any Trigger function. This Calls the Orchestrator Function and OF calls </a:t>
            </a:r>
            <a:r>
              <a:rPr lang="en-US" sz="3200" dirty="0" err="1">
                <a:effectLst/>
                <a:latin typeface="Calibri" panose="020F0502020204030204" pitchFamily="34" charset="0"/>
              </a:rPr>
              <a:t>ACtivity</a:t>
            </a:r>
            <a:r>
              <a:rPr lang="en-US" sz="3200" dirty="0">
                <a:effectLst/>
                <a:latin typeface="Calibri" panose="020F0502020204030204" pitchFamily="34" charset="0"/>
              </a:rPr>
              <a:t> and Entity function. 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04F89CE-4AAA-CFE8-DF17-0F3F1C159AA0}"/>
              </a:ext>
            </a:extLst>
          </p:cNvPr>
          <p:cNvSpPr/>
          <p:nvPr/>
        </p:nvSpPr>
        <p:spPr>
          <a:xfrm>
            <a:off x="142437" y="169301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Types Durable Function  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20107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Services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IaaS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  <p:pic>
        <p:nvPicPr>
          <p:cNvPr id="10" name="Picture 9" descr="A table with orange and yellow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2A5A9862-B773-45E9-504E-2D4B83EAC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404" y="2827496"/>
            <a:ext cx="48768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9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2"/>
            <a:endParaRPr lang="en-US" sz="2800" dirty="0">
              <a:latin typeface="Calibri" panose="020F0502020204030204" pitchFamily="34" charset="0"/>
            </a:endParaRPr>
          </a:p>
          <a:p>
            <a:pPr lvl="2"/>
            <a:r>
              <a:rPr lang="en-US" sz="2800" b="1" u="sng" dirty="0">
                <a:effectLst/>
                <a:latin typeface="Calibri" panose="020F0502020204030204" pitchFamily="34" charset="0"/>
              </a:rPr>
              <a:t>Orchestrator Functions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n-US" sz="2800" dirty="0">
                <a:effectLst/>
                <a:latin typeface="Calibri" panose="020F0502020204030204" pitchFamily="34" charset="0"/>
              </a:rPr>
              <a:t>It describes , how actions are executed and the order in which actions inside functions gets executed.</a:t>
            </a:r>
          </a:p>
          <a:p>
            <a:pPr lvl="2"/>
            <a:r>
              <a:rPr lang="en-US" sz="2800" dirty="0">
                <a:effectLst/>
                <a:latin typeface="Calibri" panose="020F0502020204030204" pitchFamily="34" charset="0"/>
              </a:rPr>
              <a:t>An Orchestration function can have many different types of actions like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Activity Functions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Sub-Orchestration functions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Http Actions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Timers</a:t>
            </a:r>
          </a:p>
          <a:p>
            <a:pPr lvl="2" fontAlgn="ctr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Waiting for external events..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etc</a:t>
            </a:r>
            <a:r>
              <a:rPr lang="en-US" sz="2800" dirty="0">
                <a:effectLst/>
                <a:latin typeface="Calibri" panose="020F0502020204030204" pitchFamily="34" charset="0"/>
              </a:rPr>
              <a:t>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04F89CE-4AAA-CFE8-DF17-0F3F1C159AA0}"/>
              </a:ext>
            </a:extLst>
          </p:cNvPr>
          <p:cNvSpPr/>
          <p:nvPr/>
        </p:nvSpPr>
        <p:spPr>
          <a:xfrm>
            <a:off x="142436" y="1693012"/>
            <a:ext cx="9089245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Types Durable Function  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Orchestrator Function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183646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2"/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sz="2800" b="1" u="sng" dirty="0">
                <a:effectLst/>
                <a:latin typeface="Calibri" panose="020F0502020204030204" pitchFamily="34" charset="0"/>
              </a:rPr>
              <a:t>Activity Functions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It is basic unit of work inside durable function.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Each activity can be responsible for dedicated task and then result of each of them can be collected in durable function.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The Durable Task Framework guarantees that each called activity function will be executed at least once during an orchestration's execution.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Function chaining example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04F89CE-4AAA-CFE8-DF17-0F3F1C159AA0}"/>
              </a:ext>
            </a:extLst>
          </p:cNvPr>
          <p:cNvSpPr/>
          <p:nvPr/>
        </p:nvSpPr>
        <p:spPr>
          <a:xfrm>
            <a:off x="142437" y="169301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Types Durable Function 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Activity Function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  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2423664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2"/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sz="2800" b="1" u="sng" dirty="0">
                <a:effectLst/>
                <a:latin typeface="Calibri" panose="020F0502020204030204" pitchFamily="34" charset="0"/>
              </a:rPr>
              <a:t>Entity Function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Also called stateful entities or durable entities.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It has special  trigger type Entity Trigger.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It can be invoked from client functions and orchestration functions.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Entity functions also manage state explicitly(means we no need to manage it using flow control)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</a:rPr>
              <a:t>Aggregate application pattern is example of this .</a:t>
            </a:r>
          </a:p>
          <a:p>
            <a:pPr lvl="1"/>
            <a:r>
              <a:rPr lang="en-US" sz="2800" dirty="0">
                <a:effectLst/>
                <a:latin typeface="Calibri" panose="020F0502020204030204" pitchFamily="34" charset="0"/>
                <a:hlinkClick r:id="rId4"/>
              </a:rPr>
              <a:t>Aggregate Application Pattern  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If we want to aggregate data from multiple source and do operations on it, then using stateless function it becomes very difficult in terms of managing concurrency control.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For ex. If we have counter and that is accessible to multiple client and if  more than one clients are increasing it then concurrence control will be problem.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lvl="1"/>
            <a:endParaRPr lang="en-US" sz="2800" dirty="0">
              <a:effectLst/>
              <a:latin typeface="Calibri" panose="020F0502020204030204" pitchFamily="34" charset="0"/>
            </a:endParaRPr>
          </a:p>
          <a:p>
            <a:pPr lvl="1"/>
            <a:endParaRPr lang="en-US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04F89CE-4AAA-CFE8-DF17-0F3F1C159AA0}"/>
              </a:ext>
            </a:extLst>
          </p:cNvPr>
          <p:cNvSpPr/>
          <p:nvPr/>
        </p:nvSpPr>
        <p:spPr>
          <a:xfrm>
            <a:off x="142437" y="169301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Types Durable Function 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Entity Function  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23944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4"/>
            <a:endParaRPr lang="en-US" sz="2800" dirty="0">
              <a:latin typeface="Calibri" panose="020F0502020204030204" pitchFamily="34" charset="0"/>
            </a:endParaRPr>
          </a:p>
          <a:p>
            <a:pPr lvl="2"/>
            <a:r>
              <a:rPr lang="en-US" sz="2800" b="1" u="sng" dirty="0">
                <a:effectLst/>
                <a:latin typeface="Calibri" panose="020F0502020204030204" pitchFamily="34" charset="0"/>
              </a:rPr>
              <a:t>Client Function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lvl="2"/>
            <a:r>
              <a:rPr lang="en-US" sz="2800" dirty="0">
                <a:effectLst/>
                <a:latin typeface="Calibri" panose="020F0502020204030204" pitchFamily="34" charset="0"/>
              </a:rPr>
              <a:t>Any non-orchestrator function can be Client function.</a:t>
            </a:r>
          </a:p>
          <a:p>
            <a:pPr lvl="2"/>
            <a:r>
              <a:rPr lang="en-US" sz="2800" dirty="0">
                <a:effectLst/>
                <a:latin typeface="Calibri" panose="020F0502020204030204" pitchFamily="34" charset="0"/>
              </a:rPr>
              <a:t>We use client function to trigger orchestrator function or entity function.</a:t>
            </a:r>
          </a:p>
          <a:p>
            <a:pPr lvl="2"/>
            <a:r>
              <a:rPr lang="en-US" sz="2800" dirty="0">
                <a:effectLst/>
                <a:latin typeface="Calibri" panose="020F0502020204030204" pitchFamily="34" charset="0"/>
              </a:rPr>
              <a:t>It used durable client output binding.</a:t>
            </a:r>
          </a:p>
          <a:p>
            <a:pPr lvl="2"/>
            <a:r>
              <a:rPr lang="en-US" sz="2800" dirty="0">
                <a:effectLst/>
                <a:latin typeface="Calibri" panose="020F0502020204030204" pitchFamily="34" charset="0"/>
              </a:rPr>
              <a:t>[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DurableClient</a:t>
            </a:r>
            <a:r>
              <a:rPr lang="en-US" sz="2800" dirty="0">
                <a:effectLst/>
                <a:latin typeface="Calibri" panose="020F0502020204030204" pitchFamily="34" charset="0"/>
              </a:rPr>
              <a:t>]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IDurableOrchestrationClient</a:t>
            </a:r>
            <a:r>
              <a:rPr lang="en-US" sz="2800" dirty="0">
                <a:effectLst/>
                <a:latin typeface="Calibri" panose="020F0502020204030204" pitchFamily="34" charset="0"/>
              </a:rPr>
              <a:t> starter</a:t>
            </a:r>
          </a:p>
          <a:p>
            <a:pPr lvl="1"/>
            <a:endParaRPr lang="en-US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04F89CE-4AAA-CFE8-DF17-0F3F1C159AA0}"/>
              </a:ext>
            </a:extLst>
          </p:cNvPr>
          <p:cNvSpPr/>
          <p:nvPr/>
        </p:nvSpPr>
        <p:spPr>
          <a:xfrm>
            <a:off x="142437" y="169301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Types Durable Function </a:t>
            </a:r>
          </a:p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Client Function 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</p:spTree>
    <p:extLst>
      <p:ext uri="{BB962C8B-B14F-4D97-AF65-F5344CB8AC3E}">
        <p14:creationId xmlns:p14="http://schemas.microsoft.com/office/powerpoint/2010/main" val="336095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1078EA-F7F3-BB06-8DBA-E4D65380B17A}"/>
              </a:ext>
            </a:extLst>
          </p:cNvPr>
          <p:cNvSpPr/>
          <p:nvPr/>
        </p:nvSpPr>
        <p:spPr>
          <a:xfrm>
            <a:off x="793790" y="171080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API Management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9F80C-516B-4229-7540-12A00DCA66C4}"/>
              </a:ext>
            </a:extLst>
          </p:cNvPr>
          <p:cNvSpPr txBox="1"/>
          <p:nvPr/>
        </p:nvSpPr>
        <p:spPr>
          <a:xfrm>
            <a:off x="701457" y="2444633"/>
            <a:ext cx="128016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policies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inbound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-backend-service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base-</a:t>
            </a:r>
            <a:r>
              <a:rPr lang="en-IN" b="0" dirty="0" err="1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"https://prod-52.eastus.logic.azure.com:443/workflows/e89aa823e10648218b592af83decfa5d/triggers"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rewrite</a:t>
            </a:r>
            <a:r>
              <a:rPr lang="en-IN" b="0" dirty="0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</a:t>
            </a:r>
            <a:r>
              <a:rPr lang="en-IN" b="0" dirty="0" err="1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uri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template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"/</a:t>
            </a:r>
            <a:r>
              <a:rPr lang="en-IN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When_a_HTTP_request_is_received</a:t>
            </a:r>
            <a:r>
              <a:rPr lang="en-IN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/paths/</a:t>
            </a:r>
            <a:r>
              <a:rPr lang="en-IN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invoke?api-version</a:t>
            </a:r>
            <a:r>
              <a:rPr lang="en-IN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=2016-10-01&amp;amp;sp=%2Ftriggers%2FWhen_a_HTTP_request_is_received%2Frun&amp;amp;sv=1.0&amp;amp;sig=dmsdLjXBzPB1QhsL8bfymOQNqM0qCJSYNknOVnAGrlM"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inbound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backend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backend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outbound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outbound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IN" b="0" dirty="0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-error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base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IN" b="0" dirty="0">
                <a:solidFill>
                  <a:srgbClr val="C9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-error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8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policies</a:t>
            </a:r>
            <a:r>
              <a:rPr lang="en-IN" b="0" dirty="0">
                <a:solidFill>
                  <a:srgbClr val="383838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IN" dirty="0">
              <a:solidFill>
                <a:srgbClr val="161616"/>
              </a:solidFill>
              <a:highlight>
                <a:srgbClr val="E6E6E6"/>
              </a:highlight>
              <a:latin typeface="SFMono-Regular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399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E1078EA-F7F3-BB06-8DBA-E4D65380B17A}"/>
              </a:ext>
            </a:extLst>
          </p:cNvPr>
          <p:cNvSpPr/>
          <p:nvPr/>
        </p:nvSpPr>
        <p:spPr>
          <a:xfrm>
            <a:off x="793790" y="1710802"/>
            <a:ext cx="8136136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Retrieve from named value</a:t>
            </a:r>
          </a:p>
          <a:p>
            <a:pPr marL="0" indent="0">
              <a:lnSpc>
                <a:spcPts val="5581"/>
              </a:lnSpc>
              <a:buNone/>
            </a:pPr>
            <a:endParaRPr lang="en-US" sz="446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9F80C-516B-4229-7540-12A00DCA66C4}"/>
              </a:ext>
            </a:extLst>
          </p:cNvPr>
          <p:cNvSpPr txBox="1"/>
          <p:nvPr/>
        </p:nvSpPr>
        <p:spPr>
          <a:xfrm>
            <a:off x="701457" y="2419581"/>
            <a:ext cx="1280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Put  the </a:t>
            </a:r>
            <a:r>
              <a:rPr lang="en-IN" dirty="0" err="1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varuable</a:t>
            </a:r>
            <a:r>
              <a:rPr lang="en-IN" dirty="0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 in {{}}</a:t>
            </a:r>
          </a:p>
          <a:p>
            <a:endParaRPr lang="en-IN" dirty="0">
              <a:solidFill>
                <a:srgbClr val="161616"/>
              </a:solidFill>
              <a:highlight>
                <a:srgbClr val="E6E6E6"/>
              </a:highlight>
              <a:latin typeface="SFMono-Regular"/>
            </a:endParaRPr>
          </a:p>
          <a:p>
            <a:r>
              <a:rPr lang="en-IN" dirty="0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&lt;set-</a:t>
            </a:r>
            <a:r>
              <a:rPr lang="en-IN" dirty="0" err="1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url</a:t>
            </a:r>
            <a:r>
              <a:rPr lang="en-IN" dirty="0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&gt;{{callback </a:t>
            </a:r>
            <a:r>
              <a:rPr lang="en-IN" dirty="0" err="1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urll</a:t>
            </a:r>
            <a:r>
              <a:rPr lang="en-IN" dirty="0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}}&lt;/set-</a:t>
            </a:r>
            <a:r>
              <a:rPr lang="en-IN" dirty="0" err="1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url</a:t>
            </a:r>
            <a:r>
              <a:rPr lang="en-IN" dirty="0">
                <a:solidFill>
                  <a:srgbClr val="161616"/>
                </a:solidFill>
                <a:highlight>
                  <a:srgbClr val="E6E6E6"/>
                </a:highlight>
                <a:latin typeface="SFMono-Regular"/>
              </a:rPr>
              <a:t>&gt;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586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Services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971CFDF4-2A5A-9A8E-D916-9953BF98874C}"/>
              </a:ext>
            </a:extLst>
          </p:cNvPr>
          <p:cNvSpPr/>
          <p:nvPr/>
        </p:nvSpPr>
        <p:spPr>
          <a:xfrm>
            <a:off x="6142403" y="2058749"/>
            <a:ext cx="7556421" cy="1225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IaaS</a:t>
            </a:r>
            <a:endParaRPr lang="en-US" sz="2400" b="1" dirty="0">
              <a:solidFill>
                <a:srgbClr val="231971"/>
              </a:solidFill>
              <a:latin typeface="Outfit" pitchFamily="34" charset="0"/>
              <a:ea typeface="Outfit" pitchFamily="34" charset="-122"/>
            </a:endParaRPr>
          </a:p>
          <a:p>
            <a:pPr marL="0" indent="0">
              <a:lnSpc>
                <a:spcPts val="7702"/>
              </a:lnSpc>
              <a:buNone/>
            </a:pPr>
            <a:endParaRPr lang="en-US" sz="616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131E0-EDCC-A670-CA7C-71E6FADDAA98}"/>
              </a:ext>
            </a:extLst>
          </p:cNvPr>
          <p:cNvSpPr txBox="1"/>
          <p:nvPr/>
        </p:nvSpPr>
        <p:spPr>
          <a:xfrm>
            <a:off x="6267061" y="4233797"/>
            <a:ext cx="730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Cloud service provide host infrastructure at their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will use this infrastructure on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CSP is responsible for managing , setting up and securing data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has control which OS wants to install, which SQL wants to install etc..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97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Services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PaaS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  <p:pic>
        <p:nvPicPr>
          <p:cNvPr id="8" name="Picture 7" descr="A diagram of several software components&#10;&#10;Description automatically generated with medium confidence">
            <a:extLst>
              <a:ext uri="{FF2B5EF4-FFF2-40B4-BE49-F238E27FC236}">
                <a16:creationId xmlns:a16="http://schemas.microsoft.com/office/drawing/2014/main" id="{5831C47D-AA69-89C3-35AA-F24D9A423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880" y="2847299"/>
            <a:ext cx="7556421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5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Services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971CFDF4-2A5A-9A8E-D916-9953BF98874C}"/>
              </a:ext>
            </a:extLst>
          </p:cNvPr>
          <p:cNvSpPr/>
          <p:nvPr/>
        </p:nvSpPr>
        <p:spPr>
          <a:xfrm>
            <a:off x="6142403" y="2058749"/>
            <a:ext cx="7556421" cy="1225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PaaS</a:t>
            </a:r>
            <a:endParaRPr lang="en-US" sz="2400" b="1" dirty="0">
              <a:solidFill>
                <a:srgbClr val="231971"/>
              </a:solidFill>
              <a:latin typeface="Outfit" pitchFamily="34" charset="0"/>
              <a:ea typeface="Outfit" pitchFamily="34" charset="-122"/>
            </a:endParaRPr>
          </a:p>
          <a:p>
            <a:pPr marL="0" indent="0">
              <a:lnSpc>
                <a:spcPts val="7702"/>
              </a:lnSpc>
              <a:buNone/>
            </a:pPr>
            <a:endParaRPr lang="en-US" sz="616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131E0-EDCC-A670-CA7C-71E6FADDAA98}"/>
              </a:ext>
            </a:extLst>
          </p:cNvPr>
          <p:cNvSpPr txBox="1"/>
          <p:nvPr/>
        </p:nvSpPr>
        <p:spPr>
          <a:xfrm>
            <a:off x="6267061" y="3519952"/>
            <a:ext cx="73071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 platform of development of software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Layer on top of IaaS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need to focus on applications and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Customer need not to bother about OS patches , updates, failover etc.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Developing web app which connects to SQL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Web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SQL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Team requires to manage those servers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393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Services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971CFDF4-2A5A-9A8E-D916-9953BF98874C}"/>
              </a:ext>
            </a:extLst>
          </p:cNvPr>
          <p:cNvSpPr/>
          <p:nvPr/>
        </p:nvSpPr>
        <p:spPr>
          <a:xfrm>
            <a:off x="6142403" y="2058749"/>
            <a:ext cx="7556421" cy="12257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PaaS Advantages</a:t>
            </a:r>
            <a:endParaRPr lang="en-US" sz="2400" b="1" dirty="0">
              <a:solidFill>
                <a:srgbClr val="231971"/>
              </a:solidFill>
              <a:latin typeface="Outfit" pitchFamily="34" charset="0"/>
              <a:ea typeface="Outfit" pitchFamily="34" charset="-122"/>
            </a:endParaRPr>
          </a:p>
          <a:p>
            <a:pPr marL="0" indent="0">
              <a:lnSpc>
                <a:spcPts val="7702"/>
              </a:lnSpc>
              <a:buNone/>
            </a:pPr>
            <a:endParaRPr lang="en-US" sz="616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131E0-EDCC-A670-CA7C-71E6FADDAA98}"/>
              </a:ext>
            </a:extLst>
          </p:cNvPr>
          <p:cNvSpPr txBox="1"/>
          <p:nvPr/>
        </p:nvSpPr>
        <p:spPr>
          <a:xfrm>
            <a:off x="6267061" y="3519952"/>
            <a:ext cx="7307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Financial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Reduce Development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Save time in purchasing ,  configuring and setting up our own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Global Support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Any one can access resources globally.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Affordability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With Pay As you Go model, working on development software is affordable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Deployment Speed increased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 Scaling based on demand</a:t>
            </a:r>
          </a:p>
        </p:txBody>
      </p:sp>
    </p:spTree>
    <p:extLst>
      <p:ext uri="{BB962C8B-B14F-4D97-AF65-F5344CB8AC3E}">
        <p14:creationId xmlns:p14="http://schemas.microsoft.com/office/powerpoint/2010/main" val="29667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8" y="2827496"/>
            <a:ext cx="4919305" cy="25744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42404" y="666273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Services</a:t>
            </a:r>
          </a:p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</a:rPr>
              <a:t>SaaS</a:t>
            </a:r>
            <a:endParaRPr lang="en-US" sz="6162" dirty="0"/>
          </a:p>
        </p:txBody>
      </p:sp>
      <p:sp>
        <p:nvSpPr>
          <p:cNvPr id="9" name="Text 4"/>
          <p:cNvSpPr/>
          <p:nvPr/>
        </p:nvSpPr>
        <p:spPr>
          <a:xfrm>
            <a:off x="6399252" y="6248995"/>
            <a:ext cx="12465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</a:t>
            </a:r>
            <a:endParaRPr lang="en-US" sz="768" dirty="0"/>
          </a:p>
        </p:txBody>
      </p:sp>
      <p:pic>
        <p:nvPicPr>
          <p:cNvPr id="10" name="Picture 9" descr="Several different types of software&#10;&#10;Description automatically generated">
            <a:extLst>
              <a:ext uri="{FF2B5EF4-FFF2-40B4-BE49-F238E27FC236}">
                <a16:creationId xmlns:a16="http://schemas.microsoft.com/office/drawing/2014/main" id="{901E620D-CABA-6E2E-8B93-5B98C52F2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1581" y="2871337"/>
            <a:ext cx="6566090" cy="398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54D3F-4FA6-AD3D-E757-633F1AFB6BD2}"/>
              </a:ext>
            </a:extLst>
          </p:cNvPr>
          <p:cNvSpPr txBox="1"/>
          <p:nvPr/>
        </p:nvSpPr>
        <p:spPr>
          <a:xfrm>
            <a:off x="6461581" y="7378661"/>
            <a:ext cx="656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Email service, Storage services, Video streaming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22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2177058"/>
            <a:ext cx="6466403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Azure PaaS Services</a:t>
            </a:r>
            <a:endParaRPr lang="en-US" sz="4465" dirty="0"/>
          </a:p>
        </p:txBody>
      </p:sp>
      <p:sp>
        <p:nvSpPr>
          <p:cNvPr id="5" name="Text 2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Application Services</a:t>
            </a:r>
            <a:endParaRPr lang="en-US" sz="2233" dirty="0"/>
          </a:p>
        </p:txBody>
      </p:sp>
      <p:sp>
        <p:nvSpPr>
          <p:cNvPr id="6" name="Text 3"/>
          <p:cNvSpPr/>
          <p:nvPr/>
        </p:nvSpPr>
        <p:spPr>
          <a:xfrm>
            <a:off x="793790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App Service, Azure Functions, and Azure Logic Apps enable the development and deployment of scalable web, mobile, and serverless applications.</a:t>
            </a:r>
          </a:p>
          <a:p>
            <a:pPr marL="0" indent="0">
              <a:lnSpc>
                <a:spcPts val="2858"/>
              </a:lnSpc>
              <a:buNone/>
            </a:pPr>
            <a:endParaRPr lang="en-US" sz="1786" dirty="0">
              <a:solidFill>
                <a:srgbClr val="2A2742"/>
              </a:solidFill>
              <a:latin typeface="Arimo" pitchFamily="34" charset="0"/>
              <a:ea typeface="Arimo" pitchFamily="34" charset="-122"/>
            </a:endParaRPr>
          </a:p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7" name="Text 4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Services</a:t>
            </a:r>
            <a:endParaRPr lang="en-US" sz="2233" dirty="0"/>
          </a:p>
        </p:txBody>
      </p:sp>
      <p:sp>
        <p:nvSpPr>
          <p:cNvPr id="8" name="Text 5"/>
          <p:cNvSpPr/>
          <p:nvPr/>
        </p:nvSpPr>
        <p:spPr>
          <a:xfrm>
            <a:off x="5332928" y="4033957"/>
            <a:ext cx="3978116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SQL Database, Azure Cosmos DB, and Azure Storage provide robust and flexible data storage and management solutions.</a:t>
            </a:r>
            <a:endParaRPr lang="en-US" sz="1786" dirty="0"/>
          </a:p>
        </p:txBody>
      </p:sp>
      <p:sp>
        <p:nvSpPr>
          <p:cNvPr id="9" name="Text 6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Integration Services</a:t>
            </a:r>
            <a:endParaRPr lang="en-US" sz="2233" dirty="0"/>
          </a:p>
        </p:txBody>
      </p:sp>
      <p:sp>
        <p:nvSpPr>
          <p:cNvPr id="10" name="Text 7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API Management (APIM) and Azure Integration Services facilitate seamless connectivity and data exchange between applications and systems.</a:t>
            </a:r>
            <a:endParaRPr lang="en-US" sz="1786" dirty="0"/>
          </a:p>
        </p:txBody>
      </p:sp>
      <p:pic>
        <p:nvPicPr>
          <p:cNvPr id="15" name="Picture 14" descr="A blue circle with white circles&#10;&#10;Description automatically generated">
            <a:extLst>
              <a:ext uri="{FF2B5EF4-FFF2-40B4-BE49-F238E27FC236}">
                <a16:creationId xmlns:a16="http://schemas.microsoft.com/office/drawing/2014/main" id="{31B04329-41D1-38B0-05C8-FD2BBBC62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17" y="6011308"/>
            <a:ext cx="935849" cy="935849"/>
          </a:xfrm>
          <a:prstGeom prst="rect">
            <a:avLst/>
          </a:prstGeom>
        </p:spPr>
      </p:pic>
      <p:pic>
        <p:nvPicPr>
          <p:cNvPr id="17" name="Picture 16" descr="A yellow and blue lightning bolt&#10;&#10;Description automatically generated">
            <a:extLst>
              <a:ext uri="{FF2B5EF4-FFF2-40B4-BE49-F238E27FC236}">
                <a16:creationId xmlns:a16="http://schemas.microsoft.com/office/drawing/2014/main" id="{83DA21B8-2670-C51C-C061-85A23CEF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223" y="6003649"/>
            <a:ext cx="935849" cy="935849"/>
          </a:xfrm>
          <a:prstGeom prst="rect">
            <a:avLst/>
          </a:prstGeom>
        </p:spPr>
      </p:pic>
      <p:pic>
        <p:nvPicPr>
          <p:cNvPr id="19" name="Picture 18" descr="A blue and green squares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1FE0617-0A08-2A01-84B4-2FD6052C8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852" y="5852709"/>
            <a:ext cx="1124367" cy="1124367"/>
          </a:xfrm>
          <a:prstGeom prst="rect">
            <a:avLst/>
          </a:prstGeom>
        </p:spPr>
      </p:pic>
      <p:pic>
        <p:nvPicPr>
          <p:cNvPr id="21" name="Picture 20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6470F675-7297-01C3-593A-1C1113A33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003" y="5711740"/>
            <a:ext cx="1306652" cy="1306652"/>
          </a:xfrm>
          <a:prstGeom prst="rect">
            <a:avLst/>
          </a:prstGeom>
        </p:spPr>
      </p:pic>
      <p:pic>
        <p:nvPicPr>
          <p:cNvPr id="23" name="Picture 22" descr="A blue planet with white clouds and stars&#10;&#10;Description automatically generated">
            <a:extLst>
              <a:ext uri="{FF2B5EF4-FFF2-40B4-BE49-F238E27FC236}">
                <a16:creationId xmlns:a16="http://schemas.microsoft.com/office/drawing/2014/main" id="{19C3C3D7-F217-FA77-BDEA-619898D8C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250" y="5719350"/>
            <a:ext cx="1157438" cy="1157438"/>
          </a:xfrm>
          <a:prstGeom prst="rect">
            <a:avLst/>
          </a:prstGeom>
        </p:spPr>
      </p:pic>
      <p:pic>
        <p:nvPicPr>
          <p:cNvPr id="25" name="Picture 24" descr="A blue and white rectangular object with white stripes&#10;&#10;Description automatically generated">
            <a:extLst>
              <a:ext uri="{FF2B5EF4-FFF2-40B4-BE49-F238E27FC236}">
                <a16:creationId xmlns:a16="http://schemas.microsoft.com/office/drawing/2014/main" id="{7060B38B-E75F-2894-CDDF-91DFA505C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6646" y="5883958"/>
            <a:ext cx="1157438" cy="1157438"/>
          </a:xfrm>
          <a:prstGeom prst="rect">
            <a:avLst/>
          </a:prstGeom>
        </p:spPr>
      </p:pic>
      <p:pic>
        <p:nvPicPr>
          <p:cNvPr id="27" name="Picture 26" descr="A blue and purple logo&#10;&#10;Description automatically generated">
            <a:extLst>
              <a:ext uri="{FF2B5EF4-FFF2-40B4-BE49-F238E27FC236}">
                <a16:creationId xmlns:a16="http://schemas.microsoft.com/office/drawing/2014/main" id="{7C9E1F76-08D1-FA47-C18F-CD41EF386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0334" y="5754182"/>
            <a:ext cx="1061907" cy="1061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607" y="2909530"/>
            <a:ext cx="4919186" cy="24104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1461135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Azure App Service</a:t>
            </a:r>
            <a:endParaRPr lang="en-US" sz="4465" dirty="0"/>
          </a:p>
        </p:txBody>
      </p:sp>
      <p:sp>
        <p:nvSpPr>
          <p:cNvPr id="7" name="Shape 2"/>
          <p:cNvSpPr/>
          <p:nvPr/>
        </p:nvSpPr>
        <p:spPr>
          <a:xfrm>
            <a:off x="793790" y="27652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982504" y="2850237"/>
            <a:ext cx="132755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4"/>
          <p:cNvSpPr/>
          <p:nvPr/>
        </p:nvSpPr>
        <p:spPr>
          <a:xfrm>
            <a:off x="1530906" y="2765227"/>
            <a:ext cx="2927747" cy="7086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Fully Managed Platform</a:t>
            </a:r>
            <a:endParaRPr lang="en-US" sz="2233" dirty="0"/>
          </a:p>
        </p:txBody>
      </p:sp>
      <p:sp>
        <p:nvSpPr>
          <p:cNvPr id="10" name="Text 5"/>
          <p:cNvSpPr/>
          <p:nvPr/>
        </p:nvSpPr>
        <p:spPr>
          <a:xfrm>
            <a:off x="1530906" y="3497241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Azure App Service handles the infrastructure, scaling, and management of web, mobile, and API applications.</a:t>
            </a:r>
            <a:endParaRPr lang="en-US" sz="1786" dirty="0"/>
          </a:p>
        </p:txBody>
      </p:sp>
      <p:sp>
        <p:nvSpPr>
          <p:cNvPr id="11" name="Shape 6"/>
          <p:cNvSpPr/>
          <p:nvPr/>
        </p:nvSpPr>
        <p:spPr>
          <a:xfrm>
            <a:off x="4685467" y="27652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4842629" y="2850237"/>
            <a:ext cx="195977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8"/>
          <p:cNvSpPr/>
          <p:nvPr/>
        </p:nvSpPr>
        <p:spPr>
          <a:xfrm>
            <a:off x="5422583" y="2765227"/>
            <a:ext cx="2919293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Seamless Deployment</a:t>
            </a:r>
            <a:endParaRPr lang="en-US" sz="2233" dirty="0"/>
          </a:p>
        </p:txBody>
      </p:sp>
      <p:sp>
        <p:nvSpPr>
          <p:cNvPr id="14" name="Text 9"/>
          <p:cNvSpPr/>
          <p:nvPr/>
        </p:nvSpPr>
        <p:spPr>
          <a:xfrm>
            <a:off x="5422583" y="3255645"/>
            <a:ext cx="2927747" cy="18145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Supports multiple deployment options, including GitHub, Azure DevOps, and Docker containers.</a:t>
            </a:r>
            <a:endParaRPr lang="en-US" sz="1786" dirty="0"/>
          </a:p>
        </p:txBody>
      </p:sp>
      <p:sp>
        <p:nvSpPr>
          <p:cNvPr id="15" name="Shape 10"/>
          <p:cNvSpPr/>
          <p:nvPr/>
        </p:nvSpPr>
        <p:spPr>
          <a:xfrm>
            <a:off x="793790" y="55521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1"/>
          <p:cNvSpPr/>
          <p:nvPr/>
        </p:nvSpPr>
        <p:spPr>
          <a:xfrm>
            <a:off x="952143" y="5637133"/>
            <a:ext cx="193596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2"/>
          <p:cNvSpPr/>
          <p:nvPr/>
        </p:nvSpPr>
        <p:spPr>
          <a:xfrm>
            <a:off x="1530906" y="5552123"/>
            <a:ext cx="4193619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Scalability and High Availability</a:t>
            </a:r>
            <a:endParaRPr lang="en-US" sz="2233" dirty="0"/>
          </a:p>
        </p:txBody>
      </p:sp>
      <p:sp>
        <p:nvSpPr>
          <p:cNvPr id="18" name="Text 13"/>
          <p:cNvSpPr/>
          <p:nvPr/>
        </p:nvSpPr>
        <p:spPr>
          <a:xfrm>
            <a:off x="1530906" y="6042541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Automatically scales up or down based on demand, ensuring optimal performance and reliability.</a:t>
            </a:r>
            <a:endParaRPr lang="en-US" sz="1786" dirty="0"/>
          </a:p>
        </p:txBody>
      </p:sp>
      <p:pic>
        <p:nvPicPr>
          <p:cNvPr id="20" name="Picture 19" descr="A blue circle with white circles&#10;&#10;Description automatically generated">
            <a:extLst>
              <a:ext uri="{FF2B5EF4-FFF2-40B4-BE49-F238E27FC236}">
                <a16:creationId xmlns:a16="http://schemas.microsoft.com/office/drawing/2014/main" id="{0FEAA668-9498-7015-B648-E64560903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035" y="1303973"/>
            <a:ext cx="935849" cy="935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5403</TotalTime>
  <Words>1449</Words>
  <Application>Microsoft Office PowerPoint</Application>
  <PresentationFormat>Custom</PresentationFormat>
  <Paragraphs>280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Arimo</vt:lpstr>
      <vt:lpstr>az_ea_font</vt:lpstr>
      <vt:lpstr>Calibri</vt:lpstr>
      <vt:lpstr>Consolas</vt:lpstr>
      <vt:lpstr>Outfit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Ajay</cp:lastModifiedBy>
  <cp:revision>16</cp:revision>
  <dcterms:created xsi:type="dcterms:W3CDTF">2024-08-22T07:48:23Z</dcterms:created>
  <dcterms:modified xsi:type="dcterms:W3CDTF">2024-08-30T06:32:26Z</dcterms:modified>
</cp:coreProperties>
</file>