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4"/>
  </p:sldMasterIdLst>
  <p:notesMasterIdLst>
    <p:notesMasterId r:id="rId16"/>
  </p:notesMasterIdLst>
  <p:handoutMasterIdLst>
    <p:handoutMasterId r:id="rId17"/>
  </p:handoutMasterIdLst>
  <p:sldIdLst>
    <p:sldId id="2355" r:id="rId5"/>
    <p:sldId id="2147481299" r:id="rId6"/>
    <p:sldId id="2147481300" r:id="rId7"/>
    <p:sldId id="2147481301" r:id="rId8"/>
    <p:sldId id="2147481304" r:id="rId9"/>
    <p:sldId id="2147481302" r:id="rId10"/>
    <p:sldId id="2147481303" r:id="rId11"/>
    <p:sldId id="2147481305" r:id="rId12"/>
    <p:sldId id="2147481306" r:id="rId13"/>
    <p:sldId id="2147481308" r:id="rId14"/>
    <p:sldId id="2147481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BCBF92-5DF0-4E1A-8E9E-2E5D27846856}">
          <p14:sldIdLst>
            <p14:sldId id="2355"/>
            <p14:sldId id="2147481299"/>
            <p14:sldId id="2147481300"/>
            <p14:sldId id="2147481301"/>
            <p14:sldId id="2147481304"/>
            <p14:sldId id="2147481302"/>
            <p14:sldId id="2147481303"/>
            <p14:sldId id="2147481305"/>
            <p14:sldId id="2147481306"/>
            <p14:sldId id="2147481308"/>
            <p14:sldId id="2147481307"/>
          </p14:sldIdLst>
        </p14:section>
        <p14:section name="Appendix" id="{EEAC5250-05DA-4094-8FE3-EFC16871DF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chimanchi Venkata Vijay" initials="KVV" lastIdx="1" clrIdx="0"/>
  <p:cmAuthor id="2" name="T V Subrahmanyam" initials="TVS" lastIdx="1" clrIdx="1">
    <p:extLst>
      <p:ext uri="{19B8F6BF-5375-455C-9EA6-DF929625EA0E}">
        <p15:presenceInfo xmlns:p15="http://schemas.microsoft.com/office/powerpoint/2012/main" userId="S-1-5-21-531195880-3687168959-1048678610-95434" providerId="AD"/>
      </p:ext>
    </p:extLst>
  </p:cmAuthor>
  <p:cmAuthor id="3" name="Prabhavathi Kuvvarapu" initials="PK" lastIdx="1" clrIdx="2">
    <p:extLst>
      <p:ext uri="{19B8F6BF-5375-455C-9EA6-DF929625EA0E}">
        <p15:presenceInfo xmlns:p15="http://schemas.microsoft.com/office/powerpoint/2012/main" userId="S-1-5-21-531195880-3687168959-1048678610-942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971"/>
    <a:srgbClr val="00765D"/>
    <a:srgbClr val="02829C"/>
    <a:srgbClr val="EFFCFF"/>
    <a:srgbClr val="EBF7FB"/>
    <a:srgbClr val="0296B2"/>
    <a:srgbClr val="E5FBFF"/>
    <a:srgbClr val="DCF1F8"/>
    <a:srgbClr val="12475A"/>
    <a:srgbClr val="0F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332" autoAdjust="0"/>
  </p:normalViewPr>
  <p:slideViewPr>
    <p:cSldViewPr snapToGrid="0">
      <p:cViewPr varScale="1">
        <p:scale>
          <a:sx n="73" d="100"/>
          <a:sy n="73" d="100"/>
        </p:scale>
        <p:origin x="106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D22A12-9676-4FDD-80A5-9BFDC0CC2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B9CE4-613A-40F1-8D5D-BF88F06EC7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81F3B-1A31-424A-93FA-CB9FE2269B53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68892-1C4C-44FF-9E42-434E62A18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D3850-896F-4911-82E9-134BA8EEB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8F15B-2A36-4D95-A587-05F294C86F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86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5F6A-61A7-49B0-8E5A-6FFD2CB79C2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7C521-73B1-4ABE-8061-376673FDF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2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7C521-73B1-4ABE-8061-376673FDFB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FC08D3-CEEF-40F3-BE9E-CE68EA0E6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45"/>
          <a:stretch/>
        </p:blipFill>
        <p:spPr>
          <a:xfrm>
            <a:off x="0" y="-136188"/>
            <a:ext cx="12192000" cy="69941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D3EB4C-7743-44DF-B753-DEB54D32B62A}"/>
              </a:ext>
            </a:extLst>
          </p:cNvPr>
          <p:cNvSpPr/>
          <p:nvPr userDrawn="1"/>
        </p:nvSpPr>
        <p:spPr>
          <a:xfrm>
            <a:off x="0" y="6591301"/>
            <a:ext cx="12191999" cy="266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solidFill>
                  <a:schemeClr val="bg1"/>
                </a:solidFill>
              </a:rPr>
              <a:t>© 2024  YASH Technologies | www.YASH.com | Confidential</a:t>
            </a:r>
          </a:p>
        </p:txBody>
      </p:sp>
      <p:sp>
        <p:nvSpPr>
          <p:cNvPr id="78" name="Rectangle: Top Corners Rounded 77">
            <a:extLst>
              <a:ext uri="{FF2B5EF4-FFF2-40B4-BE49-F238E27FC236}">
                <a16:creationId xmlns:a16="http://schemas.microsoft.com/office/drawing/2014/main" id="{18201374-1D8D-4419-9584-6EE25F8B56CA}"/>
              </a:ext>
            </a:extLst>
          </p:cNvPr>
          <p:cNvSpPr/>
          <p:nvPr userDrawn="1"/>
        </p:nvSpPr>
        <p:spPr>
          <a:xfrm>
            <a:off x="99390" y="4591251"/>
            <a:ext cx="5425511" cy="1906435"/>
          </a:xfrm>
          <a:prstGeom prst="round2SameRect">
            <a:avLst>
              <a:gd name="adj1" fmla="val 17069"/>
              <a:gd name="adj2" fmla="val 0"/>
            </a:avLst>
          </a:prstGeom>
          <a:gradFill flip="none" rotWithShape="1">
            <a:gsLst>
              <a:gs pos="0">
                <a:srgbClr val="175971"/>
              </a:gs>
              <a:gs pos="100000">
                <a:srgbClr val="00A782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2467D7-9B10-47C6-BBCD-D79FEC57655B}"/>
              </a:ext>
            </a:extLst>
          </p:cNvPr>
          <p:cNvSpPr/>
          <p:nvPr userDrawn="1"/>
        </p:nvSpPr>
        <p:spPr>
          <a:xfrm>
            <a:off x="99390" y="6420949"/>
            <a:ext cx="5425511" cy="85629"/>
          </a:xfrm>
          <a:prstGeom prst="rect">
            <a:avLst/>
          </a:prstGeom>
          <a:solidFill>
            <a:srgbClr val="E1F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0AD84D-8DB0-F1F5-E16F-6713106C9465}"/>
              </a:ext>
            </a:extLst>
          </p:cNvPr>
          <p:cNvSpPr/>
          <p:nvPr userDrawn="1"/>
        </p:nvSpPr>
        <p:spPr>
          <a:xfrm>
            <a:off x="110232" y="74235"/>
            <a:ext cx="1430290" cy="803918"/>
          </a:xfrm>
          <a:prstGeom prst="roundRect">
            <a:avLst>
              <a:gd name="adj" fmla="val 102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33A70F-C02B-3EF9-735D-A0B6BB5F66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858" y="130189"/>
            <a:ext cx="1172971" cy="69899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FC905A-8BD0-4650-9D38-DCE1C457F3F9}"/>
              </a:ext>
            </a:extLst>
          </p:cNvPr>
          <p:cNvSpPr/>
          <p:nvPr userDrawn="1"/>
        </p:nvSpPr>
        <p:spPr>
          <a:xfrm>
            <a:off x="10073641" y="90729"/>
            <a:ext cx="2008128" cy="803918"/>
          </a:xfrm>
          <a:prstGeom prst="roundRect">
            <a:avLst>
              <a:gd name="adj" fmla="val 10226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5E0E6-E8C3-4E45-A95D-95CD4C1D6E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92" y="276540"/>
            <a:ext cx="1912269" cy="4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5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0E7F6B5-F682-4FD3-9DEE-7E963CD20EFB}"/>
              </a:ext>
            </a:extLst>
          </p:cNvPr>
          <p:cNvSpPr/>
          <p:nvPr/>
        </p:nvSpPr>
        <p:spPr>
          <a:xfrm>
            <a:off x="0" y="0"/>
            <a:ext cx="12192000" cy="452284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ysClr val="window" lastClr="FFFFFF"/>
              </a:gs>
            </a:gsLst>
            <a:lin ang="5400000" scaled="0"/>
          </a:gradFill>
          <a:ln w="9525" cap="flat" cmpd="sng" algn="ctr">
            <a:noFill/>
            <a:prstDash val="soli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68CF-F15E-4871-AD8F-E5069B66BA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6478" y="10617"/>
            <a:ext cx="10495948" cy="441667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779374-09C0-467D-B3D4-246B8F24081C}"/>
              </a:ext>
            </a:extLst>
          </p:cNvPr>
          <p:cNvSpPr/>
          <p:nvPr userDrawn="1"/>
        </p:nvSpPr>
        <p:spPr>
          <a:xfrm>
            <a:off x="0" y="6615849"/>
            <a:ext cx="12191999" cy="242151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solidFill>
                  <a:srgbClr val="333333"/>
                </a:solidFill>
              </a:rPr>
              <a:t>© 2024  YASH Technologies | www.YASH.com | 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8CA3D-C10C-4E7A-997B-DED7705336BF}"/>
              </a:ext>
            </a:extLst>
          </p:cNvPr>
          <p:cNvSpPr txBox="1"/>
          <p:nvPr userDrawn="1"/>
        </p:nvSpPr>
        <p:spPr>
          <a:xfrm>
            <a:off x="11697259" y="6612181"/>
            <a:ext cx="482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332CFB-E7D8-45AB-A517-DF4658A4B924}" type="slidenum">
              <a:rPr lang="en-US" sz="1100" b="1" smtClean="0">
                <a:solidFill>
                  <a:schemeClr val="tx1"/>
                </a:solidFill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169547-6273-49E1-A259-BC9739FFBBEA}"/>
              </a:ext>
            </a:extLst>
          </p:cNvPr>
          <p:cNvSpPr/>
          <p:nvPr userDrawn="1"/>
        </p:nvSpPr>
        <p:spPr>
          <a:xfrm>
            <a:off x="0" y="0"/>
            <a:ext cx="81280" cy="4522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802AD3-C45D-4BA5-B567-E62DAA1C0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7837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5CF544-95D4-4573-AC42-D1CE5D71AB22}"/>
              </a:ext>
            </a:extLst>
          </p:cNvPr>
          <p:cNvSpPr/>
          <p:nvPr userDrawn="1"/>
        </p:nvSpPr>
        <p:spPr>
          <a:xfrm>
            <a:off x="-2" y="4687332"/>
            <a:ext cx="12192000" cy="1124202"/>
          </a:xfrm>
          <a:prstGeom prst="rect">
            <a:avLst/>
          </a:prstGeom>
          <a:gradFill flip="none" rotWithShape="1">
            <a:gsLst>
              <a:gs pos="575">
                <a:srgbClr val="0296B2">
                  <a:alpha val="90000"/>
                </a:srgbClr>
              </a:gs>
              <a:gs pos="100000">
                <a:srgbClr val="00A78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CBDF1C-B5AE-4355-B072-5C208B44E114}"/>
              </a:ext>
            </a:extLst>
          </p:cNvPr>
          <p:cNvSpPr/>
          <p:nvPr userDrawn="1"/>
        </p:nvSpPr>
        <p:spPr>
          <a:xfrm>
            <a:off x="0" y="6615849"/>
            <a:ext cx="12191999" cy="2421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solidFill>
                  <a:schemeClr val="bg1"/>
                </a:solidFill>
              </a:rPr>
              <a:t>© 2024  YASH Technologies | www.YASH.com | Confidential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8A970D-D99B-407F-95E4-EF148D6A0E0A}"/>
              </a:ext>
            </a:extLst>
          </p:cNvPr>
          <p:cNvGrpSpPr/>
          <p:nvPr userDrawn="1"/>
        </p:nvGrpSpPr>
        <p:grpSpPr>
          <a:xfrm>
            <a:off x="110232" y="74235"/>
            <a:ext cx="1430290" cy="803918"/>
            <a:chOff x="136979" y="99561"/>
            <a:chExt cx="1249795" cy="70246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23B6B8-682C-4135-8D7A-A1D4E6970D6A}"/>
                </a:ext>
              </a:extLst>
            </p:cNvPr>
            <p:cNvSpPr/>
            <p:nvPr userDrawn="1"/>
          </p:nvSpPr>
          <p:spPr>
            <a:xfrm>
              <a:off x="136979" y="99561"/>
              <a:ext cx="1249795" cy="702468"/>
            </a:xfrm>
            <a:prstGeom prst="roundRect">
              <a:avLst>
                <a:gd name="adj" fmla="val 10226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2B49611-F804-4F9D-B9A7-DCD41C795C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868" y="148454"/>
              <a:ext cx="1024948" cy="610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57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F79C3-E915-464A-83BE-0940D0C59F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34782" y="4191693"/>
            <a:ext cx="5711687" cy="2170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2E9DB-0683-437D-A69A-1A7C991BD9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14461" y="2182440"/>
            <a:ext cx="5632008" cy="1897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A1024-B674-58B2-8306-003B8AAB6E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2" y="2974422"/>
            <a:ext cx="1912269" cy="4322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7FCD59-2CCC-8EB0-D9B2-07DCB219717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8326" y="882182"/>
            <a:ext cx="7891376" cy="44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2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0701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EDDC83-081A-45B5-A585-7F4B936C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277" y="1129365"/>
            <a:ext cx="10331450" cy="51374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949DBC-18CD-41BF-A01D-CC537F7E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1600" y="6609480"/>
            <a:ext cx="489890" cy="22762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defTabSz="914309">
              <a:defRPr/>
            </a:pPr>
            <a:fld id="{2BEC9246-F761-4355-82D2-5FA7F6E9773D}" type="slidenum">
              <a:rPr lang="en-US" smtClean="0">
                <a:solidFill>
                  <a:srgbClr val="4472C4">
                    <a:lumMod val="50000"/>
                  </a:srgbClr>
                </a:solidFill>
              </a:rPr>
              <a:pPr defTabSz="914309">
                <a:defRPr/>
              </a:pPr>
              <a:t>‹#›</a:t>
            </a:fld>
            <a:endParaRPr lang="en-US">
              <a:solidFill>
                <a:srgbClr val="4472C4">
                  <a:lumMod val="50000"/>
                </a:srgbClr>
              </a:solidFill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90FE2A2-E79F-40BA-86E7-4E48C338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37" y="39140"/>
            <a:ext cx="7812738" cy="755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6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EDDC83-081A-45B5-A585-7F4B936CB3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0275" y="1129365"/>
            <a:ext cx="10331451" cy="51374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FA521028-87F6-4C82-8AB2-015DECD9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37" y="39142"/>
            <a:ext cx="10096064" cy="84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70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D030-2016-415E-B6F2-0242F67E0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990" y="191087"/>
            <a:ext cx="5414010" cy="374967"/>
          </a:xfrm>
        </p:spPr>
        <p:txBody>
          <a:bodyPr anchor="t"/>
          <a:lstStyle>
            <a:lvl1pPr algn="l">
              <a:defRPr sz="2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25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857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6" r:id="rId4"/>
    <p:sldLayoutId id="2147483769" r:id="rId5"/>
    <p:sldLayoutId id="2147483770" r:id="rId6"/>
    <p:sldLayoutId id="2147483771" r:id="rId7"/>
    <p:sldLayoutId id="214748377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8D9E87-B0F1-4D16-AB98-EE6F585EF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423514"/>
            <a:ext cx="9309101" cy="619318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2E1F-2FB7-4F6A-B399-AF3A087E81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7B96C9-9792-4551-8060-81D8D44E4400}"/>
              </a:ext>
            </a:extLst>
          </p:cNvPr>
          <p:cNvSpPr/>
          <p:nvPr/>
        </p:nvSpPr>
        <p:spPr>
          <a:xfrm>
            <a:off x="-1" y="423514"/>
            <a:ext cx="12192001" cy="6193185"/>
          </a:xfrm>
          <a:prstGeom prst="rect">
            <a:avLst/>
          </a:prstGeom>
          <a:gradFill flip="none" rotWithShape="1">
            <a:gsLst>
              <a:gs pos="51000">
                <a:srgbClr val="F0F3F6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EF14F8-EE4D-47BB-ACC5-AF72E23C0A2B}"/>
              </a:ext>
            </a:extLst>
          </p:cNvPr>
          <p:cNvGrpSpPr/>
          <p:nvPr/>
        </p:nvGrpSpPr>
        <p:grpSpPr>
          <a:xfrm>
            <a:off x="916708" y="2232151"/>
            <a:ext cx="3932383" cy="771525"/>
            <a:chOff x="634832" y="1131688"/>
            <a:chExt cx="3932383" cy="77152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6AB4211-A4AF-443C-BC9C-AD6562EAA067}"/>
                </a:ext>
              </a:extLst>
            </p:cNvPr>
            <p:cNvSpPr/>
            <p:nvPr/>
          </p:nvSpPr>
          <p:spPr>
            <a:xfrm>
              <a:off x="634832" y="1183599"/>
              <a:ext cx="657225" cy="390525"/>
            </a:xfrm>
            <a:custGeom>
              <a:avLst/>
              <a:gdLst>
                <a:gd name="connsiteX0" fmla="*/ 7144 w 657225"/>
                <a:gd name="connsiteY0" fmla="*/ 383858 h 390525"/>
                <a:gd name="connsiteX1" fmla="*/ 7144 w 657225"/>
                <a:gd name="connsiteY1" fmla="*/ 35719 h 390525"/>
                <a:gd name="connsiteX2" fmla="*/ 35719 w 657225"/>
                <a:gd name="connsiteY2" fmla="*/ 7144 h 390525"/>
                <a:gd name="connsiteX3" fmla="*/ 654082 w 657225"/>
                <a:gd name="connsiteY3" fmla="*/ 7144 h 390525"/>
                <a:gd name="connsiteX4" fmla="*/ 543306 w 657225"/>
                <a:gd name="connsiteY4" fmla="*/ 185261 h 390525"/>
                <a:gd name="connsiteX5" fmla="*/ 654082 w 657225"/>
                <a:gd name="connsiteY5" fmla="*/ 363284 h 390525"/>
                <a:gd name="connsiteX6" fmla="*/ 36957 w 657225"/>
                <a:gd name="connsiteY6" fmla="*/ 363284 h 390525"/>
                <a:gd name="connsiteX7" fmla="*/ 7144 w 657225"/>
                <a:gd name="connsiteY7" fmla="*/ 38385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7225" h="390525">
                  <a:moveTo>
                    <a:pt x="7144" y="383858"/>
                  </a:moveTo>
                  <a:lnTo>
                    <a:pt x="7144" y="35719"/>
                  </a:lnTo>
                  <a:cubicBezTo>
                    <a:pt x="7144" y="19937"/>
                    <a:pt x="19937" y="7144"/>
                    <a:pt x="35719" y="7144"/>
                  </a:cubicBezTo>
                  <a:lnTo>
                    <a:pt x="654082" y="7144"/>
                  </a:lnTo>
                  <a:lnTo>
                    <a:pt x="543306" y="185261"/>
                  </a:lnTo>
                  <a:lnTo>
                    <a:pt x="654082" y="363284"/>
                  </a:lnTo>
                  <a:lnTo>
                    <a:pt x="36957" y="363284"/>
                  </a:lnTo>
                  <a:cubicBezTo>
                    <a:pt x="23811" y="363600"/>
                    <a:pt x="12104" y="371680"/>
                    <a:pt x="7144" y="38385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400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D6C3BF8-5B41-4E34-ABC7-FC1FC9969A28}"/>
                </a:ext>
              </a:extLst>
            </p:cNvPr>
            <p:cNvSpPr/>
            <p:nvPr/>
          </p:nvSpPr>
          <p:spPr>
            <a:xfrm>
              <a:off x="761991" y="1131688"/>
              <a:ext cx="3805224" cy="771525"/>
            </a:xfrm>
            <a:prstGeom prst="roundRect">
              <a:avLst/>
            </a:pr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101600" sx="102000" sy="102000" algn="ctr" rotWithShape="0">
                <a:schemeClr val="bg1">
                  <a:lumMod val="50000"/>
                  <a:alpha val="40000"/>
                </a:schemeClr>
              </a:outerShdw>
            </a:effectLst>
          </p:spPr>
          <p:txBody>
            <a:bodyPr lIns="900000" rtlCol="0" anchor="ctr"/>
            <a:lstStyle/>
            <a:p>
              <a:r>
                <a:rPr lang="en-IN" sz="1400" b="1" dirty="0"/>
                <a:t>Barrier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7F1FADD-C18A-456A-B4C0-A1D1E0B4943A}"/>
                </a:ext>
              </a:extLst>
            </p:cNvPr>
            <p:cNvSpPr/>
            <p:nvPr/>
          </p:nvSpPr>
          <p:spPr>
            <a:xfrm>
              <a:off x="634832" y="1211412"/>
              <a:ext cx="1009650" cy="590550"/>
            </a:xfrm>
            <a:custGeom>
              <a:avLst/>
              <a:gdLst>
                <a:gd name="connsiteX0" fmla="*/ 7144 w 1009650"/>
                <a:gd name="connsiteY0" fmla="*/ 7144 h 590550"/>
                <a:gd name="connsiteX1" fmla="*/ 7144 w 1009650"/>
                <a:gd name="connsiteY1" fmla="*/ 542449 h 590550"/>
                <a:gd name="connsiteX2" fmla="*/ 51340 w 1009650"/>
                <a:gd name="connsiteY2" fmla="*/ 586645 h 590550"/>
                <a:gd name="connsiteX3" fmla="*/ 1003840 w 1009650"/>
                <a:gd name="connsiteY3" fmla="*/ 586645 h 590550"/>
                <a:gd name="connsiteX4" fmla="*/ 833152 w 1009650"/>
                <a:gd name="connsiteY4" fmla="*/ 312515 h 590550"/>
                <a:gd name="connsiteX5" fmla="*/ 1003840 w 1009650"/>
                <a:gd name="connsiteY5" fmla="*/ 38291 h 590550"/>
                <a:gd name="connsiteX6" fmla="*/ 53054 w 1009650"/>
                <a:gd name="connsiteY6" fmla="*/ 38291 h 590550"/>
                <a:gd name="connsiteX7" fmla="*/ 7144 w 1009650"/>
                <a:gd name="connsiteY7" fmla="*/ 714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650" h="590550">
                  <a:moveTo>
                    <a:pt x="7144" y="7144"/>
                  </a:moveTo>
                  <a:lnTo>
                    <a:pt x="7144" y="542449"/>
                  </a:lnTo>
                  <a:cubicBezTo>
                    <a:pt x="7144" y="566858"/>
                    <a:pt x="26931" y="586645"/>
                    <a:pt x="51340" y="586645"/>
                  </a:cubicBezTo>
                  <a:lnTo>
                    <a:pt x="1003840" y="586645"/>
                  </a:lnTo>
                  <a:lnTo>
                    <a:pt x="833152" y="312515"/>
                  </a:lnTo>
                  <a:lnTo>
                    <a:pt x="1003840" y="38291"/>
                  </a:lnTo>
                  <a:lnTo>
                    <a:pt x="53054" y="38291"/>
                  </a:lnTo>
                  <a:cubicBezTo>
                    <a:pt x="26956" y="35719"/>
                    <a:pt x="12573" y="21812"/>
                    <a:pt x="7144" y="7144"/>
                  </a:cubicBezTo>
                  <a:close/>
                </a:path>
              </a:pathLst>
            </a:custGeom>
            <a:solidFill>
              <a:srgbClr val="2A597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40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EFC49A4-2C88-4154-9D6B-52BD2BB07494}"/>
                </a:ext>
              </a:extLst>
            </p:cNvPr>
            <p:cNvGrpSpPr/>
            <p:nvPr/>
          </p:nvGrpSpPr>
          <p:grpSpPr>
            <a:xfrm>
              <a:off x="906606" y="1337079"/>
              <a:ext cx="387209" cy="339217"/>
              <a:chOff x="6808788" y="2644775"/>
              <a:chExt cx="603251" cy="573088"/>
            </a:xfrm>
            <a:solidFill>
              <a:schemeClr val="bg1"/>
            </a:solidFill>
          </p:grpSpPr>
          <p:sp>
            <p:nvSpPr>
              <p:cNvPr id="46" name="Freeform 96">
                <a:extLst>
                  <a:ext uri="{FF2B5EF4-FFF2-40B4-BE49-F238E27FC236}">
                    <a16:creationId xmlns:a16="http://schemas.microsoft.com/office/drawing/2014/main" id="{D5D56BB6-D86C-448D-B5DB-17CB7D6B01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97713" y="2865438"/>
                <a:ext cx="257175" cy="19050"/>
              </a:xfrm>
              <a:custGeom>
                <a:avLst/>
                <a:gdLst>
                  <a:gd name="T0" fmla="*/ 39 w 41"/>
                  <a:gd name="T1" fmla="*/ 0 h 3"/>
                  <a:gd name="T2" fmla="*/ 1 w 41"/>
                  <a:gd name="T3" fmla="*/ 0 h 3"/>
                  <a:gd name="T4" fmla="*/ 0 w 41"/>
                  <a:gd name="T5" fmla="*/ 2 h 3"/>
                  <a:gd name="T6" fmla="*/ 1 w 41"/>
                  <a:gd name="T7" fmla="*/ 3 h 3"/>
                  <a:gd name="T8" fmla="*/ 39 w 41"/>
                  <a:gd name="T9" fmla="*/ 3 h 3"/>
                  <a:gd name="T10" fmla="*/ 41 w 41"/>
                  <a:gd name="T11" fmla="*/ 2 h 3"/>
                  <a:gd name="T12" fmla="*/ 39 w 41"/>
                  <a:gd name="T13" fmla="*/ 0 h 3"/>
                  <a:gd name="T14" fmla="*/ 39 w 41"/>
                  <a:gd name="T15" fmla="*/ 0 h 3"/>
                  <a:gd name="T16" fmla="*/ 39 w 4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">
                    <a:moveTo>
                      <a:pt x="3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3"/>
                      <a:pt x="41" y="3"/>
                      <a:pt x="41" y="2"/>
                    </a:cubicBezTo>
                    <a:cubicBezTo>
                      <a:pt x="41" y="1"/>
                      <a:pt x="40" y="0"/>
                      <a:pt x="39" y="0"/>
                    </a:cubicBezTo>
                    <a:close/>
                    <a:moveTo>
                      <a:pt x="39" y="0"/>
                    </a:move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4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97">
                <a:extLst>
                  <a:ext uri="{FF2B5EF4-FFF2-40B4-BE49-F238E27FC236}">
                    <a16:creationId xmlns:a16="http://schemas.microsoft.com/office/drawing/2014/main" id="{D9459A6F-81D9-4C22-8E5E-59F6C97972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97713" y="2916238"/>
                <a:ext cx="257175" cy="19050"/>
              </a:xfrm>
              <a:custGeom>
                <a:avLst/>
                <a:gdLst>
                  <a:gd name="T0" fmla="*/ 41 w 41"/>
                  <a:gd name="T1" fmla="*/ 2 h 3"/>
                  <a:gd name="T2" fmla="*/ 39 w 41"/>
                  <a:gd name="T3" fmla="*/ 0 h 3"/>
                  <a:gd name="T4" fmla="*/ 1 w 41"/>
                  <a:gd name="T5" fmla="*/ 0 h 3"/>
                  <a:gd name="T6" fmla="*/ 0 w 41"/>
                  <a:gd name="T7" fmla="*/ 2 h 3"/>
                  <a:gd name="T8" fmla="*/ 1 w 41"/>
                  <a:gd name="T9" fmla="*/ 3 h 3"/>
                  <a:gd name="T10" fmla="*/ 39 w 41"/>
                  <a:gd name="T11" fmla="*/ 3 h 3"/>
                  <a:gd name="T12" fmla="*/ 41 w 41"/>
                  <a:gd name="T13" fmla="*/ 2 h 3"/>
                  <a:gd name="T14" fmla="*/ 41 w 41"/>
                  <a:gd name="T15" fmla="*/ 2 h 3"/>
                  <a:gd name="T16" fmla="*/ 41 w 41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">
                    <a:moveTo>
                      <a:pt x="41" y="2"/>
                    </a:moveTo>
                    <a:cubicBezTo>
                      <a:pt x="41" y="1"/>
                      <a:pt x="40" y="0"/>
                      <a:pt x="3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40" y="3"/>
                      <a:pt x="41" y="3"/>
                      <a:pt x="41" y="2"/>
                    </a:cubicBezTo>
                    <a:close/>
                    <a:moveTo>
                      <a:pt x="41" y="2"/>
                    </a:moveTo>
                    <a:cubicBezTo>
                      <a:pt x="41" y="2"/>
                      <a:pt x="41" y="2"/>
                      <a:pt x="4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4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98">
                <a:extLst>
                  <a:ext uri="{FF2B5EF4-FFF2-40B4-BE49-F238E27FC236}">
                    <a16:creationId xmlns:a16="http://schemas.microsoft.com/office/drawing/2014/main" id="{9481E41F-2823-442F-9E09-9D4AA85DB9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97713" y="2965450"/>
                <a:ext cx="157163" cy="19050"/>
              </a:xfrm>
              <a:custGeom>
                <a:avLst/>
                <a:gdLst>
                  <a:gd name="T0" fmla="*/ 1 w 25"/>
                  <a:gd name="T1" fmla="*/ 0 h 3"/>
                  <a:gd name="T2" fmla="*/ 0 w 25"/>
                  <a:gd name="T3" fmla="*/ 1 h 3"/>
                  <a:gd name="T4" fmla="*/ 1 w 25"/>
                  <a:gd name="T5" fmla="*/ 3 h 3"/>
                  <a:gd name="T6" fmla="*/ 24 w 25"/>
                  <a:gd name="T7" fmla="*/ 3 h 3"/>
                  <a:gd name="T8" fmla="*/ 25 w 25"/>
                  <a:gd name="T9" fmla="*/ 1 h 3"/>
                  <a:gd name="T10" fmla="*/ 24 w 25"/>
                  <a:gd name="T11" fmla="*/ 0 h 3"/>
                  <a:gd name="T12" fmla="*/ 1 w 25"/>
                  <a:gd name="T13" fmla="*/ 0 h 3"/>
                  <a:gd name="T14" fmla="*/ 1 w 25"/>
                  <a:gd name="T15" fmla="*/ 0 h 3"/>
                  <a:gd name="T16" fmla="*/ 1 w 25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5" y="3"/>
                      <a:pt x="25" y="2"/>
                      <a:pt x="25" y="1"/>
                    </a:cubicBezTo>
                    <a:cubicBezTo>
                      <a:pt x="25" y="1"/>
                      <a:pt x="25" y="0"/>
                      <a:pt x="24" y="0"/>
                    </a:cubicBezTo>
                    <a:lnTo>
                      <a:pt x="1" y="0"/>
                    </a:lnTo>
                    <a:close/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4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99">
                <a:extLst>
                  <a:ext uri="{FF2B5EF4-FFF2-40B4-BE49-F238E27FC236}">
                    <a16:creationId xmlns:a16="http://schemas.microsoft.com/office/drawing/2014/main" id="{D1366BAE-557B-4122-ABD9-7544F39329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6888" y="2720975"/>
                <a:ext cx="49213" cy="55563"/>
              </a:xfrm>
              <a:custGeom>
                <a:avLst/>
                <a:gdLst>
                  <a:gd name="T0" fmla="*/ 1 w 8"/>
                  <a:gd name="T1" fmla="*/ 8 h 9"/>
                  <a:gd name="T2" fmla="*/ 4 w 8"/>
                  <a:gd name="T3" fmla="*/ 7 h 9"/>
                  <a:gd name="T4" fmla="*/ 4 w 8"/>
                  <a:gd name="T5" fmla="*/ 7 h 9"/>
                  <a:gd name="T6" fmla="*/ 6 w 8"/>
                  <a:gd name="T7" fmla="*/ 4 h 9"/>
                  <a:gd name="T8" fmla="*/ 8 w 8"/>
                  <a:gd name="T9" fmla="*/ 4 h 9"/>
                  <a:gd name="T10" fmla="*/ 6 w 8"/>
                  <a:gd name="T11" fmla="*/ 0 h 9"/>
                  <a:gd name="T12" fmla="*/ 0 w 8"/>
                  <a:gd name="T13" fmla="*/ 7 h 9"/>
                  <a:gd name="T14" fmla="*/ 0 w 8"/>
                  <a:gd name="T15" fmla="*/ 9 h 9"/>
                  <a:gd name="T16" fmla="*/ 0 w 8"/>
                  <a:gd name="T17" fmla="*/ 9 h 9"/>
                  <a:gd name="T18" fmla="*/ 1 w 8"/>
                  <a:gd name="T19" fmla="*/ 8 h 9"/>
                  <a:gd name="T20" fmla="*/ 1 w 8"/>
                  <a:gd name="T21" fmla="*/ 8 h 9"/>
                  <a:gd name="T22" fmla="*/ 1 w 8"/>
                  <a:gd name="T2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9">
                    <a:moveTo>
                      <a:pt x="1" y="8"/>
                    </a:moveTo>
                    <a:cubicBezTo>
                      <a:pt x="1" y="8"/>
                      <a:pt x="2" y="8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6" y="2"/>
                      <a:pt x="6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8"/>
                      <a:pt x="1" y="8"/>
                    </a:cubicBezTo>
                    <a:close/>
                    <a:moveTo>
                      <a:pt x="1" y="8"/>
                    </a:moveTo>
                    <a:cubicBezTo>
                      <a:pt x="1" y="8"/>
                      <a:pt x="1" y="8"/>
                      <a:pt x="1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4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100">
                <a:extLst>
                  <a:ext uri="{FF2B5EF4-FFF2-40B4-BE49-F238E27FC236}">
                    <a16:creationId xmlns:a16="http://schemas.microsoft.com/office/drawing/2014/main" id="{9EFD5888-6131-40B3-BE16-C084A0CF79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0401" y="2720975"/>
                <a:ext cx="401638" cy="371475"/>
              </a:xfrm>
              <a:custGeom>
                <a:avLst/>
                <a:gdLst>
                  <a:gd name="T0" fmla="*/ 57 w 64"/>
                  <a:gd name="T1" fmla="*/ 0 h 59"/>
                  <a:gd name="T2" fmla="*/ 2 w 64"/>
                  <a:gd name="T3" fmla="*/ 0 h 59"/>
                  <a:gd name="T4" fmla="*/ 0 w 64"/>
                  <a:gd name="T5" fmla="*/ 4 h 59"/>
                  <a:gd name="T6" fmla="*/ 57 w 64"/>
                  <a:gd name="T7" fmla="*/ 4 h 59"/>
                  <a:gd name="T8" fmla="*/ 60 w 64"/>
                  <a:gd name="T9" fmla="*/ 7 h 59"/>
                  <a:gd name="T10" fmla="*/ 60 w 64"/>
                  <a:gd name="T11" fmla="*/ 53 h 59"/>
                  <a:gd name="T12" fmla="*/ 57 w 64"/>
                  <a:gd name="T13" fmla="*/ 55 h 59"/>
                  <a:gd name="T14" fmla="*/ 4 w 64"/>
                  <a:gd name="T15" fmla="*/ 55 h 59"/>
                  <a:gd name="T16" fmla="*/ 5 w 64"/>
                  <a:gd name="T17" fmla="*/ 59 h 59"/>
                  <a:gd name="T18" fmla="*/ 57 w 64"/>
                  <a:gd name="T19" fmla="*/ 59 h 59"/>
                  <a:gd name="T20" fmla="*/ 64 w 64"/>
                  <a:gd name="T21" fmla="*/ 53 h 59"/>
                  <a:gd name="T22" fmla="*/ 64 w 64"/>
                  <a:gd name="T23" fmla="*/ 7 h 59"/>
                  <a:gd name="T24" fmla="*/ 57 w 64"/>
                  <a:gd name="T25" fmla="*/ 0 h 59"/>
                  <a:gd name="T26" fmla="*/ 57 w 64"/>
                  <a:gd name="T27" fmla="*/ 0 h 59"/>
                  <a:gd name="T28" fmla="*/ 57 w 64"/>
                  <a:gd name="T2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" h="59">
                    <a:moveTo>
                      <a:pt x="5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1" y="3"/>
                      <a:pt x="0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9" y="4"/>
                      <a:pt x="60" y="5"/>
                      <a:pt x="60" y="7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60" y="54"/>
                      <a:pt x="59" y="55"/>
                      <a:pt x="57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5" y="59"/>
                      <a:pt x="5" y="59"/>
                      <a:pt x="5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61" y="59"/>
                      <a:pt x="64" y="56"/>
                      <a:pt x="64" y="53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1" y="0"/>
                      <a:pt x="57" y="0"/>
                    </a:cubicBezTo>
                    <a:close/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4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1">
                <a:extLst>
                  <a:ext uri="{FF2B5EF4-FFF2-40B4-BE49-F238E27FC236}">
                    <a16:creationId xmlns:a16="http://schemas.microsoft.com/office/drawing/2014/main" id="{4440A0BC-19DA-4652-9AC4-F47D520043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6888" y="2971800"/>
                <a:ext cx="25400" cy="114300"/>
              </a:xfrm>
              <a:custGeom>
                <a:avLst/>
                <a:gdLst>
                  <a:gd name="T0" fmla="*/ 0 w 4"/>
                  <a:gd name="T1" fmla="*/ 5 h 18"/>
                  <a:gd name="T2" fmla="*/ 0 w 4"/>
                  <a:gd name="T3" fmla="*/ 13 h 18"/>
                  <a:gd name="T4" fmla="*/ 3 w 4"/>
                  <a:gd name="T5" fmla="*/ 18 h 18"/>
                  <a:gd name="T6" fmla="*/ 4 w 4"/>
                  <a:gd name="T7" fmla="*/ 8 h 18"/>
                  <a:gd name="T8" fmla="*/ 4 w 4"/>
                  <a:gd name="T9" fmla="*/ 0 h 18"/>
                  <a:gd name="T10" fmla="*/ 4 w 4"/>
                  <a:gd name="T11" fmla="*/ 0 h 18"/>
                  <a:gd name="T12" fmla="*/ 0 w 4"/>
                  <a:gd name="T13" fmla="*/ 5 h 18"/>
                  <a:gd name="T14" fmla="*/ 0 w 4"/>
                  <a:gd name="T15" fmla="*/ 5 h 18"/>
                  <a:gd name="T16" fmla="*/ 0 w 4"/>
                  <a:gd name="T17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8">
                    <a:moveTo>
                      <a:pt x="0" y="5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5"/>
                      <a:pt x="1" y="17"/>
                      <a:pt x="3" y="1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2"/>
                      <a:pt x="1" y="4"/>
                      <a:pt x="0" y="5"/>
                    </a:cubicBezTo>
                    <a:close/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4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02">
                <a:extLst>
                  <a:ext uri="{FF2B5EF4-FFF2-40B4-BE49-F238E27FC236}">
                    <a16:creationId xmlns:a16="http://schemas.microsoft.com/office/drawing/2014/main" id="{D2F95781-C074-45BA-9F59-8E69D3F366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96101" y="2644775"/>
                <a:ext cx="114300" cy="119063"/>
              </a:xfrm>
              <a:custGeom>
                <a:avLst/>
                <a:gdLst>
                  <a:gd name="T0" fmla="*/ 9 w 18"/>
                  <a:gd name="T1" fmla="*/ 19 h 19"/>
                  <a:gd name="T2" fmla="*/ 18 w 18"/>
                  <a:gd name="T3" fmla="*/ 9 h 19"/>
                  <a:gd name="T4" fmla="*/ 9 w 18"/>
                  <a:gd name="T5" fmla="*/ 0 h 19"/>
                  <a:gd name="T6" fmla="*/ 0 w 18"/>
                  <a:gd name="T7" fmla="*/ 9 h 19"/>
                  <a:gd name="T8" fmla="*/ 9 w 18"/>
                  <a:gd name="T9" fmla="*/ 19 h 19"/>
                  <a:gd name="T10" fmla="*/ 9 w 18"/>
                  <a:gd name="T11" fmla="*/ 19 h 19"/>
                  <a:gd name="T12" fmla="*/ 9 w 18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19">
                    <a:moveTo>
                      <a:pt x="9" y="19"/>
                    </a:moveTo>
                    <a:cubicBezTo>
                      <a:pt x="14" y="19"/>
                      <a:pt x="18" y="14"/>
                      <a:pt x="18" y="9"/>
                    </a:cubicBezTo>
                    <a:cubicBezTo>
                      <a:pt x="18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9"/>
                      <a:pt x="9" y="19"/>
                    </a:cubicBezTo>
                    <a:close/>
                    <a:moveTo>
                      <a:pt x="9" y="19"/>
                    </a:moveTo>
                    <a:cubicBezTo>
                      <a:pt x="9" y="19"/>
                      <a:pt x="9" y="19"/>
                      <a:pt x="9" y="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4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03">
                <a:extLst>
                  <a:ext uri="{FF2B5EF4-FFF2-40B4-BE49-F238E27FC236}">
                    <a16:creationId xmlns:a16="http://schemas.microsoft.com/office/drawing/2014/main" id="{E6463893-5798-49BB-916D-B1E7772ACC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8788" y="2770188"/>
                <a:ext cx="358775" cy="447675"/>
              </a:xfrm>
              <a:custGeom>
                <a:avLst/>
                <a:gdLst>
                  <a:gd name="T0" fmla="*/ 35 w 57"/>
                  <a:gd name="T1" fmla="*/ 9 h 71"/>
                  <a:gd name="T2" fmla="*/ 37 w 57"/>
                  <a:gd name="T3" fmla="*/ 10 h 71"/>
                  <a:gd name="T4" fmla="*/ 53 w 57"/>
                  <a:gd name="T5" fmla="*/ 10 h 71"/>
                  <a:gd name="T6" fmla="*/ 57 w 57"/>
                  <a:gd name="T7" fmla="*/ 6 h 71"/>
                  <a:gd name="T8" fmla="*/ 53 w 57"/>
                  <a:gd name="T9" fmla="*/ 3 h 71"/>
                  <a:gd name="T10" fmla="*/ 37 w 57"/>
                  <a:gd name="T11" fmla="*/ 3 h 71"/>
                  <a:gd name="T12" fmla="*/ 24 w 57"/>
                  <a:gd name="T13" fmla="*/ 0 h 71"/>
                  <a:gd name="T14" fmla="*/ 23 w 57"/>
                  <a:gd name="T15" fmla="*/ 2 h 71"/>
                  <a:gd name="T16" fmla="*/ 23 w 57"/>
                  <a:gd name="T17" fmla="*/ 2 h 71"/>
                  <a:gd name="T18" fmla="*/ 26 w 57"/>
                  <a:gd name="T19" fmla="*/ 20 h 71"/>
                  <a:gd name="T20" fmla="*/ 23 w 57"/>
                  <a:gd name="T21" fmla="*/ 24 h 71"/>
                  <a:gd name="T22" fmla="*/ 20 w 57"/>
                  <a:gd name="T23" fmla="*/ 20 h 71"/>
                  <a:gd name="T24" fmla="*/ 22 w 57"/>
                  <a:gd name="T25" fmla="*/ 2 h 71"/>
                  <a:gd name="T26" fmla="*/ 22 w 57"/>
                  <a:gd name="T27" fmla="*/ 2 h 71"/>
                  <a:gd name="T28" fmla="*/ 22 w 57"/>
                  <a:gd name="T29" fmla="*/ 0 h 71"/>
                  <a:gd name="T30" fmla="*/ 8 w 57"/>
                  <a:gd name="T31" fmla="*/ 3 h 71"/>
                  <a:gd name="T32" fmla="*/ 8 w 57"/>
                  <a:gd name="T33" fmla="*/ 3 h 71"/>
                  <a:gd name="T34" fmla="*/ 7 w 57"/>
                  <a:gd name="T35" fmla="*/ 3 h 71"/>
                  <a:gd name="T36" fmla="*/ 6 w 57"/>
                  <a:gd name="T37" fmla="*/ 4 h 71"/>
                  <a:gd name="T38" fmla="*/ 6 w 57"/>
                  <a:gd name="T39" fmla="*/ 4 h 71"/>
                  <a:gd name="T40" fmla="*/ 6 w 57"/>
                  <a:gd name="T41" fmla="*/ 5 h 71"/>
                  <a:gd name="T42" fmla="*/ 6 w 57"/>
                  <a:gd name="T43" fmla="*/ 5 h 71"/>
                  <a:gd name="T44" fmla="*/ 0 w 57"/>
                  <a:gd name="T45" fmla="*/ 30 h 71"/>
                  <a:gd name="T46" fmla="*/ 3 w 57"/>
                  <a:gd name="T47" fmla="*/ 34 h 71"/>
                  <a:gd name="T48" fmla="*/ 3 w 57"/>
                  <a:gd name="T49" fmla="*/ 34 h 71"/>
                  <a:gd name="T50" fmla="*/ 7 w 57"/>
                  <a:gd name="T51" fmla="*/ 32 h 71"/>
                  <a:gd name="T52" fmla="*/ 12 w 57"/>
                  <a:gd name="T53" fmla="*/ 9 h 71"/>
                  <a:gd name="T54" fmla="*/ 13 w 57"/>
                  <a:gd name="T55" fmla="*/ 8 h 71"/>
                  <a:gd name="T56" fmla="*/ 13 w 57"/>
                  <a:gd name="T57" fmla="*/ 32 h 71"/>
                  <a:gd name="T58" fmla="*/ 10 w 57"/>
                  <a:gd name="T59" fmla="*/ 66 h 71"/>
                  <a:gd name="T60" fmla="*/ 14 w 57"/>
                  <a:gd name="T61" fmla="*/ 71 h 71"/>
                  <a:gd name="T62" fmla="*/ 15 w 57"/>
                  <a:gd name="T63" fmla="*/ 71 h 71"/>
                  <a:gd name="T64" fmla="*/ 19 w 57"/>
                  <a:gd name="T65" fmla="*/ 67 h 71"/>
                  <a:gd name="T66" fmla="*/ 21 w 57"/>
                  <a:gd name="T67" fmla="*/ 36 h 71"/>
                  <a:gd name="T68" fmla="*/ 23 w 57"/>
                  <a:gd name="T69" fmla="*/ 36 h 71"/>
                  <a:gd name="T70" fmla="*/ 24 w 57"/>
                  <a:gd name="T71" fmla="*/ 36 h 71"/>
                  <a:gd name="T72" fmla="*/ 27 w 57"/>
                  <a:gd name="T73" fmla="*/ 67 h 71"/>
                  <a:gd name="T74" fmla="*/ 31 w 57"/>
                  <a:gd name="T75" fmla="*/ 71 h 71"/>
                  <a:gd name="T76" fmla="*/ 31 w 57"/>
                  <a:gd name="T77" fmla="*/ 71 h 71"/>
                  <a:gd name="T78" fmla="*/ 35 w 57"/>
                  <a:gd name="T79" fmla="*/ 66 h 71"/>
                  <a:gd name="T80" fmla="*/ 32 w 57"/>
                  <a:gd name="T81" fmla="*/ 32 h 71"/>
                  <a:gd name="T82" fmla="*/ 32 w 57"/>
                  <a:gd name="T83" fmla="*/ 8 h 71"/>
                  <a:gd name="T84" fmla="*/ 35 w 57"/>
                  <a:gd name="T85" fmla="*/ 9 h 71"/>
                  <a:gd name="T86" fmla="*/ 35 w 57"/>
                  <a:gd name="T87" fmla="*/ 9 h 71"/>
                  <a:gd name="T88" fmla="*/ 35 w 57"/>
                  <a:gd name="T89" fmla="*/ 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" h="71">
                    <a:moveTo>
                      <a:pt x="35" y="9"/>
                    </a:moveTo>
                    <a:cubicBezTo>
                      <a:pt x="36" y="9"/>
                      <a:pt x="36" y="10"/>
                      <a:pt x="37" y="10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5" y="10"/>
                      <a:pt x="57" y="8"/>
                      <a:pt x="57" y="6"/>
                    </a:cubicBezTo>
                    <a:cubicBezTo>
                      <a:pt x="57" y="4"/>
                      <a:pt x="55" y="3"/>
                      <a:pt x="53" y="3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5" y="2"/>
                      <a:pt x="30" y="0"/>
                      <a:pt x="24" y="0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5" y="0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2"/>
                      <a:pt x="1" y="34"/>
                      <a:pt x="3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5" y="34"/>
                      <a:pt x="6" y="33"/>
                      <a:pt x="7" y="3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3" y="9"/>
                      <a:pt x="13" y="8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68"/>
                      <a:pt x="12" y="70"/>
                      <a:pt x="14" y="71"/>
                    </a:cubicBezTo>
                    <a:cubicBezTo>
                      <a:pt x="14" y="71"/>
                      <a:pt x="14" y="71"/>
                      <a:pt x="15" y="71"/>
                    </a:cubicBezTo>
                    <a:cubicBezTo>
                      <a:pt x="17" y="71"/>
                      <a:pt x="18" y="69"/>
                      <a:pt x="19" y="67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69"/>
                      <a:pt x="29" y="71"/>
                      <a:pt x="31" y="71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4" y="70"/>
                      <a:pt x="35" y="68"/>
                      <a:pt x="35" y="66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4" y="9"/>
                      <a:pt x="35" y="9"/>
                      <a:pt x="35" y="9"/>
                    </a:cubicBezTo>
                    <a:close/>
                    <a:moveTo>
                      <a:pt x="35" y="9"/>
                    </a:moveTo>
                    <a:cubicBezTo>
                      <a:pt x="35" y="9"/>
                      <a:pt x="35" y="9"/>
                      <a:pt x="35" y="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094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032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9C19E9-F2DD-424D-9BED-03290D315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2E6D9F-91B2-4064-B225-193984ABF20A}"/>
              </a:ext>
            </a:extLst>
          </p:cNvPr>
          <p:cNvSpPr/>
          <p:nvPr/>
        </p:nvSpPr>
        <p:spPr>
          <a:xfrm>
            <a:off x="1933903" y="612845"/>
            <a:ext cx="721009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CountdownEvent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Used to coordinate multiple threads or tasks based on a specified count.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Mechanism: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Tracks a count and signals all waiting threads when the count reaches zero.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 cases: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Waiting for multiple asynchronous operations to complete before proceeding.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Implementing a "cancellable" operation where a certain number of tasks must finish before cancellation is allowed.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Barrier: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Used to synchronize multiple threads or tasks at a specific point in their execution.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Mechanism: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Creates a barrier that all participants must reach before proceeding.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 cases: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Implementing parallel algorithms where multiple threads must wait for each other at specific points.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Coordinating multiple stages of a pipeline or workflow.</a:t>
            </a:r>
          </a:p>
        </p:txBody>
      </p:sp>
    </p:spTree>
    <p:extLst>
      <p:ext uri="{BB962C8B-B14F-4D97-AF65-F5344CB8AC3E}">
        <p14:creationId xmlns:p14="http://schemas.microsoft.com/office/powerpoint/2010/main" val="355673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40D72-78AD-4023-A9A3-C3FD5DFFB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2D8453-7A57-4440-90DF-B7453089E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896" y="1133824"/>
            <a:ext cx="899685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differences: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 vs. Participants: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CountdownEvent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tracks a count, while Barrier tracks participants.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Signal mechanism: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CountdownEvent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be signaled multiple times, while Barrier is typically signaled only once per participant.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Wait behavior: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CountdownEvent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waits for the count to reach zero, while Barrier waits for all participants to reach the barrier.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1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F98747-B8EE-4497-8CE7-8386514D97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193D14-EC00-40A4-82C6-392B79181445}"/>
              </a:ext>
            </a:extLst>
          </p:cNvPr>
          <p:cNvSpPr txBox="1"/>
          <p:nvPr/>
        </p:nvSpPr>
        <p:spPr>
          <a:xfrm>
            <a:off x="4155767" y="2687545"/>
            <a:ext cx="2597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Barrier</a:t>
            </a:r>
          </a:p>
        </p:txBody>
      </p:sp>
    </p:spTree>
    <p:extLst>
      <p:ext uri="{BB962C8B-B14F-4D97-AF65-F5344CB8AC3E}">
        <p14:creationId xmlns:p14="http://schemas.microsoft.com/office/powerpoint/2010/main" val="388801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38393D-F7F1-4E9B-B310-75E49BBEB7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C6B781-894D-4D93-9FFD-239827F7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649" y="925918"/>
            <a:ext cx="877613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Barrier class provides a mechanism for synchronizing multiple threads or tasks at a specific point in their execution. It allows you to create a barrier that multiple threads can wait on, and then release all waiting threads at once when a specified number of threads have reached the barrier. This is useful for scenarios where you need to ensure that all threads have completed a certain step before proceeding.</a:t>
            </a:r>
          </a:p>
        </p:txBody>
      </p:sp>
    </p:spTree>
    <p:extLst>
      <p:ext uri="{BB962C8B-B14F-4D97-AF65-F5344CB8AC3E}">
        <p14:creationId xmlns:p14="http://schemas.microsoft.com/office/powerpoint/2010/main" val="2869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FC6845-4F70-47C7-A24E-20F689560B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4A178-2C67-4D90-846B-D490831EA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08" y="1287120"/>
            <a:ext cx="10173418" cy="446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8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BBF02-05F9-43AB-B863-FD3E6E635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FCEEAE-C141-42A7-B3C1-4DA0E2AC37ED}"/>
              </a:ext>
            </a:extLst>
          </p:cNvPr>
          <p:cNvSpPr/>
          <p:nvPr/>
        </p:nvSpPr>
        <p:spPr>
          <a:xfrm>
            <a:off x="1744717" y="1881038"/>
            <a:ext cx="87025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Another Example: Parallel Image Processing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Scenario: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large image processing application that needs to process different regions of an image in parallel. However, certain processing steps require the results from other regions, so synchronization is necessary.</a:t>
            </a:r>
          </a:p>
        </p:txBody>
      </p:sp>
    </p:spTree>
    <p:extLst>
      <p:ext uri="{BB962C8B-B14F-4D97-AF65-F5344CB8AC3E}">
        <p14:creationId xmlns:p14="http://schemas.microsoft.com/office/powerpoint/2010/main" val="335404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3F3627-4C0D-41FB-B11D-24925A243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7658D-E587-4CF6-B78B-8B96D156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633412"/>
            <a:ext cx="71818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1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F2A537-5F63-4C3B-B94F-12CC68DAF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1F101-41AC-422B-9CEF-D7B1FBEF8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14" y="781032"/>
            <a:ext cx="6264329" cy="56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1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68BD1-5C43-4EB9-BBAD-143026979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DC0B4-9BB5-48F6-AC34-5A5AC2D2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033462"/>
            <a:ext cx="77533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7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1846B-2250-4487-91EA-C316ADB9E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C1D32D-82E8-468B-BF6C-5A8B84B86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14" y="874454"/>
            <a:ext cx="9858703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Barrier ensures that all regions have been processed before updating the image with the results from other regions.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approach allows for efficient parallel image processing while maintaining the correct order of operations.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Barrier can be used in various image processing scenarios, such as edge detection, filtering, and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96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A5970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 sz="140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F685F3EF55194490B36E03D23C089E" ma:contentTypeVersion="4" ma:contentTypeDescription="Create a new document." ma:contentTypeScope="" ma:versionID="1b742762e9cc247a9626543f3d9d8dbb">
  <xsd:schema xmlns:xsd="http://www.w3.org/2001/XMLSchema" xmlns:xs="http://www.w3.org/2001/XMLSchema" xmlns:p="http://schemas.microsoft.com/office/2006/metadata/properties" xmlns:ns2="8621127f-5074-4e68-a4b6-9c26193d9831" targetNamespace="http://schemas.microsoft.com/office/2006/metadata/properties" ma:root="true" ma:fieldsID="c8ff2b4010f01861b0344c273b182624" ns2:_="">
    <xsd:import namespace="8621127f-5074-4e68-a4b6-9c26193d98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1127f-5074-4e68-a4b6-9c26193d98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720404-7EAB-476A-B621-64D071F16B5D}"/>
</file>

<file path=customXml/itemProps2.xml><?xml version="1.0" encoding="utf-8"?>
<ds:datastoreItem xmlns:ds="http://schemas.openxmlformats.org/officeDocument/2006/customXml" ds:itemID="{7411CB5E-2C71-44B1-9373-5C63FD81FACA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c9224c2d-ca6c-4eb0-8125-27886fc47f17"/>
    <ds:schemaRef ds:uri="028193b8-7246-4786-b5c2-d26a37602bbf"/>
  </ds:schemaRefs>
</ds:datastoreItem>
</file>

<file path=customXml/itemProps3.xml><?xml version="1.0" encoding="utf-8"?>
<ds:datastoreItem xmlns:ds="http://schemas.openxmlformats.org/officeDocument/2006/customXml" ds:itemID="{BEF58067-CFCD-4458-9FDC-FBD4F6174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25442</TotalTime>
  <Words>368</Words>
  <Application>Microsoft Office PowerPoint</Application>
  <PresentationFormat>Widescreen</PresentationFormat>
  <Paragraphs>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Kumar Maddela</dc:creator>
  <cp:lastModifiedBy>Kondaveeti  Venkata Naga Satyanarayana</cp:lastModifiedBy>
  <cp:revision>477</cp:revision>
  <dcterms:created xsi:type="dcterms:W3CDTF">2019-03-27T14:20:43Z</dcterms:created>
  <dcterms:modified xsi:type="dcterms:W3CDTF">2024-10-10T05:14:08Z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0x0101003FF685F3EF55194490B36E03D23C089E</vt:lpwstr>
  </property>
  <property fmtid="{D5CDD505-2E9C-101B-9397-08002B2CF9AE}" pid="3" name="NXPowerLiteLastOptimized">
    <vt:lpwstr>693479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S10.0.0</vt:lpwstr>
  </property>
  <property fmtid="{D5CDD505-2E9C-101B-9397-08002B2CF9AE}" pid="6" name="MediaServiceImageTags">
    <vt:lpwstr/>
  </property>
</Properties>
</file>