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3" r:id="rId3"/>
    <p:sldId id="264" r:id="rId4"/>
    <p:sldId id="265" r:id="rId5"/>
    <p:sldId id="267" r:id="rId6"/>
    <p:sldId id="266" r:id="rId7"/>
    <p:sldId id="268" r:id="rId8"/>
    <p:sldId id="269" r:id="rId9"/>
    <p:sldId id="270" r:id="rId10"/>
    <p:sldId id="271" r:id="rId11"/>
    <p:sldId id="261" r:id="rId12"/>
    <p:sldId id="262"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2C003E-1ABB-460E-901E-FB3EDF414FB5}" v="1" dt="2022-06-10T11:54:56.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302" autoAdjust="0"/>
  </p:normalViewPr>
  <p:slideViewPr>
    <p:cSldViewPr snapToGrid="0">
      <p:cViewPr varScale="1">
        <p:scale>
          <a:sx n="70" d="100"/>
          <a:sy n="70" d="100"/>
        </p:scale>
        <p:origin x="116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Lad" userId="0ca18101c1a054c8" providerId="LiveId" clId="{EA2C003E-1ABB-460E-901E-FB3EDF414FB5}"/>
    <pc:docChg chg="custSel delSld modSld sldOrd">
      <pc:chgData name="Sarita Lad" userId="0ca18101c1a054c8" providerId="LiveId" clId="{EA2C003E-1ABB-460E-901E-FB3EDF414FB5}" dt="2022-06-10T11:55:14.684" v="312" actId="20577"/>
      <pc:docMkLst>
        <pc:docMk/>
      </pc:docMkLst>
      <pc:sldChg chg="del">
        <pc:chgData name="Sarita Lad" userId="0ca18101c1a054c8" providerId="LiveId" clId="{EA2C003E-1ABB-460E-901E-FB3EDF414FB5}" dt="2022-06-10T11:49:54.591" v="271" actId="2696"/>
        <pc:sldMkLst>
          <pc:docMk/>
          <pc:sldMk cId="2597906720" sldId="260"/>
        </pc:sldMkLst>
      </pc:sldChg>
      <pc:sldChg chg="addSp delSp modSp mod ord">
        <pc:chgData name="Sarita Lad" userId="0ca18101c1a054c8" providerId="LiveId" clId="{EA2C003E-1ABB-460E-901E-FB3EDF414FB5}" dt="2022-06-10T11:35:54.285" v="270" actId="1076"/>
        <pc:sldMkLst>
          <pc:docMk/>
          <pc:sldMk cId="3010685497" sldId="261"/>
        </pc:sldMkLst>
        <pc:spChg chg="mod">
          <ac:chgData name="Sarita Lad" userId="0ca18101c1a054c8" providerId="LiveId" clId="{EA2C003E-1ABB-460E-901E-FB3EDF414FB5}" dt="2022-06-10T11:34:19.149" v="241" actId="1076"/>
          <ac:spMkLst>
            <pc:docMk/>
            <pc:sldMk cId="3010685497" sldId="261"/>
            <ac:spMk id="4" creationId="{F5B899FD-6BF9-BE26-CF71-6EA56BE41F36}"/>
          </ac:spMkLst>
        </pc:spChg>
        <pc:spChg chg="add mod">
          <ac:chgData name="Sarita Lad" userId="0ca18101c1a054c8" providerId="LiveId" clId="{EA2C003E-1ABB-460E-901E-FB3EDF414FB5}" dt="2022-06-10T11:35:54.285" v="270" actId="1076"/>
          <ac:spMkLst>
            <pc:docMk/>
            <pc:sldMk cId="3010685497" sldId="261"/>
            <ac:spMk id="6" creationId="{49941B3A-254C-CF41-40C0-6183527D7911}"/>
          </ac:spMkLst>
        </pc:spChg>
        <pc:picChg chg="add del mod">
          <ac:chgData name="Sarita Lad" userId="0ca18101c1a054c8" providerId="LiveId" clId="{EA2C003E-1ABB-460E-901E-FB3EDF414FB5}" dt="2022-06-10T11:29:58.772" v="215" actId="478"/>
          <ac:picMkLst>
            <pc:docMk/>
            <pc:sldMk cId="3010685497" sldId="261"/>
            <ac:picMk id="3" creationId="{F17D15B4-06CD-A484-08E3-6BDE030A6988}"/>
          </ac:picMkLst>
        </pc:picChg>
        <pc:picChg chg="add mod">
          <ac:chgData name="Sarita Lad" userId="0ca18101c1a054c8" providerId="LiveId" clId="{EA2C003E-1ABB-460E-901E-FB3EDF414FB5}" dt="2022-06-10T11:35:34.046" v="265" actId="1076"/>
          <ac:picMkLst>
            <pc:docMk/>
            <pc:sldMk cId="3010685497" sldId="261"/>
            <ac:picMk id="8" creationId="{F3F525D7-442B-393A-E33F-9FFA932071B0}"/>
          </ac:picMkLst>
        </pc:picChg>
      </pc:sldChg>
      <pc:sldChg chg="addSp delSp modSp mod">
        <pc:chgData name="Sarita Lad" userId="0ca18101c1a054c8" providerId="LiveId" clId="{EA2C003E-1ABB-460E-901E-FB3EDF414FB5}" dt="2022-06-10T11:55:14.684" v="312" actId="20577"/>
        <pc:sldMkLst>
          <pc:docMk/>
          <pc:sldMk cId="2435421826" sldId="262"/>
        </pc:sldMkLst>
        <pc:spChg chg="add mod">
          <ac:chgData name="Sarita Lad" userId="0ca18101c1a054c8" providerId="LiveId" clId="{EA2C003E-1ABB-460E-901E-FB3EDF414FB5}" dt="2022-06-10T11:55:14.684" v="312" actId="20577"/>
          <ac:spMkLst>
            <pc:docMk/>
            <pc:sldMk cId="2435421826" sldId="262"/>
            <ac:spMk id="4" creationId="{2A075B85-0031-E04E-C634-BA201C38FDE1}"/>
          </ac:spMkLst>
        </pc:spChg>
        <pc:picChg chg="add mod">
          <ac:chgData name="Sarita Lad" userId="0ca18101c1a054c8" providerId="LiveId" clId="{EA2C003E-1ABB-460E-901E-FB3EDF414FB5}" dt="2022-06-10T11:54:46.836" v="273" actId="1076"/>
          <ac:picMkLst>
            <pc:docMk/>
            <pc:sldMk cId="2435421826" sldId="262"/>
            <ac:picMk id="3" creationId="{6040CFB9-244A-0B81-622C-28B1047773F4}"/>
          </ac:picMkLst>
        </pc:picChg>
        <pc:picChg chg="del">
          <ac:chgData name="Sarita Lad" userId="0ca18101c1a054c8" providerId="LiveId" clId="{EA2C003E-1ABB-460E-901E-FB3EDF414FB5}" dt="2022-06-10T11:07:19.524" v="178" actId="478"/>
          <ac:picMkLst>
            <pc:docMk/>
            <pc:sldMk cId="2435421826" sldId="262"/>
            <ac:picMk id="4" creationId="{76C4F2FC-B8A5-3C44-5169-A1C91CF34E47}"/>
          </ac:picMkLst>
        </pc:picChg>
        <pc:picChg chg="del">
          <ac:chgData name="Sarita Lad" userId="0ca18101c1a054c8" providerId="LiveId" clId="{EA2C003E-1ABB-460E-901E-FB3EDF414FB5}" dt="2022-06-10T11:07:28.455" v="179" actId="21"/>
          <ac:picMkLst>
            <pc:docMk/>
            <pc:sldMk cId="2435421826" sldId="262"/>
            <ac:picMk id="5" creationId="{FB5B6D03-2955-260D-1CD3-7F7B3F76971B}"/>
          </ac:picMkLst>
        </pc:picChg>
      </pc:sldChg>
      <pc:sldChg chg="addSp modSp mod">
        <pc:chgData name="Sarita Lad" userId="0ca18101c1a054c8" providerId="LiveId" clId="{EA2C003E-1ABB-460E-901E-FB3EDF414FB5}" dt="2022-06-10T11:08:49.161" v="183" actId="11529"/>
        <pc:sldMkLst>
          <pc:docMk/>
          <pc:sldMk cId="4013330893" sldId="271"/>
        </pc:sldMkLst>
        <pc:spChg chg="mod">
          <ac:chgData name="Sarita Lad" userId="0ca18101c1a054c8" providerId="LiveId" clId="{EA2C003E-1ABB-460E-901E-FB3EDF414FB5}" dt="2022-06-10T11:05:48.536" v="177" actId="20577"/>
          <ac:spMkLst>
            <pc:docMk/>
            <pc:sldMk cId="4013330893" sldId="271"/>
            <ac:spMk id="5" creationId="{FD0FBCF0-3AA2-19FC-7130-ADB46D65EFC4}"/>
          </ac:spMkLst>
        </pc:spChg>
        <pc:picChg chg="add mod modCrop">
          <ac:chgData name="Sarita Lad" userId="0ca18101c1a054c8" providerId="LiveId" clId="{EA2C003E-1ABB-460E-901E-FB3EDF414FB5}" dt="2022-06-10T11:08:33.336" v="182" actId="732"/>
          <ac:picMkLst>
            <pc:docMk/>
            <pc:sldMk cId="4013330893" sldId="271"/>
            <ac:picMk id="6" creationId="{3180913A-E07B-2275-AE51-93D4ACD92C21}"/>
          </ac:picMkLst>
        </pc:picChg>
        <pc:cxnChg chg="add">
          <ac:chgData name="Sarita Lad" userId="0ca18101c1a054c8" providerId="LiveId" clId="{EA2C003E-1ABB-460E-901E-FB3EDF414FB5}" dt="2022-06-10T11:08:49.161" v="183" actId="11529"/>
          <ac:cxnSpMkLst>
            <pc:docMk/>
            <pc:sldMk cId="4013330893" sldId="271"/>
            <ac:cxnSpMk id="8" creationId="{52DDBF95-6B3A-3031-DF6F-16A55EF642A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11DA-4B78-415A-8C6F-8FB7CBF1EA36}" type="datetimeFigureOut">
              <a:rPr lang="en-IN" smtClean="0"/>
              <a:t>10-06-2022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0763-6915-43A2-9427-1DE21068CFC5}" type="slidenum">
              <a:rPr lang="en-IN" smtClean="0"/>
              <a:t>‹#›</a:t>
            </a:fld>
            <a:endParaRPr lang="en-IN"/>
          </a:p>
        </p:txBody>
      </p:sp>
    </p:spTree>
    <p:extLst>
      <p:ext uri="{BB962C8B-B14F-4D97-AF65-F5344CB8AC3E}">
        <p14:creationId xmlns:p14="http://schemas.microsoft.com/office/powerpoint/2010/main" val="386454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3F0763-6915-43A2-9427-1DE21068CFC5}" type="slidenum">
              <a:rPr lang="en-IN" smtClean="0"/>
              <a:t>4</a:t>
            </a:fld>
            <a:endParaRPr lang="en-IN"/>
          </a:p>
        </p:txBody>
      </p:sp>
    </p:spTree>
    <p:extLst>
      <p:ext uri="{BB962C8B-B14F-4D97-AF65-F5344CB8AC3E}">
        <p14:creationId xmlns:p14="http://schemas.microsoft.com/office/powerpoint/2010/main" val="21779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3F0763-6915-43A2-9427-1DE21068CFC5}" type="slidenum">
              <a:rPr lang="en-IN" smtClean="0"/>
              <a:t>6</a:t>
            </a:fld>
            <a:endParaRPr lang="en-IN"/>
          </a:p>
        </p:txBody>
      </p:sp>
    </p:spTree>
    <p:extLst>
      <p:ext uri="{BB962C8B-B14F-4D97-AF65-F5344CB8AC3E}">
        <p14:creationId xmlns:p14="http://schemas.microsoft.com/office/powerpoint/2010/main" val="234695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3F0763-6915-43A2-9427-1DE21068CFC5}" type="slidenum">
              <a:rPr lang="en-IN" smtClean="0"/>
              <a:t>9</a:t>
            </a:fld>
            <a:endParaRPr lang="en-IN"/>
          </a:p>
        </p:txBody>
      </p:sp>
    </p:spTree>
    <p:extLst>
      <p:ext uri="{BB962C8B-B14F-4D97-AF65-F5344CB8AC3E}">
        <p14:creationId xmlns:p14="http://schemas.microsoft.com/office/powerpoint/2010/main" val="3734601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3F0763-6915-43A2-9427-1DE21068CFC5}" type="slidenum">
              <a:rPr lang="en-IN" smtClean="0"/>
              <a:t>10</a:t>
            </a:fld>
            <a:endParaRPr lang="en-IN"/>
          </a:p>
        </p:txBody>
      </p:sp>
    </p:spTree>
    <p:extLst>
      <p:ext uri="{BB962C8B-B14F-4D97-AF65-F5344CB8AC3E}">
        <p14:creationId xmlns:p14="http://schemas.microsoft.com/office/powerpoint/2010/main" val="30451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3F0763-6915-43A2-9427-1DE21068CFC5}" type="slidenum">
              <a:rPr lang="en-IN" smtClean="0"/>
              <a:t>12</a:t>
            </a:fld>
            <a:endParaRPr lang="en-IN"/>
          </a:p>
        </p:txBody>
      </p:sp>
    </p:spTree>
    <p:extLst>
      <p:ext uri="{BB962C8B-B14F-4D97-AF65-F5344CB8AC3E}">
        <p14:creationId xmlns:p14="http://schemas.microsoft.com/office/powerpoint/2010/main" val="2517019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6/10/2022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6/10/2022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6/10/2022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6/10/2022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6/10/2022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6/10/2022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6/10/2022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6/10/2022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6/10/2022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6/10/2022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6/10/2022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6/10/2022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www.appdynamics.com/topics/ci-cd-tool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github.com/saritalad/synergeticsreposistory.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b="0" i="0" dirty="0">
                <a:solidFill>
                  <a:srgbClr val="212529"/>
                </a:solidFill>
                <a:effectLst/>
                <a:latin typeface="-apple-system"/>
              </a:rPr>
              <a:t>Git and Git Hub</a:t>
            </a:r>
            <a:endParaRPr lang="en-IN" b="0" i="0" dirty="0">
              <a:solidFill>
                <a:srgbClr val="212529"/>
              </a:solidFill>
              <a:effectLst/>
              <a:latin typeface="-apple-system"/>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B899FD-6BF9-BE26-CF71-6EA56BE41F36}"/>
              </a:ext>
            </a:extLst>
          </p:cNvPr>
          <p:cNvSpPr txBox="1"/>
          <p:nvPr/>
        </p:nvSpPr>
        <p:spPr>
          <a:xfrm>
            <a:off x="1255310" y="565416"/>
            <a:ext cx="6096000" cy="2677656"/>
          </a:xfrm>
          <a:prstGeom prst="rect">
            <a:avLst/>
          </a:prstGeom>
          <a:noFill/>
        </p:spPr>
        <p:txBody>
          <a:bodyPr wrap="square">
            <a:spAutoFit/>
          </a:bodyPr>
          <a:lstStyle/>
          <a:p>
            <a:pPr marL="514350" indent="-514350">
              <a:buFont typeface="+mj-lt"/>
              <a:buAutoNum type="arabicPeriod"/>
            </a:pPr>
            <a:r>
              <a:rPr lang="en-US" sz="2800" b="1" dirty="0">
                <a:solidFill>
                  <a:srgbClr val="002060"/>
                </a:solidFill>
              </a:rPr>
              <a:t>What are  BRANCHES ?</a:t>
            </a:r>
          </a:p>
          <a:p>
            <a:pPr marL="514350" indent="-514350">
              <a:buFont typeface="+mj-lt"/>
              <a:buAutoNum type="arabicPeriod"/>
            </a:pPr>
            <a:r>
              <a:rPr lang="en-US" sz="2800" b="1" dirty="0">
                <a:solidFill>
                  <a:srgbClr val="002060"/>
                </a:solidFill>
              </a:rPr>
              <a:t>How to create a branch</a:t>
            </a:r>
          </a:p>
          <a:p>
            <a:pPr marL="514350" indent="-514350">
              <a:buFont typeface="+mj-lt"/>
              <a:buAutoNum type="arabicPeriod"/>
            </a:pPr>
            <a:r>
              <a:rPr lang="en-US" sz="2800" b="1" dirty="0">
                <a:solidFill>
                  <a:srgbClr val="002060"/>
                </a:solidFill>
              </a:rPr>
              <a:t>How to checkout branch </a:t>
            </a:r>
          </a:p>
          <a:p>
            <a:pPr marL="514350" indent="-514350">
              <a:buFont typeface="+mj-lt"/>
              <a:buAutoNum type="arabicPeriod"/>
            </a:pPr>
            <a:r>
              <a:rPr lang="en-US" sz="2800" b="1" dirty="0">
                <a:solidFill>
                  <a:srgbClr val="002060"/>
                </a:solidFill>
              </a:rPr>
              <a:t>How to merge branch to master</a:t>
            </a:r>
          </a:p>
          <a:p>
            <a:pPr marL="514350" indent="-514350">
              <a:buFont typeface="+mj-lt"/>
              <a:buAutoNum type="arabicPeriod"/>
            </a:pPr>
            <a:r>
              <a:rPr lang="en-US" sz="2800" b="1" dirty="0">
                <a:solidFill>
                  <a:srgbClr val="002060"/>
                </a:solidFill>
              </a:rPr>
              <a:t>How to delete branch local and remote </a:t>
            </a:r>
            <a:endParaRPr lang="en-IN" sz="2800" b="1" dirty="0">
              <a:solidFill>
                <a:srgbClr val="002060"/>
              </a:solidFill>
            </a:endParaRPr>
          </a:p>
        </p:txBody>
      </p:sp>
      <p:sp>
        <p:nvSpPr>
          <p:cNvPr id="5" name="TextBox 4">
            <a:extLst>
              <a:ext uri="{FF2B5EF4-FFF2-40B4-BE49-F238E27FC236}">
                <a16:creationId xmlns:a16="http://schemas.microsoft.com/office/drawing/2014/main" id="{FD0FBCF0-3AA2-19FC-7130-ADB46D65EFC4}"/>
              </a:ext>
            </a:extLst>
          </p:cNvPr>
          <p:cNvSpPr txBox="1"/>
          <p:nvPr/>
        </p:nvSpPr>
        <p:spPr>
          <a:xfrm>
            <a:off x="1050962" y="3115565"/>
            <a:ext cx="6096000" cy="4401205"/>
          </a:xfrm>
          <a:prstGeom prst="rect">
            <a:avLst/>
          </a:prstGeom>
          <a:noFill/>
        </p:spPr>
        <p:txBody>
          <a:bodyPr wrap="square">
            <a:spAutoFit/>
          </a:bodyPr>
          <a:lstStyle/>
          <a:p>
            <a:r>
              <a:rPr lang="en-US" sz="2800" b="1" dirty="0">
                <a:solidFill>
                  <a:srgbClr val="002060"/>
                </a:solidFill>
              </a:rPr>
              <a:t>What are  BRANCHES ?</a:t>
            </a:r>
          </a:p>
          <a:p>
            <a:r>
              <a:rPr lang="en-US" sz="2800" b="1" dirty="0">
                <a:solidFill>
                  <a:srgbClr val="002060"/>
                </a:solidFill>
              </a:rPr>
              <a:t>Step 1 : git branch </a:t>
            </a:r>
            <a:r>
              <a:rPr lang="en-US" sz="2800" b="1" dirty="0" err="1">
                <a:solidFill>
                  <a:srgbClr val="002060"/>
                </a:solidFill>
              </a:rPr>
              <a:t>branchname</a:t>
            </a:r>
            <a:endParaRPr lang="en-US" sz="2800" b="1" dirty="0">
              <a:solidFill>
                <a:srgbClr val="002060"/>
              </a:solidFill>
            </a:endParaRPr>
          </a:p>
          <a:p>
            <a:r>
              <a:rPr lang="en-US" sz="2800" b="1" dirty="0">
                <a:solidFill>
                  <a:srgbClr val="002060"/>
                </a:solidFill>
              </a:rPr>
              <a:t>Step 2 : git checkout </a:t>
            </a:r>
            <a:r>
              <a:rPr lang="en-US" sz="2800" b="1" dirty="0" err="1">
                <a:solidFill>
                  <a:srgbClr val="002060"/>
                </a:solidFill>
              </a:rPr>
              <a:t>branchname</a:t>
            </a:r>
            <a:endParaRPr lang="en-US" sz="2800" b="1" dirty="0">
              <a:solidFill>
                <a:srgbClr val="002060"/>
              </a:solidFill>
            </a:endParaRPr>
          </a:p>
          <a:p>
            <a:r>
              <a:rPr lang="en-US" sz="2800" b="1" dirty="0">
                <a:solidFill>
                  <a:srgbClr val="002060"/>
                </a:solidFill>
              </a:rPr>
              <a:t>Step3 :  add files ()</a:t>
            </a:r>
          </a:p>
          <a:p>
            <a:r>
              <a:rPr lang="en-US" sz="2800" b="1" dirty="0">
                <a:solidFill>
                  <a:srgbClr val="002060"/>
                </a:solidFill>
              </a:rPr>
              <a:t>Step 4 : git add .</a:t>
            </a:r>
          </a:p>
          <a:p>
            <a:r>
              <a:rPr lang="en-US" sz="2800" b="1" dirty="0">
                <a:solidFill>
                  <a:srgbClr val="002060"/>
                </a:solidFill>
              </a:rPr>
              <a:t>Step 5: git commit –m “new files added</a:t>
            </a:r>
          </a:p>
          <a:p>
            <a:r>
              <a:rPr lang="en-US" sz="2800" b="1" dirty="0">
                <a:solidFill>
                  <a:srgbClr val="002060"/>
                </a:solidFill>
              </a:rPr>
              <a:t>Step 6 :git push –u origin </a:t>
            </a:r>
            <a:r>
              <a:rPr lang="en-US" sz="2800" b="1" dirty="0" err="1">
                <a:solidFill>
                  <a:srgbClr val="002060"/>
                </a:solidFill>
              </a:rPr>
              <a:t>branchname</a:t>
            </a:r>
            <a:endParaRPr lang="en-US" sz="2800" b="1" dirty="0">
              <a:solidFill>
                <a:srgbClr val="002060"/>
              </a:solidFill>
            </a:endParaRPr>
          </a:p>
          <a:p>
            <a:r>
              <a:rPr lang="en-US" sz="2800" b="1" dirty="0">
                <a:solidFill>
                  <a:srgbClr val="002060"/>
                </a:solidFill>
              </a:rPr>
              <a:t>We can see new branch added remotely</a:t>
            </a:r>
          </a:p>
          <a:p>
            <a:endParaRPr lang="en-US" sz="2800" b="1" dirty="0">
              <a:solidFill>
                <a:srgbClr val="002060"/>
              </a:solidFill>
            </a:endParaRPr>
          </a:p>
          <a:p>
            <a:endParaRPr lang="en-US" sz="2800" b="1" dirty="0">
              <a:solidFill>
                <a:srgbClr val="002060"/>
              </a:solidFill>
            </a:endParaRPr>
          </a:p>
        </p:txBody>
      </p:sp>
      <p:pic>
        <p:nvPicPr>
          <p:cNvPr id="6" name="Picture 5">
            <a:extLst>
              <a:ext uri="{FF2B5EF4-FFF2-40B4-BE49-F238E27FC236}">
                <a16:creationId xmlns:a16="http://schemas.microsoft.com/office/drawing/2014/main" id="{3180913A-E07B-2275-AE51-93D4ACD92C21}"/>
              </a:ext>
            </a:extLst>
          </p:cNvPr>
          <p:cNvPicPr>
            <a:picLocks noChangeAspect="1"/>
          </p:cNvPicPr>
          <p:nvPr/>
        </p:nvPicPr>
        <p:blipFill rotWithShape="1">
          <a:blip r:embed="rId3"/>
          <a:srcRect b="14966"/>
          <a:stretch/>
        </p:blipFill>
        <p:spPr>
          <a:xfrm>
            <a:off x="7555658" y="1364487"/>
            <a:ext cx="4381500" cy="2802399"/>
          </a:xfrm>
          <a:prstGeom prst="rect">
            <a:avLst/>
          </a:prstGeom>
        </p:spPr>
      </p:pic>
      <p:cxnSp>
        <p:nvCxnSpPr>
          <p:cNvPr id="8" name="Straight Connector 7">
            <a:extLst>
              <a:ext uri="{FF2B5EF4-FFF2-40B4-BE49-F238E27FC236}">
                <a16:creationId xmlns:a16="http://schemas.microsoft.com/office/drawing/2014/main" id="{52DDBF95-6B3A-3031-DF6F-16A55EF642AB}"/>
              </a:ext>
            </a:extLst>
          </p:cNvPr>
          <p:cNvCxnSpPr/>
          <p:nvPr/>
        </p:nvCxnSpPr>
        <p:spPr>
          <a:xfrm>
            <a:off x="10023676" y="4166886"/>
            <a:ext cx="6713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33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B899FD-6BF9-BE26-CF71-6EA56BE41F36}"/>
              </a:ext>
            </a:extLst>
          </p:cNvPr>
          <p:cNvSpPr txBox="1"/>
          <p:nvPr/>
        </p:nvSpPr>
        <p:spPr>
          <a:xfrm>
            <a:off x="499227" y="0"/>
            <a:ext cx="6096000" cy="738664"/>
          </a:xfrm>
          <a:prstGeom prst="rect">
            <a:avLst/>
          </a:prstGeom>
          <a:noFill/>
        </p:spPr>
        <p:txBody>
          <a:bodyPr wrap="square">
            <a:spAutoFit/>
          </a:bodyPr>
          <a:lstStyle/>
          <a:p>
            <a:r>
              <a:rPr lang="en-IN" sz="2400" b="1" dirty="0">
                <a:solidFill>
                  <a:srgbClr val="002060"/>
                </a:solidFill>
              </a:rPr>
              <a:t>How to merge Branch?</a:t>
            </a:r>
          </a:p>
          <a:p>
            <a:endParaRPr lang="en-IN" dirty="0"/>
          </a:p>
        </p:txBody>
      </p:sp>
      <p:sp>
        <p:nvSpPr>
          <p:cNvPr id="6" name="TextBox 5">
            <a:extLst>
              <a:ext uri="{FF2B5EF4-FFF2-40B4-BE49-F238E27FC236}">
                <a16:creationId xmlns:a16="http://schemas.microsoft.com/office/drawing/2014/main" id="{49941B3A-254C-CF41-40C0-6183527D7911}"/>
              </a:ext>
            </a:extLst>
          </p:cNvPr>
          <p:cNvSpPr txBox="1"/>
          <p:nvPr/>
        </p:nvSpPr>
        <p:spPr>
          <a:xfrm>
            <a:off x="647700" y="4746480"/>
            <a:ext cx="11065396" cy="1107996"/>
          </a:xfrm>
          <a:prstGeom prst="rect">
            <a:avLst/>
          </a:prstGeom>
          <a:noFill/>
        </p:spPr>
        <p:txBody>
          <a:bodyPr wrap="square">
            <a:spAutoFit/>
          </a:bodyPr>
          <a:lstStyle/>
          <a:p>
            <a:r>
              <a:rPr lang="en-IN" sz="2400" b="1" dirty="0">
                <a:solidFill>
                  <a:srgbClr val="002060"/>
                </a:solidFill>
                <a:latin typeface="Lucida Console" panose="020B0609040504020204" pitchFamily="49" charset="0"/>
              </a:rPr>
              <a:t>1 git branch -d </a:t>
            </a:r>
            <a:r>
              <a:rPr lang="en-IN" sz="2400" b="1" dirty="0" err="1">
                <a:solidFill>
                  <a:srgbClr val="002060"/>
                </a:solidFill>
                <a:latin typeface="Lucida Console" panose="020B0609040504020204" pitchFamily="49" charset="0"/>
              </a:rPr>
              <a:t>devops</a:t>
            </a:r>
            <a:r>
              <a:rPr lang="en-IN" sz="2400" b="1" dirty="0">
                <a:solidFill>
                  <a:srgbClr val="002060"/>
                </a:solidFill>
                <a:latin typeface="Lucida Console" panose="020B0609040504020204" pitchFamily="49" charset="0"/>
              </a:rPr>
              <a:t> remove from local</a:t>
            </a:r>
          </a:p>
          <a:p>
            <a:r>
              <a:rPr lang="en-IN" sz="2400" b="1" dirty="0">
                <a:solidFill>
                  <a:srgbClr val="002060"/>
                </a:solidFill>
                <a:latin typeface="Lucida Console" panose="020B0609040504020204" pitchFamily="49" charset="0"/>
              </a:rPr>
              <a:t>2 git push origin --delete </a:t>
            </a:r>
            <a:r>
              <a:rPr lang="en-IN" sz="2400" b="1" dirty="0" err="1">
                <a:solidFill>
                  <a:srgbClr val="002060"/>
                </a:solidFill>
                <a:latin typeface="Lucida Console" panose="020B0609040504020204" pitchFamily="49" charset="0"/>
              </a:rPr>
              <a:t>devops</a:t>
            </a:r>
            <a:r>
              <a:rPr lang="en-IN" sz="2400" b="1" dirty="0">
                <a:solidFill>
                  <a:srgbClr val="002060"/>
                </a:solidFill>
                <a:latin typeface="Lucida Console" panose="020B0609040504020204" pitchFamily="49" charset="0"/>
              </a:rPr>
              <a:t> remove from remote </a:t>
            </a:r>
          </a:p>
          <a:p>
            <a:endParaRPr lang="en-IN" sz="1800" dirty="0">
              <a:solidFill>
                <a:prstClr val="black"/>
              </a:solidFill>
              <a:latin typeface="Lucida Console" panose="020B0609040504020204" pitchFamily="49" charset="0"/>
            </a:endParaRPr>
          </a:p>
        </p:txBody>
      </p:sp>
      <p:pic>
        <p:nvPicPr>
          <p:cNvPr id="8" name="Picture 7">
            <a:extLst>
              <a:ext uri="{FF2B5EF4-FFF2-40B4-BE49-F238E27FC236}">
                <a16:creationId xmlns:a16="http://schemas.microsoft.com/office/drawing/2014/main" id="{F3F525D7-442B-393A-E33F-9FFA932071B0}"/>
              </a:ext>
            </a:extLst>
          </p:cNvPr>
          <p:cNvPicPr>
            <a:picLocks noChangeAspect="1"/>
          </p:cNvPicPr>
          <p:nvPr/>
        </p:nvPicPr>
        <p:blipFill>
          <a:blip r:embed="rId2"/>
          <a:stretch>
            <a:fillRect/>
          </a:stretch>
        </p:blipFill>
        <p:spPr>
          <a:xfrm>
            <a:off x="647700" y="738664"/>
            <a:ext cx="5448300" cy="3381375"/>
          </a:xfrm>
          <a:prstGeom prst="rect">
            <a:avLst/>
          </a:prstGeom>
        </p:spPr>
      </p:pic>
    </p:spTree>
    <p:extLst>
      <p:ext uri="{BB962C8B-B14F-4D97-AF65-F5344CB8AC3E}">
        <p14:creationId xmlns:p14="http://schemas.microsoft.com/office/powerpoint/2010/main" val="301068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40CFB9-244A-0B81-622C-28B1047773F4}"/>
              </a:ext>
            </a:extLst>
          </p:cNvPr>
          <p:cNvPicPr>
            <a:picLocks noChangeAspect="1"/>
          </p:cNvPicPr>
          <p:nvPr/>
        </p:nvPicPr>
        <p:blipFill>
          <a:blip r:embed="rId3"/>
          <a:stretch>
            <a:fillRect/>
          </a:stretch>
        </p:blipFill>
        <p:spPr>
          <a:xfrm>
            <a:off x="2175782" y="2824843"/>
            <a:ext cx="6534150" cy="990600"/>
          </a:xfrm>
          <a:prstGeom prst="rect">
            <a:avLst/>
          </a:prstGeom>
        </p:spPr>
      </p:pic>
      <p:sp>
        <p:nvSpPr>
          <p:cNvPr id="4" name="Title 1">
            <a:extLst>
              <a:ext uri="{FF2B5EF4-FFF2-40B4-BE49-F238E27FC236}">
                <a16:creationId xmlns:a16="http://schemas.microsoft.com/office/drawing/2014/main" id="{2A075B85-0031-E04E-C634-BA201C38FDE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Notification email from </a:t>
            </a:r>
            <a:r>
              <a:rPr lang="en-US" dirty="0" err="1"/>
              <a:t>github</a:t>
            </a:r>
            <a:endParaRPr lang="en-IN" dirty="0"/>
          </a:p>
        </p:txBody>
      </p:sp>
    </p:spTree>
    <p:extLst>
      <p:ext uri="{BB962C8B-B14F-4D97-AF65-F5344CB8AC3E}">
        <p14:creationId xmlns:p14="http://schemas.microsoft.com/office/powerpoint/2010/main" val="243542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5EE4-BFF1-1603-0010-F843EAECF237}"/>
              </a:ext>
            </a:extLst>
          </p:cNvPr>
          <p:cNvSpPr>
            <a:spLocks noGrp="1"/>
          </p:cNvSpPr>
          <p:nvPr>
            <p:ph type="title"/>
          </p:nvPr>
        </p:nvSpPr>
        <p:spPr/>
        <p:txBody>
          <a:bodyPr/>
          <a:lstStyle/>
          <a:p>
            <a:r>
              <a:rPr lang="en-US" dirty="0"/>
              <a:t>What is DevOps?</a:t>
            </a:r>
            <a:endParaRPr lang="en-IN" dirty="0"/>
          </a:p>
        </p:txBody>
      </p:sp>
      <p:sp>
        <p:nvSpPr>
          <p:cNvPr id="8" name="TextBox 7">
            <a:extLst>
              <a:ext uri="{FF2B5EF4-FFF2-40B4-BE49-F238E27FC236}">
                <a16:creationId xmlns:a16="http://schemas.microsoft.com/office/drawing/2014/main" id="{BEA9CAA4-989D-415F-DB69-1E25DE32A58E}"/>
              </a:ext>
            </a:extLst>
          </p:cNvPr>
          <p:cNvSpPr txBox="1"/>
          <p:nvPr/>
        </p:nvSpPr>
        <p:spPr>
          <a:xfrm>
            <a:off x="838200" y="4877022"/>
            <a:ext cx="9100458" cy="1200329"/>
          </a:xfrm>
          <a:prstGeom prst="rect">
            <a:avLst/>
          </a:prstGeom>
          <a:noFill/>
        </p:spPr>
        <p:txBody>
          <a:bodyPr wrap="square">
            <a:spAutoFit/>
          </a:bodyPr>
          <a:lstStyle/>
          <a:p>
            <a:r>
              <a:rPr lang="en-US" b="0" i="1" dirty="0">
                <a:solidFill>
                  <a:srgbClr val="54565A"/>
                </a:solidFill>
                <a:effectLst/>
                <a:latin typeface="Open Sans" panose="020B0606030504020204" pitchFamily="34" charset="0"/>
              </a:rPr>
              <a:t>DevOps emphasizes people (and culture), and seeks to improve collaboration between operations and development teams. DevOps implementations utilize technology— especially automation tools that can leverage an increasingly programmable and dynamic infrastructure from a life cycle perspective.”</a:t>
            </a:r>
            <a:endParaRPr lang="en-IN" dirty="0"/>
          </a:p>
        </p:txBody>
      </p:sp>
      <p:sp>
        <p:nvSpPr>
          <p:cNvPr id="10" name="TextBox 9">
            <a:extLst>
              <a:ext uri="{FF2B5EF4-FFF2-40B4-BE49-F238E27FC236}">
                <a16:creationId xmlns:a16="http://schemas.microsoft.com/office/drawing/2014/main" id="{6EC46A85-08B8-6AB0-B726-AC419BD1099D}"/>
              </a:ext>
            </a:extLst>
          </p:cNvPr>
          <p:cNvSpPr txBox="1"/>
          <p:nvPr/>
        </p:nvSpPr>
        <p:spPr>
          <a:xfrm>
            <a:off x="838200" y="2136338"/>
            <a:ext cx="8686800" cy="2585323"/>
          </a:xfrm>
          <a:prstGeom prst="rect">
            <a:avLst/>
          </a:prstGeom>
          <a:noFill/>
        </p:spPr>
        <p:txBody>
          <a:bodyPr wrap="square">
            <a:spAutoFit/>
          </a:bodyPr>
          <a:lstStyle/>
          <a:p>
            <a:r>
              <a:rPr lang="en-US" b="0" i="0" dirty="0">
                <a:solidFill>
                  <a:srgbClr val="4D4C4C"/>
                </a:solidFill>
                <a:effectLst/>
                <a:latin typeface="AppdSans"/>
              </a:rPr>
              <a:t>DevOps—the amalgamation of development (Dev) and operations (Ops) teams—is an organizational approach that enables faster development of applications and easier maintenance of existing deployments. By enabling organizations to create stronger bonds between Dev, Ops and other stakeholders in the company, DevOps promotes shorter, more controllable iterations through the adoption of best practices, automation and new tools. DevOps is not a technology per se, but it covers everything from the </a:t>
            </a:r>
            <a:r>
              <a:rPr lang="en-US" b="0" i="0" dirty="0" err="1">
                <a:solidFill>
                  <a:srgbClr val="4D4C4C"/>
                </a:solidFill>
                <a:effectLst/>
                <a:latin typeface="AppdSans"/>
              </a:rPr>
              <a:t>organisation</a:t>
            </a:r>
            <a:r>
              <a:rPr lang="en-US" b="0" i="0" dirty="0">
                <a:solidFill>
                  <a:srgbClr val="4D4C4C"/>
                </a:solidFill>
                <a:effectLst/>
                <a:latin typeface="AppdSans"/>
              </a:rPr>
              <a:t> to culture, processes and tooling. Initial steps usually include </a:t>
            </a:r>
            <a:r>
              <a:rPr lang="en-US" b="0" i="0" u="none" strike="noStrike" dirty="0">
                <a:solidFill>
                  <a:srgbClr val="4E3EB1"/>
                </a:solidFill>
                <a:effectLst/>
                <a:latin typeface="AppdSans"/>
                <a:hlinkClick r:id="rId2"/>
              </a:rPr>
              <a:t>Continuous integration and continuous delivery (CI/CD)</a:t>
            </a:r>
            <a:r>
              <a:rPr lang="en-US" b="0" i="0" dirty="0">
                <a:solidFill>
                  <a:srgbClr val="4D4C4C"/>
                </a:solidFill>
                <a:effectLst/>
                <a:latin typeface="AppdSans"/>
              </a:rPr>
              <a:t>, real-time monitoring, incident response systems and collaboration platforms.</a:t>
            </a:r>
            <a:endParaRPr lang="en-IN" dirty="0"/>
          </a:p>
        </p:txBody>
      </p:sp>
    </p:spTree>
    <p:extLst>
      <p:ext uri="{BB962C8B-B14F-4D97-AF65-F5344CB8AC3E}">
        <p14:creationId xmlns:p14="http://schemas.microsoft.com/office/powerpoint/2010/main" val="339117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DB529A-28A3-9725-FDE1-32C6F641C7ED}"/>
              </a:ext>
            </a:extLst>
          </p:cNvPr>
          <p:cNvSpPr txBox="1"/>
          <p:nvPr/>
        </p:nvSpPr>
        <p:spPr>
          <a:xfrm>
            <a:off x="805542" y="622049"/>
            <a:ext cx="10178144" cy="1569660"/>
          </a:xfrm>
          <a:prstGeom prst="rect">
            <a:avLst/>
          </a:prstGeom>
          <a:noFill/>
        </p:spPr>
        <p:txBody>
          <a:bodyPr wrap="square">
            <a:spAutoFit/>
          </a:bodyPr>
          <a:lstStyle/>
          <a:p>
            <a:r>
              <a:rPr lang="en-US" sz="2400" b="0" i="0" dirty="0">
                <a:solidFill>
                  <a:srgbClr val="54565A"/>
                </a:solidFill>
                <a:effectLst/>
                <a:latin typeface="Open Sans" panose="020B0606030504020204" pitchFamily="34" charset="0"/>
              </a:rPr>
              <a:t>Importantly, the meaning of DevOps has broadened to be an umbrella term for the processes, culture, and mindset used to shorten the software development life cycle, using fast feedback loops to deliver features, fixes, and updates more frequently.</a:t>
            </a:r>
            <a:endParaRPr lang="en-IN" sz="2400" dirty="0"/>
          </a:p>
        </p:txBody>
      </p:sp>
      <p:sp>
        <p:nvSpPr>
          <p:cNvPr id="5" name="TextBox 4">
            <a:extLst>
              <a:ext uri="{FF2B5EF4-FFF2-40B4-BE49-F238E27FC236}">
                <a16:creationId xmlns:a16="http://schemas.microsoft.com/office/drawing/2014/main" id="{DF06EA47-AB59-92F6-299E-5BFCF0E3C48C}"/>
              </a:ext>
            </a:extLst>
          </p:cNvPr>
          <p:cNvSpPr txBox="1"/>
          <p:nvPr/>
        </p:nvSpPr>
        <p:spPr>
          <a:xfrm>
            <a:off x="1197429" y="2297277"/>
            <a:ext cx="6096000" cy="369332"/>
          </a:xfrm>
          <a:prstGeom prst="rect">
            <a:avLst/>
          </a:prstGeom>
          <a:noFill/>
        </p:spPr>
        <p:txBody>
          <a:bodyPr wrap="square">
            <a:spAutoFit/>
          </a:bodyPr>
          <a:lstStyle/>
          <a:p>
            <a:pPr algn="l" fontAlgn="base"/>
            <a:r>
              <a:rPr lang="en-IN" b="0" i="0" dirty="0">
                <a:solidFill>
                  <a:srgbClr val="4D4C4C"/>
                </a:solidFill>
                <a:effectLst/>
                <a:latin typeface="AppdSans"/>
              </a:rPr>
              <a:t>Benefits of DevOps</a:t>
            </a:r>
          </a:p>
        </p:txBody>
      </p:sp>
      <p:sp>
        <p:nvSpPr>
          <p:cNvPr id="7" name="TextBox 6">
            <a:extLst>
              <a:ext uri="{FF2B5EF4-FFF2-40B4-BE49-F238E27FC236}">
                <a16:creationId xmlns:a16="http://schemas.microsoft.com/office/drawing/2014/main" id="{82C41747-4BA4-EF95-C1A6-0204C1E9B1CD}"/>
              </a:ext>
            </a:extLst>
          </p:cNvPr>
          <p:cNvSpPr txBox="1"/>
          <p:nvPr/>
        </p:nvSpPr>
        <p:spPr>
          <a:xfrm>
            <a:off x="1197429" y="2772177"/>
            <a:ext cx="6096000" cy="369332"/>
          </a:xfrm>
          <a:prstGeom prst="rect">
            <a:avLst/>
          </a:prstGeom>
          <a:noFill/>
        </p:spPr>
        <p:txBody>
          <a:bodyPr wrap="square">
            <a:spAutoFit/>
          </a:bodyPr>
          <a:lstStyle/>
          <a:p>
            <a:pPr algn="l" fontAlgn="base"/>
            <a:r>
              <a:rPr lang="en-IN" b="0" i="0" dirty="0">
                <a:solidFill>
                  <a:srgbClr val="4D4C4C"/>
                </a:solidFill>
                <a:effectLst/>
                <a:latin typeface="AppdSans"/>
              </a:rPr>
              <a:t>Maximizes Efficiency with Automation</a:t>
            </a:r>
          </a:p>
        </p:txBody>
      </p:sp>
      <p:sp>
        <p:nvSpPr>
          <p:cNvPr id="9" name="TextBox 8">
            <a:extLst>
              <a:ext uri="{FF2B5EF4-FFF2-40B4-BE49-F238E27FC236}">
                <a16:creationId xmlns:a16="http://schemas.microsoft.com/office/drawing/2014/main" id="{579AFB8A-55BA-446B-44F0-A8521A17F445}"/>
              </a:ext>
            </a:extLst>
          </p:cNvPr>
          <p:cNvSpPr txBox="1"/>
          <p:nvPr/>
        </p:nvSpPr>
        <p:spPr>
          <a:xfrm>
            <a:off x="1197429" y="3141509"/>
            <a:ext cx="6096000" cy="369332"/>
          </a:xfrm>
          <a:prstGeom prst="rect">
            <a:avLst/>
          </a:prstGeom>
          <a:noFill/>
        </p:spPr>
        <p:txBody>
          <a:bodyPr wrap="square">
            <a:spAutoFit/>
          </a:bodyPr>
          <a:lstStyle/>
          <a:p>
            <a:pPr algn="l" fontAlgn="base"/>
            <a:r>
              <a:rPr lang="en-IN" b="0" i="0" dirty="0">
                <a:solidFill>
                  <a:srgbClr val="4D4C4C"/>
                </a:solidFill>
                <a:effectLst/>
                <a:latin typeface="AppdSans"/>
              </a:rPr>
              <a:t>Optimizes the Entire Business</a:t>
            </a:r>
          </a:p>
        </p:txBody>
      </p:sp>
      <p:sp>
        <p:nvSpPr>
          <p:cNvPr id="11" name="TextBox 10">
            <a:extLst>
              <a:ext uri="{FF2B5EF4-FFF2-40B4-BE49-F238E27FC236}">
                <a16:creationId xmlns:a16="http://schemas.microsoft.com/office/drawing/2014/main" id="{B2932919-D0EE-DE25-9558-1E55FE7A67A6}"/>
              </a:ext>
            </a:extLst>
          </p:cNvPr>
          <p:cNvSpPr txBox="1"/>
          <p:nvPr/>
        </p:nvSpPr>
        <p:spPr>
          <a:xfrm>
            <a:off x="1197428" y="3557007"/>
            <a:ext cx="6966857" cy="369332"/>
          </a:xfrm>
          <a:prstGeom prst="rect">
            <a:avLst/>
          </a:prstGeom>
          <a:noFill/>
        </p:spPr>
        <p:txBody>
          <a:bodyPr wrap="square">
            <a:spAutoFit/>
          </a:bodyPr>
          <a:lstStyle/>
          <a:p>
            <a:pPr algn="l" fontAlgn="base"/>
            <a:r>
              <a:rPr lang="en-US" b="0" i="0" dirty="0">
                <a:solidFill>
                  <a:srgbClr val="4D4C4C"/>
                </a:solidFill>
                <a:effectLst/>
                <a:latin typeface="AppdSans"/>
              </a:rPr>
              <a:t>Improves Speed and Stability of Software Development and Deployment</a:t>
            </a:r>
          </a:p>
        </p:txBody>
      </p:sp>
      <p:sp>
        <p:nvSpPr>
          <p:cNvPr id="13" name="TextBox 12">
            <a:extLst>
              <a:ext uri="{FF2B5EF4-FFF2-40B4-BE49-F238E27FC236}">
                <a16:creationId xmlns:a16="http://schemas.microsoft.com/office/drawing/2014/main" id="{6799D9F9-00A5-4B6B-CF7F-829EE70BA824}"/>
              </a:ext>
            </a:extLst>
          </p:cNvPr>
          <p:cNvSpPr txBox="1"/>
          <p:nvPr/>
        </p:nvSpPr>
        <p:spPr>
          <a:xfrm>
            <a:off x="1197429" y="4016439"/>
            <a:ext cx="6096000" cy="369332"/>
          </a:xfrm>
          <a:prstGeom prst="rect">
            <a:avLst/>
          </a:prstGeom>
          <a:noFill/>
        </p:spPr>
        <p:txBody>
          <a:bodyPr wrap="square">
            <a:spAutoFit/>
          </a:bodyPr>
          <a:lstStyle/>
          <a:p>
            <a:pPr algn="l" fontAlgn="base"/>
            <a:r>
              <a:rPr lang="en-US" b="0" i="0" dirty="0">
                <a:solidFill>
                  <a:srgbClr val="4D4C4C"/>
                </a:solidFill>
                <a:effectLst/>
                <a:latin typeface="AppdSans"/>
              </a:rPr>
              <a:t>Gets You to Focus on What Matters Most: People</a:t>
            </a:r>
          </a:p>
        </p:txBody>
      </p:sp>
    </p:spTree>
    <p:extLst>
      <p:ext uri="{BB962C8B-B14F-4D97-AF65-F5344CB8AC3E}">
        <p14:creationId xmlns:p14="http://schemas.microsoft.com/office/powerpoint/2010/main" val="425507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C543-1539-40D0-1893-008E14474DB1}"/>
              </a:ext>
            </a:extLst>
          </p:cNvPr>
          <p:cNvSpPr>
            <a:spLocks noGrp="1"/>
          </p:cNvSpPr>
          <p:nvPr>
            <p:ph type="title"/>
          </p:nvPr>
        </p:nvSpPr>
        <p:spPr>
          <a:xfrm>
            <a:off x="838200" y="0"/>
            <a:ext cx="10515600" cy="1325563"/>
          </a:xfrm>
        </p:spPr>
        <p:txBody>
          <a:bodyPr/>
          <a:lstStyle/>
          <a:p>
            <a:r>
              <a:rPr lang="en-IN" dirty="0"/>
              <a:t>Introduction to git and </a:t>
            </a:r>
            <a:r>
              <a:rPr lang="en-IN" dirty="0" err="1"/>
              <a:t>github</a:t>
            </a:r>
            <a:endParaRPr lang="en-IN" dirty="0"/>
          </a:p>
        </p:txBody>
      </p:sp>
      <p:sp>
        <p:nvSpPr>
          <p:cNvPr id="4" name="TextBox 3">
            <a:extLst>
              <a:ext uri="{FF2B5EF4-FFF2-40B4-BE49-F238E27FC236}">
                <a16:creationId xmlns:a16="http://schemas.microsoft.com/office/drawing/2014/main" id="{3412A454-2603-76BF-3AB8-0131651AA408}"/>
              </a:ext>
            </a:extLst>
          </p:cNvPr>
          <p:cNvSpPr txBox="1"/>
          <p:nvPr/>
        </p:nvSpPr>
        <p:spPr>
          <a:xfrm>
            <a:off x="753870" y="1173533"/>
            <a:ext cx="8643257" cy="2308324"/>
          </a:xfrm>
          <a:prstGeom prst="rect">
            <a:avLst/>
          </a:prstGeom>
          <a:noFill/>
        </p:spPr>
        <p:txBody>
          <a:bodyPr wrap="square">
            <a:spAutoFit/>
          </a:bodyPr>
          <a:lstStyle/>
          <a:p>
            <a:r>
              <a:rPr lang="en-US" b="1" i="0" dirty="0">
                <a:solidFill>
                  <a:srgbClr val="5F6368"/>
                </a:solidFill>
                <a:effectLst/>
                <a:latin typeface="arial" panose="020B0604020202020204" pitchFamily="34" charset="0"/>
              </a:rPr>
              <a:t>Centralized Version Control System:</a:t>
            </a:r>
          </a:p>
          <a:p>
            <a:r>
              <a:rPr lang="en-US" b="1" dirty="0">
                <a:solidFill>
                  <a:srgbClr val="5F6368"/>
                </a:solidFill>
                <a:latin typeface="arial" panose="020B0604020202020204" pitchFamily="34" charset="0"/>
              </a:rPr>
              <a:t>Disadvantage </a:t>
            </a:r>
          </a:p>
          <a:p>
            <a:r>
              <a:rPr lang="en-US" b="1" dirty="0">
                <a:solidFill>
                  <a:srgbClr val="5F6368"/>
                </a:solidFill>
                <a:latin typeface="arial" panose="020B0604020202020204" pitchFamily="34" charset="0"/>
              </a:rPr>
              <a:t>1 Team members need to be continuously connected with this Centralized Repository</a:t>
            </a:r>
          </a:p>
          <a:p>
            <a:r>
              <a:rPr lang="en-US" b="1" dirty="0">
                <a:solidFill>
                  <a:srgbClr val="5F6368"/>
                </a:solidFill>
                <a:latin typeface="arial" panose="020B0604020202020204" pitchFamily="34" charset="0"/>
              </a:rPr>
              <a:t>2 if something goes wrong  in central repository , then it is a loss for all at once. </a:t>
            </a:r>
            <a:endParaRPr lang="en-US" dirty="0">
              <a:solidFill>
                <a:srgbClr val="4D5156"/>
              </a:solidFill>
              <a:latin typeface="arial" panose="020B0604020202020204" pitchFamily="34" charset="0"/>
            </a:endParaRPr>
          </a:p>
          <a:p>
            <a:endParaRPr lang="en-US" dirty="0">
              <a:solidFill>
                <a:srgbClr val="4D5156"/>
              </a:solidFill>
              <a:latin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651851CE-179E-1B65-880E-E29F9C54DCAB}"/>
              </a:ext>
            </a:extLst>
          </p:cNvPr>
          <p:cNvPicPr>
            <a:picLocks noChangeAspect="1"/>
          </p:cNvPicPr>
          <p:nvPr/>
        </p:nvPicPr>
        <p:blipFill rotWithShape="1">
          <a:blip r:embed="rId3"/>
          <a:srcRect l="11514" t="26384" r="55252" b="32288"/>
          <a:stretch/>
        </p:blipFill>
        <p:spPr>
          <a:xfrm>
            <a:off x="838200" y="3151313"/>
            <a:ext cx="4836702" cy="3008153"/>
          </a:xfrm>
          <a:prstGeom prst="rect">
            <a:avLst/>
          </a:prstGeom>
        </p:spPr>
      </p:pic>
      <p:pic>
        <p:nvPicPr>
          <p:cNvPr id="9" name="Picture 8">
            <a:extLst>
              <a:ext uri="{FF2B5EF4-FFF2-40B4-BE49-F238E27FC236}">
                <a16:creationId xmlns:a16="http://schemas.microsoft.com/office/drawing/2014/main" id="{E83F90E6-4C16-742D-1206-9EBB08EA2700}"/>
              </a:ext>
            </a:extLst>
          </p:cNvPr>
          <p:cNvPicPr>
            <a:picLocks noChangeAspect="1"/>
          </p:cNvPicPr>
          <p:nvPr/>
        </p:nvPicPr>
        <p:blipFill rotWithShape="1">
          <a:blip r:embed="rId4"/>
          <a:srcRect l="19108" t="26826" r="49525" b="33113"/>
          <a:stretch/>
        </p:blipFill>
        <p:spPr>
          <a:xfrm>
            <a:off x="6243854" y="2893752"/>
            <a:ext cx="4131609" cy="3265714"/>
          </a:xfrm>
          <a:prstGeom prst="rect">
            <a:avLst/>
          </a:prstGeom>
        </p:spPr>
      </p:pic>
    </p:spTree>
    <p:extLst>
      <p:ext uri="{BB962C8B-B14F-4D97-AF65-F5344CB8AC3E}">
        <p14:creationId xmlns:p14="http://schemas.microsoft.com/office/powerpoint/2010/main" val="124049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1C2A-49F2-D800-B395-1DC83BA35147}"/>
              </a:ext>
            </a:extLst>
          </p:cNvPr>
          <p:cNvSpPr>
            <a:spLocks noGrp="1"/>
          </p:cNvSpPr>
          <p:nvPr>
            <p:ph type="title"/>
          </p:nvPr>
        </p:nvSpPr>
        <p:spPr/>
        <p:txBody>
          <a:bodyPr/>
          <a:lstStyle/>
          <a:p>
            <a:r>
              <a:rPr lang="en-US" b="1" dirty="0">
                <a:solidFill>
                  <a:srgbClr val="002060"/>
                </a:solidFill>
              </a:rPr>
              <a:t>Today we will learn</a:t>
            </a:r>
            <a:endParaRPr lang="en-IN" b="1" dirty="0">
              <a:solidFill>
                <a:srgbClr val="002060"/>
              </a:solidFill>
            </a:endParaRPr>
          </a:p>
        </p:txBody>
      </p:sp>
      <p:sp>
        <p:nvSpPr>
          <p:cNvPr id="6" name="TextBox 5">
            <a:extLst>
              <a:ext uri="{FF2B5EF4-FFF2-40B4-BE49-F238E27FC236}">
                <a16:creationId xmlns:a16="http://schemas.microsoft.com/office/drawing/2014/main" id="{1E72A1D1-7E1A-059A-BA28-12D257C8075D}"/>
              </a:ext>
            </a:extLst>
          </p:cNvPr>
          <p:cNvSpPr txBox="1"/>
          <p:nvPr/>
        </p:nvSpPr>
        <p:spPr>
          <a:xfrm>
            <a:off x="1000660" y="1806435"/>
            <a:ext cx="6096000" cy="4154984"/>
          </a:xfrm>
          <a:prstGeom prst="rect">
            <a:avLst/>
          </a:prstGeom>
          <a:noFill/>
        </p:spPr>
        <p:txBody>
          <a:bodyPr wrap="square">
            <a:spAutoFit/>
          </a:bodyPr>
          <a:lstStyle/>
          <a:p>
            <a:pPr algn="l" fontAlgn="base"/>
            <a:r>
              <a:rPr lang="en-US" sz="2400" b="0" i="0" dirty="0">
                <a:solidFill>
                  <a:srgbClr val="002060"/>
                </a:solidFill>
                <a:effectLst/>
                <a:latin typeface="AppdSans"/>
              </a:rPr>
              <a:t>1 What is GIT?</a:t>
            </a:r>
          </a:p>
          <a:p>
            <a:pPr algn="l" fontAlgn="base"/>
            <a:r>
              <a:rPr lang="en-US" sz="2400" dirty="0">
                <a:solidFill>
                  <a:srgbClr val="002060"/>
                </a:solidFill>
                <a:latin typeface="AppdSans"/>
              </a:rPr>
              <a:t>2 What is </a:t>
            </a:r>
            <a:r>
              <a:rPr lang="en-US" sz="2400" dirty="0" err="1">
                <a:solidFill>
                  <a:srgbClr val="002060"/>
                </a:solidFill>
                <a:latin typeface="AppdSans"/>
              </a:rPr>
              <a:t>GitHUB</a:t>
            </a:r>
            <a:r>
              <a:rPr lang="en-US" sz="2400" dirty="0">
                <a:solidFill>
                  <a:srgbClr val="002060"/>
                </a:solidFill>
                <a:latin typeface="AppdSans"/>
              </a:rPr>
              <a:t>?</a:t>
            </a:r>
          </a:p>
          <a:p>
            <a:pPr algn="l" fontAlgn="base"/>
            <a:r>
              <a:rPr lang="en-US" sz="2400" b="0" i="0" dirty="0">
                <a:solidFill>
                  <a:srgbClr val="002060"/>
                </a:solidFill>
                <a:effectLst/>
                <a:latin typeface="AppdSans"/>
              </a:rPr>
              <a:t>3 Is GIT related to GITHUB ?</a:t>
            </a:r>
          </a:p>
          <a:p>
            <a:pPr algn="l" fontAlgn="base"/>
            <a:r>
              <a:rPr lang="en-US" sz="2400" b="0" i="0" dirty="0">
                <a:solidFill>
                  <a:srgbClr val="002060"/>
                </a:solidFill>
                <a:effectLst/>
                <a:latin typeface="AppdSans"/>
              </a:rPr>
              <a:t>4 A simple workflow </a:t>
            </a:r>
          </a:p>
          <a:p>
            <a:pPr algn="l" fontAlgn="base"/>
            <a:endParaRPr lang="en-US" sz="2400" dirty="0">
              <a:solidFill>
                <a:srgbClr val="002060"/>
              </a:solidFill>
              <a:latin typeface="AppdSans"/>
            </a:endParaRPr>
          </a:p>
          <a:p>
            <a:pPr algn="l" fontAlgn="base"/>
            <a:r>
              <a:rPr lang="en-US" sz="2400" b="0" i="0" dirty="0">
                <a:solidFill>
                  <a:srgbClr val="002060"/>
                </a:solidFill>
                <a:effectLst/>
                <a:latin typeface="AppdSans"/>
              </a:rPr>
              <a:t>GIT is a  version control system </a:t>
            </a:r>
          </a:p>
          <a:p>
            <a:pPr algn="l" fontAlgn="base"/>
            <a:r>
              <a:rPr lang="en-US" sz="2400" dirty="0">
                <a:solidFill>
                  <a:srgbClr val="002060"/>
                </a:solidFill>
                <a:latin typeface="AppdSans"/>
              </a:rPr>
              <a:t>1  -</a:t>
            </a:r>
            <a:r>
              <a:rPr lang="en-US" sz="2400" b="0" i="0" dirty="0">
                <a:solidFill>
                  <a:srgbClr val="002060"/>
                </a:solidFill>
                <a:effectLst/>
                <a:latin typeface="AppdSans"/>
              </a:rPr>
              <a:t>to track changes in files/folders </a:t>
            </a:r>
          </a:p>
          <a:p>
            <a:pPr algn="l" fontAlgn="base"/>
            <a:r>
              <a:rPr lang="en-US" sz="2400" dirty="0">
                <a:solidFill>
                  <a:srgbClr val="002060"/>
                </a:solidFill>
                <a:latin typeface="AppdSans"/>
              </a:rPr>
              <a:t> 2 -  to collaborate in teams</a:t>
            </a:r>
            <a:endParaRPr lang="en-US" sz="2400" b="0" i="0" dirty="0">
              <a:solidFill>
                <a:srgbClr val="002060"/>
              </a:solidFill>
              <a:effectLst/>
              <a:latin typeface="AppdSans"/>
            </a:endParaRPr>
          </a:p>
          <a:p>
            <a:pPr algn="l" fontAlgn="base"/>
            <a:endParaRPr lang="en-US" dirty="0">
              <a:solidFill>
                <a:srgbClr val="002060"/>
              </a:solidFill>
              <a:latin typeface="AppdSans"/>
            </a:endParaRPr>
          </a:p>
          <a:p>
            <a:pPr algn="l" fontAlgn="base"/>
            <a:endParaRPr lang="en-US" b="0" i="0" dirty="0">
              <a:solidFill>
                <a:srgbClr val="002060"/>
              </a:solidFill>
              <a:effectLst/>
              <a:latin typeface="AppdSans"/>
            </a:endParaRPr>
          </a:p>
          <a:p>
            <a:pPr algn="l" fontAlgn="base"/>
            <a:endParaRPr lang="en-US" dirty="0">
              <a:solidFill>
                <a:srgbClr val="002060"/>
              </a:solidFill>
              <a:latin typeface="AppdSans"/>
            </a:endParaRPr>
          </a:p>
          <a:p>
            <a:pPr algn="l" fontAlgn="base"/>
            <a:endParaRPr lang="en-US" b="0" i="0" dirty="0">
              <a:solidFill>
                <a:srgbClr val="002060"/>
              </a:solidFill>
              <a:effectLst/>
              <a:latin typeface="AppdSans"/>
            </a:endParaRPr>
          </a:p>
        </p:txBody>
      </p:sp>
    </p:spTree>
    <p:extLst>
      <p:ext uri="{BB962C8B-B14F-4D97-AF65-F5344CB8AC3E}">
        <p14:creationId xmlns:p14="http://schemas.microsoft.com/office/powerpoint/2010/main" val="337596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22B548-0C2F-5187-7F75-FEC1C9B8FAC7}"/>
              </a:ext>
            </a:extLst>
          </p:cNvPr>
          <p:cNvSpPr txBox="1">
            <a:spLocks/>
          </p:cNvSpPr>
          <p:nvPr/>
        </p:nvSpPr>
        <p:spPr>
          <a:xfrm>
            <a:off x="753870" y="451414"/>
            <a:ext cx="10515600" cy="5716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t>1  Git is Distributed Version Control System</a:t>
            </a:r>
          </a:p>
        </p:txBody>
      </p:sp>
      <p:sp>
        <p:nvSpPr>
          <p:cNvPr id="5" name="TextBox 4">
            <a:extLst>
              <a:ext uri="{FF2B5EF4-FFF2-40B4-BE49-F238E27FC236}">
                <a16:creationId xmlns:a16="http://schemas.microsoft.com/office/drawing/2014/main" id="{06F4728A-49C2-732D-6D4F-ECF696437266}"/>
              </a:ext>
            </a:extLst>
          </p:cNvPr>
          <p:cNvSpPr txBox="1"/>
          <p:nvPr/>
        </p:nvSpPr>
        <p:spPr>
          <a:xfrm>
            <a:off x="753870" y="1173533"/>
            <a:ext cx="8643257" cy="2031325"/>
          </a:xfrm>
          <a:prstGeom prst="rect">
            <a:avLst/>
          </a:prstGeom>
          <a:noFill/>
        </p:spPr>
        <p:txBody>
          <a:bodyPr wrap="square">
            <a:spAutoFit/>
          </a:bodyPr>
          <a:lstStyle/>
          <a:p>
            <a:r>
              <a:rPr lang="en-US" b="1" i="0" dirty="0">
                <a:solidFill>
                  <a:srgbClr val="5F6368"/>
                </a:solidFill>
                <a:effectLst/>
                <a:latin typeface="arial" panose="020B0604020202020204" pitchFamily="34" charset="0"/>
              </a:rPr>
              <a:t>Git</a:t>
            </a:r>
            <a:r>
              <a:rPr lang="en-US" b="0" i="0" dirty="0">
                <a:solidFill>
                  <a:srgbClr val="4D5156"/>
                </a:solidFill>
                <a:effectLst/>
                <a:latin typeface="arial" panose="020B0604020202020204" pitchFamily="34" charset="0"/>
              </a:rPr>
              <a:t> is a free and open source distributed version control system designed to handle everything from small to very large projects with speed and efficiency.</a:t>
            </a:r>
          </a:p>
          <a:p>
            <a:r>
              <a:rPr lang="en-US" dirty="0">
                <a:solidFill>
                  <a:srgbClr val="4D5156"/>
                </a:solidFill>
                <a:latin typeface="arial" panose="020B0604020202020204" pitchFamily="34" charset="0"/>
              </a:rPr>
              <a:t>Git – VCS</a:t>
            </a:r>
          </a:p>
          <a:p>
            <a:r>
              <a:rPr lang="en-US" dirty="0">
                <a:solidFill>
                  <a:srgbClr val="4D5156"/>
                </a:solidFill>
                <a:latin typeface="arial" panose="020B0604020202020204" pitchFamily="34" charset="0"/>
              </a:rPr>
              <a:t>It is version control system : to track changes in files and folders,</a:t>
            </a:r>
          </a:p>
          <a:p>
            <a:r>
              <a:rPr lang="en-US" dirty="0">
                <a:solidFill>
                  <a:srgbClr val="4D5156"/>
                </a:solidFill>
                <a:latin typeface="arial" panose="020B0604020202020204" pitchFamily="34" charset="0"/>
              </a:rPr>
              <a:t>To collaborate in teams</a:t>
            </a:r>
          </a:p>
          <a:p>
            <a:endParaRPr lang="en-US" dirty="0">
              <a:solidFill>
                <a:srgbClr val="4D5156"/>
              </a:solidFill>
              <a:latin typeface="arial" panose="020B0604020202020204" pitchFamily="34" charset="0"/>
            </a:endParaRPr>
          </a:p>
          <a:p>
            <a:endParaRPr lang="en-IN" dirty="0"/>
          </a:p>
        </p:txBody>
      </p:sp>
      <p:sp>
        <p:nvSpPr>
          <p:cNvPr id="6" name="Title 1">
            <a:extLst>
              <a:ext uri="{FF2B5EF4-FFF2-40B4-BE49-F238E27FC236}">
                <a16:creationId xmlns:a16="http://schemas.microsoft.com/office/drawing/2014/main" id="{BAFDC45F-81D8-4382-3A34-C84615B89C08}"/>
              </a:ext>
            </a:extLst>
          </p:cNvPr>
          <p:cNvSpPr txBox="1">
            <a:spLocks/>
          </p:cNvSpPr>
          <p:nvPr/>
        </p:nvSpPr>
        <p:spPr>
          <a:xfrm>
            <a:off x="753869" y="2682341"/>
            <a:ext cx="11353249" cy="7466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t>2  GITHUB  is a website to upload your  Repository online</a:t>
            </a:r>
          </a:p>
        </p:txBody>
      </p:sp>
      <p:pic>
        <p:nvPicPr>
          <p:cNvPr id="9" name="Picture 8">
            <a:extLst>
              <a:ext uri="{FF2B5EF4-FFF2-40B4-BE49-F238E27FC236}">
                <a16:creationId xmlns:a16="http://schemas.microsoft.com/office/drawing/2014/main" id="{8CF2AE17-EF77-AA3F-0C42-2C5EFED12AE5}"/>
              </a:ext>
            </a:extLst>
          </p:cNvPr>
          <p:cNvPicPr>
            <a:picLocks noChangeAspect="1"/>
          </p:cNvPicPr>
          <p:nvPr/>
        </p:nvPicPr>
        <p:blipFill rotWithShape="1">
          <a:blip r:embed="rId3"/>
          <a:srcRect l="15000" t="36440" r="51393" b="29958"/>
          <a:stretch/>
        </p:blipFill>
        <p:spPr>
          <a:xfrm>
            <a:off x="5710591" y="3429000"/>
            <a:ext cx="5727540" cy="3136739"/>
          </a:xfrm>
          <a:prstGeom prst="rect">
            <a:avLst/>
          </a:prstGeom>
        </p:spPr>
      </p:pic>
      <p:sp>
        <p:nvSpPr>
          <p:cNvPr id="11" name="TextBox 10">
            <a:extLst>
              <a:ext uri="{FF2B5EF4-FFF2-40B4-BE49-F238E27FC236}">
                <a16:creationId xmlns:a16="http://schemas.microsoft.com/office/drawing/2014/main" id="{BE171F63-A860-E3A6-FE99-7263028EBF93}"/>
              </a:ext>
            </a:extLst>
          </p:cNvPr>
          <p:cNvSpPr txBox="1"/>
          <p:nvPr/>
        </p:nvSpPr>
        <p:spPr>
          <a:xfrm>
            <a:off x="753869" y="3848472"/>
            <a:ext cx="6094070" cy="1200329"/>
          </a:xfrm>
          <a:prstGeom prst="rect">
            <a:avLst/>
          </a:prstGeom>
          <a:noFill/>
        </p:spPr>
        <p:txBody>
          <a:bodyPr wrap="square">
            <a:spAutoFit/>
          </a:bodyPr>
          <a:lstStyle/>
          <a:p>
            <a:r>
              <a:rPr lang="en-US" dirty="0" err="1">
                <a:solidFill>
                  <a:srgbClr val="4D5156"/>
                </a:solidFill>
                <a:latin typeface="arial" panose="020B0604020202020204" pitchFamily="34" charset="0"/>
              </a:rPr>
              <a:t>Github</a:t>
            </a:r>
            <a:r>
              <a:rPr lang="en-US" dirty="0">
                <a:solidFill>
                  <a:srgbClr val="4D5156"/>
                </a:solidFill>
                <a:latin typeface="arial" panose="020B0604020202020204" pitchFamily="34" charset="0"/>
              </a:rPr>
              <a:t> provides</a:t>
            </a:r>
          </a:p>
          <a:p>
            <a:r>
              <a:rPr lang="en-US" dirty="0">
                <a:solidFill>
                  <a:srgbClr val="4D5156"/>
                </a:solidFill>
                <a:latin typeface="arial" panose="020B0604020202020204" pitchFamily="34" charset="0"/>
              </a:rPr>
              <a:t>1 – backup of your work</a:t>
            </a:r>
          </a:p>
          <a:p>
            <a:r>
              <a:rPr lang="en-US" dirty="0">
                <a:solidFill>
                  <a:srgbClr val="4D5156"/>
                </a:solidFill>
                <a:latin typeface="arial" panose="020B0604020202020204" pitchFamily="34" charset="0"/>
              </a:rPr>
              <a:t>2 – visual interface to your repository</a:t>
            </a:r>
          </a:p>
          <a:p>
            <a:r>
              <a:rPr lang="en-US" dirty="0">
                <a:solidFill>
                  <a:srgbClr val="4D5156"/>
                </a:solidFill>
                <a:latin typeface="arial" panose="020B0604020202020204" pitchFamily="34" charset="0"/>
              </a:rPr>
              <a:t>3 – makes collaboration easier</a:t>
            </a:r>
          </a:p>
        </p:txBody>
      </p:sp>
    </p:spTree>
    <p:extLst>
      <p:ext uri="{BB962C8B-B14F-4D97-AF65-F5344CB8AC3E}">
        <p14:creationId xmlns:p14="http://schemas.microsoft.com/office/powerpoint/2010/main" val="7193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E6D6-D17C-AEC9-0E32-8F6E3AA17D52}"/>
              </a:ext>
            </a:extLst>
          </p:cNvPr>
          <p:cNvSpPr>
            <a:spLocks noGrp="1"/>
          </p:cNvSpPr>
          <p:nvPr>
            <p:ph type="title"/>
          </p:nvPr>
        </p:nvSpPr>
        <p:spPr/>
        <p:txBody>
          <a:bodyPr/>
          <a:lstStyle/>
          <a:p>
            <a:r>
              <a:rPr lang="en-US" dirty="0"/>
              <a:t>Is Git related to GitHub?</a:t>
            </a:r>
            <a:endParaRPr lang="en-IN" dirty="0"/>
          </a:p>
        </p:txBody>
      </p:sp>
      <p:sp>
        <p:nvSpPr>
          <p:cNvPr id="3" name="TextBox 2">
            <a:extLst>
              <a:ext uri="{FF2B5EF4-FFF2-40B4-BE49-F238E27FC236}">
                <a16:creationId xmlns:a16="http://schemas.microsoft.com/office/drawing/2014/main" id="{DD93437B-FC8F-7BC1-63C0-8321E7591D3E}"/>
              </a:ext>
            </a:extLst>
          </p:cNvPr>
          <p:cNvSpPr txBox="1"/>
          <p:nvPr/>
        </p:nvSpPr>
        <p:spPr>
          <a:xfrm>
            <a:off x="973788" y="1690688"/>
            <a:ext cx="6094070" cy="461665"/>
          </a:xfrm>
          <a:prstGeom prst="rect">
            <a:avLst/>
          </a:prstGeom>
          <a:noFill/>
        </p:spPr>
        <p:txBody>
          <a:bodyPr wrap="square">
            <a:spAutoFit/>
          </a:bodyPr>
          <a:lstStyle/>
          <a:p>
            <a:r>
              <a:rPr lang="en-US" sz="2400" dirty="0">
                <a:solidFill>
                  <a:srgbClr val="002060"/>
                </a:solidFill>
                <a:latin typeface="arial" panose="020B0604020202020204" pitchFamily="34" charset="0"/>
              </a:rPr>
              <a:t>Git != GitHub</a:t>
            </a:r>
          </a:p>
        </p:txBody>
      </p:sp>
      <p:sp>
        <p:nvSpPr>
          <p:cNvPr id="4" name="TextBox 3">
            <a:extLst>
              <a:ext uri="{FF2B5EF4-FFF2-40B4-BE49-F238E27FC236}">
                <a16:creationId xmlns:a16="http://schemas.microsoft.com/office/drawing/2014/main" id="{3F33E1FE-E10C-7893-2059-2AE43FE7238D}"/>
              </a:ext>
            </a:extLst>
          </p:cNvPr>
          <p:cNvSpPr txBox="1"/>
          <p:nvPr/>
        </p:nvSpPr>
        <p:spPr>
          <a:xfrm>
            <a:off x="3358173" y="2182996"/>
            <a:ext cx="6094070" cy="461665"/>
          </a:xfrm>
          <a:prstGeom prst="rect">
            <a:avLst/>
          </a:prstGeom>
          <a:noFill/>
        </p:spPr>
        <p:txBody>
          <a:bodyPr wrap="square">
            <a:spAutoFit/>
          </a:bodyPr>
          <a:lstStyle/>
          <a:p>
            <a:r>
              <a:rPr lang="en-US" sz="2400" dirty="0">
                <a:solidFill>
                  <a:srgbClr val="002060"/>
                </a:solidFill>
                <a:latin typeface="arial" panose="020B0604020202020204" pitchFamily="34" charset="0"/>
              </a:rPr>
              <a:t>Let us see </a:t>
            </a:r>
            <a:r>
              <a:rPr lang="en-US" sz="2400" dirty="0" err="1">
                <a:solidFill>
                  <a:srgbClr val="002060"/>
                </a:solidFill>
                <a:latin typeface="arial" panose="020B0604020202020204" pitchFamily="34" charset="0"/>
              </a:rPr>
              <a:t>WorkFlow</a:t>
            </a:r>
            <a:r>
              <a:rPr lang="en-US" sz="2400" dirty="0">
                <a:solidFill>
                  <a:srgbClr val="002060"/>
                </a:solidFill>
                <a:latin typeface="arial" panose="020B0604020202020204" pitchFamily="34" charset="0"/>
              </a:rPr>
              <a:t> of git .</a:t>
            </a:r>
          </a:p>
        </p:txBody>
      </p:sp>
      <p:pic>
        <p:nvPicPr>
          <p:cNvPr id="6" name="Picture 5">
            <a:extLst>
              <a:ext uri="{FF2B5EF4-FFF2-40B4-BE49-F238E27FC236}">
                <a16:creationId xmlns:a16="http://schemas.microsoft.com/office/drawing/2014/main" id="{0AAC7F37-2E22-B23F-6709-D56E5A5446A4}"/>
              </a:ext>
            </a:extLst>
          </p:cNvPr>
          <p:cNvPicPr>
            <a:picLocks noChangeAspect="1"/>
          </p:cNvPicPr>
          <p:nvPr/>
        </p:nvPicPr>
        <p:blipFill rotWithShape="1">
          <a:blip r:embed="rId2"/>
          <a:srcRect l="11677" t="42194" r="44842" b="38477"/>
          <a:stretch/>
        </p:blipFill>
        <p:spPr>
          <a:xfrm>
            <a:off x="1215343" y="3136969"/>
            <a:ext cx="8518967" cy="2643345"/>
          </a:xfrm>
          <a:prstGeom prst="rect">
            <a:avLst/>
          </a:prstGeom>
        </p:spPr>
      </p:pic>
    </p:spTree>
    <p:extLst>
      <p:ext uri="{BB962C8B-B14F-4D97-AF65-F5344CB8AC3E}">
        <p14:creationId xmlns:p14="http://schemas.microsoft.com/office/powerpoint/2010/main" val="207322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7430-E43F-5DF5-5EF3-92B753CC53D2}"/>
              </a:ext>
            </a:extLst>
          </p:cNvPr>
          <p:cNvSpPr>
            <a:spLocks noGrp="1"/>
          </p:cNvSpPr>
          <p:nvPr>
            <p:ph type="title"/>
          </p:nvPr>
        </p:nvSpPr>
        <p:spPr/>
        <p:txBody>
          <a:bodyPr/>
          <a:lstStyle/>
          <a:p>
            <a:r>
              <a:rPr lang="en-US" dirty="0"/>
              <a:t>Workflow of working with git:</a:t>
            </a:r>
            <a:endParaRPr lang="en-IN" dirty="0"/>
          </a:p>
        </p:txBody>
      </p:sp>
      <p:pic>
        <p:nvPicPr>
          <p:cNvPr id="4" name="Picture 3">
            <a:extLst>
              <a:ext uri="{FF2B5EF4-FFF2-40B4-BE49-F238E27FC236}">
                <a16:creationId xmlns:a16="http://schemas.microsoft.com/office/drawing/2014/main" id="{5BEFDCF6-3948-D7EF-655D-2BC6DC2B539A}"/>
              </a:ext>
            </a:extLst>
          </p:cNvPr>
          <p:cNvPicPr>
            <a:picLocks noChangeAspect="1"/>
          </p:cNvPicPr>
          <p:nvPr/>
        </p:nvPicPr>
        <p:blipFill>
          <a:blip r:embed="rId2"/>
          <a:stretch>
            <a:fillRect/>
          </a:stretch>
        </p:blipFill>
        <p:spPr>
          <a:xfrm>
            <a:off x="988671" y="3633125"/>
            <a:ext cx="4371975" cy="1466850"/>
          </a:xfrm>
          <a:prstGeom prst="rect">
            <a:avLst/>
          </a:prstGeom>
        </p:spPr>
      </p:pic>
      <p:sp>
        <p:nvSpPr>
          <p:cNvPr id="6" name="TextBox 5">
            <a:extLst>
              <a:ext uri="{FF2B5EF4-FFF2-40B4-BE49-F238E27FC236}">
                <a16:creationId xmlns:a16="http://schemas.microsoft.com/office/drawing/2014/main" id="{A4F836F8-5E4F-8A35-E5B2-D7D1B77F0CB0}"/>
              </a:ext>
            </a:extLst>
          </p:cNvPr>
          <p:cNvSpPr txBox="1"/>
          <p:nvPr/>
        </p:nvSpPr>
        <p:spPr>
          <a:xfrm>
            <a:off x="838200" y="1802237"/>
            <a:ext cx="6094070" cy="1569660"/>
          </a:xfrm>
          <a:prstGeom prst="rect">
            <a:avLst/>
          </a:prstGeom>
          <a:noFill/>
        </p:spPr>
        <p:txBody>
          <a:bodyPr wrap="square">
            <a:spAutoFit/>
          </a:bodyPr>
          <a:lstStyle/>
          <a:p>
            <a:r>
              <a:rPr lang="en-US" sz="2400" dirty="0">
                <a:solidFill>
                  <a:srgbClr val="002060"/>
                </a:solidFill>
                <a:latin typeface="arial" panose="020B0604020202020204" pitchFamily="34" charset="0"/>
              </a:rPr>
              <a:t>1 How to download git on windows</a:t>
            </a:r>
          </a:p>
          <a:p>
            <a:r>
              <a:rPr lang="en-US" sz="2400" dirty="0">
                <a:solidFill>
                  <a:srgbClr val="002060"/>
                </a:solidFill>
                <a:latin typeface="arial" panose="020B0604020202020204" pitchFamily="34" charset="0"/>
              </a:rPr>
              <a:t>2 adding project to git for tracking</a:t>
            </a:r>
          </a:p>
          <a:p>
            <a:r>
              <a:rPr lang="en-US" sz="2400" dirty="0">
                <a:solidFill>
                  <a:srgbClr val="002060"/>
                </a:solidFill>
                <a:latin typeface="arial" panose="020B0604020202020204" pitchFamily="34" charset="0"/>
              </a:rPr>
              <a:t>3 Git commands</a:t>
            </a:r>
          </a:p>
          <a:p>
            <a:r>
              <a:rPr lang="en-US" sz="2400" dirty="0">
                <a:solidFill>
                  <a:srgbClr val="002060"/>
                </a:solidFill>
                <a:latin typeface="arial" panose="020B0604020202020204" pitchFamily="34" charset="0"/>
              </a:rPr>
              <a:t>4 Pushing project to remote repository</a:t>
            </a:r>
          </a:p>
        </p:txBody>
      </p:sp>
      <p:pic>
        <p:nvPicPr>
          <p:cNvPr id="8" name="Picture 7">
            <a:extLst>
              <a:ext uri="{FF2B5EF4-FFF2-40B4-BE49-F238E27FC236}">
                <a16:creationId xmlns:a16="http://schemas.microsoft.com/office/drawing/2014/main" id="{9F3EFC8A-A95B-CE6B-B5E6-71F1D15CC3B1}"/>
              </a:ext>
            </a:extLst>
          </p:cNvPr>
          <p:cNvPicPr>
            <a:picLocks noChangeAspect="1"/>
          </p:cNvPicPr>
          <p:nvPr/>
        </p:nvPicPr>
        <p:blipFill>
          <a:blip r:embed="rId3"/>
          <a:stretch>
            <a:fillRect/>
          </a:stretch>
        </p:blipFill>
        <p:spPr>
          <a:xfrm>
            <a:off x="6192456" y="1576749"/>
            <a:ext cx="5914663" cy="4676775"/>
          </a:xfrm>
          <a:prstGeom prst="rect">
            <a:avLst/>
          </a:prstGeom>
        </p:spPr>
      </p:pic>
    </p:spTree>
    <p:extLst>
      <p:ext uri="{BB962C8B-B14F-4D97-AF65-F5344CB8AC3E}">
        <p14:creationId xmlns:p14="http://schemas.microsoft.com/office/powerpoint/2010/main" val="910281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A56B-B29A-7AA0-557D-B382357D142B}"/>
              </a:ext>
            </a:extLst>
          </p:cNvPr>
          <p:cNvSpPr>
            <a:spLocks noGrp="1"/>
          </p:cNvSpPr>
          <p:nvPr>
            <p:ph type="title"/>
          </p:nvPr>
        </p:nvSpPr>
        <p:spPr>
          <a:xfrm>
            <a:off x="838200" y="365125"/>
            <a:ext cx="10515600" cy="653447"/>
          </a:xfrm>
        </p:spPr>
        <p:txBody>
          <a:bodyPr>
            <a:normAutofit fontScale="90000"/>
          </a:bodyPr>
          <a:lstStyle/>
          <a:p>
            <a:r>
              <a:rPr lang="en-US" dirty="0"/>
              <a:t>Steps to work on git </a:t>
            </a:r>
            <a:endParaRPr lang="en-IN" dirty="0"/>
          </a:p>
        </p:txBody>
      </p:sp>
      <p:pic>
        <p:nvPicPr>
          <p:cNvPr id="4" name="Picture 3">
            <a:extLst>
              <a:ext uri="{FF2B5EF4-FFF2-40B4-BE49-F238E27FC236}">
                <a16:creationId xmlns:a16="http://schemas.microsoft.com/office/drawing/2014/main" id="{773518C3-F0B2-C07B-F895-3C6F4A71A570}"/>
              </a:ext>
            </a:extLst>
          </p:cNvPr>
          <p:cNvPicPr>
            <a:picLocks noChangeAspect="1"/>
          </p:cNvPicPr>
          <p:nvPr/>
        </p:nvPicPr>
        <p:blipFill>
          <a:blip r:embed="rId3"/>
          <a:stretch>
            <a:fillRect/>
          </a:stretch>
        </p:blipFill>
        <p:spPr>
          <a:xfrm>
            <a:off x="7516792" y="844952"/>
            <a:ext cx="4200525" cy="2163924"/>
          </a:xfrm>
          <a:prstGeom prst="rect">
            <a:avLst/>
          </a:prstGeom>
        </p:spPr>
      </p:pic>
      <p:sp>
        <p:nvSpPr>
          <p:cNvPr id="7" name="TextBox 6">
            <a:extLst>
              <a:ext uri="{FF2B5EF4-FFF2-40B4-BE49-F238E27FC236}">
                <a16:creationId xmlns:a16="http://schemas.microsoft.com/office/drawing/2014/main" id="{68ED917E-D0E7-8F8F-792C-6615AB7F2D25}"/>
              </a:ext>
            </a:extLst>
          </p:cNvPr>
          <p:cNvSpPr txBox="1"/>
          <p:nvPr/>
        </p:nvSpPr>
        <p:spPr>
          <a:xfrm>
            <a:off x="294190" y="1393049"/>
            <a:ext cx="12218043" cy="6093976"/>
          </a:xfrm>
          <a:prstGeom prst="rect">
            <a:avLst/>
          </a:prstGeom>
          <a:noFill/>
        </p:spPr>
        <p:txBody>
          <a:bodyPr wrap="square">
            <a:spAutoFit/>
          </a:bodyPr>
          <a:lstStyle/>
          <a:p>
            <a:r>
              <a:rPr lang="en-US" sz="2400" b="1" dirty="0">
                <a:solidFill>
                  <a:srgbClr val="002060"/>
                </a:solidFill>
              </a:rPr>
              <a:t> create a new repository on the command line</a:t>
            </a:r>
          </a:p>
          <a:p>
            <a:r>
              <a:rPr lang="en-US" sz="2400" b="1" dirty="0">
                <a:solidFill>
                  <a:srgbClr val="002060"/>
                </a:solidFill>
              </a:rPr>
              <a:t>1 from command </a:t>
            </a:r>
            <a:r>
              <a:rPr lang="en-US" sz="2400" b="1" dirty="0" err="1">
                <a:solidFill>
                  <a:srgbClr val="002060"/>
                </a:solidFill>
              </a:rPr>
              <a:t>promp</a:t>
            </a:r>
            <a:r>
              <a:rPr lang="en-US" sz="2400" b="1" dirty="0">
                <a:solidFill>
                  <a:srgbClr val="002060"/>
                </a:solidFill>
              </a:rPr>
              <a:t> </a:t>
            </a:r>
          </a:p>
          <a:p>
            <a:r>
              <a:rPr lang="en-US" sz="2400" b="1" dirty="0">
                <a:solidFill>
                  <a:srgbClr val="002060"/>
                </a:solidFill>
              </a:rPr>
              <a:t>in c:\desktop\ </a:t>
            </a:r>
            <a:r>
              <a:rPr lang="en-US" sz="2400" b="1" dirty="0" err="1">
                <a:solidFill>
                  <a:srgbClr val="002060"/>
                </a:solidFill>
              </a:rPr>
              <a:t>MyProject</a:t>
            </a:r>
            <a:r>
              <a:rPr lang="en-US" sz="2400" b="1" dirty="0">
                <a:solidFill>
                  <a:srgbClr val="002060"/>
                </a:solidFill>
              </a:rPr>
              <a:t> folder \&gt;git </a:t>
            </a:r>
            <a:r>
              <a:rPr lang="en-US" sz="2400" b="1" dirty="0" err="1">
                <a:solidFill>
                  <a:srgbClr val="002060"/>
                </a:solidFill>
              </a:rPr>
              <a:t>init</a:t>
            </a:r>
            <a:endParaRPr lang="en-US" sz="2400" b="1" dirty="0">
              <a:solidFill>
                <a:srgbClr val="002060"/>
              </a:solidFill>
            </a:endParaRPr>
          </a:p>
          <a:p>
            <a:r>
              <a:rPr lang="en-US" sz="2400" b="1" dirty="0">
                <a:solidFill>
                  <a:srgbClr val="002060"/>
                </a:solidFill>
                <a:latin typeface="Lucida Console" panose="020B0609040504020204" pitchFamily="49" charset="0"/>
              </a:rPr>
              <a:t>2 </a:t>
            </a:r>
            <a:r>
              <a:rPr lang="en-IN" sz="2400" dirty="0">
                <a:solidFill>
                  <a:srgbClr val="002060"/>
                </a:solidFill>
                <a:latin typeface="Lucida Console" panose="020B0609040504020204" pitchFamily="49" charset="0"/>
              </a:rPr>
              <a:t>git config --global </a:t>
            </a:r>
            <a:r>
              <a:rPr lang="en-IN" sz="2400" dirty="0" err="1">
                <a:solidFill>
                  <a:srgbClr val="002060"/>
                </a:solidFill>
                <a:latin typeface="Lucida Console" panose="020B0609040504020204" pitchFamily="49" charset="0"/>
              </a:rPr>
              <a:t>user.email</a:t>
            </a:r>
            <a:r>
              <a:rPr lang="en-IN" sz="2400" dirty="0">
                <a:solidFill>
                  <a:srgbClr val="002060"/>
                </a:solidFill>
                <a:latin typeface="Lucida Console" panose="020B0609040504020204" pitchFamily="49" charset="0"/>
              </a:rPr>
              <a:t> "saritalad@synergetics-india.com" </a:t>
            </a:r>
          </a:p>
          <a:p>
            <a:r>
              <a:rPr lang="en-IN" sz="2400" b="1" dirty="0">
                <a:solidFill>
                  <a:srgbClr val="002060"/>
                </a:solidFill>
                <a:latin typeface="Lucida Console" panose="020B0609040504020204" pitchFamily="49" charset="0"/>
              </a:rPr>
              <a:t>3 </a:t>
            </a:r>
            <a:r>
              <a:rPr lang="en-IN" sz="2400" dirty="0">
                <a:solidFill>
                  <a:srgbClr val="002060"/>
                </a:solidFill>
                <a:latin typeface="Lucida Console" panose="020B0609040504020204" pitchFamily="49" charset="0"/>
              </a:rPr>
              <a:t>git config --global user.name "</a:t>
            </a:r>
            <a:r>
              <a:rPr lang="en-IN" sz="2400" dirty="0" err="1">
                <a:solidFill>
                  <a:srgbClr val="002060"/>
                </a:solidFill>
                <a:latin typeface="Lucida Console" panose="020B0609040504020204" pitchFamily="49" charset="0"/>
              </a:rPr>
              <a:t>saritaAtSynergetics</a:t>
            </a:r>
            <a:r>
              <a:rPr lang="en-IN" sz="2400" dirty="0">
                <a:solidFill>
                  <a:prstClr val="black"/>
                </a:solidFill>
                <a:latin typeface="Lucida Console" panose="020B0609040504020204" pitchFamily="49" charset="0"/>
              </a:rPr>
              <a:t>“</a:t>
            </a:r>
          </a:p>
          <a:p>
            <a:endParaRPr lang="en-US" sz="2400" b="1" dirty="0">
              <a:solidFill>
                <a:srgbClr val="002060"/>
              </a:solidFill>
            </a:endParaRPr>
          </a:p>
          <a:p>
            <a:r>
              <a:rPr lang="en-US" sz="2400" b="1" dirty="0">
                <a:solidFill>
                  <a:srgbClr val="002060"/>
                </a:solidFill>
              </a:rPr>
              <a:t>4 git status</a:t>
            </a:r>
          </a:p>
          <a:p>
            <a:r>
              <a:rPr lang="en-US" sz="2400" b="1" dirty="0">
                <a:solidFill>
                  <a:srgbClr val="002060"/>
                </a:solidFill>
              </a:rPr>
              <a:t>5 git Add test1.txt</a:t>
            </a:r>
          </a:p>
          <a:p>
            <a:r>
              <a:rPr lang="en-US" sz="2400" b="1" dirty="0">
                <a:solidFill>
                  <a:srgbClr val="002060"/>
                </a:solidFill>
              </a:rPr>
              <a:t>4 git commit –m “added test1.txt”</a:t>
            </a:r>
          </a:p>
          <a:p>
            <a:r>
              <a:rPr lang="en-US" sz="2400" b="1" dirty="0">
                <a:solidFill>
                  <a:srgbClr val="002060"/>
                </a:solidFill>
              </a:rPr>
              <a:t>5 Adding to remote Repository</a:t>
            </a:r>
          </a:p>
          <a:p>
            <a:r>
              <a:rPr lang="en-IN" b="1" dirty="0">
                <a:solidFill>
                  <a:prstClr val="black"/>
                </a:solidFill>
                <a:latin typeface="Lucida Console" panose="020B0609040504020204" pitchFamily="49" charset="0"/>
              </a:rPr>
              <a:t>  git remote add origin </a:t>
            </a:r>
            <a:r>
              <a:rPr lang="en-IN" b="1" dirty="0">
                <a:solidFill>
                  <a:prstClr val="black"/>
                </a:solidFill>
                <a:latin typeface="Lucida Console" panose="020B0609040504020204" pitchFamily="49" charset="0"/>
                <a:hlinkClick r:id="rId4"/>
              </a:rPr>
              <a:t>https://github.com/saritalad/synergeticsreposistory.git</a:t>
            </a:r>
            <a:endParaRPr lang="en-IN" b="1" dirty="0">
              <a:solidFill>
                <a:prstClr val="black"/>
              </a:solidFill>
              <a:latin typeface="Lucida Console" panose="020B0609040504020204" pitchFamily="49" charset="0"/>
            </a:endParaRPr>
          </a:p>
          <a:p>
            <a:r>
              <a:rPr lang="en-IN" sz="1800" b="1" dirty="0">
                <a:solidFill>
                  <a:prstClr val="black"/>
                </a:solidFill>
                <a:latin typeface="Lucida Console" panose="020B0609040504020204" pitchFamily="49" charset="0"/>
              </a:rPr>
              <a:t>6 git push –u origin master</a:t>
            </a:r>
            <a:endParaRPr lang="en-IN" sz="1800" dirty="0">
              <a:latin typeface="Lucida Console" panose="020B0609040504020204" pitchFamily="49" charset="0"/>
            </a:endParaRPr>
          </a:p>
          <a:p>
            <a:endParaRPr lang="en-IN" sz="1800" dirty="0">
              <a:latin typeface="Lucida Console" panose="020B0609040504020204" pitchFamily="49" charset="0"/>
            </a:endParaRPr>
          </a:p>
          <a:p>
            <a:endParaRPr lang="en-IN" sz="1800" dirty="0">
              <a:latin typeface="Lucida Console" panose="020B0609040504020204" pitchFamily="49" charset="0"/>
            </a:endParaRPr>
          </a:p>
          <a:p>
            <a:endParaRPr lang="en-IN" sz="1800" dirty="0">
              <a:latin typeface="Lucida Console" panose="020B0609040504020204" pitchFamily="49" charset="0"/>
            </a:endParaRPr>
          </a:p>
          <a:p>
            <a:endParaRPr lang="en-US" b="1" dirty="0">
              <a:solidFill>
                <a:srgbClr val="002060"/>
              </a:solidFill>
              <a:latin typeface="Lucida Console" panose="020B0609040504020204" pitchFamily="49" charset="0"/>
            </a:endParaRPr>
          </a:p>
          <a:p>
            <a:endParaRPr lang="en-US" sz="1800" b="1" dirty="0">
              <a:solidFill>
                <a:srgbClr val="002060"/>
              </a:solidFill>
              <a:latin typeface="Lucida Console" panose="020B0609040504020204" pitchFamily="49" charset="0"/>
            </a:endParaRPr>
          </a:p>
        </p:txBody>
      </p:sp>
    </p:spTree>
    <p:extLst>
      <p:ext uri="{BB962C8B-B14F-4D97-AF65-F5344CB8AC3E}">
        <p14:creationId xmlns:p14="http://schemas.microsoft.com/office/powerpoint/2010/main" val="377802424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1182</TotalTime>
  <Words>678</Words>
  <Application>Microsoft Office PowerPoint</Application>
  <PresentationFormat>Widescreen</PresentationFormat>
  <Paragraphs>85</Paragraphs>
  <Slides>13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AppdSans</vt:lpstr>
      <vt:lpstr>-apple-system</vt:lpstr>
      <vt:lpstr>Arial</vt:lpstr>
      <vt:lpstr>Arial</vt:lpstr>
      <vt:lpstr>Calibri</vt:lpstr>
      <vt:lpstr>Calibri Light</vt:lpstr>
      <vt:lpstr>Lucida Console</vt:lpstr>
      <vt:lpstr>Open Sans</vt:lpstr>
      <vt:lpstr>Segoe UI</vt:lpstr>
      <vt:lpstr>Trebuchet MS</vt:lpstr>
      <vt:lpstr>2018</vt:lpstr>
      <vt:lpstr>Git and Git Hub</vt:lpstr>
      <vt:lpstr>What is DevOps?</vt:lpstr>
      <vt:lpstr>PowerPoint Presentation</vt:lpstr>
      <vt:lpstr>Introduction to git and github</vt:lpstr>
      <vt:lpstr>Today we will learn</vt:lpstr>
      <vt:lpstr>PowerPoint Presentation</vt:lpstr>
      <vt:lpstr>Is Git related to GitHub?</vt:lpstr>
      <vt:lpstr>Workflow of working with git:</vt:lpstr>
      <vt:lpstr>Steps to work on git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22</cp:revision>
  <dcterms:created xsi:type="dcterms:W3CDTF">2019-03-07T07:10:25Z</dcterms:created>
  <dcterms:modified xsi:type="dcterms:W3CDTF">2022-06-10T11:55:21Z</dcterms:modified>
</cp:coreProperties>
</file>