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1"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40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F40AF-E046-4651-A1AF-8B0E361E7BD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12EFAF9-3FE2-41B5-9E27-C87957F63E1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2B414E2-E7BA-422F-BB91-50DFC6C60F4F}"/>
              </a:ext>
            </a:extLst>
          </p:cNvPr>
          <p:cNvSpPr>
            <a:spLocks noGrp="1"/>
          </p:cNvSpPr>
          <p:nvPr>
            <p:ph type="dt" sz="half" idx="10"/>
          </p:nvPr>
        </p:nvSpPr>
        <p:spPr/>
        <p:txBody>
          <a:bodyPr/>
          <a:lstStyle/>
          <a:p>
            <a:fld id="{9958DD12-BB11-493E-B2DD-153FD5D1391F}" type="datetimeFigureOut">
              <a:rPr lang="en-IN" smtClean="0"/>
              <a:t>04-06-2022</a:t>
            </a:fld>
            <a:endParaRPr lang="en-IN"/>
          </a:p>
        </p:txBody>
      </p:sp>
      <p:sp>
        <p:nvSpPr>
          <p:cNvPr id="5" name="Footer Placeholder 4">
            <a:extLst>
              <a:ext uri="{FF2B5EF4-FFF2-40B4-BE49-F238E27FC236}">
                <a16:creationId xmlns:a16="http://schemas.microsoft.com/office/drawing/2014/main" id="{2FF65222-96C5-49B3-A850-26EEA02542C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6A3B1FA-142B-4242-A7D4-A07D179BA95F}"/>
              </a:ext>
            </a:extLst>
          </p:cNvPr>
          <p:cNvSpPr>
            <a:spLocks noGrp="1"/>
          </p:cNvSpPr>
          <p:nvPr>
            <p:ph type="sldNum" sz="quarter" idx="12"/>
          </p:nvPr>
        </p:nvSpPr>
        <p:spPr/>
        <p:txBody>
          <a:bodyPr/>
          <a:lstStyle/>
          <a:p>
            <a:fld id="{89F775C5-6408-40AC-833F-25C2F2820FC0}" type="slidenum">
              <a:rPr lang="en-IN" smtClean="0"/>
              <a:t>‹#›</a:t>
            </a:fld>
            <a:endParaRPr lang="en-IN"/>
          </a:p>
        </p:txBody>
      </p:sp>
    </p:spTree>
    <p:extLst>
      <p:ext uri="{BB962C8B-B14F-4D97-AF65-F5344CB8AC3E}">
        <p14:creationId xmlns:p14="http://schemas.microsoft.com/office/powerpoint/2010/main" val="9131561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5168F-C8EF-48A0-8868-7DCE81CECB4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69C1CAC-C8B5-4026-BECA-831E18FA48E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11AE886-45C1-4D83-A551-D3E8DAA40E72}"/>
              </a:ext>
            </a:extLst>
          </p:cNvPr>
          <p:cNvSpPr>
            <a:spLocks noGrp="1"/>
          </p:cNvSpPr>
          <p:nvPr>
            <p:ph type="dt" sz="half" idx="10"/>
          </p:nvPr>
        </p:nvSpPr>
        <p:spPr/>
        <p:txBody>
          <a:bodyPr/>
          <a:lstStyle/>
          <a:p>
            <a:fld id="{9958DD12-BB11-493E-B2DD-153FD5D1391F}" type="datetimeFigureOut">
              <a:rPr lang="en-IN" smtClean="0"/>
              <a:t>04-06-2022</a:t>
            </a:fld>
            <a:endParaRPr lang="en-IN"/>
          </a:p>
        </p:txBody>
      </p:sp>
      <p:sp>
        <p:nvSpPr>
          <p:cNvPr id="5" name="Footer Placeholder 4">
            <a:extLst>
              <a:ext uri="{FF2B5EF4-FFF2-40B4-BE49-F238E27FC236}">
                <a16:creationId xmlns:a16="http://schemas.microsoft.com/office/drawing/2014/main" id="{DED31FE8-11E6-486A-A90C-E1A958B2C7A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87F3134-628A-408A-BCFB-3CACAB2C98C4}"/>
              </a:ext>
            </a:extLst>
          </p:cNvPr>
          <p:cNvSpPr>
            <a:spLocks noGrp="1"/>
          </p:cNvSpPr>
          <p:nvPr>
            <p:ph type="sldNum" sz="quarter" idx="12"/>
          </p:nvPr>
        </p:nvSpPr>
        <p:spPr/>
        <p:txBody>
          <a:bodyPr/>
          <a:lstStyle/>
          <a:p>
            <a:fld id="{89F775C5-6408-40AC-833F-25C2F2820FC0}" type="slidenum">
              <a:rPr lang="en-IN" smtClean="0"/>
              <a:t>‹#›</a:t>
            </a:fld>
            <a:endParaRPr lang="en-IN"/>
          </a:p>
        </p:txBody>
      </p:sp>
    </p:spTree>
    <p:extLst>
      <p:ext uri="{BB962C8B-B14F-4D97-AF65-F5344CB8AC3E}">
        <p14:creationId xmlns:p14="http://schemas.microsoft.com/office/powerpoint/2010/main" val="29756453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F23FE49-C4E8-48AD-A641-B99B1F87E22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AEF3529-A20F-4999-9C25-DB81E73AABF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158A9FC-5C14-46FF-8062-E3F53717CBD3}"/>
              </a:ext>
            </a:extLst>
          </p:cNvPr>
          <p:cNvSpPr>
            <a:spLocks noGrp="1"/>
          </p:cNvSpPr>
          <p:nvPr>
            <p:ph type="dt" sz="half" idx="10"/>
          </p:nvPr>
        </p:nvSpPr>
        <p:spPr/>
        <p:txBody>
          <a:bodyPr/>
          <a:lstStyle/>
          <a:p>
            <a:fld id="{9958DD12-BB11-493E-B2DD-153FD5D1391F}" type="datetimeFigureOut">
              <a:rPr lang="en-IN" smtClean="0"/>
              <a:t>04-06-2022</a:t>
            </a:fld>
            <a:endParaRPr lang="en-IN"/>
          </a:p>
        </p:txBody>
      </p:sp>
      <p:sp>
        <p:nvSpPr>
          <p:cNvPr id="5" name="Footer Placeholder 4">
            <a:extLst>
              <a:ext uri="{FF2B5EF4-FFF2-40B4-BE49-F238E27FC236}">
                <a16:creationId xmlns:a16="http://schemas.microsoft.com/office/drawing/2014/main" id="{90D58DF9-81B7-42F9-8BD6-59E8F8C43F6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2252B3B-1AD0-418B-A3EA-C8BBC9CAC36D}"/>
              </a:ext>
            </a:extLst>
          </p:cNvPr>
          <p:cNvSpPr>
            <a:spLocks noGrp="1"/>
          </p:cNvSpPr>
          <p:nvPr>
            <p:ph type="sldNum" sz="quarter" idx="12"/>
          </p:nvPr>
        </p:nvSpPr>
        <p:spPr/>
        <p:txBody>
          <a:bodyPr/>
          <a:lstStyle/>
          <a:p>
            <a:fld id="{89F775C5-6408-40AC-833F-25C2F2820FC0}" type="slidenum">
              <a:rPr lang="en-IN" smtClean="0"/>
              <a:t>‹#›</a:t>
            </a:fld>
            <a:endParaRPr lang="en-IN"/>
          </a:p>
        </p:txBody>
      </p:sp>
    </p:spTree>
    <p:extLst>
      <p:ext uri="{BB962C8B-B14F-4D97-AF65-F5344CB8AC3E}">
        <p14:creationId xmlns:p14="http://schemas.microsoft.com/office/powerpoint/2010/main" val="42803437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EEF51-9756-4A20-A39B-17572C32CED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876FDCE-5E43-41DF-809B-505313E9506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C2C8916-F595-443F-805C-0F6B0E73598B}"/>
              </a:ext>
            </a:extLst>
          </p:cNvPr>
          <p:cNvSpPr>
            <a:spLocks noGrp="1"/>
          </p:cNvSpPr>
          <p:nvPr>
            <p:ph type="dt" sz="half" idx="10"/>
          </p:nvPr>
        </p:nvSpPr>
        <p:spPr/>
        <p:txBody>
          <a:bodyPr/>
          <a:lstStyle/>
          <a:p>
            <a:fld id="{9958DD12-BB11-493E-B2DD-153FD5D1391F}" type="datetimeFigureOut">
              <a:rPr lang="en-IN" smtClean="0"/>
              <a:t>04-06-2022</a:t>
            </a:fld>
            <a:endParaRPr lang="en-IN"/>
          </a:p>
        </p:txBody>
      </p:sp>
      <p:sp>
        <p:nvSpPr>
          <p:cNvPr id="5" name="Footer Placeholder 4">
            <a:extLst>
              <a:ext uri="{FF2B5EF4-FFF2-40B4-BE49-F238E27FC236}">
                <a16:creationId xmlns:a16="http://schemas.microsoft.com/office/drawing/2014/main" id="{891D4D58-E188-4859-9143-84C04691B0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A6660DB-EC36-4F6E-9058-B0C3E99344B9}"/>
              </a:ext>
            </a:extLst>
          </p:cNvPr>
          <p:cNvSpPr>
            <a:spLocks noGrp="1"/>
          </p:cNvSpPr>
          <p:nvPr>
            <p:ph type="sldNum" sz="quarter" idx="12"/>
          </p:nvPr>
        </p:nvSpPr>
        <p:spPr/>
        <p:txBody>
          <a:bodyPr/>
          <a:lstStyle/>
          <a:p>
            <a:fld id="{89F775C5-6408-40AC-833F-25C2F2820FC0}" type="slidenum">
              <a:rPr lang="en-IN" smtClean="0"/>
              <a:t>‹#›</a:t>
            </a:fld>
            <a:endParaRPr lang="en-IN"/>
          </a:p>
        </p:txBody>
      </p:sp>
    </p:spTree>
    <p:extLst>
      <p:ext uri="{BB962C8B-B14F-4D97-AF65-F5344CB8AC3E}">
        <p14:creationId xmlns:p14="http://schemas.microsoft.com/office/powerpoint/2010/main" val="2272809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08541-7490-47BF-9E9A-43AF31242B5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C3DAF6F-A64F-4517-B522-B350D43AB65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A86DFC2-6B1F-44E1-A166-89A3B5E7A99A}"/>
              </a:ext>
            </a:extLst>
          </p:cNvPr>
          <p:cNvSpPr>
            <a:spLocks noGrp="1"/>
          </p:cNvSpPr>
          <p:nvPr>
            <p:ph type="dt" sz="half" idx="10"/>
          </p:nvPr>
        </p:nvSpPr>
        <p:spPr/>
        <p:txBody>
          <a:bodyPr/>
          <a:lstStyle/>
          <a:p>
            <a:fld id="{9958DD12-BB11-493E-B2DD-153FD5D1391F}" type="datetimeFigureOut">
              <a:rPr lang="en-IN" smtClean="0"/>
              <a:t>04-06-2022</a:t>
            </a:fld>
            <a:endParaRPr lang="en-IN"/>
          </a:p>
        </p:txBody>
      </p:sp>
      <p:sp>
        <p:nvSpPr>
          <p:cNvPr id="5" name="Footer Placeholder 4">
            <a:extLst>
              <a:ext uri="{FF2B5EF4-FFF2-40B4-BE49-F238E27FC236}">
                <a16:creationId xmlns:a16="http://schemas.microsoft.com/office/drawing/2014/main" id="{32E53B58-EF9E-4597-A4B5-F9038E2A190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FE6883E-B685-4989-BB3B-5949DEAC0485}"/>
              </a:ext>
            </a:extLst>
          </p:cNvPr>
          <p:cNvSpPr>
            <a:spLocks noGrp="1"/>
          </p:cNvSpPr>
          <p:nvPr>
            <p:ph type="sldNum" sz="quarter" idx="12"/>
          </p:nvPr>
        </p:nvSpPr>
        <p:spPr/>
        <p:txBody>
          <a:bodyPr/>
          <a:lstStyle/>
          <a:p>
            <a:fld id="{89F775C5-6408-40AC-833F-25C2F2820FC0}" type="slidenum">
              <a:rPr lang="en-IN" smtClean="0"/>
              <a:t>‹#›</a:t>
            </a:fld>
            <a:endParaRPr lang="en-IN"/>
          </a:p>
        </p:txBody>
      </p:sp>
    </p:spTree>
    <p:extLst>
      <p:ext uri="{BB962C8B-B14F-4D97-AF65-F5344CB8AC3E}">
        <p14:creationId xmlns:p14="http://schemas.microsoft.com/office/powerpoint/2010/main" val="4191476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F90A3-EBE2-4304-A118-F6FC6BA0854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1884753-3979-44A2-B159-7D85A9B6746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EBF6BC2-FA39-466C-9A3F-E05C515305D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1C33BCB-C46F-43F1-A971-765737C9ACE1}"/>
              </a:ext>
            </a:extLst>
          </p:cNvPr>
          <p:cNvSpPr>
            <a:spLocks noGrp="1"/>
          </p:cNvSpPr>
          <p:nvPr>
            <p:ph type="dt" sz="half" idx="10"/>
          </p:nvPr>
        </p:nvSpPr>
        <p:spPr/>
        <p:txBody>
          <a:bodyPr/>
          <a:lstStyle/>
          <a:p>
            <a:fld id="{9958DD12-BB11-493E-B2DD-153FD5D1391F}" type="datetimeFigureOut">
              <a:rPr lang="en-IN" smtClean="0"/>
              <a:t>04-06-2022</a:t>
            </a:fld>
            <a:endParaRPr lang="en-IN"/>
          </a:p>
        </p:txBody>
      </p:sp>
      <p:sp>
        <p:nvSpPr>
          <p:cNvPr id="6" name="Footer Placeholder 5">
            <a:extLst>
              <a:ext uri="{FF2B5EF4-FFF2-40B4-BE49-F238E27FC236}">
                <a16:creationId xmlns:a16="http://schemas.microsoft.com/office/drawing/2014/main" id="{097F3E1C-4760-4B1E-9A8F-EE941AB9263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6B8F05D-1A1A-4E2D-BAF7-79075D30189C}"/>
              </a:ext>
            </a:extLst>
          </p:cNvPr>
          <p:cNvSpPr>
            <a:spLocks noGrp="1"/>
          </p:cNvSpPr>
          <p:nvPr>
            <p:ph type="sldNum" sz="quarter" idx="12"/>
          </p:nvPr>
        </p:nvSpPr>
        <p:spPr/>
        <p:txBody>
          <a:bodyPr/>
          <a:lstStyle/>
          <a:p>
            <a:fld id="{89F775C5-6408-40AC-833F-25C2F2820FC0}" type="slidenum">
              <a:rPr lang="en-IN" smtClean="0"/>
              <a:t>‹#›</a:t>
            </a:fld>
            <a:endParaRPr lang="en-IN"/>
          </a:p>
        </p:txBody>
      </p:sp>
    </p:spTree>
    <p:extLst>
      <p:ext uri="{BB962C8B-B14F-4D97-AF65-F5344CB8AC3E}">
        <p14:creationId xmlns:p14="http://schemas.microsoft.com/office/powerpoint/2010/main" val="13322807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87308-4FC6-484D-A0BD-C72837BA75C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DA692BF-9E21-4354-8C64-6D9EFB7C24B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D3A836D-D032-4246-8D03-0FFA15613AB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DC3CDE9-D93F-4F09-8BD1-E8EEDC94F8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951943D-E90C-44A6-B390-95E099204FA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DCDBAA7-372D-465B-8E02-D9022B1990C0}"/>
              </a:ext>
            </a:extLst>
          </p:cNvPr>
          <p:cNvSpPr>
            <a:spLocks noGrp="1"/>
          </p:cNvSpPr>
          <p:nvPr>
            <p:ph type="dt" sz="half" idx="10"/>
          </p:nvPr>
        </p:nvSpPr>
        <p:spPr/>
        <p:txBody>
          <a:bodyPr/>
          <a:lstStyle/>
          <a:p>
            <a:fld id="{9958DD12-BB11-493E-B2DD-153FD5D1391F}" type="datetimeFigureOut">
              <a:rPr lang="en-IN" smtClean="0"/>
              <a:t>04-06-2022</a:t>
            </a:fld>
            <a:endParaRPr lang="en-IN"/>
          </a:p>
        </p:txBody>
      </p:sp>
      <p:sp>
        <p:nvSpPr>
          <p:cNvPr id="8" name="Footer Placeholder 7">
            <a:extLst>
              <a:ext uri="{FF2B5EF4-FFF2-40B4-BE49-F238E27FC236}">
                <a16:creationId xmlns:a16="http://schemas.microsoft.com/office/drawing/2014/main" id="{389A36D5-3216-485E-8542-A7F9FEE2ED3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541E70B-BDC7-4881-9348-2F1782A684D7}"/>
              </a:ext>
            </a:extLst>
          </p:cNvPr>
          <p:cNvSpPr>
            <a:spLocks noGrp="1"/>
          </p:cNvSpPr>
          <p:nvPr>
            <p:ph type="sldNum" sz="quarter" idx="12"/>
          </p:nvPr>
        </p:nvSpPr>
        <p:spPr/>
        <p:txBody>
          <a:bodyPr/>
          <a:lstStyle/>
          <a:p>
            <a:fld id="{89F775C5-6408-40AC-833F-25C2F2820FC0}" type="slidenum">
              <a:rPr lang="en-IN" smtClean="0"/>
              <a:t>‹#›</a:t>
            </a:fld>
            <a:endParaRPr lang="en-IN"/>
          </a:p>
        </p:txBody>
      </p:sp>
    </p:spTree>
    <p:extLst>
      <p:ext uri="{BB962C8B-B14F-4D97-AF65-F5344CB8AC3E}">
        <p14:creationId xmlns:p14="http://schemas.microsoft.com/office/powerpoint/2010/main" val="37816095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F78E3-C0F2-4892-922D-5CBE7C39570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A72D8E5-7261-4332-AED9-408C1BC0385D}"/>
              </a:ext>
            </a:extLst>
          </p:cNvPr>
          <p:cNvSpPr>
            <a:spLocks noGrp="1"/>
          </p:cNvSpPr>
          <p:nvPr>
            <p:ph type="dt" sz="half" idx="10"/>
          </p:nvPr>
        </p:nvSpPr>
        <p:spPr/>
        <p:txBody>
          <a:bodyPr/>
          <a:lstStyle/>
          <a:p>
            <a:fld id="{9958DD12-BB11-493E-B2DD-153FD5D1391F}" type="datetimeFigureOut">
              <a:rPr lang="en-IN" smtClean="0"/>
              <a:t>04-06-2022</a:t>
            </a:fld>
            <a:endParaRPr lang="en-IN"/>
          </a:p>
        </p:txBody>
      </p:sp>
      <p:sp>
        <p:nvSpPr>
          <p:cNvPr id="4" name="Footer Placeholder 3">
            <a:extLst>
              <a:ext uri="{FF2B5EF4-FFF2-40B4-BE49-F238E27FC236}">
                <a16:creationId xmlns:a16="http://schemas.microsoft.com/office/drawing/2014/main" id="{910AB78F-0222-4E0F-84D5-09F69FCA51B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D00418D-F4CE-485C-855A-A9BD97D1C2F2}"/>
              </a:ext>
            </a:extLst>
          </p:cNvPr>
          <p:cNvSpPr>
            <a:spLocks noGrp="1"/>
          </p:cNvSpPr>
          <p:nvPr>
            <p:ph type="sldNum" sz="quarter" idx="12"/>
          </p:nvPr>
        </p:nvSpPr>
        <p:spPr/>
        <p:txBody>
          <a:bodyPr/>
          <a:lstStyle/>
          <a:p>
            <a:fld id="{89F775C5-6408-40AC-833F-25C2F2820FC0}" type="slidenum">
              <a:rPr lang="en-IN" smtClean="0"/>
              <a:t>‹#›</a:t>
            </a:fld>
            <a:endParaRPr lang="en-IN"/>
          </a:p>
        </p:txBody>
      </p:sp>
    </p:spTree>
    <p:extLst>
      <p:ext uri="{BB962C8B-B14F-4D97-AF65-F5344CB8AC3E}">
        <p14:creationId xmlns:p14="http://schemas.microsoft.com/office/powerpoint/2010/main" val="2795811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A298F3F-7040-4263-8342-3D9ED57BB469}"/>
              </a:ext>
            </a:extLst>
          </p:cNvPr>
          <p:cNvSpPr>
            <a:spLocks noGrp="1"/>
          </p:cNvSpPr>
          <p:nvPr>
            <p:ph type="dt" sz="half" idx="10"/>
          </p:nvPr>
        </p:nvSpPr>
        <p:spPr/>
        <p:txBody>
          <a:bodyPr/>
          <a:lstStyle/>
          <a:p>
            <a:fld id="{9958DD12-BB11-493E-B2DD-153FD5D1391F}" type="datetimeFigureOut">
              <a:rPr lang="en-IN" smtClean="0"/>
              <a:t>04-06-2022</a:t>
            </a:fld>
            <a:endParaRPr lang="en-IN"/>
          </a:p>
        </p:txBody>
      </p:sp>
      <p:sp>
        <p:nvSpPr>
          <p:cNvPr id="3" name="Footer Placeholder 2">
            <a:extLst>
              <a:ext uri="{FF2B5EF4-FFF2-40B4-BE49-F238E27FC236}">
                <a16:creationId xmlns:a16="http://schemas.microsoft.com/office/drawing/2014/main" id="{4770477C-A4EA-4EB8-A1F6-13DE693B786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B4E6C9C-D4C1-4D77-AD8B-34B524D8CB9D}"/>
              </a:ext>
            </a:extLst>
          </p:cNvPr>
          <p:cNvSpPr>
            <a:spLocks noGrp="1"/>
          </p:cNvSpPr>
          <p:nvPr>
            <p:ph type="sldNum" sz="quarter" idx="12"/>
          </p:nvPr>
        </p:nvSpPr>
        <p:spPr/>
        <p:txBody>
          <a:bodyPr/>
          <a:lstStyle/>
          <a:p>
            <a:fld id="{89F775C5-6408-40AC-833F-25C2F2820FC0}" type="slidenum">
              <a:rPr lang="en-IN" smtClean="0"/>
              <a:t>‹#›</a:t>
            </a:fld>
            <a:endParaRPr lang="en-IN"/>
          </a:p>
        </p:txBody>
      </p:sp>
    </p:spTree>
    <p:extLst>
      <p:ext uri="{BB962C8B-B14F-4D97-AF65-F5344CB8AC3E}">
        <p14:creationId xmlns:p14="http://schemas.microsoft.com/office/powerpoint/2010/main" val="3876588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A32A9-38C8-486C-858F-9CBBB76340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55478B9-4A00-4875-A162-7C6B688DE3D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E9EFC66-8F4A-45A8-AE94-941DD4862C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DBA2C5-2454-40F8-9349-6384B36999D8}"/>
              </a:ext>
            </a:extLst>
          </p:cNvPr>
          <p:cNvSpPr>
            <a:spLocks noGrp="1"/>
          </p:cNvSpPr>
          <p:nvPr>
            <p:ph type="dt" sz="half" idx="10"/>
          </p:nvPr>
        </p:nvSpPr>
        <p:spPr/>
        <p:txBody>
          <a:bodyPr/>
          <a:lstStyle/>
          <a:p>
            <a:fld id="{9958DD12-BB11-493E-B2DD-153FD5D1391F}" type="datetimeFigureOut">
              <a:rPr lang="en-IN" smtClean="0"/>
              <a:t>04-06-2022</a:t>
            </a:fld>
            <a:endParaRPr lang="en-IN"/>
          </a:p>
        </p:txBody>
      </p:sp>
      <p:sp>
        <p:nvSpPr>
          <p:cNvPr id="6" name="Footer Placeholder 5">
            <a:extLst>
              <a:ext uri="{FF2B5EF4-FFF2-40B4-BE49-F238E27FC236}">
                <a16:creationId xmlns:a16="http://schemas.microsoft.com/office/drawing/2014/main" id="{25B681D2-D67E-478F-8ECB-ECF80902483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6B6A08F-C009-4894-9BC4-D463A74FB099}"/>
              </a:ext>
            </a:extLst>
          </p:cNvPr>
          <p:cNvSpPr>
            <a:spLocks noGrp="1"/>
          </p:cNvSpPr>
          <p:nvPr>
            <p:ph type="sldNum" sz="quarter" idx="12"/>
          </p:nvPr>
        </p:nvSpPr>
        <p:spPr/>
        <p:txBody>
          <a:bodyPr/>
          <a:lstStyle/>
          <a:p>
            <a:fld id="{89F775C5-6408-40AC-833F-25C2F2820FC0}" type="slidenum">
              <a:rPr lang="en-IN" smtClean="0"/>
              <a:t>‹#›</a:t>
            </a:fld>
            <a:endParaRPr lang="en-IN"/>
          </a:p>
        </p:txBody>
      </p:sp>
    </p:spTree>
    <p:extLst>
      <p:ext uri="{BB962C8B-B14F-4D97-AF65-F5344CB8AC3E}">
        <p14:creationId xmlns:p14="http://schemas.microsoft.com/office/powerpoint/2010/main" val="35286208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936E8-DC13-4EB4-A03D-74EE8C2D06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20D3260-5D51-4082-9CD1-222A9C9C39F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FF6FB60-23F6-4D49-A797-51DD0D51EF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CF2B254-D732-4937-A4CD-9B9D51440A13}"/>
              </a:ext>
            </a:extLst>
          </p:cNvPr>
          <p:cNvSpPr>
            <a:spLocks noGrp="1"/>
          </p:cNvSpPr>
          <p:nvPr>
            <p:ph type="dt" sz="half" idx="10"/>
          </p:nvPr>
        </p:nvSpPr>
        <p:spPr/>
        <p:txBody>
          <a:bodyPr/>
          <a:lstStyle/>
          <a:p>
            <a:fld id="{9958DD12-BB11-493E-B2DD-153FD5D1391F}" type="datetimeFigureOut">
              <a:rPr lang="en-IN" smtClean="0"/>
              <a:t>04-06-2022</a:t>
            </a:fld>
            <a:endParaRPr lang="en-IN"/>
          </a:p>
        </p:txBody>
      </p:sp>
      <p:sp>
        <p:nvSpPr>
          <p:cNvPr id="6" name="Footer Placeholder 5">
            <a:extLst>
              <a:ext uri="{FF2B5EF4-FFF2-40B4-BE49-F238E27FC236}">
                <a16:creationId xmlns:a16="http://schemas.microsoft.com/office/drawing/2014/main" id="{A065D886-548F-47E4-ACA6-2179601CD45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AECBA55-0848-4367-B4D1-942695D31381}"/>
              </a:ext>
            </a:extLst>
          </p:cNvPr>
          <p:cNvSpPr>
            <a:spLocks noGrp="1"/>
          </p:cNvSpPr>
          <p:nvPr>
            <p:ph type="sldNum" sz="quarter" idx="12"/>
          </p:nvPr>
        </p:nvSpPr>
        <p:spPr/>
        <p:txBody>
          <a:bodyPr/>
          <a:lstStyle/>
          <a:p>
            <a:fld id="{89F775C5-6408-40AC-833F-25C2F2820FC0}" type="slidenum">
              <a:rPr lang="en-IN" smtClean="0"/>
              <a:t>‹#›</a:t>
            </a:fld>
            <a:endParaRPr lang="en-IN"/>
          </a:p>
        </p:txBody>
      </p:sp>
    </p:spTree>
    <p:extLst>
      <p:ext uri="{BB962C8B-B14F-4D97-AF65-F5344CB8AC3E}">
        <p14:creationId xmlns:p14="http://schemas.microsoft.com/office/powerpoint/2010/main" val="1600799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10CE4A0-3823-4FFC-98E9-FF51FAABE89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5EE5419-2B2D-4885-8A89-4DCA55487E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587728D-3E32-4E0C-83AD-29853A9D133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58DD12-BB11-493E-B2DD-153FD5D1391F}" type="datetimeFigureOut">
              <a:rPr lang="en-IN" smtClean="0"/>
              <a:t>04-06-2022</a:t>
            </a:fld>
            <a:endParaRPr lang="en-IN"/>
          </a:p>
        </p:txBody>
      </p:sp>
      <p:sp>
        <p:nvSpPr>
          <p:cNvPr id="5" name="Footer Placeholder 4">
            <a:extLst>
              <a:ext uri="{FF2B5EF4-FFF2-40B4-BE49-F238E27FC236}">
                <a16:creationId xmlns:a16="http://schemas.microsoft.com/office/drawing/2014/main" id="{FBFB6D22-1601-4B52-B0F7-4CC6EFD632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06A9CE8-6806-411E-96EF-7904EC8FF7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F775C5-6408-40AC-833F-25C2F2820FC0}" type="slidenum">
              <a:rPr lang="en-IN" smtClean="0"/>
              <a:t>‹#›</a:t>
            </a:fld>
            <a:endParaRPr lang="en-IN"/>
          </a:p>
        </p:txBody>
      </p:sp>
    </p:spTree>
    <p:extLst>
      <p:ext uri="{BB962C8B-B14F-4D97-AF65-F5344CB8AC3E}">
        <p14:creationId xmlns:p14="http://schemas.microsoft.com/office/powerpoint/2010/main" val="40261488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ocs.microsoft.com/en-us/dotnet/api/system.data.datatable" TargetMode="External"/><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hyperlink" Target="https://docs.microsoft.com/en-us/dotnet/framework/data/adonet/dataset-datatable-dataview/"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docs.microsoft.com/en-us/dotnet/framework/data/adonet/dataset-datatable-dataview/" TargetMode="External"/><Relationship Id="rId2" Type="http://schemas.openxmlformats.org/officeDocument/2006/relationships/hyperlink" Target="https://docs.microsoft.com/en-us/dotnet/framework/data/adonet/retrieving-data-using-a-datareader" TargetMode="External"/><Relationship Id="rId1" Type="http://schemas.openxmlformats.org/officeDocument/2006/relationships/slideLayout" Target="../slideLayouts/slideLayout6.xml"/><Relationship Id="rId6" Type="http://schemas.openxmlformats.org/officeDocument/2006/relationships/hyperlink" Target="https://docs.microsoft.com/en-us/dotnet/framework/data/adonet/dataadapter-datatable-and-datacolumn-mappings" TargetMode="External"/><Relationship Id="rId5" Type="http://schemas.openxmlformats.org/officeDocument/2006/relationships/hyperlink" Target="https://docs.microsoft.com/en-us/dotnet/framework/data/adonet/data-type-mappings-in-ado-net" TargetMode="External"/><Relationship Id="rId4" Type="http://schemas.openxmlformats.org/officeDocument/2006/relationships/hyperlink" Target="https://docs.microsoft.com/en-us/dotnet/framework/data/adonet/populating-a-dataset-from-a-dataadapter" TargetMode="External"/></Relationships>
</file>

<file path=ppt/slides/_rels/slide12.xml.rels><?xml version="1.0" encoding="UTF-8" standalone="yes"?>
<Relationships xmlns="http://schemas.openxmlformats.org/package/2006/relationships"><Relationship Id="rId2" Type="http://schemas.openxmlformats.org/officeDocument/2006/relationships/hyperlink" Target="http://msdn.microsoft.com/en-us/library/system.data.datatable%28v=vs.80%29.aspx"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8" Type="http://schemas.openxmlformats.org/officeDocument/2006/relationships/hyperlink" Target="http://www.triconsole.com/dotnet/sqlconnection_class.php#state" TargetMode="External"/><Relationship Id="rId13" Type="http://schemas.openxmlformats.org/officeDocument/2006/relationships/hyperlink" Target="http://www.triconsole.com/dotnet/sqlconnection_class.php#createcommand" TargetMode="External"/><Relationship Id="rId3" Type="http://schemas.openxmlformats.org/officeDocument/2006/relationships/hyperlink" Target="http://www.triconsole.com/dotnet/sqlconnection_class.php#connectiontimeout" TargetMode="External"/><Relationship Id="rId7" Type="http://schemas.openxmlformats.org/officeDocument/2006/relationships/hyperlink" Target="http://www.triconsole.com/dotnet/sqlconnection_class.php#serverversion" TargetMode="External"/><Relationship Id="rId12" Type="http://schemas.openxmlformats.org/officeDocument/2006/relationships/hyperlink" Target="http://www.triconsole.com/dotnet/sqlconnection_class.php#close" TargetMode="External"/><Relationship Id="rId2" Type="http://schemas.openxmlformats.org/officeDocument/2006/relationships/hyperlink" Target="http://www.triconsole.com/dotnet/sqlconnection_class.php#connectionstring" TargetMode="External"/><Relationship Id="rId1" Type="http://schemas.openxmlformats.org/officeDocument/2006/relationships/slideLayout" Target="../slideLayouts/slideLayout7.xml"/><Relationship Id="rId6" Type="http://schemas.openxmlformats.org/officeDocument/2006/relationships/hyperlink" Target="http://www.triconsole.com/dotnet/sqlconnection_class.php#packetsize" TargetMode="External"/><Relationship Id="rId11" Type="http://schemas.openxmlformats.org/officeDocument/2006/relationships/hyperlink" Target="http://www.triconsole.com/dotnet/sqlconnection_class.php#changedatabase" TargetMode="External"/><Relationship Id="rId5" Type="http://schemas.openxmlformats.org/officeDocument/2006/relationships/hyperlink" Target="http://www.triconsole.com/dotnet/sqlconnection_class.php#datasource" TargetMode="External"/><Relationship Id="rId10" Type="http://schemas.openxmlformats.org/officeDocument/2006/relationships/hyperlink" Target="http://www.triconsole.com/dotnet/sqlconnection_class.php#begintransaction" TargetMode="External"/><Relationship Id="rId4" Type="http://schemas.openxmlformats.org/officeDocument/2006/relationships/hyperlink" Target="http://www.triconsole.com/dotnet/sqlconnection_class.php#database" TargetMode="External"/><Relationship Id="rId9" Type="http://schemas.openxmlformats.org/officeDocument/2006/relationships/hyperlink" Target="http://www.triconsole.com/dotnet/sqlconnection_class.php#workstationid" TargetMode="External"/><Relationship Id="rId14" Type="http://schemas.openxmlformats.org/officeDocument/2006/relationships/hyperlink" Target="http://www.triconsole.com/dotnet/sqlconnection_class.php#open" TargetMode="External"/></Relationships>
</file>

<file path=ppt/slides/_rels/slide7.xml.rels><?xml version="1.0" encoding="UTF-8" standalone="yes"?>
<Relationships xmlns="http://schemas.openxmlformats.org/package/2006/relationships"><Relationship Id="rId8" Type="http://schemas.openxmlformats.org/officeDocument/2006/relationships/hyperlink" Target="http://www.triconsole.com/dotnet/sqlcommand_class.php#cancel" TargetMode="External"/><Relationship Id="rId13" Type="http://schemas.openxmlformats.org/officeDocument/2006/relationships/hyperlink" Target="http://www.triconsole.com/dotnet/sqlcommand_class.php#executexmlreader" TargetMode="External"/><Relationship Id="rId3" Type="http://schemas.openxmlformats.org/officeDocument/2006/relationships/hyperlink" Target="http://www.triconsole.com/dotnet/sqlcommand_class.php#commandtimeout" TargetMode="External"/><Relationship Id="rId7" Type="http://schemas.openxmlformats.org/officeDocument/2006/relationships/hyperlink" Target="http://www.triconsole.com/dotnet/sqlcommand_class.php#transaction" TargetMode="External"/><Relationship Id="rId12" Type="http://schemas.openxmlformats.org/officeDocument/2006/relationships/hyperlink" Target="http://www.triconsole.com/dotnet/sqlcommand_class.php#executescalar" TargetMode="External"/><Relationship Id="rId2" Type="http://schemas.openxmlformats.org/officeDocument/2006/relationships/hyperlink" Target="http://www.triconsole.com/dotnet/sqlcommand_class.php#commandtext" TargetMode="External"/><Relationship Id="rId1" Type="http://schemas.openxmlformats.org/officeDocument/2006/relationships/slideLayout" Target="../slideLayouts/slideLayout7.xml"/><Relationship Id="rId6" Type="http://schemas.openxmlformats.org/officeDocument/2006/relationships/hyperlink" Target="http://www.triconsole.com/dotnet/sqlcommand_class.php#parameters" TargetMode="External"/><Relationship Id="rId11" Type="http://schemas.openxmlformats.org/officeDocument/2006/relationships/hyperlink" Target="http://www.triconsole.com/dotnet/sqlcommand_class.php#executereader" TargetMode="External"/><Relationship Id="rId5" Type="http://schemas.openxmlformats.org/officeDocument/2006/relationships/hyperlink" Target="http://www.triconsole.com/dotnet/sqlcommand_class.php#connection" TargetMode="External"/><Relationship Id="rId10" Type="http://schemas.openxmlformats.org/officeDocument/2006/relationships/hyperlink" Target="http://www.triconsole.com/dotnet/sqlcommand_class.php#executenonquery" TargetMode="External"/><Relationship Id="rId4" Type="http://schemas.openxmlformats.org/officeDocument/2006/relationships/hyperlink" Target="http://www.triconsole.com/dotnet/sqlcommand_class.php#commandtype" TargetMode="External"/><Relationship Id="rId9" Type="http://schemas.openxmlformats.org/officeDocument/2006/relationships/hyperlink" Target="http://www.triconsole.com/dotnet/sqlcommand_class.php#createparameter" TargetMode="External"/><Relationship Id="rId14" Type="http://schemas.openxmlformats.org/officeDocument/2006/relationships/hyperlink" Target="http://www.triconsole.com/dotnet/sqlcommand_class.php#resetcommandtimeout" TargetMode="External"/></Relationships>
</file>

<file path=ppt/slides/_rels/slide8.xml.rels><?xml version="1.0" encoding="UTF-8" standalone="yes"?>
<Relationships xmlns="http://schemas.openxmlformats.org/package/2006/relationships"><Relationship Id="rId2" Type="http://schemas.openxmlformats.org/officeDocument/2006/relationships/hyperlink" Target="http://www.triconsole.com/dotnet/sqldatareader_class.php#close"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DECE6-8BAB-460C-A760-AAB59FC99CBD}"/>
              </a:ext>
            </a:extLst>
          </p:cNvPr>
          <p:cNvSpPr>
            <a:spLocks noGrp="1"/>
          </p:cNvSpPr>
          <p:nvPr>
            <p:ph type="ctrTitle"/>
          </p:nvPr>
        </p:nvSpPr>
        <p:spPr>
          <a:xfrm>
            <a:off x="1524000" y="390616"/>
            <a:ext cx="9144000" cy="988705"/>
          </a:xfrm>
        </p:spPr>
        <p:txBody>
          <a:bodyPr/>
          <a:lstStyle/>
          <a:p>
            <a:r>
              <a:rPr lang="en-US" dirty="0"/>
              <a:t>What is ADO.NET?</a:t>
            </a:r>
            <a:endParaRPr lang="en-IN" dirty="0"/>
          </a:p>
        </p:txBody>
      </p:sp>
      <p:sp>
        <p:nvSpPr>
          <p:cNvPr id="3" name="Subtitle 2">
            <a:extLst>
              <a:ext uri="{FF2B5EF4-FFF2-40B4-BE49-F238E27FC236}">
                <a16:creationId xmlns:a16="http://schemas.microsoft.com/office/drawing/2014/main" id="{549AF4EA-A9DF-44B3-9C4A-61F342255186}"/>
              </a:ext>
            </a:extLst>
          </p:cNvPr>
          <p:cNvSpPr>
            <a:spLocks noGrp="1"/>
          </p:cNvSpPr>
          <p:nvPr>
            <p:ph type="subTitle" idx="1"/>
          </p:nvPr>
        </p:nvSpPr>
        <p:spPr>
          <a:xfrm>
            <a:off x="1737064" y="1506908"/>
            <a:ext cx="9144000" cy="1655762"/>
          </a:xfrm>
        </p:spPr>
        <p:txBody>
          <a:bodyPr>
            <a:normAutofit fontScale="92500"/>
          </a:bodyPr>
          <a:lstStyle/>
          <a:p>
            <a:pPr algn="l"/>
            <a:r>
              <a:rPr lang="en-US" b="0" i="0" dirty="0">
                <a:solidFill>
                  <a:srgbClr val="202124"/>
                </a:solidFill>
                <a:effectLst/>
                <a:latin typeface="arial" panose="020B0604020202020204" pitchFamily="34" charset="0"/>
              </a:rPr>
              <a:t>ADO.NET uses </a:t>
            </a:r>
            <a:r>
              <a:rPr lang="en-US" b="1" i="0" dirty="0">
                <a:solidFill>
                  <a:srgbClr val="202124"/>
                </a:solidFill>
                <a:effectLst/>
                <a:latin typeface="arial" panose="020B0604020202020204" pitchFamily="34" charset="0"/>
              </a:rPr>
              <a:t>a multilayer architecture</a:t>
            </a:r>
            <a:r>
              <a:rPr lang="en-US" b="0" i="0" dirty="0">
                <a:solidFill>
                  <a:srgbClr val="202124"/>
                </a:solidFill>
                <a:effectLst/>
                <a:latin typeface="arial" panose="020B0604020202020204" pitchFamily="34" charset="0"/>
              </a:rPr>
              <a:t> that mainly has a few concepts, for instance Connection, Reader, Command, Adapter and Dataset objects. ADO.NET introduced data providers that are a set of special classes to access a specific database, execute SQL commands and retrieve data. The Data providers are extensible</a:t>
            </a:r>
            <a:endParaRPr lang="en-IN" dirty="0"/>
          </a:p>
        </p:txBody>
      </p:sp>
      <p:sp>
        <p:nvSpPr>
          <p:cNvPr id="5" name="TextBox 4">
            <a:extLst>
              <a:ext uri="{FF2B5EF4-FFF2-40B4-BE49-F238E27FC236}">
                <a16:creationId xmlns:a16="http://schemas.microsoft.com/office/drawing/2014/main" id="{CF6F8505-C3D8-4176-B041-98D4F1E028CB}"/>
              </a:ext>
            </a:extLst>
          </p:cNvPr>
          <p:cNvSpPr txBox="1"/>
          <p:nvPr/>
        </p:nvSpPr>
        <p:spPr>
          <a:xfrm>
            <a:off x="1671220" y="3429000"/>
            <a:ext cx="9310457" cy="2031325"/>
          </a:xfrm>
          <a:prstGeom prst="rect">
            <a:avLst/>
          </a:prstGeom>
          <a:noFill/>
        </p:spPr>
        <p:txBody>
          <a:bodyPr wrap="square">
            <a:spAutoFit/>
          </a:bodyPr>
          <a:lstStyle/>
          <a:p>
            <a:pPr algn="l"/>
            <a:r>
              <a:rPr lang="en-US" b="0" i="0" dirty="0">
                <a:solidFill>
                  <a:srgbClr val="212121"/>
                </a:solidFill>
                <a:effectLst/>
                <a:latin typeface="open sans" panose="020B0606030504020204" pitchFamily="34" charset="0"/>
              </a:rPr>
              <a:t>ADO.NET provides the following two types of classes objects:</a:t>
            </a:r>
          </a:p>
          <a:p>
            <a:pPr algn="l">
              <a:buFont typeface="Arial" panose="020B0604020202020204" pitchFamily="34" charset="0"/>
              <a:buChar char="•"/>
            </a:pPr>
            <a:r>
              <a:rPr lang="en-US" b="1" i="0" dirty="0">
                <a:solidFill>
                  <a:srgbClr val="212121"/>
                </a:solidFill>
                <a:effectLst/>
                <a:latin typeface="open sans" panose="020B0606030504020204" pitchFamily="34" charset="0"/>
              </a:rPr>
              <a:t>Connection-based: </a:t>
            </a:r>
            <a:r>
              <a:rPr lang="en-US" b="0" i="0" dirty="0">
                <a:solidFill>
                  <a:srgbClr val="212121"/>
                </a:solidFill>
                <a:effectLst/>
                <a:latin typeface="open sans" panose="020B0606030504020204" pitchFamily="34" charset="0"/>
              </a:rPr>
              <a:t>They are the data provider objects such as Connection, Command, </a:t>
            </a:r>
            <a:r>
              <a:rPr lang="en-US" b="0" i="0" dirty="0" err="1">
                <a:solidFill>
                  <a:srgbClr val="212121"/>
                </a:solidFill>
                <a:effectLst/>
                <a:latin typeface="open sans" panose="020B0606030504020204" pitchFamily="34" charset="0"/>
              </a:rPr>
              <a:t>DataAdapter</a:t>
            </a:r>
            <a:r>
              <a:rPr lang="en-US" b="0" i="0" dirty="0">
                <a:solidFill>
                  <a:srgbClr val="212121"/>
                </a:solidFill>
                <a:effectLst/>
                <a:latin typeface="open sans" panose="020B0606030504020204" pitchFamily="34" charset="0"/>
              </a:rPr>
              <a:t>, and </a:t>
            </a:r>
            <a:r>
              <a:rPr lang="en-US" b="0" i="0" dirty="0" err="1">
                <a:solidFill>
                  <a:srgbClr val="212121"/>
                </a:solidFill>
                <a:effectLst/>
                <a:latin typeface="open sans" panose="020B0606030504020204" pitchFamily="34" charset="0"/>
              </a:rPr>
              <a:t>DataReader</a:t>
            </a:r>
            <a:r>
              <a:rPr lang="en-US" b="0" i="0" dirty="0">
                <a:solidFill>
                  <a:srgbClr val="212121"/>
                </a:solidFill>
                <a:effectLst/>
                <a:latin typeface="open sans" panose="020B0606030504020204" pitchFamily="34" charset="0"/>
              </a:rPr>
              <a:t>. They execute SQL statements and connect to a database. </a:t>
            </a:r>
          </a:p>
          <a:p>
            <a:pPr algn="l">
              <a:buFont typeface="Arial" panose="020B0604020202020204" pitchFamily="34" charset="0"/>
              <a:buChar char="•"/>
            </a:pPr>
            <a:r>
              <a:rPr lang="en-US" b="1" i="0" dirty="0">
                <a:solidFill>
                  <a:srgbClr val="212121"/>
                </a:solidFill>
                <a:effectLst/>
                <a:latin typeface="open sans" panose="020B0606030504020204" pitchFamily="34" charset="0"/>
              </a:rPr>
              <a:t>Content-based: </a:t>
            </a:r>
            <a:r>
              <a:rPr lang="en-US" b="0" i="0" dirty="0">
                <a:solidFill>
                  <a:srgbClr val="212121"/>
                </a:solidFill>
                <a:effectLst/>
                <a:latin typeface="open sans" panose="020B0606030504020204" pitchFamily="34" charset="0"/>
              </a:rPr>
              <a:t>They are found in the </a:t>
            </a:r>
            <a:r>
              <a:rPr lang="en-US" b="0" i="0" dirty="0" err="1">
                <a:solidFill>
                  <a:srgbClr val="212121"/>
                </a:solidFill>
                <a:effectLst/>
                <a:latin typeface="open sans" panose="020B0606030504020204" pitchFamily="34" charset="0"/>
              </a:rPr>
              <a:t>System.Data</a:t>
            </a:r>
            <a:r>
              <a:rPr lang="en-US" b="0" i="0" dirty="0">
                <a:solidFill>
                  <a:srgbClr val="212121"/>
                </a:solidFill>
                <a:effectLst/>
                <a:latin typeface="open sans" panose="020B0606030504020204" pitchFamily="34" charset="0"/>
              </a:rPr>
              <a:t> namespace and includes </a:t>
            </a:r>
            <a:r>
              <a:rPr lang="en-US" b="0" i="0" dirty="0" err="1">
                <a:solidFill>
                  <a:srgbClr val="212121"/>
                </a:solidFill>
                <a:effectLst/>
                <a:latin typeface="open sans" panose="020B0606030504020204" pitchFamily="34" charset="0"/>
              </a:rPr>
              <a:t>DataSet</a:t>
            </a:r>
            <a:r>
              <a:rPr lang="en-US" b="0" i="0" dirty="0">
                <a:solidFill>
                  <a:srgbClr val="212121"/>
                </a:solidFill>
                <a:effectLst/>
                <a:latin typeface="open sans" panose="020B0606030504020204" pitchFamily="34" charset="0"/>
              </a:rPr>
              <a:t>, </a:t>
            </a:r>
            <a:r>
              <a:rPr lang="en-US" b="0" i="0" dirty="0" err="1">
                <a:solidFill>
                  <a:srgbClr val="212121"/>
                </a:solidFill>
                <a:effectLst/>
                <a:latin typeface="open sans" panose="020B0606030504020204" pitchFamily="34" charset="0"/>
              </a:rPr>
              <a:t>DataColumn</a:t>
            </a:r>
            <a:r>
              <a:rPr lang="en-US" b="0" i="0" dirty="0">
                <a:solidFill>
                  <a:srgbClr val="212121"/>
                </a:solidFill>
                <a:effectLst/>
                <a:latin typeface="open sans" panose="020B0606030504020204" pitchFamily="34" charset="0"/>
              </a:rPr>
              <a:t>, </a:t>
            </a:r>
            <a:r>
              <a:rPr lang="en-US" b="0" i="0" dirty="0" err="1">
                <a:solidFill>
                  <a:srgbClr val="212121"/>
                </a:solidFill>
                <a:effectLst/>
                <a:latin typeface="open sans" panose="020B0606030504020204" pitchFamily="34" charset="0"/>
              </a:rPr>
              <a:t>DataRow</a:t>
            </a:r>
            <a:r>
              <a:rPr lang="en-US" b="0" i="0" dirty="0">
                <a:solidFill>
                  <a:srgbClr val="212121"/>
                </a:solidFill>
                <a:effectLst/>
                <a:latin typeface="open sans" panose="020B0606030504020204" pitchFamily="34" charset="0"/>
              </a:rPr>
              <a:t>, and </a:t>
            </a:r>
            <a:r>
              <a:rPr lang="en-US" b="0" i="0" dirty="0" err="1">
                <a:solidFill>
                  <a:srgbClr val="212121"/>
                </a:solidFill>
                <a:effectLst/>
                <a:latin typeface="open sans" panose="020B0606030504020204" pitchFamily="34" charset="0"/>
              </a:rPr>
              <a:t>DataRelation</a:t>
            </a:r>
            <a:r>
              <a:rPr lang="en-US" b="0" i="0" dirty="0">
                <a:solidFill>
                  <a:srgbClr val="212121"/>
                </a:solidFill>
                <a:effectLst/>
                <a:latin typeface="open sans" panose="020B0606030504020204" pitchFamily="34" charset="0"/>
              </a:rPr>
              <a:t>. They are completely independent of the type of data source.</a:t>
            </a:r>
          </a:p>
        </p:txBody>
      </p:sp>
    </p:spTree>
    <p:extLst>
      <p:ext uri="{BB962C8B-B14F-4D97-AF65-F5344CB8AC3E}">
        <p14:creationId xmlns:p14="http://schemas.microsoft.com/office/powerpoint/2010/main" val="5465455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57A07-9395-4777-9E73-F144865B55CC}"/>
              </a:ext>
            </a:extLst>
          </p:cNvPr>
          <p:cNvSpPr>
            <a:spLocks noGrp="1"/>
          </p:cNvSpPr>
          <p:nvPr>
            <p:ph type="title"/>
          </p:nvPr>
        </p:nvSpPr>
        <p:spPr/>
        <p:txBody>
          <a:bodyPr/>
          <a:lstStyle/>
          <a:p>
            <a:r>
              <a:rPr lang="en-US" dirty="0" err="1"/>
              <a:t>DataSet</a:t>
            </a:r>
            <a:r>
              <a:rPr lang="en-US" dirty="0"/>
              <a:t>:</a:t>
            </a:r>
            <a:endParaRPr lang="en-IN" dirty="0"/>
          </a:p>
        </p:txBody>
      </p:sp>
      <p:pic>
        <p:nvPicPr>
          <p:cNvPr id="1026" name="Picture 2" descr="ADO.Net graphic">
            <a:extLst>
              <a:ext uri="{FF2B5EF4-FFF2-40B4-BE49-F238E27FC236}">
                <a16:creationId xmlns:a16="http://schemas.microsoft.com/office/drawing/2014/main" id="{8A679EA5-2729-4B7F-9A44-50236D3A0E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0715" y="2180187"/>
            <a:ext cx="8072344" cy="441592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EA9229FF-C1BE-49F1-8D1A-B793C1C0CE08}"/>
              </a:ext>
            </a:extLst>
          </p:cNvPr>
          <p:cNvSpPr>
            <a:spLocks noChangeArrowheads="1"/>
          </p:cNvSpPr>
          <p:nvPr/>
        </p:nvSpPr>
        <p:spPr bwMode="auto">
          <a:xfrm>
            <a:off x="2964180" y="854624"/>
            <a:ext cx="8230562" cy="101566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171717"/>
                </a:solidFill>
                <a:effectLst/>
                <a:latin typeface="Segoe UI" panose="020B0502040204020203" pitchFamily="34" charset="0"/>
                <a:cs typeface="Segoe UI" panose="020B0502040204020203" pitchFamily="34" charset="0"/>
              </a:rPr>
              <a:t>The ADO.NET </a:t>
            </a:r>
            <a:r>
              <a:rPr kumimoji="0" lang="en-US" altLang="en-US" sz="900" b="0" i="0" u="none" strike="noStrike" cap="none" normalizeH="0" baseline="0">
                <a:ln>
                  <a:noFill/>
                </a:ln>
                <a:solidFill>
                  <a:srgbClr val="171717"/>
                </a:solidFill>
                <a:effectLst/>
                <a:latin typeface="SFMono-Regular"/>
              </a:rPr>
              <a:t>DataSet</a:t>
            </a:r>
            <a:r>
              <a:rPr kumimoji="0" lang="en-US" altLang="en-US" sz="1200" b="0" i="0" u="none" strike="noStrike" cap="none" normalizeH="0" baseline="0">
                <a:ln>
                  <a:noFill/>
                </a:ln>
                <a:solidFill>
                  <a:srgbClr val="171717"/>
                </a:solidFill>
                <a:effectLst/>
                <a:latin typeface="Segoe UI" panose="020B0502040204020203" pitchFamily="34" charset="0"/>
                <a:cs typeface="Segoe UI" panose="020B0502040204020203" pitchFamily="34" charset="0"/>
              </a:rPr>
              <a:t> is explicitly designed for data access independent of any data source. As a result, it can be used with multiple and differing data sources, used with XML data, or used to manage data local to the application. The </a:t>
            </a:r>
            <a:r>
              <a:rPr kumimoji="0" lang="en-US" altLang="en-US" sz="900" b="0" i="0" u="none" strike="noStrike" cap="none" normalizeH="0" baseline="0">
                <a:ln>
                  <a:noFill/>
                </a:ln>
                <a:solidFill>
                  <a:srgbClr val="171717"/>
                </a:solidFill>
                <a:effectLst/>
                <a:latin typeface="SFMono-Regular"/>
              </a:rPr>
              <a:t>DataSet</a:t>
            </a:r>
            <a:r>
              <a:rPr kumimoji="0" lang="en-US" altLang="en-US" sz="1200" b="0" i="0" u="none" strike="noStrike" cap="none" normalizeH="0" baseline="0">
                <a:ln>
                  <a:noFill/>
                </a:ln>
                <a:solidFill>
                  <a:srgbClr val="171717"/>
                </a:solidFill>
                <a:effectLst/>
                <a:latin typeface="Segoe UI" panose="020B0502040204020203" pitchFamily="34" charset="0"/>
                <a:cs typeface="Segoe UI" panose="020B0502040204020203" pitchFamily="34" charset="0"/>
              </a:rPr>
              <a:t> contains a collection of one or more </a:t>
            </a:r>
            <a:r>
              <a:rPr kumimoji="0" lang="en-US" altLang="en-US" sz="1200" b="0" i="0" u="none" strike="noStrike" cap="none" normalizeH="0" baseline="0">
                <a:ln>
                  <a:noFill/>
                </a:ln>
                <a:solidFill>
                  <a:schemeClr val="tx1"/>
                </a:solidFill>
                <a:effectLst/>
                <a:latin typeface="Segoe UI" panose="020B0502040204020203" pitchFamily="34" charset="0"/>
                <a:cs typeface="Segoe UI" panose="020B0502040204020203" pitchFamily="34" charset="0"/>
                <a:hlinkClick r:id="rId3"/>
              </a:rPr>
              <a:t>DataTable</a:t>
            </a:r>
            <a:r>
              <a:rPr kumimoji="0" lang="en-US" altLang="en-US" sz="1200" b="0" i="0" u="none" strike="noStrike" cap="none" normalizeH="0" baseline="0">
                <a:ln>
                  <a:noFill/>
                </a:ln>
                <a:solidFill>
                  <a:srgbClr val="171717"/>
                </a:solidFill>
                <a:effectLst/>
                <a:latin typeface="Segoe UI" panose="020B0502040204020203" pitchFamily="34" charset="0"/>
                <a:cs typeface="Segoe UI" panose="020B0502040204020203" pitchFamily="34" charset="0"/>
              </a:rPr>
              <a:t> objects consisting of rows and columns of data, and also primary key, foreign key, constraint, and relation information about the data in the </a:t>
            </a:r>
            <a:r>
              <a:rPr kumimoji="0" lang="en-US" altLang="en-US" sz="900" b="0" i="0" u="none" strike="noStrike" cap="none" normalizeH="0" baseline="0">
                <a:ln>
                  <a:noFill/>
                </a:ln>
                <a:solidFill>
                  <a:srgbClr val="171717"/>
                </a:solidFill>
                <a:effectLst/>
                <a:latin typeface="SFMono-Regular"/>
              </a:rPr>
              <a:t>DataTable</a:t>
            </a:r>
            <a:r>
              <a:rPr kumimoji="0" lang="en-US" altLang="en-US" sz="1200" b="0" i="0" u="none" strike="noStrike" cap="none" normalizeH="0" baseline="0">
                <a:ln>
                  <a:noFill/>
                </a:ln>
                <a:solidFill>
                  <a:srgbClr val="171717"/>
                </a:solidFill>
                <a:effectLst/>
                <a:latin typeface="Segoe UI" panose="020B0502040204020203" pitchFamily="34" charset="0"/>
                <a:cs typeface="Segoe UI" panose="020B0502040204020203" pitchFamily="34" charset="0"/>
              </a:rPr>
              <a:t> objects. For more information, see </a:t>
            </a:r>
            <a:r>
              <a:rPr kumimoji="0" lang="en-US" altLang="en-US" sz="1200" b="0" i="0" u="none" strike="noStrike" cap="none" normalizeH="0" baseline="0">
                <a:ln>
                  <a:noFill/>
                </a:ln>
                <a:solidFill>
                  <a:schemeClr val="tx1"/>
                </a:solidFill>
                <a:effectLst/>
                <a:latin typeface="Segoe UI" panose="020B0502040204020203" pitchFamily="34" charset="0"/>
                <a:cs typeface="Segoe UI" panose="020B0502040204020203" pitchFamily="34" charset="0"/>
                <a:hlinkClick r:id="rId4"/>
              </a:rPr>
              <a:t>DataSets, DataTables, and DataViews</a:t>
            </a:r>
            <a:r>
              <a:rPr kumimoji="0" lang="en-US" altLang="en-US" sz="1200" b="0" i="0" u="none" strike="noStrike" cap="none" normalizeH="0" baseline="0">
                <a:ln>
                  <a:noFill/>
                </a:ln>
                <a:solidFill>
                  <a:srgbClr val="171717"/>
                </a:solidFill>
                <a:effectLst/>
                <a:latin typeface="Segoe UI" panose="020B0502040204020203" pitchFamily="34" charset="0"/>
                <a:cs typeface="Segoe UI" panose="020B0502040204020203" pitchFamily="34" charset="0"/>
              </a:rPr>
              <a:t>.</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264013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7BB8D-9430-410F-8896-C56C54A497CF}"/>
              </a:ext>
            </a:extLst>
          </p:cNvPr>
          <p:cNvSpPr>
            <a:spLocks noGrp="1"/>
          </p:cNvSpPr>
          <p:nvPr>
            <p:ph type="title"/>
          </p:nvPr>
        </p:nvSpPr>
        <p:spPr/>
        <p:txBody>
          <a:bodyPr/>
          <a:lstStyle/>
          <a:p>
            <a:r>
              <a:rPr lang="en-US" b="1" i="0" dirty="0">
                <a:solidFill>
                  <a:srgbClr val="171717"/>
                </a:solidFill>
                <a:effectLst/>
                <a:latin typeface="Segoe UI" panose="020B0502040204020203" pitchFamily="34" charset="0"/>
              </a:rPr>
              <a:t>Choosing a </a:t>
            </a:r>
            <a:r>
              <a:rPr lang="en-US" b="1" i="0" dirty="0" err="1">
                <a:solidFill>
                  <a:srgbClr val="171717"/>
                </a:solidFill>
                <a:effectLst/>
                <a:latin typeface="Segoe UI" panose="020B0502040204020203" pitchFamily="34" charset="0"/>
              </a:rPr>
              <a:t>DataReader</a:t>
            </a:r>
            <a:r>
              <a:rPr lang="en-US" b="1" i="0" dirty="0">
                <a:solidFill>
                  <a:srgbClr val="171717"/>
                </a:solidFill>
                <a:effectLst/>
                <a:latin typeface="Segoe UI" panose="020B0502040204020203" pitchFamily="34" charset="0"/>
              </a:rPr>
              <a:t> or a </a:t>
            </a:r>
            <a:r>
              <a:rPr lang="en-US" b="1" i="0" dirty="0" err="1">
                <a:solidFill>
                  <a:srgbClr val="171717"/>
                </a:solidFill>
                <a:effectLst/>
                <a:latin typeface="Segoe UI" panose="020B0502040204020203" pitchFamily="34" charset="0"/>
              </a:rPr>
              <a:t>DataSet</a:t>
            </a:r>
            <a:br>
              <a:rPr lang="en-US" b="1" i="0" dirty="0">
                <a:solidFill>
                  <a:srgbClr val="171717"/>
                </a:solidFill>
                <a:effectLst/>
                <a:latin typeface="Segoe UI" panose="020B0502040204020203" pitchFamily="34" charset="0"/>
              </a:rPr>
            </a:br>
            <a:endParaRPr lang="en-IN" dirty="0"/>
          </a:p>
        </p:txBody>
      </p:sp>
      <p:sp>
        <p:nvSpPr>
          <p:cNvPr id="3" name="Rectangle 1">
            <a:extLst>
              <a:ext uri="{FF2B5EF4-FFF2-40B4-BE49-F238E27FC236}">
                <a16:creationId xmlns:a16="http://schemas.microsoft.com/office/drawing/2014/main" id="{03670877-DA8C-4A9A-A2D0-4F1B02277000}"/>
              </a:ext>
            </a:extLst>
          </p:cNvPr>
          <p:cNvSpPr>
            <a:spLocks noChangeArrowheads="1"/>
          </p:cNvSpPr>
          <p:nvPr/>
        </p:nvSpPr>
        <p:spPr bwMode="auto">
          <a:xfrm>
            <a:off x="696157" y="2485351"/>
            <a:ext cx="9481352" cy="195944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41224" tIns="101568" rIns="0" bIns="10156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171717"/>
                </a:solidFill>
                <a:effectLst/>
                <a:latin typeface="Segoe UI" panose="020B0502040204020203" pitchFamily="34" charset="0"/>
                <a:cs typeface="Segoe UI" panose="020B0502040204020203" pitchFamily="34" charset="0"/>
              </a:rPr>
              <a:t>When you decide whether your application should use a </a:t>
            </a:r>
            <a:r>
              <a:rPr kumimoji="0" lang="en-US" altLang="en-US" sz="900" b="0" i="0" u="none" strike="noStrike" cap="none" normalizeH="0" baseline="0" dirty="0" err="1">
                <a:ln>
                  <a:noFill/>
                </a:ln>
                <a:solidFill>
                  <a:srgbClr val="171717"/>
                </a:solidFill>
                <a:effectLst/>
                <a:latin typeface="SFMono-Regular"/>
                <a:cs typeface="Segoe UI" panose="020B0502040204020203" pitchFamily="34" charset="0"/>
              </a:rPr>
              <a:t>DataReader</a:t>
            </a:r>
            <a:r>
              <a:rPr kumimoji="0" lang="en-US" altLang="en-US" sz="1200" b="0" i="0" u="none" strike="noStrike" cap="none" normalizeH="0" baseline="0" dirty="0">
                <a:ln>
                  <a:noFill/>
                </a:ln>
                <a:solidFill>
                  <a:srgbClr val="171717"/>
                </a:solidFill>
                <a:effectLst/>
                <a:latin typeface="Segoe UI" panose="020B0502040204020203" pitchFamily="34" charset="0"/>
                <a:cs typeface="Segoe UI" panose="020B0502040204020203" pitchFamily="34" charset="0"/>
              </a:rPr>
              <a:t> (see </a:t>
            </a:r>
            <a:r>
              <a:rPr kumimoji="0" lang="en-US" altLang="en-US" sz="1200" b="0" i="0" u="none" strike="noStrike" cap="none" normalizeH="0" baseline="0" dirty="0">
                <a:ln>
                  <a:noFill/>
                </a:ln>
                <a:solidFill>
                  <a:srgbClr val="171717"/>
                </a:solidFill>
                <a:effectLst/>
                <a:latin typeface="Segoe UI" panose="020B0502040204020203" pitchFamily="34" charset="0"/>
                <a:cs typeface="Segoe UI" panose="020B0502040204020203" pitchFamily="34" charset="0"/>
                <a:hlinkClick r:id="rId2"/>
              </a:rPr>
              <a:t>Retrieving Data Using a </a:t>
            </a:r>
            <a:r>
              <a:rPr kumimoji="0" lang="en-US" altLang="en-US" sz="1200" b="0" i="0" u="none" strike="noStrike" cap="none" normalizeH="0" baseline="0" dirty="0" err="1">
                <a:ln>
                  <a:noFill/>
                </a:ln>
                <a:solidFill>
                  <a:srgbClr val="171717"/>
                </a:solidFill>
                <a:effectLst/>
                <a:latin typeface="Segoe UI" panose="020B0502040204020203" pitchFamily="34" charset="0"/>
                <a:cs typeface="Segoe UI" panose="020B0502040204020203" pitchFamily="34" charset="0"/>
                <a:hlinkClick r:id="rId2"/>
              </a:rPr>
              <a:t>DataReader</a:t>
            </a:r>
            <a:r>
              <a:rPr kumimoji="0" lang="en-US" altLang="en-US" sz="1200" b="0" i="0" u="none" strike="noStrike" cap="none" normalizeH="0" baseline="0" dirty="0">
                <a:ln>
                  <a:noFill/>
                </a:ln>
                <a:solidFill>
                  <a:srgbClr val="171717"/>
                </a:solidFill>
                <a:effectLst/>
                <a:latin typeface="Segoe UI" panose="020B0502040204020203" pitchFamily="34" charset="0"/>
                <a:cs typeface="Segoe UI" panose="020B0502040204020203" pitchFamily="34" charset="0"/>
              </a:rPr>
              <a:t>) or a </a:t>
            </a:r>
            <a:r>
              <a:rPr kumimoji="0" lang="en-US" altLang="en-US" sz="900" b="0" i="0" u="none" strike="noStrike" cap="none" normalizeH="0" baseline="0" dirty="0" err="1">
                <a:ln>
                  <a:noFill/>
                </a:ln>
                <a:solidFill>
                  <a:srgbClr val="171717"/>
                </a:solidFill>
                <a:effectLst/>
                <a:latin typeface="SFMono-Regular"/>
                <a:cs typeface="Segoe UI" panose="020B0502040204020203" pitchFamily="34" charset="0"/>
              </a:rPr>
              <a:t>DataSet</a:t>
            </a:r>
            <a:r>
              <a:rPr kumimoji="0" lang="en-US" altLang="en-US" sz="1200" b="0" i="0" u="none" strike="noStrike" cap="none" normalizeH="0" baseline="0" dirty="0">
                <a:ln>
                  <a:noFill/>
                </a:ln>
                <a:solidFill>
                  <a:srgbClr val="171717"/>
                </a:solidFill>
                <a:effectLst/>
                <a:latin typeface="Segoe UI" panose="020B0502040204020203" pitchFamily="34" charset="0"/>
                <a:cs typeface="Segoe UI" panose="020B0502040204020203" pitchFamily="34" charset="0"/>
              </a:rPr>
              <a:t> (see </a:t>
            </a:r>
            <a:r>
              <a:rPr kumimoji="0" lang="en-US" altLang="en-US" sz="1200" b="0" i="0" u="none" strike="noStrike" cap="none" normalizeH="0" baseline="0" dirty="0" err="1">
                <a:ln>
                  <a:noFill/>
                </a:ln>
                <a:solidFill>
                  <a:srgbClr val="171717"/>
                </a:solidFill>
                <a:effectLst/>
                <a:latin typeface="Segoe UI" panose="020B0502040204020203" pitchFamily="34" charset="0"/>
                <a:cs typeface="Segoe UI" panose="020B0502040204020203" pitchFamily="34" charset="0"/>
                <a:hlinkClick r:id="rId3"/>
              </a:rPr>
              <a:t>DataSets</a:t>
            </a:r>
            <a:r>
              <a:rPr kumimoji="0" lang="en-US" altLang="en-US" sz="1200" b="0" i="0" u="none" strike="noStrike" cap="none" normalizeH="0" baseline="0" dirty="0">
                <a:ln>
                  <a:noFill/>
                </a:ln>
                <a:solidFill>
                  <a:srgbClr val="171717"/>
                </a:solidFill>
                <a:effectLst/>
                <a:latin typeface="Segoe UI" panose="020B0502040204020203" pitchFamily="34" charset="0"/>
                <a:cs typeface="Segoe UI" panose="020B0502040204020203" pitchFamily="34" charset="0"/>
                <a:hlinkClick r:id="rId3"/>
              </a:rPr>
              <a:t>, </a:t>
            </a:r>
            <a:r>
              <a:rPr kumimoji="0" lang="en-US" altLang="en-US" sz="1200" b="0" i="0" u="none" strike="noStrike" cap="none" normalizeH="0" baseline="0" dirty="0" err="1">
                <a:ln>
                  <a:noFill/>
                </a:ln>
                <a:solidFill>
                  <a:srgbClr val="171717"/>
                </a:solidFill>
                <a:effectLst/>
                <a:latin typeface="Segoe UI" panose="020B0502040204020203" pitchFamily="34" charset="0"/>
                <a:cs typeface="Segoe UI" panose="020B0502040204020203" pitchFamily="34" charset="0"/>
                <a:hlinkClick r:id="rId3"/>
              </a:rPr>
              <a:t>DataTables</a:t>
            </a:r>
            <a:r>
              <a:rPr kumimoji="0" lang="en-US" altLang="en-US" sz="1200" b="0" i="0" u="none" strike="noStrike" cap="none" normalizeH="0" baseline="0" dirty="0">
                <a:ln>
                  <a:noFill/>
                </a:ln>
                <a:solidFill>
                  <a:srgbClr val="171717"/>
                </a:solidFill>
                <a:effectLst/>
                <a:latin typeface="Segoe UI" panose="020B0502040204020203" pitchFamily="34" charset="0"/>
                <a:cs typeface="Segoe UI" panose="020B0502040204020203" pitchFamily="34" charset="0"/>
                <a:hlinkClick r:id="rId3"/>
              </a:rPr>
              <a:t>, and </a:t>
            </a:r>
            <a:r>
              <a:rPr kumimoji="0" lang="en-US" altLang="en-US" sz="1200" b="0" i="0" u="none" strike="noStrike" cap="none" normalizeH="0" baseline="0" dirty="0" err="1">
                <a:ln>
                  <a:noFill/>
                </a:ln>
                <a:solidFill>
                  <a:srgbClr val="171717"/>
                </a:solidFill>
                <a:effectLst/>
                <a:latin typeface="Segoe UI" panose="020B0502040204020203" pitchFamily="34" charset="0"/>
                <a:cs typeface="Segoe UI" panose="020B0502040204020203" pitchFamily="34" charset="0"/>
                <a:hlinkClick r:id="rId3"/>
              </a:rPr>
              <a:t>DataViews</a:t>
            </a:r>
            <a:r>
              <a:rPr kumimoji="0" lang="en-US" altLang="en-US" sz="1200" b="0" i="0" u="none" strike="noStrike" cap="none" normalizeH="0" baseline="0" dirty="0">
                <a:ln>
                  <a:noFill/>
                </a:ln>
                <a:solidFill>
                  <a:srgbClr val="171717"/>
                </a:solidFill>
                <a:effectLst/>
                <a:latin typeface="Segoe UI" panose="020B0502040204020203" pitchFamily="34" charset="0"/>
                <a:cs typeface="Segoe UI" panose="020B0502040204020203" pitchFamily="34" charset="0"/>
              </a:rPr>
              <a:t>), consider the type of functionality that your application requires. Use a </a:t>
            </a:r>
            <a:r>
              <a:rPr kumimoji="0" lang="en-US" altLang="en-US" sz="900" b="0" i="0" u="none" strike="noStrike" cap="none" normalizeH="0" baseline="0" dirty="0" err="1">
                <a:ln>
                  <a:noFill/>
                </a:ln>
                <a:solidFill>
                  <a:srgbClr val="171717"/>
                </a:solidFill>
                <a:effectLst/>
                <a:latin typeface="SFMono-Regular"/>
                <a:cs typeface="Segoe UI" panose="020B0502040204020203" pitchFamily="34" charset="0"/>
              </a:rPr>
              <a:t>DataSet</a:t>
            </a:r>
            <a:r>
              <a:rPr kumimoji="0" lang="en-US" altLang="en-US" sz="1200" b="0" i="0" u="none" strike="noStrike" cap="none" normalizeH="0" baseline="0" dirty="0">
                <a:ln>
                  <a:noFill/>
                </a:ln>
                <a:solidFill>
                  <a:srgbClr val="171717"/>
                </a:solidFill>
                <a:effectLst/>
                <a:latin typeface="Segoe UI" panose="020B0502040204020203" pitchFamily="34" charset="0"/>
                <a:cs typeface="Segoe UI" panose="020B0502040204020203" pitchFamily="34" charset="0"/>
              </a:rPr>
              <a:t> to do the following:</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rgbClr val="171717"/>
                </a:solidFill>
                <a:effectLst/>
                <a:latin typeface="Segoe UI" panose="020B0502040204020203" pitchFamily="34" charset="0"/>
                <a:cs typeface="Segoe UI" panose="020B0502040204020203" pitchFamily="34" charset="0"/>
              </a:rPr>
              <a:t>Cache data locally in your application so that you can manipulate it. If you only need to read the results of a query, the </a:t>
            </a:r>
            <a:r>
              <a:rPr kumimoji="0" lang="en-US" altLang="en-US" sz="900" b="0" i="0" u="none" strike="noStrike" cap="none" normalizeH="0" baseline="0" dirty="0" err="1">
                <a:ln>
                  <a:noFill/>
                </a:ln>
                <a:solidFill>
                  <a:srgbClr val="171717"/>
                </a:solidFill>
                <a:effectLst/>
                <a:latin typeface="SFMono-Regular"/>
                <a:cs typeface="Segoe UI" panose="020B0502040204020203" pitchFamily="34" charset="0"/>
              </a:rPr>
              <a:t>DataReader</a:t>
            </a:r>
            <a:r>
              <a:rPr kumimoji="0" lang="en-US" altLang="en-US" sz="1200" b="0" i="0" u="none" strike="noStrike" cap="none" normalizeH="0" baseline="0" dirty="0">
                <a:ln>
                  <a:noFill/>
                </a:ln>
                <a:solidFill>
                  <a:srgbClr val="171717"/>
                </a:solidFill>
                <a:effectLst/>
                <a:latin typeface="Segoe UI" panose="020B0502040204020203" pitchFamily="34" charset="0"/>
                <a:cs typeface="Segoe UI" panose="020B0502040204020203" pitchFamily="34" charset="0"/>
              </a:rPr>
              <a:t> is the better choice.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rgbClr val="171717"/>
                </a:solidFill>
                <a:effectLst/>
                <a:latin typeface="Segoe UI" panose="020B0502040204020203" pitchFamily="34" charset="0"/>
                <a:cs typeface="Segoe UI" panose="020B0502040204020203" pitchFamily="34" charset="0"/>
              </a:rPr>
              <a:t>Remote data between tiers or from an XML Web service.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rgbClr val="171717"/>
                </a:solidFill>
                <a:effectLst/>
                <a:latin typeface="Segoe UI" panose="020B0502040204020203" pitchFamily="34" charset="0"/>
                <a:cs typeface="Segoe UI" panose="020B0502040204020203" pitchFamily="34" charset="0"/>
              </a:rPr>
              <a:t>Interact with data dynamically such as binding to a Windows Forms control or combining and relating data from multiple sources.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rgbClr val="171717"/>
                </a:solidFill>
                <a:effectLst/>
                <a:latin typeface="Segoe UI" panose="020B0502040204020203" pitchFamily="34" charset="0"/>
                <a:cs typeface="Segoe UI" panose="020B0502040204020203" pitchFamily="34" charset="0"/>
              </a:rPr>
              <a:t>Perform extensive processing on data without requiring an open connection to the data source, which frees the connection to be used by other clients.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2">
            <a:extLst>
              <a:ext uri="{FF2B5EF4-FFF2-40B4-BE49-F238E27FC236}">
                <a16:creationId xmlns:a16="http://schemas.microsoft.com/office/drawing/2014/main" id="{8039E32D-54BB-41E8-8ED4-2B4952C87514}"/>
              </a:ext>
            </a:extLst>
          </p:cNvPr>
          <p:cNvSpPr>
            <a:spLocks noChangeArrowheads="1"/>
          </p:cNvSpPr>
          <p:nvPr/>
        </p:nvSpPr>
        <p:spPr bwMode="auto">
          <a:xfrm>
            <a:off x="1855433" y="1159788"/>
            <a:ext cx="6812280" cy="120032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171717"/>
                </a:solidFill>
                <a:effectLst/>
                <a:latin typeface="Segoe UI" panose="020B0502040204020203" pitchFamily="34" charset="0"/>
                <a:cs typeface="Segoe UI" panose="020B0502040204020203" pitchFamily="34" charset="0"/>
              </a:rPr>
              <a:t>f you do not require the functionality provided by the </a:t>
            </a:r>
            <a:r>
              <a:rPr kumimoji="0" lang="en-US" altLang="en-US" sz="900" b="0" i="0" u="none" strike="noStrike" cap="none" normalizeH="0" baseline="0" dirty="0" err="1">
                <a:ln>
                  <a:noFill/>
                </a:ln>
                <a:solidFill>
                  <a:srgbClr val="171717"/>
                </a:solidFill>
                <a:effectLst/>
                <a:latin typeface="SFMono-Regular"/>
              </a:rPr>
              <a:t>DataSet</a:t>
            </a:r>
            <a:r>
              <a:rPr kumimoji="0" lang="en-US" altLang="en-US" sz="1200" b="0" i="0" u="none" strike="noStrike" cap="none" normalizeH="0" baseline="0" dirty="0">
                <a:ln>
                  <a:noFill/>
                </a:ln>
                <a:solidFill>
                  <a:srgbClr val="171717"/>
                </a:solidFill>
                <a:effectLst/>
                <a:latin typeface="Segoe UI" panose="020B0502040204020203" pitchFamily="34" charset="0"/>
                <a:cs typeface="Segoe UI" panose="020B0502040204020203" pitchFamily="34" charset="0"/>
              </a:rPr>
              <a:t>, you can improve the performance of your application by using the </a:t>
            </a:r>
            <a:r>
              <a:rPr kumimoji="0" lang="en-US" altLang="en-US" sz="900" b="0" i="0" u="none" strike="noStrike" cap="none" normalizeH="0" baseline="0" dirty="0" err="1">
                <a:ln>
                  <a:noFill/>
                </a:ln>
                <a:solidFill>
                  <a:srgbClr val="171717"/>
                </a:solidFill>
                <a:effectLst/>
                <a:latin typeface="SFMono-Regular"/>
              </a:rPr>
              <a:t>DataReader</a:t>
            </a:r>
            <a:r>
              <a:rPr kumimoji="0" lang="en-US" altLang="en-US" sz="1200" b="0" i="0" u="none" strike="noStrike" cap="none" normalizeH="0" baseline="0" dirty="0">
                <a:ln>
                  <a:noFill/>
                </a:ln>
                <a:solidFill>
                  <a:srgbClr val="171717"/>
                </a:solidFill>
                <a:effectLst/>
                <a:latin typeface="Segoe UI" panose="020B0502040204020203" pitchFamily="34" charset="0"/>
                <a:cs typeface="Segoe UI" panose="020B0502040204020203" pitchFamily="34" charset="0"/>
              </a:rPr>
              <a:t> to return your data in a forward-only, read-only manner. Although the </a:t>
            </a:r>
            <a:r>
              <a:rPr kumimoji="0" lang="en-US" altLang="en-US" sz="900" b="0" i="0" u="none" strike="noStrike" cap="none" normalizeH="0" baseline="0" dirty="0" err="1">
                <a:ln>
                  <a:noFill/>
                </a:ln>
                <a:solidFill>
                  <a:srgbClr val="171717"/>
                </a:solidFill>
                <a:effectLst/>
                <a:latin typeface="SFMono-Regular"/>
              </a:rPr>
              <a:t>DataAdapter</a:t>
            </a:r>
            <a:r>
              <a:rPr kumimoji="0" lang="en-US" altLang="en-US" sz="1200" b="0" i="0" u="none" strike="noStrike" cap="none" normalizeH="0" baseline="0" dirty="0">
                <a:ln>
                  <a:noFill/>
                </a:ln>
                <a:solidFill>
                  <a:srgbClr val="171717"/>
                </a:solidFill>
                <a:effectLst/>
                <a:latin typeface="Segoe UI" panose="020B0502040204020203" pitchFamily="34" charset="0"/>
                <a:cs typeface="Segoe UI" panose="020B0502040204020203" pitchFamily="34" charset="0"/>
              </a:rPr>
              <a:t> uses the </a:t>
            </a:r>
            <a:r>
              <a:rPr kumimoji="0" lang="en-US" altLang="en-US" sz="900" b="0" i="0" u="none" strike="noStrike" cap="none" normalizeH="0" baseline="0" dirty="0" err="1">
                <a:ln>
                  <a:noFill/>
                </a:ln>
                <a:solidFill>
                  <a:srgbClr val="171717"/>
                </a:solidFill>
                <a:effectLst/>
                <a:latin typeface="SFMono-Regular"/>
              </a:rPr>
              <a:t>DataReader</a:t>
            </a:r>
            <a:r>
              <a:rPr kumimoji="0" lang="en-US" altLang="en-US" sz="1200" b="0" i="0" u="none" strike="noStrike" cap="none" normalizeH="0" baseline="0" dirty="0">
                <a:ln>
                  <a:noFill/>
                </a:ln>
                <a:solidFill>
                  <a:srgbClr val="171717"/>
                </a:solidFill>
                <a:effectLst/>
                <a:latin typeface="Segoe UI" panose="020B0502040204020203" pitchFamily="34" charset="0"/>
                <a:cs typeface="Segoe UI" panose="020B0502040204020203" pitchFamily="34" charset="0"/>
              </a:rPr>
              <a:t> to fill the contents of a </a:t>
            </a:r>
            <a:r>
              <a:rPr kumimoji="0" lang="en-US" altLang="en-US" sz="900" b="0" i="0" u="none" strike="noStrike" cap="none" normalizeH="0" baseline="0" dirty="0" err="1">
                <a:ln>
                  <a:noFill/>
                </a:ln>
                <a:solidFill>
                  <a:srgbClr val="171717"/>
                </a:solidFill>
                <a:effectLst/>
                <a:latin typeface="SFMono-Regular"/>
              </a:rPr>
              <a:t>DataSet</a:t>
            </a:r>
            <a:r>
              <a:rPr kumimoji="0" lang="en-US" altLang="en-US" sz="1200" b="0" i="0" u="none" strike="noStrike" cap="none" normalizeH="0" baseline="0" dirty="0">
                <a:ln>
                  <a:noFill/>
                </a:ln>
                <a:solidFill>
                  <a:srgbClr val="171717"/>
                </a:solidFill>
                <a:effectLst/>
                <a:latin typeface="Segoe UI" panose="020B0502040204020203" pitchFamily="34" charset="0"/>
                <a:cs typeface="Segoe UI" panose="020B0502040204020203" pitchFamily="34" charset="0"/>
              </a:rPr>
              <a:t> (see </a:t>
            </a:r>
            <a:r>
              <a:rPr kumimoji="0" lang="en-US" altLang="en-US" sz="12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hlinkClick r:id="rId4"/>
              </a:rPr>
              <a:t>Populating a </a:t>
            </a:r>
            <a:r>
              <a:rPr kumimoji="0" lang="en-US" altLang="en-US" sz="1200" b="0" i="0" u="none" strike="noStrike" cap="none" normalizeH="0" baseline="0" dirty="0" err="1">
                <a:ln>
                  <a:noFill/>
                </a:ln>
                <a:solidFill>
                  <a:schemeClr val="tx1"/>
                </a:solidFill>
                <a:effectLst/>
                <a:latin typeface="Segoe UI" panose="020B0502040204020203" pitchFamily="34" charset="0"/>
                <a:cs typeface="Segoe UI" panose="020B0502040204020203" pitchFamily="34" charset="0"/>
                <a:hlinkClick r:id="rId4"/>
              </a:rPr>
              <a:t>DataSet</a:t>
            </a:r>
            <a:r>
              <a:rPr kumimoji="0" lang="en-US" altLang="en-US" sz="12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hlinkClick r:id="rId4"/>
              </a:rPr>
              <a:t> from a </a:t>
            </a:r>
            <a:r>
              <a:rPr kumimoji="0" lang="en-US" altLang="en-US" sz="1200" b="0" i="0" u="none" strike="noStrike" cap="none" normalizeH="0" baseline="0" dirty="0" err="1">
                <a:ln>
                  <a:noFill/>
                </a:ln>
                <a:solidFill>
                  <a:schemeClr val="tx1"/>
                </a:solidFill>
                <a:effectLst/>
                <a:latin typeface="Segoe UI" panose="020B0502040204020203" pitchFamily="34" charset="0"/>
                <a:cs typeface="Segoe UI" panose="020B0502040204020203" pitchFamily="34" charset="0"/>
                <a:hlinkClick r:id="rId4"/>
              </a:rPr>
              <a:t>DataAdapter</a:t>
            </a:r>
            <a:r>
              <a:rPr kumimoji="0" lang="en-US" altLang="en-US" sz="1200" b="0" i="0" u="none" strike="noStrike" cap="none" normalizeH="0" baseline="0" dirty="0">
                <a:ln>
                  <a:noFill/>
                </a:ln>
                <a:solidFill>
                  <a:srgbClr val="171717"/>
                </a:solidFill>
                <a:effectLst/>
                <a:latin typeface="Segoe UI" panose="020B0502040204020203" pitchFamily="34" charset="0"/>
                <a:cs typeface="Segoe UI" panose="020B0502040204020203" pitchFamily="34" charset="0"/>
              </a:rPr>
              <a:t>), by using the </a:t>
            </a:r>
            <a:r>
              <a:rPr kumimoji="0" lang="en-US" altLang="en-US" sz="900" b="0" i="0" u="none" strike="noStrike" cap="none" normalizeH="0" baseline="0" dirty="0" err="1">
                <a:ln>
                  <a:noFill/>
                </a:ln>
                <a:solidFill>
                  <a:srgbClr val="171717"/>
                </a:solidFill>
                <a:effectLst/>
                <a:latin typeface="SFMono-Regular"/>
              </a:rPr>
              <a:t>DataReader</a:t>
            </a:r>
            <a:r>
              <a:rPr kumimoji="0" lang="en-US" altLang="en-US" sz="1200" b="0" i="0" u="none" strike="noStrike" cap="none" normalizeH="0" baseline="0" dirty="0">
                <a:ln>
                  <a:noFill/>
                </a:ln>
                <a:solidFill>
                  <a:srgbClr val="171717"/>
                </a:solidFill>
                <a:effectLst/>
                <a:latin typeface="Segoe UI" panose="020B0502040204020203" pitchFamily="34" charset="0"/>
                <a:cs typeface="Segoe UI" panose="020B0502040204020203" pitchFamily="34" charset="0"/>
              </a:rPr>
              <a:t>, you can boost performance because you will save memory that would be consumed by the </a:t>
            </a:r>
            <a:r>
              <a:rPr kumimoji="0" lang="en-US" altLang="en-US" sz="900" b="0" i="0" u="none" strike="noStrike" cap="none" normalizeH="0" baseline="0" dirty="0" err="1">
                <a:ln>
                  <a:noFill/>
                </a:ln>
                <a:solidFill>
                  <a:srgbClr val="171717"/>
                </a:solidFill>
                <a:effectLst/>
                <a:latin typeface="SFMono-Regular"/>
              </a:rPr>
              <a:t>DataSet</a:t>
            </a:r>
            <a:r>
              <a:rPr kumimoji="0" lang="en-US" altLang="en-US" sz="1200" b="0" i="0" u="none" strike="noStrike" cap="none" normalizeH="0" baseline="0" dirty="0">
                <a:ln>
                  <a:noFill/>
                </a:ln>
                <a:solidFill>
                  <a:srgbClr val="171717"/>
                </a:solidFill>
                <a:effectLst/>
                <a:latin typeface="Segoe UI" panose="020B0502040204020203" pitchFamily="34" charset="0"/>
                <a:cs typeface="Segoe UI" panose="020B0502040204020203" pitchFamily="34" charset="0"/>
              </a:rPr>
              <a:t>, and avoid the processing that is required to create and fill the contents of the </a:t>
            </a:r>
            <a:r>
              <a:rPr kumimoji="0" lang="en-US" altLang="en-US" sz="900" b="0" i="0" u="none" strike="noStrike" cap="none" normalizeH="0" baseline="0" dirty="0" err="1">
                <a:ln>
                  <a:noFill/>
                </a:ln>
                <a:solidFill>
                  <a:srgbClr val="171717"/>
                </a:solidFill>
                <a:effectLst/>
                <a:latin typeface="SFMono-Regular"/>
              </a:rPr>
              <a:t>DataSet</a:t>
            </a:r>
            <a:r>
              <a:rPr kumimoji="0" lang="en-US" altLang="en-US" sz="1200" b="0" i="0" u="none" strike="noStrike" cap="none" normalizeH="0" baseline="0" dirty="0">
                <a:ln>
                  <a:noFill/>
                </a:ln>
                <a:solidFill>
                  <a:srgbClr val="171717"/>
                </a:solidFill>
                <a:effectLst/>
                <a:latin typeface="Segoe UI" panose="020B0502040204020203" pitchFamily="34" charset="0"/>
                <a:cs typeface="Segoe UI" panose="020B0502040204020203" pitchFamily="34" charset="0"/>
              </a:rPr>
              <a:t>.</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3">
            <a:extLst>
              <a:ext uri="{FF2B5EF4-FFF2-40B4-BE49-F238E27FC236}">
                <a16:creationId xmlns:a16="http://schemas.microsoft.com/office/drawing/2014/main" id="{273503EF-485F-440F-921C-EDF266A028BA}"/>
              </a:ext>
            </a:extLst>
          </p:cNvPr>
          <p:cNvSpPr>
            <a:spLocks noChangeArrowheads="1"/>
          </p:cNvSpPr>
          <p:nvPr/>
        </p:nvSpPr>
        <p:spPr bwMode="auto">
          <a:xfrm>
            <a:off x="838200" y="4629463"/>
            <a:ext cx="9140301" cy="156966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171717"/>
                </a:solidFill>
                <a:effectLst/>
                <a:latin typeface="Segoe UI" panose="020B0502040204020203" pitchFamily="34" charset="0"/>
                <a:cs typeface="Segoe UI" panose="020B0502040204020203" pitchFamily="34" charset="0"/>
              </a:rPr>
              <a:t>The </a:t>
            </a:r>
            <a:r>
              <a:rPr kumimoji="0" lang="en-US" altLang="en-US" sz="900" b="0" i="0" u="none" strike="noStrike" cap="none" normalizeH="0" baseline="0">
                <a:ln>
                  <a:noFill/>
                </a:ln>
                <a:solidFill>
                  <a:srgbClr val="171717"/>
                </a:solidFill>
                <a:effectLst/>
                <a:latin typeface="SFMono-Regular"/>
              </a:rPr>
              <a:t>Fill</a:t>
            </a:r>
            <a:r>
              <a:rPr kumimoji="0" lang="en-US" altLang="en-US" sz="1200" b="0" i="0" u="none" strike="noStrike" cap="none" normalizeH="0" baseline="0">
                <a:ln>
                  <a:noFill/>
                </a:ln>
                <a:solidFill>
                  <a:srgbClr val="171717"/>
                </a:solidFill>
                <a:effectLst/>
                <a:latin typeface="Segoe UI" panose="020B0502040204020203" pitchFamily="34" charset="0"/>
                <a:cs typeface="Segoe UI" panose="020B0502040204020203" pitchFamily="34" charset="0"/>
              </a:rPr>
              <a:t> method uses the </a:t>
            </a:r>
            <a:r>
              <a:rPr kumimoji="0" lang="en-US" altLang="en-US" sz="900" b="0" i="0" u="none" strike="noStrike" cap="none" normalizeH="0" baseline="0">
                <a:ln>
                  <a:noFill/>
                </a:ln>
                <a:solidFill>
                  <a:srgbClr val="171717"/>
                </a:solidFill>
                <a:effectLst/>
                <a:latin typeface="SFMono-Regular"/>
              </a:rPr>
              <a:t>DataReader</a:t>
            </a:r>
            <a:r>
              <a:rPr kumimoji="0" lang="en-US" altLang="en-US" sz="1200" b="0" i="0" u="none" strike="noStrike" cap="none" normalizeH="0" baseline="0">
                <a:ln>
                  <a:noFill/>
                </a:ln>
                <a:solidFill>
                  <a:srgbClr val="171717"/>
                </a:solidFill>
                <a:effectLst/>
                <a:latin typeface="Segoe UI" panose="020B0502040204020203" pitchFamily="34" charset="0"/>
                <a:cs typeface="Segoe UI" panose="020B0502040204020203" pitchFamily="34" charset="0"/>
              </a:rPr>
              <a:t> object implicitly to return the column names and types that are used to create the tables in the </a:t>
            </a:r>
            <a:r>
              <a:rPr kumimoji="0" lang="en-US" altLang="en-US" sz="900" b="0" i="0" u="none" strike="noStrike" cap="none" normalizeH="0" baseline="0">
                <a:ln>
                  <a:noFill/>
                </a:ln>
                <a:solidFill>
                  <a:srgbClr val="171717"/>
                </a:solidFill>
                <a:effectLst/>
                <a:latin typeface="SFMono-Regular"/>
              </a:rPr>
              <a:t>DataSet</a:t>
            </a:r>
            <a:r>
              <a:rPr kumimoji="0" lang="en-US" altLang="en-US" sz="1200" b="0" i="0" u="none" strike="noStrike" cap="none" normalizeH="0" baseline="0">
                <a:ln>
                  <a:noFill/>
                </a:ln>
                <a:solidFill>
                  <a:srgbClr val="171717"/>
                </a:solidFill>
                <a:effectLst/>
                <a:latin typeface="Segoe UI" panose="020B0502040204020203" pitchFamily="34" charset="0"/>
                <a:cs typeface="Segoe UI" panose="020B0502040204020203" pitchFamily="34" charset="0"/>
              </a:rPr>
              <a:t>, and the data to populate the rows of the tables in the </a:t>
            </a:r>
            <a:r>
              <a:rPr kumimoji="0" lang="en-US" altLang="en-US" sz="900" b="0" i="0" u="none" strike="noStrike" cap="none" normalizeH="0" baseline="0">
                <a:ln>
                  <a:noFill/>
                </a:ln>
                <a:solidFill>
                  <a:srgbClr val="171717"/>
                </a:solidFill>
                <a:effectLst/>
                <a:latin typeface="SFMono-Regular"/>
              </a:rPr>
              <a:t>DataSet</a:t>
            </a:r>
            <a:r>
              <a:rPr kumimoji="0" lang="en-US" altLang="en-US" sz="1200" b="0" i="0" u="none" strike="noStrike" cap="none" normalizeH="0" baseline="0">
                <a:ln>
                  <a:noFill/>
                </a:ln>
                <a:solidFill>
                  <a:srgbClr val="171717"/>
                </a:solidFill>
                <a:effectLst/>
                <a:latin typeface="Segoe UI" panose="020B0502040204020203" pitchFamily="34" charset="0"/>
                <a:cs typeface="Segoe UI" panose="020B0502040204020203" pitchFamily="34" charset="0"/>
              </a:rPr>
              <a:t>. Tables and columns are only created if they do not already exist; otherwise </a:t>
            </a:r>
            <a:r>
              <a:rPr kumimoji="0" lang="en-US" altLang="en-US" sz="900" b="0" i="0" u="none" strike="noStrike" cap="none" normalizeH="0" baseline="0">
                <a:ln>
                  <a:noFill/>
                </a:ln>
                <a:solidFill>
                  <a:srgbClr val="171717"/>
                </a:solidFill>
                <a:effectLst/>
                <a:latin typeface="SFMono-Regular"/>
              </a:rPr>
              <a:t>Fill</a:t>
            </a:r>
            <a:r>
              <a:rPr kumimoji="0" lang="en-US" altLang="en-US" sz="1200" b="0" i="0" u="none" strike="noStrike" cap="none" normalizeH="0" baseline="0">
                <a:ln>
                  <a:noFill/>
                </a:ln>
                <a:solidFill>
                  <a:srgbClr val="171717"/>
                </a:solidFill>
                <a:effectLst/>
                <a:latin typeface="Segoe UI" panose="020B0502040204020203" pitchFamily="34" charset="0"/>
                <a:cs typeface="Segoe UI" panose="020B0502040204020203" pitchFamily="34" charset="0"/>
              </a:rPr>
              <a:t> uses the existing </a:t>
            </a:r>
            <a:r>
              <a:rPr kumimoji="0" lang="en-US" altLang="en-US" sz="900" b="0" i="0" u="none" strike="noStrike" cap="none" normalizeH="0" baseline="0">
                <a:ln>
                  <a:noFill/>
                </a:ln>
                <a:solidFill>
                  <a:srgbClr val="171717"/>
                </a:solidFill>
                <a:effectLst/>
                <a:latin typeface="SFMono-Regular"/>
              </a:rPr>
              <a:t>DataSet</a:t>
            </a:r>
            <a:r>
              <a:rPr kumimoji="0" lang="en-US" altLang="en-US" sz="1200" b="0" i="0" u="none" strike="noStrike" cap="none" normalizeH="0" baseline="0">
                <a:ln>
                  <a:noFill/>
                </a:ln>
                <a:solidFill>
                  <a:srgbClr val="171717"/>
                </a:solidFill>
                <a:effectLst/>
                <a:latin typeface="Segoe UI" panose="020B0502040204020203" pitchFamily="34" charset="0"/>
                <a:cs typeface="Segoe UI" panose="020B0502040204020203" pitchFamily="34" charset="0"/>
              </a:rPr>
              <a:t> schema. Column types are created as .NET Framework types according to the tables in </a:t>
            </a:r>
            <a:r>
              <a:rPr kumimoji="0" lang="en-US" altLang="en-US" sz="1200" b="0" i="0" u="none" strike="noStrike" cap="none" normalizeH="0" baseline="0">
                <a:ln>
                  <a:noFill/>
                </a:ln>
                <a:solidFill>
                  <a:schemeClr val="tx1"/>
                </a:solidFill>
                <a:effectLst/>
                <a:latin typeface="Segoe UI" panose="020B0502040204020203" pitchFamily="34" charset="0"/>
                <a:cs typeface="Segoe UI" panose="020B0502040204020203" pitchFamily="34" charset="0"/>
                <a:hlinkClick r:id="rId5"/>
              </a:rPr>
              <a:t>Data Type Mappings in ADO.NET</a:t>
            </a:r>
            <a:r>
              <a:rPr kumimoji="0" lang="en-US" altLang="en-US" sz="1200" b="0" i="0" u="none" strike="noStrike" cap="none" normalizeH="0" baseline="0">
                <a:ln>
                  <a:noFill/>
                </a:ln>
                <a:solidFill>
                  <a:srgbClr val="171717"/>
                </a:solidFill>
                <a:effectLst/>
                <a:latin typeface="Segoe UI" panose="020B0502040204020203" pitchFamily="34" charset="0"/>
                <a:cs typeface="Segoe UI" panose="020B0502040204020203" pitchFamily="34" charset="0"/>
              </a:rPr>
              <a:t>. Primary keys are not created unless they exist in the data source and </a:t>
            </a:r>
            <a:r>
              <a:rPr kumimoji="0" lang="en-US" altLang="en-US" sz="900" b="0" i="0" u="none" strike="noStrike" cap="none" normalizeH="0" baseline="0">
                <a:ln>
                  <a:noFill/>
                </a:ln>
                <a:solidFill>
                  <a:srgbClr val="171717"/>
                </a:solidFill>
                <a:effectLst/>
                <a:latin typeface="SFMono-Regular"/>
              </a:rPr>
              <a:t>DataAdapter</a:t>
            </a:r>
            <a:r>
              <a:rPr kumimoji="0" lang="en-US" altLang="en-US" sz="1200" b="1" i="0" u="none" strike="noStrike" cap="none" normalizeH="0" baseline="0">
                <a:ln>
                  <a:noFill/>
                </a:ln>
                <a:solidFill>
                  <a:srgbClr val="171717"/>
                </a:solidFill>
                <a:effectLst/>
                <a:latin typeface="Segoe UI" panose="020B0502040204020203" pitchFamily="34" charset="0"/>
                <a:cs typeface="Segoe UI" panose="020B0502040204020203" pitchFamily="34" charset="0"/>
              </a:rPr>
              <a:t>.</a:t>
            </a:r>
            <a:r>
              <a:rPr kumimoji="0" lang="en-US" altLang="en-US" sz="900" b="0" i="0" u="none" strike="noStrike" cap="none" normalizeH="0" baseline="0">
                <a:ln>
                  <a:noFill/>
                </a:ln>
                <a:solidFill>
                  <a:srgbClr val="171717"/>
                </a:solidFill>
                <a:effectLst/>
                <a:latin typeface="SFMono-Regular"/>
              </a:rPr>
              <a:t>MissingSchemaAction</a:t>
            </a:r>
            <a:r>
              <a:rPr kumimoji="0" lang="en-US" altLang="en-US" sz="1200" b="0" i="0" u="none" strike="noStrike" cap="none" normalizeH="0" baseline="0">
                <a:ln>
                  <a:noFill/>
                </a:ln>
                <a:solidFill>
                  <a:srgbClr val="171717"/>
                </a:solidFill>
                <a:effectLst/>
                <a:latin typeface="Segoe UI" panose="020B0502040204020203" pitchFamily="34" charset="0"/>
                <a:cs typeface="Segoe UI" panose="020B0502040204020203" pitchFamily="34" charset="0"/>
              </a:rPr>
              <a:t> is set to </a:t>
            </a:r>
            <a:r>
              <a:rPr kumimoji="0" lang="en-US" altLang="en-US" sz="900" b="0" i="0" u="none" strike="noStrike" cap="none" normalizeH="0" baseline="0">
                <a:ln>
                  <a:noFill/>
                </a:ln>
                <a:solidFill>
                  <a:srgbClr val="171717"/>
                </a:solidFill>
                <a:effectLst/>
                <a:latin typeface="SFMono-Regular"/>
              </a:rPr>
              <a:t>MissingSchemaAction</a:t>
            </a:r>
            <a:r>
              <a:rPr kumimoji="0" lang="en-US" altLang="en-US" sz="1200" b="1" i="0" u="none" strike="noStrike" cap="none" normalizeH="0" baseline="0">
                <a:ln>
                  <a:noFill/>
                </a:ln>
                <a:solidFill>
                  <a:srgbClr val="171717"/>
                </a:solidFill>
                <a:effectLst/>
                <a:latin typeface="Segoe UI" panose="020B0502040204020203" pitchFamily="34" charset="0"/>
                <a:cs typeface="Segoe UI" panose="020B0502040204020203" pitchFamily="34" charset="0"/>
              </a:rPr>
              <a:t>.</a:t>
            </a:r>
            <a:r>
              <a:rPr kumimoji="0" lang="en-US" altLang="en-US" sz="900" b="0" i="0" u="none" strike="noStrike" cap="none" normalizeH="0" baseline="0">
                <a:ln>
                  <a:noFill/>
                </a:ln>
                <a:solidFill>
                  <a:srgbClr val="171717"/>
                </a:solidFill>
                <a:effectLst/>
                <a:latin typeface="SFMono-Regular"/>
              </a:rPr>
              <a:t>AddWithKey</a:t>
            </a:r>
            <a:r>
              <a:rPr kumimoji="0" lang="en-US" altLang="en-US" sz="1200" b="0" i="0" u="none" strike="noStrike" cap="none" normalizeH="0" baseline="0">
                <a:ln>
                  <a:noFill/>
                </a:ln>
                <a:solidFill>
                  <a:srgbClr val="171717"/>
                </a:solidFill>
                <a:effectLst/>
                <a:latin typeface="Segoe UI" panose="020B0502040204020203" pitchFamily="34" charset="0"/>
                <a:cs typeface="Segoe UI" panose="020B0502040204020203" pitchFamily="34" charset="0"/>
              </a:rPr>
              <a:t>. If </a:t>
            </a:r>
            <a:r>
              <a:rPr kumimoji="0" lang="en-US" altLang="en-US" sz="900" b="0" i="0" u="none" strike="noStrike" cap="none" normalizeH="0" baseline="0">
                <a:ln>
                  <a:noFill/>
                </a:ln>
                <a:solidFill>
                  <a:srgbClr val="171717"/>
                </a:solidFill>
                <a:effectLst/>
                <a:latin typeface="SFMono-Regular"/>
              </a:rPr>
              <a:t>Fill</a:t>
            </a:r>
            <a:r>
              <a:rPr kumimoji="0" lang="en-US" altLang="en-US" sz="1200" b="0" i="0" u="none" strike="noStrike" cap="none" normalizeH="0" baseline="0">
                <a:ln>
                  <a:noFill/>
                </a:ln>
                <a:solidFill>
                  <a:srgbClr val="171717"/>
                </a:solidFill>
                <a:effectLst/>
                <a:latin typeface="Segoe UI" panose="020B0502040204020203" pitchFamily="34" charset="0"/>
                <a:cs typeface="Segoe UI" panose="020B0502040204020203" pitchFamily="34" charset="0"/>
              </a:rPr>
              <a:t> finds that a primary key exists for a table, it will overwrite data in the </a:t>
            </a:r>
            <a:r>
              <a:rPr kumimoji="0" lang="en-US" altLang="en-US" sz="900" b="0" i="0" u="none" strike="noStrike" cap="none" normalizeH="0" baseline="0">
                <a:ln>
                  <a:noFill/>
                </a:ln>
                <a:solidFill>
                  <a:srgbClr val="171717"/>
                </a:solidFill>
                <a:effectLst/>
                <a:latin typeface="SFMono-Regular"/>
              </a:rPr>
              <a:t>DataSet</a:t>
            </a:r>
            <a:r>
              <a:rPr kumimoji="0" lang="en-US" altLang="en-US" sz="1200" b="0" i="0" u="none" strike="noStrike" cap="none" normalizeH="0" baseline="0">
                <a:ln>
                  <a:noFill/>
                </a:ln>
                <a:solidFill>
                  <a:srgbClr val="171717"/>
                </a:solidFill>
                <a:effectLst/>
                <a:latin typeface="Segoe UI" panose="020B0502040204020203" pitchFamily="34" charset="0"/>
                <a:cs typeface="Segoe UI" panose="020B0502040204020203" pitchFamily="34" charset="0"/>
              </a:rPr>
              <a:t> with data from the data source for rows where the primary key column values match those of the row returned from the data source. If no primary key is found, the data is appended to the tables in the </a:t>
            </a:r>
            <a:r>
              <a:rPr kumimoji="0" lang="en-US" altLang="en-US" sz="900" b="0" i="0" u="none" strike="noStrike" cap="none" normalizeH="0" baseline="0">
                <a:ln>
                  <a:noFill/>
                </a:ln>
                <a:solidFill>
                  <a:srgbClr val="171717"/>
                </a:solidFill>
                <a:effectLst/>
                <a:latin typeface="SFMono-Regular"/>
              </a:rPr>
              <a:t>DataSet</a:t>
            </a:r>
            <a:r>
              <a:rPr kumimoji="0" lang="en-US" altLang="en-US" sz="1200" b="0" i="0" u="none" strike="noStrike" cap="none" normalizeH="0" baseline="0">
                <a:ln>
                  <a:noFill/>
                </a:ln>
                <a:solidFill>
                  <a:srgbClr val="171717"/>
                </a:solidFill>
                <a:effectLst/>
                <a:latin typeface="Segoe UI" panose="020B0502040204020203" pitchFamily="34" charset="0"/>
                <a:cs typeface="Segoe UI" panose="020B0502040204020203" pitchFamily="34" charset="0"/>
              </a:rPr>
              <a:t>. </a:t>
            </a:r>
            <a:r>
              <a:rPr kumimoji="0" lang="en-US" altLang="en-US" sz="900" b="0" i="0" u="none" strike="noStrike" cap="none" normalizeH="0" baseline="0">
                <a:ln>
                  <a:noFill/>
                </a:ln>
                <a:solidFill>
                  <a:srgbClr val="171717"/>
                </a:solidFill>
                <a:effectLst/>
                <a:latin typeface="SFMono-Regular"/>
              </a:rPr>
              <a:t>Fill</a:t>
            </a:r>
            <a:r>
              <a:rPr kumimoji="0" lang="en-US" altLang="en-US" sz="1200" b="0" i="0" u="none" strike="noStrike" cap="none" normalizeH="0" baseline="0">
                <a:ln>
                  <a:noFill/>
                </a:ln>
                <a:solidFill>
                  <a:srgbClr val="171717"/>
                </a:solidFill>
                <a:effectLst/>
                <a:latin typeface="Segoe UI" panose="020B0502040204020203" pitchFamily="34" charset="0"/>
                <a:cs typeface="Segoe UI" panose="020B0502040204020203" pitchFamily="34" charset="0"/>
              </a:rPr>
              <a:t> uses any mappings that may exist when you populate the </a:t>
            </a:r>
            <a:r>
              <a:rPr kumimoji="0" lang="en-US" altLang="en-US" sz="900" b="0" i="0" u="none" strike="noStrike" cap="none" normalizeH="0" baseline="0">
                <a:ln>
                  <a:noFill/>
                </a:ln>
                <a:solidFill>
                  <a:srgbClr val="171717"/>
                </a:solidFill>
                <a:effectLst/>
                <a:latin typeface="SFMono-Regular"/>
              </a:rPr>
              <a:t>DataSet</a:t>
            </a:r>
            <a:r>
              <a:rPr kumimoji="0" lang="en-US" altLang="en-US" sz="1200" b="0" i="0" u="none" strike="noStrike" cap="none" normalizeH="0" baseline="0">
                <a:ln>
                  <a:noFill/>
                </a:ln>
                <a:solidFill>
                  <a:srgbClr val="171717"/>
                </a:solidFill>
                <a:effectLst/>
                <a:latin typeface="Segoe UI" panose="020B0502040204020203" pitchFamily="34" charset="0"/>
                <a:cs typeface="Segoe UI" panose="020B0502040204020203" pitchFamily="34" charset="0"/>
              </a:rPr>
              <a:t> (see </a:t>
            </a:r>
            <a:r>
              <a:rPr kumimoji="0" lang="en-US" altLang="en-US" sz="1200" b="0" i="0" u="none" strike="noStrike" cap="none" normalizeH="0" baseline="0">
                <a:ln>
                  <a:noFill/>
                </a:ln>
                <a:solidFill>
                  <a:schemeClr val="tx1"/>
                </a:solidFill>
                <a:effectLst/>
                <a:latin typeface="Segoe UI" panose="020B0502040204020203" pitchFamily="34" charset="0"/>
                <a:cs typeface="Segoe UI" panose="020B0502040204020203" pitchFamily="34" charset="0"/>
                <a:hlinkClick r:id="rId6"/>
              </a:rPr>
              <a:t>DataAdapter DataTable and DataColumn Mappings</a:t>
            </a:r>
            <a:r>
              <a:rPr kumimoji="0" lang="en-US" altLang="en-US" sz="1200" b="0" i="0" u="none" strike="noStrike" cap="none" normalizeH="0" baseline="0">
                <a:ln>
                  <a:noFill/>
                </a:ln>
                <a:solidFill>
                  <a:srgbClr val="171717"/>
                </a:solidFill>
                <a:effectLst/>
                <a:latin typeface="Segoe UI" panose="020B0502040204020203" pitchFamily="34" charset="0"/>
                <a:cs typeface="Segoe UI" panose="020B0502040204020203" pitchFamily="34" charset="0"/>
              </a:rPr>
              <a:t>).</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824031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1D96172-FDD1-4ED8-B089-F0071757235D}"/>
              </a:ext>
            </a:extLst>
          </p:cNvPr>
          <p:cNvSpPr txBox="1"/>
          <p:nvPr/>
        </p:nvSpPr>
        <p:spPr>
          <a:xfrm>
            <a:off x="1680098" y="825908"/>
            <a:ext cx="9292701" cy="3970318"/>
          </a:xfrm>
          <a:prstGeom prst="rect">
            <a:avLst/>
          </a:prstGeom>
          <a:noFill/>
        </p:spPr>
        <p:txBody>
          <a:bodyPr wrap="square">
            <a:spAutoFit/>
          </a:bodyPr>
          <a:lstStyle/>
          <a:p>
            <a:pPr algn="l" fontAlgn="base"/>
            <a:r>
              <a:rPr lang="en-US" b="1" i="0" dirty="0" err="1">
                <a:solidFill>
                  <a:srgbClr val="232629"/>
                </a:solidFill>
                <a:effectLst/>
                <a:latin typeface="inherit"/>
              </a:rPr>
              <a:t>DataTable</a:t>
            </a:r>
            <a:endParaRPr lang="en-US" b="0" i="0" dirty="0">
              <a:solidFill>
                <a:srgbClr val="232629"/>
              </a:solidFill>
              <a:effectLst/>
              <a:latin typeface="-apple-system"/>
            </a:endParaRPr>
          </a:p>
          <a:p>
            <a:pPr algn="l" fontAlgn="base"/>
            <a:r>
              <a:rPr lang="en-US" b="0" i="0" dirty="0">
                <a:solidFill>
                  <a:srgbClr val="232629"/>
                </a:solidFill>
                <a:effectLst/>
                <a:latin typeface="-apple-system"/>
              </a:rPr>
              <a:t>A </a:t>
            </a:r>
            <a:r>
              <a:rPr lang="en-US" b="0" i="0" dirty="0" err="1">
                <a:solidFill>
                  <a:srgbClr val="232629"/>
                </a:solidFill>
                <a:effectLst/>
                <a:latin typeface="-apple-system"/>
              </a:rPr>
              <a:t>datatable</a:t>
            </a:r>
            <a:r>
              <a:rPr lang="en-US" b="0" i="0" dirty="0">
                <a:solidFill>
                  <a:srgbClr val="232629"/>
                </a:solidFill>
                <a:effectLst/>
                <a:latin typeface="-apple-system"/>
              </a:rPr>
              <a:t> is an in-memory representation of a single database table. You can think of it as having columns and rows in the same way. The </a:t>
            </a:r>
            <a:r>
              <a:rPr lang="en-US" b="0" i="0" dirty="0" err="1">
                <a:solidFill>
                  <a:srgbClr val="232629"/>
                </a:solidFill>
                <a:effectLst/>
                <a:latin typeface="-apple-system"/>
              </a:rPr>
              <a:t>DataTable</a:t>
            </a:r>
            <a:r>
              <a:rPr lang="en-US" b="0" i="0" dirty="0">
                <a:solidFill>
                  <a:srgbClr val="232629"/>
                </a:solidFill>
                <a:effectLst/>
                <a:latin typeface="-apple-system"/>
              </a:rPr>
              <a:t> is a central object in the ADO.NET library. Other objects that use the </a:t>
            </a:r>
            <a:r>
              <a:rPr lang="en-US" b="0" i="0" dirty="0" err="1">
                <a:solidFill>
                  <a:srgbClr val="232629"/>
                </a:solidFill>
                <a:effectLst/>
                <a:latin typeface="-apple-system"/>
              </a:rPr>
              <a:t>DataTable</a:t>
            </a:r>
            <a:r>
              <a:rPr lang="en-US" b="0" i="0" dirty="0">
                <a:solidFill>
                  <a:srgbClr val="232629"/>
                </a:solidFill>
                <a:effectLst/>
                <a:latin typeface="-apple-system"/>
              </a:rPr>
              <a:t> include the </a:t>
            </a:r>
            <a:r>
              <a:rPr lang="en-US" b="0" i="0" dirty="0" err="1">
                <a:solidFill>
                  <a:srgbClr val="232629"/>
                </a:solidFill>
                <a:effectLst/>
                <a:latin typeface="-apple-system"/>
              </a:rPr>
              <a:t>DataSet</a:t>
            </a:r>
            <a:r>
              <a:rPr lang="en-US" b="0" i="0" dirty="0">
                <a:solidFill>
                  <a:srgbClr val="232629"/>
                </a:solidFill>
                <a:effectLst/>
                <a:latin typeface="-apple-system"/>
              </a:rPr>
              <a:t> and the </a:t>
            </a:r>
            <a:r>
              <a:rPr lang="en-US" b="0" i="0" dirty="0" err="1">
                <a:solidFill>
                  <a:srgbClr val="232629"/>
                </a:solidFill>
                <a:effectLst/>
                <a:latin typeface="-apple-system"/>
              </a:rPr>
              <a:t>DataView</a:t>
            </a:r>
            <a:r>
              <a:rPr lang="en-US" b="0" i="0" dirty="0">
                <a:solidFill>
                  <a:srgbClr val="232629"/>
                </a:solidFill>
                <a:effectLst/>
                <a:latin typeface="-apple-system"/>
              </a:rPr>
              <a:t>.</a:t>
            </a:r>
          </a:p>
          <a:p>
            <a:pPr algn="l" fontAlgn="base"/>
            <a:r>
              <a:rPr lang="en-US" b="0" i="0" dirty="0">
                <a:solidFill>
                  <a:srgbClr val="232629"/>
                </a:solidFill>
                <a:effectLst/>
                <a:latin typeface="-apple-system"/>
              </a:rPr>
              <a:t>Look at MSDN The </a:t>
            </a:r>
            <a:r>
              <a:rPr lang="en-US" b="0" i="0" u="sng" dirty="0" err="1">
                <a:solidFill>
                  <a:srgbClr val="232629"/>
                </a:solidFill>
                <a:effectLst/>
                <a:latin typeface="inherit"/>
                <a:hlinkClick r:id="rId2"/>
              </a:rPr>
              <a:t>DataTable</a:t>
            </a:r>
            <a:r>
              <a:rPr lang="en-US" b="0" i="0" u="sng" dirty="0">
                <a:solidFill>
                  <a:srgbClr val="232629"/>
                </a:solidFill>
                <a:effectLst/>
                <a:latin typeface="inherit"/>
                <a:hlinkClick r:id="rId2"/>
              </a:rPr>
              <a:t> class</a:t>
            </a:r>
            <a:r>
              <a:rPr lang="en-US" b="0" i="0" dirty="0">
                <a:solidFill>
                  <a:srgbClr val="232629"/>
                </a:solidFill>
                <a:effectLst/>
                <a:latin typeface="-apple-system"/>
              </a:rPr>
              <a:t> for more details.</a:t>
            </a:r>
          </a:p>
          <a:p>
            <a:pPr algn="l" fontAlgn="base"/>
            <a:r>
              <a:rPr lang="en-US" b="1" i="0" dirty="0" err="1">
                <a:solidFill>
                  <a:srgbClr val="232629"/>
                </a:solidFill>
                <a:effectLst/>
                <a:latin typeface="inherit"/>
              </a:rPr>
              <a:t>DataView</a:t>
            </a:r>
            <a:endParaRPr lang="en-US" b="0" i="0" dirty="0">
              <a:solidFill>
                <a:srgbClr val="232629"/>
              </a:solidFill>
              <a:effectLst/>
              <a:latin typeface="-apple-system"/>
            </a:endParaRPr>
          </a:p>
          <a:p>
            <a:pPr algn="l" fontAlgn="base"/>
            <a:r>
              <a:rPr lang="en-US" b="0" i="0" dirty="0">
                <a:solidFill>
                  <a:srgbClr val="232629"/>
                </a:solidFill>
                <a:effectLst/>
                <a:latin typeface="-apple-system"/>
              </a:rPr>
              <a:t>A </a:t>
            </a:r>
            <a:r>
              <a:rPr lang="en-US" b="0" i="0" dirty="0" err="1">
                <a:solidFill>
                  <a:srgbClr val="232629"/>
                </a:solidFill>
                <a:effectLst/>
                <a:latin typeface="-apple-system"/>
              </a:rPr>
              <a:t>dataview</a:t>
            </a:r>
            <a:r>
              <a:rPr lang="en-US" b="0" i="0" dirty="0">
                <a:solidFill>
                  <a:srgbClr val="232629"/>
                </a:solidFill>
                <a:effectLst/>
                <a:latin typeface="-apple-system"/>
              </a:rPr>
              <a:t> is a view on a </a:t>
            </a:r>
            <a:r>
              <a:rPr lang="en-US" b="0" i="0" dirty="0" err="1">
                <a:solidFill>
                  <a:srgbClr val="232629"/>
                </a:solidFill>
                <a:effectLst/>
                <a:latin typeface="-apple-system"/>
              </a:rPr>
              <a:t>datatable</a:t>
            </a:r>
            <a:r>
              <a:rPr lang="en-US" b="0" i="0" dirty="0">
                <a:solidFill>
                  <a:srgbClr val="232629"/>
                </a:solidFill>
                <a:effectLst/>
                <a:latin typeface="-apple-system"/>
              </a:rPr>
              <a:t>, a bit like a </a:t>
            </a:r>
            <a:r>
              <a:rPr lang="en-US" b="0" i="0" dirty="0" err="1">
                <a:solidFill>
                  <a:srgbClr val="232629"/>
                </a:solidFill>
                <a:effectLst/>
                <a:latin typeface="-apple-system"/>
              </a:rPr>
              <a:t>sql</a:t>
            </a:r>
            <a:r>
              <a:rPr lang="en-US" b="0" i="0" dirty="0">
                <a:solidFill>
                  <a:srgbClr val="232629"/>
                </a:solidFill>
                <a:effectLst/>
                <a:latin typeface="-apple-system"/>
              </a:rPr>
              <a:t> view. It allows you to filter and sort the rows - often for binding to a windows form control.</a:t>
            </a:r>
          </a:p>
          <a:p>
            <a:pPr algn="l" fontAlgn="base"/>
            <a:r>
              <a:rPr lang="en-US" b="0" i="0" dirty="0">
                <a:solidFill>
                  <a:srgbClr val="232629"/>
                </a:solidFill>
                <a:effectLst/>
                <a:latin typeface="-apple-system"/>
              </a:rPr>
              <a:t>Additionally, a </a:t>
            </a:r>
            <a:r>
              <a:rPr lang="en-US" b="0" i="0" dirty="0" err="1">
                <a:solidFill>
                  <a:srgbClr val="232629"/>
                </a:solidFill>
                <a:effectLst/>
                <a:latin typeface="-apple-system"/>
              </a:rPr>
              <a:t>DataView</a:t>
            </a:r>
            <a:r>
              <a:rPr lang="en-US" b="0" i="0" dirty="0">
                <a:solidFill>
                  <a:srgbClr val="232629"/>
                </a:solidFill>
                <a:effectLst/>
                <a:latin typeface="-apple-system"/>
              </a:rPr>
              <a:t> can be customized to present a subset of data from the </a:t>
            </a:r>
            <a:r>
              <a:rPr lang="en-US" b="0" i="0" dirty="0" err="1">
                <a:solidFill>
                  <a:srgbClr val="232629"/>
                </a:solidFill>
                <a:effectLst/>
                <a:latin typeface="-apple-system"/>
              </a:rPr>
              <a:t>DataTable</a:t>
            </a:r>
            <a:r>
              <a:rPr lang="en-US" b="0" i="0" dirty="0">
                <a:solidFill>
                  <a:srgbClr val="232629"/>
                </a:solidFill>
                <a:effectLst/>
                <a:latin typeface="-apple-system"/>
              </a:rPr>
              <a:t>. This capability allows you to have two controls bound to the same </a:t>
            </a:r>
            <a:r>
              <a:rPr lang="en-US" b="0" i="0" dirty="0" err="1">
                <a:solidFill>
                  <a:srgbClr val="232629"/>
                </a:solidFill>
                <a:effectLst/>
                <a:latin typeface="-apple-system"/>
              </a:rPr>
              <a:t>DataTable</a:t>
            </a:r>
            <a:r>
              <a:rPr lang="en-US" b="0" i="0" dirty="0">
                <a:solidFill>
                  <a:srgbClr val="232629"/>
                </a:solidFill>
                <a:effectLst/>
                <a:latin typeface="-apple-system"/>
              </a:rPr>
              <a:t>, but showing different versions of the data. For example, one control may be bound to a </a:t>
            </a:r>
            <a:r>
              <a:rPr lang="en-US" b="0" i="0" dirty="0" err="1">
                <a:solidFill>
                  <a:srgbClr val="232629"/>
                </a:solidFill>
                <a:effectLst/>
                <a:latin typeface="-apple-system"/>
              </a:rPr>
              <a:t>DataView</a:t>
            </a:r>
            <a:r>
              <a:rPr lang="en-US" b="0" i="0" dirty="0">
                <a:solidFill>
                  <a:srgbClr val="232629"/>
                </a:solidFill>
                <a:effectLst/>
                <a:latin typeface="-apple-system"/>
              </a:rPr>
              <a:t> showing all of the rows in the table, while a second may be configured to display only the rows that have been deleted from the </a:t>
            </a:r>
            <a:r>
              <a:rPr lang="en-US" b="0" i="0" dirty="0" err="1">
                <a:solidFill>
                  <a:srgbClr val="232629"/>
                </a:solidFill>
                <a:effectLst/>
                <a:latin typeface="-apple-system"/>
              </a:rPr>
              <a:t>DataTable</a:t>
            </a:r>
            <a:r>
              <a:rPr lang="en-US" b="0" i="0" dirty="0">
                <a:solidFill>
                  <a:srgbClr val="232629"/>
                </a:solidFill>
                <a:effectLst/>
                <a:latin typeface="-apple-system"/>
              </a:rPr>
              <a:t>. The </a:t>
            </a:r>
            <a:r>
              <a:rPr lang="en-US" b="0" i="0" dirty="0" err="1">
                <a:solidFill>
                  <a:srgbClr val="232629"/>
                </a:solidFill>
                <a:effectLst/>
                <a:latin typeface="-apple-system"/>
              </a:rPr>
              <a:t>DataTable</a:t>
            </a:r>
            <a:r>
              <a:rPr lang="en-US" b="0" i="0" dirty="0">
                <a:solidFill>
                  <a:srgbClr val="232629"/>
                </a:solidFill>
                <a:effectLst/>
                <a:latin typeface="-apple-system"/>
              </a:rPr>
              <a:t> also has a </a:t>
            </a:r>
            <a:r>
              <a:rPr lang="en-US" b="0" i="0" dirty="0" err="1">
                <a:solidFill>
                  <a:srgbClr val="232629"/>
                </a:solidFill>
                <a:effectLst/>
                <a:latin typeface="-apple-system"/>
              </a:rPr>
              <a:t>DefaultView</a:t>
            </a:r>
            <a:r>
              <a:rPr lang="en-US" b="0" i="0" dirty="0">
                <a:solidFill>
                  <a:srgbClr val="232629"/>
                </a:solidFill>
                <a:effectLst/>
                <a:latin typeface="-apple-system"/>
              </a:rPr>
              <a:t> property which returns the default </a:t>
            </a:r>
            <a:r>
              <a:rPr lang="en-US" b="0" i="0" dirty="0" err="1">
                <a:solidFill>
                  <a:srgbClr val="232629"/>
                </a:solidFill>
                <a:effectLst/>
                <a:latin typeface="-apple-system"/>
              </a:rPr>
              <a:t>DataView</a:t>
            </a:r>
            <a:r>
              <a:rPr lang="en-US" b="0" i="0" dirty="0">
                <a:solidFill>
                  <a:srgbClr val="232629"/>
                </a:solidFill>
                <a:effectLst/>
                <a:latin typeface="-apple-system"/>
              </a:rPr>
              <a:t> for the table.</a:t>
            </a:r>
          </a:p>
        </p:txBody>
      </p:sp>
    </p:spTree>
    <p:extLst>
      <p:ext uri="{BB962C8B-B14F-4D97-AF65-F5344CB8AC3E}">
        <p14:creationId xmlns:p14="http://schemas.microsoft.com/office/powerpoint/2010/main" val="15385386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What is ADO.NET?">
            <a:extLst>
              <a:ext uri="{FF2B5EF4-FFF2-40B4-BE49-F238E27FC236}">
                <a16:creationId xmlns:a16="http://schemas.microsoft.com/office/drawing/2014/main" id="{5F2F87B8-2755-43F2-A771-D96CD6304E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3190" y="787062"/>
            <a:ext cx="5715000" cy="4943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09351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ADO.NET and class library">
            <a:extLst>
              <a:ext uri="{FF2B5EF4-FFF2-40B4-BE49-F238E27FC236}">
                <a16:creationId xmlns:a16="http://schemas.microsoft.com/office/drawing/2014/main" id="{9B8BEE6B-196A-40C4-A20A-BFD13E7973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2975" y="991801"/>
            <a:ext cx="8215081" cy="55332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69270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688213B-1CDB-4F82-B860-1257FF4CEA84}"/>
              </a:ext>
            </a:extLst>
          </p:cNvPr>
          <p:cNvSpPr txBox="1"/>
          <p:nvPr/>
        </p:nvSpPr>
        <p:spPr>
          <a:xfrm>
            <a:off x="2878584" y="565496"/>
            <a:ext cx="6094520" cy="369332"/>
          </a:xfrm>
          <a:prstGeom prst="rect">
            <a:avLst/>
          </a:prstGeom>
          <a:noFill/>
        </p:spPr>
        <p:txBody>
          <a:bodyPr wrap="square">
            <a:spAutoFit/>
          </a:bodyPr>
          <a:lstStyle/>
          <a:p>
            <a:pPr algn="l"/>
            <a:r>
              <a:rPr lang="en-IN" b="0" i="0" dirty="0">
                <a:solidFill>
                  <a:srgbClr val="212121"/>
                </a:solidFill>
                <a:effectLst/>
                <a:latin typeface="Roboto" panose="02000000000000000000" pitchFamily="2" charset="0"/>
              </a:rPr>
              <a:t>ADO.NET Namespaces</a:t>
            </a:r>
          </a:p>
        </p:txBody>
      </p:sp>
      <p:graphicFrame>
        <p:nvGraphicFramePr>
          <p:cNvPr id="6" name="Table 5">
            <a:extLst>
              <a:ext uri="{FF2B5EF4-FFF2-40B4-BE49-F238E27FC236}">
                <a16:creationId xmlns:a16="http://schemas.microsoft.com/office/drawing/2014/main" id="{56305E93-178D-4345-B33C-A5F832E80F2A}"/>
              </a:ext>
            </a:extLst>
          </p:cNvPr>
          <p:cNvGraphicFramePr>
            <a:graphicFrameLocks noGrp="1"/>
          </p:cNvGraphicFramePr>
          <p:nvPr>
            <p:extLst>
              <p:ext uri="{D42A27DB-BD31-4B8C-83A1-F6EECF244321}">
                <p14:modId xmlns:p14="http://schemas.microsoft.com/office/powerpoint/2010/main" val="3315535006"/>
              </p:ext>
            </p:extLst>
          </p:nvPr>
        </p:nvGraphicFramePr>
        <p:xfrm>
          <a:off x="838200" y="1243890"/>
          <a:ext cx="10515600" cy="4023360"/>
        </p:xfrm>
        <a:graphic>
          <a:graphicData uri="http://schemas.openxmlformats.org/drawingml/2006/table">
            <a:tbl>
              <a:tblPr/>
              <a:tblGrid>
                <a:gridCol w="5257800">
                  <a:extLst>
                    <a:ext uri="{9D8B030D-6E8A-4147-A177-3AD203B41FA5}">
                      <a16:colId xmlns:a16="http://schemas.microsoft.com/office/drawing/2014/main" val="423286317"/>
                    </a:ext>
                  </a:extLst>
                </a:gridCol>
                <a:gridCol w="5257800">
                  <a:extLst>
                    <a:ext uri="{9D8B030D-6E8A-4147-A177-3AD203B41FA5}">
                      <a16:colId xmlns:a16="http://schemas.microsoft.com/office/drawing/2014/main" val="2111849875"/>
                    </a:ext>
                  </a:extLst>
                </a:gridCol>
              </a:tblGrid>
              <a:tr h="0">
                <a:tc>
                  <a:txBody>
                    <a:bodyPr/>
                    <a:lstStyle/>
                    <a:p>
                      <a:r>
                        <a:rPr lang="en-IN">
                          <a:solidFill>
                            <a:srgbClr val="FFFFFF"/>
                          </a:solidFill>
                          <a:effectLst/>
                        </a:rPr>
                        <a:t>Namespaces</a:t>
                      </a:r>
                    </a:p>
                  </a:txBody>
                  <a:tcPr anchor="ctr">
                    <a:lnL w="7620" cap="flat" cmpd="sng" algn="ctr">
                      <a:solidFill>
                        <a:srgbClr val="ABABAB"/>
                      </a:solidFill>
                      <a:prstDash val="dash"/>
                      <a:round/>
                      <a:headEnd type="none" w="med" len="med"/>
                      <a:tailEnd type="none" w="med" len="med"/>
                    </a:lnL>
                    <a:lnR w="7620" cap="flat" cmpd="sng" algn="ctr">
                      <a:solidFill>
                        <a:srgbClr val="ABABAB"/>
                      </a:solidFill>
                      <a:prstDash val="dash"/>
                      <a:round/>
                      <a:headEnd type="none" w="med" len="med"/>
                      <a:tailEnd type="none" w="med" len="med"/>
                    </a:lnR>
                    <a:lnT w="7620" cap="flat" cmpd="sng" algn="ctr">
                      <a:solidFill>
                        <a:srgbClr val="ABABAB"/>
                      </a:solidFill>
                      <a:prstDash val="dash"/>
                      <a:round/>
                      <a:headEnd type="none" w="med" len="med"/>
                      <a:tailEnd type="none" w="med" len="med"/>
                    </a:lnT>
                    <a:lnB w="7620" cap="flat" cmpd="sng" algn="ctr">
                      <a:solidFill>
                        <a:srgbClr val="ABABAB"/>
                      </a:solidFill>
                      <a:prstDash val="dash"/>
                      <a:round/>
                      <a:headEnd type="none" w="med" len="med"/>
                      <a:tailEnd type="none" w="med" len="med"/>
                    </a:lnB>
                    <a:solidFill>
                      <a:srgbClr val="0270BF"/>
                    </a:solidFill>
                  </a:tcPr>
                </a:tc>
                <a:tc>
                  <a:txBody>
                    <a:bodyPr/>
                    <a:lstStyle/>
                    <a:p>
                      <a:r>
                        <a:rPr lang="en-IN">
                          <a:solidFill>
                            <a:srgbClr val="FFFFFF"/>
                          </a:solidFill>
                          <a:effectLst/>
                        </a:rPr>
                        <a:t>Description</a:t>
                      </a:r>
                    </a:p>
                  </a:txBody>
                  <a:tcPr anchor="ctr">
                    <a:lnL w="7620" cap="flat" cmpd="sng" algn="ctr">
                      <a:solidFill>
                        <a:srgbClr val="ABABAB"/>
                      </a:solidFill>
                      <a:prstDash val="dash"/>
                      <a:round/>
                      <a:headEnd type="none" w="med" len="med"/>
                      <a:tailEnd type="none" w="med" len="med"/>
                    </a:lnL>
                    <a:lnR w="7620" cap="flat" cmpd="sng" algn="ctr">
                      <a:solidFill>
                        <a:srgbClr val="ABABAB"/>
                      </a:solidFill>
                      <a:prstDash val="dash"/>
                      <a:round/>
                      <a:headEnd type="none" w="med" len="med"/>
                      <a:tailEnd type="none" w="med" len="med"/>
                    </a:lnR>
                    <a:lnT w="7620" cap="flat" cmpd="sng" algn="ctr">
                      <a:solidFill>
                        <a:srgbClr val="ABABAB"/>
                      </a:solidFill>
                      <a:prstDash val="dash"/>
                      <a:round/>
                      <a:headEnd type="none" w="med" len="med"/>
                      <a:tailEnd type="none" w="med" len="med"/>
                    </a:lnT>
                    <a:lnB w="7620" cap="flat" cmpd="sng" algn="ctr">
                      <a:solidFill>
                        <a:srgbClr val="ABABAB"/>
                      </a:solidFill>
                      <a:prstDash val="dash"/>
                      <a:round/>
                      <a:headEnd type="none" w="med" len="med"/>
                      <a:tailEnd type="none" w="med" len="med"/>
                    </a:lnB>
                    <a:solidFill>
                      <a:srgbClr val="0270BF"/>
                    </a:solidFill>
                  </a:tcPr>
                </a:tc>
                <a:extLst>
                  <a:ext uri="{0D108BD9-81ED-4DB2-BD59-A6C34878D82A}">
                    <a16:rowId xmlns:a16="http://schemas.microsoft.com/office/drawing/2014/main" val="3680803865"/>
                  </a:ext>
                </a:extLst>
              </a:tr>
              <a:tr h="0">
                <a:tc>
                  <a:txBody>
                    <a:bodyPr/>
                    <a:lstStyle/>
                    <a:p>
                      <a:r>
                        <a:rPr lang="en-IN">
                          <a:effectLst/>
                        </a:rPr>
                        <a:t>System.Data</a:t>
                      </a:r>
                    </a:p>
                  </a:txBody>
                  <a:tcPr anchor="ctr">
                    <a:lnL w="7620" cap="flat" cmpd="sng" algn="ctr">
                      <a:solidFill>
                        <a:srgbClr val="ABABAB"/>
                      </a:solidFill>
                      <a:prstDash val="dash"/>
                      <a:round/>
                      <a:headEnd type="none" w="med" len="med"/>
                      <a:tailEnd type="none" w="med" len="med"/>
                    </a:lnL>
                    <a:lnR w="7620" cap="flat" cmpd="sng" algn="ctr">
                      <a:solidFill>
                        <a:srgbClr val="ABABAB"/>
                      </a:solidFill>
                      <a:prstDash val="dash"/>
                      <a:round/>
                      <a:headEnd type="none" w="med" len="med"/>
                      <a:tailEnd type="none" w="med" len="med"/>
                    </a:lnR>
                    <a:lnT w="7620" cap="flat" cmpd="sng" algn="ctr">
                      <a:solidFill>
                        <a:srgbClr val="ABABAB"/>
                      </a:solidFill>
                      <a:prstDash val="dash"/>
                      <a:round/>
                      <a:headEnd type="none" w="med" len="med"/>
                      <a:tailEnd type="none" w="med" len="med"/>
                    </a:lnT>
                    <a:lnB w="7620" cap="flat" cmpd="sng" algn="ctr">
                      <a:solidFill>
                        <a:srgbClr val="ABABAB"/>
                      </a:solidFill>
                      <a:prstDash val="dash"/>
                      <a:round/>
                      <a:headEnd type="none" w="med" len="med"/>
                      <a:tailEnd type="none" w="med" len="med"/>
                    </a:lnB>
                    <a:solidFill>
                      <a:srgbClr val="FFFFFF"/>
                    </a:solidFill>
                  </a:tcPr>
                </a:tc>
                <a:tc>
                  <a:txBody>
                    <a:bodyPr/>
                    <a:lstStyle/>
                    <a:p>
                      <a:r>
                        <a:rPr lang="en-US">
                          <a:effectLst/>
                        </a:rPr>
                        <a:t>Contains the definition for columns,relations,tables,database,rows,views and constraints.</a:t>
                      </a:r>
                    </a:p>
                  </a:txBody>
                  <a:tcPr anchor="ctr">
                    <a:lnL w="7620" cap="flat" cmpd="sng" algn="ctr">
                      <a:solidFill>
                        <a:srgbClr val="ABABAB"/>
                      </a:solidFill>
                      <a:prstDash val="dash"/>
                      <a:round/>
                      <a:headEnd type="none" w="med" len="med"/>
                      <a:tailEnd type="none" w="med" len="med"/>
                    </a:lnL>
                    <a:lnR w="7620" cap="flat" cmpd="sng" algn="ctr">
                      <a:solidFill>
                        <a:srgbClr val="ABABAB"/>
                      </a:solidFill>
                      <a:prstDash val="dash"/>
                      <a:round/>
                      <a:headEnd type="none" w="med" len="med"/>
                      <a:tailEnd type="none" w="med" len="med"/>
                    </a:lnR>
                    <a:lnT w="7620" cap="flat" cmpd="sng" algn="ctr">
                      <a:solidFill>
                        <a:srgbClr val="ABABAB"/>
                      </a:solidFill>
                      <a:prstDash val="dash"/>
                      <a:round/>
                      <a:headEnd type="none" w="med" len="med"/>
                      <a:tailEnd type="none" w="med" len="med"/>
                    </a:lnT>
                    <a:lnB w="7620" cap="flat" cmpd="sng" algn="ctr">
                      <a:solidFill>
                        <a:srgbClr val="ABABAB"/>
                      </a:solidFill>
                      <a:prstDash val="dash"/>
                      <a:round/>
                      <a:headEnd type="none" w="med" len="med"/>
                      <a:tailEnd type="none" w="med" len="med"/>
                    </a:lnB>
                    <a:solidFill>
                      <a:srgbClr val="FFFFFF"/>
                    </a:solidFill>
                  </a:tcPr>
                </a:tc>
                <a:extLst>
                  <a:ext uri="{0D108BD9-81ED-4DB2-BD59-A6C34878D82A}">
                    <a16:rowId xmlns:a16="http://schemas.microsoft.com/office/drawing/2014/main" val="1160459279"/>
                  </a:ext>
                </a:extLst>
              </a:tr>
              <a:tr h="0">
                <a:tc>
                  <a:txBody>
                    <a:bodyPr/>
                    <a:lstStyle/>
                    <a:p>
                      <a:r>
                        <a:rPr lang="en-IN">
                          <a:effectLst/>
                        </a:rPr>
                        <a:t>System.Data.SqlClient</a:t>
                      </a:r>
                    </a:p>
                  </a:txBody>
                  <a:tcPr anchor="ctr">
                    <a:lnL w="7620" cap="flat" cmpd="sng" algn="ctr">
                      <a:solidFill>
                        <a:srgbClr val="ABABAB"/>
                      </a:solidFill>
                      <a:prstDash val="dash"/>
                      <a:round/>
                      <a:headEnd type="none" w="med" len="med"/>
                      <a:tailEnd type="none" w="med" len="med"/>
                    </a:lnL>
                    <a:lnR w="7620" cap="flat" cmpd="sng" algn="ctr">
                      <a:solidFill>
                        <a:srgbClr val="ABABAB"/>
                      </a:solidFill>
                      <a:prstDash val="dash"/>
                      <a:round/>
                      <a:headEnd type="none" w="med" len="med"/>
                      <a:tailEnd type="none" w="med" len="med"/>
                    </a:lnR>
                    <a:lnT w="7620" cap="flat" cmpd="sng" algn="ctr">
                      <a:solidFill>
                        <a:srgbClr val="ABABAB"/>
                      </a:solidFill>
                      <a:prstDash val="dash"/>
                      <a:round/>
                      <a:headEnd type="none" w="med" len="med"/>
                      <a:tailEnd type="none" w="med" len="med"/>
                    </a:lnT>
                    <a:lnB w="7620" cap="flat" cmpd="sng" algn="ctr">
                      <a:solidFill>
                        <a:srgbClr val="ABABAB"/>
                      </a:solidFill>
                      <a:prstDash val="dash"/>
                      <a:round/>
                      <a:headEnd type="none" w="med" len="med"/>
                      <a:tailEnd type="none" w="med" len="med"/>
                    </a:lnB>
                    <a:solidFill>
                      <a:srgbClr val="FFFFFF"/>
                    </a:solidFill>
                  </a:tcPr>
                </a:tc>
                <a:tc>
                  <a:txBody>
                    <a:bodyPr/>
                    <a:lstStyle/>
                    <a:p>
                      <a:r>
                        <a:rPr lang="en-US">
                          <a:effectLst/>
                        </a:rPr>
                        <a:t>Contains the classes to connect to a Microsoft SQL Server database such as SqlCommand, SqlConnection, and SqlDataAdapter.</a:t>
                      </a:r>
                    </a:p>
                  </a:txBody>
                  <a:tcPr anchor="ctr">
                    <a:lnL w="7620" cap="flat" cmpd="sng" algn="ctr">
                      <a:solidFill>
                        <a:srgbClr val="ABABAB"/>
                      </a:solidFill>
                      <a:prstDash val="dash"/>
                      <a:round/>
                      <a:headEnd type="none" w="med" len="med"/>
                      <a:tailEnd type="none" w="med" len="med"/>
                    </a:lnL>
                    <a:lnR w="7620" cap="flat" cmpd="sng" algn="ctr">
                      <a:solidFill>
                        <a:srgbClr val="ABABAB"/>
                      </a:solidFill>
                      <a:prstDash val="dash"/>
                      <a:round/>
                      <a:headEnd type="none" w="med" len="med"/>
                      <a:tailEnd type="none" w="med" len="med"/>
                    </a:lnR>
                    <a:lnT w="7620" cap="flat" cmpd="sng" algn="ctr">
                      <a:solidFill>
                        <a:srgbClr val="ABABAB"/>
                      </a:solidFill>
                      <a:prstDash val="dash"/>
                      <a:round/>
                      <a:headEnd type="none" w="med" len="med"/>
                      <a:tailEnd type="none" w="med" len="med"/>
                    </a:lnT>
                    <a:lnB w="7620" cap="flat" cmpd="sng" algn="ctr">
                      <a:solidFill>
                        <a:srgbClr val="ABABAB"/>
                      </a:solidFill>
                      <a:prstDash val="dash"/>
                      <a:round/>
                      <a:headEnd type="none" w="med" len="med"/>
                      <a:tailEnd type="none" w="med" len="med"/>
                    </a:lnB>
                    <a:solidFill>
                      <a:srgbClr val="FFFFFF"/>
                    </a:solidFill>
                  </a:tcPr>
                </a:tc>
                <a:extLst>
                  <a:ext uri="{0D108BD9-81ED-4DB2-BD59-A6C34878D82A}">
                    <a16:rowId xmlns:a16="http://schemas.microsoft.com/office/drawing/2014/main" val="78822274"/>
                  </a:ext>
                </a:extLst>
              </a:tr>
              <a:tr h="0">
                <a:tc>
                  <a:txBody>
                    <a:bodyPr/>
                    <a:lstStyle/>
                    <a:p>
                      <a:r>
                        <a:rPr lang="en-IN">
                          <a:effectLst/>
                        </a:rPr>
                        <a:t>System.Data.Odbc</a:t>
                      </a:r>
                    </a:p>
                  </a:txBody>
                  <a:tcPr anchor="ctr">
                    <a:lnL w="7620" cap="flat" cmpd="sng" algn="ctr">
                      <a:solidFill>
                        <a:srgbClr val="ABABAB"/>
                      </a:solidFill>
                      <a:prstDash val="dash"/>
                      <a:round/>
                      <a:headEnd type="none" w="med" len="med"/>
                      <a:tailEnd type="none" w="med" len="med"/>
                    </a:lnL>
                    <a:lnR w="7620" cap="flat" cmpd="sng" algn="ctr">
                      <a:solidFill>
                        <a:srgbClr val="ABABAB"/>
                      </a:solidFill>
                      <a:prstDash val="dash"/>
                      <a:round/>
                      <a:headEnd type="none" w="med" len="med"/>
                      <a:tailEnd type="none" w="med" len="med"/>
                    </a:lnR>
                    <a:lnT w="7620" cap="flat" cmpd="sng" algn="ctr">
                      <a:solidFill>
                        <a:srgbClr val="ABABAB"/>
                      </a:solidFill>
                      <a:prstDash val="dash"/>
                      <a:round/>
                      <a:headEnd type="none" w="med" len="med"/>
                      <a:tailEnd type="none" w="med" len="med"/>
                    </a:lnT>
                    <a:lnB w="7620" cap="flat" cmpd="sng" algn="ctr">
                      <a:solidFill>
                        <a:srgbClr val="ABABAB"/>
                      </a:solidFill>
                      <a:prstDash val="dash"/>
                      <a:round/>
                      <a:headEnd type="none" w="med" len="med"/>
                      <a:tailEnd type="none" w="med" len="med"/>
                    </a:lnB>
                    <a:solidFill>
                      <a:srgbClr val="FFFFFF"/>
                    </a:solidFill>
                  </a:tcPr>
                </a:tc>
                <a:tc>
                  <a:txBody>
                    <a:bodyPr/>
                    <a:lstStyle/>
                    <a:p>
                      <a:r>
                        <a:rPr lang="en-US">
                          <a:effectLst/>
                        </a:rPr>
                        <a:t>Contains classes required to connect to most ODBC drivers. These classes include OdbcCommand and OdbcConnection.</a:t>
                      </a:r>
                    </a:p>
                  </a:txBody>
                  <a:tcPr anchor="ctr">
                    <a:lnL w="7620" cap="flat" cmpd="sng" algn="ctr">
                      <a:solidFill>
                        <a:srgbClr val="ABABAB"/>
                      </a:solidFill>
                      <a:prstDash val="dash"/>
                      <a:round/>
                      <a:headEnd type="none" w="med" len="med"/>
                      <a:tailEnd type="none" w="med" len="med"/>
                    </a:lnL>
                    <a:lnR w="7620" cap="flat" cmpd="sng" algn="ctr">
                      <a:solidFill>
                        <a:srgbClr val="ABABAB"/>
                      </a:solidFill>
                      <a:prstDash val="dash"/>
                      <a:round/>
                      <a:headEnd type="none" w="med" len="med"/>
                      <a:tailEnd type="none" w="med" len="med"/>
                    </a:lnR>
                    <a:lnT w="7620" cap="flat" cmpd="sng" algn="ctr">
                      <a:solidFill>
                        <a:srgbClr val="ABABAB"/>
                      </a:solidFill>
                      <a:prstDash val="dash"/>
                      <a:round/>
                      <a:headEnd type="none" w="med" len="med"/>
                      <a:tailEnd type="none" w="med" len="med"/>
                    </a:lnT>
                    <a:lnB w="7620" cap="flat" cmpd="sng" algn="ctr">
                      <a:solidFill>
                        <a:srgbClr val="ABABAB"/>
                      </a:solidFill>
                      <a:prstDash val="dash"/>
                      <a:round/>
                      <a:headEnd type="none" w="med" len="med"/>
                      <a:tailEnd type="none" w="med" len="med"/>
                    </a:lnB>
                    <a:solidFill>
                      <a:srgbClr val="FFFFFF"/>
                    </a:solidFill>
                  </a:tcPr>
                </a:tc>
                <a:extLst>
                  <a:ext uri="{0D108BD9-81ED-4DB2-BD59-A6C34878D82A}">
                    <a16:rowId xmlns:a16="http://schemas.microsoft.com/office/drawing/2014/main" val="3921668656"/>
                  </a:ext>
                </a:extLst>
              </a:tr>
              <a:tr h="0">
                <a:tc>
                  <a:txBody>
                    <a:bodyPr/>
                    <a:lstStyle/>
                    <a:p>
                      <a:r>
                        <a:rPr lang="en-IN">
                          <a:effectLst/>
                        </a:rPr>
                        <a:t>System.Data.OracleClient</a:t>
                      </a:r>
                    </a:p>
                  </a:txBody>
                  <a:tcPr anchor="ctr">
                    <a:lnL w="7620" cap="flat" cmpd="sng" algn="ctr">
                      <a:solidFill>
                        <a:srgbClr val="ABABAB"/>
                      </a:solidFill>
                      <a:prstDash val="dash"/>
                      <a:round/>
                      <a:headEnd type="none" w="med" len="med"/>
                      <a:tailEnd type="none" w="med" len="med"/>
                    </a:lnL>
                    <a:lnR w="7620" cap="flat" cmpd="sng" algn="ctr">
                      <a:solidFill>
                        <a:srgbClr val="ABABAB"/>
                      </a:solidFill>
                      <a:prstDash val="dash"/>
                      <a:round/>
                      <a:headEnd type="none" w="med" len="med"/>
                      <a:tailEnd type="none" w="med" len="med"/>
                    </a:lnR>
                    <a:lnT w="7620" cap="flat" cmpd="sng" algn="ctr">
                      <a:solidFill>
                        <a:srgbClr val="ABABAB"/>
                      </a:solidFill>
                      <a:prstDash val="dash"/>
                      <a:round/>
                      <a:headEnd type="none" w="med" len="med"/>
                      <a:tailEnd type="none" w="med" len="med"/>
                    </a:lnT>
                    <a:lnB w="7620" cap="flat" cmpd="sng" algn="ctr">
                      <a:solidFill>
                        <a:srgbClr val="ABABAB"/>
                      </a:solidFill>
                      <a:prstDash val="dash"/>
                      <a:round/>
                      <a:headEnd type="none" w="med" len="med"/>
                      <a:tailEnd type="none" w="med" len="med"/>
                    </a:lnB>
                    <a:solidFill>
                      <a:srgbClr val="FFFFFF"/>
                    </a:solidFill>
                  </a:tcPr>
                </a:tc>
                <a:tc>
                  <a:txBody>
                    <a:bodyPr/>
                    <a:lstStyle/>
                    <a:p>
                      <a:r>
                        <a:rPr lang="en-US" dirty="0">
                          <a:effectLst/>
                        </a:rPr>
                        <a:t>Contains classes such as </a:t>
                      </a:r>
                      <a:r>
                        <a:rPr lang="en-US" dirty="0" err="1">
                          <a:effectLst/>
                        </a:rPr>
                        <a:t>OracleConnection</a:t>
                      </a:r>
                      <a:r>
                        <a:rPr lang="en-US" dirty="0">
                          <a:effectLst/>
                        </a:rPr>
                        <a:t> and </a:t>
                      </a:r>
                      <a:r>
                        <a:rPr lang="en-US" dirty="0" err="1">
                          <a:effectLst/>
                        </a:rPr>
                        <a:t>OracleCommand</a:t>
                      </a:r>
                      <a:r>
                        <a:rPr lang="en-US" dirty="0">
                          <a:effectLst/>
                        </a:rPr>
                        <a:t> required to connect to an Oracle database.</a:t>
                      </a:r>
                    </a:p>
                  </a:txBody>
                  <a:tcPr anchor="ctr">
                    <a:lnL w="7620" cap="flat" cmpd="sng" algn="ctr">
                      <a:solidFill>
                        <a:srgbClr val="ABABAB"/>
                      </a:solidFill>
                      <a:prstDash val="dash"/>
                      <a:round/>
                      <a:headEnd type="none" w="med" len="med"/>
                      <a:tailEnd type="none" w="med" len="med"/>
                    </a:lnL>
                    <a:lnR w="7620" cap="flat" cmpd="sng" algn="ctr">
                      <a:solidFill>
                        <a:srgbClr val="ABABAB"/>
                      </a:solidFill>
                      <a:prstDash val="dash"/>
                      <a:round/>
                      <a:headEnd type="none" w="med" len="med"/>
                      <a:tailEnd type="none" w="med" len="med"/>
                    </a:lnR>
                    <a:lnT w="7620" cap="flat" cmpd="sng" algn="ctr">
                      <a:solidFill>
                        <a:srgbClr val="ABABAB"/>
                      </a:solidFill>
                      <a:prstDash val="dash"/>
                      <a:round/>
                      <a:headEnd type="none" w="med" len="med"/>
                      <a:tailEnd type="none" w="med" len="med"/>
                    </a:lnT>
                    <a:lnB w="7620" cap="flat" cmpd="sng" algn="ctr">
                      <a:solidFill>
                        <a:srgbClr val="ABABAB"/>
                      </a:solidFill>
                      <a:prstDash val="dash"/>
                      <a:round/>
                      <a:headEnd type="none" w="med" len="med"/>
                      <a:tailEnd type="none" w="med" len="med"/>
                    </a:lnB>
                    <a:solidFill>
                      <a:srgbClr val="FFFFFF"/>
                    </a:solidFill>
                  </a:tcPr>
                </a:tc>
                <a:extLst>
                  <a:ext uri="{0D108BD9-81ED-4DB2-BD59-A6C34878D82A}">
                    <a16:rowId xmlns:a16="http://schemas.microsoft.com/office/drawing/2014/main" val="2379270898"/>
                  </a:ext>
                </a:extLst>
              </a:tr>
            </a:tbl>
          </a:graphicData>
        </a:graphic>
      </p:graphicFrame>
    </p:spTree>
    <p:extLst>
      <p:ext uri="{BB962C8B-B14F-4D97-AF65-F5344CB8AC3E}">
        <p14:creationId xmlns:p14="http://schemas.microsoft.com/office/powerpoint/2010/main" val="17271882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F7DC9E2-F1F4-4698-B839-CE420F214AD4}"/>
              </a:ext>
            </a:extLst>
          </p:cNvPr>
          <p:cNvSpPr txBox="1"/>
          <p:nvPr/>
        </p:nvSpPr>
        <p:spPr>
          <a:xfrm>
            <a:off x="953610" y="306175"/>
            <a:ext cx="8303580" cy="2862322"/>
          </a:xfrm>
          <a:prstGeom prst="rect">
            <a:avLst/>
          </a:prstGeom>
          <a:noFill/>
        </p:spPr>
        <p:txBody>
          <a:bodyPr wrap="square">
            <a:spAutoFit/>
          </a:bodyPr>
          <a:lstStyle/>
          <a:p>
            <a:pPr algn="l"/>
            <a:r>
              <a:rPr lang="en-US" b="0" i="0" dirty="0">
                <a:solidFill>
                  <a:srgbClr val="212121"/>
                </a:solidFill>
                <a:effectLst/>
                <a:latin typeface="Roboto" panose="02000000000000000000" pitchFamily="2" charset="0"/>
              </a:rPr>
              <a:t>Connection Strings</a:t>
            </a:r>
          </a:p>
          <a:p>
            <a:pPr algn="l"/>
            <a:r>
              <a:rPr lang="en-US" b="0" i="0" dirty="0">
                <a:solidFill>
                  <a:srgbClr val="212121"/>
                </a:solidFill>
                <a:effectLst/>
                <a:latin typeface="open sans" panose="020B0606030504020204" pitchFamily="34" charset="0"/>
              </a:rPr>
              <a:t> </a:t>
            </a:r>
          </a:p>
          <a:p>
            <a:pPr algn="l"/>
            <a:r>
              <a:rPr lang="en-US" b="0" i="0" dirty="0">
                <a:solidFill>
                  <a:srgbClr val="212121"/>
                </a:solidFill>
                <a:effectLst/>
                <a:latin typeface="open sans" panose="020B0606030504020204" pitchFamily="34" charset="0"/>
              </a:rPr>
              <a:t>You need to supply a connection string in the Connection class object. The connection string is a series of name/value settings separated by semicolons (;). A connection string requires a few pieces of information such as the location of the database, the database name, and the database authentication mechanism. </a:t>
            </a:r>
          </a:p>
          <a:p>
            <a:pPr algn="l"/>
            <a:r>
              <a:rPr lang="en-US" b="0" i="0" dirty="0">
                <a:solidFill>
                  <a:srgbClr val="212121"/>
                </a:solidFill>
                <a:effectLst/>
                <a:latin typeface="open sans" panose="020B0606030504020204" pitchFamily="34" charset="0"/>
              </a:rPr>
              <a:t>This connection is used to connect to the Master database on the current computer using integrated security (indicating the currently logged-in Windows user can access the database). </a:t>
            </a:r>
          </a:p>
        </p:txBody>
      </p:sp>
      <p:sp>
        <p:nvSpPr>
          <p:cNvPr id="6" name="TextBox 5">
            <a:extLst>
              <a:ext uri="{FF2B5EF4-FFF2-40B4-BE49-F238E27FC236}">
                <a16:creationId xmlns:a16="http://schemas.microsoft.com/office/drawing/2014/main" id="{AEFEA534-DD34-4FEC-9293-12AE9A571309}"/>
              </a:ext>
            </a:extLst>
          </p:cNvPr>
          <p:cNvSpPr txBox="1"/>
          <p:nvPr/>
        </p:nvSpPr>
        <p:spPr>
          <a:xfrm>
            <a:off x="1023150" y="3303363"/>
            <a:ext cx="9638931" cy="646331"/>
          </a:xfrm>
          <a:prstGeom prst="rect">
            <a:avLst/>
          </a:prstGeom>
          <a:noFill/>
        </p:spPr>
        <p:txBody>
          <a:bodyPr wrap="square">
            <a:spAutoFit/>
          </a:bodyPr>
          <a:lstStyle/>
          <a:p>
            <a:r>
              <a:rPr lang="en-US" b="1" i="0" dirty="0">
                <a:solidFill>
                  <a:srgbClr val="006699"/>
                </a:solidFill>
                <a:effectLst/>
                <a:latin typeface="Consolas" panose="020B0609020204030204" pitchFamily="49" charset="0"/>
              </a:rPr>
              <a:t>string</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conString</a:t>
            </a:r>
            <a:r>
              <a:rPr lang="en-US" b="0" i="0" dirty="0">
                <a:solidFill>
                  <a:srgbClr val="000000"/>
                </a:solidFill>
                <a:effectLst/>
                <a:latin typeface="Consolas" panose="020B0609020204030204" pitchFamily="49" charset="0"/>
              </a:rPr>
              <a:t> = </a:t>
            </a:r>
            <a:r>
              <a:rPr lang="en-US" b="0" i="0" dirty="0">
                <a:solidFill>
                  <a:srgbClr val="0000FF"/>
                </a:solidFill>
                <a:effectLst/>
                <a:latin typeface="Consolas" panose="020B0609020204030204" pitchFamily="49" charset="0"/>
              </a:rPr>
              <a:t>"Data Source=</a:t>
            </a:r>
            <a:r>
              <a:rPr lang="en-US" b="0" i="0" dirty="0" err="1">
                <a:solidFill>
                  <a:srgbClr val="0000FF"/>
                </a:solidFill>
                <a:effectLst/>
                <a:latin typeface="Consolas" panose="020B0609020204030204" pitchFamily="49" charset="0"/>
              </a:rPr>
              <a:t>localhost;Initial</a:t>
            </a:r>
            <a:r>
              <a:rPr lang="en-US" b="0" i="0" dirty="0">
                <a:solidFill>
                  <a:srgbClr val="0000FF"/>
                </a:solidFill>
                <a:effectLst/>
                <a:latin typeface="Consolas" panose="020B0609020204030204" pitchFamily="49" charset="0"/>
              </a:rPr>
              <a:t> Catalog=</a:t>
            </a:r>
            <a:r>
              <a:rPr lang="en-US" b="0" i="0" dirty="0" err="1">
                <a:solidFill>
                  <a:srgbClr val="0000FF"/>
                </a:solidFill>
                <a:effectLst/>
                <a:latin typeface="Consolas" panose="020B0609020204030204" pitchFamily="49" charset="0"/>
              </a:rPr>
              <a:t>Master;Integrated</a:t>
            </a:r>
            <a:r>
              <a:rPr lang="en-US" b="0" i="0" dirty="0">
                <a:solidFill>
                  <a:srgbClr val="0000FF"/>
                </a:solidFill>
                <a:effectLst/>
                <a:latin typeface="Consolas" panose="020B0609020204030204" pitchFamily="49" charset="0"/>
              </a:rPr>
              <a:t> Security=SSPI"</a:t>
            </a:r>
            <a:r>
              <a:rPr lang="en-US" b="0" i="0" dirty="0">
                <a:solidFill>
                  <a:srgbClr val="000000"/>
                </a:solidFill>
                <a:effectLst/>
                <a:latin typeface="Consolas" panose="020B0609020204030204" pitchFamily="49" charset="0"/>
              </a:rPr>
              <a:t>; </a:t>
            </a:r>
            <a:endParaRPr lang="en-IN" dirty="0"/>
          </a:p>
        </p:txBody>
      </p:sp>
      <p:sp>
        <p:nvSpPr>
          <p:cNvPr id="8" name="TextBox 7">
            <a:extLst>
              <a:ext uri="{FF2B5EF4-FFF2-40B4-BE49-F238E27FC236}">
                <a16:creationId xmlns:a16="http://schemas.microsoft.com/office/drawing/2014/main" id="{FCA8FC78-FC56-4ACA-BFA5-384D1E044FFB}"/>
              </a:ext>
            </a:extLst>
          </p:cNvPr>
          <p:cNvSpPr txBox="1"/>
          <p:nvPr/>
        </p:nvSpPr>
        <p:spPr>
          <a:xfrm>
            <a:off x="668042" y="4235518"/>
            <a:ext cx="11006093" cy="369332"/>
          </a:xfrm>
          <a:prstGeom prst="rect">
            <a:avLst/>
          </a:prstGeom>
          <a:noFill/>
        </p:spPr>
        <p:txBody>
          <a:bodyPr wrap="square">
            <a:spAutoFit/>
          </a:bodyPr>
          <a:lstStyle/>
          <a:p>
            <a:pPr algn="l">
              <a:buFont typeface="+mj-lt"/>
              <a:buAutoNum type="arabicPeriod"/>
            </a:pPr>
            <a:r>
              <a:rPr lang="en-IN" b="1" i="0" dirty="0">
                <a:solidFill>
                  <a:srgbClr val="006699"/>
                </a:solidFill>
                <a:effectLst/>
                <a:latin typeface="Consolas" panose="020B0609020204030204" pitchFamily="49" charset="0"/>
              </a:rPr>
              <a:t>string</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conString</a:t>
            </a:r>
            <a:r>
              <a:rPr lang="en-IN" b="0" i="0" dirty="0">
                <a:solidFill>
                  <a:srgbClr val="000000"/>
                </a:solidFill>
                <a:effectLst/>
                <a:latin typeface="Consolas" panose="020B0609020204030204" pitchFamily="49" charset="0"/>
              </a:rPr>
              <a:t> = </a:t>
            </a:r>
            <a:r>
              <a:rPr lang="en-IN" b="0" i="0" dirty="0">
                <a:solidFill>
                  <a:srgbClr val="0000FF"/>
                </a:solidFill>
                <a:effectLst/>
                <a:latin typeface="Consolas" panose="020B0609020204030204" pitchFamily="49" charset="0"/>
              </a:rPr>
              <a:t>"Data Source=</a:t>
            </a:r>
            <a:r>
              <a:rPr lang="en-IN" b="0" i="0" dirty="0" err="1">
                <a:solidFill>
                  <a:srgbClr val="0000FF"/>
                </a:solidFill>
                <a:effectLst/>
                <a:latin typeface="Consolas" panose="020B0609020204030204" pitchFamily="49" charset="0"/>
              </a:rPr>
              <a:t>localhost;Database</a:t>
            </a:r>
            <a:r>
              <a:rPr lang="en-IN" b="0" i="0" dirty="0">
                <a:solidFill>
                  <a:srgbClr val="0000FF"/>
                </a:solidFill>
                <a:effectLst/>
                <a:latin typeface="Consolas" panose="020B0609020204030204" pitchFamily="49" charset="0"/>
              </a:rPr>
              <a:t>=</a:t>
            </a:r>
            <a:r>
              <a:rPr lang="en-IN" b="0" i="0" dirty="0" err="1">
                <a:solidFill>
                  <a:srgbClr val="0000FF"/>
                </a:solidFill>
                <a:effectLst/>
                <a:latin typeface="Consolas" panose="020B0609020204030204" pitchFamily="49" charset="0"/>
              </a:rPr>
              <a:t>Master;user</a:t>
            </a:r>
            <a:r>
              <a:rPr lang="en-IN" b="0" i="0" dirty="0">
                <a:solidFill>
                  <a:srgbClr val="0000FF"/>
                </a:solidFill>
                <a:effectLst/>
                <a:latin typeface="Consolas" panose="020B0609020204030204" pitchFamily="49" charset="0"/>
              </a:rPr>
              <a:t> id=</a:t>
            </a:r>
            <a:r>
              <a:rPr lang="en-IN" b="0" i="0" dirty="0" err="1">
                <a:solidFill>
                  <a:srgbClr val="0000FF"/>
                </a:solidFill>
                <a:effectLst/>
                <a:latin typeface="Consolas" panose="020B0609020204030204" pitchFamily="49" charset="0"/>
              </a:rPr>
              <a:t>sa;password</a:t>
            </a:r>
            <a:r>
              <a:rPr lang="en-IN" b="0" i="0" dirty="0">
                <a:solidFill>
                  <a:srgbClr val="0000FF"/>
                </a:solidFill>
                <a:effectLst/>
                <a:latin typeface="Consolas" panose="020B0609020204030204" pitchFamily="49" charset="0"/>
              </a:rPr>
              <a:t>=</a:t>
            </a:r>
            <a:r>
              <a:rPr lang="en-IN" b="0" i="0" dirty="0" err="1">
                <a:solidFill>
                  <a:srgbClr val="0000FF"/>
                </a:solidFill>
                <a:effectLst/>
                <a:latin typeface="Consolas" panose="020B0609020204030204" pitchFamily="49" charset="0"/>
              </a:rPr>
              <a:t>sa</a:t>
            </a:r>
            <a:r>
              <a:rPr lang="en-IN" b="0" i="0" dirty="0">
                <a:solidFill>
                  <a:srgbClr val="0000FF"/>
                </a:solidFill>
                <a:effectLst/>
                <a:latin typeface="Consolas" panose="020B0609020204030204" pitchFamily="49" charset="0"/>
              </a:rPr>
              <a:t>"</a:t>
            </a:r>
            <a:r>
              <a:rPr lang="en-IN" b="0" i="0" dirty="0">
                <a:solidFill>
                  <a:srgbClr val="000000"/>
                </a:solidFill>
                <a:effectLst/>
                <a:latin typeface="Consolas" panose="020B0609020204030204" pitchFamily="49" charset="0"/>
              </a:rPr>
              <a:t>;  </a:t>
            </a:r>
            <a:endParaRPr lang="en-IN" b="0" i="0" dirty="0">
              <a:solidFill>
                <a:srgbClr val="5C5C5C"/>
              </a:solidFill>
              <a:effectLst/>
              <a:latin typeface="Consolas" panose="020B0609020204030204" pitchFamily="49" charset="0"/>
            </a:endParaRPr>
          </a:p>
        </p:txBody>
      </p:sp>
      <p:sp>
        <p:nvSpPr>
          <p:cNvPr id="10" name="TextBox 9">
            <a:extLst>
              <a:ext uri="{FF2B5EF4-FFF2-40B4-BE49-F238E27FC236}">
                <a16:creationId xmlns:a16="http://schemas.microsoft.com/office/drawing/2014/main" id="{10160DA6-CBD2-46A0-9F63-ACB70992BEB5}"/>
              </a:ext>
            </a:extLst>
          </p:cNvPr>
          <p:cNvSpPr txBox="1"/>
          <p:nvPr/>
        </p:nvSpPr>
        <p:spPr>
          <a:xfrm>
            <a:off x="739064" y="4732630"/>
            <a:ext cx="10455677" cy="1477328"/>
          </a:xfrm>
          <a:prstGeom prst="rect">
            <a:avLst/>
          </a:prstGeom>
          <a:noFill/>
        </p:spPr>
        <p:txBody>
          <a:bodyPr wrap="square">
            <a:spAutoFit/>
          </a:bodyPr>
          <a:lstStyle/>
          <a:p>
            <a:pPr algn="l"/>
            <a:r>
              <a:rPr lang="en-US" b="0" i="0" dirty="0">
                <a:solidFill>
                  <a:srgbClr val="212121"/>
                </a:solidFill>
                <a:effectLst/>
                <a:latin typeface="Roboto" panose="02000000000000000000" pitchFamily="2" charset="0"/>
              </a:rPr>
              <a:t>Command and Data Reader Classes</a:t>
            </a:r>
          </a:p>
          <a:p>
            <a:pPr algn="l"/>
            <a:r>
              <a:rPr lang="en-US" b="0" i="0" dirty="0">
                <a:solidFill>
                  <a:srgbClr val="212121"/>
                </a:solidFill>
                <a:effectLst/>
                <a:latin typeface="open sans" panose="020B0606030504020204" pitchFamily="34" charset="0"/>
              </a:rPr>
              <a:t> </a:t>
            </a:r>
          </a:p>
          <a:p>
            <a:r>
              <a:rPr lang="en-US" b="0" i="0" dirty="0">
                <a:solidFill>
                  <a:srgbClr val="212121"/>
                </a:solidFill>
                <a:effectLst/>
                <a:latin typeface="open sans" panose="020B0606030504020204" pitchFamily="34" charset="0"/>
              </a:rPr>
              <a:t>The Command Class allows performing any data definition tasks such as creating and altering tables and databases, retrieving, updating and deleting of records. The Command object used to execute SQL queries can be inline text or a Stored Procedure.</a:t>
            </a:r>
            <a:endParaRPr lang="en-IN" dirty="0"/>
          </a:p>
        </p:txBody>
      </p:sp>
    </p:spTree>
    <p:extLst>
      <p:ext uri="{BB962C8B-B14F-4D97-AF65-F5344CB8AC3E}">
        <p14:creationId xmlns:p14="http://schemas.microsoft.com/office/powerpoint/2010/main" val="15315834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BD8A2BC-66CA-45BB-926C-71E87C1E5082}"/>
              </a:ext>
            </a:extLst>
          </p:cNvPr>
          <p:cNvSpPr txBox="1"/>
          <p:nvPr/>
        </p:nvSpPr>
        <p:spPr>
          <a:xfrm>
            <a:off x="2718786" y="219268"/>
            <a:ext cx="6094520" cy="369332"/>
          </a:xfrm>
          <a:prstGeom prst="rect">
            <a:avLst/>
          </a:prstGeom>
          <a:noFill/>
        </p:spPr>
        <p:txBody>
          <a:bodyPr wrap="square">
            <a:spAutoFit/>
          </a:bodyPr>
          <a:lstStyle/>
          <a:p>
            <a:r>
              <a:rPr lang="en-US" b="1" i="0" dirty="0">
                <a:solidFill>
                  <a:srgbClr val="000000"/>
                </a:solidFill>
                <a:effectLst/>
                <a:latin typeface="source_sans_proregular"/>
              </a:rPr>
              <a:t>Properties and Methods of the </a:t>
            </a:r>
            <a:r>
              <a:rPr lang="en-US" b="1" i="0" dirty="0" err="1">
                <a:solidFill>
                  <a:srgbClr val="000000"/>
                </a:solidFill>
                <a:effectLst/>
                <a:latin typeface="source_sans_proregular"/>
              </a:rPr>
              <a:t>SqlConnection</a:t>
            </a:r>
            <a:r>
              <a:rPr lang="en-US" b="1" i="0" dirty="0">
                <a:solidFill>
                  <a:srgbClr val="000000"/>
                </a:solidFill>
                <a:effectLst/>
                <a:latin typeface="source_sans_proregular"/>
              </a:rPr>
              <a:t> Class</a:t>
            </a:r>
            <a:endParaRPr lang="en-IN" dirty="0"/>
          </a:p>
        </p:txBody>
      </p:sp>
      <p:graphicFrame>
        <p:nvGraphicFramePr>
          <p:cNvPr id="4" name="Table 3">
            <a:extLst>
              <a:ext uri="{FF2B5EF4-FFF2-40B4-BE49-F238E27FC236}">
                <a16:creationId xmlns:a16="http://schemas.microsoft.com/office/drawing/2014/main" id="{EBCB5D92-263A-4D75-87D7-7BBFCD581F9C}"/>
              </a:ext>
            </a:extLst>
          </p:cNvPr>
          <p:cNvGraphicFramePr>
            <a:graphicFrameLocks noGrp="1"/>
          </p:cNvGraphicFramePr>
          <p:nvPr>
            <p:extLst>
              <p:ext uri="{D42A27DB-BD31-4B8C-83A1-F6EECF244321}">
                <p14:modId xmlns:p14="http://schemas.microsoft.com/office/powerpoint/2010/main" val="446175570"/>
              </p:ext>
            </p:extLst>
          </p:nvPr>
        </p:nvGraphicFramePr>
        <p:xfrm>
          <a:off x="1867750" y="1088779"/>
          <a:ext cx="7639754" cy="4351336"/>
        </p:xfrm>
        <a:graphic>
          <a:graphicData uri="http://schemas.openxmlformats.org/drawingml/2006/table">
            <a:tbl>
              <a:tblPr/>
              <a:tblGrid>
                <a:gridCol w="3819877">
                  <a:extLst>
                    <a:ext uri="{9D8B030D-6E8A-4147-A177-3AD203B41FA5}">
                      <a16:colId xmlns:a16="http://schemas.microsoft.com/office/drawing/2014/main" val="3225248438"/>
                    </a:ext>
                  </a:extLst>
                </a:gridCol>
                <a:gridCol w="3819877">
                  <a:extLst>
                    <a:ext uri="{9D8B030D-6E8A-4147-A177-3AD203B41FA5}">
                      <a16:colId xmlns:a16="http://schemas.microsoft.com/office/drawing/2014/main" val="3920144992"/>
                    </a:ext>
                  </a:extLst>
                </a:gridCol>
              </a:tblGrid>
              <a:tr h="232514">
                <a:tc>
                  <a:txBody>
                    <a:bodyPr/>
                    <a:lstStyle/>
                    <a:p>
                      <a:r>
                        <a:rPr lang="en-IN" sz="1300" b="1">
                          <a:solidFill>
                            <a:srgbClr val="184A74"/>
                          </a:solidFill>
                          <a:effectLst/>
                          <a:latin typeface="source_sans_proregular"/>
                        </a:rPr>
                        <a:t>tem</a:t>
                      </a:r>
                    </a:p>
                  </a:txBody>
                  <a:tcPr marL="16608" marR="16608" marT="16608" marB="16608" anchor="ctr">
                    <a:lnL w="7620" cap="flat" cmpd="sng" algn="ctr">
                      <a:solidFill>
                        <a:srgbClr val="BCD5E2"/>
                      </a:solidFill>
                      <a:prstDash val="solid"/>
                      <a:round/>
                      <a:headEnd type="none" w="med" len="med"/>
                      <a:tailEnd type="none" w="med" len="med"/>
                    </a:lnL>
                    <a:lnR w="7620" cap="flat" cmpd="sng" algn="ctr">
                      <a:solidFill>
                        <a:srgbClr val="BCD5E2"/>
                      </a:solidFill>
                      <a:prstDash val="solid"/>
                      <a:round/>
                      <a:headEnd type="none" w="med" len="med"/>
                      <a:tailEnd type="none" w="med" len="med"/>
                    </a:lnR>
                    <a:lnT w="7620" cap="flat" cmpd="sng" algn="ctr">
                      <a:solidFill>
                        <a:srgbClr val="BCD5E2"/>
                      </a:solidFill>
                      <a:prstDash val="solid"/>
                      <a:round/>
                      <a:headEnd type="none" w="med" len="med"/>
                      <a:tailEnd type="none" w="med" len="med"/>
                    </a:lnT>
                    <a:lnB w="7620" cap="flat" cmpd="sng" algn="ctr">
                      <a:solidFill>
                        <a:srgbClr val="BCD5E2"/>
                      </a:solidFill>
                      <a:prstDash val="solid"/>
                      <a:round/>
                      <a:headEnd type="none" w="med" len="med"/>
                      <a:tailEnd type="none" w="med" len="med"/>
                    </a:lnB>
                    <a:solidFill>
                      <a:srgbClr val="BCD5E2"/>
                    </a:solidFill>
                  </a:tcPr>
                </a:tc>
                <a:tc>
                  <a:txBody>
                    <a:bodyPr/>
                    <a:lstStyle/>
                    <a:p>
                      <a:r>
                        <a:rPr lang="en-IN" sz="1300" b="1">
                          <a:solidFill>
                            <a:srgbClr val="184A74"/>
                          </a:solidFill>
                          <a:effectLst/>
                          <a:latin typeface="source_sans_proregular"/>
                        </a:rPr>
                        <a:t>Description</a:t>
                      </a:r>
                    </a:p>
                  </a:txBody>
                  <a:tcPr marL="16608" marR="16608" marT="16608" marB="16608" anchor="ctr">
                    <a:lnL w="7620" cap="flat" cmpd="sng" algn="ctr">
                      <a:solidFill>
                        <a:srgbClr val="BCD5E2"/>
                      </a:solidFill>
                      <a:prstDash val="solid"/>
                      <a:round/>
                      <a:headEnd type="none" w="med" len="med"/>
                      <a:tailEnd type="none" w="med" len="med"/>
                    </a:lnL>
                    <a:lnR w="7620" cap="flat" cmpd="sng" algn="ctr">
                      <a:solidFill>
                        <a:srgbClr val="BCD5E2"/>
                      </a:solidFill>
                      <a:prstDash val="solid"/>
                      <a:round/>
                      <a:headEnd type="none" w="med" len="med"/>
                      <a:tailEnd type="none" w="med" len="med"/>
                    </a:lnR>
                    <a:lnT w="7620" cap="flat" cmpd="sng" algn="ctr">
                      <a:solidFill>
                        <a:srgbClr val="BCD5E2"/>
                      </a:solidFill>
                      <a:prstDash val="solid"/>
                      <a:round/>
                      <a:headEnd type="none" w="med" len="med"/>
                      <a:tailEnd type="none" w="med" len="med"/>
                    </a:lnT>
                    <a:lnB w="7620" cap="flat" cmpd="sng" algn="ctr">
                      <a:solidFill>
                        <a:srgbClr val="BCD5E2"/>
                      </a:solidFill>
                      <a:prstDash val="solid"/>
                      <a:round/>
                      <a:headEnd type="none" w="med" len="med"/>
                      <a:tailEnd type="none" w="med" len="med"/>
                    </a:lnB>
                    <a:solidFill>
                      <a:srgbClr val="BCD5E2"/>
                    </a:solidFill>
                  </a:tcPr>
                </a:tc>
                <a:extLst>
                  <a:ext uri="{0D108BD9-81ED-4DB2-BD59-A6C34878D82A}">
                    <a16:rowId xmlns:a16="http://schemas.microsoft.com/office/drawing/2014/main" val="3157764680"/>
                  </a:ext>
                </a:extLst>
              </a:tr>
              <a:tr h="221442">
                <a:tc gridSpan="2">
                  <a:txBody>
                    <a:bodyPr/>
                    <a:lstStyle/>
                    <a:p>
                      <a:r>
                        <a:rPr lang="en-IN" sz="1300" b="1" i="1">
                          <a:effectLst/>
                          <a:latin typeface="source_sans_proregular"/>
                        </a:rPr>
                        <a:t>Properties</a:t>
                      </a:r>
                      <a:endParaRPr lang="en-IN" sz="1300">
                        <a:effectLst/>
                        <a:latin typeface="source_sans_proregular"/>
                      </a:endParaRPr>
                    </a:p>
                  </a:txBody>
                  <a:tcPr marL="11072" marR="11072" marT="11072" marB="11072" anchor="ctr">
                    <a:lnL w="7620" cap="flat" cmpd="sng" algn="ctr">
                      <a:solidFill>
                        <a:srgbClr val="BCD5E2"/>
                      </a:solidFill>
                      <a:prstDash val="solid"/>
                      <a:round/>
                      <a:headEnd type="none" w="med" len="med"/>
                      <a:tailEnd type="none" w="med" len="med"/>
                    </a:lnL>
                    <a:lnR w="7620" cap="flat" cmpd="sng" algn="ctr">
                      <a:solidFill>
                        <a:srgbClr val="BCD5E2"/>
                      </a:solidFill>
                      <a:prstDash val="solid"/>
                      <a:round/>
                      <a:headEnd type="none" w="med" len="med"/>
                      <a:tailEnd type="none" w="med" len="med"/>
                    </a:lnR>
                    <a:lnT w="7620" cap="flat" cmpd="sng" algn="ctr">
                      <a:solidFill>
                        <a:srgbClr val="BCD5E2"/>
                      </a:solidFill>
                      <a:prstDash val="solid"/>
                      <a:round/>
                      <a:headEnd type="none" w="med" len="med"/>
                      <a:tailEnd type="none" w="med" len="med"/>
                    </a:lnT>
                    <a:lnB w="7620" cap="flat" cmpd="sng" algn="ctr">
                      <a:solidFill>
                        <a:srgbClr val="BCD5E2"/>
                      </a:solidFill>
                      <a:prstDash val="solid"/>
                      <a:round/>
                      <a:headEnd type="none" w="med" len="med"/>
                      <a:tailEnd type="none" w="med" len="med"/>
                    </a:lnB>
                    <a:solidFill>
                      <a:srgbClr val="FFFFFF"/>
                    </a:solidFill>
                  </a:tcPr>
                </a:tc>
                <a:tc hMerge="1">
                  <a:txBody>
                    <a:bodyPr/>
                    <a:lstStyle/>
                    <a:p>
                      <a:endParaRPr lang="en-IN"/>
                    </a:p>
                  </a:txBody>
                  <a:tcPr/>
                </a:tc>
                <a:extLst>
                  <a:ext uri="{0D108BD9-81ED-4DB2-BD59-A6C34878D82A}">
                    <a16:rowId xmlns:a16="http://schemas.microsoft.com/office/drawing/2014/main" val="2208967646"/>
                  </a:ext>
                </a:extLst>
              </a:tr>
              <a:tr h="221442">
                <a:tc>
                  <a:txBody>
                    <a:bodyPr/>
                    <a:lstStyle/>
                    <a:p>
                      <a:r>
                        <a:rPr lang="en-IN" sz="1300" u="sng">
                          <a:solidFill>
                            <a:srgbClr val="184A74"/>
                          </a:solidFill>
                          <a:effectLst/>
                          <a:latin typeface="source_sans_proregular"/>
                          <a:hlinkClick r:id="rId2"/>
                        </a:rPr>
                        <a:t>ConnectionString</a:t>
                      </a:r>
                      <a:endParaRPr lang="en-IN" sz="1300">
                        <a:effectLst/>
                        <a:latin typeface="source_sans_proregular"/>
                      </a:endParaRPr>
                    </a:p>
                  </a:txBody>
                  <a:tcPr marL="11072" marR="11072" marT="11072" marB="11072" anchor="ctr">
                    <a:lnL w="7620" cap="flat" cmpd="sng" algn="ctr">
                      <a:solidFill>
                        <a:srgbClr val="BCD5E2"/>
                      </a:solidFill>
                      <a:prstDash val="solid"/>
                      <a:round/>
                      <a:headEnd type="none" w="med" len="med"/>
                      <a:tailEnd type="none" w="med" len="med"/>
                    </a:lnL>
                    <a:lnR w="7620" cap="flat" cmpd="sng" algn="ctr">
                      <a:solidFill>
                        <a:srgbClr val="BCD5E2"/>
                      </a:solidFill>
                      <a:prstDash val="solid"/>
                      <a:round/>
                      <a:headEnd type="none" w="med" len="med"/>
                      <a:tailEnd type="none" w="med" len="med"/>
                    </a:lnR>
                    <a:lnT w="7620" cap="flat" cmpd="sng" algn="ctr">
                      <a:solidFill>
                        <a:srgbClr val="BCD5E2"/>
                      </a:solidFill>
                      <a:prstDash val="solid"/>
                      <a:round/>
                      <a:headEnd type="none" w="med" len="med"/>
                      <a:tailEnd type="none" w="med" len="med"/>
                    </a:lnT>
                    <a:lnB w="7620" cap="flat" cmpd="sng" algn="ctr">
                      <a:solidFill>
                        <a:srgbClr val="BCD5E2"/>
                      </a:solidFill>
                      <a:prstDash val="solid"/>
                      <a:round/>
                      <a:headEnd type="none" w="med" len="med"/>
                      <a:tailEnd type="none" w="med" len="med"/>
                    </a:lnB>
                    <a:solidFill>
                      <a:srgbClr val="FFFFFF"/>
                    </a:solidFill>
                  </a:tcPr>
                </a:tc>
                <a:tc>
                  <a:txBody>
                    <a:bodyPr/>
                    <a:lstStyle/>
                    <a:p>
                      <a:r>
                        <a:rPr lang="en-US" sz="1300">
                          <a:effectLst/>
                          <a:latin typeface="source_sans_proregular"/>
                        </a:rPr>
                        <a:t>Contains the database connection string</a:t>
                      </a:r>
                    </a:p>
                  </a:txBody>
                  <a:tcPr marL="11072" marR="11072" marT="11072" marB="11072" anchor="ctr">
                    <a:lnL w="7620" cap="flat" cmpd="sng" algn="ctr">
                      <a:solidFill>
                        <a:srgbClr val="BCD5E2"/>
                      </a:solidFill>
                      <a:prstDash val="solid"/>
                      <a:round/>
                      <a:headEnd type="none" w="med" len="med"/>
                      <a:tailEnd type="none" w="med" len="med"/>
                    </a:lnL>
                    <a:lnR w="7620" cap="flat" cmpd="sng" algn="ctr">
                      <a:solidFill>
                        <a:srgbClr val="BCD5E2"/>
                      </a:solidFill>
                      <a:prstDash val="solid"/>
                      <a:round/>
                      <a:headEnd type="none" w="med" len="med"/>
                      <a:tailEnd type="none" w="med" len="med"/>
                    </a:lnR>
                    <a:lnT w="7620" cap="flat" cmpd="sng" algn="ctr">
                      <a:solidFill>
                        <a:srgbClr val="BCD5E2"/>
                      </a:solidFill>
                      <a:prstDash val="solid"/>
                      <a:round/>
                      <a:headEnd type="none" w="med" len="med"/>
                      <a:tailEnd type="none" w="med" len="med"/>
                    </a:lnT>
                    <a:lnB w="7620" cap="flat" cmpd="sng" algn="ctr">
                      <a:solidFill>
                        <a:srgbClr val="BCD5E2"/>
                      </a:solidFill>
                      <a:prstDash val="solid"/>
                      <a:round/>
                      <a:headEnd type="none" w="med" len="med"/>
                      <a:tailEnd type="none" w="med" len="med"/>
                    </a:lnB>
                    <a:solidFill>
                      <a:srgbClr val="FFFFFF"/>
                    </a:solidFill>
                  </a:tcPr>
                </a:tc>
                <a:extLst>
                  <a:ext uri="{0D108BD9-81ED-4DB2-BD59-A6C34878D82A}">
                    <a16:rowId xmlns:a16="http://schemas.microsoft.com/office/drawing/2014/main" val="773541610"/>
                  </a:ext>
                </a:extLst>
              </a:tr>
              <a:tr h="221442">
                <a:tc>
                  <a:txBody>
                    <a:bodyPr/>
                    <a:lstStyle/>
                    <a:p>
                      <a:r>
                        <a:rPr lang="en-IN" sz="1300" u="sng">
                          <a:solidFill>
                            <a:srgbClr val="184A74"/>
                          </a:solidFill>
                          <a:effectLst/>
                          <a:latin typeface="source_sans_proregular"/>
                          <a:hlinkClick r:id="rId3"/>
                        </a:rPr>
                        <a:t>ConnectionTimeout</a:t>
                      </a:r>
                      <a:endParaRPr lang="en-IN" sz="1300">
                        <a:effectLst/>
                        <a:latin typeface="source_sans_proregular"/>
                      </a:endParaRPr>
                    </a:p>
                  </a:txBody>
                  <a:tcPr marL="11072" marR="11072" marT="11072" marB="11072" anchor="ctr">
                    <a:lnL w="7620" cap="flat" cmpd="sng" algn="ctr">
                      <a:solidFill>
                        <a:srgbClr val="BCD5E2"/>
                      </a:solidFill>
                      <a:prstDash val="solid"/>
                      <a:round/>
                      <a:headEnd type="none" w="med" len="med"/>
                      <a:tailEnd type="none" w="med" len="med"/>
                    </a:lnL>
                    <a:lnR w="7620" cap="flat" cmpd="sng" algn="ctr">
                      <a:solidFill>
                        <a:srgbClr val="BCD5E2"/>
                      </a:solidFill>
                      <a:prstDash val="solid"/>
                      <a:round/>
                      <a:headEnd type="none" w="med" len="med"/>
                      <a:tailEnd type="none" w="med" len="med"/>
                    </a:lnR>
                    <a:lnT w="7620" cap="flat" cmpd="sng" algn="ctr">
                      <a:solidFill>
                        <a:srgbClr val="BCD5E2"/>
                      </a:solidFill>
                      <a:prstDash val="solid"/>
                      <a:round/>
                      <a:headEnd type="none" w="med" len="med"/>
                      <a:tailEnd type="none" w="med" len="med"/>
                    </a:lnT>
                    <a:lnB w="7620" cap="flat" cmpd="sng" algn="ctr">
                      <a:solidFill>
                        <a:srgbClr val="BCD5E2"/>
                      </a:solidFill>
                      <a:prstDash val="solid"/>
                      <a:round/>
                      <a:headEnd type="none" w="med" len="med"/>
                      <a:tailEnd type="none" w="med" len="med"/>
                    </a:lnB>
                    <a:solidFill>
                      <a:srgbClr val="FFFFFF"/>
                    </a:solidFill>
                  </a:tcPr>
                </a:tc>
                <a:tc>
                  <a:txBody>
                    <a:bodyPr/>
                    <a:lstStyle/>
                    <a:p>
                      <a:r>
                        <a:rPr lang="en-US" sz="1300">
                          <a:effectLst/>
                          <a:latin typeface="source_sans_proregular"/>
                        </a:rPr>
                        <a:t>Contains the timeout for the connection in seconds</a:t>
                      </a:r>
                    </a:p>
                  </a:txBody>
                  <a:tcPr marL="11072" marR="11072" marT="11072" marB="11072" anchor="ctr">
                    <a:lnL w="7620" cap="flat" cmpd="sng" algn="ctr">
                      <a:solidFill>
                        <a:srgbClr val="BCD5E2"/>
                      </a:solidFill>
                      <a:prstDash val="solid"/>
                      <a:round/>
                      <a:headEnd type="none" w="med" len="med"/>
                      <a:tailEnd type="none" w="med" len="med"/>
                    </a:lnL>
                    <a:lnR w="7620" cap="flat" cmpd="sng" algn="ctr">
                      <a:solidFill>
                        <a:srgbClr val="BCD5E2"/>
                      </a:solidFill>
                      <a:prstDash val="solid"/>
                      <a:round/>
                      <a:headEnd type="none" w="med" len="med"/>
                      <a:tailEnd type="none" w="med" len="med"/>
                    </a:lnR>
                    <a:lnT w="7620" cap="flat" cmpd="sng" algn="ctr">
                      <a:solidFill>
                        <a:srgbClr val="BCD5E2"/>
                      </a:solidFill>
                      <a:prstDash val="solid"/>
                      <a:round/>
                      <a:headEnd type="none" w="med" len="med"/>
                      <a:tailEnd type="none" w="med" len="med"/>
                    </a:lnT>
                    <a:lnB w="7620" cap="flat" cmpd="sng" algn="ctr">
                      <a:solidFill>
                        <a:srgbClr val="BCD5E2"/>
                      </a:solidFill>
                      <a:prstDash val="solid"/>
                      <a:round/>
                      <a:headEnd type="none" w="med" len="med"/>
                      <a:tailEnd type="none" w="med" len="med"/>
                    </a:lnB>
                    <a:solidFill>
                      <a:srgbClr val="FFFFFF"/>
                    </a:solidFill>
                  </a:tcPr>
                </a:tc>
                <a:extLst>
                  <a:ext uri="{0D108BD9-81ED-4DB2-BD59-A6C34878D82A}">
                    <a16:rowId xmlns:a16="http://schemas.microsoft.com/office/drawing/2014/main" val="2887945063"/>
                  </a:ext>
                </a:extLst>
              </a:tr>
              <a:tr h="221442">
                <a:tc>
                  <a:txBody>
                    <a:bodyPr/>
                    <a:lstStyle/>
                    <a:p>
                      <a:r>
                        <a:rPr lang="en-IN" sz="1300" u="sng">
                          <a:solidFill>
                            <a:srgbClr val="184A74"/>
                          </a:solidFill>
                          <a:effectLst/>
                          <a:latin typeface="source_sans_proregular"/>
                          <a:hlinkClick r:id="rId4"/>
                        </a:rPr>
                        <a:t>Database</a:t>
                      </a:r>
                      <a:endParaRPr lang="en-IN" sz="1300">
                        <a:effectLst/>
                        <a:latin typeface="source_sans_proregular"/>
                      </a:endParaRPr>
                    </a:p>
                  </a:txBody>
                  <a:tcPr marL="11072" marR="11072" marT="11072" marB="11072" anchor="ctr">
                    <a:lnL w="7620" cap="flat" cmpd="sng" algn="ctr">
                      <a:solidFill>
                        <a:srgbClr val="BCD5E2"/>
                      </a:solidFill>
                      <a:prstDash val="solid"/>
                      <a:round/>
                      <a:headEnd type="none" w="med" len="med"/>
                      <a:tailEnd type="none" w="med" len="med"/>
                    </a:lnL>
                    <a:lnR w="7620" cap="flat" cmpd="sng" algn="ctr">
                      <a:solidFill>
                        <a:srgbClr val="BCD5E2"/>
                      </a:solidFill>
                      <a:prstDash val="solid"/>
                      <a:round/>
                      <a:headEnd type="none" w="med" len="med"/>
                      <a:tailEnd type="none" w="med" len="med"/>
                    </a:lnR>
                    <a:lnT w="7620" cap="flat" cmpd="sng" algn="ctr">
                      <a:solidFill>
                        <a:srgbClr val="BCD5E2"/>
                      </a:solidFill>
                      <a:prstDash val="solid"/>
                      <a:round/>
                      <a:headEnd type="none" w="med" len="med"/>
                      <a:tailEnd type="none" w="med" len="med"/>
                    </a:lnT>
                    <a:lnB w="7620" cap="flat" cmpd="sng" algn="ctr">
                      <a:solidFill>
                        <a:srgbClr val="BCD5E2"/>
                      </a:solidFill>
                      <a:prstDash val="solid"/>
                      <a:round/>
                      <a:headEnd type="none" w="med" len="med"/>
                      <a:tailEnd type="none" w="med" len="med"/>
                    </a:lnB>
                    <a:solidFill>
                      <a:srgbClr val="FFFFFF"/>
                    </a:solidFill>
                  </a:tcPr>
                </a:tc>
                <a:tc>
                  <a:txBody>
                    <a:bodyPr/>
                    <a:lstStyle/>
                    <a:p>
                      <a:r>
                        <a:rPr lang="en-US" sz="1300">
                          <a:effectLst/>
                          <a:latin typeface="source_sans_proregular"/>
                        </a:rPr>
                        <a:t>Contains the name of the database to connect to</a:t>
                      </a:r>
                    </a:p>
                  </a:txBody>
                  <a:tcPr marL="11072" marR="11072" marT="11072" marB="11072" anchor="ctr">
                    <a:lnL w="7620" cap="flat" cmpd="sng" algn="ctr">
                      <a:solidFill>
                        <a:srgbClr val="BCD5E2"/>
                      </a:solidFill>
                      <a:prstDash val="solid"/>
                      <a:round/>
                      <a:headEnd type="none" w="med" len="med"/>
                      <a:tailEnd type="none" w="med" len="med"/>
                    </a:lnL>
                    <a:lnR w="7620" cap="flat" cmpd="sng" algn="ctr">
                      <a:solidFill>
                        <a:srgbClr val="BCD5E2"/>
                      </a:solidFill>
                      <a:prstDash val="solid"/>
                      <a:round/>
                      <a:headEnd type="none" w="med" len="med"/>
                      <a:tailEnd type="none" w="med" len="med"/>
                    </a:lnR>
                    <a:lnT w="7620" cap="flat" cmpd="sng" algn="ctr">
                      <a:solidFill>
                        <a:srgbClr val="BCD5E2"/>
                      </a:solidFill>
                      <a:prstDash val="solid"/>
                      <a:round/>
                      <a:headEnd type="none" w="med" len="med"/>
                      <a:tailEnd type="none" w="med" len="med"/>
                    </a:lnT>
                    <a:lnB w="7620" cap="flat" cmpd="sng" algn="ctr">
                      <a:solidFill>
                        <a:srgbClr val="BCD5E2"/>
                      </a:solidFill>
                      <a:prstDash val="solid"/>
                      <a:round/>
                      <a:headEnd type="none" w="med" len="med"/>
                      <a:tailEnd type="none" w="med" len="med"/>
                    </a:lnB>
                    <a:solidFill>
                      <a:srgbClr val="FFFFFF"/>
                    </a:solidFill>
                  </a:tcPr>
                </a:tc>
                <a:extLst>
                  <a:ext uri="{0D108BD9-81ED-4DB2-BD59-A6C34878D82A}">
                    <a16:rowId xmlns:a16="http://schemas.microsoft.com/office/drawing/2014/main" val="3693292622"/>
                  </a:ext>
                </a:extLst>
              </a:tr>
              <a:tr h="221442">
                <a:tc>
                  <a:txBody>
                    <a:bodyPr/>
                    <a:lstStyle/>
                    <a:p>
                      <a:r>
                        <a:rPr lang="en-IN" sz="1300" u="sng">
                          <a:solidFill>
                            <a:srgbClr val="184A74"/>
                          </a:solidFill>
                          <a:effectLst/>
                          <a:latin typeface="source_sans_proregular"/>
                          <a:hlinkClick r:id="rId5"/>
                        </a:rPr>
                        <a:t>DataSource</a:t>
                      </a:r>
                      <a:endParaRPr lang="en-IN" sz="1300">
                        <a:effectLst/>
                        <a:latin typeface="source_sans_proregular"/>
                      </a:endParaRPr>
                    </a:p>
                  </a:txBody>
                  <a:tcPr marL="11072" marR="11072" marT="11072" marB="11072" anchor="ctr">
                    <a:lnL w="7620" cap="flat" cmpd="sng" algn="ctr">
                      <a:solidFill>
                        <a:srgbClr val="BCD5E2"/>
                      </a:solidFill>
                      <a:prstDash val="solid"/>
                      <a:round/>
                      <a:headEnd type="none" w="med" len="med"/>
                      <a:tailEnd type="none" w="med" len="med"/>
                    </a:lnL>
                    <a:lnR w="7620" cap="flat" cmpd="sng" algn="ctr">
                      <a:solidFill>
                        <a:srgbClr val="BCD5E2"/>
                      </a:solidFill>
                      <a:prstDash val="solid"/>
                      <a:round/>
                      <a:headEnd type="none" w="med" len="med"/>
                      <a:tailEnd type="none" w="med" len="med"/>
                    </a:lnR>
                    <a:lnT w="7620" cap="flat" cmpd="sng" algn="ctr">
                      <a:solidFill>
                        <a:srgbClr val="BCD5E2"/>
                      </a:solidFill>
                      <a:prstDash val="solid"/>
                      <a:round/>
                      <a:headEnd type="none" w="med" len="med"/>
                      <a:tailEnd type="none" w="med" len="med"/>
                    </a:lnT>
                    <a:lnB w="7620" cap="flat" cmpd="sng" algn="ctr">
                      <a:solidFill>
                        <a:srgbClr val="BCD5E2"/>
                      </a:solidFill>
                      <a:prstDash val="solid"/>
                      <a:round/>
                      <a:headEnd type="none" w="med" len="med"/>
                      <a:tailEnd type="none" w="med" len="med"/>
                    </a:lnB>
                    <a:solidFill>
                      <a:srgbClr val="FFFFFF"/>
                    </a:solidFill>
                  </a:tcPr>
                </a:tc>
                <a:tc>
                  <a:txBody>
                    <a:bodyPr/>
                    <a:lstStyle/>
                    <a:p>
                      <a:r>
                        <a:rPr lang="en-US" sz="1300">
                          <a:effectLst/>
                          <a:latin typeface="source_sans_proregular"/>
                        </a:rPr>
                        <a:t>Contains the name of the connected server</a:t>
                      </a:r>
                    </a:p>
                  </a:txBody>
                  <a:tcPr marL="11072" marR="11072" marT="11072" marB="11072" anchor="ctr">
                    <a:lnL w="7620" cap="flat" cmpd="sng" algn="ctr">
                      <a:solidFill>
                        <a:srgbClr val="BCD5E2"/>
                      </a:solidFill>
                      <a:prstDash val="solid"/>
                      <a:round/>
                      <a:headEnd type="none" w="med" len="med"/>
                      <a:tailEnd type="none" w="med" len="med"/>
                    </a:lnL>
                    <a:lnR w="7620" cap="flat" cmpd="sng" algn="ctr">
                      <a:solidFill>
                        <a:srgbClr val="BCD5E2"/>
                      </a:solidFill>
                      <a:prstDash val="solid"/>
                      <a:round/>
                      <a:headEnd type="none" w="med" len="med"/>
                      <a:tailEnd type="none" w="med" len="med"/>
                    </a:lnR>
                    <a:lnT w="7620" cap="flat" cmpd="sng" algn="ctr">
                      <a:solidFill>
                        <a:srgbClr val="BCD5E2"/>
                      </a:solidFill>
                      <a:prstDash val="solid"/>
                      <a:round/>
                      <a:headEnd type="none" w="med" len="med"/>
                      <a:tailEnd type="none" w="med" len="med"/>
                    </a:lnT>
                    <a:lnB w="7620" cap="flat" cmpd="sng" algn="ctr">
                      <a:solidFill>
                        <a:srgbClr val="BCD5E2"/>
                      </a:solidFill>
                      <a:prstDash val="solid"/>
                      <a:round/>
                      <a:headEnd type="none" w="med" len="med"/>
                      <a:tailEnd type="none" w="med" len="med"/>
                    </a:lnB>
                    <a:solidFill>
                      <a:srgbClr val="FFFFFF"/>
                    </a:solidFill>
                  </a:tcPr>
                </a:tc>
                <a:extLst>
                  <a:ext uri="{0D108BD9-81ED-4DB2-BD59-A6C34878D82A}">
                    <a16:rowId xmlns:a16="http://schemas.microsoft.com/office/drawing/2014/main" val="1956290672"/>
                  </a:ext>
                </a:extLst>
              </a:tr>
              <a:tr h="420740">
                <a:tc>
                  <a:txBody>
                    <a:bodyPr/>
                    <a:lstStyle/>
                    <a:p>
                      <a:r>
                        <a:rPr lang="en-IN" sz="1300" u="sng">
                          <a:solidFill>
                            <a:srgbClr val="184A74"/>
                          </a:solidFill>
                          <a:effectLst/>
                          <a:latin typeface="source_sans_proregular"/>
                          <a:hlinkClick r:id="rId6"/>
                        </a:rPr>
                        <a:t>PacketSize</a:t>
                      </a:r>
                      <a:endParaRPr lang="en-IN" sz="1300">
                        <a:effectLst/>
                        <a:latin typeface="source_sans_proregular"/>
                      </a:endParaRPr>
                    </a:p>
                  </a:txBody>
                  <a:tcPr marL="11072" marR="11072" marT="11072" marB="11072" anchor="ctr">
                    <a:lnL w="7620" cap="flat" cmpd="sng" algn="ctr">
                      <a:solidFill>
                        <a:srgbClr val="BCD5E2"/>
                      </a:solidFill>
                      <a:prstDash val="solid"/>
                      <a:round/>
                      <a:headEnd type="none" w="med" len="med"/>
                      <a:tailEnd type="none" w="med" len="med"/>
                    </a:lnL>
                    <a:lnR w="7620" cap="flat" cmpd="sng" algn="ctr">
                      <a:solidFill>
                        <a:srgbClr val="BCD5E2"/>
                      </a:solidFill>
                      <a:prstDash val="solid"/>
                      <a:round/>
                      <a:headEnd type="none" w="med" len="med"/>
                      <a:tailEnd type="none" w="med" len="med"/>
                    </a:lnR>
                    <a:lnT w="7620" cap="flat" cmpd="sng" algn="ctr">
                      <a:solidFill>
                        <a:srgbClr val="BCD5E2"/>
                      </a:solidFill>
                      <a:prstDash val="solid"/>
                      <a:round/>
                      <a:headEnd type="none" w="med" len="med"/>
                      <a:tailEnd type="none" w="med" len="med"/>
                    </a:lnT>
                    <a:lnB w="7620" cap="flat" cmpd="sng" algn="ctr">
                      <a:solidFill>
                        <a:srgbClr val="BCD5E2"/>
                      </a:solidFill>
                      <a:prstDash val="solid"/>
                      <a:round/>
                      <a:headEnd type="none" w="med" len="med"/>
                      <a:tailEnd type="none" w="med" len="med"/>
                    </a:lnB>
                    <a:solidFill>
                      <a:srgbClr val="FFFFFF"/>
                    </a:solidFill>
                  </a:tcPr>
                </a:tc>
                <a:tc>
                  <a:txBody>
                    <a:bodyPr/>
                    <a:lstStyle/>
                    <a:p>
                      <a:r>
                        <a:rPr lang="en-US" sz="1300">
                          <a:effectLst/>
                          <a:latin typeface="source_sans_proregular"/>
                        </a:rPr>
                        <a:t>Contains the size of packets used to communicate with the server</a:t>
                      </a:r>
                    </a:p>
                  </a:txBody>
                  <a:tcPr marL="11072" marR="11072" marT="11072" marB="11072" anchor="ctr">
                    <a:lnL w="7620" cap="flat" cmpd="sng" algn="ctr">
                      <a:solidFill>
                        <a:srgbClr val="BCD5E2"/>
                      </a:solidFill>
                      <a:prstDash val="solid"/>
                      <a:round/>
                      <a:headEnd type="none" w="med" len="med"/>
                      <a:tailEnd type="none" w="med" len="med"/>
                    </a:lnL>
                    <a:lnR w="7620" cap="flat" cmpd="sng" algn="ctr">
                      <a:solidFill>
                        <a:srgbClr val="BCD5E2"/>
                      </a:solidFill>
                      <a:prstDash val="solid"/>
                      <a:round/>
                      <a:headEnd type="none" w="med" len="med"/>
                      <a:tailEnd type="none" w="med" len="med"/>
                    </a:lnR>
                    <a:lnT w="7620" cap="flat" cmpd="sng" algn="ctr">
                      <a:solidFill>
                        <a:srgbClr val="BCD5E2"/>
                      </a:solidFill>
                      <a:prstDash val="solid"/>
                      <a:round/>
                      <a:headEnd type="none" w="med" len="med"/>
                      <a:tailEnd type="none" w="med" len="med"/>
                    </a:lnT>
                    <a:lnB w="7620" cap="flat" cmpd="sng" algn="ctr">
                      <a:solidFill>
                        <a:srgbClr val="BCD5E2"/>
                      </a:solidFill>
                      <a:prstDash val="solid"/>
                      <a:round/>
                      <a:headEnd type="none" w="med" len="med"/>
                      <a:tailEnd type="none" w="med" len="med"/>
                    </a:lnB>
                    <a:solidFill>
                      <a:srgbClr val="FFFFFF"/>
                    </a:solidFill>
                  </a:tcPr>
                </a:tc>
                <a:extLst>
                  <a:ext uri="{0D108BD9-81ED-4DB2-BD59-A6C34878D82A}">
                    <a16:rowId xmlns:a16="http://schemas.microsoft.com/office/drawing/2014/main" val="1557483844"/>
                  </a:ext>
                </a:extLst>
              </a:tr>
              <a:tr h="221442">
                <a:tc>
                  <a:txBody>
                    <a:bodyPr/>
                    <a:lstStyle/>
                    <a:p>
                      <a:r>
                        <a:rPr lang="en-IN" sz="1300" u="sng">
                          <a:solidFill>
                            <a:srgbClr val="184A74"/>
                          </a:solidFill>
                          <a:effectLst/>
                          <a:latin typeface="source_sans_proregular"/>
                          <a:hlinkClick r:id="rId7"/>
                        </a:rPr>
                        <a:t>ServerVersion</a:t>
                      </a:r>
                      <a:endParaRPr lang="en-IN" sz="1300">
                        <a:effectLst/>
                        <a:latin typeface="source_sans_proregular"/>
                      </a:endParaRPr>
                    </a:p>
                  </a:txBody>
                  <a:tcPr marL="11072" marR="11072" marT="11072" marB="11072" anchor="ctr">
                    <a:lnL w="7620" cap="flat" cmpd="sng" algn="ctr">
                      <a:solidFill>
                        <a:srgbClr val="BCD5E2"/>
                      </a:solidFill>
                      <a:prstDash val="solid"/>
                      <a:round/>
                      <a:headEnd type="none" w="med" len="med"/>
                      <a:tailEnd type="none" w="med" len="med"/>
                    </a:lnL>
                    <a:lnR w="7620" cap="flat" cmpd="sng" algn="ctr">
                      <a:solidFill>
                        <a:srgbClr val="BCD5E2"/>
                      </a:solidFill>
                      <a:prstDash val="solid"/>
                      <a:round/>
                      <a:headEnd type="none" w="med" len="med"/>
                      <a:tailEnd type="none" w="med" len="med"/>
                    </a:lnR>
                    <a:lnT w="7620" cap="flat" cmpd="sng" algn="ctr">
                      <a:solidFill>
                        <a:srgbClr val="BCD5E2"/>
                      </a:solidFill>
                      <a:prstDash val="solid"/>
                      <a:round/>
                      <a:headEnd type="none" w="med" len="med"/>
                      <a:tailEnd type="none" w="med" len="med"/>
                    </a:lnT>
                    <a:lnB w="7620" cap="flat" cmpd="sng" algn="ctr">
                      <a:solidFill>
                        <a:srgbClr val="BCD5E2"/>
                      </a:solidFill>
                      <a:prstDash val="solid"/>
                      <a:round/>
                      <a:headEnd type="none" w="med" len="med"/>
                      <a:tailEnd type="none" w="med" len="med"/>
                    </a:lnB>
                    <a:solidFill>
                      <a:srgbClr val="FFFFFF"/>
                    </a:solidFill>
                  </a:tcPr>
                </a:tc>
                <a:tc>
                  <a:txBody>
                    <a:bodyPr/>
                    <a:lstStyle/>
                    <a:p>
                      <a:r>
                        <a:rPr lang="en-US" sz="1300">
                          <a:effectLst/>
                          <a:latin typeface="source_sans_proregular"/>
                        </a:rPr>
                        <a:t>Contains the version of SQL that the server is running</a:t>
                      </a:r>
                    </a:p>
                  </a:txBody>
                  <a:tcPr marL="11072" marR="11072" marT="11072" marB="11072" anchor="ctr">
                    <a:lnL w="7620" cap="flat" cmpd="sng" algn="ctr">
                      <a:solidFill>
                        <a:srgbClr val="BCD5E2"/>
                      </a:solidFill>
                      <a:prstDash val="solid"/>
                      <a:round/>
                      <a:headEnd type="none" w="med" len="med"/>
                      <a:tailEnd type="none" w="med" len="med"/>
                    </a:lnL>
                    <a:lnR w="7620" cap="flat" cmpd="sng" algn="ctr">
                      <a:solidFill>
                        <a:srgbClr val="BCD5E2"/>
                      </a:solidFill>
                      <a:prstDash val="solid"/>
                      <a:round/>
                      <a:headEnd type="none" w="med" len="med"/>
                      <a:tailEnd type="none" w="med" len="med"/>
                    </a:lnR>
                    <a:lnT w="7620" cap="flat" cmpd="sng" algn="ctr">
                      <a:solidFill>
                        <a:srgbClr val="BCD5E2"/>
                      </a:solidFill>
                      <a:prstDash val="solid"/>
                      <a:round/>
                      <a:headEnd type="none" w="med" len="med"/>
                      <a:tailEnd type="none" w="med" len="med"/>
                    </a:lnT>
                    <a:lnB w="7620" cap="flat" cmpd="sng" algn="ctr">
                      <a:solidFill>
                        <a:srgbClr val="BCD5E2"/>
                      </a:solidFill>
                      <a:prstDash val="solid"/>
                      <a:round/>
                      <a:headEnd type="none" w="med" len="med"/>
                      <a:tailEnd type="none" w="med" len="med"/>
                    </a:lnB>
                    <a:solidFill>
                      <a:srgbClr val="FFFFFF"/>
                    </a:solidFill>
                  </a:tcPr>
                </a:tc>
                <a:extLst>
                  <a:ext uri="{0D108BD9-81ED-4DB2-BD59-A6C34878D82A}">
                    <a16:rowId xmlns:a16="http://schemas.microsoft.com/office/drawing/2014/main" val="260306407"/>
                  </a:ext>
                </a:extLst>
              </a:tr>
              <a:tr h="221442">
                <a:tc>
                  <a:txBody>
                    <a:bodyPr/>
                    <a:lstStyle/>
                    <a:p>
                      <a:r>
                        <a:rPr lang="en-IN" sz="1300" u="sng">
                          <a:solidFill>
                            <a:srgbClr val="184A74"/>
                          </a:solidFill>
                          <a:effectLst/>
                          <a:latin typeface="source_sans_proregular"/>
                          <a:hlinkClick r:id="rId8"/>
                        </a:rPr>
                        <a:t>State</a:t>
                      </a:r>
                      <a:endParaRPr lang="en-IN" sz="1300">
                        <a:effectLst/>
                        <a:latin typeface="source_sans_proregular"/>
                      </a:endParaRPr>
                    </a:p>
                  </a:txBody>
                  <a:tcPr marL="11072" marR="11072" marT="11072" marB="11072" anchor="ctr">
                    <a:lnL w="7620" cap="flat" cmpd="sng" algn="ctr">
                      <a:solidFill>
                        <a:srgbClr val="BCD5E2"/>
                      </a:solidFill>
                      <a:prstDash val="solid"/>
                      <a:round/>
                      <a:headEnd type="none" w="med" len="med"/>
                      <a:tailEnd type="none" w="med" len="med"/>
                    </a:lnL>
                    <a:lnR w="7620" cap="flat" cmpd="sng" algn="ctr">
                      <a:solidFill>
                        <a:srgbClr val="BCD5E2"/>
                      </a:solidFill>
                      <a:prstDash val="solid"/>
                      <a:round/>
                      <a:headEnd type="none" w="med" len="med"/>
                      <a:tailEnd type="none" w="med" len="med"/>
                    </a:lnR>
                    <a:lnT w="7620" cap="flat" cmpd="sng" algn="ctr">
                      <a:solidFill>
                        <a:srgbClr val="BCD5E2"/>
                      </a:solidFill>
                      <a:prstDash val="solid"/>
                      <a:round/>
                      <a:headEnd type="none" w="med" len="med"/>
                      <a:tailEnd type="none" w="med" len="med"/>
                    </a:lnT>
                    <a:lnB w="7620" cap="flat" cmpd="sng" algn="ctr">
                      <a:solidFill>
                        <a:srgbClr val="BCD5E2"/>
                      </a:solidFill>
                      <a:prstDash val="solid"/>
                      <a:round/>
                      <a:headEnd type="none" w="med" len="med"/>
                      <a:tailEnd type="none" w="med" len="med"/>
                    </a:lnB>
                    <a:solidFill>
                      <a:srgbClr val="FFFFFF"/>
                    </a:solidFill>
                  </a:tcPr>
                </a:tc>
                <a:tc>
                  <a:txBody>
                    <a:bodyPr/>
                    <a:lstStyle/>
                    <a:p>
                      <a:r>
                        <a:rPr lang="en-US" sz="1300">
                          <a:effectLst/>
                          <a:latin typeface="source_sans_proregular"/>
                        </a:rPr>
                        <a:t>Contains the state of the connection</a:t>
                      </a:r>
                    </a:p>
                  </a:txBody>
                  <a:tcPr marL="11072" marR="11072" marT="11072" marB="11072" anchor="ctr">
                    <a:lnL w="7620" cap="flat" cmpd="sng" algn="ctr">
                      <a:solidFill>
                        <a:srgbClr val="BCD5E2"/>
                      </a:solidFill>
                      <a:prstDash val="solid"/>
                      <a:round/>
                      <a:headEnd type="none" w="med" len="med"/>
                      <a:tailEnd type="none" w="med" len="med"/>
                    </a:lnL>
                    <a:lnR w="7620" cap="flat" cmpd="sng" algn="ctr">
                      <a:solidFill>
                        <a:srgbClr val="BCD5E2"/>
                      </a:solidFill>
                      <a:prstDash val="solid"/>
                      <a:round/>
                      <a:headEnd type="none" w="med" len="med"/>
                      <a:tailEnd type="none" w="med" len="med"/>
                    </a:lnR>
                    <a:lnT w="7620" cap="flat" cmpd="sng" algn="ctr">
                      <a:solidFill>
                        <a:srgbClr val="BCD5E2"/>
                      </a:solidFill>
                      <a:prstDash val="solid"/>
                      <a:round/>
                      <a:headEnd type="none" w="med" len="med"/>
                      <a:tailEnd type="none" w="med" len="med"/>
                    </a:lnT>
                    <a:lnB w="7620" cap="flat" cmpd="sng" algn="ctr">
                      <a:solidFill>
                        <a:srgbClr val="BCD5E2"/>
                      </a:solidFill>
                      <a:prstDash val="solid"/>
                      <a:round/>
                      <a:headEnd type="none" w="med" len="med"/>
                      <a:tailEnd type="none" w="med" len="med"/>
                    </a:lnB>
                    <a:solidFill>
                      <a:srgbClr val="FFFFFF"/>
                    </a:solidFill>
                  </a:tcPr>
                </a:tc>
                <a:extLst>
                  <a:ext uri="{0D108BD9-81ED-4DB2-BD59-A6C34878D82A}">
                    <a16:rowId xmlns:a16="http://schemas.microsoft.com/office/drawing/2014/main" val="2525378447"/>
                  </a:ext>
                </a:extLst>
              </a:tr>
              <a:tr h="420740">
                <a:tc>
                  <a:txBody>
                    <a:bodyPr/>
                    <a:lstStyle/>
                    <a:p>
                      <a:r>
                        <a:rPr lang="en-IN" sz="1300" u="sng">
                          <a:solidFill>
                            <a:srgbClr val="184A74"/>
                          </a:solidFill>
                          <a:effectLst/>
                          <a:latin typeface="source_sans_proregular"/>
                          <a:hlinkClick r:id="rId9"/>
                        </a:rPr>
                        <a:t>WorkstationId</a:t>
                      </a:r>
                      <a:endParaRPr lang="en-IN" sz="1300">
                        <a:effectLst/>
                        <a:latin typeface="source_sans_proregular"/>
                      </a:endParaRPr>
                    </a:p>
                  </a:txBody>
                  <a:tcPr marL="11072" marR="11072" marT="11072" marB="11072" anchor="ctr">
                    <a:lnL w="7620" cap="flat" cmpd="sng" algn="ctr">
                      <a:solidFill>
                        <a:srgbClr val="BCD5E2"/>
                      </a:solidFill>
                      <a:prstDash val="solid"/>
                      <a:round/>
                      <a:headEnd type="none" w="med" len="med"/>
                      <a:tailEnd type="none" w="med" len="med"/>
                    </a:lnL>
                    <a:lnR w="7620" cap="flat" cmpd="sng" algn="ctr">
                      <a:solidFill>
                        <a:srgbClr val="BCD5E2"/>
                      </a:solidFill>
                      <a:prstDash val="solid"/>
                      <a:round/>
                      <a:headEnd type="none" w="med" len="med"/>
                      <a:tailEnd type="none" w="med" len="med"/>
                    </a:lnR>
                    <a:lnT w="7620" cap="flat" cmpd="sng" algn="ctr">
                      <a:solidFill>
                        <a:srgbClr val="BCD5E2"/>
                      </a:solidFill>
                      <a:prstDash val="solid"/>
                      <a:round/>
                      <a:headEnd type="none" w="med" len="med"/>
                      <a:tailEnd type="none" w="med" len="med"/>
                    </a:lnT>
                    <a:lnB w="7620" cap="flat" cmpd="sng" algn="ctr">
                      <a:solidFill>
                        <a:srgbClr val="BCD5E2"/>
                      </a:solidFill>
                      <a:prstDash val="solid"/>
                      <a:round/>
                      <a:headEnd type="none" w="med" len="med"/>
                      <a:tailEnd type="none" w="med" len="med"/>
                    </a:lnB>
                    <a:solidFill>
                      <a:srgbClr val="FFFFFF"/>
                    </a:solidFill>
                  </a:tcPr>
                </a:tc>
                <a:tc>
                  <a:txBody>
                    <a:bodyPr/>
                    <a:lstStyle/>
                    <a:p>
                      <a:r>
                        <a:rPr lang="en-US" sz="1300">
                          <a:effectLst/>
                          <a:latin typeface="source_sans_proregular"/>
                        </a:rPr>
                        <a:t>Contains the NetBIOS identifier of the machine hosting the Web form</a:t>
                      </a:r>
                    </a:p>
                  </a:txBody>
                  <a:tcPr marL="11072" marR="11072" marT="11072" marB="11072" anchor="ctr">
                    <a:lnL w="7620" cap="flat" cmpd="sng" algn="ctr">
                      <a:solidFill>
                        <a:srgbClr val="BCD5E2"/>
                      </a:solidFill>
                      <a:prstDash val="solid"/>
                      <a:round/>
                      <a:headEnd type="none" w="med" len="med"/>
                      <a:tailEnd type="none" w="med" len="med"/>
                    </a:lnL>
                    <a:lnR w="7620" cap="flat" cmpd="sng" algn="ctr">
                      <a:solidFill>
                        <a:srgbClr val="BCD5E2"/>
                      </a:solidFill>
                      <a:prstDash val="solid"/>
                      <a:round/>
                      <a:headEnd type="none" w="med" len="med"/>
                      <a:tailEnd type="none" w="med" len="med"/>
                    </a:lnR>
                    <a:lnT w="7620" cap="flat" cmpd="sng" algn="ctr">
                      <a:solidFill>
                        <a:srgbClr val="BCD5E2"/>
                      </a:solidFill>
                      <a:prstDash val="solid"/>
                      <a:round/>
                      <a:headEnd type="none" w="med" len="med"/>
                      <a:tailEnd type="none" w="med" len="med"/>
                    </a:lnT>
                    <a:lnB w="7620" cap="flat" cmpd="sng" algn="ctr">
                      <a:solidFill>
                        <a:srgbClr val="BCD5E2"/>
                      </a:solidFill>
                      <a:prstDash val="solid"/>
                      <a:round/>
                      <a:headEnd type="none" w="med" len="med"/>
                      <a:tailEnd type="none" w="med" len="med"/>
                    </a:lnB>
                    <a:solidFill>
                      <a:srgbClr val="FFFFFF"/>
                    </a:solidFill>
                  </a:tcPr>
                </a:tc>
                <a:extLst>
                  <a:ext uri="{0D108BD9-81ED-4DB2-BD59-A6C34878D82A}">
                    <a16:rowId xmlns:a16="http://schemas.microsoft.com/office/drawing/2014/main" val="534497122"/>
                  </a:ext>
                </a:extLst>
              </a:tr>
              <a:tr h="221442">
                <a:tc gridSpan="2">
                  <a:txBody>
                    <a:bodyPr/>
                    <a:lstStyle/>
                    <a:p>
                      <a:r>
                        <a:rPr lang="en-IN" sz="1300" b="1" i="1">
                          <a:effectLst/>
                          <a:latin typeface="source_sans_proregular"/>
                        </a:rPr>
                        <a:t>Methods</a:t>
                      </a:r>
                      <a:endParaRPr lang="en-IN" sz="1300">
                        <a:effectLst/>
                        <a:latin typeface="source_sans_proregular"/>
                      </a:endParaRPr>
                    </a:p>
                  </a:txBody>
                  <a:tcPr marL="11072" marR="11072" marT="11072" marB="11072" anchor="ctr">
                    <a:lnL w="7620" cap="flat" cmpd="sng" algn="ctr">
                      <a:solidFill>
                        <a:srgbClr val="BCD5E2"/>
                      </a:solidFill>
                      <a:prstDash val="solid"/>
                      <a:round/>
                      <a:headEnd type="none" w="med" len="med"/>
                      <a:tailEnd type="none" w="med" len="med"/>
                    </a:lnL>
                    <a:lnR w="7620" cap="flat" cmpd="sng" algn="ctr">
                      <a:solidFill>
                        <a:srgbClr val="BCD5E2"/>
                      </a:solidFill>
                      <a:prstDash val="solid"/>
                      <a:round/>
                      <a:headEnd type="none" w="med" len="med"/>
                      <a:tailEnd type="none" w="med" len="med"/>
                    </a:lnR>
                    <a:lnT w="7620" cap="flat" cmpd="sng" algn="ctr">
                      <a:solidFill>
                        <a:srgbClr val="BCD5E2"/>
                      </a:solidFill>
                      <a:prstDash val="solid"/>
                      <a:round/>
                      <a:headEnd type="none" w="med" len="med"/>
                      <a:tailEnd type="none" w="med" len="med"/>
                    </a:lnT>
                    <a:lnB w="7620" cap="flat" cmpd="sng" algn="ctr">
                      <a:solidFill>
                        <a:srgbClr val="BCD5E2"/>
                      </a:solidFill>
                      <a:prstDash val="solid"/>
                      <a:round/>
                      <a:headEnd type="none" w="med" len="med"/>
                      <a:tailEnd type="none" w="med" len="med"/>
                    </a:lnB>
                    <a:solidFill>
                      <a:srgbClr val="FFFFFF"/>
                    </a:solidFill>
                  </a:tcPr>
                </a:tc>
                <a:tc hMerge="1">
                  <a:txBody>
                    <a:bodyPr/>
                    <a:lstStyle/>
                    <a:p>
                      <a:endParaRPr lang="en-IN"/>
                    </a:p>
                  </a:txBody>
                  <a:tcPr/>
                </a:tc>
                <a:extLst>
                  <a:ext uri="{0D108BD9-81ED-4DB2-BD59-A6C34878D82A}">
                    <a16:rowId xmlns:a16="http://schemas.microsoft.com/office/drawing/2014/main" val="1648638396"/>
                  </a:ext>
                </a:extLst>
              </a:tr>
              <a:tr h="420740">
                <a:tc>
                  <a:txBody>
                    <a:bodyPr/>
                    <a:lstStyle/>
                    <a:p>
                      <a:r>
                        <a:rPr lang="en-IN" sz="1300" u="sng">
                          <a:solidFill>
                            <a:srgbClr val="184A74"/>
                          </a:solidFill>
                          <a:effectLst/>
                          <a:latin typeface="source_sans_proregular"/>
                          <a:hlinkClick r:id="rId10"/>
                        </a:rPr>
                        <a:t>BeginTransaction()</a:t>
                      </a:r>
                      <a:endParaRPr lang="en-IN" sz="1300">
                        <a:effectLst/>
                        <a:latin typeface="source_sans_proregular"/>
                      </a:endParaRPr>
                    </a:p>
                  </a:txBody>
                  <a:tcPr marL="11072" marR="11072" marT="11072" marB="11072" anchor="ctr">
                    <a:lnL w="7620" cap="flat" cmpd="sng" algn="ctr">
                      <a:solidFill>
                        <a:srgbClr val="BCD5E2"/>
                      </a:solidFill>
                      <a:prstDash val="solid"/>
                      <a:round/>
                      <a:headEnd type="none" w="med" len="med"/>
                      <a:tailEnd type="none" w="med" len="med"/>
                    </a:lnL>
                    <a:lnR w="7620" cap="flat" cmpd="sng" algn="ctr">
                      <a:solidFill>
                        <a:srgbClr val="BCD5E2"/>
                      </a:solidFill>
                      <a:prstDash val="solid"/>
                      <a:round/>
                      <a:headEnd type="none" w="med" len="med"/>
                      <a:tailEnd type="none" w="med" len="med"/>
                    </a:lnR>
                    <a:lnT w="7620" cap="flat" cmpd="sng" algn="ctr">
                      <a:solidFill>
                        <a:srgbClr val="BCD5E2"/>
                      </a:solidFill>
                      <a:prstDash val="solid"/>
                      <a:round/>
                      <a:headEnd type="none" w="med" len="med"/>
                      <a:tailEnd type="none" w="med" len="med"/>
                    </a:lnT>
                    <a:lnB w="7620" cap="flat" cmpd="sng" algn="ctr">
                      <a:solidFill>
                        <a:srgbClr val="BCD5E2"/>
                      </a:solidFill>
                      <a:prstDash val="solid"/>
                      <a:round/>
                      <a:headEnd type="none" w="med" len="med"/>
                      <a:tailEnd type="none" w="med" len="med"/>
                    </a:lnB>
                    <a:solidFill>
                      <a:srgbClr val="FFFFFF"/>
                    </a:solidFill>
                  </a:tcPr>
                </a:tc>
                <a:tc>
                  <a:txBody>
                    <a:bodyPr/>
                    <a:lstStyle/>
                    <a:p>
                      <a:r>
                        <a:rPr lang="en-US" sz="1300">
                          <a:effectLst/>
                          <a:latin typeface="source_sans_proregular"/>
                        </a:rPr>
                        <a:t>Places the connection into a transaction and returns the newly created SqlTransaction object</a:t>
                      </a:r>
                    </a:p>
                  </a:txBody>
                  <a:tcPr marL="11072" marR="11072" marT="11072" marB="11072" anchor="ctr">
                    <a:lnL w="7620" cap="flat" cmpd="sng" algn="ctr">
                      <a:solidFill>
                        <a:srgbClr val="BCD5E2"/>
                      </a:solidFill>
                      <a:prstDash val="solid"/>
                      <a:round/>
                      <a:headEnd type="none" w="med" len="med"/>
                      <a:tailEnd type="none" w="med" len="med"/>
                    </a:lnL>
                    <a:lnR w="7620" cap="flat" cmpd="sng" algn="ctr">
                      <a:solidFill>
                        <a:srgbClr val="BCD5E2"/>
                      </a:solidFill>
                      <a:prstDash val="solid"/>
                      <a:round/>
                      <a:headEnd type="none" w="med" len="med"/>
                      <a:tailEnd type="none" w="med" len="med"/>
                    </a:lnR>
                    <a:lnT w="7620" cap="flat" cmpd="sng" algn="ctr">
                      <a:solidFill>
                        <a:srgbClr val="BCD5E2"/>
                      </a:solidFill>
                      <a:prstDash val="solid"/>
                      <a:round/>
                      <a:headEnd type="none" w="med" len="med"/>
                      <a:tailEnd type="none" w="med" len="med"/>
                    </a:lnT>
                    <a:lnB w="7620" cap="flat" cmpd="sng" algn="ctr">
                      <a:solidFill>
                        <a:srgbClr val="BCD5E2"/>
                      </a:solidFill>
                      <a:prstDash val="solid"/>
                      <a:round/>
                      <a:headEnd type="none" w="med" len="med"/>
                      <a:tailEnd type="none" w="med" len="med"/>
                    </a:lnB>
                    <a:solidFill>
                      <a:srgbClr val="FFFFFF"/>
                    </a:solidFill>
                  </a:tcPr>
                </a:tc>
                <a:extLst>
                  <a:ext uri="{0D108BD9-81ED-4DB2-BD59-A6C34878D82A}">
                    <a16:rowId xmlns:a16="http://schemas.microsoft.com/office/drawing/2014/main" val="3402658146"/>
                  </a:ext>
                </a:extLst>
              </a:tr>
              <a:tr h="420740">
                <a:tc>
                  <a:txBody>
                    <a:bodyPr/>
                    <a:lstStyle/>
                    <a:p>
                      <a:r>
                        <a:rPr lang="en-IN" sz="1300" u="sng">
                          <a:solidFill>
                            <a:srgbClr val="184A74"/>
                          </a:solidFill>
                          <a:effectLst/>
                          <a:latin typeface="source_sans_proregular"/>
                          <a:hlinkClick r:id="rId11"/>
                        </a:rPr>
                        <a:t>ChangeDatabase()</a:t>
                      </a:r>
                      <a:endParaRPr lang="en-IN" sz="1300">
                        <a:effectLst/>
                        <a:latin typeface="source_sans_proregular"/>
                      </a:endParaRPr>
                    </a:p>
                  </a:txBody>
                  <a:tcPr marL="11072" marR="11072" marT="11072" marB="11072" anchor="ctr">
                    <a:lnL w="7620" cap="flat" cmpd="sng" algn="ctr">
                      <a:solidFill>
                        <a:srgbClr val="BCD5E2"/>
                      </a:solidFill>
                      <a:prstDash val="solid"/>
                      <a:round/>
                      <a:headEnd type="none" w="med" len="med"/>
                      <a:tailEnd type="none" w="med" len="med"/>
                    </a:lnL>
                    <a:lnR w="7620" cap="flat" cmpd="sng" algn="ctr">
                      <a:solidFill>
                        <a:srgbClr val="BCD5E2"/>
                      </a:solidFill>
                      <a:prstDash val="solid"/>
                      <a:round/>
                      <a:headEnd type="none" w="med" len="med"/>
                      <a:tailEnd type="none" w="med" len="med"/>
                    </a:lnR>
                    <a:lnT w="7620" cap="flat" cmpd="sng" algn="ctr">
                      <a:solidFill>
                        <a:srgbClr val="BCD5E2"/>
                      </a:solidFill>
                      <a:prstDash val="solid"/>
                      <a:round/>
                      <a:headEnd type="none" w="med" len="med"/>
                      <a:tailEnd type="none" w="med" len="med"/>
                    </a:lnT>
                    <a:lnB w="7620" cap="flat" cmpd="sng" algn="ctr">
                      <a:solidFill>
                        <a:srgbClr val="BCD5E2"/>
                      </a:solidFill>
                      <a:prstDash val="solid"/>
                      <a:round/>
                      <a:headEnd type="none" w="med" len="med"/>
                      <a:tailEnd type="none" w="med" len="med"/>
                    </a:lnB>
                    <a:solidFill>
                      <a:srgbClr val="FFFFFF"/>
                    </a:solidFill>
                  </a:tcPr>
                </a:tc>
                <a:tc>
                  <a:txBody>
                    <a:bodyPr/>
                    <a:lstStyle/>
                    <a:p>
                      <a:r>
                        <a:rPr lang="en-US" sz="1300">
                          <a:effectLst/>
                          <a:latin typeface="source_sans_proregular"/>
                        </a:rPr>
                        <a:t>Enables the developer to change to a different database programmatically</a:t>
                      </a:r>
                    </a:p>
                  </a:txBody>
                  <a:tcPr marL="11072" marR="11072" marT="11072" marB="11072" anchor="ctr">
                    <a:lnL w="7620" cap="flat" cmpd="sng" algn="ctr">
                      <a:solidFill>
                        <a:srgbClr val="BCD5E2"/>
                      </a:solidFill>
                      <a:prstDash val="solid"/>
                      <a:round/>
                      <a:headEnd type="none" w="med" len="med"/>
                      <a:tailEnd type="none" w="med" len="med"/>
                    </a:lnL>
                    <a:lnR w="7620" cap="flat" cmpd="sng" algn="ctr">
                      <a:solidFill>
                        <a:srgbClr val="BCD5E2"/>
                      </a:solidFill>
                      <a:prstDash val="solid"/>
                      <a:round/>
                      <a:headEnd type="none" w="med" len="med"/>
                      <a:tailEnd type="none" w="med" len="med"/>
                    </a:lnR>
                    <a:lnT w="7620" cap="flat" cmpd="sng" algn="ctr">
                      <a:solidFill>
                        <a:srgbClr val="BCD5E2"/>
                      </a:solidFill>
                      <a:prstDash val="solid"/>
                      <a:round/>
                      <a:headEnd type="none" w="med" len="med"/>
                      <a:tailEnd type="none" w="med" len="med"/>
                    </a:lnT>
                    <a:lnB w="7620" cap="flat" cmpd="sng" algn="ctr">
                      <a:solidFill>
                        <a:srgbClr val="BCD5E2"/>
                      </a:solidFill>
                      <a:prstDash val="solid"/>
                      <a:round/>
                      <a:headEnd type="none" w="med" len="med"/>
                      <a:tailEnd type="none" w="med" len="med"/>
                    </a:lnB>
                    <a:solidFill>
                      <a:srgbClr val="FFFFFF"/>
                    </a:solidFill>
                  </a:tcPr>
                </a:tc>
                <a:extLst>
                  <a:ext uri="{0D108BD9-81ED-4DB2-BD59-A6C34878D82A}">
                    <a16:rowId xmlns:a16="http://schemas.microsoft.com/office/drawing/2014/main" val="1781840969"/>
                  </a:ext>
                </a:extLst>
              </a:tr>
              <a:tr h="221442">
                <a:tc>
                  <a:txBody>
                    <a:bodyPr/>
                    <a:lstStyle/>
                    <a:p>
                      <a:r>
                        <a:rPr lang="en-IN" sz="1300" u="sng">
                          <a:solidFill>
                            <a:srgbClr val="184A74"/>
                          </a:solidFill>
                          <a:effectLst/>
                          <a:latin typeface="source_sans_proregular"/>
                          <a:hlinkClick r:id="rId12"/>
                        </a:rPr>
                        <a:t>Close()</a:t>
                      </a:r>
                      <a:endParaRPr lang="en-IN" sz="1300">
                        <a:effectLst/>
                        <a:latin typeface="source_sans_proregular"/>
                      </a:endParaRPr>
                    </a:p>
                  </a:txBody>
                  <a:tcPr marL="11072" marR="11072" marT="11072" marB="11072" anchor="ctr">
                    <a:lnL w="7620" cap="flat" cmpd="sng" algn="ctr">
                      <a:solidFill>
                        <a:srgbClr val="BCD5E2"/>
                      </a:solidFill>
                      <a:prstDash val="solid"/>
                      <a:round/>
                      <a:headEnd type="none" w="med" len="med"/>
                      <a:tailEnd type="none" w="med" len="med"/>
                    </a:lnL>
                    <a:lnR w="7620" cap="flat" cmpd="sng" algn="ctr">
                      <a:solidFill>
                        <a:srgbClr val="BCD5E2"/>
                      </a:solidFill>
                      <a:prstDash val="solid"/>
                      <a:round/>
                      <a:headEnd type="none" w="med" len="med"/>
                      <a:tailEnd type="none" w="med" len="med"/>
                    </a:lnR>
                    <a:lnT w="7620" cap="flat" cmpd="sng" algn="ctr">
                      <a:solidFill>
                        <a:srgbClr val="BCD5E2"/>
                      </a:solidFill>
                      <a:prstDash val="solid"/>
                      <a:round/>
                      <a:headEnd type="none" w="med" len="med"/>
                      <a:tailEnd type="none" w="med" len="med"/>
                    </a:lnT>
                    <a:lnB w="7620" cap="flat" cmpd="sng" algn="ctr">
                      <a:solidFill>
                        <a:srgbClr val="BCD5E2"/>
                      </a:solidFill>
                      <a:prstDash val="solid"/>
                      <a:round/>
                      <a:headEnd type="none" w="med" len="med"/>
                      <a:tailEnd type="none" w="med" len="med"/>
                    </a:lnB>
                    <a:solidFill>
                      <a:srgbClr val="FFFFFF"/>
                    </a:solidFill>
                  </a:tcPr>
                </a:tc>
                <a:tc>
                  <a:txBody>
                    <a:bodyPr/>
                    <a:lstStyle/>
                    <a:p>
                      <a:r>
                        <a:rPr lang="en-US" sz="1300">
                          <a:effectLst/>
                          <a:latin typeface="source_sans_proregular"/>
                        </a:rPr>
                        <a:t>Closes the connection to the current database</a:t>
                      </a:r>
                    </a:p>
                  </a:txBody>
                  <a:tcPr marL="11072" marR="11072" marT="11072" marB="11072" anchor="ctr">
                    <a:lnL w="7620" cap="flat" cmpd="sng" algn="ctr">
                      <a:solidFill>
                        <a:srgbClr val="BCD5E2"/>
                      </a:solidFill>
                      <a:prstDash val="solid"/>
                      <a:round/>
                      <a:headEnd type="none" w="med" len="med"/>
                      <a:tailEnd type="none" w="med" len="med"/>
                    </a:lnL>
                    <a:lnR w="7620" cap="flat" cmpd="sng" algn="ctr">
                      <a:solidFill>
                        <a:srgbClr val="BCD5E2"/>
                      </a:solidFill>
                      <a:prstDash val="solid"/>
                      <a:round/>
                      <a:headEnd type="none" w="med" len="med"/>
                      <a:tailEnd type="none" w="med" len="med"/>
                    </a:lnR>
                    <a:lnT w="7620" cap="flat" cmpd="sng" algn="ctr">
                      <a:solidFill>
                        <a:srgbClr val="BCD5E2"/>
                      </a:solidFill>
                      <a:prstDash val="solid"/>
                      <a:round/>
                      <a:headEnd type="none" w="med" len="med"/>
                      <a:tailEnd type="none" w="med" len="med"/>
                    </a:lnT>
                    <a:lnB w="7620" cap="flat" cmpd="sng" algn="ctr">
                      <a:solidFill>
                        <a:srgbClr val="BCD5E2"/>
                      </a:solidFill>
                      <a:prstDash val="solid"/>
                      <a:round/>
                      <a:headEnd type="none" w="med" len="med"/>
                      <a:tailEnd type="none" w="med" len="med"/>
                    </a:lnB>
                    <a:solidFill>
                      <a:srgbClr val="FFFFFF"/>
                    </a:solidFill>
                  </a:tcPr>
                </a:tc>
                <a:extLst>
                  <a:ext uri="{0D108BD9-81ED-4DB2-BD59-A6C34878D82A}">
                    <a16:rowId xmlns:a16="http://schemas.microsoft.com/office/drawing/2014/main" val="1722753204"/>
                  </a:ext>
                </a:extLst>
              </a:tr>
              <a:tr h="221442">
                <a:tc>
                  <a:txBody>
                    <a:bodyPr/>
                    <a:lstStyle/>
                    <a:p>
                      <a:r>
                        <a:rPr lang="en-IN" sz="1300" u="sng">
                          <a:solidFill>
                            <a:srgbClr val="184A74"/>
                          </a:solidFill>
                          <a:effectLst/>
                          <a:latin typeface="source_sans_proregular"/>
                          <a:hlinkClick r:id="rId13"/>
                        </a:rPr>
                        <a:t>CreateCommand()</a:t>
                      </a:r>
                      <a:endParaRPr lang="en-IN" sz="1300">
                        <a:effectLst/>
                        <a:latin typeface="source_sans_proregular"/>
                      </a:endParaRPr>
                    </a:p>
                  </a:txBody>
                  <a:tcPr marL="11072" marR="11072" marT="11072" marB="11072" anchor="ctr">
                    <a:lnL w="7620" cap="flat" cmpd="sng" algn="ctr">
                      <a:solidFill>
                        <a:srgbClr val="BCD5E2"/>
                      </a:solidFill>
                      <a:prstDash val="solid"/>
                      <a:round/>
                      <a:headEnd type="none" w="med" len="med"/>
                      <a:tailEnd type="none" w="med" len="med"/>
                    </a:lnL>
                    <a:lnR w="7620" cap="flat" cmpd="sng" algn="ctr">
                      <a:solidFill>
                        <a:srgbClr val="BCD5E2"/>
                      </a:solidFill>
                      <a:prstDash val="solid"/>
                      <a:round/>
                      <a:headEnd type="none" w="med" len="med"/>
                      <a:tailEnd type="none" w="med" len="med"/>
                    </a:lnR>
                    <a:lnT w="7620" cap="flat" cmpd="sng" algn="ctr">
                      <a:solidFill>
                        <a:srgbClr val="BCD5E2"/>
                      </a:solidFill>
                      <a:prstDash val="solid"/>
                      <a:round/>
                      <a:headEnd type="none" w="med" len="med"/>
                      <a:tailEnd type="none" w="med" len="med"/>
                    </a:lnT>
                    <a:lnB w="7620" cap="flat" cmpd="sng" algn="ctr">
                      <a:solidFill>
                        <a:srgbClr val="BCD5E2"/>
                      </a:solidFill>
                      <a:prstDash val="solid"/>
                      <a:round/>
                      <a:headEnd type="none" w="med" len="med"/>
                      <a:tailEnd type="none" w="med" len="med"/>
                    </a:lnB>
                    <a:solidFill>
                      <a:srgbClr val="FFFFFF"/>
                    </a:solidFill>
                  </a:tcPr>
                </a:tc>
                <a:tc>
                  <a:txBody>
                    <a:bodyPr/>
                    <a:lstStyle/>
                    <a:p>
                      <a:r>
                        <a:rPr lang="en-US" sz="1300">
                          <a:effectLst/>
                          <a:latin typeface="source_sans_proregular"/>
                        </a:rPr>
                        <a:t>Returns a new command object</a:t>
                      </a:r>
                    </a:p>
                  </a:txBody>
                  <a:tcPr marL="11072" marR="11072" marT="11072" marB="11072" anchor="ctr">
                    <a:lnL w="7620" cap="flat" cmpd="sng" algn="ctr">
                      <a:solidFill>
                        <a:srgbClr val="BCD5E2"/>
                      </a:solidFill>
                      <a:prstDash val="solid"/>
                      <a:round/>
                      <a:headEnd type="none" w="med" len="med"/>
                      <a:tailEnd type="none" w="med" len="med"/>
                    </a:lnL>
                    <a:lnR w="7620" cap="flat" cmpd="sng" algn="ctr">
                      <a:solidFill>
                        <a:srgbClr val="BCD5E2"/>
                      </a:solidFill>
                      <a:prstDash val="solid"/>
                      <a:round/>
                      <a:headEnd type="none" w="med" len="med"/>
                      <a:tailEnd type="none" w="med" len="med"/>
                    </a:lnR>
                    <a:lnT w="7620" cap="flat" cmpd="sng" algn="ctr">
                      <a:solidFill>
                        <a:srgbClr val="BCD5E2"/>
                      </a:solidFill>
                      <a:prstDash val="solid"/>
                      <a:round/>
                      <a:headEnd type="none" w="med" len="med"/>
                      <a:tailEnd type="none" w="med" len="med"/>
                    </a:lnT>
                    <a:lnB w="7620" cap="flat" cmpd="sng" algn="ctr">
                      <a:solidFill>
                        <a:srgbClr val="BCD5E2"/>
                      </a:solidFill>
                      <a:prstDash val="solid"/>
                      <a:round/>
                      <a:headEnd type="none" w="med" len="med"/>
                      <a:tailEnd type="none" w="med" len="med"/>
                    </a:lnB>
                    <a:solidFill>
                      <a:srgbClr val="FFFFFF"/>
                    </a:solidFill>
                  </a:tcPr>
                </a:tc>
                <a:extLst>
                  <a:ext uri="{0D108BD9-81ED-4DB2-BD59-A6C34878D82A}">
                    <a16:rowId xmlns:a16="http://schemas.microsoft.com/office/drawing/2014/main" val="3145703931"/>
                  </a:ext>
                </a:extLst>
              </a:tr>
              <a:tr h="221442">
                <a:tc>
                  <a:txBody>
                    <a:bodyPr/>
                    <a:lstStyle/>
                    <a:p>
                      <a:r>
                        <a:rPr lang="en-IN" sz="1300" u="sng">
                          <a:solidFill>
                            <a:srgbClr val="184A74"/>
                          </a:solidFill>
                          <a:effectLst/>
                          <a:latin typeface="source_sans_proregular"/>
                          <a:hlinkClick r:id="rId14"/>
                        </a:rPr>
                        <a:t>Open()</a:t>
                      </a:r>
                      <a:endParaRPr lang="en-IN" sz="1300">
                        <a:effectLst/>
                        <a:latin typeface="source_sans_proregular"/>
                      </a:endParaRPr>
                    </a:p>
                  </a:txBody>
                  <a:tcPr marL="11072" marR="11072" marT="11072" marB="11072" anchor="ctr">
                    <a:lnL w="7620" cap="flat" cmpd="sng" algn="ctr">
                      <a:solidFill>
                        <a:srgbClr val="BCD5E2"/>
                      </a:solidFill>
                      <a:prstDash val="solid"/>
                      <a:round/>
                      <a:headEnd type="none" w="med" len="med"/>
                      <a:tailEnd type="none" w="med" len="med"/>
                    </a:lnL>
                    <a:lnR w="7620" cap="flat" cmpd="sng" algn="ctr">
                      <a:solidFill>
                        <a:srgbClr val="BCD5E2"/>
                      </a:solidFill>
                      <a:prstDash val="solid"/>
                      <a:round/>
                      <a:headEnd type="none" w="med" len="med"/>
                      <a:tailEnd type="none" w="med" len="med"/>
                    </a:lnR>
                    <a:lnT w="7620" cap="flat" cmpd="sng" algn="ctr">
                      <a:solidFill>
                        <a:srgbClr val="BCD5E2"/>
                      </a:solidFill>
                      <a:prstDash val="solid"/>
                      <a:round/>
                      <a:headEnd type="none" w="med" len="med"/>
                      <a:tailEnd type="none" w="med" len="med"/>
                    </a:lnT>
                    <a:lnB w="7620" cap="flat" cmpd="sng" algn="ctr">
                      <a:solidFill>
                        <a:srgbClr val="BCD5E2"/>
                      </a:solidFill>
                      <a:prstDash val="solid"/>
                      <a:round/>
                      <a:headEnd type="none" w="med" len="med"/>
                      <a:tailEnd type="none" w="med" len="med"/>
                    </a:lnB>
                    <a:solidFill>
                      <a:srgbClr val="FFFFFF"/>
                    </a:solidFill>
                  </a:tcPr>
                </a:tc>
                <a:tc>
                  <a:txBody>
                    <a:bodyPr/>
                    <a:lstStyle/>
                    <a:p>
                      <a:r>
                        <a:rPr lang="en-US" sz="1300" dirty="0">
                          <a:effectLst/>
                          <a:latin typeface="source_sans_proregular"/>
                        </a:rPr>
                        <a:t>Opens the connection to the database</a:t>
                      </a:r>
                    </a:p>
                  </a:txBody>
                  <a:tcPr marL="11072" marR="11072" marT="11072" marB="11072" anchor="ctr">
                    <a:lnL w="7620" cap="flat" cmpd="sng" algn="ctr">
                      <a:solidFill>
                        <a:srgbClr val="BCD5E2"/>
                      </a:solidFill>
                      <a:prstDash val="solid"/>
                      <a:round/>
                      <a:headEnd type="none" w="med" len="med"/>
                      <a:tailEnd type="none" w="med" len="med"/>
                    </a:lnL>
                    <a:lnR w="7620" cap="flat" cmpd="sng" algn="ctr">
                      <a:solidFill>
                        <a:srgbClr val="BCD5E2"/>
                      </a:solidFill>
                      <a:prstDash val="solid"/>
                      <a:round/>
                      <a:headEnd type="none" w="med" len="med"/>
                      <a:tailEnd type="none" w="med" len="med"/>
                    </a:lnR>
                    <a:lnT w="7620" cap="flat" cmpd="sng" algn="ctr">
                      <a:solidFill>
                        <a:srgbClr val="BCD5E2"/>
                      </a:solidFill>
                      <a:prstDash val="solid"/>
                      <a:round/>
                      <a:headEnd type="none" w="med" len="med"/>
                      <a:tailEnd type="none" w="med" len="med"/>
                    </a:lnT>
                    <a:lnB w="7620" cap="flat" cmpd="sng" algn="ctr">
                      <a:solidFill>
                        <a:srgbClr val="BCD5E2"/>
                      </a:solidFill>
                      <a:prstDash val="solid"/>
                      <a:round/>
                      <a:headEnd type="none" w="med" len="med"/>
                      <a:tailEnd type="none" w="med" len="med"/>
                    </a:lnB>
                    <a:solidFill>
                      <a:srgbClr val="FFFFFF"/>
                    </a:solidFill>
                  </a:tcPr>
                </a:tc>
                <a:extLst>
                  <a:ext uri="{0D108BD9-81ED-4DB2-BD59-A6C34878D82A}">
                    <a16:rowId xmlns:a16="http://schemas.microsoft.com/office/drawing/2014/main" val="3083746118"/>
                  </a:ext>
                </a:extLst>
              </a:tr>
            </a:tbl>
          </a:graphicData>
        </a:graphic>
      </p:graphicFrame>
    </p:spTree>
    <p:extLst>
      <p:ext uri="{BB962C8B-B14F-4D97-AF65-F5344CB8AC3E}">
        <p14:creationId xmlns:p14="http://schemas.microsoft.com/office/powerpoint/2010/main" val="34172252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3BA8D669-1B6E-4DD6-B082-8B5EFD928C0D}"/>
              </a:ext>
            </a:extLst>
          </p:cNvPr>
          <p:cNvGraphicFramePr>
            <a:graphicFrameLocks noGrp="1"/>
          </p:cNvGraphicFramePr>
          <p:nvPr>
            <p:extLst>
              <p:ext uri="{D42A27DB-BD31-4B8C-83A1-F6EECF244321}">
                <p14:modId xmlns:p14="http://schemas.microsoft.com/office/powerpoint/2010/main" val="219136941"/>
              </p:ext>
            </p:extLst>
          </p:nvPr>
        </p:nvGraphicFramePr>
        <p:xfrm>
          <a:off x="1731145" y="961121"/>
          <a:ext cx="7802040" cy="4357465"/>
        </p:xfrm>
        <a:graphic>
          <a:graphicData uri="http://schemas.openxmlformats.org/drawingml/2006/table">
            <a:tbl>
              <a:tblPr/>
              <a:tblGrid>
                <a:gridCol w="3901020">
                  <a:extLst>
                    <a:ext uri="{9D8B030D-6E8A-4147-A177-3AD203B41FA5}">
                      <a16:colId xmlns:a16="http://schemas.microsoft.com/office/drawing/2014/main" val="1193581173"/>
                    </a:ext>
                  </a:extLst>
                </a:gridCol>
                <a:gridCol w="3901020">
                  <a:extLst>
                    <a:ext uri="{9D8B030D-6E8A-4147-A177-3AD203B41FA5}">
                      <a16:colId xmlns:a16="http://schemas.microsoft.com/office/drawing/2014/main" val="4269296057"/>
                    </a:ext>
                  </a:extLst>
                </a:gridCol>
              </a:tblGrid>
              <a:tr h="213003">
                <a:tc>
                  <a:txBody>
                    <a:bodyPr/>
                    <a:lstStyle/>
                    <a:p>
                      <a:r>
                        <a:rPr lang="en-IN" sz="1200" b="1">
                          <a:solidFill>
                            <a:srgbClr val="184A74"/>
                          </a:solidFill>
                          <a:effectLst/>
                          <a:latin typeface="source_sans_proregular"/>
                        </a:rPr>
                        <a:t>Item</a:t>
                      </a:r>
                    </a:p>
                  </a:txBody>
                  <a:tcPr marL="15214" marR="15214" marT="15214" marB="15214" anchor="ctr">
                    <a:lnL w="7620" cap="flat" cmpd="sng" algn="ctr">
                      <a:solidFill>
                        <a:srgbClr val="BCD5E2"/>
                      </a:solidFill>
                      <a:prstDash val="solid"/>
                      <a:round/>
                      <a:headEnd type="none" w="med" len="med"/>
                      <a:tailEnd type="none" w="med" len="med"/>
                    </a:lnL>
                    <a:lnR w="7620" cap="flat" cmpd="sng" algn="ctr">
                      <a:solidFill>
                        <a:srgbClr val="BCD5E2"/>
                      </a:solidFill>
                      <a:prstDash val="solid"/>
                      <a:round/>
                      <a:headEnd type="none" w="med" len="med"/>
                      <a:tailEnd type="none" w="med" len="med"/>
                    </a:lnR>
                    <a:lnT w="7620" cap="flat" cmpd="sng" algn="ctr">
                      <a:solidFill>
                        <a:srgbClr val="BCD5E2"/>
                      </a:solidFill>
                      <a:prstDash val="solid"/>
                      <a:round/>
                      <a:headEnd type="none" w="med" len="med"/>
                      <a:tailEnd type="none" w="med" len="med"/>
                    </a:lnT>
                    <a:lnB w="7620" cap="flat" cmpd="sng" algn="ctr">
                      <a:solidFill>
                        <a:srgbClr val="BCD5E2"/>
                      </a:solidFill>
                      <a:prstDash val="solid"/>
                      <a:round/>
                      <a:headEnd type="none" w="med" len="med"/>
                      <a:tailEnd type="none" w="med" len="med"/>
                    </a:lnB>
                    <a:solidFill>
                      <a:srgbClr val="BCD5E2"/>
                    </a:solidFill>
                  </a:tcPr>
                </a:tc>
                <a:tc>
                  <a:txBody>
                    <a:bodyPr/>
                    <a:lstStyle/>
                    <a:p>
                      <a:r>
                        <a:rPr lang="en-IN" sz="1200" b="1">
                          <a:solidFill>
                            <a:srgbClr val="184A74"/>
                          </a:solidFill>
                          <a:effectLst/>
                          <a:latin typeface="source_sans_proregular"/>
                        </a:rPr>
                        <a:t>Description</a:t>
                      </a:r>
                    </a:p>
                  </a:txBody>
                  <a:tcPr marL="15214" marR="15214" marT="15214" marB="15214" anchor="ctr">
                    <a:lnL w="7620" cap="flat" cmpd="sng" algn="ctr">
                      <a:solidFill>
                        <a:srgbClr val="BCD5E2"/>
                      </a:solidFill>
                      <a:prstDash val="solid"/>
                      <a:round/>
                      <a:headEnd type="none" w="med" len="med"/>
                      <a:tailEnd type="none" w="med" len="med"/>
                    </a:lnL>
                    <a:lnR w="7620" cap="flat" cmpd="sng" algn="ctr">
                      <a:solidFill>
                        <a:srgbClr val="BCD5E2"/>
                      </a:solidFill>
                      <a:prstDash val="solid"/>
                      <a:round/>
                      <a:headEnd type="none" w="med" len="med"/>
                      <a:tailEnd type="none" w="med" len="med"/>
                    </a:lnR>
                    <a:lnT w="7620" cap="flat" cmpd="sng" algn="ctr">
                      <a:solidFill>
                        <a:srgbClr val="BCD5E2"/>
                      </a:solidFill>
                      <a:prstDash val="solid"/>
                      <a:round/>
                      <a:headEnd type="none" w="med" len="med"/>
                      <a:tailEnd type="none" w="med" len="med"/>
                    </a:lnT>
                    <a:lnB w="7620" cap="flat" cmpd="sng" algn="ctr">
                      <a:solidFill>
                        <a:srgbClr val="BCD5E2"/>
                      </a:solidFill>
                      <a:prstDash val="solid"/>
                      <a:round/>
                      <a:headEnd type="none" w="med" len="med"/>
                      <a:tailEnd type="none" w="med" len="med"/>
                    </a:lnB>
                    <a:solidFill>
                      <a:srgbClr val="BCD5E2"/>
                    </a:solidFill>
                  </a:tcPr>
                </a:tc>
                <a:extLst>
                  <a:ext uri="{0D108BD9-81ED-4DB2-BD59-A6C34878D82A}">
                    <a16:rowId xmlns:a16="http://schemas.microsoft.com/office/drawing/2014/main" val="3830853636"/>
                  </a:ext>
                </a:extLst>
              </a:tr>
              <a:tr h="202860">
                <a:tc gridSpan="2">
                  <a:txBody>
                    <a:bodyPr/>
                    <a:lstStyle/>
                    <a:p>
                      <a:r>
                        <a:rPr lang="en-IN" sz="1200" b="1" i="1">
                          <a:effectLst/>
                          <a:latin typeface="source_sans_proregular"/>
                        </a:rPr>
                        <a:t>Properties</a:t>
                      </a:r>
                      <a:endParaRPr lang="en-IN" sz="1200">
                        <a:effectLst/>
                        <a:latin typeface="source_sans_proregular"/>
                      </a:endParaRPr>
                    </a:p>
                  </a:txBody>
                  <a:tcPr marL="10143" marR="10143" marT="10143" marB="10143" anchor="ctr">
                    <a:lnL w="7620" cap="flat" cmpd="sng" algn="ctr">
                      <a:solidFill>
                        <a:srgbClr val="BCD5E2"/>
                      </a:solidFill>
                      <a:prstDash val="solid"/>
                      <a:round/>
                      <a:headEnd type="none" w="med" len="med"/>
                      <a:tailEnd type="none" w="med" len="med"/>
                    </a:lnL>
                    <a:lnR w="7620" cap="flat" cmpd="sng" algn="ctr">
                      <a:solidFill>
                        <a:srgbClr val="BCD5E2"/>
                      </a:solidFill>
                      <a:prstDash val="solid"/>
                      <a:round/>
                      <a:headEnd type="none" w="med" len="med"/>
                      <a:tailEnd type="none" w="med" len="med"/>
                    </a:lnR>
                    <a:lnT w="7620" cap="flat" cmpd="sng" algn="ctr">
                      <a:solidFill>
                        <a:srgbClr val="BCD5E2"/>
                      </a:solidFill>
                      <a:prstDash val="solid"/>
                      <a:round/>
                      <a:headEnd type="none" w="med" len="med"/>
                      <a:tailEnd type="none" w="med" len="med"/>
                    </a:lnT>
                    <a:lnB w="7620" cap="flat" cmpd="sng" algn="ctr">
                      <a:solidFill>
                        <a:srgbClr val="BCD5E2"/>
                      </a:solidFill>
                      <a:prstDash val="solid"/>
                      <a:round/>
                      <a:headEnd type="none" w="med" len="med"/>
                      <a:tailEnd type="none" w="med" len="med"/>
                    </a:lnB>
                    <a:solidFill>
                      <a:srgbClr val="FFFFFF"/>
                    </a:solidFill>
                  </a:tcPr>
                </a:tc>
                <a:tc hMerge="1">
                  <a:txBody>
                    <a:bodyPr/>
                    <a:lstStyle/>
                    <a:p>
                      <a:endParaRPr lang="en-IN"/>
                    </a:p>
                  </a:txBody>
                  <a:tcPr>
                    <a:lnL w="7620" cap="flat" cmpd="sng" algn="ctr">
                      <a:solidFill>
                        <a:srgbClr val="BCD5E2"/>
                      </a:solidFill>
                      <a:prstDash val="solid"/>
                      <a:round/>
                      <a:headEnd type="none" w="med" len="med"/>
                      <a:tailEnd type="none" w="med" len="med"/>
                    </a:lnL>
                    <a:lnT w="7620" cap="flat" cmpd="sng" algn="ctr">
                      <a:solidFill>
                        <a:srgbClr val="BCD5E2"/>
                      </a:solidFill>
                      <a:prstDash val="solid"/>
                      <a:round/>
                      <a:headEnd type="none" w="med" len="med"/>
                      <a:tailEnd type="none" w="med" len="med"/>
                    </a:lnT>
                  </a:tcPr>
                </a:tc>
                <a:extLst>
                  <a:ext uri="{0D108BD9-81ED-4DB2-BD59-A6C34878D82A}">
                    <a16:rowId xmlns:a16="http://schemas.microsoft.com/office/drawing/2014/main" val="1501577001"/>
                  </a:ext>
                </a:extLst>
              </a:tr>
              <a:tr h="202860">
                <a:tc>
                  <a:txBody>
                    <a:bodyPr/>
                    <a:lstStyle/>
                    <a:p>
                      <a:r>
                        <a:rPr lang="en-IN" sz="1200" u="sng">
                          <a:solidFill>
                            <a:srgbClr val="184A74"/>
                          </a:solidFill>
                          <a:effectLst/>
                          <a:latin typeface="source_sans_proregular"/>
                          <a:hlinkClick r:id="rId2"/>
                        </a:rPr>
                        <a:t>CommandText</a:t>
                      </a:r>
                      <a:endParaRPr lang="en-IN" sz="1200">
                        <a:effectLst/>
                        <a:latin typeface="source_sans_proregular"/>
                      </a:endParaRPr>
                    </a:p>
                  </a:txBody>
                  <a:tcPr marL="10143" marR="10143" marT="10143" marB="10143" anchor="ctr">
                    <a:lnL w="7620" cap="flat" cmpd="sng" algn="ctr">
                      <a:solidFill>
                        <a:srgbClr val="BCD5E2"/>
                      </a:solidFill>
                      <a:prstDash val="solid"/>
                      <a:round/>
                      <a:headEnd type="none" w="med" len="med"/>
                      <a:tailEnd type="none" w="med" len="med"/>
                    </a:lnL>
                    <a:lnR w="7620" cap="flat" cmpd="sng" algn="ctr">
                      <a:solidFill>
                        <a:srgbClr val="BCD5E2"/>
                      </a:solidFill>
                      <a:prstDash val="solid"/>
                      <a:round/>
                      <a:headEnd type="none" w="med" len="med"/>
                      <a:tailEnd type="none" w="med" len="med"/>
                    </a:lnR>
                    <a:lnT w="7620" cap="flat" cmpd="sng" algn="ctr">
                      <a:solidFill>
                        <a:srgbClr val="BCD5E2"/>
                      </a:solidFill>
                      <a:prstDash val="solid"/>
                      <a:round/>
                      <a:headEnd type="none" w="med" len="med"/>
                      <a:tailEnd type="none" w="med" len="med"/>
                    </a:lnT>
                    <a:lnB w="7620" cap="flat" cmpd="sng" algn="ctr">
                      <a:solidFill>
                        <a:srgbClr val="BCD5E2"/>
                      </a:solidFill>
                      <a:prstDash val="solid"/>
                      <a:round/>
                      <a:headEnd type="none" w="med" len="med"/>
                      <a:tailEnd type="none" w="med" len="med"/>
                    </a:lnB>
                    <a:solidFill>
                      <a:srgbClr val="FFFFFF"/>
                    </a:solidFill>
                  </a:tcPr>
                </a:tc>
                <a:tc>
                  <a:txBody>
                    <a:bodyPr/>
                    <a:lstStyle/>
                    <a:p>
                      <a:r>
                        <a:rPr lang="en-US" sz="1200">
                          <a:effectLst/>
                          <a:latin typeface="source_sans_proregular"/>
                        </a:rPr>
                        <a:t>Contains the text of a SQL query</a:t>
                      </a:r>
                    </a:p>
                  </a:txBody>
                  <a:tcPr marL="10143" marR="10143" marT="10143" marB="10143" anchor="ctr">
                    <a:lnL w="7620" cap="flat" cmpd="sng" algn="ctr">
                      <a:solidFill>
                        <a:srgbClr val="BCD5E2"/>
                      </a:solidFill>
                      <a:prstDash val="solid"/>
                      <a:round/>
                      <a:headEnd type="none" w="med" len="med"/>
                      <a:tailEnd type="none" w="med" len="med"/>
                    </a:lnL>
                    <a:lnR w="7620" cap="flat" cmpd="sng" algn="ctr">
                      <a:solidFill>
                        <a:srgbClr val="BCD5E2"/>
                      </a:solidFill>
                      <a:prstDash val="solid"/>
                      <a:round/>
                      <a:headEnd type="none" w="med" len="med"/>
                      <a:tailEnd type="none" w="med" len="med"/>
                    </a:lnR>
                    <a:lnB w="7620" cap="flat" cmpd="sng" algn="ctr">
                      <a:solidFill>
                        <a:srgbClr val="BCD5E2"/>
                      </a:solidFill>
                      <a:prstDash val="solid"/>
                      <a:round/>
                      <a:headEnd type="none" w="med" len="med"/>
                      <a:tailEnd type="none" w="med" len="med"/>
                    </a:lnB>
                    <a:solidFill>
                      <a:srgbClr val="FFFFFF"/>
                    </a:solidFill>
                  </a:tcPr>
                </a:tc>
                <a:extLst>
                  <a:ext uri="{0D108BD9-81ED-4DB2-BD59-A6C34878D82A}">
                    <a16:rowId xmlns:a16="http://schemas.microsoft.com/office/drawing/2014/main" val="4225471917"/>
                  </a:ext>
                </a:extLst>
              </a:tr>
              <a:tr h="385433">
                <a:tc>
                  <a:txBody>
                    <a:bodyPr/>
                    <a:lstStyle/>
                    <a:p>
                      <a:r>
                        <a:rPr lang="en-IN" sz="1200" u="sng">
                          <a:solidFill>
                            <a:srgbClr val="184A74"/>
                          </a:solidFill>
                          <a:effectLst/>
                          <a:latin typeface="source_sans_proregular"/>
                          <a:hlinkClick r:id="rId3"/>
                        </a:rPr>
                        <a:t>CommandTimeout</a:t>
                      </a:r>
                      <a:endParaRPr lang="en-IN" sz="1200">
                        <a:effectLst/>
                        <a:latin typeface="source_sans_proregular"/>
                      </a:endParaRPr>
                    </a:p>
                  </a:txBody>
                  <a:tcPr marL="10143" marR="10143" marT="10143" marB="10143" anchor="ctr">
                    <a:lnL w="7620" cap="flat" cmpd="sng" algn="ctr">
                      <a:solidFill>
                        <a:srgbClr val="BCD5E2"/>
                      </a:solidFill>
                      <a:prstDash val="solid"/>
                      <a:round/>
                      <a:headEnd type="none" w="med" len="med"/>
                      <a:tailEnd type="none" w="med" len="med"/>
                    </a:lnL>
                    <a:lnR w="7620" cap="flat" cmpd="sng" algn="ctr">
                      <a:solidFill>
                        <a:srgbClr val="BCD5E2"/>
                      </a:solidFill>
                      <a:prstDash val="solid"/>
                      <a:round/>
                      <a:headEnd type="none" w="med" len="med"/>
                      <a:tailEnd type="none" w="med" len="med"/>
                    </a:lnR>
                    <a:lnT w="7620" cap="flat" cmpd="sng" algn="ctr">
                      <a:solidFill>
                        <a:srgbClr val="BCD5E2"/>
                      </a:solidFill>
                      <a:prstDash val="solid"/>
                      <a:round/>
                      <a:headEnd type="none" w="med" len="med"/>
                      <a:tailEnd type="none" w="med" len="med"/>
                    </a:lnT>
                    <a:lnB w="7620" cap="flat" cmpd="sng" algn="ctr">
                      <a:solidFill>
                        <a:srgbClr val="BCD5E2"/>
                      </a:solidFill>
                      <a:prstDash val="solid"/>
                      <a:round/>
                      <a:headEnd type="none" w="med" len="med"/>
                      <a:tailEnd type="none" w="med" len="med"/>
                    </a:lnB>
                    <a:solidFill>
                      <a:srgbClr val="FFFFFF"/>
                    </a:solidFill>
                  </a:tcPr>
                </a:tc>
                <a:tc>
                  <a:txBody>
                    <a:bodyPr/>
                    <a:lstStyle/>
                    <a:p>
                      <a:r>
                        <a:rPr lang="en-US" sz="1200">
                          <a:effectLst/>
                          <a:latin typeface="source_sans_proregular"/>
                        </a:rPr>
                        <a:t>Contains the length of the timeout of a query, in seconds</a:t>
                      </a:r>
                    </a:p>
                  </a:txBody>
                  <a:tcPr marL="10143" marR="10143" marT="10143" marB="10143" anchor="ctr">
                    <a:lnL w="7620" cap="flat" cmpd="sng" algn="ctr">
                      <a:solidFill>
                        <a:srgbClr val="BCD5E2"/>
                      </a:solidFill>
                      <a:prstDash val="solid"/>
                      <a:round/>
                      <a:headEnd type="none" w="med" len="med"/>
                      <a:tailEnd type="none" w="med" len="med"/>
                    </a:lnL>
                    <a:lnR w="7620" cap="flat" cmpd="sng" algn="ctr">
                      <a:solidFill>
                        <a:srgbClr val="BCD5E2"/>
                      </a:solidFill>
                      <a:prstDash val="solid"/>
                      <a:round/>
                      <a:headEnd type="none" w="med" len="med"/>
                      <a:tailEnd type="none" w="med" len="med"/>
                    </a:lnR>
                    <a:lnT w="7620" cap="flat" cmpd="sng" algn="ctr">
                      <a:solidFill>
                        <a:srgbClr val="BCD5E2"/>
                      </a:solidFill>
                      <a:prstDash val="solid"/>
                      <a:round/>
                      <a:headEnd type="none" w="med" len="med"/>
                      <a:tailEnd type="none" w="med" len="med"/>
                    </a:lnT>
                    <a:lnB w="7620" cap="flat" cmpd="sng" algn="ctr">
                      <a:solidFill>
                        <a:srgbClr val="BCD5E2"/>
                      </a:solidFill>
                      <a:prstDash val="solid"/>
                      <a:round/>
                      <a:headEnd type="none" w="med" len="med"/>
                      <a:tailEnd type="none" w="med" len="med"/>
                    </a:lnB>
                    <a:solidFill>
                      <a:srgbClr val="FFFFFF"/>
                    </a:solidFill>
                  </a:tcPr>
                </a:tc>
                <a:extLst>
                  <a:ext uri="{0D108BD9-81ED-4DB2-BD59-A6C34878D82A}">
                    <a16:rowId xmlns:a16="http://schemas.microsoft.com/office/drawing/2014/main" val="2111000829"/>
                  </a:ext>
                </a:extLst>
              </a:tr>
              <a:tr h="202860">
                <a:tc>
                  <a:txBody>
                    <a:bodyPr/>
                    <a:lstStyle/>
                    <a:p>
                      <a:r>
                        <a:rPr lang="en-IN" sz="1200" u="sng">
                          <a:solidFill>
                            <a:srgbClr val="FF0000"/>
                          </a:solidFill>
                          <a:effectLst/>
                          <a:latin typeface="source_sans_proregular"/>
                          <a:hlinkClick r:id="rId4"/>
                        </a:rPr>
                        <a:t>CommandType</a:t>
                      </a:r>
                      <a:endParaRPr lang="en-IN" sz="1200">
                        <a:effectLst/>
                        <a:latin typeface="source_sans_proregular"/>
                      </a:endParaRPr>
                    </a:p>
                  </a:txBody>
                  <a:tcPr marL="10143" marR="10143" marT="10143" marB="10143" anchor="ctr">
                    <a:lnL w="7620" cap="flat" cmpd="sng" algn="ctr">
                      <a:solidFill>
                        <a:srgbClr val="BCD5E2"/>
                      </a:solidFill>
                      <a:prstDash val="solid"/>
                      <a:round/>
                      <a:headEnd type="none" w="med" len="med"/>
                      <a:tailEnd type="none" w="med" len="med"/>
                    </a:lnL>
                    <a:lnR w="7620" cap="flat" cmpd="sng" algn="ctr">
                      <a:solidFill>
                        <a:srgbClr val="BCD5E2"/>
                      </a:solidFill>
                      <a:prstDash val="solid"/>
                      <a:round/>
                      <a:headEnd type="none" w="med" len="med"/>
                      <a:tailEnd type="none" w="med" len="med"/>
                    </a:lnR>
                    <a:lnT w="7620" cap="flat" cmpd="sng" algn="ctr">
                      <a:solidFill>
                        <a:srgbClr val="BCD5E2"/>
                      </a:solidFill>
                      <a:prstDash val="solid"/>
                      <a:round/>
                      <a:headEnd type="none" w="med" len="med"/>
                      <a:tailEnd type="none" w="med" len="med"/>
                    </a:lnT>
                    <a:lnB w="7620" cap="flat" cmpd="sng" algn="ctr">
                      <a:solidFill>
                        <a:srgbClr val="BCD5E2"/>
                      </a:solidFill>
                      <a:prstDash val="solid"/>
                      <a:round/>
                      <a:headEnd type="none" w="med" len="med"/>
                      <a:tailEnd type="none" w="med" len="med"/>
                    </a:lnB>
                    <a:solidFill>
                      <a:srgbClr val="FFFFFF"/>
                    </a:solidFill>
                  </a:tcPr>
                </a:tc>
                <a:tc>
                  <a:txBody>
                    <a:bodyPr/>
                    <a:lstStyle/>
                    <a:p>
                      <a:r>
                        <a:rPr lang="en-US" sz="1200">
                          <a:effectLst/>
                          <a:latin typeface="source_sans_proregular"/>
                        </a:rPr>
                        <a:t>Specifies the type of command to be executed</a:t>
                      </a:r>
                    </a:p>
                  </a:txBody>
                  <a:tcPr marL="10143" marR="10143" marT="10143" marB="10143" anchor="ctr">
                    <a:lnL w="7620" cap="flat" cmpd="sng" algn="ctr">
                      <a:solidFill>
                        <a:srgbClr val="BCD5E2"/>
                      </a:solidFill>
                      <a:prstDash val="solid"/>
                      <a:round/>
                      <a:headEnd type="none" w="med" len="med"/>
                      <a:tailEnd type="none" w="med" len="med"/>
                    </a:lnL>
                    <a:lnR w="7620" cap="flat" cmpd="sng" algn="ctr">
                      <a:solidFill>
                        <a:srgbClr val="BCD5E2"/>
                      </a:solidFill>
                      <a:prstDash val="solid"/>
                      <a:round/>
                      <a:headEnd type="none" w="med" len="med"/>
                      <a:tailEnd type="none" w="med" len="med"/>
                    </a:lnR>
                    <a:lnT w="7620" cap="flat" cmpd="sng" algn="ctr">
                      <a:solidFill>
                        <a:srgbClr val="BCD5E2"/>
                      </a:solidFill>
                      <a:prstDash val="solid"/>
                      <a:round/>
                      <a:headEnd type="none" w="med" len="med"/>
                      <a:tailEnd type="none" w="med" len="med"/>
                    </a:lnT>
                    <a:lnB w="7620" cap="flat" cmpd="sng" algn="ctr">
                      <a:solidFill>
                        <a:srgbClr val="BCD5E2"/>
                      </a:solidFill>
                      <a:prstDash val="solid"/>
                      <a:round/>
                      <a:headEnd type="none" w="med" len="med"/>
                      <a:tailEnd type="none" w="med" len="med"/>
                    </a:lnB>
                    <a:solidFill>
                      <a:srgbClr val="FFFFFF"/>
                    </a:solidFill>
                  </a:tcPr>
                </a:tc>
                <a:extLst>
                  <a:ext uri="{0D108BD9-81ED-4DB2-BD59-A6C34878D82A}">
                    <a16:rowId xmlns:a16="http://schemas.microsoft.com/office/drawing/2014/main" val="4269657850"/>
                  </a:ext>
                </a:extLst>
              </a:tr>
              <a:tr h="202860">
                <a:tc>
                  <a:txBody>
                    <a:bodyPr/>
                    <a:lstStyle/>
                    <a:p>
                      <a:r>
                        <a:rPr lang="en-IN" sz="1200" u="sng">
                          <a:solidFill>
                            <a:srgbClr val="184A74"/>
                          </a:solidFill>
                          <a:effectLst/>
                          <a:latin typeface="source_sans_proregular"/>
                          <a:hlinkClick r:id="rId5"/>
                        </a:rPr>
                        <a:t>Connection</a:t>
                      </a:r>
                      <a:endParaRPr lang="en-IN" sz="1200">
                        <a:effectLst/>
                        <a:latin typeface="source_sans_proregular"/>
                      </a:endParaRPr>
                    </a:p>
                  </a:txBody>
                  <a:tcPr marL="10143" marR="10143" marT="10143" marB="10143" anchor="ctr">
                    <a:lnL w="7620" cap="flat" cmpd="sng" algn="ctr">
                      <a:solidFill>
                        <a:srgbClr val="BCD5E2"/>
                      </a:solidFill>
                      <a:prstDash val="solid"/>
                      <a:round/>
                      <a:headEnd type="none" w="med" len="med"/>
                      <a:tailEnd type="none" w="med" len="med"/>
                    </a:lnL>
                    <a:lnR w="7620" cap="flat" cmpd="sng" algn="ctr">
                      <a:solidFill>
                        <a:srgbClr val="BCD5E2"/>
                      </a:solidFill>
                      <a:prstDash val="solid"/>
                      <a:round/>
                      <a:headEnd type="none" w="med" len="med"/>
                      <a:tailEnd type="none" w="med" len="med"/>
                    </a:lnR>
                    <a:lnT w="7620" cap="flat" cmpd="sng" algn="ctr">
                      <a:solidFill>
                        <a:srgbClr val="BCD5E2"/>
                      </a:solidFill>
                      <a:prstDash val="solid"/>
                      <a:round/>
                      <a:headEnd type="none" w="med" len="med"/>
                      <a:tailEnd type="none" w="med" len="med"/>
                    </a:lnT>
                    <a:lnB w="7620" cap="flat" cmpd="sng" algn="ctr">
                      <a:solidFill>
                        <a:srgbClr val="BCD5E2"/>
                      </a:solidFill>
                      <a:prstDash val="solid"/>
                      <a:round/>
                      <a:headEnd type="none" w="med" len="med"/>
                      <a:tailEnd type="none" w="med" len="med"/>
                    </a:lnB>
                    <a:solidFill>
                      <a:srgbClr val="FFFFFF"/>
                    </a:solidFill>
                  </a:tcPr>
                </a:tc>
                <a:tc>
                  <a:txBody>
                    <a:bodyPr/>
                    <a:lstStyle/>
                    <a:p>
                      <a:r>
                        <a:rPr lang="en-US" sz="1200" dirty="0">
                          <a:effectLst/>
                          <a:latin typeface="source_sans_proregular"/>
                        </a:rPr>
                        <a:t>Specifies the connection to the database</a:t>
                      </a:r>
                    </a:p>
                  </a:txBody>
                  <a:tcPr marL="10143" marR="10143" marT="10143" marB="10143" anchor="ctr">
                    <a:lnL w="7620" cap="flat" cmpd="sng" algn="ctr">
                      <a:solidFill>
                        <a:srgbClr val="BCD5E2"/>
                      </a:solidFill>
                      <a:prstDash val="solid"/>
                      <a:round/>
                      <a:headEnd type="none" w="med" len="med"/>
                      <a:tailEnd type="none" w="med" len="med"/>
                    </a:lnL>
                    <a:lnR w="7620" cap="flat" cmpd="sng" algn="ctr">
                      <a:solidFill>
                        <a:srgbClr val="BCD5E2"/>
                      </a:solidFill>
                      <a:prstDash val="solid"/>
                      <a:round/>
                      <a:headEnd type="none" w="med" len="med"/>
                      <a:tailEnd type="none" w="med" len="med"/>
                    </a:lnR>
                    <a:lnT w="7620" cap="flat" cmpd="sng" algn="ctr">
                      <a:solidFill>
                        <a:srgbClr val="BCD5E2"/>
                      </a:solidFill>
                      <a:prstDash val="solid"/>
                      <a:round/>
                      <a:headEnd type="none" w="med" len="med"/>
                      <a:tailEnd type="none" w="med" len="med"/>
                    </a:lnT>
                    <a:lnB w="7620" cap="flat" cmpd="sng" algn="ctr">
                      <a:solidFill>
                        <a:srgbClr val="BCD5E2"/>
                      </a:solidFill>
                      <a:prstDash val="solid"/>
                      <a:round/>
                      <a:headEnd type="none" w="med" len="med"/>
                      <a:tailEnd type="none" w="med" len="med"/>
                    </a:lnB>
                    <a:solidFill>
                      <a:srgbClr val="FFFFFF"/>
                    </a:solidFill>
                  </a:tcPr>
                </a:tc>
                <a:extLst>
                  <a:ext uri="{0D108BD9-81ED-4DB2-BD59-A6C34878D82A}">
                    <a16:rowId xmlns:a16="http://schemas.microsoft.com/office/drawing/2014/main" val="2389815677"/>
                  </a:ext>
                </a:extLst>
              </a:tr>
              <a:tr h="202860">
                <a:tc>
                  <a:txBody>
                    <a:bodyPr/>
                    <a:lstStyle/>
                    <a:p>
                      <a:r>
                        <a:rPr lang="en-IN" sz="1200" u="sng">
                          <a:solidFill>
                            <a:srgbClr val="184A74"/>
                          </a:solidFill>
                          <a:effectLst/>
                          <a:latin typeface="source_sans_proregular"/>
                          <a:hlinkClick r:id="rId6"/>
                        </a:rPr>
                        <a:t>Parameters</a:t>
                      </a:r>
                      <a:endParaRPr lang="en-IN" sz="1200">
                        <a:effectLst/>
                        <a:latin typeface="source_sans_proregular"/>
                      </a:endParaRPr>
                    </a:p>
                  </a:txBody>
                  <a:tcPr marL="10143" marR="10143" marT="10143" marB="10143" anchor="ctr">
                    <a:lnL w="7620" cap="flat" cmpd="sng" algn="ctr">
                      <a:solidFill>
                        <a:srgbClr val="BCD5E2"/>
                      </a:solidFill>
                      <a:prstDash val="solid"/>
                      <a:round/>
                      <a:headEnd type="none" w="med" len="med"/>
                      <a:tailEnd type="none" w="med" len="med"/>
                    </a:lnL>
                    <a:lnR w="7620" cap="flat" cmpd="sng" algn="ctr">
                      <a:solidFill>
                        <a:srgbClr val="BCD5E2"/>
                      </a:solidFill>
                      <a:prstDash val="solid"/>
                      <a:round/>
                      <a:headEnd type="none" w="med" len="med"/>
                      <a:tailEnd type="none" w="med" len="med"/>
                    </a:lnR>
                    <a:lnT w="7620" cap="flat" cmpd="sng" algn="ctr">
                      <a:solidFill>
                        <a:srgbClr val="BCD5E2"/>
                      </a:solidFill>
                      <a:prstDash val="solid"/>
                      <a:round/>
                      <a:headEnd type="none" w="med" len="med"/>
                      <a:tailEnd type="none" w="med" len="med"/>
                    </a:lnT>
                    <a:lnB w="7620" cap="flat" cmpd="sng" algn="ctr">
                      <a:solidFill>
                        <a:srgbClr val="BCD5E2"/>
                      </a:solidFill>
                      <a:prstDash val="solid"/>
                      <a:round/>
                      <a:headEnd type="none" w="med" len="med"/>
                      <a:tailEnd type="none" w="med" len="med"/>
                    </a:lnB>
                    <a:solidFill>
                      <a:srgbClr val="FFFFFF"/>
                    </a:solidFill>
                  </a:tcPr>
                </a:tc>
                <a:tc>
                  <a:txBody>
                    <a:bodyPr/>
                    <a:lstStyle/>
                    <a:p>
                      <a:r>
                        <a:rPr lang="en-US" sz="1200">
                          <a:effectLst/>
                          <a:latin typeface="source_sans_proregular"/>
                        </a:rPr>
                        <a:t>Specifies a collection of parameters for the SQL query</a:t>
                      </a:r>
                    </a:p>
                  </a:txBody>
                  <a:tcPr marL="10143" marR="10143" marT="10143" marB="10143" anchor="ctr">
                    <a:lnL w="7620" cap="flat" cmpd="sng" algn="ctr">
                      <a:solidFill>
                        <a:srgbClr val="BCD5E2"/>
                      </a:solidFill>
                      <a:prstDash val="solid"/>
                      <a:round/>
                      <a:headEnd type="none" w="med" len="med"/>
                      <a:tailEnd type="none" w="med" len="med"/>
                    </a:lnL>
                    <a:lnR w="7620" cap="flat" cmpd="sng" algn="ctr">
                      <a:solidFill>
                        <a:srgbClr val="BCD5E2"/>
                      </a:solidFill>
                      <a:prstDash val="solid"/>
                      <a:round/>
                      <a:headEnd type="none" w="med" len="med"/>
                      <a:tailEnd type="none" w="med" len="med"/>
                    </a:lnR>
                    <a:lnT w="7620" cap="flat" cmpd="sng" algn="ctr">
                      <a:solidFill>
                        <a:srgbClr val="BCD5E2"/>
                      </a:solidFill>
                      <a:prstDash val="solid"/>
                      <a:round/>
                      <a:headEnd type="none" w="med" len="med"/>
                      <a:tailEnd type="none" w="med" len="med"/>
                    </a:lnT>
                    <a:lnB w="7620" cap="flat" cmpd="sng" algn="ctr">
                      <a:solidFill>
                        <a:srgbClr val="BCD5E2"/>
                      </a:solidFill>
                      <a:prstDash val="solid"/>
                      <a:round/>
                      <a:headEnd type="none" w="med" len="med"/>
                      <a:tailEnd type="none" w="med" len="med"/>
                    </a:lnB>
                    <a:solidFill>
                      <a:srgbClr val="FFFFFF"/>
                    </a:solidFill>
                  </a:tcPr>
                </a:tc>
                <a:extLst>
                  <a:ext uri="{0D108BD9-81ED-4DB2-BD59-A6C34878D82A}">
                    <a16:rowId xmlns:a16="http://schemas.microsoft.com/office/drawing/2014/main" val="2316887725"/>
                  </a:ext>
                </a:extLst>
              </a:tr>
              <a:tr h="385433">
                <a:tc>
                  <a:txBody>
                    <a:bodyPr/>
                    <a:lstStyle/>
                    <a:p>
                      <a:r>
                        <a:rPr lang="en-IN" sz="1200" u="sng" dirty="0">
                          <a:solidFill>
                            <a:srgbClr val="184A74"/>
                          </a:solidFill>
                          <a:effectLst/>
                          <a:latin typeface="source_sans_proregular"/>
                          <a:hlinkClick r:id="rId7"/>
                        </a:rPr>
                        <a:t>Transaction</a:t>
                      </a:r>
                      <a:endParaRPr lang="en-IN" sz="1200" dirty="0">
                        <a:effectLst/>
                        <a:latin typeface="source_sans_proregular"/>
                      </a:endParaRPr>
                    </a:p>
                  </a:txBody>
                  <a:tcPr marL="10143" marR="10143" marT="10143" marB="10143" anchor="ctr">
                    <a:lnL w="7620" cap="flat" cmpd="sng" algn="ctr">
                      <a:solidFill>
                        <a:srgbClr val="BCD5E2"/>
                      </a:solidFill>
                      <a:prstDash val="solid"/>
                      <a:round/>
                      <a:headEnd type="none" w="med" len="med"/>
                      <a:tailEnd type="none" w="med" len="med"/>
                    </a:lnL>
                    <a:lnR w="7620" cap="flat" cmpd="sng" algn="ctr">
                      <a:solidFill>
                        <a:srgbClr val="BCD5E2"/>
                      </a:solidFill>
                      <a:prstDash val="solid"/>
                      <a:round/>
                      <a:headEnd type="none" w="med" len="med"/>
                      <a:tailEnd type="none" w="med" len="med"/>
                    </a:lnR>
                    <a:lnT w="7620" cap="flat" cmpd="sng" algn="ctr">
                      <a:solidFill>
                        <a:srgbClr val="BCD5E2"/>
                      </a:solidFill>
                      <a:prstDash val="solid"/>
                      <a:round/>
                      <a:headEnd type="none" w="med" len="med"/>
                      <a:tailEnd type="none" w="med" len="med"/>
                    </a:lnT>
                    <a:lnB w="7620" cap="flat" cmpd="sng" algn="ctr">
                      <a:solidFill>
                        <a:srgbClr val="BCD5E2"/>
                      </a:solidFill>
                      <a:prstDash val="solid"/>
                      <a:round/>
                      <a:headEnd type="none" w="med" len="med"/>
                      <a:tailEnd type="none" w="med" len="med"/>
                    </a:lnB>
                    <a:solidFill>
                      <a:srgbClr val="FFFFFF"/>
                    </a:solidFill>
                  </a:tcPr>
                </a:tc>
                <a:tc>
                  <a:txBody>
                    <a:bodyPr/>
                    <a:lstStyle/>
                    <a:p>
                      <a:r>
                        <a:rPr lang="en-US" sz="1200" dirty="0">
                          <a:effectLst/>
                          <a:latin typeface="source_sans_proregular"/>
                        </a:rPr>
                        <a:t>Specifies a transaction object, which enables developers to run queries in a transaction</a:t>
                      </a:r>
                    </a:p>
                  </a:txBody>
                  <a:tcPr marL="10143" marR="10143" marT="10143" marB="10143" anchor="ctr">
                    <a:lnL w="7620" cap="flat" cmpd="sng" algn="ctr">
                      <a:solidFill>
                        <a:srgbClr val="BCD5E2"/>
                      </a:solidFill>
                      <a:prstDash val="solid"/>
                      <a:round/>
                      <a:headEnd type="none" w="med" len="med"/>
                      <a:tailEnd type="none" w="med" len="med"/>
                    </a:lnL>
                    <a:lnR w="7620" cap="flat" cmpd="sng" algn="ctr">
                      <a:solidFill>
                        <a:srgbClr val="BCD5E2"/>
                      </a:solidFill>
                      <a:prstDash val="solid"/>
                      <a:round/>
                      <a:headEnd type="none" w="med" len="med"/>
                      <a:tailEnd type="none" w="med" len="med"/>
                    </a:lnR>
                    <a:lnT w="7620" cap="flat" cmpd="sng" algn="ctr">
                      <a:solidFill>
                        <a:srgbClr val="BCD5E2"/>
                      </a:solidFill>
                      <a:prstDash val="solid"/>
                      <a:round/>
                      <a:headEnd type="none" w="med" len="med"/>
                      <a:tailEnd type="none" w="med" len="med"/>
                    </a:lnT>
                    <a:lnB w="7620" cap="flat" cmpd="sng" algn="ctr">
                      <a:solidFill>
                        <a:srgbClr val="BCD5E2"/>
                      </a:solidFill>
                      <a:prstDash val="solid"/>
                      <a:round/>
                      <a:headEnd type="none" w="med" len="med"/>
                      <a:tailEnd type="none" w="med" len="med"/>
                    </a:lnB>
                    <a:solidFill>
                      <a:srgbClr val="FFFFFF"/>
                    </a:solidFill>
                  </a:tcPr>
                </a:tc>
                <a:extLst>
                  <a:ext uri="{0D108BD9-81ED-4DB2-BD59-A6C34878D82A}">
                    <a16:rowId xmlns:a16="http://schemas.microsoft.com/office/drawing/2014/main" val="1278355162"/>
                  </a:ext>
                </a:extLst>
              </a:tr>
              <a:tr h="202860">
                <a:tc gridSpan="2">
                  <a:txBody>
                    <a:bodyPr/>
                    <a:lstStyle/>
                    <a:p>
                      <a:r>
                        <a:rPr lang="en-IN" sz="1200" b="1" i="1">
                          <a:effectLst/>
                          <a:latin typeface="source_sans_proregular"/>
                        </a:rPr>
                        <a:t>Methods</a:t>
                      </a:r>
                      <a:endParaRPr lang="en-IN" sz="1200">
                        <a:effectLst/>
                        <a:latin typeface="source_sans_proregular"/>
                      </a:endParaRPr>
                    </a:p>
                  </a:txBody>
                  <a:tcPr marL="10143" marR="10143" marT="10143" marB="10143" anchor="ctr">
                    <a:lnL w="7620" cap="flat" cmpd="sng" algn="ctr">
                      <a:solidFill>
                        <a:srgbClr val="BCD5E2"/>
                      </a:solidFill>
                      <a:prstDash val="solid"/>
                      <a:round/>
                      <a:headEnd type="none" w="med" len="med"/>
                      <a:tailEnd type="none" w="med" len="med"/>
                    </a:lnL>
                    <a:lnR w="7620" cap="flat" cmpd="sng" algn="ctr">
                      <a:solidFill>
                        <a:srgbClr val="BCD5E2"/>
                      </a:solidFill>
                      <a:prstDash val="solid"/>
                      <a:round/>
                      <a:headEnd type="none" w="med" len="med"/>
                      <a:tailEnd type="none" w="med" len="med"/>
                    </a:lnR>
                    <a:lnT w="7620" cap="flat" cmpd="sng" algn="ctr">
                      <a:solidFill>
                        <a:srgbClr val="BCD5E2"/>
                      </a:solidFill>
                      <a:prstDash val="solid"/>
                      <a:round/>
                      <a:headEnd type="none" w="med" len="med"/>
                      <a:tailEnd type="none" w="med" len="med"/>
                    </a:lnT>
                    <a:lnB w="7620" cap="flat" cmpd="sng" algn="ctr">
                      <a:solidFill>
                        <a:srgbClr val="BCD5E2"/>
                      </a:solidFill>
                      <a:prstDash val="solid"/>
                      <a:round/>
                      <a:headEnd type="none" w="med" len="med"/>
                      <a:tailEnd type="none" w="med" len="med"/>
                    </a:lnB>
                    <a:solidFill>
                      <a:srgbClr val="FFFFFF"/>
                    </a:solidFill>
                  </a:tcPr>
                </a:tc>
                <a:tc hMerge="1">
                  <a:txBody>
                    <a:bodyPr/>
                    <a:lstStyle/>
                    <a:p>
                      <a:endParaRPr lang="en-IN"/>
                    </a:p>
                  </a:txBody>
                  <a:tcPr>
                    <a:lnL w="7620" cap="flat" cmpd="sng" algn="ctr">
                      <a:solidFill>
                        <a:srgbClr val="BCD5E2"/>
                      </a:solidFill>
                      <a:prstDash val="solid"/>
                      <a:round/>
                      <a:headEnd type="none" w="med" len="med"/>
                      <a:tailEnd type="none" w="med" len="med"/>
                    </a:lnL>
                    <a:lnT w="7620" cap="flat" cmpd="sng" algn="ctr">
                      <a:solidFill>
                        <a:srgbClr val="BCD5E2"/>
                      </a:solidFill>
                      <a:prstDash val="solid"/>
                      <a:round/>
                      <a:headEnd type="none" w="med" len="med"/>
                      <a:tailEnd type="none" w="med" len="med"/>
                    </a:lnT>
                  </a:tcPr>
                </a:tc>
                <a:extLst>
                  <a:ext uri="{0D108BD9-81ED-4DB2-BD59-A6C34878D82A}">
                    <a16:rowId xmlns:a16="http://schemas.microsoft.com/office/drawing/2014/main" val="2409411827"/>
                  </a:ext>
                </a:extLst>
              </a:tr>
              <a:tr h="202860">
                <a:tc>
                  <a:txBody>
                    <a:bodyPr/>
                    <a:lstStyle/>
                    <a:p>
                      <a:r>
                        <a:rPr lang="en-IN" sz="1200" u="sng">
                          <a:solidFill>
                            <a:srgbClr val="184A74"/>
                          </a:solidFill>
                          <a:effectLst/>
                          <a:latin typeface="source_sans_proregular"/>
                          <a:hlinkClick r:id="rId8"/>
                        </a:rPr>
                        <a:t>Cancel()</a:t>
                      </a:r>
                      <a:endParaRPr lang="en-IN" sz="1200">
                        <a:effectLst/>
                        <a:latin typeface="source_sans_proregular"/>
                      </a:endParaRPr>
                    </a:p>
                  </a:txBody>
                  <a:tcPr marL="10143" marR="10143" marT="10143" marB="10143" anchor="ctr">
                    <a:lnL w="7620" cap="flat" cmpd="sng" algn="ctr">
                      <a:solidFill>
                        <a:srgbClr val="BCD5E2"/>
                      </a:solidFill>
                      <a:prstDash val="solid"/>
                      <a:round/>
                      <a:headEnd type="none" w="med" len="med"/>
                      <a:tailEnd type="none" w="med" len="med"/>
                    </a:lnL>
                    <a:lnR w="7620" cap="flat" cmpd="sng" algn="ctr">
                      <a:solidFill>
                        <a:srgbClr val="BCD5E2"/>
                      </a:solidFill>
                      <a:prstDash val="solid"/>
                      <a:round/>
                      <a:headEnd type="none" w="med" len="med"/>
                      <a:tailEnd type="none" w="med" len="med"/>
                    </a:lnR>
                    <a:lnT w="7620" cap="flat" cmpd="sng" algn="ctr">
                      <a:solidFill>
                        <a:srgbClr val="BCD5E2"/>
                      </a:solidFill>
                      <a:prstDash val="solid"/>
                      <a:round/>
                      <a:headEnd type="none" w="med" len="med"/>
                      <a:tailEnd type="none" w="med" len="med"/>
                    </a:lnT>
                    <a:lnB w="7620" cap="flat" cmpd="sng" algn="ctr">
                      <a:solidFill>
                        <a:srgbClr val="BCD5E2"/>
                      </a:solidFill>
                      <a:prstDash val="solid"/>
                      <a:round/>
                      <a:headEnd type="none" w="med" len="med"/>
                      <a:tailEnd type="none" w="med" len="med"/>
                    </a:lnB>
                    <a:solidFill>
                      <a:srgbClr val="FFFFFF"/>
                    </a:solidFill>
                  </a:tcPr>
                </a:tc>
                <a:tc>
                  <a:txBody>
                    <a:bodyPr/>
                    <a:lstStyle/>
                    <a:p>
                      <a:r>
                        <a:rPr lang="en-IN" sz="1200">
                          <a:effectLst/>
                          <a:latin typeface="source_sans_proregular"/>
                        </a:rPr>
                        <a:t>Cancels the running query</a:t>
                      </a:r>
                    </a:p>
                  </a:txBody>
                  <a:tcPr marL="10143" marR="10143" marT="10143" marB="10143" anchor="ctr">
                    <a:lnL w="7620" cap="flat" cmpd="sng" algn="ctr">
                      <a:solidFill>
                        <a:srgbClr val="BCD5E2"/>
                      </a:solidFill>
                      <a:prstDash val="solid"/>
                      <a:round/>
                      <a:headEnd type="none" w="med" len="med"/>
                      <a:tailEnd type="none" w="med" len="med"/>
                    </a:lnL>
                    <a:lnR w="7620" cap="flat" cmpd="sng" algn="ctr">
                      <a:solidFill>
                        <a:srgbClr val="BCD5E2"/>
                      </a:solidFill>
                      <a:prstDash val="solid"/>
                      <a:round/>
                      <a:headEnd type="none" w="med" len="med"/>
                      <a:tailEnd type="none" w="med" len="med"/>
                    </a:lnR>
                    <a:lnB w="7620" cap="flat" cmpd="sng" algn="ctr">
                      <a:solidFill>
                        <a:srgbClr val="BCD5E2"/>
                      </a:solidFill>
                      <a:prstDash val="solid"/>
                      <a:round/>
                      <a:headEnd type="none" w="med" len="med"/>
                      <a:tailEnd type="none" w="med" len="med"/>
                    </a:lnB>
                    <a:solidFill>
                      <a:srgbClr val="FFFFFF"/>
                    </a:solidFill>
                  </a:tcPr>
                </a:tc>
                <a:extLst>
                  <a:ext uri="{0D108BD9-81ED-4DB2-BD59-A6C34878D82A}">
                    <a16:rowId xmlns:a16="http://schemas.microsoft.com/office/drawing/2014/main" val="2312474056"/>
                  </a:ext>
                </a:extLst>
              </a:tr>
              <a:tr h="202860">
                <a:tc>
                  <a:txBody>
                    <a:bodyPr/>
                    <a:lstStyle/>
                    <a:p>
                      <a:r>
                        <a:rPr lang="en-IN" sz="1200" u="sng">
                          <a:solidFill>
                            <a:srgbClr val="184A74"/>
                          </a:solidFill>
                          <a:effectLst/>
                          <a:latin typeface="source_sans_proregular"/>
                          <a:hlinkClick r:id="rId9"/>
                        </a:rPr>
                        <a:t>CreateParameter()</a:t>
                      </a:r>
                      <a:endParaRPr lang="en-IN" sz="1200">
                        <a:effectLst/>
                        <a:latin typeface="source_sans_proregular"/>
                      </a:endParaRPr>
                    </a:p>
                  </a:txBody>
                  <a:tcPr marL="10143" marR="10143" marT="10143" marB="10143" anchor="ctr">
                    <a:lnL w="7620" cap="flat" cmpd="sng" algn="ctr">
                      <a:solidFill>
                        <a:srgbClr val="BCD5E2"/>
                      </a:solidFill>
                      <a:prstDash val="solid"/>
                      <a:round/>
                      <a:headEnd type="none" w="med" len="med"/>
                      <a:tailEnd type="none" w="med" len="med"/>
                    </a:lnL>
                    <a:lnR w="7620" cap="flat" cmpd="sng" algn="ctr">
                      <a:solidFill>
                        <a:srgbClr val="BCD5E2"/>
                      </a:solidFill>
                      <a:prstDash val="solid"/>
                      <a:round/>
                      <a:headEnd type="none" w="med" len="med"/>
                      <a:tailEnd type="none" w="med" len="med"/>
                    </a:lnR>
                    <a:lnT w="7620" cap="flat" cmpd="sng" algn="ctr">
                      <a:solidFill>
                        <a:srgbClr val="BCD5E2"/>
                      </a:solidFill>
                      <a:prstDash val="solid"/>
                      <a:round/>
                      <a:headEnd type="none" w="med" len="med"/>
                      <a:tailEnd type="none" w="med" len="med"/>
                    </a:lnT>
                    <a:lnB w="7620" cap="flat" cmpd="sng" algn="ctr">
                      <a:solidFill>
                        <a:srgbClr val="BCD5E2"/>
                      </a:solidFill>
                      <a:prstDash val="solid"/>
                      <a:round/>
                      <a:headEnd type="none" w="med" len="med"/>
                      <a:tailEnd type="none" w="med" len="med"/>
                    </a:lnB>
                    <a:solidFill>
                      <a:srgbClr val="FFFFFF"/>
                    </a:solidFill>
                  </a:tcPr>
                </a:tc>
                <a:tc>
                  <a:txBody>
                    <a:bodyPr/>
                    <a:lstStyle/>
                    <a:p>
                      <a:r>
                        <a:rPr lang="en-US" sz="1200">
                          <a:effectLst/>
                          <a:latin typeface="source_sans_proregular"/>
                        </a:rPr>
                        <a:t>Returns a new SQL parameter</a:t>
                      </a:r>
                    </a:p>
                  </a:txBody>
                  <a:tcPr marL="10143" marR="10143" marT="10143" marB="10143" anchor="ctr">
                    <a:lnL w="7620" cap="flat" cmpd="sng" algn="ctr">
                      <a:solidFill>
                        <a:srgbClr val="BCD5E2"/>
                      </a:solidFill>
                      <a:prstDash val="solid"/>
                      <a:round/>
                      <a:headEnd type="none" w="med" len="med"/>
                      <a:tailEnd type="none" w="med" len="med"/>
                    </a:lnL>
                    <a:lnR w="7620" cap="flat" cmpd="sng" algn="ctr">
                      <a:solidFill>
                        <a:srgbClr val="BCD5E2"/>
                      </a:solidFill>
                      <a:prstDash val="solid"/>
                      <a:round/>
                      <a:headEnd type="none" w="med" len="med"/>
                      <a:tailEnd type="none" w="med" len="med"/>
                    </a:lnR>
                    <a:lnT w="7620" cap="flat" cmpd="sng" algn="ctr">
                      <a:solidFill>
                        <a:srgbClr val="BCD5E2"/>
                      </a:solidFill>
                      <a:prstDash val="solid"/>
                      <a:round/>
                      <a:headEnd type="none" w="med" len="med"/>
                      <a:tailEnd type="none" w="med" len="med"/>
                    </a:lnT>
                    <a:lnB w="7620" cap="flat" cmpd="sng" algn="ctr">
                      <a:solidFill>
                        <a:srgbClr val="BCD5E2"/>
                      </a:solidFill>
                      <a:prstDash val="solid"/>
                      <a:round/>
                      <a:headEnd type="none" w="med" len="med"/>
                      <a:tailEnd type="none" w="med" len="med"/>
                    </a:lnB>
                    <a:solidFill>
                      <a:srgbClr val="FFFFFF"/>
                    </a:solidFill>
                  </a:tcPr>
                </a:tc>
                <a:extLst>
                  <a:ext uri="{0D108BD9-81ED-4DB2-BD59-A6C34878D82A}">
                    <a16:rowId xmlns:a16="http://schemas.microsoft.com/office/drawing/2014/main" val="680852326"/>
                  </a:ext>
                </a:extLst>
              </a:tr>
              <a:tr h="385433">
                <a:tc>
                  <a:txBody>
                    <a:bodyPr/>
                    <a:lstStyle/>
                    <a:p>
                      <a:r>
                        <a:rPr lang="en-IN" sz="1200" u="sng">
                          <a:solidFill>
                            <a:srgbClr val="184A74"/>
                          </a:solidFill>
                          <a:effectLst/>
                          <a:latin typeface="source_sans_proregular"/>
                          <a:hlinkClick r:id="rId10"/>
                        </a:rPr>
                        <a:t>ExecuteNonQuery()</a:t>
                      </a:r>
                      <a:endParaRPr lang="en-IN" sz="1200">
                        <a:effectLst/>
                        <a:latin typeface="source_sans_proregular"/>
                      </a:endParaRPr>
                    </a:p>
                  </a:txBody>
                  <a:tcPr marL="10143" marR="10143" marT="10143" marB="10143" anchor="ctr">
                    <a:lnL w="7620" cap="flat" cmpd="sng" algn="ctr">
                      <a:solidFill>
                        <a:srgbClr val="BCD5E2"/>
                      </a:solidFill>
                      <a:prstDash val="solid"/>
                      <a:round/>
                      <a:headEnd type="none" w="med" len="med"/>
                      <a:tailEnd type="none" w="med" len="med"/>
                    </a:lnL>
                    <a:lnR w="7620" cap="flat" cmpd="sng" algn="ctr">
                      <a:solidFill>
                        <a:srgbClr val="BCD5E2"/>
                      </a:solidFill>
                      <a:prstDash val="solid"/>
                      <a:round/>
                      <a:headEnd type="none" w="med" len="med"/>
                      <a:tailEnd type="none" w="med" len="med"/>
                    </a:lnR>
                    <a:lnT w="7620" cap="flat" cmpd="sng" algn="ctr">
                      <a:solidFill>
                        <a:srgbClr val="BCD5E2"/>
                      </a:solidFill>
                      <a:prstDash val="solid"/>
                      <a:round/>
                      <a:headEnd type="none" w="med" len="med"/>
                      <a:tailEnd type="none" w="med" len="med"/>
                    </a:lnT>
                    <a:lnB w="7620" cap="flat" cmpd="sng" algn="ctr">
                      <a:solidFill>
                        <a:srgbClr val="BCD5E2"/>
                      </a:solidFill>
                      <a:prstDash val="solid"/>
                      <a:round/>
                      <a:headEnd type="none" w="med" len="med"/>
                      <a:tailEnd type="none" w="med" len="med"/>
                    </a:lnB>
                    <a:solidFill>
                      <a:srgbClr val="FFFFFF"/>
                    </a:solidFill>
                  </a:tcPr>
                </a:tc>
                <a:tc>
                  <a:txBody>
                    <a:bodyPr/>
                    <a:lstStyle/>
                    <a:p>
                      <a:r>
                        <a:rPr lang="en-US" sz="1200">
                          <a:effectLst/>
                          <a:latin typeface="source_sans_proregular"/>
                        </a:rPr>
                        <a:t>Executes the CommandText property against the database and does not return a result set</a:t>
                      </a:r>
                    </a:p>
                  </a:txBody>
                  <a:tcPr marL="10143" marR="10143" marT="10143" marB="10143" anchor="ctr">
                    <a:lnL w="7620" cap="flat" cmpd="sng" algn="ctr">
                      <a:solidFill>
                        <a:srgbClr val="BCD5E2"/>
                      </a:solidFill>
                      <a:prstDash val="solid"/>
                      <a:round/>
                      <a:headEnd type="none" w="med" len="med"/>
                      <a:tailEnd type="none" w="med" len="med"/>
                    </a:lnL>
                    <a:lnR w="7620" cap="flat" cmpd="sng" algn="ctr">
                      <a:solidFill>
                        <a:srgbClr val="BCD5E2"/>
                      </a:solidFill>
                      <a:prstDash val="solid"/>
                      <a:round/>
                      <a:headEnd type="none" w="med" len="med"/>
                      <a:tailEnd type="none" w="med" len="med"/>
                    </a:lnR>
                    <a:lnT w="7620" cap="flat" cmpd="sng" algn="ctr">
                      <a:solidFill>
                        <a:srgbClr val="BCD5E2"/>
                      </a:solidFill>
                      <a:prstDash val="solid"/>
                      <a:round/>
                      <a:headEnd type="none" w="med" len="med"/>
                      <a:tailEnd type="none" w="med" len="med"/>
                    </a:lnT>
                    <a:lnB w="7620" cap="flat" cmpd="sng" algn="ctr">
                      <a:solidFill>
                        <a:srgbClr val="BCD5E2"/>
                      </a:solidFill>
                      <a:prstDash val="solid"/>
                      <a:round/>
                      <a:headEnd type="none" w="med" len="med"/>
                      <a:tailEnd type="none" w="med" len="med"/>
                    </a:lnB>
                    <a:solidFill>
                      <a:srgbClr val="FFFFFF"/>
                    </a:solidFill>
                  </a:tcPr>
                </a:tc>
                <a:extLst>
                  <a:ext uri="{0D108BD9-81ED-4DB2-BD59-A6C34878D82A}">
                    <a16:rowId xmlns:a16="http://schemas.microsoft.com/office/drawing/2014/main" val="3073520556"/>
                  </a:ext>
                </a:extLst>
              </a:tr>
              <a:tr h="385433">
                <a:tc>
                  <a:txBody>
                    <a:bodyPr/>
                    <a:lstStyle/>
                    <a:p>
                      <a:r>
                        <a:rPr lang="en-IN" sz="1200" u="sng">
                          <a:solidFill>
                            <a:srgbClr val="184A74"/>
                          </a:solidFill>
                          <a:effectLst/>
                          <a:latin typeface="source_sans_proregular"/>
                          <a:hlinkClick r:id="rId11"/>
                        </a:rPr>
                        <a:t>ExecuteReader()</a:t>
                      </a:r>
                      <a:endParaRPr lang="en-IN" sz="1200">
                        <a:effectLst/>
                        <a:latin typeface="source_sans_proregular"/>
                      </a:endParaRPr>
                    </a:p>
                  </a:txBody>
                  <a:tcPr marL="10143" marR="10143" marT="10143" marB="10143" anchor="ctr">
                    <a:lnL w="7620" cap="flat" cmpd="sng" algn="ctr">
                      <a:solidFill>
                        <a:srgbClr val="BCD5E2"/>
                      </a:solidFill>
                      <a:prstDash val="solid"/>
                      <a:round/>
                      <a:headEnd type="none" w="med" len="med"/>
                      <a:tailEnd type="none" w="med" len="med"/>
                    </a:lnL>
                    <a:lnR w="7620" cap="flat" cmpd="sng" algn="ctr">
                      <a:solidFill>
                        <a:srgbClr val="BCD5E2"/>
                      </a:solidFill>
                      <a:prstDash val="solid"/>
                      <a:round/>
                      <a:headEnd type="none" w="med" len="med"/>
                      <a:tailEnd type="none" w="med" len="med"/>
                    </a:lnR>
                    <a:lnT w="7620" cap="flat" cmpd="sng" algn="ctr">
                      <a:solidFill>
                        <a:srgbClr val="BCD5E2"/>
                      </a:solidFill>
                      <a:prstDash val="solid"/>
                      <a:round/>
                      <a:headEnd type="none" w="med" len="med"/>
                      <a:tailEnd type="none" w="med" len="med"/>
                    </a:lnT>
                    <a:lnB w="7620" cap="flat" cmpd="sng" algn="ctr">
                      <a:solidFill>
                        <a:srgbClr val="BCD5E2"/>
                      </a:solidFill>
                      <a:prstDash val="solid"/>
                      <a:round/>
                      <a:headEnd type="none" w="med" len="med"/>
                      <a:tailEnd type="none" w="med" len="med"/>
                    </a:lnB>
                    <a:solidFill>
                      <a:srgbClr val="FFFFFF"/>
                    </a:solidFill>
                  </a:tcPr>
                </a:tc>
                <a:tc>
                  <a:txBody>
                    <a:bodyPr/>
                    <a:lstStyle/>
                    <a:p>
                      <a:r>
                        <a:rPr lang="en-US" sz="1200">
                          <a:effectLst/>
                          <a:latin typeface="source_sans_proregular"/>
                        </a:rPr>
                        <a:t>Executes the CommandText property and returns data in a DataReader object</a:t>
                      </a:r>
                    </a:p>
                  </a:txBody>
                  <a:tcPr marL="10143" marR="10143" marT="10143" marB="10143" anchor="ctr">
                    <a:lnL w="7620" cap="flat" cmpd="sng" algn="ctr">
                      <a:solidFill>
                        <a:srgbClr val="BCD5E2"/>
                      </a:solidFill>
                      <a:prstDash val="solid"/>
                      <a:round/>
                      <a:headEnd type="none" w="med" len="med"/>
                      <a:tailEnd type="none" w="med" len="med"/>
                    </a:lnL>
                    <a:lnR w="7620" cap="flat" cmpd="sng" algn="ctr">
                      <a:solidFill>
                        <a:srgbClr val="BCD5E2"/>
                      </a:solidFill>
                      <a:prstDash val="solid"/>
                      <a:round/>
                      <a:headEnd type="none" w="med" len="med"/>
                      <a:tailEnd type="none" w="med" len="med"/>
                    </a:lnR>
                    <a:lnT w="7620" cap="flat" cmpd="sng" algn="ctr">
                      <a:solidFill>
                        <a:srgbClr val="BCD5E2"/>
                      </a:solidFill>
                      <a:prstDash val="solid"/>
                      <a:round/>
                      <a:headEnd type="none" w="med" len="med"/>
                      <a:tailEnd type="none" w="med" len="med"/>
                    </a:lnT>
                    <a:lnB w="7620" cap="flat" cmpd="sng" algn="ctr">
                      <a:solidFill>
                        <a:srgbClr val="BCD5E2"/>
                      </a:solidFill>
                      <a:prstDash val="solid"/>
                      <a:round/>
                      <a:headEnd type="none" w="med" len="med"/>
                      <a:tailEnd type="none" w="med" len="med"/>
                    </a:lnB>
                    <a:solidFill>
                      <a:srgbClr val="FFFFFF"/>
                    </a:solidFill>
                  </a:tcPr>
                </a:tc>
                <a:extLst>
                  <a:ext uri="{0D108BD9-81ED-4DB2-BD59-A6C34878D82A}">
                    <a16:rowId xmlns:a16="http://schemas.microsoft.com/office/drawing/2014/main" val="477970817"/>
                  </a:ext>
                </a:extLst>
              </a:tr>
              <a:tr h="385433">
                <a:tc>
                  <a:txBody>
                    <a:bodyPr/>
                    <a:lstStyle/>
                    <a:p>
                      <a:r>
                        <a:rPr lang="en-IN" sz="1200" u="sng">
                          <a:solidFill>
                            <a:srgbClr val="184A74"/>
                          </a:solidFill>
                          <a:effectLst/>
                          <a:latin typeface="source_sans_proregular"/>
                          <a:hlinkClick r:id="rId12"/>
                        </a:rPr>
                        <a:t>ExecuteScalar()</a:t>
                      </a:r>
                      <a:endParaRPr lang="en-IN" sz="1200">
                        <a:effectLst/>
                        <a:latin typeface="source_sans_proregular"/>
                      </a:endParaRPr>
                    </a:p>
                  </a:txBody>
                  <a:tcPr marL="10143" marR="10143" marT="10143" marB="10143" anchor="ctr">
                    <a:lnL w="7620" cap="flat" cmpd="sng" algn="ctr">
                      <a:solidFill>
                        <a:srgbClr val="BCD5E2"/>
                      </a:solidFill>
                      <a:prstDash val="solid"/>
                      <a:round/>
                      <a:headEnd type="none" w="med" len="med"/>
                      <a:tailEnd type="none" w="med" len="med"/>
                    </a:lnL>
                    <a:lnR w="7620" cap="flat" cmpd="sng" algn="ctr">
                      <a:solidFill>
                        <a:srgbClr val="BCD5E2"/>
                      </a:solidFill>
                      <a:prstDash val="solid"/>
                      <a:round/>
                      <a:headEnd type="none" w="med" len="med"/>
                      <a:tailEnd type="none" w="med" len="med"/>
                    </a:lnR>
                    <a:lnT w="7620" cap="flat" cmpd="sng" algn="ctr">
                      <a:solidFill>
                        <a:srgbClr val="BCD5E2"/>
                      </a:solidFill>
                      <a:prstDash val="solid"/>
                      <a:round/>
                      <a:headEnd type="none" w="med" len="med"/>
                      <a:tailEnd type="none" w="med" len="med"/>
                    </a:lnT>
                    <a:lnB w="7620" cap="flat" cmpd="sng" algn="ctr">
                      <a:solidFill>
                        <a:srgbClr val="BCD5E2"/>
                      </a:solidFill>
                      <a:prstDash val="solid"/>
                      <a:round/>
                      <a:headEnd type="none" w="med" len="med"/>
                      <a:tailEnd type="none" w="med" len="med"/>
                    </a:lnB>
                    <a:solidFill>
                      <a:srgbClr val="FFFFFF"/>
                    </a:solidFill>
                  </a:tcPr>
                </a:tc>
                <a:tc>
                  <a:txBody>
                    <a:bodyPr/>
                    <a:lstStyle/>
                    <a:p>
                      <a:r>
                        <a:rPr lang="en-US" sz="1200">
                          <a:effectLst/>
                          <a:latin typeface="source_sans_proregular"/>
                        </a:rPr>
                        <a:t>Executes the CommandText property and returns a single value</a:t>
                      </a:r>
                    </a:p>
                  </a:txBody>
                  <a:tcPr marL="10143" marR="10143" marT="10143" marB="10143" anchor="ctr">
                    <a:lnL w="7620" cap="flat" cmpd="sng" algn="ctr">
                      <a:solidFill>
                        <a:srgbClr val="BCD5E2"/>
                      </a:solidFill>
                      <a:prstDash val="solid"/>
                      <a:round/>
                      <a:headEnd type="none" w="med" len="med"/>
                      <a:tailEnd type="none" w="med" len="med"/>
                    </a:lnL>
                    <a:lnR w="7620" cap="flat" cmpd="sng" algn="ctr">
                      <a:solidFill>
                        <a:srgbClr val="BCD5E2"/>
                      </a:solidFill>
                      <a:prstDash val="solid"/>
                      <a:round/>
                      <a:headEnd type="none" w="med" len="med"/>
                      <a:tailEnd type="none" w="med" len="med"/>
                    </a:lnR>
                    <a:lnT w="7620" cap="flat" cmpd="sng" algn="ctr">
                      <a:solidFill>
                        <a:srgbClr val="BCD5E2"/>
                      </a:solidFill>
                      <a:prstDash val="solid"/>
                      <a:round/>
                      <a:headEnd type="none" w="med" len="med"/>
                      <a:tailEnd type="none" w="med" len="med"/>
                    </a:lnT>
                    <a:lnB w="7620" cap="flat" cmpd="sng" algn="ctr">
                      <a:solidFill>
                        <a:srgbClr val="BCD5E2"/>
                      </a:solidFill>
                      <a:prstDash val="solid"/>
                      <a:round/>
                      <a:headEnd type="none" w="med" len="med"/>
                      <a:tailEnd type="none" w="med" len="med"/>
                    </a:lnB>
                    <a:solidFill>
                      <a:srgbClr val="FFFFFF"/>
                    </a:solidFill>
                  </a:tcPr>
                </a:tc>
                <a:extLst>
                  <a:ext uri="{0D108BD9-81ED-4DB2-BD59-A6C34878D82A}">
                    <a16:rowId xmlns:a16="http://schemas.microsoft.com/office/drawing/2014/main" val="2206834834"/>
                  </a:ext>
                </a:extLst>
              </a:tr>
              <a:tr h="385433">
                <a:tc>
                  <a:txBody>
                    <a:bodyPr/>
                    <a:lstStyle/>
                    <a:p>
                      <a:r>
                        <a:rPr lang="en-IN" sz="1200" u="sng">
                          <a:solidFill>
                            <a:srgbClr val="184A74"/>
                          </a:solidFill>
                          <a:effectLst/>
                          <a:latin typeface="source_sans_proregular"/>
                          <a:hlinkClick r:id="rId13"/>
                        </a:rPr>
                        <a:t>ExecuteXmlReader()</a:t>
                      </a:r>
                      <a:endParaRPr lang="en-IN" sz="1200">
                        <a:effectLst/>
                        <a:latin typeface="source_sans_proregular"/>
                      </a:endParaRPr>
                    </a:p>
                  </a:txBody>
                  <a:tcPr marL="10143" marR="10143" marT="10143" marB="10143" anchor="ctr">
                    <a:lnL w="7620" cap="flat" cmpd="sng" algn="ctr">
                      <a:solidFill>
                        <a:srgbClr val="BCD5E2"/>
                      </a:solidFill>
                      <a:prstDash val="solid"/>
                      <a:round/>
                      <a:headEnd type="none" w="med" len="med"/>
                      <a:tailEnd type="none" w="med" len="med"/>
                    </a:lnL>
                    <a:lnR w="7620" cap="flat" cmpd="sng" algn="ctr">
                      <a:solidFill>
                        <a:srgbClr val="BCD5E2"/>
                      </a:solidFill>
                      <a:prstDash val="solid"/>
                      <a:round/>
                      <a:headEnd type="none" w="med" len="med"/>
                      <a:tailEnd type="none" w="med" len="med"/>
                    </a:lnR>
                    <a:lnT w="7620" cap="flat" cmpd="sng" algn="ctr">
                      <a:solidFill>
                        <a:srgbClr val="BCD5E2"/>
                      </a:solidFill>
                      <a:prstDash val="solid"/>
                      <a:round/>
                      <a:headEnd type="none" w="med" len="med"/>
                      <a:tailEnd type="none" w="med" len="med"/>
                    </a:lnT>
                    <a:lnB w="7620" cap="flat" cmpd="sng" algn="ctr">
                      <a:solidFill>
                        <a:srgbClr val="BCD5E2"/>
                      </a:solidFill>
                      <a:prstDash val="solid"/>
                      <a:round/>
                      <a:headEnd type="none" w="med" len="med"/>
                      <a:tailEnd type="none" w="med" len="med"/>
                    </a:lnB>
                    <a:solidFill>
                      <a:srgbClr val="FFFFFF"/>
                    </a:solidFill>
                  </a:tcPr>
                </a:tc>
                <a:tc>
                  <a:txBody>
                    <a:bodyPr/>
                    <a:lstStyle/>
                    <a:p>
                      <a:r>
                        <a:rPr lang="en-US" sz="1200">
                          <a:effectLst/>
                          <a:latin typeface="source_sans_proregular"/>
                        </a:rPr>
                        <a:t>Executes the CommandText property and returns data in an XMLDataReader object</a:t>
                      </a:r>
                    </a:p>
                  </a:txBody>
                  <a:tcPr marL="10143" marR="10143" marT="10143" marB="10143" anchor="ctr">
                    <a:lnL w="7620" cap="flat" cmpd="sng" algn="ctr">
                      <a:solidFill>
                        <a:srgbClr val="BCD5E2"/>
                      </a:solidFill>
                      <a:prstDash val="solid"/>
                      <a:round/>
                      <a:headEnd type="none" w="med" len="med"/>
                      <a:tailEnd type="none" w="med" len="med"/>
                    </a:lnL>
                    <a:lnR w="7620" cap="flat" cmpd="sng" algn="ctr">
                      <a:solidFill>
                        <a:srgbClr val="BCD5E2"/>
                      </a:solidFill>
                      <a:prstDash val="solid"/>
                      <a:round/>
                      <a:headEnd type="none" w="med" len="med"/>
                      <a:tailEnd type="none" w="med" len="med"/>
                    </a:lnR>
                    <a:lnT w="7620" cap="flat" cmpd="sng" algn="ctr">
                      <a:solidFill>
                        <a:srgbClr val="BCD5E2"/>
                      </a:solidFill>
                      <a:prstDash val="solid"/>
                      <a:round/>
                      <a:headEnd type="none" w="med" len="med"/>
                      <a:tailEnd type="none" w="med" len="med"/>
                    </a:lnT>
                    <a:lnB w="7620" cap="flat" cmpd="sng" algn="ctr">
                      <a:solidFill>
                        <a:srgbClr val="BCD5E2"/>
                      </a:solidFill>
                      <a:prstDash val="solid"/>
                      <a:round/>
                      <a:headEnd type="none" w="med" len="med"/>
                      <a:tailEnd type="none" w="med" len="med"/>
                    </a:lnB>
                    <a:solidFill>
                      <a:srgbClr val="FFFFFF"/>
                    </a:solidFill>
                  </a:tcPr>
                </a:tc>
                <a:extLst>
                  <a:ext uri="{0D108BD9-81ED-4DB2-BD59-A6C34878D82A}">
                    <a16:rowId xmlns:a16="http://schemas.microsoft.com/office/drawing/2014/main" val="3398434851"/>
                  </a:ext>
                </a:extLst>
              </a:tr>
              <a:tr h="202860">
                <a:tc>
                  <a:txBody>
                    <a:bodyPr/>
                    <a:lstStyle/>
                    <a:p>
                      <a:r>
                        <a:rPr lang="en-IN" sz="1200" u="sng">
                          <a:solidFill>
                            <a:srgbClr val="184A74"/>
                          </a:solidFill>
                          <a:effectLst/>
                          <a:latin typeface="source_sans_proregular"/>
                          <a:hlinkClick r:id="rId14"/>
                        </a:rPr>
                        <a:t>ResetCommandTimeout()</a:t>
                      </a:r>
                      <a:endParaRPr lang="en-IN" sz="1200">
                        <a:effectLst/>
                        <a:latin typeface="source_sans_proregular"/>
                      </a:endParaRPr>
                    </a:p>
                  </a:txBody>
                  <a:tcPr marL="10143" marR="10143" marT="10143" marB="10143" anchor="ctr">
                    <a:lnL w="7620" cap="flat" cmpd="sng" algn="ctr">
                      <a:solidFill>
                        <a:srgbClr val="BCD5E2"/>
                      </a:solidFill>
                      <a:prstDash val="solid"/>
                      <a:round/>
                      <a:headEnd type="none" w="med" len="med"/>
                      <a:tailEnd type="none" w="med" len="med"/>
                    </a:lnL>
                    <a:lnR w="7620" cap="flat" cmpd="sng" algn="ctr">
                      <a:solidFill>
                        <a:srgbClr val="BCD5E2"/>
                      </a:solidFill>
                      <a:prstDash val="solid"/>
                      <a:round/>
                      <a:headEnd type="none" w="med" len="med"/>
                      <a:tailEnd type="none" w="med" len="med"/>
                    </a:lnR>
                    <a:lnT w="7620" cap="flat" cmpd="sng" algn="ctr">
                      <a:solidFill>
                        <a:srgbClr val="BCD5E2"/>
                      </a:solidFill>
                      <a:prstDash val="solid"/>
                      <a:round/>
                      <a:headEnd type="none" w="med" len="med"/>
                      <a:tailEnd type="none" w="med" len="med"/>
                    </a:lnT>
                    <a:lnB w="7620" cap="flat" cmpd="sng" algn="ctr">
                      <a:solidFill>
                        <a:srgbClr val="BCD5E2"/>
                      </a:solidFill>
                      <a:prstDash val="solid"/>
                      <a:round/>
                      <a:headEnd type="none" w="med" len="med"/>
                      <a:tailEnd type="none" w="med" len="med"/>
                    </a:lnB>
                    <a:solidFill>
                      <a:srgbClr val="FFFFFF"/>
                    </a:solidFill>
                  </a:tcPr>
                </a:tc>
                <a:tc>
                  <a:txBody>
                    <a:bodyPr/>
                    <a:lstStyle/>
                    <a:p>
                      <a:r>
                        <a:rPr lang="en-US" sz="1200" dirty="0">
                          <a:effectLst/>
                          <a:latin typeface="source_sans_proregular"/>
                        </a:rPr>
                        <a:t>Resets the </a:t>
                      </a:r>
                      <a:r>
                        <a:rPr lang="en-US" sz="1200" dirty="0" err="1">
                          <a:effectLst/>
                          <a:latin typeface="source_sans_proregular"/>
                        </a:rPr>
                        <a:t>CommandTimeout</a:t>
                      </a:r>
                      <a:r>
                        <a:rPr lang="en-US" sz="1200" dirty="0">
                          <a:effectLst/>
                          <a:latin typeface="source_sans_proregular"/>
                        </a:rPr>
                        <a:t> property for the query</a:t>
                      </a:r>
                    </a:p>
                  </a:txBody>
                  <a:tcPr marL="10143" marR="10143" marT="10143" marB="10143" anchor="ctr">
                    <a:lnL w="7620" cap="flat" cmpd="sng" algn="ctr">
                      <a:solidFill>
                        <a:srgbClr val="BCD5E2"/>
                      </a:solidFill>
                      <a:prstDash val="solid"/>
                      <a:round/>
                      <a:headEnd type="none" w="med" len="med"/>
                      <a:tailEnd type="none" w="med" len="med"/>
                    </a:lnL>
                    <a:lnR w="7620" cap="flat" cmpd="sng" algn="ctr">
                      <a:solidFill>
                        <a:srgbClr val="BCD5E2"/>
                      </a:solidFill>
                      <a:prstDash val="solid"/>
                      <a:round/>
                      <a:headEnd type="none" w="med" len="med"/>
                      <a:tailEnd type="none" w="med" len="med"/>
                    </a:lnR>
                    <a:lnT w="7620" cap="flat" cmpd="sng" algn="ctr">
                      <a:solidFill>
                        <a:srgbClr val="BCD5E2"/>
                      </a:solidFill>
                      <a:prstDash val="solid"/>
                      <a:round/>
                      <a:headEnd type="none" w="med" len="med"/>
                      <a:tailEnd type="none" w="med" len="med"/>
                    </a:lnT>
                    <a:lnB w="7620" cap="flat" cmpd="sng" algn="ctr">
                      <a:solidFill>
                        <a:srgbClr val="BCD5E2"/>
                      </a:solidFill>
                      <a:prstDash val="solid"/>
                      <a:round/>
                      <a:headEnd type="none" w="med" len="med"/>
                      <a:tailEnd type="none" w="med" len="med"/>
                    </a:lnB>
                    <a:solidFill>
                      <a:srgbClr val="FFFFFF"/>
                    </a:solidFill>
                  </a:tcPr>
                </a:tc>
                <a:extLst>
                  <a:ext uri="{0D108BD9-81ED-4DB2-BD59-A6C34878D82A}">
                    <a16:rowId xmlns:a16="http://schemas.microsoft.com/office/drawing/2014/main" val="4179930171"/>
                  </a:ext>
                </a:extLst>
              </a:tr>
            </a:tbl>
          </a:graphicData>
        </a:graphic>
      </p:graphicFrame>
      <p:sp>
        <p:nvSpPr>
          <p:cNvPr id="6" name="TextBox 5">
            <a:extLst>
              <a:ext uri="{FF2B5EF4-FFF2-40B4-BE49-F238E27FC236}">
                <a16:creationId xmlns:a16="http://schemas.microsoft.com/office/drawing/2014/main" id="{FCB8C5DE-FB7E-4E57-8CE0-3CC86BC85A25}"/>
              </a:ext>
            </a:extLst>
          </p:cNvPr>
          <p:cNvSpPr txBox="1"/>
          <p:nvPr/>
        </p:nvSpPr>
        <p:spPr>
          <a:xfrm>
            <a:off x="2212759" y="299167"/>
            <a:ext cx="6094520" cy="369332"/>
          </a:xfrm>
          <a:prstGeom prst="rect">
            <a:avLst/>
          </a:prstGeom>
          <a:noFill/>
        </p:spPr>
        <p:txBody>
          <a:bodyPr wrap="square">
            <a:spAutoFit/>
          </a:bodyPr>
          <a:lstStyle/>
          <a:p>
            <a:r>
              <a:rPr lang="en-US" b="1" i="0" dirty="0">
                <a:solidFill>
                  <a:srgbClr val="000000"/>
                </a:solidFill>
                <a:effectLst/>
                <a:latin typeface="source_sans_proregular"/>
              </a:rPr>
              <a:t>Properties and Methods of the </a:t>
            </a:r>
            <a:r>
              <a:rPr lang="en-US" b="1" i="0" dirty="0" err="1">
                <a:solidFill>
                  <a:srgbClr val="000000"/>
                </a:solidFill>
                <a:effectLst/>
                <a:latin typeface="source_sans_proregular"/>
              </a:rPr>
              <a:t>Sqlcommand</a:t>
            </a:r>
            <a:r>
              <a:rPr lang="en-US" b="1" i="0" dirty="0">
                <a:solidFill>
                  <a:srgbClr val="000000"/>
                </a:solidFill>
                <a:effectLst/>
                <a:latin typeface="source_sans_proregular"/>
              </a:rPr>
              <a:t> Class</a:t>
            </a:r>
            <a:endParaRPr lang="en-IN" dirty="0"/>
          </a:p>
        </p:txBody>
      </p:sp>
    </p:spTree>
    <p:extLst>
      <p:ext uri="{BB962C8B-B14F-4D97-AF65-F5344CB8AC3E}">
        <p14:creationId xmlns:p14="http://schemas.microsoft.com/office/powerpoint/2010/main" val="31528649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4EA4AE7-0BC1-4354-85D2-AA10204F8451}"/>
              </a:ext>
            </a:extLst>
          </p:cNvPr>
          <p:cNvSpPr txBox="1"/>
          <p:nvPr/>
        </p:nvSpPr>
        <p:spPr>
          <a:xfrm>
            <a:off x="2887462" y="485598"/>
            <a:ext cx="6094520" cy="369332"/>
          </a:xfrm>
          <a:prstGeom prst="rect">
            <a:avLst/>
          </a:prstGeom>
          <a:noFill/>
        </p:spPr>
        <p:txBody>
          <a:bodyPr wrap="square">
            <a:spAutoFit/>
          </a:bodyPr>
          <a:lstStyle/>
          <a:p>
            <a:r>
              <a:rPr lang="en-US" b="1" i="0" dirty="0">
                <a:solidFill>
                  <a:srgbClr val="000000"/>
                </a:solidFill>
                <a:effectLst/>
                <a:latin typeface="source_sans_proregular"/>
              </a:rPr>
              <a:t>Properties and Methods of the </a:t>
            </a:r>
            <a:r>
              <a:rPr lang="en-US" b="1" i="0" dirty="0" err="1">
                <a:solidFill>
                  <a:srgbClr val="000000"/>
                </a:solidFill>
                <a:effectLst/>
                <a:latin typeface="source_sans_proregular"/>
              </a:rPr>
              <a:t>SqlDataReader</a:t>
            </a:r>
            <a:r>
              <a:rPr lang="en-US" b="1" i="0" dirty="0">
                <a:solidFill>
                  <a:srgbClr val="000000"/>
                </a:solidFill>
                <a:effectLst/>
                <a:latin typeface="source_sans_proregular"/>
              </a:rPr>
              <a:t> Class</a:t>
            </a:r>
            <a:endParaRPr lang="en-IN" dirty="0"/>
          </a:p>
        </p:txBody>
      </p:sp>
      <p:graphicFrame>
        <p:nvGraphicFramePr>
          <p:cNvPr id="4" name="Table 3">
            <a:extLst>
              <a:ext uri="{FF2B5EF4-FFF2-40B4-BE49-F238E27FC236}">
                <a16:creationId xmlns:a16="http://schemas.microsoft.com/office/drawing/2014/main" id="{42088393-B63F-482A-B764-F6CE038B03CC}"/>
              </a:ext>
            </a:extLst>
          </p:cNvPr>
          <p:cNvGraphicFramePr>
            <a:graphicFrameLocks noGrp="1"/>
          </p:cNvGraphicFramePr>
          <p:nvPr>
            <p:extLst>
              <p:ext uri="{D42A27DB-BD31-4B8C-83A1-F6EECF244321}">
                <p14:modId xmlns:p14="http://schemas.microsoft.com/office/powerpoint/2010/main" val="1550739267"/>
              </p:ext>
            </p:extLst>
          </p:nvPr>
        </p:nvGraphicFramePr>
        <p:xfrm>
          <a:off x="1495147" y="1176715"/>
          <a:ext cx="10515600" cy="304800"/>
        </p:xfrm>
        <a:graphic>
          <a:graphicData uri="http://schemas.openxmlformats.org/drawingml/2006/table">
            <a:tbl>
              <a:tblPr/>
              <a:tblGrid>
                <a:gridCol w="5257800">
                  <a:extLst>
                    <a:ext uri="{9D8B030D-6E8A-4147-A177-3AD203B41FA5}">
                      <a16:colId xmlns:a16="http://schemas.microsoft.com/office/drawing/2014/main" val="3823026111"/>
                    </a:ext>
                  </a:extLst>
                </a:gridCol>
                <a:gridCol w="5257800">
                  <a:extLst>
                    <a:ext uri="{9D8B030D-6E8A-4147-A177-3AD203B41FA5}">
                      <a16:colId xmlns:a16="http://schemas.microsoft.com/office/drawing/2014/main" val="1937741423"/>
                    </a:ext>
                  </a:extLst>
                </a:gridCol>
              </a:tblGrid>
              <a:tr h="0">
                <a:tc>
                  <a:txBody>
                    <a:bodyPr/>
                    <a:lstStyle/>
                    <a:p>
                      <a:r>
                        <a:rPr lang="en-IN" u="sng">
                          <a:solidFill>
                            <a:srgbClr val="184A74"/>
                          </a:solidFill>
                          <a:effectLst/>
                          <a:latin typeface="source_sans_proregular"/>
                          <a:hlinkClick r:id="rId2"/>
                        </a:rPr>
                        <a:t>Close()</a:t>
                      </a:r>
                      <a:endParaRPr lang="en-IN">
                        <a:effectLst/>
                        <a:latin typeface="source_sans_proregular"/>
                      </a:endParaRPr>
                    </a:p>
                  </a:txBody>
                  <a:tcPr marL="15240" marR="15240" marT="15240" marB="15240" anchor="ctr">
                    <a:lnL w="7620" cap="flat" cmpd="sng" algn="ctr">
                      <a:solidFill>
                        <a:srgbClr val="BCD5E2"/>
                      </a:solidFill>
                      <a:prstDash val="solid"/>
                      <a:round/>
                      <a:headEnd type="none" w="med" len="med"/>
                      <a:tailEnd type="none" w="med" len="med"/>
                    </a:lnL>
                    <a:lnR w="7620" cap="flat" cmpd="sng" algn="ctr">
                      <a:solidFill>
                        <a:srgbClr val="BCD5E2"/>
                      </a:solidFill>
                      <a:prstDash val="solid"/>
                      <a:round/>
                      <a:headEnd type="none" w="med" len="med"/>
                      <a:tailEnd type="none" w="med" len="med"/>
                    </a:lnR>
                    <a:lnT w="7620" cap="flat" cmpd="sng" algn="ctr">
                      <a:solidFill>
                        <a:srgbClr val="BCD5E2"/>
                      </a:solidFill>
                      <a:prstDash val="solid"/>
                      <a:round/>
                      <a:headEnd type="none" w="med" len="med"/>
                      <a:tailEnd type="none" w="med" len="med"/>
                    </a:lnT>
                    <a:lnB w="7620" cap="flat" cmpd="sng" algn="ctr">
                      <a:solidFill>
                        <a:srgbClr val="BCD5E2"/>
                      </a:solidFill>
                      <a:prstDash val="solid"/>
                      <a:round/>
                      <a:headEnd type="none" w="med" len="med"/>
                      <a:tailEnd type="none" w="med" len="med"/>
                    </a:lnB>
                    <a:solidFill>
                      <a:srgbClr val="FFFFFF"/>
                    </a:solidFill>
                  </a:tcPr>
                </a:tc>
                <a:tc>
                  <a:txBody>
                    <a:bodyPr/>
                    <a:lstStyle/>
                    <a:p>
                      <a:r>
                        <a:rPr lang="en-IN" dirty="0">
                          <a:effectLst/>
                          <a:latin typeface="source_sans_proregular"/>
                        </a:rPr>
                        <a:t>Closes the </a:t>
                      </a:r>
                      <a:r>
                        <a:rPr lang="en-IN" dirty="0" err="1">
                          <a:effectLst/>
                          <a:latin typeface="source_sans_proregular"/>
                        </a:rPr>
                        <a:t>SqlDataReader</a:t>
                      </a:r>
                      <a:r>
                        <a:rPr lang="en-IN" dirty="0">
                          <a:effectLst/>
                          <a:latin typeface="source_sans_proregular"/>
                        </a:rPr>
                        <a:t> object</a:t>
                      </a:r>
                    </a:p>
                  </a:txBody>
                  <a:tcPr marL="15240" marR="15240" marT="15240" marB="15240" anchor="ctr">
                    <a:lnL w="7620" cap="flat" cmpd="sng" algn="ctr">
                      <a:solidFill>
                        <a:srgbClr val="BCD5E2"/>
                      </a:solidFill>
                      <a:prstDash val="solid"/>
                      <a:round/>
                      <a:headEnd type="none" w="med" len="med"/>
                      <a:tailEnd type="none" w="med" len="med"/>
                    </a:lnL>
                    <a:lnR w="7620" cap="flat" cmpd="sng" algn="ctr">
                      <a:solidFill>
                        <a:srgbClr val="BCD5E2"/>
                      </a:solidFill>
                      <a:prstDash val="solid"/>
                      <a:round/>
                      <a:headEnd type="none" w="med" len="med"/>
                      <a:tailEnd type="none" w="med" len="med"/>
                    </a:lnR>
                    <a:lnT w="7620" cap="flat" cmpd="sng" algn="ctr">
                      <a:solidFill>
                        <a:srgbClr val="BCD5E2"/>
                      </a:solidFill>
                      <a:prstDash val="solid"/>
                      <a:round/>
                      <a:headEnd type="none" w="med" len="med"/>
                      <a:tailEnd type="none" w="med" len="med"/>
                    </a:lnT>
                    <a:lnB w="7620" cap="flat" cmpd="sng" algn="ctr">
                      <a:solidFill>
                        <a:srgbClr val="BCD5E2"/>
                      </a:solidFill>
                      <a:prstDash val="solid"/>
                      <a:round/>
                      <a:headEnd type="none" w="med" len="med"/>
                      <a:tailEnd type="none" w="med" len="med"/>
                    </a:lnB>
                    <a:solidFill>
                      <a:srgbClr val="FFFFFF"/>
                    </a:solidFill>
                  </a:tcPr>
                </a:tc>
                <a:extLst>
                  <a:ext uri="{0D108BD9-81ED-4DB2-BD59-A6C34878D82A}">
                    <a16:rowId xmlns:a16="http://schemas.microsoft.com/office/drawing/2014/main" val="3535607840"/>
                  </a:ext>
                </a:extLst>
              </a:tr>
            </a:tbl>
          </a:graphicData>
        </a:graphic>
      </p:graphicFrame>
      <p:graphicFrame>
        <p:nvGraphicFramePr>
          <p:cNvPr id="5" name="Table 4">
            <a:extLst>
              <a:ext uri="{FF2B5EF4-FFF2-40B4-BE49-F238E27FC236}">
                <a16:creationId xmlns:a16="http://schemas.microsoft.com/office/drawing/2014/main" id="{37CBFCC4-1E9C-40C3-8A20-C7F9A03E0CBC}"/>
              </a:ext>
            </a:extLst>
          </p:cNvPr>
          <p:cNvGraphicFramePr>
            <a:graphicFrameLocks noGrp="1"/>
          </p:cNvGraphicFramePr>
          <p:nvPr>
            <p:extLst>
              <p:ext uri="{D42A27DB-BD31-4B8C-83A1-F6EECF244321}">
                <p14:modId xmlns:p14="http://schemas.microsoft.com/office/powerpoint/2010/main" val="3455899876"/>
              </p:ext>
            </p:extLst>
          </p:nvPr>
        </p:nvGraphicFramePr>
        <p:xfrm>
          <a:off x="2360129" y="1965496"/>
          <a:ext cx="4968240" cy="4053840"/>
        </p:xfrm>
        <a:graphic>
          <a:graphicData uri="http://schemas.openxmlformats.org/drawingml/2006/table">
            <a:tbl>
              <a:tblPr/>
              <a:tblGrid>
                <a:gridCol w="2484120">
                  <a:extLst>
                    <a:ext uri="{9D8B030D-6E8A-4147-A177-3AD203B41FA5}">
                      <a16:colId xmlns:a16="http://schemas.microsoft.com/office/drawing/2014/main" val="2449837003"/>
                    </a:ext>
                  </a:extLst>
                </a:gridCol>
                <a:gridCol w="2484120">
                  <a:extLst>
                    <a:ext uri="{9D8B030D-6E8A-4147-A177-3AD203B41FA5}">
                      <a16:colId xmlns:a16="http://schemas.microsoft.com/office/drawing/2014/main" val="2298029237"/>
                    </a:ext>
                  </a:extLst>
                </a:gridCol>
              </a:tblGrid>
              <a:tr h="198120">
                <a:tc>
                  <a:txBody>
                    <a:bodyPr/>
                    <a:lstStyle/>
                    <a:p>
                      <a:pPr algn="l" fontAlgn="t"/>
                      <a:r>
                        <a:rPr lang="en-IN" b="1">
                          <a:solidFill>
                            <a:srgbClr val="202124"/>
                          </a:solidFill>
                          <a:effectLst/>
                        </a:rPr>
                        <a:t>Property</a:t>
                      </a:r>
                    </a:p>
                  </a:txBody>
                  <a:tcPr marR="76200" marT="60960" marB="60960">
                    <a:lnL>
                      <a:noFill/>
                    </a:lnL>
                    <a:lnR>
                      <a:noFill/>
                    </a:lnR>
                    <a:lnT>
                      <a:noFill/>
                    </a:lnT>
                    <a:lnB w="7620" cap="flat" cmpd="sng" algn="ctr">
                      <a:solidFill>
                        <a:srgbClr val="EBEBEB"/>
                      </a:solidFill>
                      <a:prstDash val="solid"/>
                      <a:round/>
                      <a:headEnd type="none" w="med" len="med"/>
                      <a:tailEnd type="none" w="med" len="med"/>
                    </a:lnB>
                    <a:solidFill>
                      <a:srgbClr val="FFFFFF"/>
                    </a:solidFill>
                  </a:tcPr>
                </a:tc>
                <a:tc>
                  <a:txBody>
                    <a:bodyPr/>
                    <a:lstStyle/>
                    <a:p>
                      <a:pPr algn="l" fontAlgn="t"/>
                      <a:r>
                        <a:rPr lang="en-IN" b="1">
                          <a:solidFill>
                            <a:srgbClr val="202124"/>
                          </a:solidFill>
                          <a:effectLst/>
                        </a:rPr>
                        <a:t>Description</a:t>
                      </a:r>
                    </a:p>
                  </a:txBody>
                  <a:tcPr marL="76200" marR="76200" marT="60960" marB="60960">
                    <a:lnL>
                      <a:noFill/>
                    </a:lnL>
                    <a:lnR>
                      <a:noFill/>
                    </a:lnR>
                    <a:lnT>
                      <a:noFill/>
                    </a:lnT>
                    <a:lnB w="7620" cap="flat" cmpd="sng" algn="ctr">
                      <a:solidFill>
                        <a:srgbClr val="EBEBEB"/>
                      </a:solidFill>
                      <a:prstDash val="solid"/>
                      <a:round/>
                      <a:headEnd type="none" w="med" len="med"/>
                      <a:tailEnd type="none" w="med" len="med"/>
                    </a:lnB>
                    <a:solidFill>
                      <a:srgbClr val="FFFFFF"/>
                    </a:solidFill>
                  </a:tcPr>
                </a:tc>
                <a:extLst>
                  <a:ext uri="{0D108BD9-81ED-4DB2-BD59-A6C34878D82A}">
                    <a16:rowId xmlns:a16="http://schemas.microsoft.com/office/drawing/2014/main" val="1279111411"/>
                  </a:ext>
                </a:extLst>
              </a:tr>
              <a:tr h="198120">
                <a:tc>
                  <a:txBody>
                    <a:bodyPr/>
                    <a:lstStyle/>
                    <a:p>
                      <a:r>
                        <a:rPr lang="en-IN" b="1">
                          <a:effectLst/>
                        </a:rPr>
                        <a:t>Depth</a:t>
                      </a:r>
                      <a:endParaRPr lang="en-IN">
                        <a:effectLst/>
                      </a:endParaRPr>
                    </a:p>
                  </a:txBody>
                  <a:tcPr marR="76200" marT="60960" marB="60960" anchor="ctr">
                    <a:lnL>
                      <a:noFill/>
                    </a:lnL>
                    <a:lnR>
                      <a:noFill/>
                    </a:lnR>
                    <a:lnT w="7620" cap="flat" cmpd="sng" algn="ctr">
                      <a:solidFill>
                        <a:srgbClr val="EBEBEB"/>
                      </a:solidFill>
                      <a:prstDash val="solid"/>
                      <a:round/>
                      <a:headEnd type="none" w="med" len="med"/>
                      <a:tailEnd type="none" w="med" len="med"/>
                    </a:lnT>
                    <a:lnB w="7620" cap="flat" cmpd="sng" algn="ctr">
                      <a:solidFill>
                        <a:srgbClr val="EBEBEB"/>
                      </a:solidFill>
                      <a:prstDash val="solid"/>
                      <a:round/>
                      <a:headEnd type="none" w="med" len="med"/>
                      <a:tailEnd type="none" w="med" len="med"/>
                    </a:lnB>
                    <a:solidFill>
                      <a:srgbClr val="FFFFFF"/>
                    </a:solidFill>
                  </a:tcPr>
                </a:tc>
                <a:tc>
                  <a:txBody>
                    <a:bodyPr/>
                    <a:lstStyle/>
                    <a:p>
                      <a:r>
                        <a:rPr lang="en-US" b="1">
                          <a:effectLst/>
                        </a:rPr>
                        <a:t>It is used to</a:t>
                      </a:r>
                      <a:r>
                        <a:rPr lang="en-US">
                          <a:effectLst/>
                        </a:rPr>
                        <a:t> get a value that indicates the depth of nesting for the current row.</a:t>
                      </a:r>
                    </a:p>
                  </a:txBody>
                  <a:tcPr marL="76200" marR="76200" marT="60960" marB="60960" anchor="ctr">
                    <a:lnL>
                      <a:noFill/>
                    </a:lnL>
                    <a:lnR>
                      <a:noFill/>
                    </a:lnR>
                    <a:lnT w="7620" cap="flat" cmpd="sng" algn="ctr">
                      <a:solidFill>
                        <a:srgbClr val="EBEBEB"/>
                      </a:solidFill>
                      <a:prstDash val="solid"/>
                      <a:round/>
                      <a:headEnd type="none" w="med" len="med"/>
                      <a:tailEnd type="none" w="med" len="med"/>
                    </a:lnT>
                    <a:lnB w="7620" cap="flat" cmpd="sng" algn="ctr">
                      <a:solidFill>
                        <a:srgbClr val="EBEBEB"/>
                      </a:solidFill>
                      <a:prstDash val="solid"/>
                      <a:round/>
                      <a:headEnd type="none" w="med" len="med"/>
                      <a:tailEnd type="none" w="med" len="med"/>
                    </a:lnB>
                    <a:solidFill>
                      <a:srgbClr val="FFFFFF"/>
                    </a:solidFill>
                  </a:tcPr>
                </a:tc>
                <a:extLst>
                  <a:ext uri="{0D108BD9-81ED-4DB2-BD59-A6C34878D82A}">
                    <a16:rowId xmlns:a16="http://schemas.microsoft.com/office/drawing/2014/main" val="2344887448"/>
                  </a:ext>
                </a:extLst>
              </a:tr>
              <a:tr h="198120">
                <a:tc>
                  <a:txBody>
                    <a:bodyPr/>
                    <a:lstStyle/>
                    <a:p>
                      <a:r>
                        <a:rPr lang="en-IN">
                          <a:effectLst/>
                        </a:rPr>
                        <a:t>FieldCount</a:t>
                      </a:r>
                    </a:p>
                  </a:txBody>
                  <a:tcPr marR="76200" marT="60960" marB="60960" anchor="ctr">
                    <a:lnL>
                      <a:noFill/>
                    </a:lnL>
                    <a:lnR>
                      <a:noFill/>
                    </a:lnR>
                    <a:lnT w="7620" cap="flat" cmpd="sng" algn="ctr">
                      <a:solidFill>
                        <a:srgbClr val="EBEBEB"/>
                      </a:solidFill>
                      <a:prstDash val="solid"/>
                      <a:round/>
                      <a:headEnd type="none" w="med" len="med"/>
                      <a:tailEnd type="none" w="med" len="med"/>
                    </a:lnT>
                    <a:lnB w="7620" cap="flat" cmpd="sng" algn="ctr">
                      <a:solidFill>
                        <a:srgbClr val="EBEBEB"/>
                      </a:solidFill>
                      <a:prstDash val="solid"/>
                      <a:round/>
                      <a:headEnd type="none" w="med" len="med"/>
                      <a:tailEnd type="none" w="med" len="med"/>
                    </a:lnB>
                    <a:solidFill>
                      <a:srgbClr val="FFFFFF"/>
                    </a:solidFill>
                  </a:tcPr>
                </a:tc>
                <a:tc>
                  <a:txBody>
                    <a:bodyPr/>
                    <a:lstStyle/>
                    <a:p>
                      <a:r>
                        <a:rPr lang="en-US">
                          <a:effectLst/>
                        </a:rPr>
                        <a:t>It is used to get the number of columns in the current row.</a:t>
                      </a:r>
                    </a:p>
                  </a:txBody>
                  <a:tcPr marL="76200" marR="76200" marT="60960" marB="60960" anchor="ctr">
                    <a:lnL>
                      <a:noFill/>
                    </a:lnL>
                    <a:lnR>
                      <a:noFill/>
                    </a:lnR>
                    <a:lnT w="7620" cap="flat" cmpd="sng" algn="ctr">
                      <a:solidFill>
                        <a:srgbClr val="EBEBEB"/>
                      </a:solidFill>
                      <a:prstDash val="solid"/>
                      <a:round/>
                      <a:headEnd type="none" w="med" len="med"/>
                      <a:tailEnd type="none" w="med" len="med"/>
                    </a:lnT>
                    <a:lnB w="7620" cap="flat" cmpd="sng" algn="ctr">
                      <a:solidFill>
                        <a:srgbClr val="EBEBEB"/>
                      </a:solidFill>
                      <a:prstDash val="solid"/>
                      <a:round/>
                      <a:headEnd type="none" w="med" len="med"/>
                      <a:tailEnd type="none" w="med" len="med"/>
                    </a:lnB>
                    <a:solidFill>
                      <a:srgbClr val="FFFFFF"/>
                    </a:solidFill>
                  </a:tcPr>
                </a:tc>
                <a:extLst>
                  <a:ext uri="{0D108BD9-81ED-4DB2-BD59-A6C34878D82A}">
                    <a16:rowId xmlns:a16="http://schemas.microsoft.com/office/drawing/2014/main" val="3376869532"/>
                  </a:ext>
                </a:extLst>
              </a:tr>
              <a:tr h="198120">
                <a:tc>
                  <a:txBody>
                    <a:bodyPr/>
                    <a:lstStyle/>
                    <a:p>
                      <a:r>
                        <a:rPr lang="en-IN">
                          <a:effectLst/>
                        </a:rPr>
                        <a:t>HasRows</a:t>
                      </a:r>
                    </a:p>
                  </a:txBody>
                  <a:tcPr marR="76200" marT="60960" marB="60960" anchor="ctr">
                    <a:lnL>
                      <a:noFill/>
                    </a:lnL>
                    <a:lnR>
                      <a:noFill/>
                    </a:lnR>
                    <a:lnT w="7620" cap="flat" cmpd="sng" algn="ctr">
                      <a:solidFill>
                        <a:srgbClr val="EBEBEB"/>
                      </a:solidFill>
                      <a:prstDash val="solid"/>
                      <a:round/>
                      <a:headEnd type="none" w="med" len="med"/>
                      <a:tailEnd type="none" w="med" len="med"/>
                    </a:lnT>
                    <a:lnB w="7620" cap="flat" cmpd="sng" algn="ctr">
                      <a:solidFill>
                        <a:srgbClr val="EBEBEB"/>
                      </a:solidFill>
                      <a:prstDash val="solid"/>
                      <a:round/>
                      <a:headEnd type="none" w="med" len="med"/>
                      <a:tailEnd type="none" w="med" len="med"/>
                    </a:lnB>
                    <a:solidFill>
                      <a:srgbClr val="FFFFFF"/>
                    </a:solidFill>
                  </a:tcPr>
                </a:tc>
                <a:tc>
                  <a:txBody>
                    <a:bodyPr/>
                    <a:lstStyle/>
                    <a:p>
                      <a:r>
                        <a:rPr lang="en-US" dirty="0">
                          <a:effectLst/>
                        </a:rPr>
                        <a:t>It is used to get a value that indicates whether the </a:t>
                      </a:r>
                      <a:r>
                        <a:rPr lang="en-US" dirty="0" err="1">
                          <a:effectLst/>
                        </a:rPr>
                        <a:t>SqlDataReader</a:t>
                      </a:r>
                      <a:r>
                        <a:rPr lang="en-US" dirty="0">
                          <a:effectLst/>
                        </a:rPr>
                        <a:t> contains one or more rows.</a:t>
                      </a:r>
                    </a:p>
                  </a:txBody>
                  <a:tcPr marL="76200" marR="76200" marT="60960" marB="60960" anchor="ctr">
                    <a:lnL>
                      <a:noFill/>
                    </a:lnL>
                    <a:lnR>
                      <a:noFill/>
                    </a:lnR>
                    <a:lnT w="7620" cap="flat" cmpd="sng" algn="ctr">
                      <a:solidFill>
                        <a:srgbClr val="EBEBEB"/>
                      </a:solidFill>
                      <a:prstDash val="solid"/>
                      <a:round/>
                      <a:headEnd type="none" w="med" len="med"/>
                      <a:tailEnd type="none" w="med" len="med"/>
                    </a:lnT>
                    <a:lnB w="7620" cap="flat" cmpd="sng" algn="ctr">
                      <a:solidFill>
                        <a:srgbClr val="EBEBEB"/>
                      </a:solidFill>
                      <a:prstDash val="solid"/>
                      <a:round/>
                      <a:headEnd type="none" w="med" len="med"/>
                      <a:tailEnd type="none" w="med" len="med"/>
                    </a:lnB>
                    <a:solidFill>
                      <a:srgbClr val="FFFFFF"/>
                    </a:solidFill>
                  </a:tcPr>
                </a:tc>
                <a:extLst>
                  <a:ext uri="{0D108BD9-81ED-4DB2-BD59-A6C34878D82A}">
                    <a16:rowId xmlns:a16="http://schemas.microsoft.com/office/drawing/2014/main" val="3098182405"/>
                  </a:ext>
                </a:extLst>
              </a:tr>
            </a:tbl>
          </a:graphicData>
        </a:graphic>
      </p:graphicFrame>
    </p:spTree>
    <p:extLst>
      <p:ext uri="{BB962C8B-B14F-4D97-AF65-F5344CB8AC3E}">
        <p14:creationId xmlns:p14="http://schemas.microsoft.com/office/powerpoint/2010/main" val="32532277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8D278-86CC-49F7-A3C2-08B02B59B6AC}"/>
              </a:ext>
            </a:extLst>
          </p:cNvPr>
          <p:cNvSpPr>
            <a:spLocks noGrp="1"/>
          </p:cNvSpPr>
          <p:nvPr>
            <p:ph type="title"/>
          </p:nvPr>
        </p:nvSpPr>
        <p:spPr>
          <a:xfrm>
            <a:off x="3519256" y="248574"/>
            <a:ext cx="3982375" cy="474448"/>
          </a:xfrm>
        </p:spPr>
        <p:txBody>
          <a:bodyPr>
            <a:normAutofit/>
          </a:bodyPr>
          <a:lstStyle/>
          <a:p>
            <a:r>
              <a:rPr lang="en-US" sz="2400" dirty="0" err="1"/>
              <a:t>SqlDataAdapter</a:t>
            </a:r>
            <a:r>
              <a:rPr lang="en-US" sz="2400" dirty="0"/>
              <a:t> class</a:t>
            </a:r>
            <a:endParaRPr lang="en-IN" sz="2400" dirty="0"/>
          </a:p>
        </p:txBody>
      </p:sp>
      <p:graphicFrame>
        <p:nvGraphicFramePr>
          <p:cNvPr id="3" name="Table 2">
            <a:extLst>
              <a:ext uri="{FF2B5EF4-FFF2-40B4-BE49-F238E27FC236}">
                <a16:creationId xmlns:a16="http://schemas.microsoft.com/office/drawing/2014/main" id="{57BD9527-4091-4ECA-9D32-1098B9E9B6C2}"/>
              </a:ext>
            </a:extLst>
          </p:cNvPr>
          <p:cNvGraphicFramePr>
            <a:graphicFrameLocks noGrp="1"/>
          </p:cNvGraphicFramePr>
          <p:nvPr>
            <p:extLst>
              <p:ext uri="{D42A27DB-BD31-4B8C-83A1-F6EECF244321}">
                <p14:modId xmlns:p14="http://schemas.microsoft.com/office/powerpoint/2010/main" val="937308746"/>
              </p:ext>
            </p:extLst>
          </p:nvPr>
        </p:nvGraphicFramePr>
        <p:xfrm>
          <a:off x="2826639" y="1104369"/>
          <a:ext cx="6538721" cy="2225040"/>
        </p:xfrm>
        <a:graphic>
          <a:graphicData uri="http://schemas.openxmlformats.org/drawingml/2006/table">
            <a:tbl>
              <a:tblPr/>
              <a:tblGrid>
                <a:gridCol w="2602030">
                  <a:extLst>
                    <a:ext uri="{9D8B030D-6E8A-4147-A177-3AD203B41FA5}">
                      <a16:colId xmlns:a16="http://schemas.microsoft.com/office/drawing/2014/main" val="2123891089"/>
                    </a:ext>
                  </a:extLst>
                </a:gridCol>
                <a:gridCol w="3936691">
                  <a:extLst>
                    <a:ext uri="{9D8B030D-6E8A-4147-A177-3AD203B41FA5}">
                      <a16:colId xmlns:a16="http://schemas.microsoft.com/office/drawing/2014/main" val="3656045126"/>
                    </a:ext>
                  </a:extLst>
                </a:gridCol>
              </a:tblGrid>
              <a:tr h="0">
                <a:tc>
                  <a:txBody>
                    <a:bodyPr/>
                    <a:lstStyle/>
                    <a:p>
                      <a:r>
                        <a:rPr lang="en-IN" sz="1000" b="1">
                          <a:effectLst/>
                          <a:latin typeface="Verdana" panose="020B0604030504040204" pitchFamily="34" charset="0"/>
                        </a:rPr>
                        <a:t>PROPERTY</a:t>
                      </a:r>
                      <a:endParaRPr lang="en-IN">
                        <a:effectLst/>
                      </a:endParaRPr>
                    </a:p>
                  </a:txBody>
                  <a:tcPr marL="68580" marR="68580">
                    <a:lnL>
                      <a:noFill/>
                    </a:lnL>
                    <a:lnR>
                      <a:noFill/>
                    </a:lnR>
                    <a:lnT>
                      <a:noFill/>
                    </a:lnT>
                    <a:lnB>
                      <a:noFill/>
                    </a:lnB>
                    <a:solidFill>
                      <a:srgbClr val="C0C0C0"/>
                    </a:solidFill>
                  </a:tcPr>
                </a:tc>
                <a:tc>
                  <a:txBody>
                    <a:bodyPr/>
                    <a:lstStyle/>
                    <a:p>
                      <a:r>
                        <a:rPr lang="en-IN" sz="1000" b="1">
                          <a:effectLst/>
                          <a:latin typeface="Verdana" panose="020B0604030504040204" pitchFamily="34" charset="0"/>
                        </a:rPr>
                        <a:t>DESCRIPTION</a:t>
                      </a:r>
                      <a:endParaRPr lang="en-IN">
                        <a:effectLst/>
                      </a:endParaRPr>
                    </a:p>
                  </a:txBody>
                  <a:tcPr marL="68580" marR="68580">
                    <a:lnL>
                      <a:noFill/>
                    </a:lnL>
                    <a:lnR>
                      <a:noFill/>
                    </a:lnR>
                    <a:lnT>
                      <a:noFill/>
                    </a:lnT>
                    <a:lnB>
                      <a:noFill/>
                    </a:lnB>
                    <a:solidFill>
                      <a:srgbClr val="C0C0C0"/>
                    </a:solidFill>
                  </a:tcPr>
                </a:tc>
                <a:extLst>
                  <a:ext uri="{0D108BD9-81ED-4DB2-BD59-A6C34878D82A}">
                    <a16:rowId xmlns:a16="http://schemas.microsoft.com/office/drawing/2014/main" val="4081408060"/>
                  </a:ext>
                </a:extLst>
              </a:tr>
              <a:tr h="0">
                <a:tc>
                  <a:txBody>
                    <a:bodyPr/>
                    <a:lstStyle/>
                    <a:p>
                      <a:r>
                        <a:rPr lang="en-IN" sz="1000">
                          <a:effectLst/>
                          <a:latin typeface="Verdana" panose="020B0604030504040204" pitchFamily="34" charset="0"/>
                        </a:rPr>
                        <a:t>DeleteCommand</a:t>
                      </a:r>
                      <a:endParaRPr lang="en-IN">
                        <a:effectLst/>
                      </a:endParaRPr>
                    </a:p>
                  </a:txBody>
                  <a:tcPr marL="68580" marR="68580">
                    <a:lnL>
                      <a:noFill/>
                    </a:lnL>
                    <a:lnR>
                      <a:noFill/>
                    </a:lnR>
                    <a:lnT>
                      <a:noFill/>
                    </a:lnT>
                    <a:lnB>
                      <a:noFill/>
                    </a:lnB>
                    <a:solidFill>
                      <a:srgbClr val="C0C0C0"/>
                    </a:solidFill>
                  </a:tcPr>
                </a:tc>
                <a:tc>
                  <a:txBody>
                    <a:bodyPr/>
                    <a:lstStyle/>
                    <a:p>
                      <a:r>
                        <a:rPr lang="en-US" sz="1000">
                          <a:effectLst/>
                          <a:latin typeface="Verdana" panose="020B0604030504040204" pitchFamily="34" charset="0"/>
                        </a:rPr>
                        <a:t>Represents a DELETE statement or stored procedure for deleting records from the data source</a:t>
                      </a:r>
                      <a:endParaRPr lang="en-US">
                        <a:effectLst/>
                      </a:endParaRPr>
                    </a:p>
                  </a:txBody>
                  <a:tcPr marL="68580" marR="68580">
                    <a:lnL>
                      <a:noFill/>
                    </a:lnL>
                    <a:lnR>
                      <a:noFill/>
                    </a:lnR>
                    <a:lnT>
                      <a:noFill/>
                    </a:lnT>
                    <a:lnB>
                      <a:noFill/>
                    </a:lnB>
                    <a:solidFill>
                      <a:srgbClr val="C0C0C0"/>
                    </a:solidFill>
                  </a:tcPr>
                </a:tc>
                <a:extLst>
                  <a:ext uri="{0D108BD9-81ED-4DB2-BD59-A6C34878D82A}">
                    <a16:rowId xmlns:a16="http://schemas.microsoft.com/office/drawing/2014/main" val="3804803715"/>
                  </a:ext>
                </a:extLst>
              </a:tr>
              <a:tr h="0">
                <a:tc>
                  <a:txBody>
                    <a:bodyPr/>
                    <a:lstStyle/>
                    <a:p>
                      <a:r>
                        <a:rPr lang="en-IN" sz="1000">
                          <a:effectLst/>
                          <a:latin typeface="Verdana" panose="020B0604030504040204" pitchFamily="34" charset="0"/>
                        </a:rPr>
                        <a:t>InsertCommand                           </a:t>
                      </a:r>
                      <a:endParaRPr lang="en-IN">
                        <a:effectLst/>
                      </a:endParaRPr>
                    </a:p>
                  </a:txBody>
                  <a:tcPr marL="68580" marR="68580">
                    <a:lnL>
                      <a:noFill/>
                    </a:lnL>
                    <a:lnR>
                      <a:noFill/>
                    </a:lnR>
                    <a:lnT>
                      <a:noFill/>
                    </a:lnT>
                    <a:lnB>
                      <a:noFill/>
                    </a:lnB>
                    <a:solidFill>
                      <a:srgbClr val="C0C0C0"/>
                    </a:solidFill>
                  </a:tcPr>
                </a:tc>
                <a:tc>
                  <a:txBody>
                    <a:bodyPr/>
                    <a:lstStyle/>
                    <a:p>
                      <a:r>
                        <a:rPr lang="en-US" sz="1000" dirty="0">
                          <a:effectLst/>
                          <a:latin typeface="Verdana" panose="020B0604030504040204" pitchFamily="34" charset="0"/>
                        </a:rPr>
                        <a:t>Represents an INSERT statement or stored procedure for inserting a new record to The data source</a:t>
                      </a:r>
                      <a:endParaRPr lang="en-US" dirty="0">
                        <a:effectLst/>
                      </a:endParaRPr>
                    </a:p>
                  </a:txBody>
                  <a:tcPr marL="68580" marR="68580">
                    <a:lnL>
                      <a:noFill/>
                    </a:lnL>
                    <a:lnR>
                      <a:noFill/>
                    </a:lnR>
                    <a:lnT>
                      <a:noFill/>
                    </a:lnT>
                    <a:lnB>
                      <a:noFill/>
                    </a:lnB>
                    <a:solidFill>
                      <a:srgbClr val="C0C0C0"/>
                    </a:solidFill>
                  </a:tcPr>
                </a:tc>
                <a:extLst>
                  <a:ext uri="{0D108BD9-81ED-4DB2-BD59-A6C34878D82A}">
                    <a16:rowId xmlns:a16="http://schemas.microsoft.com/office/drawing/2014/main" val="175254493"/>
                  </a:ext>
                </a:extLst>
              </a:tr>
              <a:tr h="0">
                <a:tc>
                  <a:txBody>
                    <a:bodyPr/>
                    <a:lstStyle/>
                    <a:p>
                      <a:r>
                        <a:rPr lang="en-IN" sz="1000">
                          <a:effectLst/>
                          <a:latin typeface="Verdana" panose="020B0604030504040204" pitchFamily="34" charset="0"/>
                        </a:rPr>
                        <a:t>SelectCommand</a:t>
                      </a:r>
                      <a:endParaRPr lang="en-IN">
                        <a:effectLst/>
                      </a:endParaRPr>
                    </a:p>
                  </a:txBody>
                  <a:tcPr marL="68580" marR="68580">
                    <a:lnL>
                      <a:noFill/>
                    </a:lnL>
                    <a:lnR>
                      <a:noFill/>
                    </a:lnR>
                    <a:lnT>
                      <a:noFill/>
                    </a:lnT>
                    <a:lnB>
                      <a:noFill/>
                    </a:lnB>
                    <a:solidFill>
                      <a:srgbClr val="C0C0C0"/>
                    </a:solidFill>
                  </a:tcPr>
                </a:tc>
                <a:tc>
                  <a:txBody>
                    <a:bodyPr/>
                    <a:lstStyle/>
                    <a:p>
                      <a:r>
                        <a:rPr lang="en-US" sz="1000">
                          <a:effectLst/>
                          <a:latin typeface="Verdana" panose="020B0604030504040204" pitchFamily="34" charset="0"/>
                        </a:rPr>
                        <a:t>Represents a SELECT statement or stored procedure can be used to select records from a data source</a:t>
                      </a:r>
                      <a:endParaRPr lang="en-US">
                        <a:effectLst/>
                      </a:endParaRPr>
                    </a:p>
                  </a:txBody>
                  <a:tcPr marL="68580" marR="68580">
                    <a:lnL>
                      <a:noFill/>
                    </a:lnL>
                    <a:lnR>
                      <a:noFill/>
                    </a:lnR>
                    <a:lnT>
                      <a:noFill/>
                    </a:lnT>
                    <a:lnB>
                      <a:noFill/>
                    </a:lnB>
                    <a:solidFill>
                      <a:srgbClr val="C0C0C0"/>
                    </a:solidFill>
                  </a:tcPr>
                </a:tc>
                <a:extLst>
                  <a:ext uri="{0D108BD9-81ED-4DB2-BD59-A6C34878D82A}">
                    <a16:rowId xmlns:a16="http://schemas.microsoft.com/office/drawing/2014/main" val="1327137029"/>
                  </a:ext>
                </a:extLst>
              </a:tr>
              <a:tr h="0">
                <a:tc>
                  <a:txBody>
                    <a:bodyPr/>
                    <a:lstStyle/>
                    <a:p>
                      <a:r>
                        <a:rPr lang="en-IN" sz="1000">
                          <a:effectLst/>
                          <a:latin typeface="Verdana" panose="020B0604030504040204" pitchFamily="34" charset="0"/>
                        </a:rPr>
                        <a:t>UpdateCommand</a:t>
                      </a:r>
                      <a:endParaRPr lang="en-IN">
                        <a:effectLst/>
                      </a:endParaRPr>
                    </a:p>
                  </a:txBody>
                  <a:tcPr marL="68580" marR="68580">
                    <a:lnL>
                      <a:noFill/>
                    </a:lnL>
                    <a:lnR>
                      <a:noFill/>
                    </a:lnR>
                    <a:lnT>
                      <a:noFill/>
                    </a:lnT>
                    <a:lnB>
                      <a:noFill/>
                    </a:lnB>
                    <a:solidFill>
                      <a:srgbClr val="C0C0C0"/>
                    </a:solidFill>
                  </a:tcPr>
                </a:tc>
                <a:tc>
                  <a:txBody>
                    <a:bodyPr/>
                    <a:lstStyle/>
                    <a:p>
                      <a:r>
                        <a:rPr lang="en-US" sz="1000" dirty="0">
                          <a:effectLst/>
                          <a:latin typeface="Verdana" panose="020B0604030504040204" pitchFamily="34" charset="0"/>
                        </a:rPr>
                        <a:t>Represents an UPDATE statement or stored procedure for Updating recording in a data source</a:t>
                      </a:r>
                      <a:endParaRPr lang="en-US" dirty="0">
                        <a:effectLst/>
                      </a:endParaRPr>
                    </a:p>
                  </a:txBody>
                  <a:tcPr marL="68580" marR="68580">
                    <a:lnL>
                      <a:noFill/>
                    </a:lnL>
                    <a:lnR>
                      <a:noFill/>
                    </a:lnR>
                    <a:lnT>
                      <a:noFill/>
                    </a:lnT>
                    <a:lnB>
                      <a:noFill/>
                    </a:lnB>
                    <a:solidFill>
                      <a:srgbClr val="C0C0C0"/>
                    </a:solidFill>
                  </a:tcPr>
                </a:tc>
                <a:extLst>
                  <a:ext uri="{0D108BD9-81ED-4DB2-BD59-A6C34878D82A}">
                    <a16:rowId xmlns:a16="http://schemas.microsoft.com/office/drawing/2014/main" val="23438488"/>
                  </a:ext>
                </a:extLst>
              </a:tr>
              <a:tr h="0">
                <a:tc>
                  <a:txBody>
                    <a:bodyPr/>
                    <a:lstStyle/>
                    <a:p>
                      <a:r>
                        <a:rPr lang="en-IN" sz="1000">
                          <a:effectLst/>
                          <a:latin typeface="Verdana" panose="020B0604030504040204" pitchFamily="34" charset="0"/>
                        </a:rPr>
                        <a:t>TableMappings</a:t>
                      </a:r>
                      <a:endParaRPr lang="en-IN">
                        <a:effectLst/>
                      </a:endParaRPr>
                    </a:p>
                  </a:txBody>
                  <a:tcPr marL="68580" marR="68580">
                    <a:lnL>
                      <a:noFill/>
                    </a:lnL>
                    <a:lnR>
                      <a:noFill/>
                    </a:lnR>
                    <a:lnT>
                      <a:noFill/>
                    </a:lnT>
                    <a:lnB>
                      <a:noFill/>
                    </a:lnB>
                    <a:solidFill>
                      <a:srgbClr val="C0C0C0"/>
                    </a:solidFill>
                  </a:tcPr>
                </a:tc>
                <a:tc>
                  <a:txBody>
                    <a:bodyPr/>
                    <a:lstStyle/>
                    <a:p>
                      <a:r>
                        <a:rPr lang="en-US" sz="1000" dirty="0">
                          <a:effectLst/>
                          <a:latin typeface="Verdana" panose="020B0604030504040204" pitchFamily="34" charset="0"/>
                        </a:rPr>
                        <a:t>Represents a collection of mappings between actual data source table and a </a:t>
                      </a:r>
                      <a:r>
                        <a:rPr lang="en-US" sz="1000" dirty="0" err="1">
                          <a:effectLst/>
                          <a:latin typeface="Verdana" panose="020B0604030504040204" pitchFamily="34" charset="0"/>
                        </a:rPr>
                        <a:t>DataTable</a:t>
                      </a:r>
                      <a:r>
                        <a:rPr lang="en-US" sz="1000" dirty="0">
                          <a:effectLst/>
                          <a:latin typeface="Verdana" panose="020B0604030504040204" pitchFamily="34" charset="0"/>
                        </a:rPr>
                        <a:t> object</a:t>
                      </a:r>
                      <a:endParaRPr lang="en-US" dirty="0">
                        <a:effectLst/>
                      </a:endParaRPr>
                    </a:p>
                  </a:txBody>
                  <a:tcPr marL="68580" marR="68580">
                    <a:lnL>
                      <a:noFill/>
                    </a:lnL>
                    <a:lnR>
                      <a:noFill/>
                    </a:lnR>
                    <a:lnT>
                      <a:noFill/>
                    </a:lnT>
                    <a:lnB>
                      <a:noFill/>
                    </a:lnB>
                    <a:solidFill>
                      <a:srgbClr val="C0C0C0"/>
                    </a:solidFill>
                  </a:tcPr>
                </a:tc>
                <a:extLst>
                  <a:ext uri="{0D108BD9-81ED-4DB2-BD59-A6C34878D82A}">
                    <a16:rowId xmlns:a16="http://schemas.microsoft.com/office/drawing/2014/main" val="477011880"/>
                  </a:ext>
                </a:extLst>
              </a:tr>
            </a:tbl>
          </a:graphicData>
        </a:graphic>
      </p:graphicFrame>
      <p:sp>
        <p:nvSpPr>
          <p:cNvPr id="5" name="TextBox 4">
            <a:extLst>
              <a:ext uri="{FF2B5EF4-FFF2-40B4-BE49-F238E27FC236}">
                <a16:creationId xmlns:a16="http://schemas.microsoft.com/office/drawing/2014/main" id="{A64C4D62-BE35-4131-BEB3-CD80A661D71A}"/>
              </a:ext>
            </a:extLst>
          </p:cNvPr>
          <p:cNvSpPr txBox="1"/>
          <p:nvPr/>
        </p:nvSpPr>
        <p:spPr>
          <a:xfrm>
            <a:off x="1795507" y="3773917"/>
            <a:ext cx="8449323" cy="369332"/>
          </a:xfrm>
          <a:prstGeom prst="rect">
            <a:avLst/>
          </a:prstGeom>
          <a:noFill/>
        </p:spPr>
        <p:txBody>
          <a:bodyPr wrap="square">
            <a:spAutoFit/>
          </a:bodyPr>
          <a:lstStyle/>
          <a:p>
            <a:r>
              <a:rPr lang="en-US" sz="1800" b="1" i="0" dirty="0" err="1">
                <a:solidFill>
                  <a:srgbClr val="212121"/>
                </a:solidFill>
                <a:effectLst/>
                <a:latin typeface="Verdana" panose="020B0604030504040204" pitchFamily="34" charset="0"/>
              </a:rPr>
              <a:t>OleDbDataAdapter</a:t>
            </a:r>
            <a:r>
              <a:rPr lang="en-US" sz="1800" b="1" i="0" dirty="0">
                <a:solidFill>
                  <a:srgbClr val="212121"/>
                </a:solidFill>
                <a:effectLst/>
                <a:latin typeface="Verdana" panose="020B0604030504040204" pitchFamily="34" charset="0"/>
              </a:rPr>
              <a:t> Command Properties with Examples</a:t>
            </a:r>
            <a:endParaRPr lang="en-IN" dirty="0"/>
          </a:p>
        </p:txBody>
      </p:sp>
      <p:graphicFrame>
        <p:nvGraphicFramePr>
          <p:cNvPr id="6" name="Table 5">
            <a:extLst>
              <a:ext uri="{FF2B5EF4-FFF2-40B4-BE49-F238E27FC236}">
                <a16:creationId xmlns:a16="http://schemas.microsoft.com/office/drawing/2014/main" id="{45E96412-EAA5-4FF5-B0C4-0C8B87034487}"/>
              </a:ext>
            </a:extLst>
          </p:cNvPr>
          <p:cNvGraphicFramePr>
            <a:graphicFrameLocks noGrp="1"/>
          </p:cNvGraphicFramePr>
          <p:nvPr>
            <p:extLst>
              <p:ext uri="{D42A27DB-BD31-4B8C-83A1-F6EECF244321}">
                <p14:modId xmlns:p14="http://schemas.microsoft.com/office/powerpoint/2010/main" val="1607747237"/>
              </p:ext>
            </p:extLst>
          </p:nvPr>
        </p:nvGraphicFramePr>
        <p:xfrm>
          <a:off x="2844976" y="4323426"/>
          <a:ext cx="6627498" cy="1981200"/>
        </p:xfrm>
        <a:graphic>
          <a:graphicData uri="http://schemas.openxmlformats.org/drawingml/2006/table">
            <a:tbl>
              <a:tblPr/>
              <a:tblGrid>
                <a:gridCol w="2632996">
                  <a:extLst>
                    <a:ext uri="{9D8B030D-6E8A-4147-A177-3AD203B41FA5}">
                      <a16:colId xmlns:a16="http://schemas.microsoft.com/office/drawing/2014/main" val="17440626"/>
                    </a:ext>
                  </a:extLst>
                </a:gridCol>
                <a:gridCol w="3994502">
                  <a:extLst>
                    <a:ext uri="{9D8B030D-6E8A-4147-A177-3AD203B41FA5}">
                      <a16:colId xmlns:a16="http://schemas.microsoft.com/office/drawing/2014/main" val="422386387"/>
                    </a:ext>
                  </a:extLst>
                </a:gridCol>
              </a:tblGrid>
              <a:tr h="0">
                <a:tc>
                  <a:txBody>
                    <a:bodyPr/>
                    <a:lstStyle/>
                    <a:p>
                      <a:pPr algn="just"/>
                      <a:r>
                        <a:rPr lang="en-IN" sz="1000" b="1">
                          <a:effectLst/>
                          <a:latin typeface="Verdana" panose="020B0604030504040204" pitchFamily="34" charset="0"/>
                        </a:rPr>
                        <a:t>PROPERTY</a:t>
                      </a:r>
                      <a:endParaRPr lang="en-IN">
                        <a:effectLst/>
                      </a:endParaRPr>
                    </a:p>
                  </a:txBody>
                  <a:tcPr marL="68580" marR="68580">
                    <a:lnL>
                      <a:noFill/>
                    </a:lnL>
                    <a:lnR>
                      <a:noFill/>
                    </a:lnR>
                    <a:lnT>
                      <a:noFill/>
                    </a:lnT>
                    <a:lnB>
                      <a:noFill/>
                    </a:lnB>
                    <a:solidFill>
                      <a:srgbClr val="C0C0C0"/>
                    </a:solidFill>
                  </a:tcPr>
                </a:tc>
                <a:tc>
                  <a:txBody>
                    <a:bodyPr/>
                    <a:lstStyle/>
                    <a:p>
                      <a:r>
                        <a:rPr lang="en-IN" sz="1000" b="1">
                          <a:effectLst/>
                          <a:latin typeface="Verdana" panose="020B0604030504040204" pitchFamily="34" charset="0"/>
                        </a:rPr>
                        <a:t>EXAMPLE</a:t>
                      </a:r>
                      <a:endParaRPr lang="en-IN">
                        <a:effectLst/>
                      </a:endParaRPr>
                    </a:p>
                  </a:txBody>
                  <a:tcPr marL="68580" marR="68580">
                    <a:lnL>
                      <a:noFill/>
                    </a:lnL>
                    <a:lnR>
                      <a:noFill/>
                    </a:lnR>
                    <a:lnT>
                      <a:noFill/>
                    </a:lnT>
                    <a:lnB>
                      <a:noFill/>
                    </a:lnB>
                    <a:solidFill>
                      <a:srgbClr val="C0C0C0"/>
                    </a:solidFill>
                  </a:tcPr>
                </a:tc>
                <a:extLst>
                  <a:ext uri="{0D108BD9-81ED-4DB2-BD59-A6C34878D82A}">
                    <a16:rowId xmlns:a16="http://schemas.microsoft.com/office/drawing/2014/main" val="3802393353"/>
                  </a:ext>
                </a:extLst>
              </a:tr>
              <a:tr h="0">
                <a:tc>
                  <a:txBody>
                    <a:bodyPr/>
                    <a:lstStyle/>
                    <a:p>
                      <a:pPr algn="just"/>
                      <a:r>
                        <a:rPr lang="en-IN" sz="1000">
                          <a:effectLst/>
                          <a:latin typeface="Verdana" panose="020B0604030504040204" pitchFamily="34" charset="0"/>
                        </a:rPr>
                        <a:t>SelectCommand</a:t>
                      </a:r>
                      <a:endParaRPr lang="en-IN">
                        <a:effectLst/>
                      </a:endParaRPr>
                    </a:p>
                  </a:txBody>
                  <a:tcPr marL="68580" marR="68580">
                    <a:lnL>
                      <a:noFill/>
                    </a:lnL>
                    <a:lnR>
                      <a:noFill/>
                    </a:lnR>
                    <a:lnT>
                      <a:noFill/>
                    </a:lnT>
                    <a:lnB>
                      <a:noFill/>
                    </a:lnB>
                    <a:solidFill>
                      <a:srgbClr val="C0C0C0"/>
                    </a:solidFill>
                  </a:tcPr>
                </a:tc>
                <a:tc>
                  <a:txBody>
                    <a:bodyPr/>
                    <a:lstStyle/>
                    <a:p>
                      <a:r>
                        <a:rPr lang="en-US" sz="1000">
                          <a:effectLst/>
                          <a:latin typeface="Verdana" panose="020B0604030504040204" pitchFamily="34" charset="0"/>
                        </a:rPr>
                        <a:t>cmd.SelectCommand.CommandText = "SELECT * FROM Orders ORDER BY Price";</a:t>
                      </a:r>
                      <a:endParaRPr lang="en-US">
                        <a:effectLst/>
                      </a:endParaRPr>
                    </a:p>
                  </a:txBody>
                  <a:tcPr marL="68580" marR="68580">
                    <a:lnL>
                      <a:noFill/>
                    </a:lnL>
                    <a:lnR>
                      <a:noFill/>
                    </a:lnR>
                    <a:lnT>
                      <a:noFill/>
                    </a:lnT>
                    <a:lnB>
                      <a:noFill/>
                    </a:lnB>
                    <a:solidFill>
                      <a:srgbClr val="C0C0C0"/>
                    </a:solidFill>
                  </a:tcPr>
                </a:tc>
                <a:extLst>
                  <a:ext uri="{0D108BD9-81ED-4DB2-BD59-A6C34878D82A}">
                    <a16:rowId xmlns:a16="http://schemas.microsoft.com/office/drawing/2014/main" val="2640555943"/>
                  </a:ext>
                </a:extLst>
              </a:tr>
              <a:tr h="0">
                <a:tc>
                  <a:txBody>
                    <a:bodyPr/>
                    <a:lstStyle/>
                    <a:p>
                      <a:pPr algn="just"/>
                      <a:r>
                        <a:rPr lang="en-IN" sz="1000">
                          <a:effectLst/>
                          <a:latin typeface="Verdana" panose="020B0604030504040204" pitchFamily="34" charset="0"/>
                        </a:rPr>
                        <a:t>DeleteCommand</a:t>
                      </a:r>
                      <a:endParaRPr lang="en-IN">
                        <a:effectLst/>
                      </a:endParaRPr>
                    </a:p>
                  </a:txBody>
                  <a:tcPr marL="68580" marR="68580">
                    <a:lnL>
                      <a:noFill/>
                    </a:lnL>
                    <a:lnR>
                      <a:noFill/>
                    </a:lnR>
                    <a:lnT>
                      <a:noFill/>
                    </a:lnT>
                    <a:lnB>
                      <a:noFill/>
                    </a:lnB>
                    <a:solidFill>
                      <a:srgbClr val="C0C0C0"/>
                    </a:solidFill>
                  </a:tcPr>
                </a:tc>
                <a:tc>
                  <a:txBody>
                    <a:bodyPr/>
                    <a:lstStyle/>
                    <a:p>
                      <a:r>
                        <a:rPr lang="en-IN" sz="1000">
                          <a:effectLst/>
                          <a:latin typeface="Verdana" panose="020B0604030504040204" pitchFamily="34" charset="0"/>
                        </a:rPr>
                        <a:t>TheDataSetCommand.DeleteCommand.CommandText = "DELETE FROM orders WHERE LastName = 'Smith' ";</a:t>
                      </a:r>
                      <a:endParaRPr lang="en-IN">
                        <a:effectLst/>
                      </a:endParaRPr>
                    </a:p>
                  </a:txBody>
                  <a:tcPr marL="68580" marR="68580">
                    <a:lnL>
                      <a:noFill/>
                    </a:lnL>
                    <a:lnR>
                      <a:noFill/>
                    </a:lnR>
                    <a:lnT>
                      <a:noFill/>
                    </a:lnT>
                    <a:lnB>
                      <a:noFill/>
                    </a:lnB>
                    <a:solidFill>
                      <a:srgbClr val="C0C0C0"/>
                    </a:solidFill>
                  </a:tcPr>
                </a:tc>
                <a:extLst>
                  <a:ext uri="{0D108BD9-81ED-4DB2-BD59-A6C34878D82A}">
                    <a16:rowId xmlns:a16="http://schemas.microsoft.com/office/drawing/2014/main" val="1206274543"/>
                  </a:ext>
                </a:extLst>
              </a:tr>
              <a:tr h="0">
                <a:tc>
                  <a:txBody>
                    <a:bodyPr/>
                    <a:lstStyle/>
                    <a:p>
                      <a:pPr algn="just"/>
                      <a:r>
                        <a:rPr lang="en-IN" sz="1000">
                          <a:effectLst/>
                          <a:latin typeface="Verdana" panose="020B0604030504040204" pitchFamily="34" charset="0"/>
                        </a:rPr>
                        <a:t>InsertCommand</a:t>
                      </a:r>
                      <a:endParaRPr lang="en-IN">
                        <a:effectLst/>
                      </a:endParaRPr>
                    </a:p>
                  </a:txBody>
                  <a:tcPr marL="68580" marR="68580">
                    <a:lnL>
                      <a:noFill/>
                    </a:lnL>
                    <a:lnR>
                      <a:noFill/>
                    </a:lnR>
                    <a:lnT>
                      <a:noFill/>
                    </a:lnT>
                    <a:lnB>
                      <a:noFill/>
                    </a:lnB>
                    <a:solidFill>
                      <a:srgbClr val="C0C0C0"/>
                    </a:solidFill>
                  </a:tcPr>
                </a:tc>
                <a:tc>
                  <a:txBody>
                    <a:bodyPr/>
                    <a:lstStyle/>
                    <a:p>
                      <a:r>
                        <a:rPr lang="en-IN" sz="1000">
                          <a:effectLst/>
                          <a:latin typeface="Verdana" panose="020B0604030504040204" pitchFamily="34" charset="0"/>
                        </a:rPr>
                        <a:t>TheDataSetCommand.InsertCommand.CommandText = "INSERT INTO Orders VALUE (25, 'Widget1', 'smith')";</a:t>
                      </a:r>
                      <a:endParaRPr lang="en-IN">
                        <a:effectLst/>
                      </a:endParaRPr>
                    </a:p>
                  </a:txBody>
                  <a:tcPr marL="68580" marR="68580">
                    <a:lnL>
                      <a:noFill/>
                    </a:lnL>
                    <a:lnR>
                      <a:noFill/>
                    </a:lnR>
                    <a:lnT>
                      <a:noFill/>
                    </a:lnT>
                    <a:lnB>
                      <a:noFill/>
                    </a:lnB>
                    <a:solidFill>
                      <a:srgbClr val="C0C0C0"/>
                    </a:solidFill>
                  </a:tcPr>
                </a:tc>
                <a:extLst>
                  <a:ext uri="{0D108BD9-81ED-4DB2-BD59-A6C34878D82A}">
                    <a16:rowId xmlns:a16="http://schemas.microsoft.com/office/drawing/2014/main" val="2824424073"/>
                  </a:ext>
                </a:extLst>
              </a:tr>
              <a:tr h="0">
                <a:tc>
                  <a:txBody>
                    <a:bodyPr/>
                    <a:lstStyle/>
                    <a:p>
                      <a:pPr algn="just"/>
                      <a:r>
                        <a:rPr lang="en-IN" sz="1000">
                          <a:effectLst/>
                          <a:latin typeface="Verdana" panose="020B0604030504040204" pitchFamily="34" charset="0"/>
                        </a:rPr>
                        <a:t>UpdateCommand</a:t>
                      </a:r>
                      <a:endParaRPr lang="en-IN">
                        <a:effectLst/>
                      </a:endParaRPr>
                    </a:p>
                  </a:txBody>
                  <a:tcPr marL="68580" marR="68580">
                    <a:lnL>
                      <a:noFill/>
                    </a:lnL>
                    <a:lnR>
                      <a:noFill/>
                    </a:lnR>
                    <a:lnT>
                      <a:noFill/>
                    </a:lnT>
                    <a:lnB>
                      <a:noFill/>
                    </a:lnB>
                    <a:solidFill>
                      <a:srgbClr val="C0C0C0"/>
                    </a:solidFill>
                  </a:tcPr>
                </a:tc>
                <a:tc>
                  <a:txBody>
                    <a:bodyPr/>
                    <a:lstStyle/>
                    <a:p>
                      <a:r>
                        <a:rPr lang="en-IN" sz="1000" dirty="0" err="1">
                          <a:effectLst/>
                          <a:latin typeface="Verdana" panose="020B0604030504040204" pitchFamily="34" charset="0"/>
                        </a:rPr>
                        <a:t>TheDataSetCommand.UpdateCommand.CommandText</a:t>
                      </a:r>
                      <a:r>
                        <a:rPr lang="en-IN" sz="1000" dirty="0">
                          <a:effectLst/>
                          <a:latin typeface="Verdana" panose="020B0604030504040204" pitchFamily="34" charset="0"/>
                        </a:rPr>
                        <a:t> = "UPDATE Orders SET </a:t>
                      </a:r>
                      <a:r>
                        <a:rPr lang="en-IN" sz="1000" dirty="0" err="1">
                          <a:effectLst/>
                          <a:latin typeface="Verdana" panose="020B0604030504040204" pitchFamily="34" charset="0"/>
                        </a:rPr>
                        <a:t>ZipCode</a:t>
                      </a:r>
                      <a:r>
                        <a:rPr lang="en-IN" sz="1000" dirty="0">
                          <a:effectLst/>
                          <a:latin typeface="Verdana" panose="020B0604030504040204" pitchFamily="34" charset="0"/>
                        </a:rPr>
                        <a:t> = '34956' WHERE </a:t>
                      </a:r>
                      <a:r>
                        <a:rPr lang="en-IN" sz="1000" dirty="0" err="1">
                          <a:effectLst/>
                          <a:latin typeface="Verdana" panose="020B0604030504040204" pitchFamily="34" charset="0"/>
                        </a:rPr>
                        <a:t>OrderNum</a:t>
                      </a:r>
                      <a:r>
                        <a:rPr lang="en-IN" sz="1000" dirty="0">
                          <a:effectLst/>
                          <a:latin typeface="Verdana" panose="020B0604030504040204" pitchFamily="34" charset="0"/>
                        </a:rPr>
                        <a:t> = 14";</a:t>
                      </a:r>
                      <a:endParaRPr lang="en-IN" dirty="0">
                        <a:effectLst/>
                      </a:endParaRPr>
                    </a:p>
                  </a:txBody>
                  <a:tcPr marL="68580" marR="68580">
                    <a:lnL>
                      <a:noFill/>
                    </a:lnL>
                    <a:lnR>
                      <a:noFill/>
                    </a:lnR>
                    <a:lnT>
                      <a:noFill/>
                    </a:lnT>
                    <a:lnB>
                      <a:noFill/>
                    </a:lnB>
                    <a:solidFill>
                      <a:srgbClr val="C0C0C0"/>
                    </a:solidFill>
                  </a:tcPr>
                </a:tc>
                <a:extLst>
                  <a:ext uri="{0D108BD9-81ED-4DB2-BD59-A6C34878D82A}">
                    <a16:rowId xmlns:a16="http://schemas.microsoft.com/office/drawing/2014/main" val="2379812521"/>
                  </a:ext>
                </a:extLst>
              </a:tr>
            </a:tbl>
          </a:graphicData>
        </a:graphic>
      </p:graphicFrame>
    </p:spTree>
    <p:extLst>
      <p:ext uri="{BB962C8B-B14F-4D97-AF65-F5344CB8AC3E}">
        <p14:creationId xmlns:p14="http://schemas.microsoft.com/office/powerpoint/2010/main" val="6750271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124</TotalTime>
  <Words>1649</Words>
  <Application>Microsoft Office PowerPoint</Application>
  <PresentationFormat>Widescreen</PresentationFormat>
  <Paragraphs>138</Paragraphs>
  <Slides>12</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12</vt:i4>
      </vt:variant>
    </vt:vector>
  </HeadingPairs>
  <TitlesOfParts>
    <vt:vector size="26" baseType="lpstr">
      <vt:lpstr>-apple-system</vt:lpstr>
      <vt:lpstr>Arial</vt:lpstr>
      <vt:lpstr>Arial</vt:lpstr>
      <vt:lpstr>Calibri</vt:lpstr>
      <vt:lpstr>Calibri Light</vt:lpstr>
      <vt:lpstr>Consolas</vt:lpstr>
      <vt:lpstr>inherit</vt:lpstr>
      <vt:lpstr>open sans</vt:lpstr>
      <vt:lpstr>Roboto</vt:lpstr>
      <vt:lpstr>Segoe UI</vt:lpstr>
      <vt:lpstr>SFMono-Regular</vt:lpstr>
      <vt:lpstr>source_sans_proregular</vt:lpstr>
      <vt:lpstr>Verdana</vt:lpstr>
      <vt:lpstr>Office Theme</vt:lpstr>
      <vt:lpstr>What is ADO.NET?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SqlDataAdapter class</vt:lpstr>
      <vt:lpstr>DataSet:</vt:lpstr>
      <vt:lpstr>Choosing a DataReader or a DataSet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ADO.NET?</dc:title>
  <dc:creator>Sarita Lad</dc:creator>
  <cp:lastModifiedBy>Sarita Lad</cp:lastModifiedBy>
  <cp:revision>7</cp:revision>
  <dcterms:created xsi:type="dcterms:W3CDTF">2022-02-04T14:24:59Z</dcterms:created>
  <dcterms:modified xsi:type="dcterms:W3CDTF">2022-06-04T02:40:20Z</dcterms:modified>
</cp:coreProperties>
</file>