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</p:sldMasterIdLst>
  <p:notesMasterIdLst>
    <p:notesMasterId r:id="rId27"/>
  </p:notesMasterIdLst>
  <p:sldIdLst>
    <p:sldId id="599" r:id="rId4"/>
    <p:sldId id="814" r:id="rId5"/>
    <p:sldId id="832" r:id="rId6"/>
    <p:sldId id="836" r:id="rId7"/>
    <p:sldId id="815" r:id="rId8"/>
    <p:sldId id="816" r:id="rId9"/>
    <p:sldId id="817" r:id="rId10"/>
    <p:sldId id="818" r:id="rId11"/>
    <p:sldId id="820" r:id="rId12"/>
    <p:sldId id="821" r:id="rId13"/>
    <p:sldId id="833" r:id="rId14"/>
    <p:sldId id="822" r:id="rId15"/>
    <p:sldId id="835" r:id="rId16"/>
    <p:sldId id="823" r:id="rId17"/>
    <p:sldId id="824" r:id="rId18"/>
    <p:sldId id="828" r:id="rId19"/>
    <p:sldId id="829" r:id="rId20"/>
    <p:sldId id="830" r:id="rId21"/>
    <p:sldId id="825" r:id="rId22"/>
    <p:sldId id="826" r:id="rId23"/>
    <p:sldId id="827" r:id="rId24"/>
    <p:sldId id="518" r:id="rId25"/>
    <p:sldId id="7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814"/>
            <p14:sldId id="832"/>
            <p14:sldId id="836"/>
            <p14:sldId id="815"/>
            <p14:sldId id="816"/>
            <p14:sldId id="817"/>
            <p14:sldId id="818"/>
            <p14:sldId id="820"/>
            <p14:sldId id="821"/>
            <p14:sldId id="833"/>
            <p14:sldId id="822"/>
            <p14:sldId id="835"/>
            <p14:sldId id="823"/>
            <p14:sldId id="824"/>
            <p14:sldId id="828"/>
            <p14:sldId id="829"/>
            <p14:sldId id="830"/>
            <p14:sldId id="825"/>
            <p14:sldId id="826"/>
            <p14:sldId id="827"/>
            <p14:sldId id="518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CF"/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85635" autoAdjust="0"/>
  </p:normalViewPr>
  <p:slideViewPr>
    <p:cSldViewPr snapToGrid="0">
      <p:cViewPr varScale="1">
        <p:scale>
          <a:sx n="73" d="100"/>
          <a:sy n="73" d="100"/>
        </p:scale>
        <p:origin x="955" y="72"/>
      </p:cViewPr>
      <p:guideLst>
        <p:guide orient="horz" pos="2136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</a:t>
            </a:r>
            <a:r>
              <a:rPr lang="en-IN" baseline="0"/>
              <a:t> Vs. C.N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8E-45A4-9861-32DA67E326E6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Vs 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Sheet1!$E$3:$E$17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8E-45A4-9861-32DA67E326E6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Sheet1!$F$3:$F$17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8E-45A4-9861-32DA67E326E6}"/>
            </c:ext>
          </c:extLst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Sheet1!$G$3:$G$17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8E-45A4-9861-32DA67E326E6}"/>
            </c:ext>
          </c:extLst>
        </c:ser>
        <c:ser>
          <c:idx val="4"/>
          <c:order val="4"/>
          <c:tx>
            <c:strRef>
              <c:f>Sheet1!$H$2</c:f>
              <c:strCache>
                <c:ptCount val="1"/>
                <c:pt idx="0">
                  <c:v>Vs 2.N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Sheet1!$H$3:$H$17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8E-45A4-9861-32DA67E326E6}"/>
            </c:ext>
          </c:extLst>
        </c:ser>
        <c:ser>
          <c:idx val="5"/>
          <c:order val="5"/>
          <c:tx>
            <c:strRef>
              <c:f>Sheet1!$I$2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Sheet1!$I$3:$I$17</c:f>
              <c:numCache>
                <c:formatCode>General</c:formatCode>
                <c:ptCount val="1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8E-45A4-9861-32DA67E326E6}"/>
            </c:ext>
          </c:extLst>
        </c:ser>
        <c:ser>
          <c:idx val="6"/>
          <c:order val="6"/>
          <c:tx>
            <c:strRef>
              <c:f>Sheet1!$J$2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Sheet1!$J$3:$J$17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8E-45A4-9861-32DA67E326E6}"/>
            </c:ext>
          </c:extLst>
        </c:ser>
        <c:ser>
          <c:idx val="7"/>
          <c:order val="7"/>
          <c:tx>
            <c:strRef>
              <c:f>Sheet1!$K$2</c:f>
              <c:strCache>
                <c:ptCount val="1"/>
                <c:pt idx="0">
                  <c:v>Vs 4.N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Sheet1!$K$3:$K$17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44</c:v>
                </c:pt>
                <c:pt idx="11">
                  <c:v>48</c:v>
                </c:pt>
                <c:pt idx="12">
                  <c:v>52</c:v>
                </c:pt>
                <c:pt idx="13">
                  <c:v>56</c:v>
                </c:pt>
                <c:pt idx="1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8E-45A4-9861-32DA67E32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0103439"/>
        <c:axId val="1768105151"/>
      </c:lineChart>
      <c:catAx>
        <c:axId val="17701034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05151"/>
        <c:crosses val="autoZero"/>
        <c:auto val="1"/>
        <c:lblAlgn val="ctr"/>
        <c:lblOffset val="100"/>
        <c:noMultiLvlLbl val="0"/>
      </c:catAx>
      <c:valAx>
        <c:axId val="176810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10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7598315835520564"/>
          <c:y val="0.89872630504520268"/>
          <c:w val="0.4147003499562554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Sheet1!$E$21</c:f>
              <c:strCache>
                <c:ptCount val="1"/>
                <c:pt idx="0">
                  <c:v>Vs. N^2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Sheet1!$E$22:$E$31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  <c:pt idx="8">
                  <c:v>81</c:v>
                </c:pt>
                <c:pt idx="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B2-4F26-9375-93F28F462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4686639"/>
        <c:axId val="1768080607"/>
      </c:lineChart>
      <c:catAx>
        <c:axId val="16946866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080607"/>
        <c:crosses val="autoZero"/>
        <c:auto val="1"/>
        <c:lblAlgn val="ctr"/>
        <c:lblOffset val="100"/>
        <c:noMultiLvlLbl val="0"/>
      </c:catAx>
      <c:valAx>
        <c:axId val="17680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68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Sheet1!$F$35</c:f>
              <c:strCache>
                <c:ptCount val="1"/>
                <c:pt idx="0">
                  <c:v>Log(N)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Sheet1!$F$36:$F$67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1.5849625007211563</c:v>
                </c:pt>
                <c:pt idx="3">
                  <c:v>2</c:v>
                </c:pt>
                <c:pt idx="4">
                  <c:v>2.3219280948873622</c:v>
                </c:pt>
                <c:pt idx="5">
                  <c:v>2.5849625007211561</c:v>
                </c:pt>
                <c:pt idx="6">
                  <c:v>2.8073549220576042</c:v>
                </c:pt>
                <c:pt idx="7">
                  <c:v>3</c:v>
                </c:pt>
                <c:pt idx="8">
                  <c:v>3.1699250014423126</c:v>
                </c:pt>
                <c:pt idx="9">
                  <c:v>3.3219280948873626</c:v>
                </c:pt>
                <c:pt idx="10">
                  <c:v>3.4594316186372978</c:v>
                </c:pt>
                <c:pt idx="11">
                  <c:v>3.5849625007211565</c:v>
                </c:pt>
                <c:pt idx="12">
                  <c:v>3.7004397181410922</c:v>
                </c:pt>
                <c:pt idx="13">
                  <c:v>3.8073549220576037</c:v>
                </c:pt>
                <c:pt idx="14">
                  <c:v>3.9068905956085187</c:v>
                </c:pt>
                <c:pt idx="15">
                  <c:v>4</c:v>
                </c:pt>
                <c:pt idx="16">
                  <c:v>4.08746284125034</c:v>
                </c:pt>
                <c:pt idx="17">
                  <c:v>4.1699250014423122</c:v>
                </c:pt>
                <c:pt idx="18">
                  <c:v>4.2479275134435852</c:v>
                </c:pt>
                <c:pt idx="19">
                  <c:v>4.3219280948873626</c:v>
                </c:pt>
                <c:pt idx="20">
                  <c:v>4.3923174227787607</c:v>
                </c:pt>
                <c:pt idx="21">
                  <c:v>4.4594316186372973</c:v>
                </c:pt>
                <c:pt idx="22">
                  <c:v>4.5235619560570131</c:v>
                </c:pt>
                <c:pt idx="23">
                  <c:v>4.584962500721157</c:v>
                </c:pt>
                <c:pt idx="24">
                  <c:v>4.6438561897747244</c:v>
                </c:pt>
                <c:pt idx="25">
                  <c:v>4.7004397181410926</c:v>
                </c:pt>
                <c:pt idx="26">
                  <c:v>4.7548875021634691</c:v>
                </c:pt>
                <c:pt idx="27">
                  <c:v>4.8073549220576037</c:v>
                </c:pt>
                <c:pt idx="28">
                  <c:v>4.8579809951275728</c:v>
                </c:pt>
                <c:pt idx="29">
                  <c:v>4.9068905956085187</c:v>
                </c:pt>
                <c:pt idx="30">
                  <c:v>4.9541963103868758</c:v>
                </c:pt>
                <c:pt idx="3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AB-4E93-BFFB-C775739A2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0441247"/>
        <c:axId val="1768104319"/>
      </c:lineChart>
      <c:catAx>
        <c:axId val="16204412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04319"/>
        <c:crosses val="autoZero"/>
        <c:auto val="1"/>
        <c:lblAlgn val="ctr"/>
        <c:lblOffset val="100"/>
        <c:noMultiLvlLbl val="0"/>
      </c:catAx>
      <c:valAx>
        <c:axId val="176810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44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Sheet1!$F$69</c:f>
              <c:strCache>
                <c:ptCount val="1"/>
                <c:pt idx="0">
                  <c:v>N.Log(N)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Sheet1!$F$70:$F$101</c:f>
              <c:numCache>
                <c:formatCode>General</c:formatCode>
                <c:ptCount val="32"/>
                <c:pt idx="0">
                  <c:v>0</c:v>
                </c:pt>
                <c:pt idx="1">
                  <c:v>2</c:v>
                </c:pt>
                <c:pt idx="2">
                  <c:v>4.7548875021634691</c:v>
                </c:pt>
                <c:pt idx="3">
                  <c:v>8</c:v>
                </c:pt>
                <c:pt idx="4">
                  <c:v>11.60964047443681</c:v>
                </c:pt>
                <c:pt idx="5">
                  <c:v>15.509775004326936</c:v>
                </c:pt>
                <c:pt idx="6">
                  <c:v>19.651484454403228</c:v>
                </c:pt>
                <c:pt idx="7">
                  <c:v>24</c:v>
                </c:pt>
                <c:pt idx="8">
                  <c:v>28.529325012980813</c:v>
                </c:pt>
                <c:pt idx="9">
                  <c:v>33.219280948873624</c:v>
                </c:pt>
                <c:pt idx="10">
                  <c:v>38.053747805010275</c:v>
                </c:pt>
                <c:pt idx="11">
                  <c:v>43.01955000865388</c:v>
                </c:pt>
                <c:pt idx="12">
                  <c:v>48.105716335834195</c:v>
                </c:pt>
                <c:pt idx="13">
                  <c:v>53.302968908806449</c:v>
                </c:pt>
                <c:pt idx="14">
                  <c:v>58.603358934127783</c:v>
                </c:pt>
                <c:pt idx="15">
                  <c:v>64</c:v>
                </c:pt>
                <c:pt idx="16">
                  <c:v>69.486868301255782</c:v>
                </c:pt>
                <c:pt idx="17">
                  <c:v>75.058650025961612</c:v>
                </c:pt>
                <c:pt idx="18">
                  <c:v>80.710622755428119</c:v>
                </c:pt>
                <c:pt idx="19">
                  <c:v>86.438561897747249</c:v>
                </c:pt>
                <c:pt idx="20">
                  <c:v>92.23866587835397</c:v>
                </c:pt>
                <c:pt idx="21">
                  <c:v>98.107495610020536</c:v>
                </c:pt>
                <c:pt idx="22">
                  <c:v>104.0419249893113</c:v>
                </c:pt>
                <c:pt idx="23">
                  <c:v>110.03910001730776</c:v>
                </c:pt>
                <c:pt idx="24">
                  <c:v>116.09640474436812</c:v>
                </c:pt>
                <c:pt idx="25">
                  <c:v>122.2114326716684</c:v>
                </c:pt>
                <c:pt idx="26">
                  <c:v>128.38196255841368</c:v>
                </c:pt>
                <c:pt idx="27">
                  <c:v>134.6059378176129</c:v>
                </c:pt>
                <c:pt idx="28">
                  <c:v>140.8814488586996</c:v>
                </c:pt>
                <c:pt idx="29">
                  <c:v>147.20671786825557</c:v>
                </c:pt>
                <c:pt idx="30">
                  <c:v>153.58008562199316</c:v>
                </c:pt>
                <c:pt idx="31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4C-4248-A35E-42020675B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0439855"/>
        <c:axId val="1768103071"/>
      </c:lineChart>
      <c:catAx>
        <c:axId val="17804398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03071"/>
        <c:crosses val="autoZero"/>
        <c:auto val="1"/>
        <c:lblAlgn val="ctr"/>
        <c:lblOffset val="100"/>
        <c:noMultiLvlLbl val="0"/>
      </c:catAx>
      <c:valAx>
        <c:axId val="17681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3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Sheet1!$F$104</c:f>
              <c:strCache>
                <c:ptCount val="1"/>
                <c:pt idx="0">
                  <c:v>2^N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Sheet1!$F$105:$F$119</c:f>
              <c:numCache>
                <c:formatCode>General</c:formatCode>
                <c:ptCount val="1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  <c:pt idx="10">
                  <c:v>2048</c:v>
                </c:pt>
                <c:pt idx="11">
                  <c:v>4096</c:v>
                </c:pt>
                <c:pt idx="12">
                  <c:v>8192</c:v>
                </c:pt>
                <c:pt idx="13">
                  <c:v>16384</c:v>
                </c:pt>
                <c:pt idx="14">
                  <c:v>32768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2-4CD2-B6D0-AC3E180DA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6971999"/>
        <c:axId val="1488102751"/>
      </c:lineChart>
      <c:catAx>
        <c:axId val="17769719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102751"/>
        <c:crosses val="autoZero"/>
        <c:auto val="1"/>
        <c:lblAlgn val="ctr"/>
        <c:lblOffset val="100"/>
        <c:noMultiLvlLbl val="0"/>
      </c:catAx>
      <c:valAx>
        <c:axId val="148810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97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Sheet1!$F$122</c:f>
              <c:strCache>
                <c:ptCount val="1"/>
                <c:pt idx="0">
                  <c:v>Fact(N)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Sheet1!$F$123:$F$137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24</c:v>
                </c:pt>
                <c:pt idx="4">
                  <c:v>120</c:v>
                </c:pt>
                <c:pt idx="5">
                  <c:v>720</c:v>
                </c:pt>
                <c:pt idx="6">
                  <c:v>5040</c:v>
                </c:pt>
                <c:pt idx="7">
                  <c:v>40320</c:v>
                </c:pt>
                <c:pt idx="8">
                  <c:v>362880</c:v>
                </c:pt>
                <c:pt idx="9">
                  <c:v>3628800</c:v>
                </c:pt>
                <c:pt idx="10">
                  <c:v>39916800</c:v>
                </c:pt>
                <c:pt idx="11">
                  <c:v>479001600</c:v>
                </c:pt>
                <c:pt idx="12">
                  <c:v>6227020800</c:v>
                </c:pt>
                <c:pt idx="13">
                  <c:v>87178291200</c:v>
                </c:pt>
                <c:pt idx="14">
                  <c:v>1307674368000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E3-40CB-A327-08694BC55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3994863"/>
        <c:axId val="1610990959"/>
      </c:lineChart>
      <c:catAx>
        <c:axId val="1793994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990959"/>
        <c:crosses val="autoZero"/>
        <c:auto val="1"/>
        <c:lblAlgn val="ctr"/>
        <c:lblOffset val="100"/>
        <c:noMultiLvlLbl val="0"/>
      </c:catAx>
      <c:valAx>
        <c:axId val="161099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94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8/7/2020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811" y="3248485"/>
            <a:ext cx="4511369" cy="1065643"/>
          </a:xfrm>
        </p:spPr>
        <p:txBody>
          <a:bodyPr anchor="ctr">
            <a:normAutofit fontScale="90000"/>
          </a:bodyPr>
          <a:lstStyle/>
          <a:p>
            <a:r>
              <a:rPr lang="en-US" sz="4000" dirty="0" err="1"/>
              <a:t>Codility</a:t>
            </a:r>
            <a:r>
              <a:rPr lang="en-US" sz="4000" dirty="0"/>
              <a:t> Lesson 3</a:t>
            </a:r>
            <a:br>
              <a:rPr lang="en-US" sz="4000" dirty="0"/>
            </a:br>
            <a:r>
              <a:rPr lang="en-US" sz="4900" b="1" dirty="0"/>
              <a:t>Time Complexity</a:t>
            </a:r>
            <a:endParaRPr lang="en-US" sz="4400" b="1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656-A6C0-43BF-A109-41D64ECF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4311"/>
            <a:ext cx="5265683" cy="1649399"/>
          </a:xfrm>
        </p:spPr>
        <p:txBody>
          <a:bodyPr lIns="0" tIns="0" rIns="0" bIns="0">
            <a:normAutofit/>
          </a:bodyPr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= 0;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(n &gt; 1) {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n/=2;  // Each time, value is half.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sum += n;</a:t>
            </a:r>
          </a:p>
          <a:p>
            <a:pPr marL="9144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A1D81-5192-49E8-A125-B4779584FCF0}"/>
              </a:ext>
            </a:extLst>
          </p:cNvPr>
          <p:cNvSpPr txBox="1"/>
          <p:nvPr/>
        </p:nvSpPr>
        <p:spPr>
          <a:xfrm>
            <a:off x="322213" y="1267705"/>
            <a:ext cx="280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Logarithmic 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7641021" y="2855549"/>
            <a:ext cx="3976519" cy="23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F99DF-1436-473E-87DD-BA70DDC1155C}"/>
              </a:ext>
            </a:extLst>
          </p:cNvPr>
          <p:cNvSpPr/>
          <p:nvPr/>
        </p:nvSpPr>
        <p:spPr>
          <a:xfrm>
            <a:off x="6096000" y="1816112"/>
            <a:ext cx="2522091" cy="641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O Factor O(log(n))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B64CB-A004-45D5-A32D-E02B6C2AC0A1}"/>
              </a:ext>
            </a:extLst>
          </p:cNvPr>
          <p:cNvSpPr txBox="1"/>
          <p:nvPr/>
        </p:nvSpPr>
        <p:spPr>
          <a:xfrm>
            <a:off x="395785" y="3729567"/>
            <a:ext cx="5265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n=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executed 3 times i.e. 2^3 = 8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= log(8).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n=16, executed 4 times i.e. 2^4=16 i.e. 4 = log(16)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n=32, executed 5 times i.e. 2^5=32 i.e. 5 = log(32)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B0139E-ABF8-4859-A84D-B1A4A0BA2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96725"/>
              </p:ext>
            </p:extLst>
          </p:nvPr>
        </p:nvGraphicFramePr>
        <p:xfrm>
          <a:off x="10398340" y="815340"/>
          <a:ext cx="1219200" cy="522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210178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7259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Log(N)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086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9853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4241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1.584963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8111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77005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2.321928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408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2.807355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766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719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3.169925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1597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3.906891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063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61655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4.087463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528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4.954196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6506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755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624E134-1129-4383-B8C9-6C1D56505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078947"/>
              </p:ext>
            </p:extLst>
          </p:nvPr>
        </p:nvGraphicFramePr>
        <p:xfrm>
          <a:off x="5781395" y="3140592"/>
          <a:ext cx="4286809" cy="2633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7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656-A6C0-43BF-A109-41D64ECF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3" y="1864312"/>
            <a:ext cx="7949428" cy="645260"/>
          </a:xfrm>
        </p:spPr>
        <p:txBody>
          <a:bodyPr>
            <a:normAutofit/>
          </a:bodyPr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performing algorithms. Suitable for small data size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A1D81-5192-49E8-A125-B4779584FCF0}"/>
              </a:ext>
            </a:extLst>
          </p:cNvPr>
          <p:cNvSpPr txBox="1"/>
          <p:nvPr/>
        </p:nvSpPr>
        <p:spPr>
          <a:xfrm>
            <a:off x="322213" y="1267705"/>
            <a:ext cx="316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 Logarithmic 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322212" y="4550985"/>
            <a:ext cx="7949429" cy="19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F99DF-1436-473E-87DD-BA70DDC1155C}"/>
              </a:ext>
            </a:extLst>
          </p:cNvPr>
          <p:cNvSpPr/>
          <p:nvPr/>
        </p:nvSpPr>
        <p:spPr>
          <a:xfrm>
            <a:off x="8576440" y="1600497"/>
            <a:ext cx="2806263" cy="492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O Factor O(N Log(N))</a:t>
            </a:r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EB37E-0745-454B-9BE1-F87835ED7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4826"/>
              </p:ext>
            </p:extLst>
          </p:nvPr>
        </p:nvGraphicFramePr>
        <p:xfrm>
          <a:off x="1471448" y="2694072"/>
          <a:ext cx="1597574" cy="352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787">
                  <a:extLst>
                    <a:ext uri="{9D8B030D-6E8A-4147-A177-3AD203B41FA5}">
                      <a16:colId xmlns:a16="http://schemas.microsoft.com/office/drawing/2014/main" val="2233377515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572528271"/>
                    </a:ext>
                  </a:extLst>
                </a:gridCol>
              </a:tblGrid>
              <a:tr h="220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N.Log</a:t>
                      </a:r>
                      <a:r>
                        <a:rPr lang="en-IN" sz="1600" u="none" strike="noStrike" dirty="0">
                          <a:effectLst/>
                        </a:rPr>
                        <a:t>(N)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3918292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04511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3555879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4.754888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113911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3241907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11.60964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1084515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19.65148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8325677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5144778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28.52933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7060226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58.60336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8154278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8084170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69.48687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4191833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153.5801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34603"/>
                  </a:ext>
                </a:extLst>
              </a:tr>
              <a:tr h="2205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758392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82B3C98-2987-4BEB-BD26-16136201F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320050"/>
              </p:ext>
            </p:extLst>
          </p:nvPr>
        </p:nvGraphicFramePr>
        <p:xfrm>
          <a:off x="3872929" y="2548557"/>
          <a:ext cx="5018823" cy="352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0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656-A6C0-43BF-A109-41D64ECF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3" y="1864311"/>
            <a:ext cx="5668684" cy="788271"/>
          </a:xfrm>
        </p:spPr>
        <p:txBody>
          <a:bodyPr>
            <a:normAutofit fontScale="92500" lnSpcReduction="10000"/>
          </a:bodyPr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performing algorithms. Suitable for small data size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A1D81-5192-49E8-A125-B4779584FCF0}"/>
              </a:ext>
            </a:extLst>
          </p:cNvPr>
          <p:cNvSpPr txBox="1"/>
          <p:nvPr/>
        </p:nvSpPr>
        <p:spPr>
          <a:xfrm>
            <a:off x="322213" y="1267705"/>
            <a:ext cx="280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Exponential 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322212" y="4550985"/>
            <a:ext cx="7949429" cy="19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3BF990-2B7A-4DDE-A423-5D7CD2D4509E}"/>
              </a:ext>
            </a:extLst>
          </p:cNvPr>
          <p:cNvCxnSpPr>
            <a:cxnSpLocks/>
          </p:cNvCxnSpPr>
          <p:nvPr/>
        </p:nvCxnSpPr>
        <p:spPr>
          <a:xfrm>
            <a:off x="483476" y="3951890"/>
            <a:ext cx="5044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F99DF-1436-473E-87DD-BA70DDC1155C}"/>
              </a:ext>
            </a:extLst>
          </p:cNvPr>
          <p:cNvSpPr/>
          <p:nvPr/>
        </p:nvSpPr>
        <p:spPr>
          <a:xfrm>
            <a:off x="1114095" y="2807415"/>
            <a:ext cx="2806263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O Factor 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F61D9-689D-4331-A909-2678C1D59F1C}"/>
              </a:ext>
            </a:extLst>
          </p:cNvPr>
          <p:cNvSpPr/>
          <p:nvPr/>
        </p:nvSpPr>
        <p:spPr>
          <a:xfrm>
            <a:off x="1114095" y="5129152"/>
            <a:ext cx="2806263" cy="788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O Factor O(!n)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4A5-BAA1-4909-BA32-083581DF740B}"/>
              </a:ext>
            </a:extLst>
          </p:cNvPr>
          <p:cNvSpPr txBox="1"/>
          <p:nvPr/>
        </p:nvSpPr>
        <p:spPr>
          <a:xfrm>
            <a:off x="322212" y="3951890"/>
            <a:ext cx="280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Factorial 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42381-89BA-474F-9897-1AB6FD07044F}"/>
              </a:ext>
            </a:extLst>
          </p:cNvPr>
          <p:cNvSpPr txBox="1">
            <a:spLocks/>
          </p:cNvSpPr>
          <p:nvPr/>
        </p:nvSpPr>
        <p:spPr>
          <a:xfrm>
            <a:off x="395785" y="4385706"/>
            <a:ext cx="5595112" cy="68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performing algorithms. Suitable for small data size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B8AAEF3-B8CF-4F31-BD13-C611DE495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33207"/>
              </p:ext>
            </p:extLst>
          </p:nvPr>
        </p:nvGraphicFramePr>
        <p:xfrm>
          <a:off x="10720082" y="830195"/>
          <a:ext cx="12192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104041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586481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2^N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6651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4327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973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32495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0386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2778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07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4731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2358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4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1024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177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2048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98525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4096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1570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8192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824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16384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6750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32768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7295795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BB2E2B7-7CE8-4E72-AC2A-E1832D4D7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328361"/>
              </p:ext>
            </p:extLst>
          </p:nvPr>
        </p:nvGraphicFramePr>
        <p:xfrm>
          <a:off x="5690622" y="1450660"/>
          <a:ext cx="4567004" cy="288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80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322212" y="4550985"/>
            <a:ext cx="7949429" cy="196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F61D9-689D-4331-A909-2678C1D59F1C}"/>
              </a:ext>
            </a:extLst>
          </p:cNvPr>
          <p:cNvSpPr/>
          <p:nvPr/>
        </p:nvSpPr>
        <p:spPr>
          <a:xfrm>
            <a:off x="8455571" y="1330934"/>
            <a:ext cx="2806263" cy="7882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O Factor O(!n)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4A5-BAA1-4909-BA32-083581DF740B}"/>
              </a:ext>
            </a:extLst>
          </p:cNvPr>
          <p:cNvSpPr txBox="1"/>
          <p:nvPr/>
        </p:nvSpPr>
        <p:spPr>
          <a:xfrm>
            <a:off x="206598" y="1463462"/>
            <a:ext cx="280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Factorial 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42381-89BA-474F-9897-1AB6FD07044F}"/>
              </a:ext>
            </a:extLst>
          </p:cNvPr>
          <p:cNvSpPr txBox="1">
            <a:spLocks/>
          </p:cNvSpPr>
          <p:nvPr/>
        </p:nvSpPr>
        <p:spPr>
          <a:xfrm>
            <a:off x="280171" y="1897278"/>
            <a:ext cx="5595112" cy="688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performing algorithms. Suitable for small data size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2B4B42-E289-44EA-A342-88227EA3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05887"/>
              </p:ext>
            </p:extLst>
          </p:nvPr>
        </p:nvGraphicFramePr>
        <p:xfrm>
          <a:off x="7210094" y="2231101"/>
          <a:ext cx="2123091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842">
                  <a:extLst>
                    <a:ext uri="{9D8B030D-6E8A-4147-A177-3AD203B41FA5}">
                      <a16:colId xmlns:a16="http://schemas.microsoft.com/office/drawing/2014/main" val="2067110547"/>
                    </a:ext>
                  </a:extLst>
                </a:gridCol>
                <a:gridCol w="1301249">
                  <a:extLst>
                    <a:ext uri="{9D8B030D-6E8A-4147-A177-3AD203B41FA5}">
                      <a16:colId xmlns:a16="http://schemas.microsoft.com/office/drawing/2014/main" val="13296408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Fact(N)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7090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005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2641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34858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42996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4452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3602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5040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586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40320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01430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362880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5056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3628800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44093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39916800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224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479001600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1307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6227020800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055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87178291200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2008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1.30767E+12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615651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87A372-17B2-466D-B9A5-AAC0CFD14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117310"/>
              </p:ext>
            </p:extLst>
          </p:nvPr>
        </p:nvGraphicFramePr>
        <p:xfrm>
          <a:off x="2496828" y="2751196"/>
          <a:ext cx="4326189" cy="296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23D2-8B3B-4146-A4B3-8D9341A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0068-72BC-4992-BC16-1FE423BBF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2868937"/>
            <a:ext cx="4924098" cy="2763793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nested loop with O(n^2)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methodWorst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 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1;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566075-08C2-480D-9620-F96933C7A199}"/>
              </a:ext>
            </a:extLst>
          </p:cNvPr>
          <p:cNvSpPr txBox="1">
            <a:spLocks/>
          </p:cNvSpPr>
          <p:nvPr/>
        </p:nvSpPr>
        <p:spPr>
          <a:xfrm>
            <a:off x="5878105" y="1351996"/>
            <a:ext cx="5321843" cy="26879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one loop with O(n)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methodMedium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 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// 1 + 2 + 3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844540-2137-4D08-8A62-2612169EFB8E}"/>
              </a:ext>
            </a:extLst>
          </p:cNvPr>
          <p:cNvSpPr txBox="1">
            <a:spLocks/>
          </p:cNvSpPr>
          <p:nvPr/>
        </p:nvSpPr>
        <p:spPr>
          <a:xfrm>
            <a:off x="5878105" y="5171610"/>
            <a:ext cx="5321843" cy="1428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a loop with O(1)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methodBest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(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+ 1) / 2;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8EE8-EB6C-4140-A98E-54937FBF061E}"/>
              </a:ext>
            </a:extLst>
          </p:cNvPr>
          <p:cNvSpPr txBox="1"/>
          <p:nvPr/>
        </p:nvSpPr>
        <p:spPr>
          <a:xfrm>
            <a:off x="395785" y="1345325"/>
            <a:ext cx="38467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N=5, sum = 1 + 2 + 3 + 4 + 5 = 15</a:t>
            </a:r>
          </a:p>
          <a:p>
            <a:r>
              <a:rPr lang="en-US" sz="2000" b="1" dirty="0"/>
              <a:t>N=10, sum = 1 + 2 + .. + 9 + 10 = 55</a:t>
            </a:r>
          </a:p>
          <a:p>
            <a:r>
              <a:rPr lang="en-US" sz="2000" b="1" dirty="0"/>
              <a:t>N=15, sum = 120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AE34D-CFE7-4E6B-8D27-E3B93312E1BC}"/>
              </a:ext>
            </a:extLst>
          </p:cNvPr>
          <p:cNvSpPr txBox="1"/>
          <p:nvPr/>
        </p:nvSpPr>
        <p:spPr>
          <a:xfrm>
            <a:off x="5878105" y="4097942"/>
            <a:ext cx="384678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N=5, sum = 5 * 6 / 2 = 15</a:t>
            </a:r>
          </a:p>
          <a:p>
            <a:r>
              <a:rPr lang="en-US" sz="2000" b="1" dirty="0"/>
              <a:t>N=10, sum = 10 * 11 / 2 = 55</a:t>
            </a:r>
          </a:p>
          <a:p>
            <a:r>
              <a:rPr lang="en-US" sz="2000" b="1" dirty="0"/>
              <a:t>N=15, sum = 15 * 16 / 2 = 120</a:t>
            </a:r>
          </a:p>
        </p:txBody>
      </p:sp>
    </p:spTree>
    <p:extLst>
      <p:ext uri="{BB962C8B-B14F-4D97-AF65-F5344CB8AC3E}">
        <p14:creationId xmlns:p14="http://schemas.microsoft.com/office/powerpoint/2010/main" val="40642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9C25-91F8-40BD-892E-D9DBCF77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Jumping of Frog/Deer/Kid/Mr. Beans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BD45-34AC-4BB6-87AF-3688D6FF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76763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X wants to cross river/road from position X to position Y.  Each jump covers fixed distance D. Count the minimum number of jumps for Prop to reach to another end.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E6AD3-7850-44BE-822C-7DC740AC086C}"/>
              </a:ext>
            </a:extLst>
          </p:cNvPr>
          <p:cNvSpPr/>
          <p:nvPr/>
        </p:nvSpPr>
        <p:spPr>
          <a:xfrm>
            <a:off x="1114097" y="2711669"/>
            <a:ext cx="70419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X=10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E46B7-5DB1-45F6-8BD8-6831506623D2}"/>
              </a:ext>
            </a:extLst>
          </p:cNvPr>
          <p:cNvSpPr/>
          <p:nvPr/>
        </p:nvSpPr>
        <p:spPr>
          <a:xfrm>
            <a:off x="2349062" y="2711669"/>
            <a:ext cx="70419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Y=85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C99B5-D4A0-41BE-B17B-903336C9C90F}"/>
              </a:ext>
            </a:extLst>
          </p:cNvPr>
          <p:cNvSpPr/>
          <p:nvPr/>
        </p:nvSpPr>
        <p:spPr>
          <a:xfrm>
            <a:off x="3541984" y="2716926"/>
            <a:ext cx="70419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D=30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E8EBDB-C5D8-4D61-A47B-3A148C1151D1}"/>
              </a:ext>
            </a:extLst>
          </p:cNvPr>
          <p:cNvSpPr/>
          <p:nvPr/>
        </p:nvSpPr>
        <p:spPr>
          <a:xfrm>
            <a:off x="252249" y="3153107"/>
            <a:ext cx="1345324" cy="557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15414-FE56-4D19-8B6E-45840ADBB9BB}"/>
              </a:ext>
            </a:extLst>
          </p:cNvPr>
          <p:cNvSpPr/>
          <p:nvPr/>
        </p:nvSpPr>
        <p:spPr>
          <a:xfrm>
            <a:off x="1834054" y="3200398"/>
            <a:ext cx="1345324" cy="557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Ending 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F4D270-7C7F-40CF-834F-E82FB2D70556}"/>
              </a:ext>
            </a:extLst>
          </p:cNvPr>
          <p:cNvSpPr/>
          <p:nvPr/>
        </p:nvSpPr>
        <p:spPr>
          <a:xfrm>
            <a:off x="3526216" y="3100552"/>
            <a:ext cx="1413644" cy="557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623D03-14E9-40FD-98FC-CB92355F1F25}"/>
              </a:ext>
            </a:extLst>
          </p:cNvPr>
          <p:cNvCxnSpPr>
            <a:cxnSpLocks/>
          </p:cNvCxnSpPr>
          <p:nvPr/>
        </p:nvCxnSpPr>
        <p:spPr>
          <a:xfrm>
            <a:off x="2590802" y="5023945"/>
            <a:ext cx="7572704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CCE3AB-1E22-42D2-B802-542068B056F3}"/>
              </a:ext>
            </a:extLst>
          </p:cNvPr>
          <p:cNvCxnSpPr/>
          <p:nvPr/>
        </p:nvCxnSpPr>
        <p:spPr>
          <a:xfrm>
            <a:off x="2590802" y="4813738"/>
            <a:ext cx="0" cy="515007"/>
          </a:xfrm>
          <a:prstGeom prst="line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C8EDCE-EF3C-4CCB-BD1B-0B1373E4F863}"/>
              </a:ext>
            </a:extLst>
          </p:cNvPr>
          <p:cNvCxnSpPr/>
          <p:nvPr/>
        </p:nvCxnSpPr>
        <p:spPr>
          <a:xfrm>
            <a:off x="5244660" y="4766444"/>
            <a:ext cx="0" cy="515007"/>
          </a:xfrm>
          <a:prstGeom prst="line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B5E012-7361-43BB-BA24-BDFEBBA3FE95}"/>
              </a:ext>
            </a:extLst>
          </p:cNvPr>
          <p:cNvCxnSpPr/>
          <p:nvPr/>
        </p:nvCxnSpPr>
        <p:spPr>
          <a:xfrm>
            <a:off x="7940557" y="4771704"/>
            <a:ext cx="0" cy="515007"/>
          </a:xfrm>
          <a:prstGeom prst="line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670F8E-E0DC-474C-A3A6-1E5ABB5347B8}"/>
              </a:ext>
            </a:extLst>
          </p:cNvPr>
          <p:cNvCxnSpPr/>
          <p:nvPr/>
        </p:nvCxnSpPr>
        <p:spPr>
          <a:xfrm>
            <a:off x="10158226" y="4766450"/>
            <a:ext cx="0" cy="515007"/>
          </a:xfrm>
          <a:prstGeom prst="line">
            <a:avLst/>
          </a:prstGeom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91883C-2351-4313-9D4A-FC130A799C3A}"/>
              </a:ext>
            </a:extLst>
          </p:cNvPr>
          <p:cNvSpPr txBox="1"/>
          <p:nvPr/>
        </p:nvSpPr>
        <p:spPr>
          <a:xfrm>
            <a:off x="2349061" y="537761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099D7-DFD0-403B-A6AB-9BB7EC8C0913}"/>
              </a:ext>
            </a:extLst>
          </p:cNvPr>
          <p:cNvSpPr txBox="1"/>
          <p:nvPr/>
        </p:nvSpPr>
        <p:spPr>
          <a:xfrm>
            <a:off x="5013424" y="5351345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19B73B-1AE5-437E-A686-F790B12804E2}"/>
              </a:ext>
            </a:extLst>
          </p:cNvPr>
          <p:cNvSpPr txBox="1"/>
          <p:nvPr/>
        </p:nvSpPr>
        <p:spPr>
          <a:xfrm>
            <a:off x="7714577" y="529879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731C89-770D-43B1-A179-C9B4F2A1E376}"/>
              </a:ext>
            </a:extLst>
          </p:cNvPr>
          <p:cNvSpPr txBox="1"/>
          <p:nvPr/>
        </p:nvSpPr>
        <p:spPr>
          <a:xfrm>
            <a:off x="9921736" y="5256753"/>
            <a:ext cx="56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6DDE6A-C512-4D6D-8544-ACED9F9BBB5A}"/>
              </a:ext>
            </a:extLst>
          </p:cNvPr>
          <p:cNvCxnSpPr/>
          <p:nvPr/>
        </p:nvCxnSpPr>
        <p:spPr>
          <a:xfrm>
            <a:off x="9606444" y="4755942"/>
            <a:ext cx="0" cy="51500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2DB182-2B54-4252-B767-B02DCF31EFBD}"/>
              </a:ext>
            </a:extLst>
          </p:cNvPr>
          <p:cNvSpPr txBox="1"/>
          <p:nvPr/>
        </p:nvSpPr>
        <p:spPr>
          <a:xfrm>
            <a:off x="9317395" y="5272521"/>
            <a:ext cx="56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DBDCC-E3C8-41D6-AF5C-13C9EBCEEC42}"/>
              </a:ext>
            </a:extLst>
          </p:cNvPr>
          <p:cNvSpPr txBox="1"/>
          <p:nvPr/>
        </p:nvSpPr>
        <p:spPr>
          <a:xfrm>
            <a:off x="3032245" y="5249983"/>
            <a:ext cx="143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Distance 30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Jump I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3F884-BCDB-4B56-ABDA-752DB650B8C6}"/>
              </a:ext>
            </a:extLst>
          </p:cNvPr>
          <p:cNvSpPr txBox="1"/>
          <p:nvPr/>
        </p:nvSpPr>
        <p:spPr>
          <a:xfrm>
            <a:off x="10074136" y="5409153"/>
            <a:ext cx="56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C7EBA-F7F4-415C-8FE8-39655D15431D}"/>
              </a:ext>
            </a:extLst>
          </p:cNvPr>
          <p:cNvSpPr txBox="1"/>
          <p:nvPr/>
        </p:nvSpPr>
        <p:spPr>
          <a:xfrm>
            <a:off x="5843755" y="5244730"/>
            <a:ext cx="143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Distance 30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Jump II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4E4EB-9687-44CA-8D7E-3E7F0207142E}"/>
              </a:ext>
            </a:extLst>
          </p:cNvPr>
          <p:cNvSpPr txBox="1"/>
          <p:nvPr/>
        </p:nvSpPr>
        <p:spPr>
          <a:xfrm>
            <a:off x="8355714" y="5549526"/>
            <a:ext cx="1439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Distance 30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Jump III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frog images">
            <a:extLst>
              <a:ext uri="{FF2B5EF4-FFF2-40B4-BE49-F238E27FC236}">
                <a16:creationId xmlns:a16="http://schemas.microsoft.com/office/drawing/2014/main" id="{0F7D57FF-A2F4-4EB8-A530-9C70683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39" y="4309894"/>
            <a:ext cx="781663" cy="5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frog images">
            <a:extLst>
              <a:ext uri="{FF2B5EF4-FFF2-40B4-BE49-F238E27FC236}">
                <a16:creationId xmlns:a16="http://schemas.microsoft.com/office/drawing/2014/main" id="{3089E968-EBB3-48B9-A04C-5F12AD8C0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49" y="4304639"/>
            <a:ext cx="781663" cy="5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frog images">
            <a:extLst>
              <a:ext uri="{FF2B5EF4-FFF2-40B4-BE49-F238E27FC236}">
                <a16:creationId xmlns:a16="http://schemas.microsoft.com/office/drawing/2014/main" id="{2E7EE9FA-DF54-49D5-AB8A-95CAA1CB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93" y="4845924"/>
            <a:ext cx="781663" cy="5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frog images">
            <a:extLst>
              <a:ext uri="{FF2B5EF4-FFF2-40B4-BE49-F238E27FC236}">
                <a16:creationId xmlns:a16="http://schemas.microsoft.com/office/drawing/2014/main" id="{2579B46F-4A26-493A-9F54-26038181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2" y="4288874"/>
            <a:ext cx="781663" cy="5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frog images">
            <a:extLst>
              <a:ext uri="{FF2B5EF4-FFF2-40B4-BE49-F238E27FC236}">
                <a16:creationId xmlns:a16="http://schemas.microsoft.com/office/drawing/2014/main" id="{593B39E3-75D1-4245-A625-B83DBDFE8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97" y="4772355"/>
            <a:ext cx="781663" cy="55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30BA00-571A-4107-80FC-594ACABF0FE3}"/>
              </a:ext>
            </a:extLst>
          </p:cNvPr>
          <p:cNvSpPr txBox="1"/>
          <p:nvPr/>
        </p:nvSpPr>
        <p:spPr>
          <a:xfrm>
            <a:off x="7178576" y="2785240"/>
            <a:ext cx="47611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X, Y, D are integers in the range 1..1000000000</a:t>
            </a:r>
          </a:p>
          <a:p>
            <a:r>
              <a:rPr lang="en-US" dirty="0"/>
              <a:t>X&lt;=Y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E885-3A05-4623-8512-9E64BF32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</a:t>
            </a:r>
            <a:r>
              <a:rPr lang="en-US" dirty="0" err="1"/>
              <a:t>PermMissingElement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882E45-D64D-42BF-AF17-E7A88F019483}"/>
              </a:ext>
            </a:extLst>
          </p:cNvPr>
          <p:cNvSpPr txBox="1">
            <a:spLocks/>
          </p:cNvSpPr>
          <p:nvPr/>
        </p:nvSpPr>
        <p:spPr>
          <a:xfrm>
            <a:off x="395785" y="1443897"/>
            <a:ext cx="11382233" cy="7676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an array containing N integers from the range of 1..(N+1). It means, one element from given range is missing in the array.  Problem is to find missing element.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EDD22-0491-4646-98EE-94346DF70684}"/>
              </a:ext>
            </a:extLst>
          </p:cNvPr>
          <p:cNvSpPr/>
          <p:nvPr/>
        </p:nvSpPr>
        <p:spPr>
          <a:xfrm>
            <a:off x="1114097" y="2711669"/>
            <a:ext cx="70419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3EC2A-249A-487F-85EA-72E9987FEA52}"/>
              </a:ext>
            </a:extLst>
          </p:cNvPr>
          <p:cNvSpPr/>
          <p:nvPr/>
        </p:nvSpPr>
        <p:spPr>
          <a:xfrm>
            <a:off x="2349062" y="2711669"/>
            <a:ext cx="70419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N=4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2F8FDC-99B1-4A29-9893-7882ED470608}"/>
              </a:ext>
            </a:extLst>
          </p:cNvPr>
          <p:cNvSpPr/>
          <p:nvPr/>
        </p:nvSpPr>
        <p:spPr>
          <a:xfrm>
            <a:off x="252249" y="3153107"/>
            <a:ext cx="1345324" cy="557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Array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AC66F4-5611-42C3-B1C6-B4149D0A63FE}"/>
              </a:ext>
            </a:extLst>
          </p:cNvPr>
          <p:cNvSpPr/>
          <p:nvPr/>
        </p:nvSpPr>
        <p:spPr>
          <a:xfrm>
            <a:off x="1834054" y="3200398"/>
            <a:ext cx="1345324" cy="55704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 this size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306B6-EE9C-4666-8404-F3D579E67F23}"/>
              </a:ext>
            </a:extLst>
          </p:cNvPr>
          <p:cNvSpPr txBox="1"/>
          <p:nvPr/>
        </p:nvSpPr>
        <p:spPr>
          <a:xfrm>
            <a:off x="6595232" y="2785240"/>
            <a:ext cx="534450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is an integer in the range 1.. 100,00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has N elements of the range 1..(N+1), all are distinct.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B9D2B-EDDB-4832-9E06-8BC2A1979C53}"/>
              </a:ext>
            </a:extLst>
          </p:cNvPr>
          <p:cNvSpPr/>
          <p:nvPr/>
        </p:nvSpPr>
        <p:spPr>
          <a:xfrm>
            <a:off x="1114097" y="5087005"/>
            <a:ext cx="798786" cy="55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CF4363-E375-4022-8892-B0AC2D8217EC}"/>
              </a:ext>
            </a:extLst>
          </p:cNvPr>
          <p:cNvSpPr/>
          <p:nvPr/>
        </p:nvSpPr>
        <p:spPr>
          <a:xfrm>
            <a:off x="1912883" y="5087005"/>
            <a:ext cx="798786" cy="55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0E2E7-A876-477D-9087-51DF0F53F05A}"/>
              </a:ext>
            </a:extLst>
          </p:cNvPr>
          <p:cNvSpPr/>
          <p:nvPr/>
        </p:nvSpPr>
        <p:spPr>
          <a:xfrm>
            <a:off x="2711669" y="5087005"/>
            <a:ext cx="798786" cy="55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E7AAA1-9C53-4483-9390-346D44C67327}"/>
              </a:ext>
            </a:extLst>
          </p:cNvPr>
          <p:cNvSpPr/>
          <p:nvPr/>
        </p:nvSpPr>
        <p:spPr>
          <a:xfrm>
            <a:off x="3510455" y="5087005"/>
            <a:ext cx="798786" cy="55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2E8BA8-F242-46B4-95FC-CFAF670B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15" y="4091150"/>
            <a:ext cx="987156" cy="923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8AD44F-CD0A-4EC1-BEA2-20A727F5D338}"/>
              </a:ext>
            </a:extLst>
          </p:cNvPr>
          <p:cNvSpPr/>
          <p:nvPr/>
        </p:nvSpPr>
        <p:spPr>
          <a:xfrm>
            <a:off x="5340085" y="4772588"/>
            <a:ext cx="798786" cy="557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271AB-AD77-4A54-8338-A52C684BE221}"/>
              </a:ext>
            </a:extLst>
          </p:cNvPr>
          <p:cNvSpPr txBox="1"/>
          <p:nvPr/>
        </p:nvSpPr>
        <p:spPr>
          <a:xfrm>
            <a:off x="6595232" y="4719144"/>
            <a:ext cx="534450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 for empty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implementation of Prefix Sum will improve performance?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30D4B-69AD-41C4-A766-8C59B3599F6C}"/>
              </a:ext>
            </a:extLst>
          </p:cNvPr>
          <p:cNvSpPr txBox="1"/>
          <p:nvPr/>
        </p:nvSpPr>
        <p:spPr>
          <a:xfrm>
            <a:off x="1261241" y="4666589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A1EDD-D808-41BF-B1F4-2B38F799CB78}"/>
              </a:ext>
            </a:extLst>
          </p:cNvPr>
          <p:cNvSpPr txBox="1"/>
          <p:nvPr/>
        </p:nvSpPr>
        <p:spPr>
          <a:xfrm>
            <a:off x="2175641" y="4666589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11347-A2C4-4C1E-A2D0-57425BB427EB}"/>
              </a:ext>
            </a:extLst>
          </p:cNvPr>
          <p:cNvSpPr txBox="1"/>
          <p:nvPr/>
        </p:nvSpPr>
        <p:spPr>
          <a:xfrm>
            <a:off x="2974427" y="4639578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61E1C4-AF06-4386-B780-382BF9E29ADD}"/>
              </a:ext>
            </a:extLst>
          </p:cNvPr>
          <p:cNvSpPr txBox="1"/>
          <p:nvPr/>
        </p:nvSpPr>
        <p:spPr>
          <a:xfrm>
            <a:off x="3773213" y="4657915"/>
            <a:ext cx="2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16C5028-623A-4CC5-A4EA-36B71A41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859" y="1881742"/>
            <a:ext cx="885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8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155-131B-47B7-B59B-239DF332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</a:t>
            </a:r>
            <a:r>
              <a:rPr lang="en-US" dirty="0" err="1"/>
              <a:t>TapeEquillibrium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73C45-F16B-45DE-A7B9-4AEE04C91CBF}"/>
              </a:ext>
            </a:extLst>
          </p:cNvPr>
          <p:cNvSpPr txBox="1">
            <a:spLocks/>
          </p:cNvSpPr>
          <p:nvPr/>
        </p:nvSpPr>
        <p:spPr>
          <a:xfrm>
            <a:off x="404883" y="2101428"/>
            <a:ext cx="11382233" cy="30335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non-empty tape is stored with N numbers. </a:t>
            </a:r>
          </a:p>
          <a:p>
            <a:r>
              <a:rPr lang="en-US" dirty="0"/>
              <a:t>We are using Array of size N to represent Tape.</a:t>
            </a:r>
          </a:p>
          <a:p>
            <a:r>
              <a:rPr lang="en-US" dirty="0"/>
              <a:t>Split tape at position P into two non-empty parts as Left Split and Right Split.</a:t>
            </a:r>
          </a:p>
          <a:p>
            <a:r>
              <a:rPr lang="en-US" dirty="0"/>
              <a:t>0 &lt; P &lt; N i.e. P ranges 1..(N-1). If N is 4, P will be 1, 2,3.</a:t>
            </a:r>
          </a:p>
          <a:p>
            <a:r>
              <a:rPr lang="en-US" dirty="0"/>
              <a:t>Difference: Sum all elements of Right Split – Sum all elements of Left Split.</a:t>
            </a:r>
          </a:p>
          <a:p>
            <a:r>
              <a:rPr lang="en-US" dirty="0"/>
              <a:t>Difference-P: Its an absolute of above difference.</a:t>
            </a:r>
          </a:p>
          <a:p>
            <a:r>
              <a:rPr lang="en-US" dirty="0"/>
              <a:t>For multiple such differences, find the minimum and return a value.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54EC0-8F24-4B33-BE21-A3895DB2DB1C}"/>
              </a:ext>
            </a:extLst>
          </p:cNvPr>
          <p:cNvSpPr txBox="1"/>
          <p:nvPr/>
        </p:nvSpPr>
        <p:spPr>
          <a:xfrm>
            <a:off x="322213" y="1267705"/>
            <a:ext cx="3167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652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8F41-DF9C-451F-BE23-A60D18A4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</a:t>
            </a:r>
            <a:r>
              <a:rPr lang="en-US" dirty="0" err="1"/>
              <a:t>TapeEquillibrium</a:t>
            </a:r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D75A4A-DA52-4F39-8949-8BBE3930E282}"/>
              </a:ext>
            </a:extLst>
          </p:cNvPr>
          <p:cNvGrpSpPr/>
          <p:nvPr/>
        </p:nvGrpSpPr>
        <p:grpSpPr>
          <a:xfrm>
            <a:off x="2280743" y="1535777"/>
            <a:ext cx="3993930" cy="1028748"/>
            <a:chOff x="1734205" y="1346591"/>
            <a:chExt cx="3993930" cy="10287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52B15-E0BC-4B94-B3ED-E4A701854BC4}"/>
                </a:ext>
              </a:extLst>
            </p:cNvPr>
            <p:cNvSpPr/>
            <p:nvPr/>
          </p:nvSpPr>
          <p:spPr>
            <a:xfrm>
              <a:off x="1734205" y="1818291"/>
              <a:ext cx="798786" cy="557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932F8A-424E-4645-8201-E2CD44203D58}"/>
                </a:ext>
              </a:extLst>
            </p:cNvPr>
            <p:cNvSpPr/>
            <p:nvPr/>
          </p:nvSpPr>
          <p:spPr>
            <a:xfrm>
              <a:off x="2532991" y="1818291"/>
              <a:ext cx="798786" cy="557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50FEAD-FE4E-4264-94CA-2708D4E7F6E0}"/>
                </a:ext>
              </a:extLst>
            </p:cNvPr>
            <p:cNvSpPr/>
            <p:nvPr/>
          </p:nvSpPr>
          <p:spPr>
            <a:xfrm>
              <a:off x="3331777" y="1818291"/>
              <a:ext cx="798786" cy="557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3215A8-821D-4890-B6B5-44871FE5A56A}"/>
                </a:ext>
              </a:extLst>
            </p:cNvPr>
            <p:cNvSpPr/>
            <p:nvPr/>
          </p:nvSpPr>
          <p:spPr>
            <a:xfrm>
              <a:off x="4130563" y="1818291"/>
              <a:ext cx="798786" cy="557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65915B-896A-47A4-97EB-384CCB6F3D7A}"/>
                </a:ext>
              </a:extLst>
            </p:cNvPr>
            <p:cNvSpPr/>
            <p:nvPr/>
          </p:nvSpPr>
          <p:spPr>
            <a:xfrm>
              <a:off x="4929349" y="1818291"/>
              <a:ext cx="798786" cy="557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0A9BA-E0E0-470D-9652-014B03F4CA8F}"/>
                </a:ext>
              </a:extLst>
            </p:cNvPr>
            <p:cNvSpPr txBox="1"/>
            <p:nvPr/>
          </p:nvSpPr>
          <p:spPr>
            <a:xfrm>
              <a:off x="2017984" y="1373602"/>
              <a:ext cx="27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490B2E-488C-45EA-85A7-B99EE26D60B5}"/>
                </a:ext>
              </a:extLst>
            </p:cNvPr>
            <p:cNvSpPr txBox="1"/>
            <p:nvPr/>
          </p:nvSpPr>
          <p:spPr>
            <a:xfrm>
              <a:off x="2932384" y="1373602"/>
              <a:ext cx="27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E3035-E581-43BD-BE16-7667930B3CC4}"/>
                </a:ext>
              </a:extLst>
            </p:cNvPr>
            <p:cNvSpPr txBox="1"/>
            <p:nvPr/>
          </p:nvSpPr>
          <p:spPr>
            <a:xfrm>
              <a:off x="3615560" y="1346591"/>
              <a:ext cx="27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2FD080-B77B-45BE-A893-93C170A40BE2}"/>
                </a:ext>
              </a:extLst>
            </p:cNvPr>
            <p:cNvSpPr txBox="1"/>
            <p:nvPr/>
          </p:nvSpPr>
          <p:spPr>
            <a:xfrm>
              <a:off x="4403833" y="1364928"/>
              <a:ext cx="27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45ABD0-4234-4E9A-B4B4-520CD5098BDF}"/>
                </a:ext>
              </a:extLst>
            </p:cNvPr>
            <p:cNvSpPr txBox="1"/>
            <p:nvPr/>
          </p:nvSpPr>
          <p:spPr>
            <a:xfrm>
              <a:off x="5150069" y="1373602"/>
              <a:ext cx="273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716A33-5D01-4E74-9F33-4FE50BF8AA25}"/>
              </a:ext>
            </a:extLst>
          </p:cNvPr>
          <p:cNvGrpSpPr/>
          <p:nvPr/>
        </p:nvGrpSpPr>
        <p:grpSpPr>
          <a:xfrm>
            <a:off x="1124607" y="2764219"/>
            <a:ext cx="6821214" cy="483478"/>
            <a:chOff x="1124607" y="2764219"/>
            <a:chExt cx="6821214" cy="4834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2C5FC0-A72D-4080-BFE4-940BEB3A9388}"/>
                </a:ext>
              </a:extLst>
            </p:cNvPr>
            <p:cNvSpPr txBox="1"/>
            <p:nvPr/>
          </p:nvSpPr>
          <p:spPr>
            <a:xfrm>
              <a:off x="1124607" y="2848301"/>
              <a:ext cx="1156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1</a:t>
              </a:r>
              <a:endParaRPr lang="en-IN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04A2E7-0C11-4AEC-88D7-CDB6A93807E9}"/>
                </a:ext>
              </a:extLst>
            </p:cNvPr>
            <p:cNvSpPr/>
            <p:nvPr/>
          </p:nvSpPr>
          <p:spPr>
            <a:xfrm>
              <a:off x="2280743" y="2785241"/>
              <a:ext cx="714705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406D89-5A23-42AD-8187-A2D79A0E5CDD}"/>
                </a:ext>
              </a:extLst>
            </p:cNvPr>
            <p:cNvSpPr/>
            <p:nvPr/>
          </p:nvSpPr>
          <p:spPr>
            <a:xfrm>
              <a:off x="3216163" y="2769475"/>
              <a:ext cx="2974430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717E08-2322-4FE2-8E79-55323528775C}"/>
                </a:ext>
              </a:extLst>
            </p:cNvPr>
            <p:cNvSpPr/>
            <p:nvPr/>
          </p:nvSpPr>
          <p:spPr>
            <a:xfrm>
              <a:off x="6442839" y="2764219"/>
              <a:ext cx="1502982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|3 - 10| = 7</a:t>
              </a:r>
              <a:endParaRPr lang="en-IN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87C2E5-5EB4-4826-86DC-4593C3AA0758}"/>
              </a:ext>
            </a:extLst>
          </p:cNvPr>
          <p:cNvGrpSpPr/>
          <p:nvPr/>
        </p:nvGrpSpPr>
        <p:grpSpPr>
          <a:xfrm>
            <a:off x="1132777" y="3457473"/>
            <a:ext cx="6813043" cy="483478"/>
            <a:chOff x="1132777" y="3457473"/>
            <a:chExt cx="6813043" cy="4834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728DD3-1FA0-4D7A-9DDE-D082E7058BA0}"/>
                </a:ext>
              </a:extLst>
            </p:cNvPr>
            <p:cNvSpPr txBox="1"/>
            <p:nvPr/>
          </p:nvSpPr>
          <p:spPr>
            <a:xfrm>
              <a:off x="1132777" y="3541555"/>
              <a:ext cx="114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2</a:t>
              </a:r>
              <a:endParaRPr lang="en-IN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160773-3C99-449A-A74A-014C91724942}"/>
                </a:ext>
              </a:extLst>
            </p:cNvPr>
            <p:cNvSpPr/>
            <p:nvPr/>
          </p:nvSpPr>
          <p:spPr>
            <a:xfrm>
              <a:off x="2285794" y="3478495"/>
              <a:ext cx="1492358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01F9B8-9E9D-4376-B2F6-4C25D5C28FD5}"/>
                </a:ext>
              </a:extLst>
            </p:cNvPr>
            <p:cNvSpPr/>
            <p:nvPr/>
          </p:nvSpPr>
          <p:spPr>
            <a:xfrm>
              <a:off x="3951890" y="3462729"/>
              <a:ext cx="2238702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en-IN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CAF305-B210-4ED3-9EEC-A635CD47FC34}"/>
                </a:ext>
              </a:extLst>
            </p:cNvPr>
            <p:cNvSpPr/>
            <p:nvPr/>
          </p:nvSpPr>
          <p:spPr>
            <a:xfrm>
              <a:off x="6453461" y="3457473"/>
              <a:ext cx="1492359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|4 - 9| = 5</a:t>
              </a:r>
              <a:endParaRPr lang="en-IN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6F98DB5-50A2-4C62-A4FD-325C3B688615}"/>
              </a:ext>
            </a:extLst>
          </p:cNvPr>
          <p:cNvGrpSpPr/>
          <p:nvPr/>
        </p:nvGrpSpPr>
        <p:grpSpPr>
          <a:xfrm>
            <a:off x="1127725" y="4110581"/>
            <a:ext cx="6813043" cy="483478"/>
            <a:chOff x="1127725" y="4110581"/>
            <a:chExt cx="6813043" cy="48347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5A6CB7-6F01-40D7-906A-890297131458}"/>
                </a:ext>
              </a:extLst>
            </p:cNvPr>
            <p:cNvSpPr txBox="1"/>
            <p:nvPr/>
          </p:nvSpPr>
          <p:spPr>
            <a:xfrm>
              <a:off x="1127725" y="4194663"/>
              <a:ext cx="114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3</a:t>
              </a:r>
              <a:endParaRPr lang="en-IN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33691-E227-46C9-B0EB-2300C184D568}"/>
                </a:ext>
              </a:extLst>
            </p:cNvPr>
            <p:cNvSpPr/>
            <p:nvPr/>
          </p:nvSpPr>
          <p:spPr>
            <a:xfrm>
              <a:off x="2280741" y="4131603"/>
              <a:ext cx="2312279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N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244CF8-19B0-48C2-919B-7CA158F9C14C}"/>
                </a:ext>
              </a:extLst>
            </p:cNvPr>
            <p:cNvSpPr/>
            <p:nvPr/>
          </p:nvSpPr>
          <p:spPr>
            <a:xfrm>
              <a:off x="4771696" y="4115837"/>
              <a:ext cx="1413843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N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EF679A-838B-40E7-BBEE-E86777B52F9E}"/>
                </a:ext>
              </a:extLst>
            </p:cNvPr>
            <p:cNvSpPr/>
            <p:nvPr/>
          </p:nvSpPr>
          <p:spPr>
            <a:xfrm>
              <a:off x="6448409" y="4110581"/>
              <a:ext cx="1492359" cy="462456"/>
            </a:xfrm>
            <a:prstGeom prst="rect">
              <a:avLst/>
            </a:prstGeom>
            <a:solidFill>
              <a:srgbClr val="E622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|6 - 7| = 1</a:t>
              </a:r>
              <a:endParaRPr lang="en-IN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8A28E0-66AD-4090-9641-7739E7BECDA1}"/>
              </a:ext>
            </a:extLst>
          </p:cNvPr>
          <p:cNvGrpSpPr/>
          <p:nvPr/>
        </p:nvGrpSpPr>
        <p:grpSpPr>
          <a:xfrm>
            <a:off x="1127725" y="4765520"/>
            <a:ext cx="6813043" cy="483478"/>
            <a:chOff x="1127725" y="4765520"/>
            <a:chExt cx="6813043" cy="48347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CBDC6E-8240-457D-9914-D44626E149F1}"/>
                </a:ext>
              </a:extLst>
            </p:cNvPr>
            <p:cNvSpPr txBox="1"/>
            <p:nvPr/>
          </p:nvSpPr>
          <p:spPr>
            <a:xfrm>
              <a:off x="1127725" y="4849602"/>
              <a:ext cx="114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4</a:t>
              </a:r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6521D98-4710-4A23-90C7-8D41D1391710}"/>
                </a:ext>
              </a:extLst>
            </p:cNvPr>
            <p:cNvSpPr/>
            <p:nvPr/>
          </p:nvSpPr>
          <p:spPr>
            <a:xfrm>
              <a:off x="2280741" y="4786542"/>
              <a:ext cx="3111065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249176-9801-4263-AA93-DF1BDD5ECF2E}"/>
                </a:ext>
              </a:extLst>
            </p:cNvPr>
            <p:cNvSpPr/>
            <p:nvPr/>
          </p:nvSpPr>
          <p:spPr>
            <a:xfrm>
              <a:off x="5559972" y="4770776"/>
              <a:ext cx="625568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9830A44-CA8B-4BD2-969B-AA55FFFDCFE9}"/>
                </a:ext>
              </a:extLst>
            </p:cNvPr>
            <p:cNvSpPr/>
            <p:nvPr/>
          </p:nvSpPr>
          <p:spPr>
            <a:xfrm>
              <a:off x="6448409" y="4765520"/>
              <a:ext cx="1492359" cy="4624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|10 - 3| = 7</a:t>
              </a:r>
              <a:endParaRPr lang="en-IN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2DF1E5E-4DB0-49BA-9BF5-6EC0697FFC39}"/>
              </a:ext>
            </a:extLst>
          </p:cNvPr>
          <p:cNvSpPr txBox="1"/>
          <p:nvPr/>
        </p:nvSpPr>
        <p:spPr>
          <a:xfrm>
            <a:off x="8329659" y="2017304"/>
            <a:ext cx="333176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is an integer in the range 2.. 100,000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has N elements of the range -1000…1000.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case N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with Pre-fix Sum also.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0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0A11-B2AC-46FD-A8F6-1F1BFA47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comparisons for Data Structures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64261-3B62-4250-AA7C-9084B229DE0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50" y="1451128"/>
            <a:ext cx="9629699" cy="4884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1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17CA-967A-498C-B4C6-A5BAB998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91E1-9E49-496C-8FAE-2E621F3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6" y="1443897"/>
            <a:ext cx="4754284" cy="5045554"/>
          </a:xfrm>
        </p:spPr>
        <p:txBody>
          <a:bodyPr/>
          <a:lstStyle/>
          <a:p>
            <a:r>
              <a:rPr lang="en-US" sz="2000" dirty="0"/>
              <a:t>Asymptomatic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Complexities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 Complexities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 Complexity types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Complexity Improvement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Task-I: Jumping of Frog</a:t>
            </a:r>
          </a:p>
          <a:p>
            <a:r>
              <a:rPr lang="en-US" sz="2000" dirty="0">
                <a:solidFill>
                  <a:schemeClr val="tx1"/>
                </a:solidFill>
              </a:rPr>
              <a:t>Task-II: </a:t>
            </a:r>
            <a:r>
              <a:rPr lang="en-US" sz="2000" dirty="0" err="1">
                <a:solidFill>
                  <a:schemeClr val="tx1"/>
                </a:solidFill>
              </a:rPr>
              <a:t>PermMissingElement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Task-III: </a:t>
            </a:r>
            <a:r>
              <a:rPr lang="en-US" sz="2000" dirty="0" err="1">
                <a:solidFill>
                  <a:schemeClr val="tx1"/>
                </a:solidFill>
              </a:rPr>
              <a:t>TapeEquillibrium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Complexities of Data Structure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Complexities of Sorting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Complexities of Searching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BBF-20D5-4605-90CD-65D0C1E5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comparisons for Array Sorting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E5920-83BD-4C82-B155-7723FEFC6F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464" y="1336816"/>
            <a:ext cx="9071742" cy="5050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7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4AAD-4D7A-4781-9814-D8C123A3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comparisons for Searching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3D317-CD71-4742-B1CF-B2A3317BE2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52" y="1531915"/>
            <a:ext cx="7933296" cy="4960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/>
              <a:t>Contact: chandrashekhardeshpande@synergetics-india.com</a:t>
            </a:r>
          </a:p>
        </p:txBody>
      </p:sp>
    </p:spTree>
    <p:extLst>
      <p:ext uri="{BB962C8B-B14F-4D97-AF65-F5344CB8AC3E}">
        <p14:creationId xmlns:p14="http://schemas.microsoft.com/office/powerpoint/2010/main" val="24290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4440-29A0-4315-8818-CB29611C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Asymptomatic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F3F4-DBCB-4465-B4B0-DBE340AA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omputing the running time of any operation in mathematical units of computation.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is to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conclude the best case, average case, and worst-case scenario of an algorithm.</a:t>
            </a:r>
          </a:p>
          <a:p>
            <a:r>
              <a:rPr lang="en-IN" dirty="0"/>
              <a:t>Notations</a:t>
            </a:r>
          </a:p>
          <a:p>
            <a:pPr lvl="1"/>
            <a:r>
              <a:rPr lang="en-IN" b="1" dirty="0"/>
              <a:t>Big Oh Notation (O)</a:t>
            </a:r>
            <a:r>
              <a:rPr lang="en-IN" dirty="0"/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ormal way to express the upper bound of an algorithm's running time. It measures the worst-case time complexity or the longest amount of time an algorithm can possibly take to complete.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Omega Notation(</a:t>
            </a:r>
            <a:r>
              <a:rPr lang="el-GR" b="1" dirty="0">
                <a:solidFill>
                  <a:srgbClr val="000000"/>
                </a:solidFill>
                <a:latin typeface="Arial" panose="020B0604020202020204" pitchFamily="34" charset="0"/>
              </a:rPr>
              <a:t>Ω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ormal way to express the lower bound of an algorithm's running time. It measures the best-case time complexity or the best amount of time an algorithm can possibly take to complete.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Theta Notation(</a:t>
            </a:r>
            <a:r>
              <a:rPr lang="el-GR" b="1" dirty="0">
                <a:solidFill>
                  <a:srgbClr val="000000"/>
                </a:solidFill>
                <a:latin typeface="Arial" panose="020B0604020202020204" pitchFamily="34" charset="0"/>
              </a:rPr>
              <a:t>θ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ormal way to express both the lower bound and the upper bound of an algorithm's running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8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77BB-4846-4F90-9182-B86360B4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19E0-3609-4205-95B4-BC26A2315AB4}"/>
              </a:ext>
            </a:extLst>
          </p:cNvPr>
          <p:cNvGrpSpPr/>
          <p:nvPr/>
        </p:nvGrpSpPr>
        <p:grpSpPr>
          <a:xfrm>
            <a:off x="2441862" y="2256756"/>
            <a:ext cx="2990626" cy="3087445"/>
            <a:chOff x="1065007" y="1699708"/>
            <a:chExt cx="2990626" cy="30874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8E43BE3-A57C-4663-B05A-D48C50EDDACC}"/>
                </a:ext>
              </a:extLst>
            </p:cNvPr>
            <p:cNvSpPr/>
            <p:nvPr/>
          </p:nvSpPr>
          <p:spPr>
            <a:xfrm>
              <a:off x="1065007" y="1699708"/>
              <a:ext cx="2990626" cy="30874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IN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Order of Magnitude to </a:t>
              </a:r>
              <a:r>
                <a:rPr lang="en-IN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compare algorithms for their run-time performances.</a:t>
              </a:r>
              <a:endParaRPr lang="en-IN" sz="2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5FA20E9-31A7-43D1-B8D4-B92DB15EDF9C}"/>
                </a:ext>
              </a:extLst>
            </p:cNvPr>
            <p:cNvSpPr/>
            <p:nvPr/>
          </p:nvSpPr>
          <p:spPr>
            <a:xfrm>
              <a:off x="1065007" y="1699708"/>
              <a:ext cx="2990626" cy="93075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Time Complexity</a:t>
              </a:r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C31330-1E23-4EB1-AFD2-352C5F6E1854}"/>
              </a:ext>
            </a:extLst>
          </p:cNvPr>
          <p:cNvGrpSpPr/>
          <p:nvPr/>
        </p:nvGrpSpPr>
        <p:grpSpPr>
          <a:xfrm>
            <a:off x="6613665" y="2256756"/>
            <a:ext cx="2990626" cy="3087445"/>
            <a:chOff x="6277334" y="1945835"/>
            <a:chExt cx="2990626" cy="308744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F1468B-9D38-431F-B26E-6FC03D89B30F}"/>
                </a:ext>
              </a:extLst>
            </p:cNvPr>
            <p:cNvSpPr/>
            <p:nvPr/>
          </p:nvSpPr>
          <p:spPr>
            <a:xfrm>
              <a:off x="6277334" y="1945835"/>
              <a:ext cx="2990626" cy="30874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IN" sz="20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Amount of memory needed to perform computations. Difficult to calculate. With different set of tools</a:t>
              </a:r>
              <a:endParaRPr lang="en-IN" sz="20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D2ACCC-2719-43A0-8366-1D36AA24D493}"/>
                </a:ext>
              </a:extLst>
            </p:cNvPr>
            <p:cNvSpPr/>
            <p:nvPr/>
          </p:nvSpPr>
          <p:spPr>
            <a:xfrm>
              <a:off x="6277334" y="1945835"/>
              <a:ext cx="2990626" cy="93075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400" dirty="0"/>
                <a:t>Space Complexity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053D-D032-47C6-8A0D-27E8A8E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EB0B-3806-48B5-8E0F-2DC9B7D74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in comparing algorithms for their run-time performances.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easure of number of primitive (Dominant: Arithmetic and Assignment) operations 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operations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executed different number of times for different input values from user.</a:t>
            </a: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is represented as Big-O factor like O(n). 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specifies order of Magnitude within which program will perform operations.</a:t>
            </a:r>
          </a:p>
          <a:p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complexity is n or 2.n or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c.n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n/2, it is always represented as O(n) to represent Order of Magnitude.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expression = a * b * c; </a:t>
            </a:r>
            <a:r>
              <a:rPr lang="en-IN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Complexity O(3) == O(1) i.e. Two multiplications and one assignment.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for(int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  // It’s a Dominant Operation: The operation is arithmetic and executed ‘n’ times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sum +=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  // The operation is executed N times. </a:t>
            </a:r>
            <a:r>
              <a:rPr lang="en-IN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O(n).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Dominant Operations: Operations performed largest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16980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28A0-398D-43FA-B229-A19CF955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Complexity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5F6DA-1055-4CF6-A11A-0EF2864B19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59" y="1358976"/>
            <a:ext cx="9856382" cy="5252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4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FE00-9D72-4C39-B9C9-C97333CD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B63B-229A-43E3-A835-80AF25BF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2266255"/>
          </a:xfrm>
        </p:spPr>
        <p:txBody>
          <a:bodyPr/>
          <a:lstStyle/>
          <a:p>
            <a:r>
              <a:rPr lang="en-US" b="1" dirty="0"/>
              <a:t>Constant Time</a:t>
            </a:r>
          </a:p>
          <a:p>
            <a:endParaRPr lang="en-US" dirty="0"/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public void </a:t>
            </a:r>
            <a:r>
              <a:rPr lang="en-IN" dirty="0" err="1">
                <a:effectLst/>
              </a:rPr>
              <a:t>getComplexity</a:t>
            </a:r>
            <a:r>
              <a:rPr lang="en-IN" dirty="0">
                <a:effectLst/>
              </a:rPr>
              <a:t>(int n){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		result = n * n; // Executed once for every run of algorithm.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		return;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	}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1753F4-56A6-4E82-BA32-56C34EF7C1C0}"/>
              </a:ext>
            </a:extLst>
          </p:cNvPr>
          <p:cNvSpPr/>
          <p:nvPr/>
        </p:nvSpPr>
        <p:spPr>
          <a:xfrm>
            <a:off x="8418784" y="1355835"/>
            <a:ext cx="2806263" cy="788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O Factor O(1)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03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656-A6C0-43BF-A109-41D64ECF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3" y="1864311"/>
            <a:ext cx="7683062" cy="1814839"/>
          </a:xfrm>
        </p:spPr>
        <p:txBody>
          <a:bodyPr>
            <a:normAutofit fontScale="92500" lnSpcReduction="20000"/>
          </a:bodyPr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for(int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sum +=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if (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== 0){ // </a:t>
            </a:r>
            <a:r>
              <a:rPr lang="en-IN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Worst case, every time condition is false.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IN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}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0E9D7-D176-4079-8BEE-CE56B66E29FA}"/>
              </a:ext>
            </a:extLst>
          </p:cNvPr>
          <p:cNvSpPr/>
          <p:nvPr/>
        </p:nvSpPr>
        <p:spPr>
          <a:xfrm>
            <a:off x="3934319" y="1498537"/>
            <a:ext cx="2350867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O Factor O(n)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F6258E-7397-425B-B54D-260803EC45F3}"/>
              </a:ext>
            </a:extLst>
          </p:cNvPr>
          <p:cNvSpPr/>
          <p:nvPr/>
        </p:nvSpPr>
        <p:spPr>
          <a:xfrm>
            <a:off x="3612029" y="5882747"/>
            <a:ext cx="2182699" cy="6101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Big O Factor O(n + m)</a:t>
            </a:r>
          </a:p>
          <a:p>
            <a:pPr algn="ctr"/>
            <a:r>
              <a:rPr lang="en-US" sz="1600" dirty="0"/>
              <a:t>Big O Factor O(n)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A1D81-5192-49E8-A125-B4779584FCF0}"/>
              </a:ext>
            </a:extLst>
          </p:cNvPr>
          <p:cNvSpPr txBox="1"/>
          <p:nvPr/>
        </p:nvSpPr>
        <p:spPr>
          <a:xfrm>
            <a:off x="322213" y="1267705"/>
            <a:ext cx="166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Linear Time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322212" y="4122154"/>
            <a:ext cx="7224215" cy="239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for(int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sum +=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for(int j=0; j&lt;m;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sum += j;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68580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3BF990-2B7A-4DDE-A423-5D7CD2D4509E}"/>
              </a:ext>
            </a:extLst>
          </p:cNvPr>
          <p:cNvCxnSpPr>
            <a:cxnSpLocks/>
          </p:cNvCxnSpPr>
          <p:nvPr/>
        </p:nvCxnSpPr>
        <p:spPr>
          <a:xfrm>
            <a:off x="483476" y="3951890"/>
            <a:ext cx="6257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15AF9E1-05C2-4780-BB9C-97E9FF537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89898"/>
              </p:ext>
            </p:extLst>
          </p:nvPr>
        </p:nvGraphicFramePr>
        <p:xfrm>
          <a:off x="5925517" y="4053876"/>
          <a:ext cx="3917927" cy="2516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0500C4-5653-4AC6-85C2-827977715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15720"/>
              </p:ext>
            </p:extLst>
          </p:nvPr>
        </p:nvGraphicFramePr>
        <p:xfrm>
          <a:off x="8343329" y="800867"/>
          <a:ext cx="3657600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627561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17854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85951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81192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0071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6511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Vs 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Vs 2.N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Vs 4.N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556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421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2506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87958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7174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924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5771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9477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418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447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413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351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022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6478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757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240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72DF-57A7-4783-90C2-F2194D8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0656-A6C0-43BF-A109-41D64ECF2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3" y="1864311"/>
            <a:ext cx="6929925" cy="1814839"/>
          </a:xfrm>
        </p:spPr>
        <p:txBody>
          <a:bodyPr>
            <a:normAutofit fontScale="85000" lnSpcReduction="20000"/>
          </a:bodyPr>
          <a:lstStyle/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for(int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for(int j = 0; j&lt;m,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sum +=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j; 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// A dominant statement executed n * m times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A1D81-5192-49E8-A125-B4779584FCF0}"/>
              </a:ext>
            </a:extLst>
          </p:cNvPr>
          <p:cNvSpPr txBox="1"/>
          <p:nvPr/>
        </p:nvSpPr>
        <p:spPr>
          <a:xfrm>
            <a:off x="322213" y="1267705"/>
            <a:ext cx="247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Quadratic Time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4B55B-F624-4C04-8EB0-894D372124D2}"/>
              </a:ext>
            </a:extLst>
          </p:cNvPr>
          <p:cNvSpPr txBox="1">
            <a:spLocks/>
          </p:cNvSpPr>
          <p:nvPr/>
        </p:nvSpPr>
        <p:spPr>
          <a:xfrm>
            <a:off x="322212" y="4122154"/>
            <a:ext cx="5195719" cy="2394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for(int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++){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	for(int j =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; j&lt;m,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		sum += </a:t>
            </a:r>
            <a:r>
              <a:rPr lang="en-IN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 * j; 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	// A dominant statement.</a:t>
            </a:r>
          </a:p>
          <a:p>
            <a:pPr marL="457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		}</a:t>
            </a:r>
          </a:p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3BF990-2B7A-4DDE-A423-5D7CD2D4509E}"/>
              </a:ext>
            </a:extLst>
          </p:cNvPr>
          <p:cNvCxnSpPr>
            <a:cxnSpLocks/>
          </p:cNvCxnSpPr>
          <p:nvPr/>
        </p:nvCxnSpPr>
        <p:spPr>
          <a:xfrm>
            <a:off x="483476" y="3951890"/>
            <a:ext cx="6768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F99DF-1436-473E-87DD-BA70DDC1155C}"/>
              </a:ext>
            </a:extLst>
          </p:cNvPr>
          <p:cNvSpPr/>
          <p:nvPr/>
        </p:nvSpPr>
        <p:spPr>
          <a:xfrm>
            <a:off x="4764245" y="1529315"/>
            <a:ext cx="2473539" cy="651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O Factor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F61D9-689D-4331-A909-2678C1D59F1C}"/>
              </a:ext>
            </a:extLst>
          </p:cNvPr>
          <p:cNvSpPr/>
          <p:nvPr/>
        </p:nvSpPr>
        <p:spPr>
          <a:xfrm>
            <a:off x="4936017" y="4020147"/>
            <a:ext cx="2301767" cy="6463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Big O Factor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  <a:endParaRPr lang="en-IN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41C597-3751-48A2-869D-368C90EDB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08993"/>
              </p:ext>
            </p:extLst>
          </p:nvPr>
        </p:nvGraphicFramePr>
        <p:xfrm>
          <a:off x="10646743" y="1790925"/>
          <a:ext cx="1219200" cy="3009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832337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8426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Vs. N^2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8506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448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438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11341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0267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21118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36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1030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2451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4830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51071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79795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8EDBC16-D54D-445C-824B-360A01324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67753"/>
              </p:ext>
            </p:extLst>
          </p:nvPr>
        </p:nvGraphicFramePr>
        <p:xfrm>
          <a:off x="7258241" y="2041575"/>
          <a:ext cx="3316277" cy="2624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30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99259</TotalTime>
  <Words>1842</Words>
  <Application>Microsoft Office PowerPoint</Application>
  <PresentationFormat>Widescreen</PresentationFormat>
  <Paragraphs>473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Times New Roman</vt:lpstr>
      <vt:lpstr>Wingdings</vt:lpstr>
      <vt:lpstr>Wingdings 2</vt:lpstr>
      <vt:lpstr>Theme2</vt:lpstr>
      <vt:lpstr>1_Metro_Template_Light_16x9</vt:lpstr>
      <vt:lpstr>Core-17</vt:lpstr>
      <vt:lpstr>Codility Lesson 3 Time Complexity</vt:lpstr>
      <vt:lpstr>Agenda</vt:lpstr>
      <vt:lpstr>Asymptomatic Analysis</vt:lpstr>
      <vt:lpstr>Complexities</vt:lpstr>
      <vt:lpstr>Time Complexity</vt:lpstr>
      <vt:lpstr>Big-O Complexity</vt:lpstr>
      <vt:lpstr>Time Complexity Type</vt:lpstr>
      <vt:lpstr>Time Complexity Type</vt:lpstr>
      <vt:lpstr>Time Complexity Type</vt:lpstr>
      <vt:lpstr>Time Complexity Type</vt:lpstr>
      <vt:lpstr>Time Complexity Type</vt:lpstr>
      <vt:lpstr>Time Complexity Type</vt:lpstr>
      <vt:lpstr>Time Complexity Type</vt:lpstr>
      <vt:lpstr>Complexity Improvement</vt:lpstr>
      <vt:lpstr>Task 1: Jumping of Frog/Deer/Kid/Mr. Beans</vt:lpstr>
      <vt:lpstr>Task 2: PermMissingElement</vt:lpstr>
      <vt:lpstr>Task 3: TapeEquillibrium</vt:lpstr>
      <vt:lpstr>Task 3: TapeEquillibrium</vt:lpstr>
      <vt:lpstr>Complexity comparisons for Data Structures</vt:lpstr>
      <vt:lpstr>Complexity comparisons for Array Sorting</vt:lpstr>
      <vt:lpstr>Complexity comparisons for Searching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Chandra Desh</cp:lastModifiedBy>
  <cp:revision>1048</cp:revision>
  <dcterms:created xsi:type="dcterms:W3CDTF">2012-08-29T12:19:06Z</dcterms:created>
  <dcterms:modified xsi:type="dcterms:W3CDTF">2020-08-09T05:26:54Z</dcterms:modified>
</cp:coreProperties>
</file>