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57" r:id="rId5"/>
    <p:sldId id="263" r:id="rId6"/>
    <p:sldId id="264" r:id="rId7"/>
    <p:sldId id="266" r:id="rId8"/>
    <p:sldId id="265"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4/1/2022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pPr fontAlgn="base"/>
            <a:r>
              <a:rPr lang="en-IN" b="0" i="0" dirty="0">
                <a:effectLst/>
                <a:latin typeface="-apple-system"/>
              </a:rPr>
              <a:t>Angular Routing</a:t>
            </a:r>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dirty="0"/>
              <a:t>Sarita Lad</a:t>
            </a:r>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val="92609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pPr algn="l" fontAlgn="base"/>
            <a:r>
              <a:rPr lang="en-IN" b="1" i="0" dirty="0">
                <a:effectLst/>
                <a:latin typeface="-apple-system"/>
              </a:rPr>
              <a:t>What is Routing?</a:t>
            </a:r>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normAutofit fontScale="92500" lnSpcReduction="10000"/>
          </a:bodyPr>
          <a:lstStyle/>
          <a:p>
            <a:r>
              <a:rPr lang="en-US" b="0" i="0" dirty="0">
                <a:solidFill>
                  <a:srgbClr val="000000"/>
                </a:solidFill>
                <a:effectLst/>
                <a:latin typeface="-apple-system"/>
              </a:rPr>
              <a:t>Routing allows you to move from one part of the application to another part or one View to another View.</a:t>
            </a:r>
          </a:p>
          <a:p>
            <a:pPr algn="l" fontAlgn="base"/>
            <a:r>
              <a:rPr lang="en-US" b="1" i="0" dirty="0">
                <a:effectLst/>
                <a:latin typeface="-apple-system"/>
              </a:rPr>
              <a:t>The Angular Router Module</a:t>
            </a:r>
          </a:p>
          <a:p>
            <a:pPr algn="l" fontAlgn="base"/>
            <a:r>
              <a:rPr lang="en-US" b="0" i="0" dirty="0">
                <a:solidFill>
                  <a:srgbClr val="000000"/>
                </a:solidFill>
                <a:effectLst/>
                <a:latin typeface="-apple-system"/>
              </a:rPr>
              <a:t>The Router is a separate module in Angular. It is in its own library package, </a:t>
            </a:r>
            <a:r>
              <a:rPr lang="en-US" b="0" i="1" dirty="0">
                <a:solidFill>
                  <a:srgbClr val="000000"/>
                </a:solidFill>
                <a:effectLst/>
                <a:latin typeface="-apple-system"/>
              </a:rPr>
              <a:t>@angular/router</a:t>
            </a:r>
            <a:r>
              <a:rPr lang="en-US" b="0" i="0" dirty="0">
                <a:solidFill>
                  <a:srgbClr val="000000"/>
                </a:solidFill>
                <a:effectLst/>
                <a:latin typeface="-apple-system"/>
              </a:rPr>
              <a:t>. The Router Module provides the necessary service providers and directives for navigating through application views.</a:t>
            </a:r>
          </a:p>
          <a:p>
            <a:pPr algn="l" fontAlgn="base"/>
            <a:r>
              <a:rPr lang="en-US" b="0" i="0" dirty="0">
                <a:solidFill>
                  <a:srgbClr val="000000"/>
                </a:solidFill>
                <a:effectLst/>
                <a:latin typeface="-apple-system"/>
              </a:rPr>
              <a:t>Using Angular Router you can</a:t>
            </a:r>
          </a:p>
          <a:p>
            <a:pPr algn="l" fontAlgn="base">
              <a:buFont typeface="Arial" panose="020B0604020202020204" pitchFamily="34" charset="0"/>
              <a:buChar char="•"/>
            </a:pPr>
            <a:r>
              <a:rPr lang="en-US" b="0" i="0" dirty="0">
                <a:solidFill>
                  <a:srgbClr val="000000"/>
                </a:solidFill>
                <a:effectLst/>
                <a:latin typeface="-apple-system"/>
              </a:rPr>
              <a:t>Navigate to a specific view by typing a URL in the address bar</a:t>
            </a:r>
          </a:p>
          <a:p>
            <a:pPr algn="l" fontAlgn="base">
              <a:buFont typeface="Arial" panose="020B0604020202020204" pitchFamily="34" charset="0"/>
              <a:buChar char="•"/>
            </a:pPr>
            <a:r>
              <a:rPr lang="en-US" b="0" i="0" dirty="0">
                <a:solidFill>
                  <a:srgbClr val="000000"/>
                </a:solidFill>
                <a:effectLst/>
                <a:latin typeface="-apple-system"/>
              </a:rPr>
              <a:t>Pass optional parameters to the View</a:t>
            </a:r>
          </a:p>
          <a:p>
            <a:pPr algn="l" fontAlgn="base">
              <a:buFont typeface="Arial" panose="020B0604020202020204" pitchFamily="34" charset="0"/>
              <a:buChar char="•"/>
            </a:pPr>
            <a:r>
              <a:rPr lang="en-US" b="0" i="0" dirty="0">
                <a:solidFill>
                  <a:srgbClr val="000000"/>
                </a:solidFill>
                <a:effectLst/>
                <a:latin typeface="-apple-system"/>
              </a:rPr>
              <a:t>Bind the clickable elements to the View and load the view when the user performs application tasks</a:t>
            </a:r>
          </a:p>
          <a:p>
            <a:pPr algn="l" fontAlgn="base">
              <a:buFont typeface="Arial" panose="020B0604020202020204" pitchFamily="34" charset="0"/>
              <a:buChar char="•"/>
            </a:pPr>
            <a:r>
              <a:rPr lang="en-US" b="0" i="0" dirty="0">
                <a:solidFill>
                  <a:srgbClr val="000000"/>
                </a:solidFill>
                <a:effectLst/>
                <a:latin typeface="-apple-system"/>
              </a:rPr>
              <a:t>Handles back and forward buttons of the browser</a:t>
            </a:r>
          </a:p>
          <a:p>
            <a:pPr algn="l" fontAlgn="base">
              <a:buFont typeface="Arial" panose="020B0604020202020204" pitchFamily="34" charset="0"/>
              <a:buChar char="•"/>
            </a:pPr>
            <a:r>
              <a:rPr lang="en-US" b="0" i="0" dirty="0">
                <a:solidFill>
                  <a:srgbClr val="000000"/>
                </a:solidFill>
                <a:effectLst/>
                <a:latin typeface="-apple-system"/>
              </a:rPr>
              <a:t>Allows you to dynamically load the view</a:t>
            </a:r>
          </a:p>
          <a:p>
            <a:pPr algn="l" fontAlgn="base">
              <a:buFont typeface="Arial" panose="020B0604020202020204" pitchFamily="34" charset="0"/>
              <a:buChar char="•"/>
            </a:pPr>
            <a:r>
              <a:rPr lang="en-US" b="0" i="0" dirty="0">
                <a:solidFill>
                  <a:srgbClr val="000000"/>
                </a:solidFill>
                <a:effectLst/>
                <a:latin typeface="-apple-system"/>
              </a:rPr>
              <a:t>Protect the routes from unauthorized users using Guards</a:t>
            </a:r>
          </a:p>
          <a:p>
            <a:endParaRPr lang="en-US" dirty="0"/>
          </a:p>
        </p:txBody>
      </p:sp>
    </p:spTree>
    <p:extLst>
      <p:ext uri="{BB962C8B-B14F-4D97-AF65-F5344CB8AC3E}">
        <p14:creationId xmlns:p14="http://schemas.microsoft.com/office/powerpoint/2010/main" val="1330197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a:xfrm>
            <a:off x="415709" y="0"/>
            <a:ext cx="9438716" cy="797605"/>
          </a:xfrm>
        </p:spPr>
        <p:txBody>
          <a:bodyPr/>
          <a:lstStyle/>
          <a:p>
            <a:pPr algn="l" fontAlgn="base"/>
            <a:r>
              <a:rPr lang="en-US" b="1" i="0" dirty="0">
                <a:effectLst/>
                <a:latin typeface="-apple-system"/>
              </a:rPr>
              <a:t>Components of Angular Router Module</a:t>
            </a:r>
          </a:p>
        </p:txBody>
      </p:sp>
      <p:sp>
        <p:nvSpPr>
          <p:cNvPr id="5" name="Rectangle 2">
            <a:extLst>
              <a:ext uri="{FF2B5EF4-FFF2-40B4-BE49-F238E27FC236}">
                <a16:creationId xmlns:a16="http://schemas.microsoft.com/office/drawing/2014/main" id="{AC5FB7AF-931F-4B88-A505-AAB20F31848C}"/>
              </a:ext>
            </a:extLst>
          </p:cNvPr>
          <p:cNvSpPr>
            <a:spLocks noChangeArrowheads="1"/>
          </p:cNvSpPr>
          <p:nvPr/>
        </p:nvSpPr>
        <p:spPr bwMode="auto">
          <a:xfrm>
            <a:off x="587405" y="634256"/>
            <a:ext cx="11017190" cy="6155531"/>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pple-system"/>
              </a:rPr>
              <a:t>Router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The Angular Router is an object that enables navigation from one component to the next component as users perform application tasks like clicking on menus links, buttons or clicking on back/forward button on the browser. We can access the router object and use its methods like navigate() or </a:t>
            </a:r>
            <a:r>
              <a:rPr kumimoji="0" lang="en-US" altLang="en-US" sz="2000" b="0" i="0" u="none" strike="noStrike" cap="none" normalizeH="0" baseline="0" dirty="0" err="1">
                <a:ln>
                  <a:noFill/>
                </a:ln>
                <a:solidFill>
                  <a:srgbClr val="000000"/>
                </a:solidFill>
                <a:effectLst/>
                <a:latin typeface="-apple-system"/>
              </a:rPr>
              <a:t>navigateByUrl</a:t>
            </a:r>
            <a:r>
              <a:rPr kumimoji="0" lang="en-US" altLang="en-US" sz="2000" b="0" i="0" u="none" strike="noStrike" cap="none" normalizeH="0" baseline="0" dirty="0">
                <a:ln>
                  <a:noFill/>
                </a:ln>
                <a:solidFill>
                  <a:srgbClr val="000000"/>
                </a:solidFill>
                <a:effectLst/>
                <a:latin typeface="-apple-system"/>
              </a:rPr>
              <a:t>(), to navigate to a route</a:t>
            </a:r>
            <a:endParaRPr kumimoji="0" lang="en-US" altLang="en-US" sz="20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pple-system"/>
              </a:rPr>
              <a:t>Route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Route tells the Angular Router which view to display when a user clicks a link or pastes a URL into the browser address bar. Every Route consists of a path and a component it is mapped to. The Router object parses and builds the final URL using the Route</a:t>
            </a:r>
            <a:endParaRPr kumimoji="0" lang="en-US" altLang="en-US" sz="20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pple-system"/>
              </a:rPr>
              <a:t>Routes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Routes is an array of Route objects our application supports</a:t>
            </a:r>
            <a:endParaRPr kumimoji="0" lang="en-US" altLang="en-US" sz="20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apple-system"/>
              </a:rPr>
              <a:t>RouterOutlet</a:t>
            </a:r>
            <a:endParaRPr kumimoji="0" lang="en-US" altLang="en-US" sz="20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The </a:t>
            </a:r>
            <a:r>
              <a:rPr kumimoji="0" lang="en-US" altLang="en-US" sz="2000" b="0" i="0" u="none" strike="noStrike" cap="none" normalizeH="0" baseline="0" dirty="0" err="1">
                <a:ln>
                  <a:noFill/>
                </a:ln>
                <a:solidFill>
                  <a:srgbClr val="000000"/>
                </a:solidFill>
                <a:effectLst/>
                <a:latin typeface="-apple-system"/>
              </a:rPr>
              <a:t>outerOutlet</a:t>
            </a:r>
            <a:r>
              <a:rPr kumimoji="0" lang="en-US" altLang="en-US" sz="2000" b="0" i="0" u="none" strike="noStrike" cap="none" normalizeH="0" baseline="0" dirty="0">
                <a:ln>
                  <a:noFill/>
                </a:ln>
                <a:solidFill>
                  <a:srgbClr val="000000"/>
                </a:solidFill>
                <a:effectLst/>
                <a:latin typeface="-apple-system"/>
              </a:rPr>
              <a:t> is a directive (&lt;router-outlet&gt;) that serves as a placeholder, where the Router should display the view</a:t>
            </a:r>
            <a:endParaRPr kumimoji="0" lang="en-US" altLang="en-US" sz="20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apple-system"/>
              </a:rPr>
              <a:t>RouterLink</a:t>
            </a:r>
            <a:endParaRPr kumimoji="0" lang="en-US" altLang="en-US" sz="20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The </a:t>
            </a:r>
            <a:r>
              <a:rPr kumimoji="0" lang="en-US" altLang="en-US" sz="2000" b="0" i="0" u="none" strike="noStrike" cap="none" normalizeH="0" baseline="0" dirty="0" err="1">
                <a:ln>
                  <a:noFill/>
                </a:ln>
                <a:solidFill>
                  <a:srgbClr val="000000"/>
                </a:solidFill>
                <a:effectLst/>
                <a:latin typeface="-apple-system"/>
              </a:rPr>
              <a:t>RouterLink</a:t>
            </a:r>
            <a:r>
              <a:rPr kumimoji="0" lang="en-US" altLang="en-US" sz="2000" b="0" i="0" u="none" strike="noStrike" cap="none" normalizeH="0" baseline="0" dirty="0">
                <a:ln>
                  <a:noFill/>
                </a:ln>
                <a:solidFill>
                  <a:srgbClr val="000000"/>
                </a:solidFill>
                <a:effectLst/>
                <a:latin typeface="-apple-system"/>
              </a:rPr>
              <a:t> is a directive that binds the HTML element to a Route. Clicking on the HTML element, which is bound to a </a:t>
            </a:r>
            <a:r>
              <a:rPr kumimoji="0" lang="en-US" altLang="en-US" sz="2000" b="0" i="0" u="none" strike="noStrike" cap="none" normalizeH="0" baseline="0" dirty="0" err="1">
                <a:ln>
                  <a:noFill/>
                </a:ln>
                <a:solidFill>
                  <a:srgbClr val="000000"/>
                </a:solidFill>
                <a:effectLst/>
                <a:latin typeface="-apple-system"/>
              </a:rPr>
              <a:t>RouterLink</a:t>
            </a:r>
            <a:r>
              <a:rPr kumimoji="0" lang="en-US" altLang="en-US" sz="2000" b="0" i="0" u="none" strike="noStrike" cap="none" normalizeH="0" baseline="0" dirty="0">
                <a:ln>
                  <a:noFill/>
                </a:ln>
                <a:solidFill>
                  <a:srgbClr val="000000"/>
                </a:solidFill>
                <a:effectLst/>
                <a:latin typeface="-apple-system"/>
              </a:rPr>
              <a:t>, will result in navigation to the Route. The </a:t>
            </a:r>
            <a:r>
              <a:rPr kumimoji="0" lang="en-US" altLang="en-US" sz="2000" b="0" i="0" u="none" strike="noStrike" cap="none" normalizeH="0" baseline="0" dirty="0" err="1">
                <a:ln>
                  <a:noFill/>
                </a:ln>
                <a:solidFill>
                  <a:srgbClr val="000000"/>
                </a:solidFill>
                <a:effectLst/>
                <a:latin typeface="-apple-system"/>
              </a:rPr>
              <a:t>RouterLink</a:t>
            </a:r>
            <a:r>
              <a:rPr kumimoji="0" lang="en-US" altLang="en-US" sz="2000" b="0" i="0" u="none" strike="noStrike" cap="none" normalizeH="0" baseline="0" dirty="0">
                <a:ln>
                  <a:noFill/>
                </a:ln>
                <a:solidFill>
                  <a:srgbClr val="000000"/>
                </a:solidFill>
                <a:effectLst/>
                <a:latin typeface="-apple-system"/>
              </a:rPr>
              <a:t> may contain parameters to be passed to the route’s component.</a:t>
            </a:r>
            <a:endParaRPr kumimoji="0" lang="en-US" altLang="en-US" sz="20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rPr>
            </a:b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088929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a:xfrm>
            <a:off x="345454" y="356674"/>
            <a:ext cx="11039452" cy="5053380"/>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chemeClr val="tx1"/>
                </a:solidFill>
                <a:effectLst/>
                <a:latin typeface="-apple-system"/>
              </a:rPr>
              <a:t>RouterLinkActive</a:t>
            </a:r>
            <a:endParaRPr kumimoji="0" lang="en-US" altLang="en-US" sz="24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apple-system"/>
              </a:rPr>
              <a:t>RouterLinkActive</a:t>
            </a:r>
            <a:r>
              <a:rPr kumimoji="0" lang="en-US" altLang="en-US" sz="2400" b="0" i="0" u="none" strike="noStrike" cap="none" normalizeH="0" baseline="0" dirty="0">
                <a:ln>
                  <a:noFill/>
                </a:ln>
                <a:solidFill>
                  <a:srgbClr val="000000"/>
                </a:solidFill>
                <a:effectLst/>
                <a:latin typeface="-apple-system"/>
              </a:rPr>
              <a:t> is a directive for adding or removing classes from an HTML element that is bound to a </a:t>
            </a:r>
            <a:r>
              <a:rPr kumimoji="0" lang="en-US" altLang="en-US" sz="2400" b="0" i="0" u="none" strike="noStrike" cap="none" normalizeH="0" baseline="0" dirty="0" err="1">
                <a:ln>
                  <a:noFill/>
                </a:ln>
                <a:solidFill>
                  <a:srgbClr val="000000"/>
                </a:solidFill>
                <a:effectLst/>
                <a:latin typeface="-apple-system"/>
              </a:rPr>
              <a:t>RouterLink</a:t>
            </a:r>
            <a:r>
              <a:rPr kumimoji="0" lang="en-US" altLang="en-US" sz="2400" b="0" i="0" u="none" strike="noStrike" cap="none" normalizeH="0" baseline="0" dirty="0">
                <a:ln>
                  <a:noFill/>
                </a:ln>
                <a:solidFill>
                  <a:srgbClr val="000000"/>
                </a:solidFill>
                <a:effectLst/>
                <a:latin typeface="-apple-system"/>
              </a:rPr>
              <a:t>. Using this directive, we can toggle CSS classes for active </a:t>
            </a:r>
            <a:r>
              <a:rPr kumimoji="0" lang="en-US" altLang="en-US" sz="2400" b="0" i="0" u="none" strike="noStrike" cap="none" normalizeH="0" baseline="0" dirty="0" err="1">
                <a:ln>
                  <a:noFill/>
                </a:ln>
                <a:solidFill>
                  <a:srgbClr val="000000"/>
                </a:solidFill>
                <a:effectLst/>
                <a:latin typeface="-apple-system"/>
              </a:rPr>
              <a:t>RouterLinks</a:t>
            </a:r>
            <a:r>
              <a:rPr kumimoji="0" lang="en-US" altLang="en-US" sz="2400" b="0" i="0" u="none" strike="noStrike" cap="none" normalizeH="0" baseline="0" dirty="0">
                <a:ln>
                  <a:noFill/>
                </a:ln>
                <a:solidFill>
                  <a:srgbClr val="000000"/>
                </a:solidFill>
                <a:effectLst/>
                <a:latin typeface="-apple-system"/>
              </a:rPr>
              <a:t> based on the current </a:t>
            </a:r>
            <a:r>
              <a:rPr kumimoji="0" lang="en-US" altLang="en-US" sz="2400" b="0" i="0" u="none" strike="noStrike" cap="none" normalizeH="0" baseline="0" dirty="0" err="1">
                <a:ln>
                  <a:noFill/>
                </a:ln>
                <a:solidFill>
                  <a:srgbClr val="000000"/>
                </a:solidFill>
                <a:effectLst/>
                <a:latin typeface="-apple-system"/>
              </a:rPr>
              <a:t>RouterState</a:t>
            </a:r>
            <a:endParaRPr kumimoji="0" lang="en-US" altLang="en-US" sz="24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chemeClr val="tx1"/>
                </a:solidFill>
                <a:effectLst/>
                <a:latin typeface="-apple-system"/>
              </a:rPr>
              <a:t>ActivatedRoute</a:t>
            </a:r>
            <a:endParaRPr kumimoji="0" lang="en-US" altLang="en-US" sz="24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ple-system"/>
              </a:rPr>
              <a:t>The </a:t>
            </a:r>
            <a:r>
              <a:rPr kumimoji="0" lang="en-US" altLang="en-US" sz="2400" b="0" i="0" u="none" strike="noStrike" cap="none" normalizeH="0" baseline="0" dirty="0" err="1">
                <a:ln>
                  <a:noFill/>
                </a:ln>
                <a:solidFill>
                  <a:srgbClr val="000000"/>
                </a:solidFill>
                <a:effectLst/>
                <a:latin typeface="-apple-system"/>
              </a:rPr>
              <a:t>ActivatedRoute</a:t>
            </a:r>
            <a:r>
              <a:rPr kumimoji="0" lang="en-US" altLang="en-US" sz="2400" b="0" i="0" u="none" strike="noStrike" cap="none" normalizeH="0" baseline="0" dirty="0">
                <a:ln>
                  <a:noFill/>
                </a:ln>
                <a:solidFill>
                  <a:srgbClr val="000000"/>
                </a:solidFill>
                <a:effectLst/>
                <a:latin typeface="-apple-system"/>
              </a:rPr>
              <a:t> is an object that represents the currently activated route associated with the loaded Component.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endParaRPr lang="en-US" dirty="0"/>
          </a:p>
        </p:txBody>
      </p:sp>
      <p:sp>
        <p:nvSpPr>
          <p:cNvPr id="5" name="Rectangle 1">
            <a:extLst>
              <a:ext uri="{FF2B5EF4-FFF2-40B4-BE49-F238E27FC236}">
                <a16:creationId xmlns:a16="http://schemas.microsoft.com/office/drawing/2014/main" id="{5AC636EB-0FD5-47B6-82F3-F9B2177D5337}"/>
              </a:ext>
            </a:extLst>
          </p:cNvPr>
          <p:cNvSpPr>
            <a:spLocks noChangeArrowheads="1"/>
          </p:cNvSpPr>
          <p:nvPr/>
        </p:nvSpPr>
        <p:spPr bwMode="auto">
          <a:xfrm>
            <a:off x="417251" y="3024559"/>
            <a:ext cx="10591060" cy="2215991"/>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chemeClr val="tx1"/>
                </a:solidFill>
                <a:effectLst/>
                <a:latin typeface="-apple-system"/>
              </a:rPr>
              <a:t>RouterState</a:t>
            </a:r>
            <a:endParaRPr kumimoji="0" lang="en-US" altLang="en-US" sz="24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ple-system"/>
              </a:rPr>
              <a:t>The current state of the router including a tree of the currently activated routes together with convenience methods for traversing the route tree.</a:t>
            </a:r>
            <a:endParaRPr kumimoji="0" lang="en-US" altLang="en-US" sz="24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chemeClr val="tx1"/>
                </a:solidFill>
                <a:effectLst/>
                <a:latin typeface="-apple-system"/>
              </a:rPr>
              <a:t>RouteLink</a:t>
            </a:r>
            <a:r>
              <a:rPr kumimoji="0" lang="en-US" altLang="en-US" sz="2400" b="1" i="0" u="none" strike="noStrike" cap="none" normalizeH="0" baseline="0" dirty="0">
                <a:ln>
                  <a:noFill/>
                </a:ln>
                <a:solidFill>
                  <a:schemeClr val="tx1"/>
                </a:solidFill>
                <a:effectLst/>
                <a:latin typeface="-apple-system"/>
              </a:rPr>
              <a:t> Parameters array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ple-system"/>
              </a:rPr>
              <a:t>The Parameters or arguments to the Route. It is an array which you can bind to </a:t>
            </a:r>
            <a:r>
              <a:rPr kumimoji="0" lang="en-US" altLang="en-US" sz="2400" b="0" i="0" u="none" strike="noStrike" cap="none" normalizeH="0" baseline="0" dirty="0" err="1">
                <a:ln>
                  <a:noFill/>
                </a:ln>
                <a:solidFill>
                  <a:srgbClr val="000000"/>
                </a:solidFill>
                <a:effectLst/>
                <a:latin typeface="-apple-system"/>
              </a:rPr>
              <a:t>RouterLink</a:t>
            </a:r>
            <a:r>
              <a:rPr kumimoji="0" lang="en-US" altLang="en-US" sz="2400" b="0" i="0" u="none" strike="noStrike" cap="none" normalizeH="0" baseline="0" dirty="0">
                <a:ln>
                  <a:noFill/>
                </a:ln>
                <a:solidFill>
                  <a:srgbClr val="000000"/>
                </a:solidFill>
                <a:effectLst/>
                <a:latin typeface="-apple-system"/>
              </a:rPr>
              <a:t> directive or pass it as an argument to the </a:t>
            </a:r>
            <a:r>
              <a:rPr kumimoji="0" lang="en-US" altLang="en-US" sz="2400" b="0" i="0" u="none" strike="noStrike" cap="none" normalizeH="0" baseline="0" dirty="0" err="1">
                <a:ln>
                  <a:noFill/>
                </a:ln>
                <a:solidFill>
                  <a:srgbClr val="000000"/>
                </a:solidFill>
                <a:effectLst/>
                <a:latin typeface="-apple-system"/>
              </a:rPr>
              <a:t>Router.navigate</a:t>
            </a:r>
            <a:r>
              <a:rPr kumimoji="0" lang="en-US" altLang="en-US" sz="2400" b="0" i="0" u="none" strike="noStrike" cap="none" normalizeH="0" baseline="0" dirty="0">
                <a:ln>
                  <a:noFill/>
                </a:ln>
                <a:solidFill>
                  <a:srgbClr val="000000"/>
                </a:solidFill>
                <a:effectLst/>
                <a:latin typeface="-apple-system"/>
              </a:rPr>
              <a:t> method.</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290764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pPr algn="l" fontAlgn="base"/>
            <a:r>
              <a:rPr lang="en-US" b="1" i="0" dirty="0">
                <a:effectLst/>
                <a:latin typeface="-apple-system"/>
              </a:rPr>
              <a:t>How to configure Angular Router?</a:t>
            </a:r>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lstStyle/>
          <a:p>
            <a:pPr algn="l" fontAlgn="base"/>
            <a:r>
              <a:rPr lang="en-US" b="0" i="0" dirty="0">
                <a:solidFill>
                  <a:srgbClr val="000000"/>
                </a:solidFill>
                <a:effectLst/>
                <a:latin typeface="-apple-system"/>
              </a:rPr>
              <a:t>To Configure the Router in Angular, you need to follow these steps</a:t>
            </a:r>
          </a:p>
          <a:p>
            <a:pPr algn="l" fontAlgn="base">
              <a:buFont typeface="Arial" panose="020B0604020202020204" pitchFamily="34" charset="0"/>
              <a:buChar char="•"/>
            </a:pPr>
            <a:r>
              <a:rPr lang="en-US" b="0" i="0" dirty="0">
                <a:solidFill>
                  <a:srgbClr val="000000"/>
                </a:solidFill>
                <a:effectLst/>
                <a:latin typeface="-apple-system"/>
              </a:rPr>
              <a:t>Set the &lt;base </a:t>
            </a:r>
            <a:r>
              <a:rPr lang="en-US" b="0" i="0" dirty="0" err="1">
                <a:solidFill>
                  <a:srgbClr val="000000"/>
                </a:solidFill>
                <a:effectLst/>
                <a:latin typeface="-apple-system"/>
              </a:rPr>
              <a:t>href</a:t>
            </a:r>
            <a:r>
              <a:rPr lang="en-US" b="0" i="0" dirty="0">
                <a:solidFill>
                  <a:srgbClr val="000000"/>
                </a:solidFill>
                <a:effectLst/>
                <a:latin typeface="-apple-system"/>
              </a:rPr>
              <a:t>&gt;</a:t>
            </a:r>
          </a:p>
          <a:p>
            <a:pPr algn="l" fontAlgn="base">
              <a:buFont typeface="Arial" panose="020B0604020202020204" pitchFamily="34" charset="0"/>
              <a:buChar char="•"/>
            </a:pPr>
            <a:r>
              <a:rPr lang="en-US" b="0" i="0" dirty="0">
                <a:solidFill>
                  <a:srgbClr val="000000"/>
                </a:solidFill>
                <a:effectLst/>
                <a:latin typeface="-apple-system"/>
              </a:rPr>
              <a:t>Define routes for the view</a:t>
            </a:r>
          </a:p>
          <a:p>
            <a:pPr algn="l" fontAlgn="base">
              <a:buFont typeface="Arial" panose="020B0604020202020204" pitchFamily="34" charset="0"/>
              <a:buChar char="•"/>
            </a:pPr>
            <a:r>
              <a:rPr lang="en-US" b="0" i="0" dirty="0">
                <a:solidFill>
                  <a:srgbClr val="000000"/>
                </a:solidFill>
                <a:effectLst/>
                <a:latin typeface="-apple-system"/>
              </a:rPr>
              <a:t>Register the Router Service with Routes</a:t>
            </a:r>
          </a:p>
          <a:p>
            <a:pPr algn="l" fontAlgn="base">
              <a:buFont typeface="Arial" panose="020B0604020202020204" pitchFamily="34" charset="0"/>
              <a:buChar char="•"/>
            </a:pPr>
            <a:r>
              <a:rPr lang="en-US" b="0" i="0" dirty="0">
                <a:solidFill>
                  <a:srgbClr val="000000"/>
                </a:solidFill>
                <a:effectLst/>
                <a:latin typeface="-apple-system"/>
              </a:rPr>
              <a:t>Map HTML Element actions to Route</a:t>
            </a:r>
          </a:p>
          <a:p>
            <a:pPr algn="l" fontAlgn="base">
              <a:buFont typeface="Arial" panose="020B0604020202020204" pitchFamily="34" charset="0"/>
              <a:buChar char="•"/>
            </a:pPr>
            <a:r>
              <a:rPr lang="en-US" b="0" i="0" dirty="0">
                <a:solidFill>
                  <a:srgbClr val="000000"/>
                </a:solidFill>
                <a:effectLst/>
                <a:latin typeface="-apple-system"/>
              </a:rPr>
              <a:t>Choose where you want to display the view</a:t>
            </a:r>
          </a:p>
          <a:p>
            <a:endParaRPr lang="en-US" dirty="0"/>
          </a:p>
        </p:txBody>
      </p:sp>
    </p:spTree>
    <p:extLst>
      <p:ext uri="{BB962C8B-B14F-4D97-AF65-F5344CB8AC3E}">
        <p14:creationId xmlns:p14="http://schemas.microsoft.com/office/powerpoint/2010/main" val="291101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78FD26-B56B-4BFF-9136-D99C5D60B7DA}"/>
              </a:ext>
            </a:extLst>
          </p:cNvPr>
          <p:cNvSpPr>
            <a:spLocks noGrp="1"/>
          </p:cNvSpPr>
          <p:nvPr>
            <p:ph type="title"/>
          </p:nvPr>
        </p:nvSpPr>
        <p:spPr>
          <a:xfrm>
            <a:off x="477852" y="0"/>
            <a:ext cx="9438716" cy="797605"/>
          </a:xfrm>
        </p:spPr>
        <p:txBody>
          <a:bodyPr/>
          <a:lstStyle/>
          <a:p>
            <a:r>
              <a:rPr lang="en-US" dirty="0"/>
              <a:t>Route configuration:</a:t>
            </a:r>
            <a:endParaRPr lang="en-IN" dirty="0"/>
          </a:p>
        </p:txBody>
      </p:sp>
      <p:sp>
        <p:nvSpPr>
          <p:cNvPr id="6" name="Content Placeholder 5">
            <a:extLst>
              <a:ext uri="{FF2B5EF4-FFF2-40B4-BE49-F238E27FC236}">
                <a16:creationId xmlns:a16="http://schemas.microsoft.com/office/drawing/2014/main" id="{8C19A422-3BA6-44F5-94A2-055C67DF77E0}"/>
              </a:ext>
            </a:extLst>
          </p:cNvPr>
          <p:cNvSpPr>
            <a:spLocks noGrp="1"/>
          </p:cNvSpPr>
          <p:nvPr>
            <p:ph idx="1"/>
          </p:nvPr>
        </p:nvSpPr>
        <p:spPr>
          <a:xfrm>
            <a:off x="477852" y="562449"/>
            <a:ext cx="11039452" cy="5053380"/>
          </a:xfrm>
        </p:spPr>
        <p:txBody>
          <a:bodyPr/>
          <a:lstStyle/>
          <a:p>
            <a:pPr algn="l" fontAlgn="base"/>
            <a:r>
              <a:rPr lang="en-IN" b="0" i="0" dirty="0">
                <a:solidFill>
                  <a:srgbClr val="008080"/>
                </a:solidFill>
                <a:effectLst/>
                <a:latin typeface="inherit"/>
              </a:rPr>
              <a:t>export </a:t>
            </a:r>
            <a:r>
              <a:rPr lang="en-IN" b="0" i="0" dirty="0" err="1">
                <a:solidFill>
                  <a:srgbClr val="800080"/>
                </a:solidFill>
                <a:effectLst/>
                <a:latin typeface="inherit"/>
              </a:rPr>
              <a:t>const</a:t>
            </a:r>
            <a:r>
              <a:rPr lang="en-IN" b="0" i="0" dirty="0">
                <a:solidFill>
                  <a:srgbClr val="006FE0"/>
                </a:solidFill>
                <a:effectLst/>
                <a:latin typeface="inherit"/>
              </a:rPr>
              <a:t> </a:t>
            </a:r>
            <a:r>
              <a:rPr lang="en-IN" b="0" i="0" dirty="0" err="1">
                <a:solidFill>
                  <a:srgbClr val="000000"/>
                </a:solidFill>
                <a:effectLst/>
                <a:latin typeface="inherit"/>
              </a:rPr>
              <a:t>appRoutes</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Routes</a:t>
            </a:r>
            <a:r>
              <a:rPr lang="en-IN" b="0" i="0" dirty="0">
                <a:solidFill>
                  <a:srgbClr val="006FE0"/>
                </a:solidFill>
                <a:effectLst/>
                <a:latin typeface="inherit"/>
              </a:rPr>
              <a:t> </a:t>
            </a:r>
            <a:r>
              <a:rPr lang="en-IN" b="0" i="0" dirty="0">
                <a:solidFill>
                  <a:srgbClr val="000000"/>
                </a:solidFill>
                <a:effectLst/>
                <a:latin typeface="Verdana" panose="020B0604030504040204" pitchFamily="34" charset="0"/>
              </a:rPr>
              <a:t>=</a:t>
            </a:r>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path</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DD1144"/>
                </a:solidFill>
                <a:effectLst/>
                <a:latin typeface="inherit"/>
              </a:rPr>
              <a:t>'home'</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component</a:t>
            </a:r>
            <a:r>
              <a:rPr lang="en-IN" b="0" i="0" dirty="0">
                <a:solidFill>
                  <a:srgbClr val="333333"/>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HomeComponent</a:t>
            </a:r>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path</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DD1144"/>
                </a:solidFill>
                <a:effectLst/>
                <a:latin typeface="inherit"/>
              </a:rPr>
              <a:t>'contact'</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component</a:t>
            </a:r>
            <a:r>
              <a:rPr lang="en-IN" b="0" i="0" dirty="0">
                <a:solidFill>
                  <a:srgbClr val="333333"/>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ContactComponent</a:t>
            </a:r>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path</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DD1144"/>
                </a:solidFill>
                <a:effectLst/>
                <a:latin typeface="inherit"/>
              </a:rPr>
              <a:t>'product'</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component</a:t>
            </a:r>
            <a:r>
              <a:rPr lang="en-IN" b="0" i="0" dirty="0">
                <a:solidFill>
                  <a:srgbClr val="333333"/>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ProductComponent</a:t>
            </a:r>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path</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DD1144"/>
                </a:solidFill>
                <a:effectLst/>
                <a:latin typeface="inherit"/>
              </a:rPr>
              <a:t>''</a:t>
            </a:r>
            <a:r>
              <a:rPr lang="en-IN" b="0" i="0" dirty="0">
                <a:solidFill>
                  <a:srgbClr val="333333"/>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redirectTo</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DD1144"/>
                </a:solidFill>
                <a:effectLst/>
                <a:latin typeface="inherit"/>
              </a:rPr>
              <a:t>'home'</a:t>
            </a:r>
            <a:r>
              <a:rPr lang="en-IN" b="0" i="0" dirty="0">
                <a:solidFill>
                  <a:srgbClr val="333333"/>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pathMatch</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DD1144"/>
                </a:solidFill>
                <a:effectLst/>
                <a:latin typeface="inherit"/>
              </a:rPr>
              <a:t>'full'</a:t>
            </a:r>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path</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DD1144"/>
                </a:solidFill>
                <a:effectLst/>
                <a:latin typeface="inherit"/>
              </a:rPr>
              <a:t>'**'</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component</a:t>
            </a:r>
            <a:r>
              <a:rPr lang="en-IN" b="0" i="0" dirty="0">
                <a:solidFill>
                  <a:srgbClr val="333333"/>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ErrorComponent</a:t>
            </a:r>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r>
              <a:rPr lang="en-IN" b="1" i="0" dirty="0">
                <a:effectLst/>
                <a:latin typeface="-apple-system"/>
              </a:rPr>
              <a:t>Default Route</a:t>
            </a:r>
          </a:p>
          <a:p>
            <a:r>
              <a:rPr lang="en-US" b="0" i="0" dirty="0">
                <a:solidFill>
                  <a:srgbClr val="333333"/>
                </a:solidFill>
                <a:effectLst/>
                <a:latin typeface="Verdana" panose="020B0604030504040204" pitchFamily="34" charset="0"/>
              </a:rPr>
              <a:t>{</a:t>
            </a:r>
            <a:r>
              <a:rPr lang="en-US" b="0" i="0" dirty="0">
                <a:solidFill>
                  <a:srgbClr val="006FE0"/>
                </a:solidFill>
                <a:effectLst/>
                <a:latin typeface="Verdana" panose="020B0604030504040204" pitchFamily="34" charset="0"/>
              </a:rPr>
              <a:t> </a:t>
            </a:r>
            <a:r>
              <a:rPr lang="en-US" b="0" i="0" dirty="0">
                <a:solidFill>
                  <a:srgbClr val="000000"/>
                </a:solidFill>
                <a:effectLst/>
                <a:latin typeface="Verdana" panose="020B0604030504040204" pitchFamily="34" charset="0"/>
              </a:rPr>
              <a:t>path</a:t>
            </a:r>
            <a:r>
              <a:rPr lang="en-US" b="0" i="0" dirty="0">
                <a:solidFill>
                  <a:srgbClr val="333333"/>
                </a:solidFill>
                <a:effectLst/>
                <a:latin typeface="Verdana" panose="020B0604030504040204" pitchFamily="34" charset="0"/>
              </a:rPr>
              <a:t>:</a:t>
            </a:r>
            <a:r>
              <a:rPr lang="en-US" b="0" i="0" dirty="0">
                <a:solidFill>
                  <a:srgbClr val="006FE0"/>
                </a:solidFill>
                <a:effectLst/>
                <a:latin typeface="Verdana" panose="020B0604030504040204" pitchFamily="34" charset="0"/>
              </a:rPr>
              <a:t> </a:t>
            </a:r>
            <a:r>
              <a:rPr lang="en-US" b="0" i="0" dirty="0">
                <a:solidFill>
                  <a:srgbClr val="DD1144"/>
                </a:solidFill>
                <a:effectLst/>
                <a:latin typeface="Verdana" panose="020B0604030504040204" pitchFamily="34" charset="0"/>
              </a:rPr>
              <a:t>''</a:t>
            </a:r>
            <a:r>
              <a:rPr lang="en-US" b="0" i="0" dirty="0">
                <a:solidFill>
                  <a:srgbClr val="333333"/>
                </a:solidFill>
                <a:effectLst/>
                <a:latin typeface="Verdana" panose="020B0604030504040204" pitchFamily="34" charset="0"/>
              </a:rPr>
              <a:t>,</a:t>
            </a:r>
            <a:r>
              <a:rPr lang="en-US" b="0" i="0" dirty="0">
                <a:solidFill>
                  <a:srgbClr val="006FE0"/>
                </a:solidFill>
                <a:effectLst/>
                <a:latin typeface="Verdana" panose="020B0604030504040204" pitchFamily="34" charset="0"/>
              </a:rPr>
              <a:t> </a:t>
            </a:r>
            <a:r>
              <a:rPr lang="en-US" b="0" i="0" dirty="0" err="1">
                <a:solidFill>
                  <a:srgbClr val="000000"/>
                </a:solidFill>
                <a:effectLst/>
                <a:latin typeface="Verdana" panose="020B0604030504040204" pitchFamily="34" charset="0"/>
              </a:rPr>
              <a:t>redirectTo</a:t>
            </a:r>
            <a:r>
              <a:rPr lang="en-US" b="0" i="0" dirty="0">
                <a:solidFill>
                  <a:srgbClr val="333333"/>
                </a:solidFill>
                <a:effectLst/>
                <a:latin typeface="Verdana" panose="020B0604030504040204" pitchFamily="34" charset="0"/>
              </a:rPr>
              <a:t>:</a:t>
            </a:r>
            <a:r>
              <a:rPr lang="en-US" b="0" i="0" dirty="0">
                <a:solidFill>
                  <a:srgbClr val="006FE0"/>
                </a:solidFill>
                <a:effectLst/>
                <a:latin typeface="Verdana" panose="020B0604030504040204" pitchFamily="34" charset="0"/>
              </a:rPr>
              <a:t> </a:t>
            </a:r>
            <a:r>
              <a:rPr lang="en-US" b="0" i="0" dirty="0">
                <a:solidFill>
                  <a:srgbClr val="DD1144"/>
                </a:solidFill>
                <a:effectLst/>
                <a:latin typeface="Verdana" panose="020B0604030504040204" pitchFamily="34" charset="0"/>
              </a:rPr>
              <a:t>'home'</a:t>
            </a:r>
            <a:r>
              <a:rPr lang="en-US" b="0" i="0" dirty="0">
                <a:solidFill>
                  <a:srgbClr val="333333"/>
                </a:solidFill>
                <a:effectLst/>
                <a:latin typeface="Verdana" panose="020B0604030504040204" pitchFamily="34" charset="0"/>
              </a:rPr>
              <a:t>,</a:t>
            </a:r>
            <a:r>
              <a:rPr lang="en-US" b="0" i="0" dirty="0">
                <a:solidFill>
                  <a:srgbClr val="006FE0"/>
                </a:solidFill>
                <a:effectLst/>
                <a:latin typeface="Verdana" panose="020B0604030504040204" pitchFamily="34" charset="0"/>
              </a:rPr>
              <a:t> </a:t>
            </a:r>
            <a:r>
              <a:rPr lang="en-US" b="0" i="0" dirty="0" err="1">
                <a:solidFill>
                  <a:srgbClr val="000000"/>
                </a:solidFill>
                <a:effectLst/>
                <a:latin typeface="Verdana" panose="020B0604030504040204" pitchFamily="34" charset="0"/>
              </a:rPr>
              <a:t>pathMatch</a:t>
            </a:r>
            <a:r>
              <a:rPr lang="en-US" b="0" i="0" dirty="0">
                <a:solidFill>
                  <a:srgbClr val="333333"/>
                </a:solidFill>
                <a:effectLst/>
                <a:latin typeface="Verdana" panose="020B0604030504040204" pitchFamily="34" charset="0"/>
              </a:rPr>
              <a:t>:</a:t>
            </a:r>
            <a:r>
              <a:rPr lang="en-US" b="0" i="0" dirty="0">
                <a:solidFill>
                  <a:srgbClr val="006FE0"/>
                </a:solidFill>
                <a:effectLst/>
                <a:latin typeface="Verdana" panose="020B0604030504040204" pitchFamily="34" charset="0"/>
              </a:rPr>
              <a:t> </a:t>
            </a:r>
            <a:r>
              <a:rPr lang="en-US" b="0" i="0" dirty="0">
                <a:solidFill>
                  <a:srgbClr val="DD1144"/>
                </a:solidFill>
                <a:effectLst/>
                <a:latin typeface="Verdana" panose="020B0604030504040204" pitchFamily="34" charset="0"/>
              </a:rPr>
              <a:t>'full'</a:t>
            </a:r>
            <a:r>
              <a:rPr lang="en-US" b="0" i="0" dirty="0">
                <a:solidFill>
                  <a:srgbClr val="006FE0"/>
                </a:solidFill>
                <a:effectLst/>
                <a:latin typeface="Verdana" panose="020B0604030504040204" pitchFamily="34" charset="0"/>
              </a:rPr>
              <a:t> </a:t>
            </a:r>
            <a:r>
              <a:rPr lang="en-US" b="0" i="0" dirty="0">
                <a:solidFill>
                  <a:srgbClr val="333333"/>
                </a:solidFill>
                <a:effectLst/>
                <a:latin typeface="Verdana" panose="020B0604030504040204" pitchFamily="34" charset="0"/>
              </a:rPr>
              <a:t>},</a:t>
            </a:r>
            <a:endParaRPr lang="en-IN" dirty="0"/>
          </a:p>
        </p:txBody>
      </p:sp>
      <p:sp>
        <p:nvSpPr>
          <p:cNvPr id="11" name="TextBox 10">
            <a:extLst>
              <a:ext uri="{FF2B5EF4-FFF2-40B4-BE49-F238E27FC236}">
                <a16:creationId xmlns:a16="http://schemas.microsoft.com/office/drawing/2014/main" id="{9C2DA6BB-B435-426C-98A0-A92492E5861C}"/>
              </a:ext>
            </a:extLst>
          </p:cNvPr>
          <p:cNvSpPr txBox="1"/>
          <p:nvPr/>
        </p:nvSpPr>
        <p:spPr>
          <a:xfrm>
            <a:off x="747942" y="4700950"/>
            <a:ext cx="10606597" cy="1569660"/>
          </a:xfrm>
          <a:prstGeom prst="rect">
            <a:avLst/>
          </a:prstGeom>
          <a:noFill/>
        </p:spPr>
        <p:txBody>
          <a:bodyPr wrap="square">
            <a:spAutoFit/>
          </a:bodyPr>
          <a:lstStyle/>
          <a:p>
            <a:r>
              <a:rPr lang="en-US" sz="2400" b="0" i="0" dirty="0">
                <a:solidFill>
                  <a:srgbClr val="000000"/>
                </a:solidFill>
                <a:effectLst/>
                <a:latin typeface="-apple-system"/>
              </a:rPr>
              <a:t>The path is empty, indicates the default route. The default route is redirected to the home path using the </a:t>
            </a:r>
            <a:r>
              <a:rPr lang="en-US" sz="2400" b="0" i="0" dirty="0" err="1">
                <a:solidFill>
                  <a:srgbClr val="000000"/>
                </a:solidFill>
                <a:effectLst/>
                <a:latin typeface="-apple-system"/>
              </a:rPr>
              <a:t>RedirectTo</a:t>
            </a:r>
            <a:r>
              <a:rPr lang="en-US" sz="2400" b="0" i="0" dirty="0">
                <a:solidFill>
                  <a:srgbClr val="000000"/>
                </a:solidFill>
                <a:effectLst/>
                <a:latin typeface="-apple-system"/>
              </a:rPr>
              <a:t> argument. This route means that, when you navigate to the root of your application /, you are redirected to the home path (/home), which in turn displays the </a:t>
            </a:r>
            <a:r>
              <a:rPr lang="en-US" sz="2400" b="0" i="0" dirty="0" err="1">
                <a:solidFill>
                  <a:srgbClr val="000000"/>
                </a:solidFill>
                <a:effectLst/>
                <a:latin typeface="-apple-system"/>
              </a:rPr>
              <a:t>HomeComponent</a:t>
            </a:r>
            <a:r>
              <a:rPr lang="en-US" sz="2400" b="0" i="0" dirty="0">
                <a:solidFill>
                  <a:srgbClr val="000000"/>
                </a:solidFill>
                <a:effectLst/>
                <a:latin typeface="-apple-system"/>
              </a:rPr>
              <a:t>.</a:t>
            </a:r>
            <a:endParaRPr lang="en-IN" sz="2400" dirty="0"/>
          </a:p>
        </p:txBody>
      </p:sp>
    </p:spTree>
    <p:extLst>
      <p:ext uri="{BB962C8B-B14F-4D97-AF65-F5344CB8AC3E}">
        <p14:creationId xmlns:p14="http://schemas.microsoft.com/office/powerpoint/2010/main" val="3345784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78FD26-B56B-4BFF-9136-D99C5D60B7DA}"/>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8C19A422-3BA6-44F5-94A2-055C67DF77E0}"/>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978755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78FD26-B56B-4BFF-9136-D99C5D60B7DA}"/>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8C19A422-3BA6-44F5-94A2-055C67DF77E0}"/>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448996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9363430"/>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docProps/app.xml><?xml version="1.0" encoding="utf-8"?>
<Properties xmlns="http://schemas.openxmlformats.org/officeDocument/2006/extended-properties" xmlns:vt="http://schemas.openxmlformats.org/officeDocument/2006/docPropsVTypes">
  <Template>2018</Template>
  <TotalTime>136</TotalTime>
  <Words>640</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-apple-system</vt:lpstr>
      <vt:lpstr>Arial</vt:lpstr>
      <vt:lpstr>Calibri</vt:lpstr>
      <vt:lpstr>Calibri Light</vt:lpstr>
      <vt:lpstr>inherit</vt:lpstr>
      <vt:lpstr>Segoe UI</vt:lpstr>
      <vt:lpstr>Trebuchet MS</vt:lpstr>
      <vt:lpstr>Verdana</vt:lpstr>
      <vt:lpstr>2018</vt:lpstr>
      <vt:lpstr>Angular Routing</vt:lpstr>
      <vt:lpstr>What is Routing?</vt:lpstr>
      <vt:lpstr>Components of Angular Router Module</vt:lpstr>
      <vt:lpstr>PowerPoint Presentation</vt:lpstr>
      <vt:lpstr>How to configure Angular Router?</vt:lpstr>
      <vt:lpstr>Route configuration: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Sarita Lad</cp:lastModifiedBy>
  <cp:revision>8</cp:revision>
  <dcterms:created xsi:type="dcterms:W3CDTF">2019-03-07T07:10:25Z</dcterms:created>
  <dcterms:modified xsi:type="dcterms:W3CDTF">2022-04-01T17:08:56Z</dcterms:modified>
</cp:coreProperties>
</file>