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70DCED-472F-4A6D-A38B-DCBA3657FF2B}"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52C28-0DE9-43C2-8644-2223D67CD7F0}" type="slidenum">
              <a:rPr lang="en-US" smtClean="0"/>
              <a:t>‹#›</a:t>
            </a:fld>
            <a:endParaRPr lang="en-US"/>
          </a:p>
        </p:txBody>
      </p:sp>
    </p:spTree>
    <p:extLst>
      <p:ext uri="{BB962C8B-B14F-4D97-AF65-F5344CB8AC3E}">
        <p14:creationId xmlns:p14="http://schemas.microsoft.com/office/powerpoint/2010/main" val="702263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670DCED-472F-4A6D-A38B-DCBA3657FF2B}"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52C28-0DE9-43C2-8644-2223D67CD7F0}" type="slidenum">
              <a:rPr lang="en-US" smtClean="0"/>
              <a:t>‹#›</a:t>
            </a:fld>
            <a:endParaRPr lang="en-US"/>
          </a:p>
        </p:txBody>
      </p:sp>
    </p:spTree>
    <p:extLst>
      <p:ext uri="{BB962C8B-B14F-4D97-AF65-F5344CB8AC3E}">
        <p14:creationId xmlns:p14="http://schemas.microsoft.com/office/powerpoint/2010/main" val="643692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670DCED-472F-4A6D-A38B-DCBA3657FF2B}"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52C28-0DE9-43C2-8644-2223D67CD7F0}" type="slidenum">
              <a:rPr lang="en-US" smtClean="0"/>
              <a:t>‹#›</a:t>
            </a:fld>
            <a:endParaRPr lang="en-US"/>
          </a:p>
        </p:txBody>
      </p:sp>
    </p:spTree>
    <p:extLst>
      <p:ext uri="{BB962C8B-B14F-4D97-AF65-F5344CB8AC3E}">
        <p14:creationId xmlns:p14="http://schemas.microsoft.com/office/powerpoint/2010/main" val="395985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670DCED-472F-4A6D-A38B-DCBA3657FF2B}"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52C28-0DE9-43C2-8644-2223D67CD7F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58351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70DCED-472F-4A6D-A38B-DCBA3657FF2B}"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52C28-0DE9-43C2-8644-2223D67CD7F0}" type="slidenum">
              <a:rPr lang="en-US" smtClean="0"/>
              <a:t>‹#›</a:t>
            </a:fld>
            <a:endParaRPr lang="en-US"/>
          </a:p>
        </p:txBody>
      </p:sp>
    </p:spTree>
    <p:extLst>
      <p:ext uri="{BB962C8B-B14F-4D97-AF65-F5344CB8AC3E}">
        <p14:creationId xmlns:p14="http://schemas.microsoft.com/office/powerpoint/2010/main" val="2496105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670DCED-472F-4A6D-A38B-DCBA3657FF2B}" type="datetimeFigureOut">
              <a:rPr lang="en-US" smtClean="0"/>
              <a:t>5/11/2020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52C28-0DE9-43C2-8644-2223D67CD7F0}" type="slidenum">
              <a:rPr lang="en-US" smtClean="0"/>
              <a:t>‹#›</a:t>
            </a:fld>
            <a:endParaRPr lang="en-US"/>
          </a:p>
        </p:txBody>
      </p:sp>
    </p:spTree>
    <p:extLst>
      <p:ext uri="{BB962C8B-B14F-4D97-AF65-F5344CB8AC3E}">
        <p14:creationId xmlns:p14="http://schemas.microsoft.com/office/powerpoint/2010/main" val="1532520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670DCED-472F-4A6D-A38B-DCBA3657FF2B}" type="datetimeFigureOut">
              <a:rPr lang="en-US" smtClean="0"/>
              <a:t>5/11/2020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52C28-0DE9-43C2-8644-2223D67CD7F0}" type="slidenum">
              <a:rPr lang="en-US" smtClean="0"/>
              <a:t>‹#›</a:t>
            </a:fld>
            <a:endParaRPr lang="en-US"/>
          </a:p>
        </p:txBody>
      </p:sp>
    </p:spTree>
    <p:extLst>
      <p:ext uri="{BB962C8B-B14F-4D97-AF65-F5344CB8AC3E}">
        <p14:creationId xmlns:p14="http://schemas.microsoft.com/office/powerpoint/2010/main" val="1531927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DCED-472F-4A6D-A38B-DCBA3657FF2B}"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52C28-0DE9-43C2-8644-2223D67CD7F0}" type="slidenum">
              <a:rPr lang="en-US" smtClean="0"/>
              <a:t>‹#›</a:t>
            </a:fld>
            <a:endParaRPr lang="en-US"/>
          </a:p>
        </p:txBody>
      </p:sp>
    </p:spTree>
    <p:extLst>
      <p:ext uri="{BB962C8B-B14F-4D97-AF65-F5344CB8AC3E}">
        <p14:creationId xmlns:p14="http://schemas.microsoft.com/office/powerpoint/2010/main" val="38222971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DCED-472F-4A6D-A38B-DCBA3657FF2B}"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52C28-0DE9-43C2-8644-2223D67CD7F0}" type="slidenum">
              <a:rPr lang="en-US" smtClean="0"/>
              <a:t>‹#›</a:t>
            </a:fld>
            <a:endParaRPr lang="en-US"/>
          </a:p>
        </p:txBody>
      </p:sp>
    </p:spTree>
    <p:extLst>
      <p:ext uri="{BB962C8B-B14F-4D97-AF65-F5344CB8AC3E}">
        <p14:creationId xmlns:p14="http://schemas.microsoft.com/office/powerpoint/2010/main" val="2395729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670DCED-472F-4A6D-A38B-DCBA3657FF2B}"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52C28-0DE9-43C2-8644-2223D67CD7F0}" type="slidenum">
              <a:rPr lang="en-US" smtClean="0"/>
              <a:t>‹#›</a:t>
            </a:fld>
            <a:endParaRPr lang="en-US"/>
          </a:p>
        </p:txBody>
      </p:sp>
    </p:spTree>
    <p:extLst>
      <p:ext uri="{BB962C8B-B14F-4D97-AF65-F5344CB8AC3E}">
        <p14:creationId xmlns:p14="http://schemas.microsoft.com/office/powerpoint/2010/main" val="1911096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70DCED-472F-4A6D-A38B-DCBA3657FF2B}"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52C28-0DE9-43C2-8644-2223D67CD7F0}" type="slidenum">
              <a:rPr lang="en-US" smtClean="0"/>
              <a:t>‹#›</a:t>
            </a:fld>
            <a:endParaRPr lang="en-US"/>
          </a:p>
        </p:txBody>
      </p:sp>
    </p:spTree>
    <p:extLst>
      <p:ext uri="{BB962C8B-B14F-4D97-AF65-F5344CB8AC3E}">
        <p14:creationId xmlns:p14="http://schemas.microsoft.com/office/powerpoint/2010/main" val="54977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70DCED-472F-4A6D-A38B-DCBA3657FF2B}"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52C28-0DE9-43C2-8644-2223D67CD7F0}" type="slidenum">
              <a:rPr lang="en-US" smtClean="0"/>
              <a:t>‹#›</a:t>
            </a:fld>
            <a:endParaRPr lang="en-US"/>
          </a:p>
        </p:txBody>
      </p:sp>
    </p:spTree>
    <p:extLst>
      <p:ext uri="{BB962C8B-B14F-4D97-AF65-F5344CB8AC3E}">
        <p14:creationId xmlns:p14="http://schemas.microsoft.com/office/powerpoint/2010/main" val="598240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70DCED-472F-4A6D-A38B-DCBA3657FF2B}" type="datetimeFigureOut">
              <a:rPr lang="en-US" smtClean="0"/>
              <a:t>5/11/2020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352C28-0DE9-43C2-8644-2223D67CD7F0}" type="slidenum">
              <a:rPr lang="en-US" smtClean="0"/>
              <a:t>‹#›</a:t>
            </a:fld>
            <a:endParaRPr lang="en-US"/>
          </a:p>
        </p:txBody>
      </p:sp>
    </p:spTree>
    <p:extLst>
      <p:ext uri="{BB962C8B-B14F-4D97-AF65-F5344CB8AC3E}">
        <p14:creationId xmlns:p14="http://schemas.microsoft.com/office/powerpoint/2010/main" val="302797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670DCED-472F-4A6D-A38B-DCBA3657FF2B}" type="datetimeFigureOut">
              <a:rPr lang="en-US" smtClean="0"/>
              <a:t>5/11/2020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0352C28-0DE9-43C2-8644-2223D67CD7F0}" type="slidenum">
              <a:rPr lang="en-US" smtClean="0"/>
              <a:t>‹#›</a:t>
            </a:fld>
            <a:endParaRPr lang="en-US"/>
          </a:p>
        </p:txBody>
      </p:sp>
    </p:spTree>
    <p:extLst>
      <p:ext uri="{BB962C8B-B14F-4D97-AF65-F5344CB8AC3E}">
        <p14:creationId xmlns:p14="http://schemas.microsoft.com/office/powerpoint/2010/main" val="213974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670DCED-472F-4A6D-A38B-DCBA3657FF2B}" type="datetimeFigureOut">
              <a:rPr lang="en-US" smtClean="0"/>
              <a:t>5/11/2020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0352C28-0DE9-43C2-8644-2223D67CD7F0}" type="slidenum">
              <a:rPr lang="en-US" smtClean="0"/>
              <a:t>‹#›</a:t>
            </a:fld>
            <a:endParaRPr lang="en-US"/>
          </a:p>
        </p:txBody>
      </p:sp>
    </p:spTree>
    <p:extLst>
      <p:ext uri="{BB962C8B-B14F-4D97-AF65-F5344CB8AC3E}">
        <p14:creationId xmlns:p14="http://schemas.microsoft.com/office/powerpoint/2010/main" val="2275029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6670DCED-472F-4A6D-A38B-DCBA3657FF2B}" type="datetimeFigureOut">
              <a:rPr lang="en-US" smtClean="0"/>
              <a:t>5/11/2020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0352C28-0DE9-43C2-8644-2223D67CD7F0}" type="slidenum">
              <a:rPr lang="en-US" smtClean="0"/>
              <a:t>‹#›</a:t>
            </a:fld>
            <a:endParaRPr lang="en-US"/>
          </a:p>
        </p:txBody>
      </p:sp>
    </p:spTree>
    <p:extLst>
      <p:ext uri="{BB962C8B-B14F-4D97-AF65-F5344CB8AC3E}">
        <p14:creationId xmlns:p14="http://schemas.microsoft.com/office/powerpoint/2010/main" val="1814183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670DCED-472F-4A6D-A38B-DCBA3657FF2B}"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52C28-0DE9-43C2-8644-2223D67CD7F0}" type="slidenum">
              <a:rPr lang="en-US" smtClean="0"/>
              <a:t>‹#›</a:t>
            </a:fld>
            <a:endParaRPr lang="en-US"/>
          </a:p>
        </p:txBody>
      </p:sp>
    </p:spTree>
    <p:extLst>
      <p:ext uri="{BB962C8B-B14F-4D97-AF65-F5344CB8AC3E}">
        <p14:creationId xmlns:p14="http://schemas.microsoft.com/office/powerpoint/2010/main" val="2962099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670DCED-472F-4A6D-A38B-DCBA3657FF2B}" type="datetimeFigureOut">
              <a:rPr lang="en-US" smtClean="0"/>
              <a:t>5/11/2020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0352C28-0DE9-43C2-8644-2223D67CD7F0}" type="slidenum">
              <a:rPr lang="en-US" smtClean="0"/>
              <a:t>‹#›</a:t>
            </a:fld>
            <a:endParaRPr lang="en-US"/>
          </a:p>
        </p:txBody>
      </p:sp>
    </p:spTree>
    <p:extLst>
      <p:ext uri="{BB962C8B-B14F-4D97-AF65-F5344CB8AC3E}">
        <p14:creationId xmlns:p14="http://schemas.microsoft.com/office/powerpoint/2010/main" val="4245401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cocl.us/new_york_dataset%22"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334C7-0237-4036-8C93-60360942EE58}"/>
              </a:ext>
            </a:extLst>
          </p:cNvPr>
          <p:cNvSpPr>
            <a:spLocks noGrp="1"/>
          </p:cNvSpPr>
          <p:nvPr>
            <p:ph type="ctrTitle"/>
          </p:nvPr>
        </p:nvSpPr>
        <p:spPr>
          <a:xfrm>
            <a:off x="1154955" y="1447801"/>
            <a:ext cx="8227584" cy="1454425"/>
          </a:xfrm>
        </p:spPr>
        <p:txBody>
          <a:bodyPr/>
          <a:lstStyle/>
          <a:p>
            <a:pPr algn="ctr"/>
            <a:r>
              <a:rPr lang="en-IN" sz="4400" b="1" dirty="0"/>
              <a:t>The Battle of Neighbourhoods</a:t>
            </a:r>
            <a:endParaRPr lang="en-US" sz="4400" dirty="0"/>
          </a:p>
        </p:txBody>
      </p:sp>
      <p:sp>
        <p:nvSpPr>
          <p:cNvPr id="4" name="TextBox 3">
            <a:extLst>
              <a:ext uri="{FF2B5EF4-FFF2-40B4-BE49-F238E27FC236}">
                <a16:creationId xmlns:a16="http://schemas.microsoft.com/office/drawing/2014/main" id="{86B99255-4822-40E7-8810-CBF98F2FD749}"/>
              </a:ext>
            </a:extLst>
          </p:cNvPr>
          <p:cNvSpPr txBox="1"/>
          <p:nvPr/>
        </p:nvSpPr>
        <p:spPr>
          <a:xfrm>
            <a:off x="9872869" y="6255026"/>
            <a:ext cx="3114261" cy="369332"/>
          </a:xfrm>
          <a:prstGeom prst="rect">
            <a:avLst/>
          </a:prstGeom>
          <a:noFill/>
        </p:spPr>
        <p:txBody>
          <a:bodyPr wrap="square" rtlCol="0">
            <a:spAutoFit/>
          </a:bodyPr>
          <a:lstStyle/>
          <a:p>
            <a:r>
              <a:rPr lang="en-US" dirty="0"/>
              <a:t>By Sarita </a:t>
            </a:r>
            <a:r>
              <a:rPr lang="en-US" dirty="0" err="1"/>
              <a:t>Mourya</a:t>
            </a:r>
            <a:endParaRPr lang="en-US" dirty="0"/>
          </a:p>
        </p:txBody>
      </p:sp>
    </p:spTree>
    <p:extLst>
      <p:ext uri="{BB962C8B-B14F-4D97-AF65-F5344CB8AC3E}">
        <p14:creationId xmlns:p14="http://schemas.microsoft.com/office/powerpoint/2010/main" val="3956927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C50BD06-D0B5-4C83-9326-9BBC218A3A6E}"/>
              </a:ext>
            </a:extLst>
          </p:cNvPr>
          <p:cNvSpPr>
            <a:spLocks noGrp="1"/>
          </p:cNvSpPr>
          <p:nvPr>
            <p:ph type="subTitle" idx="1"/>
          </p:nvPr>
        </p:nvSpPr>
        <p:spPr>
          <a:xfrm>
            <a:off x="1155699" y="1006474"/>
            <a:ext cx="10214665" cy="5566603"/>
          </a:xfrm>
        </p:spPr>
        <p:txBody>
          <a:bodyPr>
            <a:normAutofit fontScale="77500" lnSpcReduction="20000"/>
          </a:bodyPr>
          <a:lstStyle/>
          <a:p>
            <a:pPr algn="just"/>
            <a:r>
              <a:rPr lang="en-IN" sz="3400" b="1" dirty="0"/>
              <a:t> </a:t>
            </a:r>
            <a:endParaRPr lang="en-US" sz="3400" dirty="0"/>
          </a:p>
          <a:p>
            <a:pPr algn="just"/>
            <a:r>
              <a:rPr lang="en-IN" sz="3400" b="1" dirty="0">
                <a:solidFill>
                  <a:schemeClr val="tx1"/>
                </a:solidFill>
                <a:latin typeface="Times New Roman" panose="02020603050405020304" pitchFamily="18" charset="0"/>
                <a:cs typeface="Times New Roman" panose="02020603050405020304" pitchFamily="18" charset="0"/>
              </a:rPr>
              <a:t>Introduction: </a:t>
            </a:r>
            <a:endParaRPr lang="en-US" sz="34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300" dirty="0">
                <a:solidFill>
                  <a:schemeClr val="tx1"/>
                </a:solidFill>
                <a:latin typeface="Times New Roman" panose="02020603050405020304" pitchFamily="18" charset="0"/>
                <a:cs typeface="Times New Roman" panose="02020603050405020304" pitchFamily="18" charset="0"/>
              </a:rPr>
              <a:t>Since the New York City's is the one of the largest city in the United States with diverse demographic and ethnicity. As the international immigration is raising every year in New York City and now it is home to nearly 8.3 million people in 2019, accounting for over 40% of the population of New York State and a slightly lower percentage of the New York metropolitan area, home to approximately 23.6 million. Over the last decade the city has been growing faster than the region. </a:t>
            </a:r>
            <a:endParaRPr lang="en-US" sz="23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300" dirty="0">
                <a:solidFill>
                  <a:schemeClr val="tx1"/>
                </a:solidFill>
                <a:latin typeface="Times New Roman" panose="02020603050405020304" pitchFamily="18" charset="0"/>
                <a:cs typeface="Times New Roman" panose="02020603050405020304" pitchFamily="18" charset="0"/>
              </a:rPr>
              <a:t>This city has also been a main entry point for immigrants. The densely populated immigrants neighbourhood is termed "melting pot". Since this city’s population is dense, so as the neighbourhood most be dense. Since this population ethnically diverse, so does the people culture and their traditions. Thus, people with different culture and tradition have different choice of food items and cuisines. Furthermore, there is an opportunity for different restaurants and food places such as Indian, French, etc. </a:t>
            </a:r>
          </a:p>
          <a:p>
            <a:pPr marL="342900" indent="-342900" algn="just">
              <a:buFont typeface="Arial" panose="020B0604020202020204" pitchFamily="34" charset="0"/>
              <a:buChar char="•"/>
            </a:pPr>
            <a:r>
              <a:rPr lang="en-IN" sz="2300" dirty="0">
                <a:solidFill>
                  <a:schemeClr val="tx1"/>
                </a:solidFill>
                <a:latin typeface="Times New Roman" panose="02020603050405020304" pitchFamily="18" charset="0"/>
                <a:cs typeface="Times New Roman" panose="02020603050405020304" pitchFamily="18" charset="0"/>
              </a:rPr>
              <a:t>In current time, as the Indian cuisines are getting the popularity. People in New York City are trying reach out restaurants with Indian cuisines.</a:t>
            </a:r>
            <a:endParaRPr lang="en-US" sz="2300" dirty="0">
              <a:solidFill>
                <a:schemeClr val="tx1"/>
              </a:solidFill>
              <a:latin typeface="Times New Roman" panose="02020603050405020304" pitchFamily="18" charset="0"/>
              <a:cs typeface="Times New Roman" panose="02020603050405020304" pitchFamily="18" charset="0"/>
            </a:endParaRPr>
          </a:p>
          <a:p>
            <a:pPr algn="just"/>
            <a:r>
              <a:rPr lang="en-IN" sz="2300" dirty="0">
                <a:solidFill>
                  <a:schemeClr val="tx1"/>
                </a:solidFill>
                <a:latin typeface="Times New Roman" panose="02020603050405020304" pitchFamily="18" charset="0"/>
                <a:cs typeface="Times New Roman" panose="02020603050405020304" pitchFamily="18" charset="0"/>
              </a:rPr>
              <a:t> </a:t>
            </a:r>
            <a:endParaRPr lang="en-US" sz="2300" dirty="0">
              <a:solidFill>
                <a:schemeClr val="tx1"/>
              </a:solidFill>
              <a:latin typeface="Times New Roman" panose="02020603050405020304" pitchFamily="18" charset="0"/>
              <a:cs typeface="Times New Roman" panose="02020603050405020304" pitchFamily="18" charset="0"/>
            </a:endParaRPr>
          </a:p>
          <a:p>
            <a:pPr algn="just"/>
            <a:endParaRPr lang="en-IN" sz="2200" b="1" dirty="0">
              <a:solidFill>
                <a:schemeClr val="tx1"/>
              </a:solidFill>
              <a:latin typeface="Times New Roman" panose="02020603050405020304" pitchFamily="18"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935097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BE89C7E-4C3F-4995-8676-CFB2F77A7E03}"/>
              </a:ext>
            </a:extLst>
          </p:cNvPr>
          <p:cNvSpPr>
            <a:spLocks noGrp="1"/>
          </p:cNvSpPr>
          <p:nvPr>
            <p:ph type="subTitle" idx="1"/>
          </p:nvPr>
        </p:nvSpPr>
        <p:spPr>
          <a:xfrm>
            <a:off x="1155700" y="1060450"/>
            <a:ext cx="8824913" cy="4850020"/>
          </a:xfrm>
        </p:spPr>
        <p:txBody>
          <a:bodyPr>
            <a:normAutofit lnSpcReduction="10000"/>
          </a:bodyPr>
          <a:lstStyle/>
          <a:p>
            <a:pPr>
              <a:lnSpc>
                <a:spcPct val="250000"/>
              </a:lnSpc>
            </a:pPr>
            <a:r>
              <a:rPr lang="en-IN" b="1" dirty="0">
                <a:solidFill>
                  <a:schemeClr val="tx1"/>
                </a:solidFill>
                <a:latin typeface="Times New Roman" panose="02020603050405020304" pitchFamily="18" charset="0"/>
                <a:cs typeface="Times New Roman" panose="02020603050405020304" pitchFamily="18" charset="0"/>
              </a:rPr>
              <a:t>Problem:</a:t>
            </a:r>
            <a:endParaRPr lang="en-US" dirty="0">
              <a:solidFill>
                <a:schemeClr val="tx1"/>
              </a:solidFill>
              <a:latin typeface="Times New Roman" panose="02020603050405020304" pitchFamily="18" charset="0"/>
              <a:cs typeface="Times New Roman" panose="02020603050405020304" pitchFamily="18" charset="0"/>
            </a:endParaRPr>
          </a:p>
          <a:p>
            <a:pPr>
              <a:lnSpc>
                <a:spcPct val="250000"/>
              </a:lnSpc>
            </a:pPr>
            <a:r>
              <a:rPr lang="en-IN" sz="1900" dirty="0">
                <a:solidFill>
                  <a:schemeClr val="tx1"/>
                </a:solidFill>
                <a:latin typeface="Times New Roman" panose="02020603050405020304" pitchFamily="18" charset="0"/>
                <a:cs typeface="Times New Roman" panose="02020603050405020304" pitchFamily="18" charset="0"/>
              </a:rPr>
              <a:t>To find the answers to the following questions: </a:t>
            </a:r>
            <a:endParaRPr lang="en-US" sz="1900" dirty="0">
              <a:solidFill>
                <a:schemeClr val="tx1"/>
              </a:solidFill>
              <a:latin typeface="Times New Roman" panose="02020603050405020304" pitchFamily="18" charset="0"/>
              <a:cs typeface="Times New Roman" panose="02020603050405020304" pitchFamily="18" charset="0"/>
            </a:endParaRPr>
          </a:p>
          <a:p>
            <a:pPr>
              <a:lnSpc>
                <a:spcPct val="250000"/>
              </a:lnSpc>
            </a:pPr>
            <a:r>
              <a:rPr lang="en-IN" sz="1900" dirty="0">
                <a:solidFill>
                  <a:schemeClr val="tx1"/>
                </a:solidFill>
                <a:latin typeface="Times New Roman" panose="02020603050405020304" pitchFamily="18" charset="0"/>
                <a:cs typeface="Times New Roman" panose="02020603050405020304" pitchFamily="18" charset="0"/>
              </a:rPr>
              <a:t>Q1) List and visualize all main parts of New York City that has great Indian restaurants.</a:t>
            </a:r>
            <a:endParaRPr lang="en-US" sz="1900" dirty="0">
              <a:solidFill>
                <a:schemeClr val="tx1"/>
              </a:solidFill>
              <a:latin typeface="Times New Roman" panose="02020603050405020304" pitchFamily="18" charset="0"/>
              <a:cs typeface="Times New Roman" panose="02020603050405020304" pitchFamily="18" charset="0"/>
            </a:endParaRPr>
          </a:p>
          <a:p>
            <a:pPr>
              <a:lnSpc>
                <a:spcPct val="250000"/>
              </a:lnSpc>
            </a:pPr>
            <a:r>
              <a:rPr lang="en-IN" sz="1900" dirty="0">
                <a:solidFill>
                  <a:schemeClr val="tx1"/>
                </a:solidFill>
                <a:latin typeface="Times New Roman" panose="02020603050405020304" pitchFamily="18" charset="0"/>
                <a:cs typeface="Times New Roman" panose="02020603050405020304" pitchFamily="18" charset="0"/>
              </a:rPr>
              <a:t>Q2) what is best location in New York City for Indian Cuisine?</a:t>
            </a:r>
            <a:endParaRPr lang="en-US" sz="1900" dirty="0">
              <a:solidFill>
                <a:schemeClr val="tx1"/>
              </a:solidFill>
              <a:latin typeface="Times New Roman" panose="02020603050405020304" pitchFamily="18" charset="0"/>
              <a:cs typeface="Times New Roman" panose="02020603050405020304" pitchFamily="18" charset="0"/>
            </a:endParaRPr>
          </a:p>
          <a:p>
            <a:pPr>
              <a:lnSpc>
                <a:spcPct val="250000"/>
              </a:lnSpc>
            </a:pPr>
            <a:r>
              <a:rPr lang="en-IN" sz="1900" dirty="0">
                <a:solidFill>
                  <a:schemeClr val="tx1"/>
                </a:solidFill>
                <a:latin typeface="Times New Roman" panose="02020603050405020304" pitchFamily="18" charset="0"/>
                <a:cs typeface="Times New Roman" panose="02020603050405020304" pitchFamily="18" charset="0"/>
              </a:rPr>
              <a:t>Q3) which is the best place to stay if you prefer Indian Cuisine?</a:t>
            </a:r>
            <a:endParaRPr lang="en-US" sz="1900" dirty="0">
              <a:solidFill>
                <a:schemeClr val="tx1"/>
              </a:solidFill>
              <a:latin typeface="Times New Roman" panose="02020603050405020304" pitchFamily="18" charset="0"/>
              <a:cs typeface="Times New Roman" panose="02020603050405020304" pitchFamily="18" charset="0"/>
            </a:endParaRPr>
          </a:p>
          <a:p>
            <a:pPr>
              <a:lnSpc>
                <a:spcPct val="200000"/>
              </a:lnSpc>
            </a:pPr>
            <a:endParaRPr lang="en-US" dirty="0"/>
          </a:p>
        </p:txBody>
      </p:sp>
    </p:spTree>
    <p:extLst>
      <p:ext uri="{BB962C8B-B14F-4D97-AF65-F5344CB8AC3E}">
        <p14:creationId xmlns:p14="http://schemas.microsoft.com/office/powerpoint/2010/main" val="3520748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18C9951-B666-43CA-9896-C7CD04DD436F}"/>
              </a:ext>
            </a:extLst>
          </p:cNvPr>
          <p:cNvSpPr>
            <a:spLocks noGrp="1"/>
          </p:cNvSpPr>
          <p:nvPr>
            <p:ph type="subTitle" idx="1"/>
          </p:nvPr>
        </p:nvSpPr>
        <p:spPr>
          <a:xfrm>
            <a:off x="1154955" y="662609"/>
            <a:ext cx="8825658" cy="5711687"/>
          </a:xfrm>
        </p:spPr>
        <p:txBody>
          <a:bodyPr>
            <a:normAutofit fontScale="77500" lnSpcReduction="20000"/>
          </a:bodyPr>
          <a:lstStyle/>
          <a:p>
            <a:pPr algn="just"/>
            <a:r>
              <a:rPr lang="en-IN" sz="2600" b="1" dirty="0">
                <a:solidFill>
                  <a:schemeClr val="tx1"/>
                </a:solidFill>
                <a:latin typeface="Times New Roman" panose="02020603050405020304" pitchFamily="18" charset="0"/>
                <a:cs typeface="Times New Roman" panose="02020603050405020304" pitchFamily="18" charset="0"/>
              </a:rPr>
              <a:t>Data Section:</a:t>
            </a:r>
            <a:endParaRPr lang="en-US" sz="2600" dirty="0">
              <a:solidFill>
                <a:schemeClr val="tx1"/>
              </a:solidFill>
              <a:latin typeface="Times New Roman" panose="02020603050405020304" pitchFamily="18" charset="0"/>
              <a:cs typeface="Times New Roman" panose="02020603050405020304" pitchFamily="18" charset="0"/>
            </a:endParaRPr>
          </a:p>
          <a:p>
            <a:pPr algn="just"/>
            <a:r>
              <a:rPr lang="en-IN" dirty="0">
                <a:solidFill>
                  <a:schemeClr val="tx1"/>
                </a:solidFill>
                <a:latin typeface="Times New Roman" panose="02020603050405020304" pitchFamily="18" charset="0"/>
                <a:cs typeface="Times New Roman" panose="02020603050405020304" pitchFamily="18" charset="0"/>
              </a:rPr>
              <a:t>The demography of the New York City shows the diverse ethnicity and culturally diverse metropolis with its diverse food cuisine. There are lots of restaurants in New York City’s categorized to different food cuisines such as Chinese, Indian, Italian etc.</a:t>
            </a:r>
            <a:endParaRPr lang="en-US" dirty="0">
              <a:solidFill>
                <a:schemeClr val="tx1"/>
              </a:solidFill>
              <a:latin typeface="Times New Roman" panose="02020603050405020304" pitchFamily="18" charset="0"/>
              <a:cs typeface="Times New Roman" panose="02020603050405020304" pitchFamily="18" charset="0"/>
            </a:endParaRPr>
          </a:p>
          <a:p>
            <a:pPr algn="just"/>
            <a:r>
              <a:rPr lang="en-IN" dirty="0">
                <a:solidFill>
                  <a:schemeClr val="tx1"/>
                </a:solidFill>
                <a:latin typeface="Times New Roman" panose="02020603050405020304" pitchFamily="18" charset="0"/>
                <a:cs typeface="Times New Roman" panose="02020603050405020304" pitchFamily="18" charset="0"/>
              </a:rPr>
              <a:t>For the project, we need to the following data:</a:t>
            </a:r>
            <a:endParaRPr lang="en-US" dirty="0">
              <a:solidFill>
                <a:schemeClr val="tx1"/>
              </a:solidFill>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New York City dataset that comprises Neighbourhoods, Boroughs along with their latitude and longitude.</a:t>
            </a:r>
            <a:endParaRPr lang="en-US" dirty="0">
              <a:solidFill>
                <a:schemeClr val="tx1"/>
              </a:solidFill>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Data source: </a:t>
            </a:r>
            <a:r>
              <a:rPr lang="en-IN" u="sng" dirty="0">
                <a:solidFill>
                  <a:schemeClr val="tx1"/>
                </a:solidFill>
                <a:latin typeface="Times New Roman" panose="02020603050405020304" pitchFamily="18" charset="0"/>
                <a:cs typeface="Times New Roman" panose="02020603050405020304" pitchFamily="18" charset="0"/>
                <a:hlinkClick r:id="rId2"/>
              </a:rPr>
              <a:t>https://cocl.us/new_york_dataset</a:t>
            </a:r>
            <a:endParaRPr lang="en-US" dirty="0">
              <a:solidFill>
                <a:schemeClr val="tx1"/>
              </a:solidFill>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Description: This data set comprises the information required to do analysis. Using this data set we will explore the different neighbourhoods.</a:t>
            </a:r>
            <a:endParaRPr lang="en-US" dirty="0">
              <a:solidFill>
                <a:schemeClr val="tx1"/>
              </a:solidFill>
              <a:latin typeface="Times New Roman" panose="02020603050405020304" pitchFamily="18" charset="0"/>
              <a:cs typeface="Times New Roman" panose="02020603050405020304" pitchFamily="18" charset="0"/>
            </a:endParaRPr>
          </a:p>
          <a:p>
            <a:pPr algn="just"/>
            <a:r>
              <a:rPr lang="en-IN" dirty="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a:p>
            <a:pPr lvl="0" algn="just"/>
            <a:r>
              <a:rPr lang="en-IN" dirty="0">
                <a:solidFill>
                  <a:schemeClr val="tx1"/>
                </a:solidFill>
                <a:latin typeface="Times New Roman" panose="02020603050405020304" pitchFamily="18" charset="0"/>
                <a:cs typeface="Times New Roman" panose="02020603050405020304" pitchFamily="18" charset="0"/>
              </a:rPr>
              <a:t>We will all also identify the Indian restaurant in each neighbourhood of New York City.</a:t>
            </a:r>
            <a:endParaRPr lang="en-US" dirty="0">
              <a:solidFill>
                <a:schemeClr val="tx1"/>
              </a:solidFill>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Data source: Foursquare API</a:t>
            </a:r>
            <a:endParaRPr lang="en-US" dirty="0">
              <a:solidFill>
                <a:schemeClr val="tx1"/>
              </a:solidFill>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Description: Using Foursquare API we will obtain the venues list in each neighbourhood. We can filter these venues to get only Indian restaurants.</a:t>
            </a:r>
            <a:endParaRPr lang="en-US" dirty="0">
              <a:solidFill>
                <a:schemeClr val="tx1"/>
              </a:solidFill>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Using the data, we will plot neighbourhood by the Indian restaurant rating as well as boroughs by the rating on the map. </a:t>
            </a:r>
            <a:endParaRPr lang="en-US" dirty="0">
              <a:solidFill>
                <a:schemeClr val="tx1"/>
              </a:solidFill>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064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D22BD49-159A-4E3E-BEDC-2EAA2038DFAB}"/>
              </a:ext>
            </a:extLst>
          </p:cNvPr>
          <p:cNvSpPr>
            <a:spLocks noGrp="1"/>
          </p:cNvSpPr>
          <p:nvPr>
            <p:ph type="subTitle" idx="1"/>
          </p:nvPr>
        </p:nvSpPr>
        <p:spPr>
          <a:xfrm>
            <a:off x="1154955" y="861391"/>
            <a:ext cx="8825658" cy="5751444"/>
          </a:xfrm>
        </p:spPr>
        <p:txBody>
          <a:bodyPr>
            <a:normAutofit/>
          </a:bodyPr>
          <a:lstStyle/>
          <a:p>
            <a:r>
              <a:rPr lang="en-IN" b="1" cap="none" dirty="0">
                <a:solidFill>
                  <a:schemeClr val="tx1"/>
                </a:solidFill>
              </a:rPr>
              <a:t>Methodology:</a:t>
            </a:r>
          </a:p>
          <a:p>
            <a:pPr lvl="0" algn="just"/>
            <a:r>
              <a:rPr lang="en-US" sz="1800" cap="none" dirty="0">
                <a:solidFill>
                  <a:schemeClr val="tx1"/>
                </a:solidFill>
              </a:rPr>
              <a:t>1. </a:t>
            </a:r>
            <a:r>
              <a:rPr lang="en-IN" sz="1800" dirty="0">
                <a:solidFill>
                  <a:schemeClr val="tx1"/>
                </a:solidFill>
              </a:rPr>
              <a:t>We will start by collecting the data regarding the New York City from the link: "</a:t>
            </a:r>
            <a:r>
              <a:rPr lang="en-IN" sz="1800" dirty="0">
                <a:solidFill>
                  <a:schemeClr val="tx1"/>
                </a:solidFill>
                <a:hlinkClick r:id="rId2"/>
              </a:rPr>
              <a:t>https://cocl.us/</a:t>
            </a:r>
            <a:r>
              <a:rPr lang="en-IN" sz="1800" dirty="0" err="1">
                <a:solidFill>
                  <a:schemeClr val="tx1"/>
                </a:solidFill>
                <a:hlinkClick r:id="rId2"/>
              </a:rPr>
              <a:t>new_york_dataset</a:t>
            </a:r>
            <a:r>
              <a:rPr lang="en-IN" sz="1800" dirty="0">
                <a:solidFill>
                  <a:schemeClr val="tx1"/>
                </a:solidFill>
                <a:hlinkClick r:id="rId2"/>
              </a:rPr>
              <a:t>"</a:t>
            </a:r>
            <a:endParaRPr lang="en-US" sz="1800" dirty="0">
              <a:solidFill>
                <a:schemeClr val="tx1"/>
              </a:solidFill>
            </a:endParaRPr>
          </a:p>
          <a:p>
            <a:pPr lvl="0" algn="just"/>
            <a:r>
              <a:rPr lang="en-IN" sz="1800" dirty="0">
                <a:solidFill>
                  <a:schemeClr val="tx1"/>
                </a:solidFill>
              </a:rPr>
              <a:t>2. Then, we use the Foursquare API to find the venue for each of the neighbourhood. </a:t>
            </a:r>
          </a:p>
          <a:p>
            <a:pPr algn="just"/>
            <a:r>
              <a:rPr lang="en-IN" sz="1800" dirty="0">
                <a:solidFill>
                  <a:schemeClr val="tx1"/>
                </a:solidFill>
              </a:rPr>
              <a:t>3. Then, by using Foursquare API, we will find all the Indian Restaurants. Along with their Ratings, Tips, and Number of Likes.</a:t>
            </a:r>
            <a:endParaRPr lang="en-US" sz="1800" dirty="0">
              <a:solidFill>
                <a:schemeClr val="tx1"/>
              </a:solidFill>
            </a:endParaRPr>
          </a:p>
          <a:p>
            <a:pPr algn="just"/>
            <a:r>
              <a:rPr lang="en-US" sz="1800" dirty="0">
                <a:solidFill>
                  <a:schemeClr val="tx1"/>
                </a:solidFill>
              </a:rPr>
              <a:t>4.</a:t>
            </a:r>
            <a:r>
              <a:rPr lang="en-IN" sz="1800" dirty="0"/>
              <a:t> </a:t>
            </a:r>
            <a:r>
              <a:rPr lang="en-IN" sz="1800" dirty="0">
                <a:solidFill>
                  <a:schemeClr val="tx1"/>
                </a:solidFill>
              </a:rPr>
              <a:t>Then plot a bar graph of Indian restaurant by neighbourhood as we well as boroughs.</a:t>
            </a:r>
            <a:endParaRPr lang="en-US" sz="1800" dirty="0">
              <a:solidFill>
                <a:schemeClr val="tx1"/>
              </a:solidFill>
            </a:endParaRPr>
          </a:p>
          <a:p>
            <a:pPr algn="just"/>
            <a:r>
              <a:rPr lang="en-US" sz="1800" dirty="0">
                <a:solidFill>
                  <a:schemeClr val="tx1"/>
                </a:solidFill>
              </a:rPr>
              <a:t>5.</a:t>
            </a:r>
            <a:r>
              <a:rPr lang="en-IN" sz="1800" dirty="0"/>
              <a:t> </a:t>
            </a:r>
            <a:r>
              <a:rPr lang="en-IN" sz="1800" dirty="0">
                <a:solidFill>
                  <a:schemeClr val="tx1"/>
                </a:solidFill>
              </a:rPr>
              <a:t>Then, we will sort data by neighbourhood and boroughs limiting the rating.</a:t>
            </a:r>
          </a:p>
          <a:p>
            <a:pPr algn="just"/>
            <a:r>
              <a:rPr lang="en-IN" sz="1800" dirty="0">
                <a:solidFill>
                  <a:schemeClr val="tx1"/>
                </a:solidFill>
              </a:rPr>
              <a:t>6.</a:t>
            </a:r>
            <a:r>
              <a:rPr lang="en-IN" sz="1800" dirty="0"/>
              <a:t> </a:t>
            </a:r>
            <a:r>
              <a:rPr lang="en-IN" sz="1800" dirty="0">
                <a:solidFill>
                  <a:schemeClr val="tx1"/>
                </a:solidFill>
              </a:rPr>
              <a:t>Then, we will consider the Neighbourhood and Borough with rating 9.0 and above.</a:t>
            </a:r>
            <a:endParaRPr lang="en-US" sz="1800" dirty="0">
              <a:solidFill>
                <a:schemeClr val="tx1"/>
              </a:solidFill>
            </a:endParaRPr>
          </a:p>
          <a:p>
            <a:pPr algn="just"/>
            <a:r>
              <a:rPr lang="en-US" sz="1800" dirty="0">
                <a:solidFill>
                  <a:schemeClr val="tx1"/>
                </a:solidFill>
              </a:rPr>
              <a:t>7.</a:t>
            </a:r>
            <a:r>
              <a:rPr lang="en-US" sz="1800" dirty="0"/>
              <a:t> </a:t>
            </a:r>
            <a:r>
              <a:rPr lang="en-IN" sz="1800" dirty="0">
                <a:solidFill>
                  <a:schemeClr val="tx1"/>
                </a:solidFill>
              </a:rPr>
              <a:t>At last, we will use python’s Folium library to visualize the Neighbourhoods and Borough based on average Rating. </a:t>
            </a:r>
            <a:endParaRPr lang="en-US" sz="1800" dirty="0">
              <a:solidFill>
                <a:schemeClr val="tx1"/>
              </a:solidFill>
            </a:endParaRPr>
          </a:p>
          <a:p>
            <a:pPr lvl="0"/>
            <a:endParaRPr lang="en-US" dirty="0">
              <a:solidFill>
                <a:schemeClr val="tx1"/>
              </a:solidFill>
            </a:endParaRPr>
          </a:p>
          <a:p>
            <a:endParaRPr lang="en-US" cap="none"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982357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3AF1DA3-8CBC-4EF8-8BEE-F1B17D900FB8}"/>
              </a:ext>
            </a:extLst>
          </p:cNvPr>
          <p:cNvSpPr>
            <a:spLocks noGrp="1"/>
          </p:cNvSpPr>
          <p:nvPr>
            <p:ph type="subTitle" idx="1"/>
          </p:nvPr>
        </p:nvSpPr>
        <p:spPr>
          <a:xfrm>
            <a:off x="1154955" y="675861"/>
            <a:ext cx="8825658" cy="6042991"/>
          </a:xfrm>
        </p:spPr>
        <p:txBody>
          <a:bodyPr>
            <a:normAutofit/>
          </a:bodyPr>
          <a:lstStyle/>
          <a:p>
            <a:r>
              <a:rPr lang="en-US" b="1" cap="none" dirty="0">
                <a:solidFill>
                  <a:schemeClr val="tx1"/>
                </a:solidFill>
              </a:rPr>
              <a:t>Results:</a:t>
            </a:r>
          </a:p>
          <a:p>
            <a:pPr algn="just"/>
            <a:r>
              <a:rPr lang="en-IN" sz="1400" dirty="0">
                <a:solidFill>
                  <a:schemeClr val="tx1"/>
                </a:solidFill>
                <a:latin typeface="Times New Roman" panose="02020603050405020304" pitchFamily="18" charset="0"/>
                <a:cs typeface="Times New Roman" panose="02020603050405020304" pitchFamily="18" charset="0"/>
              </a:rPr>
              <a:t>So now we can answer the questions asked above in the Questions section:</a:t>
            </a:r>
            <a:endParaRPr lang="en-US" sz="1400" dirty="0">
              <a:solidFill>
                <a:schemeClr val="tx1"/>
              </a:solidFill>
              <a:latin typeface="Times New Roman" panose="02020603050405020304" pitchFamily="18" charset="0"/>
              <a:cs typeface="Times New Roman" panose="02020603050405020304" pitchFamily="18" charset="0"/>
            </a:endParaRPr>
          </a:p>
          <a:p>
            <a:pPr algn="just"/>
            <a:r>
              <a:rPr lang="en-IN" sz="1400" dirty="0">
                <a:solidFill>
                  <a:schemeClr val="tx1"/>
                </a:solidFill>
                <a:latin typeface="Times New Roman" panose="02020603050405020304" pitchFamily="18" charset="0"/>
                <a:cs typeface="Times New Roman" panose="02020603050405020304" pitchFamily="18" charset="0"/>
              </a:rPr>
              <a:t>Answers:</a:t>
            </a:r>
            <a:endParaRPr lang="en-US" sz="1400" dirty="0">
              <a:solidFill>
                <a:schemeClr val="tx1"/>
              </a:solidFill>
              <a:latin typeface="Times New Roman" panose="02020603050405020304" pitchFamily="18" charset="0"/>
              <a:cs typeface="Times New Roman" panose="02020603050405020304" pitchFamily="18" charset="0"/>
            </a:endParaRPr>
          </a:p>
          <a:p>
            <a:pPr lvl="0" algn="just"/>
            <a:r>
              <a:rPr lang="en-IN" sz="1400" dirty="0">
                <a:solidFill>
                  <a:schemeClr val="tx1"/>
                </a:solidFill>
                <a:latin typeface="Times New Roman" panose="02020603050405020304" pitchFamily="18" charset="0"/>
                <a:cs typeface="Times New Roman" panose="02020603050405020304" pitchFamily="18" charset="0"/>
              </a:rPr>
              <a:t>1. The following location in New York City has great Indian restaurants</a:t>
            </a:r>
            <a:r>
              <a:rPr lang="en-IN" sz="1200" dirty="0">
                <a:solidFill>
                  <a:schemeClr val="tx1"/>
                </a:solidFill>
                <a:latin typeface="Times New Roman" panose="02020603050405020304" pitchFamily="18" charset="0"/>
                <a:cs typeface="Times New Roman" panose="02020603050405020304" pitchFamily="18" charset="0"/>
              </a:rPr>
              <a:t>.</a:t>
            </a:r>
            <a:endParaRPr lang="en-US" sz="1200" dirty="0">
              <a:solidFill>
                <a:schemeClr val="tx1"/>
              </a:solidFill>
              <a:latin typeface="Times New Roman" panose="02020603050405020304" pitchFamily="18" charset="0"/>
              <a:cs typeface="Times New Roman" panose="02020603050405020304" pitchFamily="18" charset="0"/>
            </a:endParaRPr>
          </a:p>
          <a:p>
            <a:endParaRPr lang="en-US" b="1" cap="none" dirty="0">
              <a:solidFill>
                <a:schemeClr val="tx1"/>
              </a:solidFill>
            </a:endParaRPr>
          </a:p>
          <a:p>
            <a:endParaRPr lang="en-US" b="1" cap="none" dirty="0">
              <a:solidFill>
                <a:schemeClr val="tx1"/>
              </a:solidFill>
            </a:endParaRPr>
          </a:p>
          <a:p>
            <a:endParaRPr lang="en-US" b="1" cap="none" dirty="0">
              <a:solidFill>
                <a:schemeClr val="tx1"/>
              </a:solidFill>
            </a:endParaRPr>
          </a:p>
          <a:p>
            <a:pPr lvl="0" algn="just"/>
            <a:r>
              <a:rPr lang="en-IN" sz="1400" b="1" dirty="0">
                <a:solidFill>
                  <a:schemeClr val="tx1"/>
                </a:solidFill>
                <a:latin typeface="Times New Roman" panose="02020603050405020304" pitchFamily="18" charset="0"/>
                <a:cs typeface="Times New Roman" panose="02020603050405020304" pitchFamily="18" charset="0"/>
              </a:rPr>
              <a:t>2.</a:t>
            </a:r>
            <a:r>
              <a:rPr lang="en-IN" sz="1400" dirty="0">
                <a:solidFill>
                  <a:schemeClr val="tx1"/>
                </a:solidFill>
                <a:latin typeface="Times New Roman" panose="02020603050405020304" pitchFamily="18" charset="0"/>
                <a:cs typeface="Times New Roman" panose="02020603050405020304" pitchFamily="18" charset="0"/>
              </a:rPr>
              <a:t> Astoria (Queens), Civic Centre (Manhattan) are some of the good neighbourhoods for Indian cuisine.</a:t>
            </a:r>
            <a:endParaRPr lang="en-US" sz="1400" i="1" dirty="0">
              <a:solidFill>
                <a:schemeClr val="tx1"/>
              </a:solidFill>
              <a:latin typeface="Times New Roman" panose="02020603050405020304" pitchFamily="18" charset="0"/>
              <a:cs typeface="Times New Roman" panose="02020603050405020304" pitchFamily="18" charset="0"/>
            </a:endParaRPr>
          </a:p>
          <a:p>
            <a:pPr lvl="0" algn="just"/>
            <a:r>
              <a:rPr lang="en-IN" sz="1400" dirty="0">
                <a:solidFill>
                  <a:schemeClr val="tx1"/>
                </a:solidFill>
                <a:latin typeface="Times New Roman" panose="02020603050405020304" pitchFamily="18" charset="0"/>
                <a:cs typeface="Times New Roman" panose="02020603050405020304" pitchFamily="18" charset="0"/>
              </a:rPr>
              <a:t>3. From the above data, we can also find that Manhattan is the best place to have Indian Cuisine.</a:t>
            </a:r>
            <a:endParaRPr lang="en-US" sz="1400" dirty="0">
              <a:solidFill>
                <a:schemeClr val="tx1"/>
              </a:solidFill>
              <a:latin typeface="Times New Roman" panose="02020603050405020304" pitchFamily="18" charset="0"/>
              <a:cs typeface="Times New Roman" panose="02020603050405020304" pitchFamily="18" charset="0"/>
            </a:endParaRPr>
          </a:p>
          <a:p>
            <a:r>
              <a:rPr lang="en-US" b="1" cap="none" dirty="0">
                <a:solidFill>
                  <a:schemeClr val="tx1"/>
                </a:solidFill>
              </a:rPr>
              <a:t>Conclusion:</a:t>
            </a:r>
          </a:p>
          <a:p>
            <a:r>
              <a:rPr lang="en-IN" sz="1400" dirty="0">
                <a:solidFill>
                  <a:schemeClr val="tx1"/>
                </a:solidFill>
              </a:rPr>
              <a:t>This analysis can be improvised with lots of other techniques and tools. This data provides the list of the Indian restaurant with good rating along with the location. With this data, finding the answer to the question which were raise in the beginning section of the report. This provides a good approximation of places with good Indian restaurants. </a:t>
            </a:r>
            <a:endParaRPr lang="en-US" sz="1400" dirty="0">
              <a:solidFill>
                <a:schemeClr val="tx1"/>
              </a:solidFill>
            </a:endParaRPr>
          </a:p>
          <a:p>
            <a:endParaRPr lang="en-US" b="1" cap="none" dirty="0">
              <a:solidFill>
                <a:schemeClr val="tx1"/>
              </a:solidFill>
            </a:endParaRPr>
          </a:p>
          <a:p>
            <a:endParaRPr lang="en-US" b="1" cap="none" dirty="0">
              <a:solidFill>
                <a:schemeClr val="tx1"/>
              </a:solidFill>
            </a:endParaRPr>
          </a:p>
        </p:txBody>
      </p:sp>
      <p:pic>
        <p:nvPicPr>
          <p:cNvPr id="4" name="Picture 3">
            <a:extLst>
              <a:ext uri="{FF2B5EF4-FFF2-40B4-BE49-F238E27FC236}">
                <a16:creationId xmlns:a16="http://schemas.microsoft.com/office/drawing/2014/main" id="{205ADDD4-B9DB-46A4-B149-4C87EA412994}"/>
              </a:ext>
            </a:extLst>
          </p:cNvPr>
          <p:cNvPicPr/>
          <p:nvPr/>
        </p:nvPicPr>
        <p:blipFill>
          <a:blip r:embed="rId2"/>
          <a:stretch>
            <a:fillRect/>
          </a:stretch>
        </p:blipFill>
        <p:spPr>
          <a:xfrm>
            <a:off x="1547192" y="2133599"/>
            <a:ext cx="4999383" cy="1284301"/>
          </a:xfrm>
          <a:prstGeom prst="rect">
            <a:avLst/>
          </a:prstGeom>
        </p:spPr>
      </p:pic>
    </p:spTree>
    <p:extLst>
      <p:ext uri="{BB962C8B-B14F-4D97-AF65-F5344CB8AC3E}">
        <p14:creationId xmlns:p14="http://schemas.microsoft.com/office/powerpoint/2010/main" val="17643513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TotalTime>
  <Words>471</Words>
  <Application>Microsoft Office PowerPoint</Application>
  <PresentationFormat>Widescreen</PresentationFormat>
  <Paragraphs>44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Times New Roman</vt:lpstr>
      <vt:lpstr>Wingdings 3</vt:lpstr>
      <vt:lpstr>Ion</vt:lpstr>
      <vt:lpstr>The Battle of Neighbourhoods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MOURYA, Sarita</dc:creator>
  <cp:lastModifiedBy>MOURYA, Sarita</cp:lastModifiedBy>
  <cp:revision>3</cp:revision>
  <dcterms:created xsi:type="dcterms:W3CDTF">2020-05-11T10:45:44Z</dcterms:created>
  <dcterms:modified xsi:type="dcterms:W3CDTF">2020-05-11T11:07:56Z</dcterms:modified>
</cp:coreProperties>
</file>