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6" r:id="rId2"/>
    <p:sldId id="257" r:id="rId3"/>
    <p:sldId id="258" r:id="rId4"/>
    <p:sldId id="270" r:id="rId5"/>
    <p:sldId id="259" r:id="rId6"/>
    <p:sldId id="260" r:id="rId7"/>
    <p:sldId id="271" r:id="rId8"/>
    <p:sldId id="261" r:id="rId9"/>
    <p:sldId id="297" r:id="rId10"/>
    <p:sldId id="277" r:id="rId11"/>
    <p:sldId id="278" r:id="rId12"/>
    <p:sldId id="283" r:id="rId13"/>
    <p:sldId id="272" r:id="rId14"/>
    <p:sldId id="273" r:id="rId15"/>
    <p:sldId id="274" r:id="rId16"/>
    <p:sldId id="281" r:id="rId17"/>
    <p:sldId id="298" r:id="rId18"/>
    <p:sldId id="265" r:id="rId19"/>
    <p:sldId id="290" r:id="rId20"/>
    <p:sldId id="293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26E23-CED9-4313-BB45-847090E1CBCC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9E1FA-936F-48D4-87FB-1760CD590F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11BAC-44D4-4627-8B5E-ECF58EAB0EB4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3963" y="6356350"/>
            <a:ext cx="436417" cy="365125"/>
          </a:xfrm>
        </p:spPr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F743-B1B4-48E6-91D9-9DE4D2A777FA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B50C-D3B4-47A0-9332-184AA7E1D393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08"/>
            <a:ext cx="10515600" cy="8540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D6BB-469D-40D7-9967-EEDFD0C5BEFD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AC5F-FD72-46D4-B728-3CA3A4DE287E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DD4A6-C585-4F47-B3BB-A6FDCDE9850C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1D96-B6CC-4C5C-8156-4DA743A47997}" type="datetime1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23BF6-9A10-48F0-8E75-6CBB75FCE4D2}" type="datetime1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435D-6522-4238-8A45-6F99D679266B}" type="datetime1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7429-7F8D-4DE0-B57E-4AF57A48DBFB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B0C2-ABC4-4B00-AFBA-1B624E620545}" type="datetime1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96A97-7F31-4B5E-8393-8018775013E8}" type="datetime1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3963" y="6356350"/>
            <a:ext cx="4364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0000"/>
                </a:solidFill>
              </a:defRPr>
            </a:lvl1pPr>
          </a:lstStyle>
          <a:p>
            <a:fld id="{B63804CD-6000-415A-B162-DEEA86525F7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iviltoday.com/geotechnical-engineering/foundation-engineering/161-types-of-foundation" TargetMode="External"/><Relationship Id="rId2" Type="http://schemas.openxmlformats.org/officeDocument/2006/relationships/hyperlink" Target="https://gharpedia.com/blog/various-types-of-footings-for-your-hou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ra.gov.np/en/news/details/u3uOGsBqXMUqgPk18I08ST5CKg6sGoXcMasExfjc3ao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533"/>
            <a:ext cx="9144000" cy="14476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KATHMANDU UNIVERSITY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929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on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DEMONSTRATIVE MODEL OF ISOLATED AND COMBINED FOOTINGS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Group: 6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 descr="Logo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53271" y="1687339"/>
            <a:ext cx="1124630" cy="10983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17424" y="4441948"/>
            <a:ext cx="43641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Team members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Nilesh Jha (16)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Prabin Kumar Khadka (17)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Suraj Khadka (18)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Sarita Sapkota (44)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Prabin Shah (45)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Saras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Mainali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(63)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89279" y="4565059"/>
            <a:ext cx="3906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Coordinator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Assist.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Prof.Vimesh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Poudel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 Supervisor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Er. Sudip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Bajgain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Teaching Assistant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4918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7650" y="0"/>
            <a:ext cx="9144000" cy="782637"/>
          </a:xfrm>
        </p:spPr>
        <p:txBody>
          <a:bodyPr>
            <a:normAutofit/>
          </a:bodyPr>
          <a:lstStyle/>
          <a:p>
            <a:r>
              <a:rPr lang="en-US" sz="3200" dirty="0"/>
              <a:t>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782637"/>
            <a:ext cx="10248900" cy="5465763"/>
          </a:xfrm>
        </p:spPr>
        <p:txBody>
          <a:bodyPr/>
          <a:lstStyle/>
          <a:p>
            <a:pPr algn="l"/>
            <a:r>
              <a:rPr lang="en-US" dirty="0"/>
              <a:t> For Isolated Footing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312524"/>
          <a:ext cx="10236200" cy="4998297"/>
        </p:xfrm>
        <a:graphic>
          <a:graphicData uri="http://schemas.openxmlformats.org/drawingml/2006/table">
            <a:tbl>
              <a:tblPr firstRow="1" firstCol="1" bandRow="1"/>
              <a:tblGrid>
                <a:gridCol w="2860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3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4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86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the Components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Dimension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Reduced Dimension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R.F.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Footing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(150×150)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30×30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7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Footing depth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 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Brick soiling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230×115×57 mm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50×25×15 mm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 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portion volume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(150×150×25)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30×30×5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20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 of Truncated Pyramid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25cm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cm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31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Pedestal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(50×50)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10×10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5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(30×30)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6×6 cm</a:t>
                      </a:r>
                      <a:r>
                        <a:rPr lang="en-US" sz="20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491836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345" y="32608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/>
              <a:t>Contd</a:t>
            </a:r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6629" y="748133"/>
            <a:ext cx="4005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Combined Footing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idx="1"/>
          </p:nvPr>
        </p:nvGraphicFramePr>
        <p:xfrm>
          <a:off x="927652" y="1330029"/>
          <a:ext cx="10301453" cy="5071170"/>
        </p:xfrm>
        <a:graphic>
          <a:graphicData uri="http://schemas.openxmlformats.org/drawingml/2006/table">
            <a:tbl>
              <a:tblPr firstRow="1" firstCol="1" bandRow="1"/>
              <a:tblGrid>
                <a:gridCol w="298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46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of the Components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Dimension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Reduce Dimension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R.F.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1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Footing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(300×150)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50×25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1:6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98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Footing depth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1:6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2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Brick soiling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230×115×57 mm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50×25×15 mm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0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PCC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7.5cm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1.25 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1:6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24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Lower portion area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(300×150)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50×25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1:6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0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 of lower rectangular portion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cm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1:15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0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Column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(30×30)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5×5 cm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1:6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2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Distance between the center of columns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150cm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25cm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1:6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81"/>
            <a:ext cx="9144000" cy="772697"/>
          </a:xfrm>
        </p:spPr>
        <p:txBody>
          <a:bodyPr>
            <a:normAutofit/>
          </a:bodyPr>
          <a:lstStyle/>
          <a:p>
            <a:r>
              <a:rPr lang="en-US" sz="3600" dirty="0" err="1"/>
              <a:t>Contd</a:t>
            </a:r>
            <a:r>
              <a:rPr lang="en-US" sz="3600" dirty="0"/>
              <a:t>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61" y="940905"/>
            <a:ext cx="10800522" cy="54154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Isolated Footing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Combined Footing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899478" y="1435283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5.05kg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Fine 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5.6kg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Coarse 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12.6kg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2.8L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99478" y="4171857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Ingredients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7.16kg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Fine 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7.96kg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Coarse Aggregate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17.85kg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3.93L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85"/>
            <a:ext cx="10515600" cy="726831"/>
          </a:xfrm>
        </p:spPr>
        <p:txBody>
          <a:bodyPr/>
          <a:lstStyle/>
          <a:p>
            <a:pPr algn="ctr"/>
            <a:r>
              <a:rPr lang="en-GB" sz="3600" dirty="0"/>
              <a:t>Model Construction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33" y="1634988"/>
            <a:ext cx="4608442" cy="34290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4" r="7203" b="23302"/>
          <a:stretch>
            <a:fillRect/>
          </a:stretch>
        </p:blipFill>
        <p:spPr>
          <a:xfrm>
            <a:off x="5100137" y="1634988"/>
            <a:ext cx="3195727" cy="3429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62539" y="5582862"/>
            <a:ext cx="866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Formwork Preparation, brick laying and PPC for isolated footing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5" t="29076" r="17583" b="23025"/>
          <a:stretch>
            <a:fillRect/>
          </a:stretch>
        </p:blipFill>
        <p:spPr>
          <a:xfrm>
            <a:off x="8386678" y="1634988"/>
            <a:ext cx="3580038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611"/>
            <a:ext cx="10515600" cy="689951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/>
              <a:t>Contd</a:t>
            </a:r>
            <a:r>
              <a:rPr lang="en-GB" sz="3600" dirty="0"/>
              <a:t>…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45" b="11715"/>
          <a:stretch>
            <a:fillRect/>
          </a:stretch>
        </p:blipFill>
        <p:spPr>
          <a:xfrm>
            <a:off x="1513140" y="1524000"/>
            <a:ext cx="4066023" cy="314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" t="23584" r="19210" b="23893"/>
          <a:stretch>
            <a:fillRect/>
          </a:stretch>
        </p:blipFill>
        <p:spPr>
          <a:xfrm>
            <a:off x="6440557" y="1524000"/>
            <a:ext cx="3896139" cy="31407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1426" y="5367040"/>
            <a:ext cx="666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 and base reinforcement of isolated footing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12"/>
            <a:ext cx="10515600" cy="818906"/>
          </a:xfrm>
        </p:spPr>
        <p:txBody>
          <a:bodyPr>
            <a:normAutofit/>
          </a:bodyPr>
          <a:lstStyle/>
          <a:p>
            <a:pPr algn="ctr"/>
            <a:r>
              <a:rPr lang="en-GB" sz="3600" dirty="0" err="1"/>
              <a:t>Contd</a:t>
            </a:r>
            <a:r>
              <a:rPr lang="en-GB" sz="3600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pic>
        <p:nvPicPr>
          <p:cNvPr id="11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2" b="26893"/>
          <a:stretch>
            <a:fillRect/>
          </a:stretch>
        </p:blipFill>
        <p:spPr>
          <a:xfrm>
            <a:off x="3922647" y="1039173"/>
            <a:ext cx="4346706" cy="4405345"/>
          </a:xfrm>
        </p:spPr>
      </p:pic>
      <p:sp>
        <p:nvSpPr>
          <p:cNvPr id="12" name="TextBox 11"/>
          <p:cNvSpPr txBox="1"/>
          <p:nvPr/>
        </p:nvSpPr>
        <p:spPr>
          <a:xfrm>
            <a:off x="3392556" y="5632173"/>
            <a:ext cx="540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Isolated footing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688"/>
            <a:ext cx="9144000" cy="732941"/>
          </a:xfrm>
        </p:spPr>
        <p:txBody>
          <a:bodyPr>
            <a:normAutofit/>
          </a:bodyPr>
          <a:lstStyle/>
          <a:p>
            <a:r>
              <a:rPr lang="en-US" sz="3600" dirty="0" err="1"/>
              <a:t>Contd</a:t>
            </a:r>
            <a:r>
              <a:rPr lang="en-US" sz="3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5" t="27826" r="24509" b="10145"/>
          <a:stretch>
            <a:fillRect/>
          </a:stretch>
        </p:blipFill>
        <p:spPr>
          <a:xfrm rot="16200000">
            <a:off x="718824" y="1288669"/>
            <a:ext cx="2899675" cy="3534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8305" r="16313" b="4738"/>
          <a:stretch>
            <a:fillRect/>
          </a:stretch>
        </p:blipFill>
        <p:spPr>
          <a:xfrm rot="5400000">
            <a:off x="4642302" y="1147591"/>
            <a:ext cx="2899677" cy="38166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" t="2572" r="12674" b="454"/>
          <a:stretch>
            <a:fillRect/>
          </a:stretch>
        </p:blipFill>
        <p:spPr>
          <a:xfrm>
            <a:off x="8248385" y="1606062"/>
            <a:ext cx="3534469" cy="28996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8435" y="4841319"/>
            <a:ext cx="858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PCC and the reinforcement of combined footing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Contd</a:t>
            </a:r>
            <a:r>
              <a:rPr lang="en-US" sz="3600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2313" y="5946355"/>
            <a:ext cx="530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Combined footing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89B37-787B-A4EF-4017-7DC495450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41" y="1177636"/>
            <a:ext cx="5300870" cy="4502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592C7E-7EC0-74AA-4097-49F6906BE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4" t="4646" r="23603" b="35152"/>
          <a:stretch/>
        </p:blipFill>
        <p:spPr>
          <a:xfrm>
            <a:off x="7079672" y="1177636"/>
            <a:ext cx="3352801" cy="45027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2087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Work schedule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1136088" y="913310"/>
          <a:ext cx="10001565" cy="4684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7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85795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Work</a:t>
                      </a:r>
                    </a:p>
                  </a:txBody>
                  <a:tcPr/>
                </a:tc>
                <a:tc gridSpan="17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7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Consultation and 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Proposal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Model Construction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Mid-term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Finishing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Report Submission and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1820364" y="1038001"/>
            <a:ext cx="0" cy="360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4"/>
          <p:cNvGraphicFramePr>
            <a:graphicFrameLocks noGrp="1"/>
          </p:cNvGraphicFramePr>
          <p:nvPr/>
        </p:nvGraphicFramePr>
        <p:xfrm>
          <a:off x="8744329" y="6196105"/>
          <a:ext cx="2410691" cy="404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090">
                <a:tc>
                  <a:txBody>
                    <a:bodyPr/>
                    <a:lstStyle/>
                    <a:p>
                      <a:r>
                        <a:rPr lang="en-US" sz="1600" dirty="0"/>
                        <a:t>Work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43109" y="5817442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INDEX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Budget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126435"/>
          <a:ext cx="10515600" cy="4744274"/>
        </p:xfrm>
        <a:graphic>
          <a:graphicData uri="http://schemas.openxmlformats.org/drawingml/2006/table">
            <a:tbl>
              <a:tblPr firstRow="1" firstCol="1" bandRow="1"/>
              <a:tblGrid>
                <a:gridCol w="66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0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3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30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32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S.N.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Materials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Quantity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(kg)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Rate (Nrs)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Total Cost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(</a:t>
                      </a:r>
                      <a:r>
                        <a:rPr lang="en-US" sz="2000" b="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Nrs</a:t>
                      </a: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Remarks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GI-Wire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230.00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690.00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Binding Wire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200.00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Cement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12.21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60.00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Provided by Construction lab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27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Fine Aggregate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13.56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3710 per 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46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Coarse Aggregate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30.45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3750 per m</a:t>
                      </a:r>
                      <a:r>
                        <a:rPr lang="en-US" sz="20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3278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Grand Total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890.00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870"/>
            <a:ext cx="9144000" cy="8982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2" y="1177640"/>
            <a:ext cx="9809018" cy="517871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Objectives and limitation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Methodology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/>
              </a:rPr>
              <a:t>AutoCAD </a:t>
            </a: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Drawing of the project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Model Construction</a:t>
            </a:r>
          </a:p>
          <a:p>
            <a:pPr marL="342900" indent="-342900"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Work Schedule</a:t>
            </a:r>
          </a:p>
          <a:p>
            <a:pPr marL="342900" indent="-342900" algn="l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Times New Roman" panose="02020603050405020304"/>
              </a:rPr>
              <a:t>Budget</a:t>
            </a:r>
            <a:endParaRPr lang="en-US" b="0" strike="noStrike" spc="-1" dirty="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Result and Conclusion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/>
              </a:rPr>
              <a:t>References</a:t>
            </a:r>
          </a:p>
          <a:p>
            <a:pPr marL="342900" indent="-342900" algn="l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53800" y="6356350"/>
            <a:ext cx="491836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08"/>
            <a:ext cx="10515600" cy="854075"/>
          </a:xfrm>
        </p:spPr>
        <p:txBody>
          <a:bodyPr/>
          <a:lstStyle/>
          <a:p>
            <a:r>
              <a:rPr lang="en-GB" dirty="0"/>
              <a:t>                        </a:t>
            </a:r>
            <a:r>
              <a:rPr lang="en-GB" sz="3600" dirty="0"/>
              <a:t>Result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4"/>
            <a:ext cx="10515600" cy="4240697"/>
          </a:xfrm>
        </p:spPr>
        <p:txBody>
          <a:bodyPr/>
          <a:lstStyle/>
          <a:p>
            <a:r>
              <a:rPr lang="en-GB" sz="2400" dirty="0"/>
              <a:t>Demonstrative model of isolated and combined footing is constructed.</a:t>
            </a:r>
          </a:p>
          <a:p>
            <a:r>
              <a:rPr lang="en-GB" sz="2400" dirty="0"/>
              <a:t>Application of footings in a building structure were known.</a:t>
            </a:r>
          </a:p>
          <a:p>
            <a:r>
              <a:rPr lang="en-GB" sz="2400" dirty="0"/>
              <a:t>Load transfer mechanism in footing is known.</a:t>
            </a:r>
            <a:endParaRPr lang="en-GB" sz="3200" dirty="0"/>
          </a:p>
          <a:p>
            <a:endParaRPr lang="en-GB" sz="32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(n.d.). Retrieved from gharpedia.com: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https://gharpedia.com/blog/various-types-of-footings-for-your-house/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civiltoday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(n.d.). Retrieved from Civil Engineering: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https://civiltoday.com/geotechnical-engineering/foundation-engineering/161-types-of-foundation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Lamichhane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M. B. (n.d.).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National Reconstruction Authority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 Retrieved from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http://www.nra.gov.np/en/news/details/u3uOGsBqXMUqgPk18I08ST5CKg6sGoXcMasExfjc3ao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IS456.2000.pdf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0290"/>
            <a:ext cx="10515600" cy="152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07"/>
            <a:ext cx="10515600" cy="72938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Footings </a:t>
            </a:r>
            <a:r>
              <a:rPr lang="en-US" dirty="0"/>
              <a:t>  </a:t>
            </a:r>
          </a:p>
          <a:p>
            <a:r>
              <a:rPr lang="en-US" sz="2400" dirty="0"/>
              <a:t>The lowest load bearing structure of the building.</a:t>
            </a:r>
          </a:p>
          <a:p>
            <a:r>
              <a:rPr lang="en-US" sz="2400" dirty="0"/>
              <a:t>Mainly supports the foundation and the structures, prevents the settling. </a:t>
            </a:r>
          </a:p>
          <a:p>
            <a:pPr algn="just"/>
            <a:r>
              <a:rPr lang="en-US" sz="2400" dirty="0"/>
              <a:t>Acts as a base to the floor columns and floor walls.</a:t>
            </a:r>
          </a:p>
          <a:p>
            <a:r>
              <a:rPr lang="en-US" sz="2400" dirty="0"/>
              <a:t>Transfer the vertical loads from columns and floor walls directly to the soil.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164" y="3197081"/>
            <a:ext cx="5170126" cy="29912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32218" y="6168807"/>
            <a:ext cx="254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Combined Footing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7923" y="6427416"/>
            <a:ext cx="1079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The Engineering Community;17 July,2021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 err="1"/>
              <a:t>Contd</a:t>
            </a:r>
            <a:r>
              <a:rPr lang="en-GB" sz="36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683"/>
            <a:ext cx="10515600" cy="561535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dirty="0"/>
              <a:t>Types of footing depending on the type of building and the soil bearing capacity.</a:t>
            </a:r>
          </a:p>
          <a:p>
            <a:pPr marL="0" indent="0">
              <a:buNone/>
            </a:pPr>
            <a:endParaRPr lang="en-US" sz="9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/>
              <a:t>Shallow foundations (Depth is equal to or less than its width)</a:t>
            </a:r>
          </a:p>
          <a:p>
            <a:pPr lvl="1">
              <a:lnSpc>
                <a:spcPct val="120000"/>
              </a:lnSpc>
            </a:pPr>
            <a:r>
              <a:rPr lang="en-US" sz="9200" dirty="0"/>
              <a:t>Isolated footing</a:t>
            </a:r>
          </a:p>
          <a:p>
            <a:pPr lvl="1">
              <a:lnSpc>
                <a:spcPct val="120000"/>
              </a:lnSpc>
            </a:pPr>
            <a:r>
              <a:rPr lang="en-US" sz="9600" dirty="0"/>
              <a:t>Combined footing</a:t>
            </a:r>
          </a:p>
          <a:p>
            <a:pPr lvl="1">
              <a:lnSpc>
                <a:spcPct val="120000"/>
              </a:lnSpc>
            </a:pPr>
            <a:r>
              <a:rPr lang="en-US" sz="9600" dirty="0"/>
              <a:t>Strap footing</a:t>
            </a:r>
          </a:p>
          <a:p>
            <a:pPr lvl="1">
              <a:lnSpc>
                <a:spcPct val="120000"/>
              </a:lnSpc>
            </a:pPr>
            <a:r>
              <a:rPr lang="en-US" sz="9600" dirty="0"/>
              <a:t>Mat raft footing</a:t>
            </a:r>
          </a:p>
          <a:p>
            <a:pPr marL="0" indent="0">
              <a:buNone/>
            </a:pPr>
            <a:endParaRPr lang="en-US" sz="9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9600" dirty="0"/>
              <a:t>Deep foundations (Depth is greater than it’s width.)</a:t>
            </a:r>
          </a:p>
          <a:p>
            <a:pPr lvl="1">
              <a:lnSpc>
                <a:spcPct val="120000"/>
              </a:lnSpc>
            </a:pPr>
            <a:r>
              <a:rPr lang="en-US" sz="9200" dirty="0"/>
              <a:t>Deep strap footings</a:t>
            </a:r>
          </a:p>
          <a:p>
            <a:pPr lvl="1">
              <a:lnSpc>
                <a:spcPct val="120000"/>
              </a:lnSpc>
            </a:pPr>
            <a:r>
              <a:rPr lang="en-US" sz="9600" dirty="0"/>
              <a:t>Pile foundations</a:t>
            </a:r>
          </a:p>
          <a:p>
            <a:pPr lvl="1">
              <a:lnSpc>
                <a:spcPct val="120000"/>
              </a:lnSpc>
            </a:pPr>
            <a:r>
              <a:rPr lang="en-US" sz="9600" dirty="0"/>
              <a:t>Pier or drill caisson</a:t>
            </a:r>
          </a:p>
          <a:p>
            <a:pPr lvl="1">
              <a:lnSpc>
                <a:spcPct val="120000"/>
              </a:lnSpc>
            </a:pPr>
            <a:r>
              <a:rPr lang="en-US" sz="9600" dirty="0"/>
              <a:t>Well (</a:t>
            </a:r>
            <a:r>
              <a:rPr lang="en-US" sz="9600" dirty="0" err="1"/>
              <a:t>cassions</a:t>
            </a:r>
            <a:r>
              <a:rPr lang="en-US" sz="9600" dirty="0"/>
              <a:t>) foundation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594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Objectives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290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Objectives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Primary Objective</a:t>
            </a:r>
          </a:p>
          <a:p>
            <a:pPr lvl="1"/>
            <a:r>
              <a:rPr lang="en-US" kern="100" dirty="0">
                <a:effectLst/>
                <a:latin typeface="+mj-lt"/>
                <a:ea typeface="SimSun" panose="02010600030101010101" pitchFamily="2" charset="-122"/>
              </a:rPr>
              <a:t>To prepare the demonstrative model of </a:t>
            </a:r>
            <a:r>
              <a:rPr lang="en-US" kern="100" dirty="0">
                <a:latin typeface="+mj-lt"/>
                <a:ea typeface="SimSun" panose="02010600030101010101" pitchFamily="2" charset="-122"/>
              </a:rPr>
              <a:t>isolated and combined </a:t>
            </a:r>
            <a:r>
              <a:rPr lang="en-US" kern="100" dirty="0">
                <a:effectLst/>
                <a:latin typeface="+mj-lt"/>
                <a:ea typeface="SimSun" panose="02010600030101010101" pitchFamily="2" charset="-122"/>
              </a:rPr>
              <a:t>footings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Secondary Objective</a:t>
            </a:r>
          </a:p>
          <a:p>
            <a:pPr lvl="1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understand the application of footings.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understand the load transfer mechanism in footing.</a:t>
            </a:r>
          </a:p>
          <a:p>
            <a:pPr marL="457200" lvl="1" indent="0">
              <a:buNone/>
            </a:pPr>
            <a:endParaRPr lang="en-US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1" indent="0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Limitations</a:t>
            </a:r>
          </a:p>
          <a:p>
            <a:pPr lvl="1"/>
            <a:r>
              <a:rPr lang="en-US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Some of the hooks of stirrups might not be perfectly bent at 135°.</a:t>
            </a:r>
          </a:p>
          <a:p>
            <a:pPr lvl="1"/>
            <a:r>
              <a:rPr lang="en-US" dirty="0">
                <a:cs typeface="Mangal" panose="02040503050203030202" pitchFamily="18" charset="0"/>
              </a:rPr>
              <a:t>GI wire was used instead of Fe500TMT rods.</a:t>
            </a:r>
            <a:endParaRPr lang="en-US" dirty="0">
              <a:effectLst/>
              <a:cs typeface="Mangal" panose="02040503050203030202" pitchFamily="18" charset="0"/>
            </a:endParaRPr>
          </a:p>
          <a:p>
            <a:pPr marL="800100" lvl="1" indent="-342900" algn="just">
              <a:spcAft>
                <a:spcPts val="500"/>
              </a:spcAft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Methodology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96000" y="1767115"/>
            <a:ext cx="0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096000" y="2764971"/>
            <a:ext cx="0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103260" y="3761021"/>
            <a:ext cx="0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/>
          <p:cNvCxnSpPr/>
          <p:nvPr/>
        </p:nvCxnSpPr>
        <p:spPr>
          <a:xfrm>
            <a:off x="7881255" y="1349829"/>
            <a:ext cx="1203891" cy="54916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/>
          <p:cNvCxnSpPr>
            <a:stCxn id="16" idx="3"/>
          </p:cNvCxnSpPr>
          <p:nvPr/>
        </p:nvCxnSpPr>
        <p:spPr>
          <a:xfrm flipV="1">
            <a:off x="7895104" y="4574380"/>
            <a:ext cx="1190041" cy="890972"/>
          </a:xfrm>
          <a:prstGeom prst="bentConnector3">
            <a:avLst>
              <a:gd name="adj1" fmla="val 1001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96000" y="4755969"/>
            <a:ext cx="0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/>
          <p:cNvSpPr/>
          <p:nvPr/>
        </p:nvSpPr>
        <p:spPr>
          <a:xfrm>
            <a:off x="4208478" y="1229368"/>
            <a:ext cx="3672771" cy="549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Preliminary study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259614" y="2218679"/>
            <a:ext cx="3672771" cy="549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Literature Review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222333" y="3189002"/>
            <a:ext cx="3672771" cy="549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Calculations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4222333" y="4198215"/>
            <a:ext cx="3672771" cy="549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Material Collection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4222333" y="5190772"/>
            <a:ext cx="3672771" cy="549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Model Construction</a:t>
            </a:r>
          </a:p>
        </p:txBody>
      </p:sp>
      <p:sp>
        <p:nvSpPr>
          <p:cNvPr id="17" name="Rectangle: Rounded Corners 16"/>
          <p:cNvSpPr/>
          <p:nvPr/>
        </p:nvSpPr>
        <p:spPr>
          <a:xfrm rot="16200000">
            <a:off x="7747450" y="2962104"/>
            <a:ext cx="2675391" cy="549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Consultation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1500" y="6096000"/>
            <a:ext cx="3672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Fig: 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dirty="0"/>
              <a:t>AutoCAD drawing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3" y="692728"/>
            <a:ext cx="10661077" cy="565513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2624" y="6366031"/>
            <a:ext cx="5140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Fig: Side view of section of Isolated Footing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7620" y="6029076"/>
            <a:ext cx="259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dimensions are in mm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49" y="705284"/>
            <a:ext cx="8322365" cy="5337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5942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/>
              <a:t>Contd</a:t>
            </a:r>
            <a:r>
              <a:rPr lang="en-US" sz="48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6683"/>
            <a:ext cx="10515600" cy="52902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6994" y="6252013"/>
            <a:ext cx="508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Fig: Side view of section of combined footing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0299" y="5908942"/>
            <a:ext cx="259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dimensions are in mm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79" y="579726"/>
            <a:ext cx="10058400" cy="5254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42123"/>
            <a:ext cx="10785763" cy="495631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804CD-6000-415A-B162-DEEA86525F7B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264" y="5842726"/>
            <a:ext cx="259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dimensions are in mm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6994" y="6252013"/>
            <a:ext cx="5081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Fig: Top view of section of combined footing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827</Words>
  <Application>Microsoft Office PowerPoint</Application>
  <PresentationFormat>Widescreen</PresentationFormat>
  <Paragraphs>301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Symbol</vt:lpstr>
      <vt:lpstr>Times New Roman</vt:lpstr>
      <vt:lpstr>Wingdings</vt:lpstr>
      <vt:lpstr>Office Theme</vt:lpstr>
      <vt:lpstr>KATHMANDU UNIVERSITY SCHOOL OF ENGINEERING DEPARTMENT OF CIVIL ENGINEERING</vt:lpstr>
      <vt:lpstr>OUTLINES OF PRESENTATION</vt:lpstr>
      <vt:lpstr>Introduction</vt:lpstr>
      <vt:lpstr>Contd…</vt:lpstr>
      <vt:lpstr>Objectives and Limitations</vt:lpstr>
      <vt:lpstr>Methodology</vt:lpstr>
      <vt:lpstr>AutoCAD drawing of the project</vt:lpstr>
      <vt:lpstr>Contd…</vt:lpstr>
      <vt:lpstr>Contd…</vt:lpstr>
      <vt:lpstr>Calculation</vt:lpstr>
      <vt:lpstr>Contd…</vt:lpstr>
      <vt:lpstr>Contd…</vt:lpstr>
      <vt:lpstr>Model Construction</vt:lpstr>
      <vt:lpstr>Contd…</vt:lpstr>
      <vt:lpstr>Contd…</vt:lpstr>
      <vt:lpstr>Contd…</vt:lpstr>
      <vt:lpstr>Contd…</vt:lpstr>
      <vt:lpstr>Work schedule</vt:lpstr>
      <vt:lpstr>Budget</vt:lpstr>
      <vt:lpstr>                        Result and 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KATHMANDU UNIVERSITY SCHOOL OF ENGINEERING DEPARTMENT OF CIVIL ENGINEERING</dc:title>
  <dc:creator>Prabin Shah</dc:creator>
  <cp:lastModifiedBy>Prabin Shah</cp:lastModifiedBy>
  <cp:revision>48</cp:revision>
  <dcterms:created xsi:type="dcterms:W3CDTF">2022-11-07T15:51:00Z</dcterms:created>
  <dcterms:modified xsi:type="dcterms:W3CDTF">2022-12-16T04:09:57Z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F89D73141C9A49DC91D4D7A83809FB60</vt:lpwstr>
  </property>
  <property fmtid="{D5CDD505-2E9C-101B-9397-08002B2CF9AE}" pid="3" name="KSOProductBuildVer">
    <vt:lpwstr>1033-11.2.0.11440</vt:lpwstr>
  </property>
</Properties>
</file>