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71"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0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B7EC14-3E5F-472D-9415-4F2D87E143C4}" type="datetimeFigureOut">
              <a:rPr lang="en-IN" smtClean="0"/>
              <a:t>30-07-2024</a:t>
            </a:fld>
            <a:endParaRPr lang="en-IN"/>
          </a:p>
        </p:txBody>
      </p:sp>
      <p:sp>
        <p:nvSpPr>
          <p:cNvPr id="104871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1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1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17CF11-539F-4F0E-8B4E-720304BDA41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Slide Image Placeholder 1"/>
          <p:cNvSpPr>
            <a:spLocks noGrp="1" noRot="1" noChangeAspect="1"/>
          </p:cNvSpPr>
          <p:nvPr>
            <p:ph type="sldImg"/>
          </p:nvPr>
        </p:nvSpPr>
        <p:spPr/>
      </p:sp>
      <p:sp>
        <p:nvSpPr>
          <p:cNvPr id="1048594" name="Notes Placeholder 2"/>
          <p:cNvSpPr>
            <a:spLocks noGrp="1"/>
          </p:cNvSpPr>
          <p:nvPr>
            <p:ph type="body" idx="1"/>
          </p:nvPr>
        </p:nvSpPr>
        <p:spPr/>
        <p:txBody>
          <a:bodyPr/>
          <a:lstStyle/>
          <a:p>
            <a:endParaRPr lang="en-IN" dirty="0"/>
          </a:p>
        </p:txBody>
      </p:sp>
      <p:sp>
        <p:nvSpPr>
          <p:cNvPr id="1048595" name="Slide Number Placeholder 3"/>
          <p:cNvSpPr>
            <a:spLocks noGrp="1"/>
          </p:cNvSpPr>
          <p:nvPr>
            <p:ph type="sldNum" sz="quarter" idx="5"/>
          </p:nvPr>
        </p:nvSpPr>
        <p:spPr/>
        <p:txBody>
          <a:bodyPr/>
          <a:lstStyle/>
          <a:p>
            <a:fld id="{4D17CF11-539F-4F0E-8B4E-720304BDA413}" type="slidenum">
              <a:rPr lang="en-IN" smtClean="0"/>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97153" name="Picture 7" descr="C2-HD-BTM.png"/>
          <p:cNvPicPr>
            <a:picLocks noChangeAspect="1"/>
          </p:cNvPicPr>
          <p:nvPr/>
        </p:nvPicPr>
        <p:blipFill>
          <a:blip r:embed="rId2"/>
          <a:stretch>
            <a:fillRect/>
          </a:stretch>
        </p:blipFill>
        <p:spPr>
          <a:xfrm>
            <a:off x="0" y="4375150"/>
            <a:ext cx="12192000" cy="2482850"/>
          </a:xfrm>
          <a:prstGeom prst="rect">
            <a:avLst/>
          </a:prstGeom>
        </p:spPr>
      </p:pic>
      <p:sp>
        <p:nvSpPr>
          <p:cNvPr id="1048581"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1048582"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583" name="Date Placeholder 3"/>
          <p:cNvSpPr>
            <a:spLocks noGrp="1"/>
          </p:cNvSpPr>
          <p:nvPr>
            <p:ph type="dt" sz="half" idx="10"/>
          </p:nvPr>
        </p:nvSpPr>
        <p:spPr>
          <a:xfrm>
            <a:off x="7909561" y="4314328"/>
            <a:ext cx="2910840" cy="374642"/>
          </a:xfrm>
        </p:spPr>
        <p:txBody>
          <a:bodyPr/>
          <a:lstStyle/>
          <a:p>
            <a:fld id="{DDA51639-B2D6-4652-B8C3-1B4C224A7BAF}" type="datetimeFigureOut">
              <a:rPr lang="en-US" smtClean="0"/>
              <a:t>7/30/2024</a:t>
            </a:fld>
            <a:endParaRPr lang="en-US" dirty="0"/>
          </a:p>
        </p:txBody>
      </p:sp>
      <p:sp>
        <p:nvSpPr>
          <p:cNvPr id="1048584" name="Footer Placeholder 4"/>
          <p:cNvSpPr>
            <a:spLocks noGrp="1"/>
          </p:cNvSpPr>
          <p:nvPr>
            <p:ph type="ftr" sz="quarter" idx="11"/>
          </p:nvPr>
        </p:nvSpPr>
        <p:spPr>
          <a:xfrm>
            <a:off x="1371600" y="4323845"/>
            <a:ext cx="6400800" cy="365125"/>
          </a:xfrm>
        </p:spPr>
        <p:txBody>
          <a:bodyPr/>
          <a:lstStyle/>
          <a:p>
            <a:endParaRPr lang="en-US" dirty="0"/>
          </a:p>
        </p:txBody>
      </p:sp>
      <p:sp>
        <p:nvSpPr>
          <p:cNvPr id="1048585" name="Slide Number Placeholder 5"/>
          <p:cNvSpPr>
            <a:spLocks noGrp="1"/>
          </p:cNvSpPr>
          <p:nvPr>
            <p:ph type="sldNum" sz="quarter" idx="12"/>
          </p:nvPr>
        </p:nvSpPr>
        <p:spPr>
          <a:xfrm>
            <a:off x="8077200" y="1430866"/>
            <a:ext cx="2743200" cy="365125"/>
          </a:xfrm>
        </p:spPr>
        <p:txBody>
          <a:bodyPr/>
          <a:lstStyle/>
          <a:p>
            <a:fld id="{4FAB73BC-B049-4115-A692-8D63A059BFB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675"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1048676"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77"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78" name="Date Placeholder 4"/>
          <p:cNvSpPr>
            <a:spLocks noGrp="1"/>
          </p:cNvSpPr>
          <p:nvPr>
            <p:ph type="dt" sz="half" idx="10"/>
          </p:nvPr>
        </p:nvSpPr>
        <p:spPr/>
        <p:txBody>
          <a:bodyPr/>
          <a:lstStyle/>
          <a:p>
            <a:fld id="{CBC48EC7-AF6A-48D3-8284-14BACBEBDD84}" type="datetimeFigureOut">
              <a:rPr lang="en-US" smtClean="0"/>
              <a:t>7/30/2024</a:t>
            </a:fld>
            <a:endParaRPr lang="en-US" dirty="0"/>
          </a:p>
        </p:txBody>
      </p:sp>
      <p:sp>
        <p:nvSpPr>
          <p:cNvPr id="1048679" name="Footer Placeholder 5"/>
          <p:cNvSpPr>
            <a:spLocks noGrp="1"/>
          </p:cNvSpPr>
          <p:nvPr>
            <p:ph type="ftr" sz="quarter" idx="11"/>
          </p:nvPr>
        </p:nvSpPr>
        <p:spPr/>
        <p:txBody>
          <a:bodyPr/>
          <a:lstStyle/>
          <a:p>
            <a:endParaRPr lang="en-US" dirty="0"/>
          </a:p>
        </p:txBody>
      </p:sp>
      <p:sp>
        <p:nvSpPr>
          <p:cNvPr id="1048680"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2097160" name="Picture 8" descr="C2-HD-BTM.png"/>
          <p:cNvPicPr>
            <a:picLocks noChangeAspect="1"/>
          </p:cNvPicPr>
          <p:nvPr/>
        </p:nvPicPr>
        <p:blipFill>
          <a:blip r:embed="rId2"/>
          <a:stretch>
            <a:fillRect/>
          </a:stretch>
        </p:blipFill>
        <p:spPr>
          <a:xfrm>
            <a:off x="0" y="4375150"/>
            <a:ext cx="12192000" cy="2482850"/>
          </a:xfrm>
          <a:prstGeom prst="rect">
            <a:avLst/>
          </a:prstGeom>
        </p:spPr>
      </p:pic>
      <p:sp>
        <p:nvSpPr>
          <p:cNvPr id="1048620"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1048621"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22" name="Date Placeholder 4"/>
          <p:cNvSpPr>
            <a:spLocks noGrp="1"/>
          </p:cNvSpPr>
          <p:nvPr>
            <p:ph type="dt" sz="half" idx="10"/>
          </p:nvPr>
        </p:nvSpPr>
        <p:spPr>
          <a:xfrm>
            <a:off x="7814452" y="381000"/>
            <a:ext cx="2910840" cy="365125"/>
          </a:xfrm>
        </p:spPr>
        <p:txBody>
          <a:bodyPr/>
          <a:lstStyle>
            <a:lvl1pPr algn="r"/>
          </a:lstStyle>
          <a:p>
            <a:fld id="{CBC48EC7-AF6A-48D3-8284-14BACBEBDD84}" type="datetimeFigureOut">
              <a:rPr lang="en-US" smtClean="0"/>
              <a:t>7/30/2024</a:t>
            </a:fld>
            <a:endParaRPr lang="en-US" dirty="0"/>
          </a:p>
        </p:txBody>
      </p:sp>
      <p:sp>
        <p:nvSpPr>
          <p:cNvPr id="1048623" name="Footer Placeholder 5"/>
          <p:cNvSpPr>
            <a:spLocks noGrp="1"/>
          </p:cNvSpPr>
          <p:nvPr>
            <p:ph type="ftr" sz="quarter" idx="11"/>
          </p:nvPr>
        </p:nvSpPr>
        <p:spPr>
          <a:xfrm>
            <a:off x="685800" y="379941"/>
            <a:ext cx="6991492" cy="365125"/>
          </a:xfrm>
        </p:spPr>
        <p:txBody>
          <a:bodyPr/>
          <a:lstStyle/>
          <a:p>
            <a:endParaRPr lang="en-US" dirty="0"/>
          </a:p>
        </p:txBody>
      </p:sp>
      <p:sp>
        <p:nvSpPr>
          <p:cNvPr id="1048624" name="Slide Number Placeholder 6"/>
          <p:cNvSpPr>
            <a:spLocks noGrp="1"/>
          </p:cNvSpPr>
          <p:nvPr>
            <p:ph type="sldNum" sz="quarter" idx="12"/>
          </p:nvPr>
        </p:nvSpPr>
        <p:spPr>
          <a:xfrm>
            <a:off x="10862452" y="381000"/>
            <a:ext cx="643748" cy="365125"/>
          </a:xfrm>
        </p:spPr>
        <p:txBody>
          <a:bodyPr/>
          <a:lstStyle/>
          <a:p>
            <a:fld id="{4FAB73BC-B049-4115-A692-8D63A059BFB8}" type="slidenum">
              <a:rPr lang="en-US" smtClean="0"/>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2097163" name="Picture 10" descr="C2-HD-BTM.png"/>
          <p:cNvPicPr>
            <a:picLocks noChangeAspect="1"/>
          </p:cNvPicPr>
          <p:nvPr/>
        </p:nvPicPr>
        <p:blipFill>
          <a:blip r:embed="rId2"/>
          <a:stretch>
            <a:fillRect/>
          </a:stretch>
        </p:blipFill>
        <p:spPr>
          <a:xfrm>
            <a:off x="0" y="4375150"/>
            <a:ext cx="12192000" cy="2482850"/>
          </a:xfrm>
          <a:prstGeom prst="rect">
            <a:avLst/>
          </a:prstGeom>
        </p:spPr>
      </p:pic>
      <p:sp>
        <p:nvSpPr>
          <p:cNvPr id="104866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048663"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5" name="Date Placeholder 4"/>
          <p:cNvSpPr>
            <a:spLocks noGrp="1"/>
          </p:cNvSpPr>
          <p:nvPr>
            <p:ph type="dt" sz="half" idx="10"/>
          </p:nvPr>
        </p:nvSpPr>
        <p:spPr>
          <a:xfrm>
            <a:off x="7814452" y="381000"/>
            <a:ext cx="2910840" cy="365125"/>
          </a:xfrm>
        </p:spPr>
        <p:txBody>
          <a:bodyPr/>
          <a:lstStyle>
            <a:lvl1pPr algn="r"/>
          </a:lstStyle>
          <a:p>
            <a:fld id="{CBC48EC7-AF6A-48D3-8284-14BACBEBDD84}" type="datetimeFigureOut">
              <a:rPr lang="en-US" smtClean="0"/>
              <a:t>7/30/2024</a:t>
            </a:fld>
            <a:endParaRPr lang="en-US" dirty="0"/>
          </a:p>
        </p:txBody>
      </p:sp>
      <p:sp>
        <p:nvSpPr>
          <p:cNvPr id="1048666" name="Footer Placeholder 5"/>
          <p:cNvSpPr>
            <a:spLocks noGrp="1"/>
          </p:cNvSpPr>
          <p:nvPr>
            <p:ph type="ftr" sz="quarter" idx="11"/>
          </p:nvPr>
        </p:nvSpPr>
        <p:spPr>
          <a:xfrm>
            <a:off x="685800" y="379941"/>
            <a:ext cx="6991492" cy="365125"/>
          </a:xfrm>
        </p:spPr>
        <p:txBody>
          <a:bodyPr/>
          <a:lstStyle/>
          <a:p>
            <a:endParaRPr lang="en-US" dirty="0"/>
          </a:p>
        </p:txBody>
      </p:sp>
      <p:sp>
        <p:nvSpPr>
          <p:cNvPr id="1048667" name="Slide Number Placeholder 6"/>
          <p:cNvSpPr>
            <a:spLocks noGrp="1"/>
          </p:cNvSpPr>
          <p:nvPr>
            <p:ph type="sldNum" sz="quarter" idx="12"/>
          </p:nvPr>
        </p:nvSpPr>
        <p:spPr>
          <a:xfrm>
            <a:off x="10862452" y="381000"/>
            <a:ext cx="643748" cy="365125"/>
          </a:xfrm>
        </p:spPr>
        <p:txBody>
          <a:bodyPr/>
          <a:lstStyle/>
          <a:p>
            <a:fld id="{4FAB73BC-B049-4115-A692-8D63A059BFB8}" type="slidenum">
              <a:rPr lang="en-US" smtClean="0"/>
              <a:t>‹#›</a:t>
            </a:fld>
            <a:endParaRPr lang="en-US" dirty="0"/>
          </a:p>
        </p:txBody>
      </p:sp>
      <p:sp>
        <p:nvSpPr>
          <p:cNvPr id="1048668"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48669"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2097159" name="Picture 7" descr="C2-HD-BTM.png"/>
          <p:cNvPicPr>
            <a:picLocks noChangeAspect="1"/>
          </p:cNvPicPr>
          <p:nvPr/>
        </p:nvPicPr>
        <p:blipFill>
          <a:blip r:embed="rId2"/>
          <a:stretch>
            <a:fillRect/>
          </a:stretch>
        </p:blipFill>
        <p:spPr>
          <a:xfrm>
            <a:off x="0" y="4375150"/>
            <a:ext cx="12192000" cy="2482850"/>
          </a:xfrm>
          <a:prstGeom prst="rect">
            <a:avLst/>
          </a:prstGeom>
        </p:spPr>
      </p:pic>
      <p:sp>
        <p:nvSpPr>
          <p:cNvPr id="1048615"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1048616"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17" name="Date Placeholder 4"/>
          <p:cNvSpPr>
            <a:spLocks noGrp="1"/>
          </p:cNvSpPr>
          <p:nvPr>
            <p:ph type="dt" sz="half" idx="10"/>
          </p:nvPr>
        </p:nvSpPr>
        <p:spPr>
          <a:xfrm>
            <a:off x="7814452" y="378883"/>
            <a:ext cx="2910840" cy="365125"/>
          </a:xfrm>
        </p:spPr>
        <p:txBody>
          <a:bodyPr/>
          <a:lstStyle>
            <a:lvl1pPr algn="r"/>
          </a:lstStyle>
          <a:p>
            <a:fld id="{CBC48EC7-AF6A-48D3-8284-14BACBEBDD84}" type="datetimeFigureOut">
              <a:rPr lang="en-US" smtClean="0"/>
              <a:t>7/30/2024</a:t>
            </a:fld>
            <a:endParaRPr lang="en-US" dirty="0"/>
          </a:p>
        </p:txBody>
      </p:sp>
      <p:sp>
        <p:nvSpPr>
          <p:cNvPr id="1048618" name="Footer Placeholder 5"/>
          <p:cNvSpPr>
            <a:spLocks noGrp="1"/>
          </p:cNvSpPr>
          <p:nvPr>
            <p:ph type="ftr" sz="quarter" idx="11"/>
          </p:nvPr>
        </p:nvSpPr>
        <p:spPr>
          <a:xfrm>
            <a:off x="685800" y="378883"/>
            <a:ext cx="6991492" cy="365125"/>
          </a:xfrm>
        </p:spPr>
        <p:txBody>
          <a:bodyPr/>
          <a:lstStyle/>
          <a:p>
            <a:endParaRPr lang="en-US" dirty="0"/>
          </a:p>
        </p:txBody>
      </p:sp>
      <p:sp>
        <p:nvSpPr>
          <p:cNvPr id="1048619" name="Slide Number Placeholder 6"/>
          <p:cNvSpPr>
            <a:spLocks noGrp="1"/>
          </p:cNvSpPr>
          <p:nvPr>
            <p:ph type="sldNum" sz="quarter" idx="12"/>
          </p:nvPr>
        </p:nvSpPr>
        <p:spPr>
          <a:xfrm>
            <a:off x="10862452" y="381000"/>
            <a:ext cx="643748" cy="365125"/>
          </a:xfrm>
        </p:spPr>
        <p:txBody>
          <a:bodyPr/>
          <a:lstStyle/>
          <a:p>
            <a:fld id="{4FAB73BC-B049-4115-A692-8D63A059BFB8}" type="slidenum">
              <a:rPr lang="en-US" smtClean="0"/>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048687"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1048688"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9"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0"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1"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2"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3"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4" name="Date Placeholder 2"/>
          <p:cNvSpPr>
            <a:spLocks noGrp="1"/>
          </p:cNvSpPr>
          <p:nvPr>
            <p:ph type="dt" sz="half" idx="10"/>
          </p:nvPr>
        </p:nvSpPr>
        <p:spPr/>
        <p:txBody>
          <a:bodyPr/>
          <a:lstStyle/>
          <a:p>
            <a:fld id="{CBC48EC7-AF6A-48D3-8284-14BACBEBDD84}" type="datetimeFigureOut">
              <a:rPr lang="en-US" smtClean="0"/>
              <a:t>7/30/2024</a:t>
            </a:fld>
            <a:endParaRPr lang="en-US" dirty="0"/>
          </a:p>
        </p:txBody>
      </p:sp>
      <p:sp>
        <p:nvSpPr>
          <p:cNvPr id="1048695" name="Footer Placeholder 3"/>
          <p:cNvSpPr>
            <a:spLocks noGrp="1"/>
          </p:cNvSpPr>
          <p:nvPr>
            <p:ph type="ftr" sz="quarter" idx="11"/>
          </p:nvPr>
        </p:nvSpPr>
        <p:spPr/>
        <p:txBody>
          <a:bodyPr/>
          <a:lstStyle/>
          <a:p>
            <a:endParaRPr lang="en-US" dirty="0"/>
          </a:p>
        </p:txBody>
      </p:sp>
      <p:sp>
        <p:nvSpPr>
          <p:cNvPr id="1048696"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1048631"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048632"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33"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34"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5"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36"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37"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8"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39"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40"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41" name="Date Placeholder 2"/>
          <p:cNvSpPr>
            <a:spLocks noGrp="1"/>
          </p:cNvSpPr>
          <p:nvPr>
            <p:ph type="dt" sz="half" idx="10"/>
          </p:nvPr>
        </p:nvSpPr>
        <p:spPr/>
        <p:txBody>
          <a:bodyPr/>
          <a:lstStyle/>
          <a:p>
            <a:fld id="{CBC48EC7-AF6A-48D3-8284-14BACBEBDD84}" type="datetimeFigureOut">
              <a:rPr lang="en-US" smtClean="0"/>
              <a:t>7/30/2024</a:t>
            </a:fld>
            <a:endParaRPr lang="en-US" dirty="0"/>
          </a:p>
        </p:txBody>
      </p:sp>
      <p:sp>
        <p:nvSpPr>
          <p:cNvPr id="1048642" name="Footer Placeholder 3"/>
          <p:cNvSpPr>
            <a:spLocks noGrp="1"/>
          </p:cNvSpPr>
          <p:nvPr>
            <p:ph type="ftr" sz="quarter" idx="11"/>
          </p:nvPr>
        </p:nvSpPr>
        <p:spPr/>
        <p:txBody>
          <a:bodyPr/>
          <a:lstStyle/>
          <a:p>
            <a:endParaRPr lang="en-US" dirty="0"/>
          </a:p>
        </p:txBody>
      </p:sp>
      <p:sp>
        <p:nvSpPr>
          <p:cNvPr id="1048643"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3" name="Title 1"/>
          <p:cNvSpPr>
            <a:spLocks noGrp="1"/>
          </p:cNvSpPr>
          <p:nvPr>
            <p:ph type="title"/>
          </p:nvPr>
        </p:nvSpPr>
        <p:spPr/>
        <p:txBody>
          <a:bodyPr/>
          <a:lstStyle/>
          <a:p>
            <a:r>
              <a:rPr lang="en-US"/>
              <a:t>Click to edit Master title style</a:t>
            </a:r>
            <a:endParaRPr lang="en-US" dirty="0"/>
          </a:p>
        </p:txBody>
      </p:sp>
      <p:sp>
        <p:nvSpPr>
          <p:cNvPr id="1048704"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5" name="Date Placeholder 3"/>
          <p:cNvSpPr>
            <a:spLocks noGrp="1"/>
          </p:cNvSpPr>
          <p:nvPr>
            <p:ph type="dt" sz="half" idx="10"/>
          </p:nvPr>
        </p:nvSpPr>
        <p:spPr/>
        <p:txBody>
          <a:bodyPr/>
          <a:lstStyle/>
          <a:p>
            <a:fld id="{D11A6AA8-A04B-4104-9AE2-BD48D340E27F}" type="datetimeFigureOut">
              <a:rPr lang="en-US" smtClean="0"/>
              <a:t>7/30/2024</a:t>
            </a:fld>
            <a:endParaRPr lang="en-US" dirty="0"/>
          </a:p>
        </p:txBody>
      </p:sp>
      <p:sp>
        <p:nvSpPr>
          <p:cNvPr id="1048706" name="Footer Placeholder 4"/>
          <p:cNvSpPr>
            <a:spLocks noGrp="1"/>
          </p:cNvSpPr>
          <p:nvPr>
            <p:ph type="ftr" sz="quarter" idx="11"/>
          </p:nvPr>
        </p:nvSpPr>
        <p:spPr/>
        <p:txBody>
          <a:bodyPr/>
          <a:lstStyle/>
          <a:p>
            <a:endParaRPr lang="en-US" dirty="0"/>
          </a:p>
        </p:txBody>
      </p:sp>
      <p:sp>
        <p:nvSpPr>
          <p:cNvPr id="1048707"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2097162" name="Picture 8" descr="C2-HD-BTM.png"/>
          <p:cNvPicPr>
            <a:picLocks noChangeAspect="1"/>
          </p:cNvPicPr>
          <p:nvPr/>
        </p:nvPicPr>
        <p:blipFill>
          <a:blip r:embed="rId2"/>
          <a:stretch>
            <a:fillRect/>
          </a:stretch>
        </p:blipFill>
        <p:spPr>
          <a:xfrm>
            <a:off x="0" y="4375150"/>
            <a:ext cx="12192000" cy="2482850"/>
          </a:xfrm>
          <a:prstGeom prst="rect">
            <a:avLst/>
          </a:prstGeom>
        </p:spPr>
      </p:pic>
      <p:sp>
        <p:nvSpPr>
          <p:cNvPr id="1048657" name="Vertical Title 1"/>
          <p:cNvSpPr>
            <a:spLocks noGrp="1"/>
          </p:cNvSpPr>
          <p:nvPr>
            <p:ph type="title" orient="vert"/>
          </p:nvPr>
        </p:nvSpPr>
        <p:spPr>
          <a:xfrm>
            <a:off x="9448800" y="745066"/>
            <a:ext cx="2057400" cy="3903133"/>
          </a:xfrm>
        </p:spPr>
        <p:txBody>
          <a:bodyPr vert="eaVert"/>
          <a:lstStyle>
            <a:lvl1pPr algn="l"/>
          </a:lstStyle>
          <a:p>
            <a:r>
              <a:rPr lang="en-US"/>
              <a:t>Click to edit Master title style</a:t>
            </a:r>
            <a:endParaRPr lang="en-US" dirty="0"/>
          </a:p>
        </p:txBody>
      </p:sp>
      <p:sp>
        <p:nvSpPr>
          <p:cNvPr id="1048658"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9" name="Date Placeholder 3"/>
          <p:cNvSpPr>
            <a:spLocks noGrp="1"/>
          </p:cNvSpPr>
          <p:nvPr>
            <p:ph type="dt" sz="half" idx="10"/>
          </p:nvPr>
        </p:nvSpPr>
        <p:spPr>
          <a:xfrm>
            <a:off x="7814452" y="379941"/>
            <a:ext cx="2910840" cy="365125"/>
          </a:xfrm>
        </p:spPr>
        <p:txBody>
          <a:bodyPr/>
          <a:lstStyle>
            <a:lvl1pPr algn="r"/>
          </a:lstStyle>
          <a:p>
            <a:fld id="{B4E0BF79-FAC6-4A96-8DE1-F7B82E2E1652}" type="datetimeFigureOut">
              <a:rPr lang="en-US" smtClean="0"/>
              <a:t>7/30/2024</a:t>
            </a:fld>
            <a:endParaRPr lang="en-US" dirty="0"/>
          </a:p>
        </p:txBody>
      </p:sp>
      <p:sp>
        <p:nvSpPr>
          <p:cNvPr id="1048660" name="Footer Placeholder 4"/>
          <p:cNvSpPr>
            <a:spLocks noGrp="1"/>
          </p:cNvSpPr>
          <p:nvPr>
            <p:ph type="ftr" sz="quarter" idx="11"/>
          </p:nvPr>
        </p:nvSpPr>
        <p:spPr>
          <a:xfrm>
            <a:off x="685800" y="381000"/>
            <a:ext cx="6991492" cy="365125"/>
          </a:xfrm>
        </p:spPr>
        <p:txBody>
          <a:bodyPr/>
          <a:lstStyle/>
          <a:p>
            <a:endParaRPr lang="en-US" dirty="0"/>
          </a:p>
        </p:txBody>
      </p:sp>
      <p:sp>
        <p:nvSpPr>
          <p:cNvPr id="1048661" name="Slide Number Placeholder 5"/>
          <p:cNvSpPr>
            <a:spLocks noGrp="1"/>
          </p:cNvSpPr>
          <p:nvPr>
            <p:ph type="sldNum" sz="quarter" idx="12"/>
          </p:nvPr>
        </p:nvSpPr>
        <p:spPr>
          <a:xfrm>
            <a:off x="10862452" y="381000"/>
            <a:ext cx="643748" cy="365125"/>
          </a:xfrm>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0" name="Title 1"/>
          <p:cNvSpPr>
            <a:spLocks noGrp="1"/>
          </p:cNvSpPr>
          <p:nvPr>
            <p:ph type="title"/>
          </p:nvPr>
        </p:nvSpPr>
        <p:spPr/>
        <p:txBody>
          <a:bodyPr/>
          <a:lstStyle/>
          <a:p>
            <a:r>
              <a:rPr lang="en-US"/>
              <a:t>Click to edit Master title style</a:t>
            </a:r>
            <a:endParaRPr lang="en-US" dirty="0"/>
          </a:p>
        </p:txBody>
      </p:sp>
      <p:sp>
        <p:nvSpPr>
          <p:cNvPr id="1048671"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2" name="Date Placeholder 3"/>
          <p:cNvSpPr>
            <a:spLocks noGrp="1"/>
          </p:cNvSpPr>
          <p:nvPr>
            <p:ph type="dt" sz="half" idx="10"/>
          </p:nvPr>
        </p:nvSpPr>
        <p:spPr/>
        <p:txBody>
          <a:bodyPr/>
          <a:lstStyle/>
          <a:p>
            <a:fld id="{82FF5DD9-2C52-442D-92E2-8072C0C3D7CD}" type="datetimeFigureOut">
              <a:rPr lang="en-US" smtClean="0"/>
              <a:t>7/30/2024</a:t>
            </a:fld>
            <a:endParaRPr lang="en-US" dirty="0"/>
          </a:p>
        </p:txBody>
      </p:sp>
      <p:sp>
        <p:nvSpPr>
          <p:cNvPr id="1048673" name="Footer Placeholder 4"/>
          <p:cNvSpPr>
            <a:spLocks noGrp="1"/>
          </p:cNvSpPr>
          <p:nvPr>
            <p:ph type="ftr" sz="quarter" idx="11"/>
          </p:nvPr>
        </p:nvSpPr>
        <p:spPr/>
        <p:txBody>
          <a:bodyPr/>
          <a:lstStyle/>
          <a:p>
            <a:endParaRPr lang="en-US" dirty="0"/>
          </a:p>
        </p:txBody>
      </p:sp>
      <p:sp>
        <p:nvSpPr>
          <p:cNvPr id="1048674"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2097161" name="Picture 7" descr="C2-HD-BTM.png"/>
          <p:cNvPicPr>
            <a:picLocks noChangeAspect="1"/>
          </p:cNvPicPr>
          <p:nvPr/>
        </p:nvPicPr>
        <p:blipFill>
          <a:blip r:embed="rId2"/>
          <a:stretch>
            <a:fillRect/>
          </a:stretch>
        </p:blipFill>
        <p:spPr>
          <a:xfrm>
            <a:off x="0" y="4375150"/>
            <a:ext cx="12192000" cy="2482850"/>
          </a:xfrm>
          <a:prstGeom prst="rect">
            <a:avLst/>
          </a:prstGeom>
        </p:spPr>
      </p:pic>
      <p:sp>
        <p:nvSpPr>
          <p:cNvPr id="1048644"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1048645"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46" name="Date Placeholder 3"/>
          <p:cNvSpPr>
            <a:spLocks noGrp="1"/>
          </p:cNvSpPr>
          <p:nvPr>
            <p:ph type="dt" sz="half" idx="10"/>
          </p:nvPr>
        </p:nvSpPr>
        <p:spPr>
          <a:xfrm>
            <a:off x="7814452" y="381000"/>
            <a:ext cx="2910840" cy="365125"/>
          </a:xfrm>
        </p:spPr>
        <p:txBody>
          <a:bodyPr/>
          <a:lstStyle>
            <a:lvl1pPr algn="r"/>
          </a:lstStyle>
          <a:p>
            <a:fld id="{C44961B7-6B89-48AB-966F-622E2788EECC}" type="datetimeFigureOut">
              <a:rPr lang="en-US" smtClean="0"/>
              <a:t>7/30/2024</a:t>
            </a:fld>
            <a:endParaRPr lang="en-US" dirty="0"/>
          </a:p>
        </p:txBody>
      </p:sp>
      <p:sp>
        <p:nvSpPr>
          <p:cNvPr id="1048647" name="Footer Placeholder 4"/>
          <p:cNvSpPr>
            <a:spLocks noGrp="1"/>
          </p:cNvSpPr>
          <p:nvPr>
            <p:ph type="ftr" sz="quarter" idx="11"/>
          </p:nvPr>
        </p:nvSpPr>
        <p:spPr>
          <a:xfrm>
            <a:off x="685800" y="381001"/>
            <a:ext cx="6991492" cy="364065"/>
          </a:xfrm>
        </p:spPr>
        <p:txBody>
          <a:bodyPr/>
          <a:lstStyle/>
          <a:p>
            <a:endParaRPr lang="en-US" dirty="0"/>
          </a:p>
        </p:txBody>
      </p:sp>
      <p:sp>
        <p:nvSpPr>
          <p:cNvPr id="1048648" name="Slide Number Placeholder 5"/>
          <p:cNvSpPr>
            <a:spLocks noGrp="1"/>
          </p:cNvSpPr>
          <p:nvPr>
            <p:ph type="sldNum" sz="quarter" idx="12"/>
          </p:nvPr>
        </p:nvSpPr>
        <p:spPr>
          <a:xfrm>
            <a:off x="10862452" y="381000"/>
            <a:ext cx="643748" cy="365125"/>
          </a:xfrm>
        </p:spPr>
        <p:txBody>
          <a:bodyPr/>
          <a:lstStyle/>
          <a:p>
            <a:fld id="{4FAB73BC-B049-4115-A692-8D63A059BFB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1" name="Title 1"/>
          <p:cNvSpPr>
            <a:spLocks noGrp="1"/>
          </p:cNvSpPr>
          <p:nvPr>
            <p:ph type="title"/>
          </p:nvPr>
        </p:nvSpPr>
        <p:spPr/>
        <p:txBody>
          <a:bodyPr/>
          <a:lstStyle/>
          <a:p>
            <a:r>
              <a:rPr lang="en-US"/>
              <a:t>Click to edit Master title style</a:t>
            </a:r>
            <a:endParaRPr lang="en-US" dirty="0"/>
          </a:p>
        </p:txBody>
      </p:sp>
      <p:sp>
        <p:nvSpPr>
          <p:cNvPr id="1048682"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3"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4" name="Date Placeholder 4"/>
          <p:cNvSpPr>
            <a:spLocks noGrp="1"/>
          </p:cNvSpPr>
          <p:nvPr>
            <p:ph type="dt" sz="half" idx="10"/>
          </p:nvPr>
        </p:nvSpPr>
        <p:spPr/>
        <p:txBody>
          <a:bodyPr/>
          <a:lstStyle/>
          <a:p>
            <a:fld id="{DBD3D6FB-79CC-4683-A046-BBE785BA1BED}" type="datetimeFigureOut">
              <a:rPr lang="en-US" smtClean="0"/>
              <a:t>7/30/2024</a:t>
            </a:fld>
            <a:endParaRPr lang="en-US" dirty="0"/>
          </a:p>
        </p:txBody>
      </p:sp>
      <p:sp>
        <p:nvSpPr>
          <p:cNvPr id="1048685" name="Footer Placeholder 5"/>
          <p:cNvSpPr>
            <a:spLocks noGrp="1"/>
          </p:cNvSpPr>
          <p:nvPr>
            <p:ph type="ftr" sz="quarter" idx="11"/>
          </p:nvPr>
        </p:nvSpPr>
        <p:spPr/>
        <p:txBody>
          <a:bodyPr/>
          <a:lstStyle/>
          <a:p>
            <a:endParaRPr lang="en-US" dirty="0"/>
          </a:p>
        </p:txBody>
      </p:sp>
      <p:sp>
        <p:nvSpPr>
          <p:cNvPr id="1048686"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9"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1048650"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1"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2"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3"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4" name="Date Placeholder 6"/>
          <p:cNvSpPr>
            <a:spLocks noGrp="1"/>
          </p:cNvSpPr>
          <p:nvPr>
            <p:ph type="dt" sz="half" idx="10"/>
          </p:nvPr>
        </p:nvSpPr>
        <p:spPr/>
        <p:txBody>
          <a:bodyPr/>
          <a:lstStyle/>
          <a:p>
            <a:fld id="{9512B3E8-48F1-4B23-8498-D8A04A81EC9C}" type="datetimeFigureOut">
              <a:rPr lang="en-US" smtClean="0"/>
              <a:t>7/30/2024</a:t>
            </a:fld>
            <a:endParaRPr lang="en-US" dirty="0"/>
          </a:p>
        </p:txBody>
      </p:sp>
      <p:sp>
        <p:nvSpPr>
          <p:cNvPr id="1048655" name="Footer Placeholder 7"/>
          <p:cNvSpPr>
            <a:spLocks noGrp="1"/>
          </p:cNvSpPr>
          <p:nvPr>
            <p:ph type="ftr" sz="quarter" idx="11"/>
          </p:nvPr>
        </p:nvSpPr>
        <p:spPr/>
        <p:txBody>
          <a:bodyPr/>
          <a:lstStyle/>
          <a:p>
            <a:endParaRPr lang="en-US" dirty="0"/>
          </a:p>
        </p:txBody>
      </p:sp>
      <p:sp>
        <p:nvSpPr>
          <p:cNvPr id="1048656"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en-US"/>
              <a:t>Click to edit Master title style</a:t>
            </a:r>
            <a:endParaRPr lang="en-US" dirty="0"/>
          </a:p>
        </p:txBody>
      </p:sp>
      <p:sp>
        <p:nvSpPr>
          <p:cNvPr id="1048612" name="Date Placeholder 2"/>
          <p:cNvSpPr>
            <a:spLocks noGrp="1"/>
          </p:cNvSpPr>
          <p:nvPr>
            <p:ph type="dt" sz="half" idx="10"/>
          </p:nvPr>
        </p:nvSpPr>
        <p:spPr/>
        <p:txBody>
          <a:bodyPr/>
          <a:lstStyle/>
          <a:p>
            <a:fld id="{10B90D90-AA62-404D-A741-635B4370F9CB}" type="datetimeFigureOut">
              <a:rPr lang="en-US" smtClean="0"/>
              <a:t>7/30/2024</a:t>
            </a:fld>
            <a:endParaRPr lang="en-US" dirty="0"/>
          </a:p>
        </p:txBody>
      </p:sp>
      <p:sp>
        <p:nvSpPr>
          <p:cNvPr id="1048613" name="Footer Placeholder 3"/>
          <p:cNvSpPr>
            <a:spLocks noGrp="1"/>
          </p:cNvSpPr>
          <p:nvPr>
            <p:ph type="ftr" sz="quarter" idx="11"/>
          </p:nvPr>
        </p:nvSpPr>
        <p:spPr/>
        <p:txBody>
          <a:bodyPr/>
          <a:lstStyle/>
          <a:p>
            <a:endParaRPr lang="en-US" dirty="0"/>
          </a:p>
        </p:txBody>
      </p:sp>
      <p:sp>
        <p:nvSpPr>
          <p:cNvPr id="1048614"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8" name="Date Placeholder 1"/>
          <p:cNvSpPr>
            <a:spLocks noGrp="1"/>
          </p:cNvSpPr>
          <p:nvPr>
            <p:ph type="dt" sz="half" idx="10"/>
          </p:nvPr>
        </p:nvSpPr>
        <p:spPr/>
        <p:txBody>
          <a:bodyPr/>
          <a:lstStyle/>
          <a:p>
            <a:fld id="{A57002E4-6836-46D1-9DBB-3C27C0DD3A89}" type="datetimeFigureOut">
              <a:rPr lang="en-US" smtClean="0"/>
              <a:t>7/30/2024</a:t>
            </a:fld>
            <a:endParaRPr lang="en-US" dirty="0"/>
          </a:p>
        </p:txBody>
      </p:sp>
      <p:sp>
        <p:nvSpPr>
          <p:cNvPr id="1048589" name="Footer Placeholder 2"/>
          <p:cNvSpPr>
            <a:spLocks noGrp="1"/>
          </p:cNvSpPr>
          <p:nvPr>
            <p:ph type="ftr" sz="quarter" idx="11"/>
          </p:nvPr>
        </p:nvSpPr>
        <p:spPr/>
        <p:txBody>
          <a:bodyPr/>
          <a:lstStyle/>
          <a:p>
            <a:endParaRPr lang="en-US" dirty="0"/>
          </a:p>
        </p:txBody>
      </p:sp>
      <p:sp>
        <p:nvSpPr>
          <p:cNvPr id="1048590"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7"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1048698"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9"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00" name="Date Placeholder 4"/>
          <p:cNvSpPr>
            <a:spLocks noGrp="1"/>
          </p:cNvSpPr>
          <p:nvPr>
            <p:ph type="dt" sz="half" idx="10"/>
          </p:nvPr>
        </p:nvSpPr>
        <p:spPr/>
        <p:txBody>
          <a:bodyPr/>
          <a:lstStyle/>
          <a:p>
            <a:fld id="{1CF131DD-A141-4471-BCF9-C6073EDD7E20}" type="datetimeFigureOut">
              <a:rPr lang="en-US" smtClean="0"/>
              <a:t>7/30/2024</a:t>
            </a:fld>
            <a:endParaRPr lang="en-US" dirty="0"/>
          </a:p>
        </p:txBody>
      </p:sp>
      <p:sp>
        <p:nvSpPr>
          <p:cNvPr id="1048701" name="Footer Placeholder 5"/>
          <p:cNvSpPr>
            <a:spLocks noGrp="1"/>
          </p:cNvSpPr>
          <p:nvPr>
            <p:ph type="ftr" sz="quarter" idx="11"/>
          </p:nvPr>
        </p:nvSpPr>
        <p:spPr/>
        <p:txBody>
          <a:bodyPr/>
          <a:lstStyle/>
          <a:p>
            <a:endParaRPr lang="en-US" dirty="0"/>
          </a:p>
        </p:txBody>
      </p:sp>
      <p:sp>
        <p:nvSpPr>
          <p:cNvPr id="1048702"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5"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1048626"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27"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28" name="Date Placeholder 4"/>
          <p:cNvSpPr>
            <a:spLocks noGrp="1"/>
          </p:cNvSpPr>
          <p:nvPr>
            <p:ph type="dt" sz="half" idx="10"/>
          </p:nvPr>
        </p:nvSpPr>
        <p:spPr/>
        <p:txBody>
          <a:bodyPr/>
          <a:lstStyle/>
          <a:p>
            <a:fld id="{AB334A90-EB03-42F3-8859-2C2B2724C058}" type="datetimeFigureOut">
              <a:rPr lang="en-US" smtClean="0"/>
              <a:t>7/30/2024</a:t>
            </a:fld>
            <a:endParaRPr lang="en-US" dirty="0"/>
          </a:p>
        </p:txBody>
      </p:sp>
      <p:sp>
        <p:nvSpPr>
          <p:cNvPr id="1048629" name="Footer Placeholder 5"/>
          <p:cNvSpPr>
            <a:spLocks noGrp="1"/>
          </p:cNvSpPr>
          <p:nvPr>
            <p:ph type="ftr" sz="quarter" idx="11"/>
          </p:nvPr>
        </p:nvSpPr>
        <p:spPr/>
        <p:txBody>
          <a:bodyPr/>
          <a:lstStyle/>
          <a:p>
            <a:endParaRPr lang="en-US" dirty="0"/>
          </a:p>
        </p:txBody>
      </p:sp>
      <p:sp>
        <p:nvSpPr>
          <p:cNvPr id="1048630"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97152" name="Picture 7" descr="C2-HD-TOP.png"/>
          <p:cNvPicPr>
            <a:picLocks noChangeAspect="1"/>
          </p:cNvPicPr>
          <p:nvPr/>
        </p:nvPicPr>
        <p:blipFill>
          <a:blip r:embed="rId19"/>
          <a:stretch>
            <a:fillRect/>
          </a:stretch>
        </p:blipFill>
        <p:spPr>
          <a:xfrm>
            <a:off x="0" y="0"/>
            <a:ext cx="12192000" cy="1441450"/>
          </a:xfrm>
          <a:prstGeom prst="rect">
            <a:avLst/>
          </a:prstGeom>
        </p:spPr>
      </p:pic>
      <p:sp>
        <p:nvSpPr>
          <p:cNvPr id="1048576"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BC48EC7-AF6A-48D3-8284-14BACBEBDD84}" type="datetimeFigureOut">
              <a:rPr lang="en-US" smtClean="0"/>
              <a:t>7/30/2024</a:t>
            </a:fld>
            <a:endParaRPr lang="en-US" dirty="0"/>
          </a:p>
        </p:txBody>
      </p:sp>
      <p:sp>
        <p:nvSpPr>
          <p:cNvPr id="1048579"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1048580"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AB73BC-B049-4115-A692-8D63A059BFB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http://scholar.google.com/scholar_lookup?&amp;title=Improving%20aggregate%20recommendation%20diversity%20using%20ranking-based%20techniques&amp;journal=IEEE%20Trans%20Knowl%20Data%20Eng&amp;doi=10.1109/TKDE.2011.15&amp;volume=24&amp;issue=5&amp;pages=896-911&amp;publication_year=2011&amp;author=Adomavicius,G&amp;author=Kwon,Y" TargetMode="External"/><Relationship Id="rId3" Type="http://schemas.openxmlformats.org/officeDocument/2006/relationships/hyperlink" Target="http://scholar.google.com/scholar_lookup?&amp;title=Sentiment%20analysis%20through%20recurrent%20variants%20latterly%20on%20convolutional%20neural%20network%20of%20twitter&amp;journal=Futur%20Gener%20Comput%20Syst&amp;doi=10.1016/j.future.2018.12.018&amp;volume=95&amp;pages=292-308&amp;publication_year=2019&amp;author=Abid,F&amp;author=Alam,M&amp;author=Yasir,M&amp;author=Li,C" TargetMode="External"/><Relationship Id="rId7" Type="http://schemas.openxmlformats.org/officeDocument/2006/relationships/hyperlink" Target="https://doi.org/10.1109/TKDE.2011.15" TargetMode="External"/><Relationship Id="rId2" Type="http://schemas.openxmlformats.org/officeDocument/2006/relationships/hyperlink" Target="https://doi.org/10.1016/j.future.2018.12.018" TargetMode="External"/><Relationship Id="rId1" Type="http://schemas.openxmlformats.org/officeDocument/2006/relationships/slideLayout" Target="../slideLayouts/slideLayout7.xml"/><Relationship Id="rId6" Type="http://schemas.openxmlformats.org/officeDocument/2006/relationships/hyperlink" Target="http://scholar.google.com/scholar_lookup?&amp;title=Transformer%20models%20for%20text-based%20emotion%20detection:%20a%20review%20of%20BERT-based%20approaches&amp;journal=Artif%20Intell%20Rev&amp;doi=10.1007/s10462-021-09958-2&amp;volume=54&amp;pages=5789-5829&amp;publication_year=2021&amp;author=Acheampong,FA&amp;author=Nunoo-Mensah,H&amp;author=Chen,W" TargetMode="External"/><Relationship Id="rId5" Type="http://schemas.openxmlformats.org/officeDocument/2006/relationships/hyperlink" Target="https://link.springer.com/doi/10.1007/s10462-021-09958-2" TargetMode="External"/><Relationship Id="rId4" Type="http://schemas.openxmlformats.org/officeDocument/2006/relationships/hyperlink" Target="http://scholar.google.com/scholar_lookup?&amp;title=Text-based%20emotion%20detection:%20advances,%20challenges,%20and%20opportunities&amp;journal=Eng%20Rep&amp;volume=2&amp;issue=7&amp;publication_year=2020&amp;author=Acheampong,FA&amp;author=Wenyu,C&amp;author=Nunoo-Mensah,H" TargetMode="External"/><Relationship Id="rId9" Type="http://schemas.openxmlformats.org/officeDocument/2006/relationships/hyperlink" Target="http://scholar.google.com/scholar_lookup?&amp;title=Detection%20and%20classification%20of%20social%20media-based%20extremist%20affiliations%20using%20sentiment%20analysis%20techniques&amp;journal=Hum%20Centric%20Comput%20Inf%20Sci&amp;volume=9&amp;issue=1&amp;pages=1-23&amp;publication_year=2019&amp;author=Ahmad,S&amp;author=Asghar,MZ&amp;author=Alotaibi,FM&amp;author=Awan,I"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1445342" y="973395"/>
            <a:ext cx="9184952" cy="727586"/>
          </a:xfrm>
        </p:spPr>
        <p:txBody>
          <a:bodyPr/>
          <a:lstStyle/>
          <a:p>
            <a:r>
              <a:rPr lang="en-US" sz="2400" dirty="0">
                <a:latin typeface="Algerian" panose="04020705040A02060702" pitchFamily="82" charset="0"/>
              </a:rPr>
              <a:t>Sentiment and  behavior recognition </a:t>
            </a:r>
            <a:endParaRPr lang="en-IN" sz="2400" dirty="0">
              <a:latin typeface="Algerian" panose="04020705040A02060702" pitchFamily="82" charset="0"/>
            </a:endParaRPr>
          </a:p>
        </p:txBody>
      </p:sp>
      <p:sp>
        <p:nvSpPr>
          <p:cNvPr id="1048587" name="Subtitle 2"/>
          <p:cNvSpPr>
            <a:spLocks noGrp="1"/>
          </p:cNvSpPr>
          <p:nvPr>
            <p:ph type="subTitle" idx="1"/>
          </p:nvPr>
        </p:nvSpPr>
        <p:spPr>
          <a:xfrm>
            <a:off x="521110" y="2153265"/>
            <a:ext cx="10111838" cy="2985999"/>
          </a:xfrm>
        </p:spPr>
        <p:txBody>
          <a:bodyPr>
            <a:normAutofit/>
          </a:bodyPr>
          <a:lstStyle/>
          <a:p>
            <a:pPr algn="ctr"/>
            <a:r>
              <a:rPr lang="en-US" dirty="0">
                <a:latin typeface="Times New Roman" panose="02020603050405020304" pitchFamily="18" charset="0"/>
                <a:cs typeface="Times New Roman" panose="02020603050405020304" pitchFamily="18" charset="0"/>
              </a:rPr>
              <a:t>By</a:t>
            </a:r>
            <a:endParaRPr lang="zh-CN" altLang="en-US" dirty="0"/>
          </a:p>
          <a:p>
            <a:pPr algn="ctr"/>
            <a:r>
              <a:rPr lang="en-US" dirty="0">
                <a:latin typeface="Times New Roman" panose="02020603050405020304" pitchFamily="18" charset="0"/>
                <a:cs typeface="Times New Roman" panose="02020603050405020304" pitchFamily="18" charset="0"/>
              </a:rPr>
              <a:t>K.MUNILAKSHMI(192210336)</a:t>
            </a:r>
          </a:p>
          <a:p>
            <a:pPr algn="ctr"/>
            <a:r>
              <a:rPr lang="en-US" dirty="0">
                <a:latin typeface="Times New Roman" panose="02020603050405020304" pitchFamily="18" charset="0"/>
                <a:cs typeface="Times New Roman" panose="02020603050405020304" pitchFamily="18" charset="0"/>
              </a:rPr>
              <a:t>K.PRANITHA(192210506)</a:t>
            </a:r>
          </a:p>
          <a:p>
            <a:pPr algn="ctr"/>
            <a:r>
              <a:rPr lang="en-US" cap="none" dirty="0">
                <a:latin typeface="Times New Roman" panose="02020603050405020304" pitchFamily="18" charset="0"/>
                <a:cs typeface="Times New Roman" panose="02020603050405020304" pitchFamily="18" charset="0"/>
              </a:rPr>
              <a:t>Supervised by </a:t>
            </a:r>
          </a:p>
          <a:p>
            <a:pPr algn="ctr"/>
            <a:r>
              <a:rPr lang="en-US" dirty="0">
                <a:latin typeface="Times New Roman" panose="02020603050405020304" pitchFamily="18" charset="0"/>
                <a:cs typeface="Times New Roman" panose="02020603050405020304" pitchFamily="18" charset="0"/>
              </a:rPr>
              <a:t>DR. E. K. Subramanian </a:t>
            </a:r>
            <a:endParaRPr lang="zh-CN" altLang="en-US" dirty="0"/>
          </a:p>
          <a:p>
            <a:pPr algn="ctr"/>
            <a:r>
              <a:rPr lang="en-US" dirty="0">
                <a:latin typeface="Times New Roman" panose="02020603050405020304" pitchFamily="18" charset="0"/>
                <a:cs typeface="Times New Roman" panose="02020603050405020304" pitchFamily="18" charset="0"/>
              </a:rPr>
              <a:t>SIMATS INSTITUTION OF MEDICAL AND TECHNICAL SCIENCES</a:t>
            </a:r>
          </a:p>
          <a:p>
            <a:pPr algn="ctr"/>
            <a:r>
              <a:rPr lang="en-US" dirty="0">
                <a:latin typeface="Times New Roman" panose="02020603050405020304" pitchFamily="18" charset="0"/>
                <a:cs typeface="Times New Roman" panose="02020603050405020304" pitchFamily="18" charset="0"/>
              </a:rPr>
              <a:t>CHENNAI</a:t>
            </a: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Picture 1"/>
          <p:cNvPicPr>
            <a:picLocks noChangeAspect="1"/>
          </p:cNvPicPr>
          <p:nvPr/>
        </p:nvPicPr>
        <p:blipFill>
          <a:blip r:embed="rId2"/>
          <a:stretch>
            <a:fillRect/>
          </a:stretch>
        </p:blipFill>
        <p:spPr>
          <a:xfrm>
            <a:off x="1981610" y="2128439"/>
            <a:ext cx="8072808" cy="4231900"/>
          </a:xfrm>
          <a:prstGeom prst="rect">
            <a:avLst/>
          </a:prstGeom>
        </p:spPr>
      </p:pic>
      <p:sp>
        <p:nvSpPr>
          <p:cNvPr id="1048606" name="TextBox 2"/>
          <p:cNvSpPr txBox="1"/>
          <p:nvPr/>
        </p:nvSpPr>
        <p:spPr>
          <a:xfrm>
            <a:off x="659171" y="1377386"/>
            <a:ext cx="3380394" cy="584775"/>
          </a:xfrm>
          <a:prstGeom prst="rect">
            <a:avLst/>
          </a:prstGeom>
          <a:noFill/>
        </p:spPr>
        <p:txBody>
          <a:bodyPr wrap="square" rtlCol="0">
            <a:spAutoFit/>
          </a:bodyPr>
          <a:lstStyle/>
          <a:p>
            <a:r>
              <a:rPr lang="en-US" sz="3200" dirty="0">
                <a:latin typeface="Algerian" panose="04020705040A02060702" pitchFamily="82" charset="0"/>
              </a:rPr>
              <a:t>INPUT SAMPLE</a:t>
            </a:r>
            <a:endParaRPr lang="en-IN" sz="3200" dirty="0">
              <a:latin typeface="Algerian" panose="04020705040A02060702" pitchFamily="82" charset="0"/>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FB84F9-29A3-1B33-C754-BA2451EAC218}"/>
              </a:ext>
            </a:extLst>
          </p:cNvPr>
          <p:cNvSpPr txBox="1"/>
          <p:nvPr/>
        </p:nvSpPr>
        <p:spPr>
          <a:xfrm>
            <a:off x="1956619" y="1120877"/>
            <a:ext cx="9291484" cy="5806721"/>
          </a:xfrm>
          <a:prstGeom prst="rect">
            <a:avLst/>
          </a:prstGeom>
          <a:noFill/>
        </p:spPr>
        <p:txBody>
          <a:bodyPr wrap="square" rtlCol="0">
            <a:spAutoFit/>
          </a:bodyPr>
          <a:lstStyle/>
          <a:p>
            <a:r>
              <a:rPr lang="en-IN" sz="1050" dirty="0"/>
              <a:t>import pandas as pd</a:t>
            </a:r>
          </a:p>
          <a:p>
            <a:r>
              <a:rPr lang="en-IN" sz="1050" dirty="0"/>
              <a:t>import numpy as np</a:t>
            </a:r>
          </a:p>
          <a:p>
            <a:r>
              <a:rPr lang="en-IN" sz="1050" dirty="0"/>
              <a:t>from sklearn.model_selection import train_test_split</a:t>
            </a:r>
          </a:p>
          <a:p>
            <a:r>
              <a:rPr lang="en-IN" sz="1050" dirty="0"/>
              <a:t>from sklearn.feature_extraction.text import CountVectorizer</a:t>
            </a:r>
          </a:p>
          <a:p>
            <a:r>
              <a:rPr lang="en-IN" sz="1050" dirty="0"/>
              <a:t>from sklearn.naive_bayes import MultinomialNB</a:t>
            </a:r>
          </a:p>
          <a:p>
            <a:r>
              <a:rPr lang="en-IN" sz="1050" dirty="0"/>
              <a:t>from sklearn.metrics import classification_report, accuracy_score</a:t>
            </a:r>
          </a:p>
          <a:p>
            <a:r>
              <a:rPr lang="en-IN" sz="1050" dirty="0"/>
              <a:t>import nltk</a:t>
            </a:r>
          </a:p>
          <a:p>
            <a:r>
              <a:rPr lang="en-IN" sz="1050" dirty="0"/>
              <a:t>from nltk.corpus import stopwords</a:t>
            </a:r>
          </a:p>
          <a:p>
            <a:r>
              <a:rPr lang="en-IN" sz="1050" dirty="0"/>
              <a:t>from nltk.stem import WordNetLemmatizer</a:t>
            </a:r>
          </a:p>
          <a:p>
            <a:r>
              <a:rPr lang="en-IN" sz="1050" dirty="0"/>
              <a:t>import re</a:t>
            </a:r>
          </a:p>
          <a:p>
            <a:r>
              <a:rPr lang="en-IN" sz="1050" dirty="0"/>
              <a:t>file_path = 'sentiment_analysis_dataset (2).csv'</a:t>
            </a:r>
          </a:p>
          <a:p>
            <a:r>
              <a:rPr lang="en-IN" sz="1050" dirty="0"/>
              <a:t>df = pd.read_csv(file_path)</a:t>
            </a:r>
          </a:p>
          <a:p>
            <a:r>
              <a:rPr lang="en-IN" sz="1050" dirty="0"/>
              <a:t>print("First few rows of the dataset:")</a:t>
            </a:r>
          </a:p>
          <a:p>
            <a:r>
              <a:rPr lang="en-IN" sz="1050" dirty="0"/>
              <a:t>print(df.head())</a:t>
            </a:r>
          </a:p>
          <a:p>
            <a:r>
              <a:rPr lang="en-IN" sz="1050" dirty="0"/>
              <a:t>nltk.download('stopwords')</a:t>
            </a:r>
          </a:p>
          <a:p>
            <a:r>
              <a:rPr lang="en-IN" sz="1050" dirty="0"/>
              <a:t>nltk.download('wordnet')</a:t>
            </a:r>
          </a:p>
          <a:p>
            <a:r>
              <a:rPr lang="en-IN" sz="1050" dirty="0"/>
              <a:t>stop_words = set(stopwords.words(‘English'))</a:t>
            </a:r>
          </a:p>
          <a:p>
            <a:r>
              <a:rPr lang="en-IN" sz="1050" dirty="0"/>
              <a:t>lemmatizer = WordNetLemmatizer()</a:t>
            </a:r>
          </a:p>
          <a:p>
            <a:r>
              <a:rPr lang="en-IN" sz="1050" dirty="0"/>
              <a:t>def preprocess_text(text):</a:t>
            </a:r>
          </a:p>
          <a:p>
            <a:r>
              <a:rPr lang="en-IN" sz="1050" dirty="0"/>
              <a:t>    text = text.lower()  </a:t>
            </a:r>
          </a:p>
          <a:p>
            <a:r>
              <a:rPr lang="en-IN" sz="1050" dirty="0"/>
              <a:t>    text = re.sub(r'\d+', '', text) </a:t>
            </a:r>
          </a:p>
          <a:p>
            <a:r>
              <a:rPr lang="en-IN" sz="1050" dirty="0"/>
              <a:t>    text = re.sub(r'\W+', ' ', text) </a:t>
            </a:r>
          </a:p>
          <a:p>
            <a:r>
              <a:rPr lang="en-IN" sz="1050" dirty="0"/>
              <a:t>    tokens = text.split()  </a:t>
            </a:r>
          </a:p>
          <a:p>
            <a:r>
              <a:rPr lang="en-IN" sz="1050" dirty="0"/>
              <a:t>    tokens = [lemmatizer.lemmatize(word) for word in tokens if word not in stop_words]  # Remove stopwords and lemmatize</a:t>
            </a:r>
          </a:p>
          <a:p>
            <a:r>
              <a:rPr lang="en-IN" sz="1050" dirty="0"/>
              <a:t>    return ' '.join(tokens)</a:t>
            </a:r>
          </a:p>
          <a:p>
            <a:r>
              <a:rPr lang="en-IN" sz="1050" dirty="0"/>
              <a:t>df['tweet'] = df['tweet'].apply(preprocess_text)</a:t>
            </a:r>
          </a:p>
          <a:p>
            <a:r>
              <a:rPr lang="en-IN" sz="1050" dirty="0"/>
              <a:t>vectorizer = CountVectorizer()</a:t>
            </a:r>
          </a:p>
          <a:p>
            <a:r>
              <a:rPr lang="en-IN" sz="1050" dirty="0"/>
              <a:t>X = vectorizer.fit_transform(df['tweet'])</a:t>
            </a:r>
          </a:p>
          <a:p>
            <a:r>
              <a:rPr lang="en-IN" sz="1050" dirty="0"/>
              <a:t>y = df['sentiment']</a:t>
            </a:r>
          </a:p>
          <a:p>
            <a:r>
              <a:rPr lang="en-IN" sz="1050" dirty="0"/>
              <a:t>X_train, X_test, y_train, y_test = train_test_split(X, y, test_size=0.3, random_state=42)</a:t>
            </a:r>
          </a:p>
          <a:p>
            <a:r>
              <a:rPr lang="en-IN" sz="1050" dirty="0"/>
              <a:t>classifier = MultinomialNB()</a:t>
            </a:r>
          </a:p>
          <a:p>
            <a:r>
              <a:rPr lang="en-IN" sz="1050" dirty="0"/>
              <a:t>classifier.fit(X_train, y_train)</a:t>
            </a:r>
          </a:p>
          <a:p>
            <a:r>
              <a:rPr lang="en-IN" sz="1050" dirty="0"/>
              <a:t>y_pred = classifier.predict(X_test)</a:t>
            </a:r>
          </a:p>
          <a:p>
            <a:r>
              <a:rPr lang="en-IN" sz="1050" dirty="0"/>
              <a:t>print("Accuracy:", accuracy_score(y_test, y_pred))</a:t>
            </a:r>
          </a:p>
          <a:p>
            <a:r>
              <a:rPr lang="en-IN" sz="1050" dirty="0"/>
              <a:t>print("Classification Report:\n", classification_report(y_test, y_pred))</a:t>
            </a:r>
          </a:p>
        </p:txBody>
      </p:sp>
      <p:sp>
        <p:nvSpPr>
          <p:cNvPr id="3" name="TextBox 2">
            <a:extLst>
              <a:ext uri="{FF2B5EF4-FFF2-40B4-BE49-F238E27FC236}">
                <a16:creationId xmlns:a16="http://schemas.microsoft.com/office/drawing/2014/main" id="{9C09B696-BBC0-CEE2-4EC9-E676DE566004}"/>
              </a:ext>
            </a:extLst>
          </p:cNvPr>
          <p:cNvSpPr txBox="1"/>
          <p:nvPr/>
        </p:nvSpPr>
        <p:spPr>
          <a:xfrm>
            <a:off x="1425677" y="226142"/>
            <a:ext cx="1543665" cy="523220"/>
          </a:xfrm>
          <a:prstGeom prst="rect">
            <a:avLst/>
          </a:prstGeom>
          <a:noFill/>
        </p:spPr>
        <p:txBody>
          <a:bodyPr wrap="square" rtlCol="0">
            <a:spAutoFit/>
          </a:bodyPr>
          <a:lstStyle/>
          <a:p>
            <a:r>
              <a:rPr lang="en-US" sz="2800" b="1" dirty="0">
                <a:solidFill>
                  <a:schemeClr val="bg1">
                    <a:lumMod val="95000"/>
                  </a:schemeClr>
                </a:solidFill>
                <a:latin typeface="Times New Roman" panose="02020603050405020304" pitchFamily="18" charset="0"/>
                <a:cs typeface="Times New Roman" panose="02020603050405020304" pitchFamily="18" charset="0"/>
              </a:rPr>
              <a:t>Code:</a:t>
            </a:r>
            <a:endParaRPr lang="en-IN" sz="2800" b="1"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28336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extBox 1"/>
          <p:cNvSpPr txBox="1"/>
          <p:nvPr/>
        </p:nvSpPr>
        <p:spPr>
          <a:xfrm>
            <a:off x="142496" y="1451368"/>
            <a:ext cx="4516673" cy="828040"/>
          </a:xfrm>
          <a:prstGeom prst="rect">
            <a:avLst/>
          </a:prstGeom>
          <a:noFill/>
        </p:spPr>
        <p:txBody>
          <a:bodyPr wrap="square" rtlCol="0">
            <a:spAutoFit/>
          </a:bodyPr>
          <a:lstStyle/>
          <a:p>
            <a:r>
              <a:rPr lang="en-US" sz="2800" dirty="0">
                <a:latin typeface="Algerian" panose="04020705040A02060702" pitchFamily="82" charset="0"/>
              </a:rPr>
              <a:t>OUTPUT</a:t>
            </a:r>
          </a:p>
          <a:p>
            <a:endParaRPr lang="en-IN" dirty="0"/>
          </a:p>
        </p:txBody>
      </p:sp>
      <p:pic>
        <p:nvPicPr>
          <p:cNvPr id="2097157" name="Picture 2"/>
          <p:cNvPicPr>
            <a:picLocks noChangeAspect="1"/>
          </p:cNvPicPr>
          <p:nvPr/>
        </p:nvPicPr>
        <p:blipFill>
          <a:blip r:embed="rId2"/>
          <a:srcRect/>
          <a:stretch>
            <a:fillRect/>
          </a:stretch>
        </p:blipFill>
        <p:spPr bwMode="auto">
          <a:xfrm>
            <a:off x="5889522" y="2251587"/>
            <a:ext cx="5063613" cy="4059567"/>
          </a:xfrm>
          <a:prstGeom prst="rect">
            <a:avLst/>
          </a:prstGeom>
          <a:noFill/>
          <a:ln>
            <a:noFill/>
          </a:ln>
        </p:spPr>
      </p:pic>
      <p:sp>
        <p:nvSpPr>
          <p:cNvPr id="1048608" name="TextBox 10"/>
          <p:cNvSpPr txBox="1"/>
          <p:nvPr/>
        </p:nvSpPr>
        <p:spPr>
          <a:xfrm>
            <a:off x="270316" y="2149801"/>
            <a:ext cx="6307465" cy="439674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First few rows of the dataset:</a:t>
            </a:r>
          </a:p>
          <a:p>
            <a:r>
              <a:rPr lang="en-US" sz="1400" dirty="0">
                <a:latin typeface="Times New Roman" panose="02020603050405020304" pitchFamily="18" charset="0"/>
                <a:cs typeface="Times New Roman" panose="02020603050405020304" pitchFamily="18" charset="0"/>
              </a:rPr>
              <a:t>                                               tweet sentiment</a:t>
            </a:r>
          </a:p>
          <a:p>
            <a:r>
              <a:rPr lang="en-US" sz="1400" dirty="0">
                <a:latin typeface="Times New Roman" panose="02020603050405020304" pitchFamily="18" charset="0"/>
                <a:cs typeface="Times New Roman" panose="02020603050405020304" pitchFamily="18" charset="0"/>
              </a:rPr>
              <a:t>0  I ve started cycling again and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m surprised ...  positive</a:t>
            </a:r>
          </a:p>
          <a:p>
            <a:r>
              <a:rPr lang="en-US" sz="1400" dirty="0">
                <a:latin typeface="Times New Roman" panose="02020603050405020304" pitchFamily="18" charset="0"/>
                <a:cs typeface="Times New Roman" panose="02020603050405020304" pitchFamily="18" charset="0"/>
              </a:rPr>
              <a:t>1  lockdown job perks waking up later that s the ...  positive</a:t>
            </a:r>
          </a:p>
          <a:p>
            <a:r>
              <a:rPr lang="en-US" sz="1400" dirty="0">
                <a:latin typeface="Times New Roman" panose="02020603050405020304" pitchFamily="18" charset="0"/>
                <a:cs typeface="Times New Roman" panose="02020603050405020304" pitchFamily="18" charset="0"/>
              </a:rPr>
              <a:t>2  Noah drew that part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m taking a mini break f...  positive</a:t>
            </a:r>
          </a:p>
          <a:p>
            <a:r>
              <a:rPr lang="en-US" sz="1400" dirty="0">
                <a:latin typeface="Times New Roman" panose="02020603050405020304" pitchFamily="18" charset="0"/>
                <a:cs typeface="Times New Roman" panose="02020603050405020304" pitchFamily="18" charset="0"/>
              </a:rPr>
              <a:t>3  I just love when the weather s like this wet...  positive</a:t>
            </a:r>
          </a:p>
          <a:p>
            <a:r>
              <a:rPr lang="en-US" sz="1400" dirty="0">
                <a:latin typeface="Times New Roman" panose="02020603050405020304" pitchFamily="18" charset="0"/>
                <a:cs typeface="Times New Roman" panose="02020603050405020304" pitchFamily="18" charset="0"/>
              </a:rPr>
              <a:t>4  best places in life no post alarm having to p...  positive</a:t>
            </a:r>
          </a:p>
          <a:p>
            <a:endParaRPr lang="en-US" sz="12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Accuracy: 0.85</a:t>
            </a:r>
          </a:p>
          <a:p>
            <a:r>
              <a:rPr lang="en-US" sz="1400" dirty="0">
                <a:latin typeface="Times New Roman" panose="02020603050405020304" pitchFamily="18" charset="0"/>
                <a:cs typeface="Times New Roman" panose="02020603050405020304" pitchFamily="18" charset="0"/>
              </a:rPr>
              <a:t>Classification Report:</a:t>
            </a:r>
          </a:p>
          <a:p>
            <a:r>
              <a:rPr lang="en-US" sz="1400" dirty="0">
                <a:latin typeface="Times New Roman" panose="02020603050405020304" pitchFamily="18" charset="0"/>
                <a:cs typeface="Times New Roman" panose="02020603050405020304" pitchFamily="18" charset="0"/>
              </a:rPr>
              <a:t>               precision    recall  f1-score   support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negative       0.88      0.78      0.82       100</a:t>
            </a:r>
          </a:p>
          <a:p>
            <a:r>
              <a:rPr lang="en-US" sz="1400" dirty="0">
                <a:latin typeface="Times New Roman" panose="02020603050405020304" pitchFamily="18" charset="0"/>
                <a:cs typeface="Times New Roman" panose="02020603050405020304" pitchFamily="18" charset="0"/>
              </a:rPr>
              <a:t>     neutral       0.84      0.91      0.88       150</a:t>
            </a:r>
          </a:p>
          <a:p>
            <a:r>
              <a:rPr lang="en-US" sz="1400" dirty="0">
                <a:latin typeface="Times New Roman" panose="02020603050405020304" pitchFamily="18" charset="0"/>
                <a:cs typeface="Times New Roman" panose="02020603050405020304" pitchFamily="18" charset="0"/>
              </a:rPr>
              <a:t>    positive       0.86      0.85      0.85       120</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accuracy                           0.85       370</a:t>
            </a:r>
          </a:p>
          <a:p>
            <a:r>
              <a:rPr lang="en-US" sz="1400" dirty="0">
                <a:latin typeface="Times New Roman" panose="02020603050405020304" pitchFamily="18" charset="0"/>
                <a:cs typeface="Times New Roman" panose="02020603050405020304" pitchFamily="18" charset="0"/>
              </a:rPr>
              <a:t>   macro avg       0.86      0.85      0.85       370</a:t>
            </a:r>
          </a:p>
          <a:p>
            <a:r>
              <a:rPr lang="en-US" sz="1400" dirty="0">
                <a:latin typeface="Times New Roman" panose="02020603050405020304" pitchFamily="18" charset="0"/>
                <a:cs typeface="Times New Roman" panose="02020603050405020304" pitchFamily="18" charset="0"/>
              </a:rPr>
              <a:t>weighted avg       0.85      0.85      0.85       370</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extBox 1"/>
          <p:cNvSpPr txBox="1"/>
          <p:nvPr/>
        </p:nvSpPr>
        <p:spPr>
          <a:xfrm>
            <a:off x="334298" y="1818968"/>
            <a:ext cx="11021962" cy="4079240"/>
          </a:xfrm>
          <a:prstGeom prst="rect">
            <a:avLst/>
          </a:prstGeom>
          <a:noFill/>
        </p:spPr>
        <p:txBody>
          <a:bodyPr wrap="square" rtlCol="0">
            <a:spAutoFit/>
          </a:bodyPr>
          <a:lstStyle/>
          <a:p>
            <a:r>
              <a:rPr lang="en-US" sz="3600" dirty="0">
                <a:latin typeface="Algerian" panose="04020705040A02060702" pitchFamily="82" charset="0"/>
              </a:rPr>
              <a:t>CONCLUSION</a:t>
            </a:r>
          </a:p>
          <a:p>
            <a:endParaRPr lang="en-US" sz="2800" dirty="0">
              <a:latin typeface="Algerian" panose="04020705040A02060702" pitchFamily="82" charset="0"/>
            </a:endParaRPr>
          </a:p>
          <a:p>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Sentiment and behaviour recognition in natural language processing (NLP) provides useful information about user attitudes and behaviours by efficiently classifying emotions and analysing sentiment intensity. These methods improve decision-making and user experience in a variety of applications. Further developments should bring even more accuracy and versatility to a wide range of applications.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extBox 1"/>
          <p:cNvSpPr txBox="1"/>
          <p:nvPr/>
        </p:nvSpPr>
        <p:spPr>
          <a:xfrm>
            <a:off x="265471" y="108155"/>
            <a:ext cx="11661058" cy="7025639"/>
          </a:xfrm>
          <a:prstGeom prst="rect">
            <a:avLst/>
          </a:prstGeom>
          <a:noFill/>
        </p:spPr>
        <p:txBody>
          <a:bodyPr wrap="square" rtlCol="0">
            <a:spAutoFit/>
          </a:bodyPr>
          <a:lstStyle/>
          <a:p>
            <a:r>
              <a:rPr lang="en-US" sz="2800" dirty="0">
                <a:latin typeface="Algerian" panose="04020705040A02060702" pitchFamily="82" charset="0"/>
              </a:rPr>
              <a:t>REFERENCE</a:t>
            </a:r>
          </a:p>
          <a:p>
            <a:pPr marL="342900" lvl="0" indent="-342900">
              <a:spcAft>
                <a:spcPts val="1200"/>
              </a:spcAft>
              <a:buFont typeface="Wingdings" panose="05000000000000000000" pitchFamily="2" charset="2"/>
              <a:buChar char=""/>
            </a:pPr>
            <a:r>
              <a:rPr lang="en-IN" dirty="0">
                <a:solidFill>
                  <a:srgbClr val="222222"/>
                </a:solidFill>
                <a:effectLst/>
                <a:latin typeface="Times New Roman" panose="02020603050405020304" pitchFamily="18" charset="0"/>
                <a:ea typeface="Times New Roman" panose="02020603050405020304" pitchFamily="18" charset="0"/>
              </a:rPr>
              <a:t>Abid F, Alam M, Yasir M, Li C (2019) Sentiment analysis through recurrent variants latterly on convolutional neural network of twitter. Futur Gener Comput Syst 95:292–308</a:t>
            </a:r>
            <a:endParaRPr lang="en-IN" dirty="0">
              <a:effectLst/>
              <a:latin typeface="Times New Roman" panose="02020603050405020304" pitchFamily="18" charset="0"/>
              <a:ea typeface="Times New Roman" panose="02020603050405020304" pitchFamily="18" charset="0"/>
            </a:endParaRPr>
          </a:p>
          <a:p>
            <a:pPr marL="742950" lvl="1" indent="-285750">
              <a:spcAft>
                <a:spcPts val="1200"/>
              </a:spcAft>
              <a:buFont typeface="Courier New" panose="02070309020205020404" pitchFamily="49" charset="0"/>
              <a:buChar char="o"/>
            </a:pPr>
            <a:r>
              <a:rPr lang="en-IN" b="1" u="sng" dirty="0">
                <a:effectLst/>
                <a:latin typeface="Times New Roman" panose="02020603050405020304" pitchFamily="18" charset="0"/>
                <a:ea typeface="Times New Roman" panose="02020603050405020304" pitchFamily="18" charset="0"/>
                <a:hlinkClick r:id="rId2"/>
              </a:rPr>
              <a:t>Article</a:t>
            </a:r>
            <a:r>
              <a:rPr lang="en-IN" b="1" dirty="0">
                <a:effectLst/>
                <a:latin typeface="Times New Roman" panose="02020603050405020304" pitchFamily="18" charset="0"/>
                <a:ea typeface="Times New Roman" panose="02020603050405020304" pitchFamily="18" charset="0"/>
              </a:rPr>
              <a:t> </a:t>
            </a:r>
            <a:r>
              <a:rPr lang="en-IN" b="1" u="sng" dirty="0">
                <a:effectLst/>
                <a:latin typeface="Times New Roman" panose="02020603050405020304" pitchFamily="18" charset="0"/>
                <a:ea typeface="Times New Roman" panose="02020603050405020304" pitchFamily="18" charset="0"/>
                <a:hlinkClick r:id="rId3"/>
              </a:rPr>
              <a:t>Google Scholar</a:t>
            </a:r>
            <a:r>
              <a:rPr lang="en-IN" b="1"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342900" lvl="0" indent="-342900">
              <a:spcAft>
                <a:spcPts val="1200"/>
              </a:spcAft>
              <a:buFont typeface="Wingdings" panose="05000000000000000000" pitchFamily="2" charset="2"/>
              <a:buChar char=""/>
            </a:pPr>
            <a:r>
              <a:rPr lang="en-IN" dirty="0">
                <a:solidFill>
                  <a:srgbClr val="222222"/>
                </a:solidFill>
                <a:effectLst/>
                <a:latin typeface="Times New Roman" panose="02020603050405020304" pitchFamily="18" charset="0"/>
                <a:ea typeface="Times New Roman" panose="02020603050405020304" pitchFamily="18" charset="0"/>
              </a:rPr>
              <a:t>Acheampong FA, Wenyu C, Nunoo-Mensah H (2020) Text-based emotion detection: advances, challenges, and opportunities. Eng Rep 2(7):e12189</a:t>
            </a:r>
            <a:endParaRPr lang="en-IN" dirty="0">
              <a:effectLst/>
              <a:latin typeface="Times New Roman" panose="02020603050405020304" pitchFamily="18" charset="0"/>
              <a:ea typeface="Times New Roman" panose="02020603050405020304" pitchFamily="18" charset="0"/>
            </a:endParaRPr>
          </a:p>
          <a:p>
            <a:pPr marL="742950" lvl="1" indent="-285750">
              <a:spcAft>
                <a:spcPts val="1200"/>
              </a:spcAft>
              <a:buFont typeface="Courier New" panose="02070309020205020404" pitchFamily="49" charset="0"/>
              <a:buChar char="o"/>
            </a:pPr>
            <a:r>
              <a:rPr lang="en-IN" b="1" u="sng" dirty="0">
                <a:effectLst/>
                <a:latin typeface="Times New Roman" panose="02020603050405020304" pitchFamily="18" charset="0"/>
                <a:ea typeface="Times New Roman" panose="02020603050405020304" pitchFamily="18" charset="0"/>
                <a:hlinkClick r:id="rId4"/>
              </a:rPr>
              <a:t>Google Scholar</a:t>
            </a:r>
            <a:r>
              <a:rPr lang="en-IN" b="1"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342900" lvl="0" indent="-342900">
              <a:spcAft>
                <a:spcPts val="1200"/>
              </a:spcAft>
              <a:buFont typeface="Wingdings" panose="05000000000000000000" pitchFamily="2" charset="2"/>
              <a:buChar char=""/>
            </a:pPr>
            <a:r>
              <a:rPr lang="en-IN" dirty="0">
                <a:solidFill>
                  <a:srgbClr val="222222"/>
                </a:solidFill>
                <a:effectLst/>
                <a:latin typeface="Times New Roman" panose="02020603050405020304" pitchFamily="18" charset="0"/>
                <a:ea typeface="Times New Roman" panose="02020603050405020304" pitchFamily="18" charset="0"/>
              </a:rPr>
              <a:t>Acheampong FA, Nunoo-Mensah H, Chen W (2021) Transformer models for text-based emotion detection: a review of </a:t>
            </a:r>
            <a:r>
              <a:rPr lang="en-IN" dirty="0">
                <a:effectLst/>
                <a:latin typeface="Times New Roman" panose="02020603050405020304" pitchFamily="18" charset="0"/>
                <a:ea typeface="Times New Roman" panose="02020603050405020304" pitchFamily="18" charset="0"/>
              </a:rPr>
              <a:t>BERT-based approaches. Artif Intell Rev 54:5789–5829</a:t>
            </a:r>
          </a:p>
          <a:p>
            <a:pPr marL="742950" lvl="1" indent="-285750">
              <a:spcAft>
                <a:spcPts val="1200"/>
              </a:spcAft>
              <a:buFont typeface="Courier New" panose="02070309020205020404" pitchFamily="49" charset="0"/>
              <a:buChar char="o"/>
            </a:pPr>
            <a:r>
              <a:rPr lang="en-IN" b="1" u="sng" dirty="0">
                <a:effectLst/>
                <a:latin typeface="Times New Roman" panose="02020603050405020304" pitchFamily="18" charset="0"/>
                <a:ea typeface="Times New Roman" panose="02020603050405020304" pitchFamily="18" charset="0"/>
                <a:hlinkClick r:id="rId5"/>
              </a:rPr>
              <a:t>Article</a:t>
            </a:r>
            <a:r>
              <a:rPr lang="en-IN" b="1" dirty="0">
                <a:effectLst/>
                <a:latin typeface="Times New Roman" panose="02020603050405020304" pitchFamily="18" charset="0"/>
                <a:ea typeface="Times New Roman" panose="02020603050405020304" pitchFamily="18" charset="0"/>
              </a:rPr>
              <a:t> </a:t>
            </a:r>
            <a:r>
              <a:rPr lang="en-IN" b="1" u="sng" dirty="0">
                <a:effectLst/>
                <a:latin typeface="Times New Roman" panose="02020603050405020304" pitchFamily="18" charset="0"/>
                <a:ea typeface="Times New Roman" panose="02020603050405020304" pitchFamily="18" charset="0"/>
                <a:hlinkClick r:id="rId6"/>
              </a:rPr>
              <a:t>Google Scholar</a:t>
            </a:r>
            <a:r>
              <a:rPr lang="en-IN" b="1"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342900" lvl="0" indent="-342900">
              <a:spcAft>
                <a:spcPts val="1200"/>
              </a:spcAft>
              <a:buFont typeface="Wingdings" panose="05000000000000000000" pitchFamily="2" charset="2"/>
              <a:buChar char=""/>
            </a:pPr>
            <a:r>
              <a:rPr lang="en-IN" dirty="0">
                <a:solidFill>
                  <a:srgbClr val="222222"/>
                </a:solidFill>
                <a:effectLst/>
                <a:latin typeface="Times New Roman" panose="02020603050405020304" pitchFamily="18" charset="0"/>
                <a:ea typeface="Times New Roman" panose="02020603050405020304" pitchFamily="18" charset="0"/>
              </a:rPr>
              <a:t>Adomavicius G, Kwon Y (2011) Improving aggregate recommendation diversity using ranking-based techniques. IEEE Trans Knowl Data Eng 24(5):896–911</a:t>
            </a:r>
            <a:endParaRPr lang="en-IN" dirty="0">
              <a:effectLst/>
              <a:latin typeface="Times New Roman" panose="02020603050405020304" pitchFamily="18" charset="0"/>
              <a:ea typeface="Times New Roman" panose="02020603050405020304" pitchFamily="18" charset="0"/>
            </a:endParaRPr>
          </a:p>
          <a:p>
            <a:pPr marL="742950" lvl="1" indent="-285750">
              <a:spcAft>
                <a:spcPts val="1200"/>
              </a:spcAft>
              <a:buFont typeface="Courier New" panose="02070309020205020404" pitchFamily="49" charset="0"/>
              <a:buChar char="o"/>
            </a:pPr>
            <a:r>
              <a:rPr lang="en-IN" b="1" u="sng" dirty="0">
                <a:solidFill>
                  <a:schemeClr val="tx1">
                    <a:lumMod val="95000"/>
                    <a:lumOff val="5000"/>
                  </a:schemeClr>
                </a:solidFill>
                <a:effectLst/>
                <a:latin typeface="Times New Roman" panose="02020603050405020304" pitchFamily="18" charset="0"/>
                <a:ea typeface="Times New Roman" panose="02020603050405020304" pitchFamily="18" charset="0"/>
                <a:hlinkClick r:id="rId7"/>
              </a:rPr>
              <a:t>Article</a:t>
            </a:r>
            <a:r>
              <a:rPr lang="en-IN" b="1"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IN" b="1" u="sng" dirty="0">
                <a:solidFill>
                  <a:schemeClr val="tx1">
                    <a:lumMod val="95000"/>
                    <a:lumOff val="5000"/>
                  </a:schemeClr>
                </a:solidFill>
                <a:effectLst/>
                <a:latin typeface="Times New Roman" panose="02020603050405020304" pitchFamily="18" charset="0"/>
                <a:ea typeface="Times New Roman" panose="02020603050405020304" pitchFamily="18" charset="0"/>
                <a:hlinkClick r:id="rId8"/>
              </a:rPr>
              <a:t>Google Scholar</a:t>
            </a:r>
            <a:r>
              <a:rPr lang="en-IN" b="1" dirty="0">
                <a:solidFill>
                  <a:schemeClr val="tx1">
                    <a:lumMod val="95000"/>
                    <a:lumOff val="5000"/>
                  </a:schemeClr>
                </a:solidFill>
                <a:effectLst/>
                <a:latin typeface="Times New Roman" panose="02020603050405020304" pitchFamily="18" charset="0"/>
                <a:ea typeface="Times New Roman" panose="02020603050405020304" pitchFamily="18" charset="0"/>
              </a:rPr>
              <a:t> </a:t>
            </a:r>
            <a:endParaRPr lang="en-IN"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pPr marL="342900" lvl="0" indent="-342900">
              <a:spcAft>
                <a:spcPts val="1200"/>
              </a:spcAft>
              <a:buFont typeface="Wingdings" panose="05000000000000000000" pitchFamily="2" charset="2"/>
              <a:buChar char=""/>
            </a:pPr>
            <a:r>
              <a:rPr lang="en-IN" dirty="0">
                <a:solidFill>
                  <a:srgbClr val="222222"/>
                </a:solidFill>
                <a:effectLst/>
                <a:latin typeface="Times New Roman" panose="02020603050405020304" pitchFamily="18" charset="0"/>
                <a:ea typeface="Times New Roman" panose="02020603050405020304" pitchFamily="18" charset="0"/>
              </a:rPr>
              <a:t>Ahmad S, Asghar MZ, Alotaibi FM, Awan I (2019) Detection and classification of social media-based extremist affiliations using sentiment analysis techniques. Hum Centric Comput Inf Sci 9(1):1–23</a:t>
            </a:r>
            <a:endParaRPr lang="en-IN" dirty="0">
              <a:effectLst/>
              <a:latin typeface="Times New Roman" panose="02020603050405020304" pitchFamily="18" charset="0"/>
              <a:ea typeface="Times New Roman" panose="02020603050405020304" pitchFamily="18" charset="0"/>
            </a:endParaRPr>
          </a:p>
          <a:p>
            <a:pPr marL="742950" lvl="1" indent="-285750">
              <a:spcAft>
                <a:spcPts val="1200"/>
              </a:spcAft>
              <a:buFont typeface="Courier New" panose="02070309020205020404" pitchFamily="49" charset="0"/>
              <a:buChar char="o"/>
            </a:pPr>
            <a:r>
              <a:rPr lang="en-IN" b="1" u="sng" dirty="0">
                <a:solidFill>
                  <a:schemeClr val="tx1">
                    <a:lumMod val="95000"/>
                    <a:lumOff val="5000"/>
                  </a:schemeClr>
                </a:solidFill>
                <a:effectLst/>
                <a:latin typeface="Times New Roman" panose="02020603050405020304" pitchFamily="18" charset="0"/>
                <a:ea typeface="Times New Roman" panose="02020603050405020304" pitchFamily="18" charset="0"/>
                <a:hlinkClick r:id="rId9"/>
              </a:rPr>
              <a:t>Google Scholar</a:t>
            </a:r>
            <a:r>
              <a:rPr lang="en-IN" b="1" dirty="0">
                <a:solidFill>
                  <a:schemeClr val="tx1">
                    <a:lumMod val="95000"/>
                    <a:lumOff val="5000"/>
                  </a:schemeClr>
                </a:solidFill>
                <a:effectLst/>
                <a:latin typeface="Times New Roman" panose="02020603050405020304" pitchFamily="18" charset="0"/>
                <a:ea typeface="Times New Roman" panose="02020603050405020304" pitchFamily="18" charset="0"/>
              </a:rPr>
              <a:t> </a:t>
            </a:r>
            <a:endParaRPr lang="en-IN"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endParaRPr lang="en-US" dirty="0">
              <a:latin typeface="Algerian" panose="04020705040A02060702" pitchFamily="82" charset="0"/>
            </a:endParaRPr>
          </a:p>
          <a:p>
            <a:endParaRPr lang="en-IN"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2" descr="Image result for thank you images"/>
          <p:cNvPicPr>
            <a:picLocks noChangeAspect="1" noChangeArrowheads="1"/>
          </p:cNvPicPr>
          <p:nvPr/>
        </p:nvPicPr>
        <p:blipFill>
          <a:blip r:embed="rId2">
            <a:clrChange>
              <a:clrFrom>
                <a:srgbClr val="FCFCFC"/>
              </a:clrFrom>
              <a:clrTo>
                <a:srgbClr val="FCFCFC">
                  <a:alpha val="0"/>
                </a:srgbClr>
              </a:clrTo>
            </a:clrChange>
          </a:blip>
          <a:srcRect/>
          <a:stretch>
            <a:fillRect/>
          </a:stretch>
        </p:blipFill>
        <p:spPr bwMode="auto">
          <a:xfrm>
            <a:off x="1907457" y="340298"/>
            <a:ext cx="7944465" cy="5542651"/>
          </a:xfrm>
          <a:prstGeom prst="rect">
            <a:avLst/>
          </a:prstGeom>
          <a:noFill/>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Picture 2" descr="Hooked on a feeling: The forgotten factor in online advertising ..."/>
          <p:cNvPicPr>
            <a:picLocks noChangeAspect="1" noChangeArrowheads="1"/>
          </p:cNvPicPr>
          <p:nvPr/>
        </p:nvPicPr>
        <p:blipFill>
          <a:blip r:embed="rId2">
            <a:clrChange>
              <a:clrFrom>
                <a:srgbClr val="F9F9F9"/>
              </a:clrFrom>
              <a:clrTo>
                <a:srgbClr val="F9F9F9">
                  <a:alpha val="0"/>
                </a:srgbClr>
              </a:clrTo>
            </a:clrChange>
          </a:blip>
          <a:srcRect/>
          <a:stretch>
            <a:fillRect/>
          </a:stretch>
        </p:blipFill>
        <p:spPr bwMode="auto">
          <a:xfrm>
            <a:off x="6674136" y="2234506"/>
            <a:ext cx="4675004" cy="2933175"/>
          </a:xfrm>
          <a:prstGeom prst="rect">
            <a:avLst/>
          </a:prstGeom>
        </p:spPr>
      </p:pic>
      <p:sp>
        <p:nvSpPr>
          <p:cNvPr id="1048591" name="TextBox 1"/>
          <p:cNvSpPr txBox="1"/>
          <p:nvPr/>
        </p:nvSpPr>
        <p:spPr>
          <a:xfrm>
            <a:off x="235973" y="1563328"/>
            <a:ext cx="6685935" cy="4980940"/>
          </a:xfrm>
          <a:prstGeom prst="rect">
            <a:avLst/>
          </a:prstGeom>
          <a:noFill/>
        </p:spPr>
        <p:txBody>
          <a:bodyPr wrap="square" rtlCol="0">
            <a:spAutoFit/>
          </a:bodyPr>
          <a:lstStyle/>
          <a:p>
            <a:pPr marL="571500" indent="-571500">
              <a:buFont typeface="Wingdings" panose="05000000000000000000" pitchFamily="2" charset="2"/>
              <a:buChar char="q"/>
            </a:pPr>
            <a:r>
              <a:rPr lang="en-US" sz="2800" dirty="0">
                <a:latin typeface="Algerian" panose="04020705040A02060702" pitchFamily="82" charset="0"/>
              </a:rPr>
              <a:t>ABSTRACT</a:t>
            </a:r>
          </a:p>
          <a:p>
            <a:pPr marL="571500" indent="-571500">
              <a:buFont typeface="Wingdings" panose="05000000000000000000" pitchFamily="2" charset="2"/>
              <a:buChar char="q"/>
            </a:pPr>
            <a:r>
              <a:rPr lang="en-IN" sz="2800" dirty="0">
                <a:effectLst/>
                <a:latin typeface="Algerian" panose="04020705040A02060702" pitchFamily="82" charset="0"/>
                <a:ea typeface="Calibri" panose="020F0502020204030204" pitchFamily="34" charset="0"/>
              </a:rPr>
              <a:t>INTRODUCTION</a:t>
            </a:r>
          </a:p>
          <a:p>
            <a:pPr marL="571500" indent="-571500">
              <a:buFont typeface="Wingdings" panose="05000000000000000000" pitchFamily="2" charset="2"/>
              <a:buChar char="q"/>
            </a:pPr>
            <a:r>
              <a:rPr lang="en-IN" sz="2800" dirty="0">
                <a:latin typeface="Algerian" panose="04020705040A02060702" pitchFamily="82" charset="0"/>
                <a:ea typeface="Calibri" panose="020F0502020204030204" pitchFamily="34" charset="0"/>
              </a:rPr>
              <a:t>TYPES OF SENTIMENT ANALYSIS</a:t>
            </a:r>
            <a:endParaRPr lang="en-IN" sz="2800" dirty="0">
              <a:effectLst/>
              <a:latin typeface="Algerian" panose="04020705040A02060702" pitchFamily="82" charset="0"/>
              <a:ea typeface="Calibri" panose="020F0502020204030204" pitchFamily="34" charset="0"/>
            </a:endParaRPr>
          </a:p>
          <a:p>
            <a:pPr marL="571500" indent="-571500">
              <a:buFont typeface="Wingdings" panose="05000000000000000000" pitchFamily="2" charset="2"/>
              <a:buChar char="q"/>
            </a:pPr>
            <a:r>
              <a:rPr lang="en-US" sz="2800" dirty="0">
                <a:latin typeface="Algerian" panose="04020705040A02060702" pitchFamily="82" charset="0"/>
              </a:rPr>
              <a:t>OBJECTIVE</a:t>
            </a:r>
          </a:p>
          <a:p>
            <a:pPr marL="571500" indent="-571500">
              <a:buFont typeface="Wingdings" panose="05000000000000000000" pitchFamily="2" charset="2"/>
              <a:buChar char="q"/>
            </a:pPr>
            <a:r>
              <a:rPr lang="en-US" sz="2800" dirty="0">
                <a:latin typeface="Algerian" panose="04020705040A02060702" pitchFamily="82" charset="0"/>
              </a:rPr>
              <a:t>METHODOLOGY</a:t>
            </a:r>
          </a:p>
          <a:p>
            <a:pPr marL="571500" indent="-571500">
              <a:buFont typeface="Wingdings" panose="05000000000000000000" pitchFamily="2" charset="2"/>
              <a:buChar char="q"/>
            </a:pPr>
            <a:r>
              <a:rPr lang="en-US" sz="2800" dirty="0">
                <a:latin typeface="Algerian" panose="04020705040A02060702" pitchFamily="82" charset="0"/>
                <a:cs typeface="Times New Roman" panose="02020603050405020304" pitchFamily="18" charset="0"/>
              </a:rPr>
              <a:t>DATASET</a:t>
            </a:r>
          </a:p>
          <a:p>
            <a:pPr marL="571500" indent="-571500">
              <a:buFont typeface="Wingdings" panose="05000000000000000000" pitchFamily="2" charset="2"/>
              <a:buChar char="q"/>
            </a:pPr>
            <a:r>
              <a:rPr lang="en-US" sz="2800" dirty="0">
                <a:latin typeface="Algerian" panose="04020705040A02060702" pitchFamily="82" charset="0"/>
              </a:rPr>
              <a:t>LIMITATIONS</a:t>
            </a:r>
          </a:p>
          <a:p>
            <a:pPr marL="571500" indent="-571500">
              <a:buFont typeface="Wingdings" panose="05000000000000000000" pitchFamily="2" charset="2"/>
              <a:buChar char="q"/>
            </a:pPr>
            <a:r>
              <a:rPr lang="en-US" sz="2800" dirty="0">
                <a:latin typeface="Algerian" panose="04020705040A02060702" pitchFamily="82" charset="0"/>
              </a:rPr>
              <a:t>INPUT SAMPLE</a:t>
            </a:r>
          </a:p>
          <a:p>
            <a:pPr marL="571500" indent="-571500">
              <a:buFont typeface="Wingdings" panose="05000000000000000000" pitchFamily="2" charset="2"/>
              <a:buChar char="q"/>
            </a:pPr>
            <a:r>
              <a:rPr lang="en-US" sz="2800" dirty="0">
                <a:latin typeface="Algerian" panose="04020705040A02060702" pitchFamily="82" charset="0"/>
              </a:rPr>
              <a:t>OUTPUT</a:t>
            </a:r>
          </a:p>
          <a:p>
            <a:pPr marL="571500" indent="-571500">
              <a:buFont typeface="Wingdings" panose="05000000000000000000" pitchFamily="2" charset="2"/>
              <a:buChar char="q"/>
            </a:pPr>
            <a:r>
              <a:rPr lang="en-US" sz="2800" dirty="0">
                <a:latin typeface="Algerian" panose="04020705040A02060702" pitchFamily="82" charset="0"/>
              </a:rPr>
              <a:t>CONCLUSION</a:t>
            </a:r>
          </a:p>
          <a:p>
            <a:pPr marL="571500" indent="-571500">
              <a:buFont typeface="Wingdings" panose="05000000000000000000" pitchFamily="2" charset="2"/>
              <a:buChar char="q"/>
            </a:pPr>
            <a:r>
              <a:rPr lang="en-US" sz="2800" dirty="0">
                <a:latin typeface="Algerian" panose="04020705040A02060702" pitchFamily="82" charset="0"/>
              </a:rPr>
              <a:t>REFERENCE</a:t>
            </a:r>
            <a:endParaRPr lang="en-US" sz="2800" dirty="0">
              <a:latin typeface="Algerian" panose="04020705040A02060702" pitchFamily="82" charset="0"/>
              <a:cs typeface="Times New Roman" panose="02020603050405020304" pitchFamily="18" charset="0"/>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extBox 1"/>
          <p:cNvSpPr txBox="1"/>
          <p:nvPr/>
        </p:nvSpPr>
        <p:spPr>
          <a:xfrm>
            <a:off x="312044" y="1445342"/>
            <a:ext cx="11567911" cy="5050790"/>
          </a:xfrm>
          <a:prstGeom prst="rect">
            <a:avLst/>
          </a:prstGeom>
          <a:noFill/>
        </p:spPr>
        <p:txBody>
          <a:bodyPr wrap="square" rtlCol="0">
            <a:spAutoFit/>
          </a:bodyPr>
          <a:lstStyle/>
          <a:p>
            <a:r>
              <a:rPr lang="en-US" sz="3200" dirty="0">
                <a:latin typeface="Algerian" panose="04020705040A02060702" pitchFamily="82" charset="0"/>
              </a:rPr>
              <a:t>ABSTRACT</a:t>
            </a:r>
          </a:p>
          <a:p>
            <a:endParaRPr lang="en-US" sz="3200" dirty="0">
              <a:latin typeface="Algerian" panose="04020705040A02060702" pitchFamily="82" charset="0"/>
            </a:endParaRPr>
          </a:p>
          <a:p>
            <a:pPr marL="285750" indent="-285750">
              <a:lnSpc>
                <a:spcPct val="150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rPr>
              <a:t>The rapid growth of Internet-based applications, such as social media platforms and blogs, has resulted in comments and reviews concerning day-to-day activities. </a:t>
            </a:r>
          </a:p>
          <a:p>
            <a:pPr marL="285750" indent="-285750">
              <a:lnSpc>
                <a:spcPct val="150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rPr>
              <a:t>Sentiment analysis is the process of gathering and analysing people’s opinions, thoughts, and impressions regarding various topics, products, subjects, and services.</a:t>
            </a:r>
            <a:endParaRPr lang="en-IN" dirty="0">
              <a:latin typeface="Times New Roman" panose="02020603050405020304" pitchFamily="18" charset="0"/>
              <a:ea typeface="Calibri" panose="020F0502020204030204" pitchFamily="34" charset="0"/>
            </a:endParaRPr>
          </a:p>
          <a:p>
            <a:pPr marL="285750" indent="-285750">
              <a:lnSpc>
                <a:spcPct val="150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rPr>
              <a:t>People’s opinions can be beneficial to corporations, governments, and individuals for collecting information and making decisions based on opinion. </a:t>
            </a:r>
          </a:p>
          <a:p>
            <a:pPr marL="285750" indent="-285750">
              <a:lnSpc>
                <a:spcPct val="150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rPr>
              <a:t>These challenges create impediments to accurately interpreting sentiments and determining the appropriate sentiment polarity. </a:t>
            </a:r>
            <a:endParaRPr lang="en-IN" dirty="0">
              <a:latin typeface="Times New Roman" panose="02020603050405020304" pitchFamily="18" charset="0"/>
              <a:ea typeface="Calibri" panose="020F0502020204030204" pitchFamily="34" charset="0"/>
            </a:endParaRPr>
          </a:p>
          <a:p>
            <a:pPr marL="285750" indent="-285750">
              <a:lnSpc>
                <a:spcPct val="150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rPr>
              <a:t>Sentiment analysis identifies and extracts subjective information from the text using natural language processing and text mining. </a:t>
            </a: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extBox 2"/>
          <p:cNvSpPr txBox="1"/>
          <p:nvPr/>
        </p:nvSpPr>
        <p:spPr>
          <a:xfrm>
            <a:off x="324465" y="353961"/>
            <a:ext cx="11720051" cy="6250941"/>
          </a:xfrm>
          <a:prstGeom prst="rect">
            <a:avLst/>
          </a:prstGeom>
          <a:noFill/>
        </p:spPr>
        <p:txBody>
          <a:bodyPr wrap="square" rtlCol="0">
            <a:spAutoFit/>
          </a:bodyPr>
          <a:lstStyle/>
          <a:p>
            <a:endParaRPr lang="en-IN" sz="2800" dirty="0">
              <a:effectLst/>
              <a:latin typeface="Algerian" panose="04020705040A02060702" pitchFamily="82" charset="0"/>
              <a:ea typeface="Calibri" panose="020F0502020204030204" pitchFamily="34" charset="0"/>
            </a:endParaRPr>
          </a:p>
          <a:p>
            <a:endParaRPr lang="en-IN" sz="2800" dirty="0">
              <a:effectLst/>
              <a:latin typeface="Algerian" panose="04020705040A02060702" pitchFamily="82" charset="0"/>
              <a:ea typeface="Calibri" panose="020F0502020204030204" pitchFamily="34" charset="0"/>
            </a:endParaRPr>
          </a:p>
          <a:p>
            <a:r>
              <a:rPr lang="en-IN" sz="2800" dirty="0">
                <a:effectLst/>
                <a:latin typeface="Algerian" panose="04020705040A02060702" pitchFamily="82" charset="0"/>
                <a:ea typeface="Calibri" panose="020F0502020204030204" pitchFamily="34" charset="0"/>
              </a:rPr>
              <a:t>INTRODUCTION</a:t>
            </a:r>
          </a:p>
          <a:p>
            <a:endParaRPr lang="en-IN" sz="2800" dirty="0">
              <a:effectLst/>
              <a:latin typeface="Algerian" panose="04020705040A02060702" pitchFamily="82" charset="0"/>
              <a:ea typeface="Calibri" panose="020F0502020204030204" pitchFamily="34" charset="0"/>
            </a:endParaRPr>
          </a:p>
          <a:p>
            <a:pPr marL="285750" indent="-285750">
              <a:lnSpc>
                <a:spcPct val="150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rPr>
              <a:t>Sentiment analysis has gained widespread acceptance in recent years, not just among researchers but also among businesses, governments, and organizations.</a:t>
            </a:r>
          </a:p>
          <a:p>
            <a:pPr marL="285750" indent="-285750">
              <a:lnSpc>
                <a:spcPct val="150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rPr>
              <a:t>The growing popularity of the Internet has lifted the web to the rank of the principal source of universal information. </a:t>
            </a:r>
            <a:endParaRPr lang="en-IN" dirty="0">
              <a:latin typeface="Times New Roman" panose="02020603050405020304" pitchFamily="18" charset="0"/>
              <a:ea typeface="Calibri" panose="020F0502020204030204" pitchFamily="34" charset="0"/>
            </a:endParaRPr>
          </a:p>
          <a:p>
            <a:pPr marL="285750" indent="-285750">
              <a:lnSpc>
                <a:spcPct val="150000"/>
              </a:lnSpc>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rPr>
              <a:t>Several literatures have been analysed in order to thoroughly define the sentiment analysis process and to identify well-known technologies for performing this work</a:t>
            </a:r>
            <a:r>
              <a:rPr lang="en-IN" dirty="0">
                <a:effectLst/>
                <a:latin typeface="Merriweather" panose="00000500000000000000" pitchFamily="2" charset="0"/>
                <a:ea typeface="Times New Roman" panose="02020603050405020304" pitchFamily="18" charset="0"/>
              </a:rPr>
              <a:t>.</a:t>
            </a:r>
            <a:endParaRPr lang="en-IN" dirty="0">
              <a:effectLst/>
              <a:latin typeface="Times New Roman" panose="02020603050405020304" pitchFamily="18" charset="0"/>
              <a:ea typeface="Times New Roman" panose="02020603050405020304" pitchFamily="18" charset="0"/>
            </a:endParaRPr>
          </a:p>
          <a:p>
            <a:pPr marL="285750" indent="-285750">
              <a:lnSpc>
                <a:spcPct val="150000"/>
              </a:lnSpc>
              <a:buFont typeface="Wingdings" panose="05000000000000000000" pitchFamily="2" charset="2"/>
              <a:buChar char="Ø"/>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Analyses of available methodologies in order to determine which one is most appropriate for a certain application.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Ø"/>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We classify and summarize frequently used sentiment analysis approaches to understand better accessible techniques such as machine learning, lexicon-based analysis, and hybrid analysis.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Ø"/>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Summarizing the benefits and challenges of sentiment analysis in order to keep up of current trending research.</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Each method comparison with their advantage and disadvantage, suggesting selecting the proper method sentiment analysis task.</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extBox 1"/>
          <p:cNvSpPr txBox="1"/>
          <p:nvPr/>
        </p:nvSpPr>
        <p:spPr>
          <a:xfrm>
            <a:off x="2674374" y="1347019"/>
            <a:ext cx="8455742" cy="383540"/>
          </a:xfrm>
          <a:prstGeom prst="rect">
            <a:avLst/>
          </a:prstGeom>
          <a:noFill/>
        </p:spPr>
        <p:txBody>
          <a:bodyPr wrap="square" rtlCol="0">
            <a:spAutoFit/>
          </a:bodyPr>
          <a:lstStyle/>
          <a:p>
            <a:endParaRPr lang="en-IN" dirty="0"/>
          </a:p>
        </p:txBody>
      </p:sp>
      <p:pic>
        <p:nvPicPr>
          <p:cNvPr id="2097155" name="Picture 2" descr="Image result for Social Sentiment Analysis"/>
          <p:cNvPicPr>
            <a:picLocks noChangeAspect="1"/>
          </p:cNvPicPr>
          <p:nvPr/>
        </p:nvPicPr>
        <p:blipFill>
          <a:blip r:embed="rId2"/>
          <a:srcRect/>
          <a:stretch>
            <a:fillRect/>
          </a:stretch>
        </p:blipFill>
        <p:spPr bwMode="auto">
          <a:xfrm>
            <a:off x="1946787" y="2025340"/>
            <a:ext cx="8386916" cy="4818293"/>
          </a:xfrm>
          <a:prstGeom prst="rect">
            <a:avLst/>
          </a:prstGeom>
          <a:noFill/>
          <a:ln>
            <a:noFill/>
          </a:ln>
        </p:spPr>
      </p:pic>
      <p:sp>
        <p:nvSpPr>
          <p:cNvPr id="1048598" name="TextBox 3"/>
          <p:cNvSpPr txBox="1"/>
          <p:nvPr/>
        </p:nvSpPr>
        <p:spPr>
          <a:xfrm>
            <a:off x="304800" y="1502121"/>
            <a:ext cx="6774427" cy="523220"/>
          </a:xfrm>
          <a:prstGeom prst="rect">
            <a:avLst/>
          </a:prstGeom>
          <a:noFill/>
        </p:spPr>
        <p:txBody>
          <a:bodyPr wrap="square" rtlCol="0">
            <a:spAutoFit/>
          </a:bodyPr>
          <a:lstStyle/>
          <a:p>
            <a:r>
              <a:rPr lang="en-US" sz="2800" dirty="0">
                <a:latin typeface="Algerian" panose="04020705040A02060702" pitchFamily="82" charset="0"/>
              </a:rPr>
              <a:t>TYPES OF SENTIMENT ANALYSIS</a:t>
            </a:r>
            <a:endParaRPr lang="en-IN" sz="2800" dirty="0">
              <a:latin typeface="Algerian" panose="04020705040A02060702" pitchFamily="82" charset="0"/>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extBox 3"/>
          <p:cNvSpPr txBox="1"/>
          <p:nvPr/>
        </p:nvSpPr>
        <p:spPr>
          <a:xfrm>
            <a:off x="344621" y="1484180"/>
            <a:ext cx="10579509" cy="5488940"/>
          </a:xfrm>
          <a:prstGeom prst="rect">
            <a:avLst/>
          </a:prstGeom>
          <a:noFill/>
        </p:spPr>
        <p:txBody>
          <a:bodyPr wrap="square" rtlCol="0">
            <a:spAutoFit/>
          </a:bodyPr>
          <a:lstStyle/>
          <a:p>
            <a:r>
              <a:rPr lang="en-US" sz="3200" dirty="0">
                <a:latin typeface="Algerian" panose="04020705040A02060702" pitchFamily="82" charset="0"/>
              </a:rPr>
              <a:t>OBJECTIVE</a:t>
            </a:r>
          </a:p>
          <a:p>
            <a:endParaRPr lang="en-US" sz="3200" dirty="0">
              <a:latin typeface="Algerian" panose="04020705040A02060702" pitchFamily="82" charset="0"/>
            </a:endParaRP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objective of sentiment and behavior recognition is to derive actionable insights from text data by understanding the sentiments and behaviors expressed.</a:t>
            </a: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Behavior recognition from text data can be more complex and may involve advanced techniques such as natural language processing (NLP) and machine learning. For instance, identifying purchase patterns from user reviews or social media posts.</a:t>
            </a: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primary objective of sentiment recognition (or sentiment analysis) is to determine the sentiment or emotional tone behind a piece of text. </a:t>
            </a: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This involves classifying the sentiment expressed in text as positive, negative, or neutral. Sentiment recognition aims to understand and interpret subjective information such as opinions, emotions, and attitudes expressed in text data.</a:t>
            </a: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extBox 1"/>
          <p:cNvSpPr txBox="1"/>
          <p:nvPr/>
        </p:nvSpPr>
        <p:spPr>
          <a:xfrm>
            <a:off x="329380" y="1465006"/>
            <a:ext cx="11764297" cy="5565140"/>
          </a:xfrm>
          <a:prstGeom prst="rect">
            <a:avLst/>
          </a:prstGeom>
          <a:noFill/>
        </p:spPr>
        <p:txBody>
          <a:bodyPr wrap="square" rtlCol="0">
            <a:spAutoFit/>
          </a:bodyPr>
          <a:lstStyle/>
          <a:p>
            <a:r>
              <a:rPr lang="en-US" sz="2800" dirty="0">
                <a:latin typeface="Algerian" panose="04020705040A02060702" pitchFamily="82" charset="0"/>
              </a:rPr>
              <a:t>METHODOLOGY</a:t>
            </a:r>
          </a:p>
          <a:p>
            <a:endParaRPr lang="en-US" sz="2800" dirty="0">
              <a:latin typeface="Algerian" panose="04020705040A02060702" pitchFamily="82" charset="0"/>
            </a:endParaRPr>
          </a:p>
          <a:p>
            <a:pPr marL="285750" indent="-285750">
              <a:lnSpc>
                <a:spcPct val="150000"/>
              </a:lnSpc>
              <a:buFont typeface="Wingdings" panose="05000000000000000000" pitchFamily="2" charset="2"/>
              <a:buChar char="Ø"/>
            </a:pP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Three mainly used approaches for Sentiment Analysis include Lexicon Based Approach, Machine Learning Approach, and Hybrid Approach. </a:t>
            </a:r>
          </a:p>
          <a:p>
            <a:pPr marL="285750" indent="-285750">
              <a:lnSpc>
                <a:spcPct val="150000"/>
              </a:lnSpc>
              <a:buFont typeface="Wingdings" panose="05000000000000000000" pitchFamily="2" charset="2"/>
              <a:buChar char="Ø"/>
            </a:pP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Multimedia information on websites is the second source of multi-modal sentiment data. Social media provides us with a wealth of data that helps us to scale. </a:t>
            </a:r>
            <a:endParaRPr lang="en-IN" dirty="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Feature selection and Sentiment analysis task are  which understand the overall scenario of sentiment analysis task and overall method workflow.</a:t>
            </a:r>
          </a:p>
          <a:p>
            <a:pPr marL="285750" indent="-285750">
              <a:lnSpc>
                <a:spcPct val="150000"/>
              </a:lnSpc>
              <a:spcAft>
                <a:spcPts val="800"/>
              </a:spcAft>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Data Prep: Collect and clean data (e.g., social media posts). Tokenize, normalize, and extract features.</a:t>
            </a:r>
          </a:p>
          <a:p>
            <a:pPr marL="285750" indent="-285750">
              <a:lnSpc>
                <a:spcPct val="150000"/>
              </a:lnSpc>
              <a:spcAft>
                <a:spcPts val="800"/>
              </a:spcAft>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Feature Extraction: Use techniques like word frequencies, sentiment scores, and word embeddings.</a:t>
            </a:r>
          </a:p>
          <a:p>
            <a:pPr marL="285750" indent="-285750">
              <a:lnSpc>
                <a:spcPct val="150000"/>
              </a:lnSpc>
              <a:spcAft>
                <a:spcPts val="800"/>
              </a:spcAft>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Model Training: Choose and train a suitable model (e.g., SVM, LSTM) on a split dataset. Evaluate its performance with metrics. Interpret and deploy the model for real-world applications.</a:t>
            </a: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extBox 1"/>
          <p:cNvSpPr txBox="1"/>
          <p:nvPr/>
        </p:nvSpPr>
        <p:spPr>
          <a:xfrm>
            <a:off x="399764" y="1638130"/>
            <a:ext cx="10894140" cy="5050663"/>
          </a:xfrm>
          <a:prstGeom prst="rect">
            <a:avLst/>
          </a:prstGeom>
          <a:noFill/>
        </p:spPr>
        <p:txBody>
          <a:bodyPr wrap="square" rtlCol="0">
            <a:spAutoFit/>
          </a:bodyPr>
          <a:lstStyle/>
          <a:p>
            <a:r>
              <a:rPr lang="en-US" sz="2800" dirty="0">
                <a:latin typeface="Algerian" panose="04020705040A02060702" pitchFamily="82" charset="0"/>
                <a:cs typeface="Times New Roman" panose="02020603050405020304" pitchFamily="18" charset="0"/>
              </a:rPr>
              <a:t>DATASET</a:t>
            </a:r>
          </a:p>
          <a:p>
            <a:endParaRPr lang="en-US" sz="2800" dirty="0">
              <a:latin typeface="Algerian" panose="04020705040A02060702" pitchFamily="82"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Sentiment Analysis:</a:t>
            </a:r>
          </a:p>
          <a:p>
            <a:pPr>
              <a:lnSpc>
                <a:spcPct val="107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IMDB, Twitter, Amazon reviews: Labeled sentiment data for movie, social media, and product reviews.</a:t>
            </a:r>
          </a:p>
          <a:p>
            <a:pPr marL="285750" indent="-285750">
              <a:lnSpc>
                <a:spcPct val="107000"/>
              </a:lnSpc>
              <a:spcAft>
                <a:spcPts val="800"/>
              </a:spcAft>
              <a:buFont typeface="Wingdings" panose="05000000000000000000" pitchFamily="2" charset="2"/>
              <a:buChar char="Ø"/>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Behaviour Recognition:</a:t>
            </a:r>
          </a:p>
          <a:p>
            <a:pPr>
              <a:lnSpc>
                <a:spcPct val="107000"/>
              </a:lnSpc>
              <a:spcAft>
                <a:spcPts val="800"/>
              </a:spcAft>
            </a:pPr>
            <a:r>
              <a:rPr lang="en-IN" kern="100" dirty="0">
                <a:latin typeface="Times New Roman" panose="02020603050405020304" pitchFamily="18" charset="0"/>
                <a:ea typeface="Calibri" panose="020F0502020204030204" pitchFamily="34" charset="0"/>
                <a:cs typeface="Times New Roman" panose="02020603050405020304" pitchFamily="18" charset="0"/>
              </a:rPr>
              <a:t>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HAR, Facial Expressions, Speech Emotions: Datasets for activity, emotion, and speech recognition.</a:t>
            </a:r>
          </a:p>
          <a:p>
            <a:pPr marL="285750" indent="-285750">
              <a:lnSpc>
                <a:spcPct val="107000"/>
              </a:lnSpc>
              <a:spcAft>
                <a:spcPts val="800"/>
              </a:spcAft>
              <a:buFont typeface="Wingdings" panose="05000000000000000000" pitchFamily="2" charset="2"/>
              <a:buChar char="Ø"/>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Combined Datasets:</a:t>
            </a:r>
          </a:p>
          <a:p>
            <a:pPr>
              <a:lnSpc>
                <a:spcPct val="107000"/>
              </a:lnSpc>
              <a:spcAft>
                <a:spcPts val="800"/>
              </a:spcAft>
            </a:pPr>
            <a:r>
              <a:rPr lang="en-IN" kern="100" dirty="0">
                <a:latin typeface="Times New Roman" panose="02020603050405020304" pitchFamily="18" charset="0"/>
                <a:ea typeface="Calibri" panose="020F0502020204030204" pitchFamily="34" charset="0"/>
                <a:cs typeface="Times New Roman" panose="02020603050405020304" pitchFamily="18" charset="0"/>
              </a:rPr>
              <a:t>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Social media, Customer reviews, Multi-modal: Integrated datasets for sentiment and behaviour analysis across platforms and modalities.</a:t>
            </a:r>
          </a:p>
          <a:p>
            <a:endParaRPr lang="en-US" sz="2800" dirty="0">
              <a:latin typeface="Algerian" panose="04020705040A02060702" pitchFamily="82" charset="0"/>
              <a:cs typeface="Times New Roman" panose="02020603050405020304" pitchFamily="18" charset="0"/>
            </a:endParaRPr>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extBox 2"/>
          <p:cNvSpPr txBox="1"/>
          <p:nvPr/>
        </p:nvSpPr>
        <p:spPr>
          <a:xfrm>
            <a:off x="174002" y="1580377"/>
            <a:ext cx="11843996" cy="5129656"/>
          </a:xfrm>
          <a:prstGeom prst="rect">
            <a:avLst/>
          </a:prstGeom>
          <a:noFill/>
        </p:spPr>
        <p:txBody>
          <a:bodyPr wrap="square" rtlCol="0">
            <a:spAutoFit/>
          </a:bodyPr>
          <a:lstStyle/>
          <a:p>
            <a:r>
              <a:rPr lang="en-US" sz="2800" dirty="0">
                <a:latin typeface="Algerian" panose="04020705040A02060702" pitchFamily="82" charset="0"/>
              </a:rPr>
              <a:t>LIMITATIONS:</a:t>
            </a:r>
          </a:p>
          <a:p>
            <a:endParaRPr lang="en-US" sz="2800" dirty="0">
              <a:latin typeface="Algerian" panose="04020705040A02060702" pitchFamily="82" charset="0"/>
            </a:endParaRPr>
          </a:p>
          <a:p>
            <a:pPr marL="285750" indent="-285750">
              <a:lnSpc>
                <a:spcPct val="107000"/>
              </a:lnSpc>
              <a:spcAft>
                <a:spcPts val="800"/>
              </a:spcAft>
              <a:buFont typeface="Wingdings" panose="05000000000000000000" pitchFamily="2" charset="2"/>
              <a:buChar char="q"/>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Context Sensitivity:</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Sentiment and behaviour recognition systems often misinterpret meanings because the same word or phrase can convey different sentiments in different contexts, leading to inaccurate results.</a:t>
            </a: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q"/>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Bias in Training Data:</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models used for sentiment and behaviour recognition can reflect biases present in the training data. If the data is not diverse or contains prejudices, the system can produce biased outcomes, affecting fairness and accuracy.</a:t>
            </a:r>
          </a:p>
          <a:p>
            <a:pPr marL="285750" indent="-285750">
              <a:lnSpc>
                <a:spcPct val="107000"/>
              </a:lnSpc>
              <a:spcAft>
                <a:spcPts val="800"/>
              </a:spcAft>
              <a:buFont typeface="Wingdings" panose="05000000000000000000" pitchFamily="2" charset="2"/>
              <a:buChar char="q"/>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q"/>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Complexity of Emotions:</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Human emotions are complex and often involve subtle nuances that are difficult for AI systems to detect. This can result in the oversimplification of sentiments and behaviours, missing mixed or contradictory emotions and reducing overall accuracy.</a:t>
            </a:r>
          </a:p>
        </p:txBody>
      </p:sp>
      <p:sp>
        <p:nvSpPr>
          <p:cNvPr id="1048603" name="Rectangle 2"/>
          <p:cNvSpPr>
            <a:spLocks noChangeArrowheads="1"/>
          </p:cNvSpPr>
          <p:nvPr/>
        </p:nvSpPr>
        <p:spPr bwMode="auto">
          <a:xfrm>
            <a:off x="0" y="-184666"/>
            <a:ext cx="184731" cy="36933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04" name="Rectangle 4"/>
          <p:cNvSpPr>
            <a:spLocks noChangeArrowheads="1"/>
          </p:cNvSpPr>
          <p:nvPr/>
        </p:nvSpPr>
        <p:spPr bwMode="auto">
          <a:xfrm>
            <a:off x="0" y="-184666"/>
            <a:ext cx="184731" cy="36933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05" name="Rectangle 5"/>
          <p:cNvSpPr>
            <a:spLocks noChangeArrowheads="1"/>
          </p:cNvSpPr>
          <p:nvPr/>
        </p:nvSpPr>
        <p:spPr bwMode="auto">
          <a:xfrm>
            <a:off x="1733904" y="1765778"/>
            <a:ext cx="182881" cy="67563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cover/>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1486</Words>
  <Application>Microsoft Office PowerPoint</Application>
  <PresentationFormat>Widescreen</PresentationFormat>
  <Paragraphs>144</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Algerian</vt:lpstr>
      <vt:lpstr>Arial</vt:lpstr>
      <vt:lpstr>Calibri</vt:lpstr>
      <vt:lpstr>Century Gothic</vt:lpstr>
      <vt:lpstr>Courier New</vt:lpstr>
      <vt:lpstr>Merriweather</vt:lpstr>
      <vt:lpstr>Times New Roman</vt:lpstr>
      <vt:lpstr>Wingdings</vt:lpstr>
      <vt:lpstr>Vapor Trail</vt:lpstr>
      <vt:lpstr>Sentiment and  behavior recognition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kdeekshithareddy.22@outlook.com</dc:creator>
  <cp:lastModifiedBy>kdeekshithareddy.22@outlook.com</cp:lastModifiedBy>
  <cp:revision>2</cp:revision>
  <dcterms:created xsi:type="dcterms:W3CDTF">2024-06-24T04:08:43Z</dcterms:created>
  <dcterms:modified xsi:type="dcterms:W3CDTF">2024-07-30T03:45:06Z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f9dd13eeeb90401c8c3c2a524d09abcb</vt:lpwstr>
  </property>
</Properties>
</file>