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pn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74" r:id="rId5"/>
    <p:sldId id="259" r:id="rId6"/>
    <p:sldId id="257" r:id="rId7"/>
    <p:sldId id="258" r:id="rId8"/>
    <p:sldId id="281" r:id="rId9"/>
    <p:sldId id="262" r:id="rId10"/>
    <p:sldId id="279" r:id="rId11"/>
    <p:sldId id="263" r:id="rId12"/>
    <p:sldId id="264" r:id="rId13"/>
    <p:sldId id="265" r:id="rId14"/>
    <p:sldId id="266" r:id="rId15"/>
    <p:sldId id="280" r:id="rId16"/>
    <p:sldId id="275" r:id="rId17"/>
    <p:sldId id="276" r:id="rId18"/>
    <p:sldId id="277" r:id="rId19"/>
    <p:sldId id="278" r:id="rId20"/>
    <p:sldId id="269" r:id="rId21"/>
    <p:sldId id="271" r:id="rId22"/>
    <p:sldId id="270" r:id="rId23"/>
    <p:sldId id="272" r:id="rId24"/>
    <p:sldId id="273" r:id="rId25"/>
    <p:sldId id="267" r:id="rId26"/>
    <p:sldId id="26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D4E5"/>
    <a:srgbClr val="0693BE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it\Downloads\cleaned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it\Downloads\cleaned_data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it\Downloads\cleaned_data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it\Downloads\cleaned_data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it\Downloads\cleaned_data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[cleaned_data (1).xlsx]Sheet2!PivotTable3</c:name>
    <c:fmtId val="8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Sum of Polarity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Sheet2!$A$4:$A$6</c:f>
              <c:strCache>
                <c:ptCount val="2"/>
                <c:pt idx="0">
                  <c:v>negative</c:v>
                </c:pt>
                <c:pt idx="1">
                  <c:v>positive</c:v>
                </c:pt>
              </c:strCache>
            </c:strRef>
          </c:cat>
          <c:val>
            <c:numRef>
              <c:f>Sheet2!$B$4:$B$6</c:f>
              <c:numCache>
                <c:formatCode>General</c:formatCode>
                <c:ptCount val="2"/>
                <c:pt idx="0">
                  <c:v>-28445.481099011307</c:v>
                </c:pt>
                <c:pt idx="1">
                  <c:v>29648.286679030403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1B-4AE7-8644-ED50A8C7137D}"/>
            </c:ext>
          </c:extLst>
        </c:ser>
        <c:ser>
          <c:idx val="1"/>
          <c:order val="1"/>
          <c:tx>
            <c:strRef>
              <c:f>Sheet2!$C$3</c:f>
              <c:strCache>
                <c:ptCount val="1"/>
                <c:pt idx="0">
                  <c:v>Count of Polarity2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Sheet2!$A$4:$A$6</c:f>
              <c:strCache>
                <c:ptCount val="2"/>
                <c:pt idx="0">
                  <c:v>negative</c:v>
                </c:pt>
                <c:pt idx="1">
                  <c:v>positive</c:v>
                </c:pt>
              </c:strCache>
            </c:strRef>
          </c:cat>
          <c:val>
            <c:numRef>
              <c:f>Sheet2!$C$4:$C$6</c:f>
              <c:numCache>
                <c:formatCode>General</c:formatCode>
                <c:ptCount val="2"/>
                <c:pt idx="0">
                  <c:v>75617</c:v>
                </c:pt>
                <c:pt idx="1">
                  <c:v>247167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1B-4AE7-8644-ED50A8C7137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92472783"/>
        <c:axId val="761649487"/>
      </c:barChart>
      <c:catAx>
        <c:axId val="792472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649487"/>
        <c:crosses val="autoZero"/>
        <c:auto val="1"/>
        <c:lblAlgn val="ctr"/>
        <c:lblOffset val="100"/>
        <c:noMultiLvlLbl val="0"/>
      </c:catAx>
      <c:valAx>
        <c:axId val="761649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47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[cleaned_data (1).xlsx]Sheet3!PivotTable4</c:name>
    <c:fmtId val="7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Sheet3!$A$4:$A$6</c:f>
              <c:strCache>
                <c:ptCount val="2"/>
                <c:pt idx="0">
                  <c:v>negative</c:v>
                </c:pt>
                <c:pt idx="1">
                  <c:v>positive</c:v>
                </c:pt>
              </c:strCache>
            </c:strRef>
          </c:cat>
          <c:val>
            <c:numRef>
              <c:f>Sheet3!$B$4:$B$6</c:f>
              <c:numCache>
                <c:formatCode>General</c:formatCode>
                <c:ptCount val="2"/>
                <c:pt idx="0">
                  <c:v>-0.37617838712209301</c:v>
                </c:pt>
                <c:pt idx="1">
                  <c:v>0.11995244785521693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13-4E0F-A4B8-BA30874851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51719951"/>
        <c:axId val="761648991"/>
        <c:axId val="0"/>
      </c:bar3DChart>
      <c:catAx>
        <c:axId val="751719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648991"/>
        <c:crosses val="autoZero"/>
        <c:auto val="1"/>
        <c:lblAlgn val="ctr"/>
        <c:lblOffset val="100"/>
        <c:noMultiLvlLbl val="0"/>
      </c:catAx>
      <c:valAx>
        <c:axId val="761648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719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[cleaned_data (1).xlsx]Sheet1!PivotTable1</c:name>
    <c:fmtId val="8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5.8333333333333334E-2"/>
              <c:y val="-4.6296296296296294E-2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5.8333333333333362E-2"/>
              <c:y val="7.407407407407407E-2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5.8333333333333334E-2"/>
              <c:y val="-4.6296296296296294E-2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5.8333333333333362E-2"/>
              <c:y val="7.407407407407407E-2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5.8333333333333334E-2"/>
              <c:y val="-4.6296296296296294E-2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5.8333333333333362E-2"/>
              <c:y val="7.407407407407407E-2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FCE-4587-A6B7-1E6CB8A3C0E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FCE-4587-A6B7-1E6CB8A3C0E9}"/>
              </c:ext>
            </c:extLst>
          </c:dPt>
          <c:dLbls>
            <c:dLbl>
              <c:idx val="0"/>
              <c:layout>
                <c:manualLayout>
                  <c:x val="5.8333333333333334E-2"/>
                  <c:y val="-4.6296296296296294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FCE-4587-A6B7-1E6CB8A3C0E9}"/>
                </c:ext>
              </c:extLst>
            </c:dLbl>
            <c:dLbl>
              <c:idx val="1"/>
              <c:layout>
                <c:manualLayout>
                  <c:x val="-5.8333333333333362E-2"/>
                  <c:y val="7.40740740740740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FCE-4587-A6B7-1E6CB8A3C0E9}"/>
                </c:ext>
              </c:extLst>
            </c:dLbl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Sheet1!$A$4:$A$6</c:f>
              <c:strCache>
                <c:ptCount val="2"/>
                <c:pt idx="0">
                  <c:v>negative</c:v>
                </c:pt>
                <c:pt idx="1">
                  <c:v>positive</c:v>
                </c:pt>
              </c:strCache>
            </c:strRef>
          </c:cat>
          <c:val>
            <c:numRef>
              <c:f>Sheet1!$B$4:$B$6</c:f>
              <c:numCache>
                <c:formatCode>General</c:formatCode>
                <c:ptCount val="2"/>
                <c:pt idx="0">
                  <c:v>75617</c:v>
                </c:pt>
                <c:pt idx="1">
                  <c:v>247059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FCE-4587-A6B7-1E6CB8A3C0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[cleaned_data (1).xlsx]Sheet8!PivotTable4</c:name>
    <c:fmtId val="10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Sheet8!$B$3</c:f>
              <c:strCache>
                <c:ptCount val="1"/>
                <c:pt idx="0">
                  <c:v>Sum of Polarity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Sheet8!$A$4:$A$6</c:f>
              <c:strCache>
                <c:ptCount val="2"/>
                <c:pt idx="0">
                  <c:v>negative</c:v>
                </c:pt>
                <c:pt idx="1">
                  <c:v>positive</c:v>
                </c:pt>
              </c:strCache>
            </c:strRef>
          </c:cat>
          <c:val>
            <c:numRef>
              <c:f>Sheet8!$B$4:$B$6</c:f>
              <c:numCache>
                <c:formatCode>General</c:formatCode>
                <c:ptCount val="2"/>
                <c:pt idx="0">
                  <c:v>-28445.481099011307</c:v>
                </c:pt>
                <c:pt idx="1">
                  <c:v>29648.286679030403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AF-464A-BE24-9F94A78A2DCE}"/>
            </c:ext>
          </c:extLst>
        </c:ser>
        <c:ser>
          <c:idx val="1"/>
          <c:order val="1"/>
          <c:tx>
            <c:strRef>
              <c:f>Sheet8!$C$3</c:f>
              <c:strCache>
                <c:ptCount val="1"/>
                <c:pt idx="0">
                  <c:v>Average of Polarity2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Sheet8!$A$4:$A$6</c:f>
              <c:strCache>
                <c:ptCount val="2"/>
                <c:pt idx="0">
                  <c:v>negative</c:v>
                </c:pt>
                <c:pt idx="1">
                  <c:v>positive</c:v>
                </c:pt>
              </c:strCache>
            </c:strRef>
          </c:cat>
          <c:val>
            <c:numRef>
              <c:f>Sheet8!$C$4:$C$6</c:f>
              <c:numCache>
                <c:formatCode>General</c:formatCode>
                <c:ptCount val="2"/>
                <c:pt idx="0">
                  <c:v>-0.37617838712209301</c:v>
                </c:pt>
                <c:pt idx="1">
                  <c:v>0.11995244785521693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AF-464A-BE24-9F94A78A2D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65658960"/>
        <c:axId val="465295472"/>
        <c:axId val="0"/>
      </c:bar3DChart>
      <c:catAx>
        <c:axId val="465658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295472"/>
        <c:crosses val="autoZero"/>
        <c:auto val="1"/>
        <c:lblAlgn val="ctr"/>
        <c:lblOffset val="100"/>
        <c:noMultiLvlLbl val="0"/>
      </c:catAx>
      <c:valAx>
        <c:axId val="465295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658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[cleaned_data (1).xlsx]Sheet4!PivotTable5</c:name>
    <c:fmtId val="8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Sheet4!$A$4:$A$6</c:f>
              <c:strCache>
                <c:ptCount val="2"/>
                <c:pt idx="0">
                  <c:v>negative</c:v>
                </c:pt>
                <c:pt idx="1">
                  <c:v>positive</c:v>
                </c:pt>
              </c:strCache>
            </c:strRef>
          </c:cat>
          <c:val>
            <c:numRef>
              <c:f>Sheet4!$B$4:$B$6</c:f>
              <c:numCache>
                <c:formatCode>General</c:formatCode>
                <c:ptCount val="2"/>
                <c:pt idx="0">
                  <c:v>75617</c:v>
                </c:pt>
                <c:pt idx="1">
                  <c:v>247167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84-4E3F-AB09-C5AA9AEA7ED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759873839"/>
        <c:axId val="761653951"/>
        <c:axId val="0"/>
      </c:bar3DChart>
      <c:catAx>
        <c:axId val="7598738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653951"/>
        <c:crosses val="autoZero"/>
        <c:auto val="1"/>
        <c:lblAlgn val="ctr"/>
        <c:lblOffset val="100"/>
        <c:noMultiLvlLbl val="0"/>
      </c:catAx>
      <c:valAx>
        <c:axId val="7616539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9873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D3A2-7A63-F74F-4257-65194167B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5C8A3-BB51-AF7A-1E22-FF248730E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8BBC2-10F9-C896-F86B-E4ED733C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9457-5B51-4097-B3A4-737BD7204D9E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D6A7B-9D70-D97A-EE1A-D0F99A166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23F86-DE08-20C1-113E-BDD11F0E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BEF2-F043-4ADA-8D28-4C0A6A7A6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25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DBF4-46D7-D8A1-732E-5D3AE911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89C24-6B7C-EC11-B5E2-3A63DE885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2BCC0-DA9B-D15B-B926-9C562C048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9457-5B51-4097-B3A4-737BD7204D9E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E63E8-064C-EC62-2AA5-66B3ED4E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1FB02-A81C-4295-320E-AF328081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BEF2-F043-4ADA-8D28-4C0A6A7A6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08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32F26-A06D-69FD-ECA5-6F29DD29B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CA616-80D1-CE50-33AE-8E060654D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9E461-2037-4E7D-4992-333DAEB2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9457-5B51-4097-B3A4-737BD7204D9E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356B0-F3CD-C310-04D3-2D890D11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236A6-3F6E-4D87-7263-65941AAF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BEF2-F043-4ADA-8D28-4C0A6A7A6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42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F0F5-57E5-4736-C40C-7AB3FD084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03268-344A-F3EF-9FCC-09494CE2B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6C6A9-D854-21AA-6C6F-1BDCFD4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9457-5B51-4097-B3A4-737BD7204D9E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45915-9707-70A6-B779-58596CA0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12570-5A0C-59E0-6530-8A14EFEF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BEF2-F043-4ADA-8D28-4C0A6A7A6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64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F1AF-88A3-D92D-EC84-6F6B6160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C4EBA-1B06-21C0-337A-E49EC8B49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61119-A6AC-3C6F-ED06-BE1D82D0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9457-5B51-4097-B3A4-737BD7204D9E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9A08C-215A-8A69-7D30-396E5C01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FE26A-E5B8-45E3-535C-A769EC2D8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BEF2-F043-4ADA-8D28-4C0A6A7A6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81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EC22-5F58-21C0-EB2F-F6650274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4569B-A425-A5FB-1E04-40141E483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97268-FFB7-E6B1-CE2E-015D7298A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3834D-1484-E80D-5E3C-FF762403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9457-5B51-4097-B3A4-737BD7204D9E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A3F17-68E6-51E1-40CB-CEA1A1FE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1B1E5-BD88-E828-7747-15A26DE5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BEF2-F043-4ADA-8D28-4C0A6A7A6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25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EC89-A3CF-9D54-2AE3-13B62F72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2FF3C-9534-A489-EC59-A7E3AB7BF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E795F-1579-F320-E804-3B09DD7B0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D1D23-78C5-210C-7881-0395BF664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069191-960D-8EDF-850A-76FCC41B9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B16C3D-3C30-B31B-E540-472F8F1A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9457-5B51-4097-B3A4-737BD7204D9E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49844-B266-426B-54B4-D21DE36F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035076-6D94-F870-FAEF-082EFF4A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BEF2-F043-4ADA-8D28-4C0A6A7A6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36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0748-3D01-4207-7359-98E47104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80C84-8141-3E99-2ED2-EC345D78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9457-5B51-4097-B3A4-737BD7204D9E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011F1-8474-200C-A0A8-40A2FB60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EB71D-C222-261A-E1D7-6DAB39A3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BEF2-F043-4ADA-8D28-4C0A6A7A6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26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753E0-1240-5323-4C2A-4BF1A296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9457-5B51-4097-B3A4-737BD7204D9E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40D1B-FEB0-3B79-BB98-071284AC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211B2-601D-2991-0EA4-DA312773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BEF2-F043-4ADA-8D28-4C0A6A7A6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D351F-C017-4A49-1AD7-018C403C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60-25A2-23B5-1CED-DFDFD87E4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23AD6-0668-FF27-CF6F-2FF6D06D2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074AA-B2E9-833F-954F-420A8A7D6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9457-5B51-4097-B3A4-737BD7204D9E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F5E3B-1885-A5A1-C04B-93C21DB9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876DE-E5BB-5888-CAEF-A85F0D89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BEF2-F043-4ADA-8D28-4C0A6A7A6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3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72192-0E2F-3988-F4ED-7C85E62D0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4FFC8E-4BB7-7554-EA8B-7B2A44363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0B229-5A45-10AF-92EC-71C79FE20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3480A-DAB0-F057-DDA5-06DA7EE17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9457-5B51-4097-B3A4-737BD7204D9E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B0C3B-5185-A953-064C-23DE20FDA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FFC01-BF8D-86D2-1DB3-B1D172C10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BEF2-F043-4ADA-8D28-4C0A6A7A6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54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E1432A-BBFC-3D74-B4FC-FA2C68D38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CFE62-6620-E6F4-FDE9-D8C15634E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843D0-D60F-DB4F-4E4F-C601336F7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9457-5B51-4097-B3A4-737BD7204D9E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E1EA5-366A-FFAD-0997-602A671EA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80847-B755-B7F9-75BE-7726B5BDC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FBEF2-F043-4ADA-8D28-4C0A6A7A6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95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kazanova/sentiment14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BA46-305F-2959-5798-D539C4B61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819" y="263121"/>
            <a:ext cx="11280711" cy="1367872"/>
          </a:xfrm>
        </p:spPr>
        <p:txBody>
          <a:bodyPr>
            <a:normAutofit/>
          </a:bodyPr>
          <a:lstStyle/>
          <a:p>
            <a:r>
              <a:rPr lang="en-IN" sz="6600" b="1" dirty="0">
                <a:latin typeface="Book Antiqua" panose="02040602050305030304" pitchFamily="18" charset="0"/>
              </a:rPr>
              <a:t>Twitter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335293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93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8B4F3-8FE1-F9EB-5FB0-43D2CCDF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Book Antiqua" panose="02040602050305030304" pitchFamily="18" charset="0"/>
              </a:rPr>
              <a:t>Stemming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30A32-D3B6-E7B6-EC77-5DD13C1702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b="1" dirty="0">
              <a:latin typeface="Book Antiqua" panose="0204060205030503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6800" dirty="0">
                <a:latin typeface="Book Antiqua" panose="02040602050305030304" pitchFamily="18" charset="0"/>
              </a:rPr>
              <a:t>Reducing words to their base or root form to normalize text.</a:t>
            </a:r>
          </a:p>
          <a:p>
            <a:pPr>
              <a:lnSpc>
                <a:spcPct val="120000"/>
              </a:lnSpc>
            </a:pPr>
            <a:r>
              <a:rPr lang="en-US" sz="6800" dirty="0">
                <a:latin typeface="Book Antiqua" panose="02040602050305030304" pitchFamily="18" charset="0"/>
              </a:rPr>
              <a:t>Aids in simplifying variations of words to their common base.</a:t>
            </a:r>
          </a:p>
          <a:p>
            <a:pPr>
              <a:lnSpc>
                <a:spcPct val="120000"/>
              </a:lnSpc>
            </a:pPr>
            <a:r>
              <a:rPr lang="en-US" sz="6800" dirty="0">
                <a:latin typeface="Book Antiqua" panose="02040602050305030304" pitchFamily="18" charset="0"/>
              </a:rPr>
              <a:t>Helps in grouping similar words, but may not preserve original word meaning.</a:t>
            </a:r>
          </a:p>
          <a:p>
            <a:pPr>
              <a:lnSpc>
                <a:spcPct val="120000"/>
              </a:lnSpc>
            </a:pPr>
            <a:r>
              <a:rPr lang="en-US" sz="6800" dirty="0">
                <a:latin typeface="Book Antiqua" panose="02040602050305030304" pitchFamily="18" charset="0"/>
              </a:rPr>
              <a:t>Useful in sentiment analysis for broader pattern recognition but may lack nuance.</a:t>
            </a:r>
            <a:endParaRPr lang="en-IN" sz="6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88BC84-F6F9-9710-A769-E34B8F5F06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691" y="1825625"/>
            <a:ext cx="4346618" cy="4351338"/>
          </a:xfrm>
        </p:spPr>
      </p:pic>
    </p:spTree>
    <p:extLst>
      <p:ext uri="{BB962C8B-B14F-4D97-AF65-F5344CB8AC3E}">
        <p14:creationId xmlns:p14="http://schemas.microsoft.com/office/powerpoint/2010/main" val="254543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93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F178-9C6D-5003-8066-FD12F691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Book Antiqua" panose="02040602050305030304" pitchFamily="18" charset="0"/>
              </a:rPr>
              <a:t>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B2688-AC96-10C6-77BD-7B57B02213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Book Antiqua" panose="02040602050305030304" pitchFamily="18" charset="0"/>
              </a:rPr>
              <a:t>Tokenization is the process of breaking text into words or tokens.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Book Antiqua" panose="02040602050305030304" pitchFamily="18" charset="0"/>
              </a:rPr>
              <a:t>NLTK’s tokenization guides us, revealing the essence of each tweet.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Book Antiqua" panose="02040602050305030304" pitchFamily="18" charset="0"/>
              </a:rPr>
              <a:t>A crucial step in understanding the sentiment.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65CB55-8F58-9BD2-2977-F066A8D0D2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68759"/>
            <a:ext cx="5181600" cy="3573625"/>
          </a:xfrm>
        </p:spPr>
      </p:pic>
    </p:spTree>
    <p:extLst>
      <p:ext uri="{BB962C8B-B14F-4D97-AF65-F5344CB8AC3E}">
        <p14:creationId xmlns:p14="http://schemas.microsoft.com/office/powerpoint/2010/main" val="201789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93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0E5A-52A4-CDB1-B52A-CCE85DF6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Book Antiqua" panose="02040602050305030304" pitchFamily="18" charset="0"/>
              </a:rPr>
              <a:t>Stopwords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3AD8C-F7B0-6D73-6AF1-08720A7672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Book Antiqua" panose="02040602050305030304" pitchFamily="18" charset="0"/>
              </a:rPr>
              <a:t>Stopwords are common words, but they clutter our path.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Book Antiqua" panose="02040602050305030304" pitchFamily="18" charset="0"/>
              </a:rPr>
              <a:t>NLTK helps us clear the way by removing these common distractions.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Book Antiqua" panose="02040602050305030304" pitchFamily="18" charset="0"/>
              </a:rPr>
              <a:t>To focus on meaningful words with sentiment.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313A11-F053-ABA8-C91C-28E1DFC768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62065"/>
            <a:ext cx="5837853" cy="3844213"/>
          </a:xfrm>
        </p:spPr>
      </p:pic>
    </p:spTree>
    <p:extLst>
      <p:ext uri="{BB962C8B-B14F-4D97-AF65-F5344CB8AC3E}">
        <p14:creationId xmlns:p14="http://schemas.microsoft.com/office/powerpoint/2010/main" val="220969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93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0827-89B9-781F-D311-5E782CB9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Book Antiqua" panose="02040602050305030304" pitchFamily="18" charset="0"/>
              </a:rPr>
              <a:t>Lemmatization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C210A-1384-E0F1-F70D-05EB42B8DD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Book Antiqua" panose="02040602050305030304" pitchFamily="18" charset="0"/>
              </a:rPr>
              <a:t>Converts words to base or dictionary form, considering grammar and context.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Book Antiqua" panose="02040602050305030304" pitchFamily="18" charset="0"/>
              </a:rPr>
              <a:t>Example: "Running" becomes "run," preserving meaning through reduction.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Book Antiqua" panose="02040602050305030304" pitchFamily="18" charset="0"/>
              </a:rPr>
              <a:t>Utilizes part-of-speech (POS) tagging for precise transformations.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Book Antiqua" panose="02040602050305030304" pitchFamily="18" charset="0"/>
              </a:rPr>
              <a:t>Enhances text comprehension and comparison in analysis tasks.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Book Antiqua" panose="02040602050305030304" pitchFamily="18" charset="0"/>
              </a:rPr>
              <a:t>More resource-intensive than stemming due to dictionary lookup and context analysis.</a:t>
            </a:r>
            <a:endParaRPr lang="en-IN" sz="2000" dirty="0">
              <a:latin typeface="Book Antiqua" panose="0204060205030503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653FD8-ACD8-C61D-3FA9-FB3A29397D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580" y="1690688"/>
            <a:ext cx="4338172" cy="4145967"/>
          </a:xfrm>
        </p:spPr>
      </p:pic>
    </p:spTree>
    <p:extLst>
      <p:ext uri="{BB962C8B-B14F-4D97-AF65-F5344CB8AC3E}">
        <p14:creationId xmlns:p14="http://schemas.microsoft.com/office/powerpoint/2010/main" val="317452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93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A4FD-D20D-9E80-C206-838C97E1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Book Antiqua" panose="02040602050305030304" pitchFamily="18" charset="0"/>
              </a:rPr>
              <a:t>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2DBCE-ED27-CFBA-7642-1725EEAA6B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latin typeface="Book Antiqua" panose="02040602050305030304" pitchFamily="18" charset="0"/>
              </a:rPr>
              <a:t>Text to Numbers: Converts text into numerical representations.</a:t>
            </a:r>
          </a:p>
          <a:p>
            <a:r>
              <a:rPr lang="en-US" sz="1800" dirty="0">
                <a:latin typeface="Book Antiqua" panose="02040602050305030304" pitchFamily="18" charset="0"/>
              </a:rPr>
              <a:t>Vector Space Model: Assigns numerical vectors to words in a high-dimensional space.</a:t>
            </a:r>
          </a:p>
          <a:p>
            <a:r>
              <a:rPr lang="en-US" sz="1800" dirty="0">
                <a:latin typeface="Book Antiqua" panose="02040602050305030304" pitchFamily="18" charset="0"/>
              </a:rPr>
              <a:t>Techniques: Bag-of-Words (BoW), TF-</a:t>
            </a:r>
            <a:r>
              <a:rPr lang="en-US" sz="1800" dirty="0" err="1">
                <a:latin typeface="Book Antiqua" panose="02040602050305030304" pitchFamily="18" charset="0"/>
              </a:rPr>
              <a:t>IDF</a:t>
            </a:r>
            <a:r>
              <a:rPr lang="en-US" sz="1800" dirty="0">
                <a:latin typeface="Book Antiqua" panose="02040602050305030304" pitchFamily="18" charset="0"/>
              </a:rPr>
              <a:t>, Word Embeddings (e.g., Word2Vec, GloVe).</a:t>
            </a:r>
          </a:p>
          <a:p>
            <a:r>
              <a:rPr lang="en-US" sz="1800" dirty="0">
                <a:latin typeface="Book Antiqua" panose="02040602050305030304" pitchFamily="18" charset="0"/>
              </a:rPr>
              <a:t>BoW: Represents text using word frequency counts, turning documents into count-based vectors.</a:t>
            </a:r>
          </a:p>
          <a:p>
            <a:r>
              <a:rPr lang="en-US" sz="1800" dirty="0">
                <a:latin typeface="Book Antiqua" panose="02040602050305030304" pitchFamily="18" charset="0"/>
              </a:rPr>
              <a:t>TF-</a:t>
            </a:r>
            <a:r>
              <a:rPr lang="en-US" sz="1800" dirty="0" err="1">
                <a:latin typeface="Book Antiqua" panose="02040602050305030304" pitchFamily="18" charset="0"/>
              </a:rPr>
              <a:t>IDF</a:t>
            </a:r>
            <a:r>
              <a:rPr lang="en-US" sz="1800" dirty="0">
                <a:latin typeface="Book Antiqua" panose="02040602050305030304" pitchFamily="18" charset="0"/>
              </a:rPr>
              <a:t>: Considers term importance by weighing word frequency against corpus frequency.</a:t>
            </a:r>
          </a:p>
          <a:p>
            <a:r>
              <a:rPr lang="en-US" sz="1800" dirty="0">
                <a:latin typeface="Book Antiqua" panose="02040602050305030304" pitchFamily="18" charset="0"/>
              </a:rPr>
              <a:t>Word Embeddings: Maps words into dense vectors, capturing semantic relationships.</a:t>
            </a:r>
            <a:endParaRPr lang="en-IN" sz="1800" dirty="0">
              <a:latin typeface="Book Antiqua" panose="0204060205030503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98F2CA-D2EE-4C8B-446E-98880F7A49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1968759"/>
            <a:ext cx="5746102" cy="3937519"/>
          </a:xfrm>
        </p:spPr>
      </p:pic>
    </p:spTree>
    <p:extLst>
      <p:ext uri="{BB962C8B-B14F-4D97-AF65-F5344CB8AC3E}">
        <p14:creationId xmlns:p14="http://schemas.microsoft.com/office/powerpoint/2010/main" val="19093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93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A4FD-D20D-9E80-C206-838C97E1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Book Antiqua" panose="02040602050305030304" pitchFamily="18" charset="0"/>
              </a:rPr>
              <a:t>Polarity and Subjectivity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2DBCE-ED27-CFBA-7642-1725EEAA6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Book Antiqua" panose="02040602050305030304" pitchFamily="18" charset="0"/>
              </a:rPr>
              <a:t>Polarity means how positive or negative the text is the value of polarity lies between -1 to 1 negative value indicates that the sentiment is not good positive value indicates that the sentiment is good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Book Antiqua" panose="020406020503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Book Antiqua" panose="02040602050305030304" pitchFamily="18" charset="0"/>
              </a:rPr>
              <a:t>Subjectivity means statement or opinion or piece of text influenced by personal feelings The value of subjectivity relates to whether it is a public opinion or its factual information the value of subjectivity lies between 0 to 1.</a:t>
            </a:r>
            <a:endParaRPr lang="en-IN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7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93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A4FD-D20D-9E80-C206-838C97E1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Book Antiqua" panose="02040602050305030304" pitchFamily="18" charset="0"/>
              </a:rPr>
              <a:t>Word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2DBCE-ED27-CFBA-7642-1725EEAA6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Book Antiqua" panose="02040602050305030304" pitchFamily="18" charset="0"/>
              </a:rPr>
              <a:t>Represents frequent words visually based on their occurrence in the text.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Book Antiqua" panose="02040602050305030304" pitchFamily="18" charset="0"/>
              </a:rPr>
              <a:t>Larger words indicate higher frequency, offering a quick overview.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Book Antiqua" panose="02040602050305030304" pitchFamily="18" charset="0"/>
              </a:rPr>
              <a:t>Highlights significant terms related to different sentiments like positive, negative, or neutral.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Book Antiqua" panose="02040602050305030304" pitchFamily="18" charset="0"/>
              </a:rPr>
              <a:t>Enhances understanding by showcasing prevalent words in the dataset.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Book Antiqua" panose="02040602050305030304" pitchFamily="18" charset="0"/>
              </a:rPr>
              <a:t>Engages audience visually, aiding in insights and pattern recognition.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Book Antiqua" panose="02040602050305030304" pitchFamily="18" charset="0"/>
              </a:rPr>
              <a:t>Provides an efficient way to comprehend textual data at a glance.</a:t>
            </a:r>
          </a:p>
          <a:p>
            <a:pPr marL="0" indent="0">
              <a:buNone/>
            </a:pPr>
            <a:endParaRPr lang="en-US" sz="1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09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93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A4FD-D20D-9E80-C206-838C97E1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Book Antiqua" panose="02040602050305030304" pitchFamily="18" charset="0"/>
              </a:rPr>
              <a:t>Frequent Words in Tweets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78CAC2-9890-C2AE-FB65-800E49BDC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815" y="1551963"/>
            <a:ext cx="7666370" cy="4851554"/>
          </a:xfrm>
        </p:spPr>
      </p:pic>
    </p:spTree>
    <p:extLst>
      <p:ext uri="{BB962C8B-B14F-4D97-AF65-F5344CB8AC3E}">
        <p14:creationId xmlns:p14="http://schemas.microsoft.com/office/powerpoint/2010/main" val="419666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93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A4FD-D20D-9E80-C206-838C97E1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Book Antiqua" panose="02040602050305030304" pitchFamily="18" charset="0"/>
              </a:rPr>
              <a:t>Positive Tweets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78CAC2-9890-C2AE-FB65-800E49BDC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" t="4669" r="343" b="1094"/>
          <a:stretch/>
        </p:blipFill>
        <p:spPr>
          <a:xfrm>
            <a:off x="2142911" y="1690688"/>
            <a:ext cx="7839987" cy="4707809"/>
          </a:xfrm>
        </p:spPr>
      </p:pic>
    </p:spTree>
    <p:extLst>
      <p:ext uri="{BB962C8B-B14F-4D97-AF65-F5344CB8AC3E}">
        <p14:creationId xmlns:p14="http://schemas.microsoft.com/office/powerpoint/2010/main" val="37784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93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A4FD-D20D-9E80-C206-838C97E1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Book Antiqua" panose="02040602050305030304" pitchFamily="18" charset="0"/>
              </a:rPr>
              <a:t>Negative Tweets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78CAC2-9890-C2AE-FB65-800E49BDC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" t="4323" r="722" b="574"/>
          <a:stretch/>
        </p:blipFill>
        <p:spPr>
          <a:xfrm>
            <a:off x="2181139" y="1674536"/>
            <a:ext cx="7885650" cy="4819009"/>
          </a:xfrm>
        </p:spPr>
      </p:pic>
    </p:spTree>
    <p:extLst>
      <p:ext uri="{BB962C8B-B14F-4D97-AF65-F5344CB8AC3E}">
        <p14:creationId xmlns:p14="http://schemas.microsoft.com/office/powerpoint/2010/main" val="72618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93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E379A-C4A9-BE6F-AC4F-009D629BC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Book Antiqua" panose="0204060205030503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1B264-5560-47C3-6041-2D531D763F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0" i="0" dirty="0">
                <a:effectLst/>
                <a:latin typeface="Book Antiqua" panose="02040602050305030304" pitchFamily="18" charset="0"/>
              </a:rPr>
              <a:t>Welcome to Sentiment Analysis Project. Let's dive into the fascinating world of sentiments hidden within text! Imagine us as detectives, uncovering the emotions behind every word. </a:t>
            </a:r>
            <a:r>
              <a:rPr lang="en-US" sz="2400" dirty="0">
                <a:latin typeface="Book Antiqua" panose="02040602050305030304" pitchFamily="18" charset="0"/>
              </a:rPr>
              <a:t>Get ready to decode the </a:t>
            </a:r>
            <a:r>
              <a:rPr lang="en-US" sz="2400" b="1" dirty="0">
                <a:latin typeface="Book Antiqua" panose="02040602050305030304" pitchFamily="18" charset="0"/>
              </a:rPr>
              <a:t>sentiments </a:t>
            </a:r>
            <a:r>
              <a:rPr lang="en-US" sz="2400" dirty="0">
                <a:latin typeface="Book Antiqua" panose="02040602050305030304" pitchFamily="18" charset="0"/>
              </a:rPr>
              <a:t>behind 1.6 million tweets. Let’s explore the power of emotions in the digital realm.</a:t>
            </a:r>
            <a:endParaRPr lang="en-IN" sz="2400" b="1" dirty="0">
              <a:latin typeface="Book Antiqua" panose="020406020503050303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1FDE5F0-178A-9C8B-128B-D14C0E1609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018" y="1690688"/>
            <a:ext cx="5682056" cy="3955861"/>
          </a:xfrm>
        </p:spPr>
      </p:pic>
    </p:spTree>
    <p:extLst>
      <p:ext uri="{BB962C8B-B14F-4D97-AF65-F5344CB8AC3E}">
        <p14:creationId xmlns:p14="http://schemas.microsoft.com/office/powerpoint/2010/main" val="89753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93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0DB4-2424-A1FE-8DF7-BAFA12A8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Sentiment by Polarity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DE67CB-C0C8-8AD4-43C2-0445542276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8345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93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0DB4-2424-A1FE-8DF7-BAFA12A8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Sentiment by Average Polarity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53BA0AB-C16D-81F5-8003-4E92F178F5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3260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93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0DB4-2424-A1FE-8DF7-BAFA12A8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Sentiment Analysis By Tweets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6D8F7AA-6DBD-C368-B98C-48EC092A83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327251"/>
              </p:ext>
            </p:extLst>
          </p:nvPr>
        </p:nvGraphicFramePr>
        <p:xfrm>
          <a:off x="2430011" y="1825625"/>
          <a:ext cx="7331977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6836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93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0DB4-2424-A1FE-8DF7-BAFA12A8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Sentiment By Sum &amp; Average Polarity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AC7B5F-7452-A4AA-5473-2FE613AC42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6172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93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0DB4-2424-A1FE-8DF7-BAFA12A8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Sentiment By Total Polarity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684360A-8810-1FE8-4A8D-4A6E4683B0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1891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93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D87B-3291-C4AE-6D79-FC11F142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Book Antiqua" panose="0204060205030503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42ACE-D954-3CB1-D0A8-4B75FAADE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F0F0F"/>
                </a:solidFill>
                <a:effectLst/>
                <a:latin typeface="Book Antiqua" panose="02040602050305030304" pitchFamily="18" charset="0"/>
              </a:rPr>
              <a:t>Categorized tweets into sentiment categories.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F0F0F"/>
                </a:solidFill>
                <a:effectLst/>
                <a:latin typeface="Book Antiqua" panose="02040602050305030304" pitchFamily="18" charset="0"/>
              </a:rPr>
              <a:t>Calculated the average polarity within each category.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F0F0F"/>
                </a:solidFill>
                <a:effectLst/>
                <a:latin typeface="Book Antiqua" panose="02040602050305030304" pitchFamily="18" charset="0"/>
              </a:rPr>
              <a:t>Visualized sentiment distribution and polarity trends.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F0F0F"/>
                </a:solidFill>
                <a:effectLst/>
                <a:latin typeface="Book Antiqua" panose="02040602050305030304" pitchFamily="18" charset="0"/>
              </a:rPr>
              <a:t>Explored the emotional landscape of the digital world.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254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93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0CAF4C-B1C0-E96D-BF8F-052D2B168A76}"/>
              </a:ext>
            </a:extLst>
          </p:cNvPr>
          <p:cNvSpPr txBox="1"/>
          <p:nvPr/>
        </p:nvSpPr>
        <p:spPr>
          <a:xfrm>
            <a:off x="435058" y="3032896"/>
            <a:ext cx="4875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latin typeface="Book Antiqua" panose="02040602050305030304" pitchFamily="18" charset="0"/>
              </a:rPr>
              <a:t>Thank You!.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6840F3-922A-C996-B3A6-92CFE16E0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231" y="1644815"/>
            <a:ext cx="6632992" cy="379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0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93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E305-B9B4-1B9A-5024-5F4C56DE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Book Antiqua" panose="0204060205030503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D6A1F-5EB5-81CA-7265-345C390F39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200" b="1" dirty="0">
                <a:latin typeface="Book Antiqua" panose="02040602050305030304" pitchFamily="18" charset="0"/>
              </a:rPr>
              <a:t>Categorize Tweets</a:t>
            </a:r>
            <a:r>
              <a:rPr lang="en-US" sz="2200" dirty="0">
                <a:latin typeface="Book Antiqua" panose="02040602050305030304" pitchFamily="18" charset="0"/>
              </a:rPr>
              <a:t>: Sort tweets into positive, negative, or neutral categories using sentiment analysis.</a:t>
            </a:r>
          </a:p>
          <a:p>
            <a:pPr>
              <a:lnSpc>
                <a:spcPct val="110000"/>
              </a:lnSpc>
            </a:pPr>
            <a:r>
              <a:rPr lang="en-US" sz="2200" b="1" dirty="0">
                <a:latin typeface="Book Antiqua" panose="02040602050305030304" pitchFamily="18" charset="0"/>
              </a:rPr>
              <a:t>Calculate Average Polarity</a:t>
            </a:r>
            <a:r>
              <a:rPr lang="en-US" sz="2200" dirty="0">
                <a:latin typeface="Book Antiqua" panose="02040602050305030304" pitchFamily="18" charset="0"/>
              </a:rPr>
              <a:t>: Determine average polarity scores per sentiment category to gauge overall positivity/negativity.</a:t>
            </a:r>
          </a:p>
          <a:p>
            <a:pPr>
              <a:lnSpc>
                <a:spcPct val="110000"/>
              </a:lnSpc>
            </a:pPr>
            <a:r>
              <a:rPr lang="en-US" sz="2200" b="1" dirty="0">
                <a:latin typeface="Book Antiqua" panose="02040602050305030304" pitchFamily="18" charset="0"/>
              </a:rPr>
              <a:t>Display Sentiment Distribution</a:t>
            </a:r>
            <a:r>
              <a:rPr lang="en-US" sz="2200" dirty="0">
                <a:latin typeface="Book Antiqua" panose="02040602050305030304" pitchFamily="18" charset="0"/>
              </a:rPr>
              <a:t>: Showcase proportions of positive, negative, and neutral sentiments in tweets.</a:t>
            </a:r>
            <a:endParaRPr lang="en-IN" sz="2200" dirty="0">
              <a:latin typeface="Book Antiqua" panose="02040602050305030304" pitchFamily="18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BAC2FB7-B306-8C4A-A0F2-6A959F4D97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76670"/>
            <a:ext cx="5653505" cy="2959609"/>
          </a:xfrm>
        </p:spPr>
      </p:pic>
    </p:spTree>
    <p:extLst>
      <p:ext uri="{BB962C8B-B14F-4D97-AF65-F5344CB8AC3E}">
        <p14:creationId xmlns:p14="http://schemas.microsoft.com/office/powerpoint/2010/main" val="334217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93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F7602-3F58-11A5-5C4C-5E3E7909E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Book Antiqua" panose="02040602050305030304" pitchFamily="18" charset="0"/>
              </a:rPr>
              <a:t>Data Collection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2A4F26C-B688-8ABC-410E-D4B2DE74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Sentiment Analysis dataset stands as a pivotal resource for understanding sentiment within social media content.</a:t>
            </a:r>
          </a:p>
          <a:p>
            <a:r>
              <a:rPr lang="en-US" b="1" dirty="0">
                <a:latin typeface="Book Antiqua" panose="02040602050305030304" pitchFamily="18" charset="0"/>
              </a:rPr>
              <a:t>Source: </a:t>
            </a:r>
            <a:r>
              <a:rPr lang="en-US" b="1" dirty="0">
                <a:latin typeface="Book Antiqua" panose="02040602050305030304" pitchFamily="18" charset="0"/>
                <a:hlinkClick r:id="rId2"/>
              </a:rPr>
              <a:t>https://www.kaggle.com/datasets/kazanova/sentiment140</a:t>
            </a:r>
            <a:endParaRPr lang="en-US" b="1" dirty="0">
              <a:latin typeface="Book Antiqua" panose="02040602050305030304" pitchFamily="18" charset="0"/>
            </a:endParaRPr>
          </a:p>
          <a:p>
            <a:r>
              <a:rPr lang="en-US" b="1" dirty="0">
                <a:latin typeface="Book Antiqua" panose="02040602050305030304" pitchFamily="18" charset="0"/>
              </a:rPr>
              <a:t>Scale:</a:t>
            </a:r>
            <a:r>
              <a:rPr lang="en-US" dirty="0">
                <a:latin typeface="Book Antiqua" panose="02040602050305030304" pitchFamily="18" charset="0"/>
              </a:rPr>
              <a:t> The substantial size of 1.6 million tweets amplifies its significance for comprehensive sentiment analysis.</a:t>
            </a:r>
          </a:p>
          <a:p>
            <a:r>
              <a:rPr lang="en-US" dirty="0">
                <a:latin typeface="Book Antiqua" panose="02040602050305030304" pitchFamily="18" charset="0"/>
              </a:rPr>
              <a:t>This dataset includes labeled tweets with sentiments categorizing them into positive, and negative classifications.</a:t>
            </a:r>
            <a:endParaRPr lang="en-IN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7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93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5029D-BD67-3679-0E1D-546816CE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Book Antiqua" panose="02040602050305030304" pitchFamily="18" charset="0"/>
              </a:rPr>
              <a:t>Libraries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C4157-A7DD-9B4C-BA7E-F368920D87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400" dirty="0">
                <a:latin typeface="Book Antiqua" panose="02040602050305030304" pitchFamily="18" charset="0"/>
              </a:rPr>
              <a:t>Python 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Book Antiqua" panose="02040602050305030304" pitchFamily="18" charset="0"/>
              </a:rPr>
              <a:t>NumPy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Book Antiqua" panose="02040602050305030304" pitchFamily="18" charset="0"/>
              </a:rPr>
              <a:t>Pandas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Book Antiqua" panose="02040602050305030304" pitchFamily="18" charset="0"/>
              </a:rPr>
              <a:t>Matplotlib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Book Antiqua" panose="02040602050305030304" pitchFamily="18" charset="0"/>
              </a:rPr>
              <a:t>Seaborn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Book Antiqua" panose="02040602050305030304" pitchFamily="18" charset="0"/>
              </a:rPr>
              <a:t>NLTK (Natural Language Toolkit)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Book Antiqua" panose="02040602050305030304" pitchFamily="18" charset="0"/>
              </a:rPr>
              <a:t>Word Cloud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Book Antiqua" panose="02040602050305030304" pitchFamily="18" charset="0"/>
              </a:rPr>
              <a:t>Scikit Learn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81A799-9055-37BE-62D4-4427FCE160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1" y="1825625"/>
            <a:ext cx="5587482" cy="4108644"/>
          </a:xfrm>
        </p:spPr>
      </p:pic>
    </p:spTree>
    <p:extLst>
      <p:ext uri="{BB962C8B-B14F-4D97-AF65-F5344CB8AC3E}">
        <p14:creationId xmlns:p14="http://schemas.microsoft.com/office/powerpoint/2010/main" val="178947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93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AC95-6764-CD37-7C6A-DE08B6F0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Book Antiqua" panose="02040602050305030304" pitchFamily="18" charset="0"/>
              </a:rPr>
              <a:t>What is Sentiment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7E3FC-718D-ED43-8F2B-1951496F93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IN" sz="2000" dirty="0">
                <a:latin typeface="Book Antiqua" panose="02040602050305030304" pitchFamily="18" charset="0"/>
              </a:rPr>
              <a:t>Sentiment analysis decodes human emotions through text data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Reveals opinions and nuances, enriching language understanding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Algorithms reveal patterns beyond simple positive/negative sentiments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Captures complexities in expressions, providing valuable insights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Vital for businesses, extracting information from social media, reviews, and news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Challenges include context, sarcasm, and evolving tech for better comprehension</a:t>
            </a:r>
            <a:endParaRPr lang="en-IN" sz="2000" b="0" i="0" dirty="0">
              <a:effectLst/>
              <a:latin typeface="Book Antiqua" panose="0204060205030503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FE6144-E0B8-A7A1-EB35-07C1BAC2B1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71396"/>
            <a:ext cx="5538732" cy="3442996"/>
          </a:xfrm>
        </p:spPr>
      </p:pic>
    </p:spTree>
    <p:extLst>
      <p:ext uri="{BB962C8B-B14F-4D97-AF65-F5344CB8AC3E}">
        <p14:creationId xmlns:p14="http://schemas.microsoft.com/office/powerpoint/2010/main" val="423437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93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1F36B-CB08-18CB-88DE-EE3BDFEB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AD0D6F-3115-8A52-E68C-55B1E8B5E909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0693B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3E72988-70F6-CF54-7FF3-7C7BA4F76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589" y="2279615"/>
            <a:ext cx="4649016" cy="3657788"/>
          </a:xfr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D40C9AD-C02F-00AB-2B95-3CB9812AA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11" y="505797"/>
            <a:ext cx="1916042" cy="13255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F5395EC-19E9-3A0B-3080-F408C226552F}"/>
              </a:ext>
            </a:extLst>
          </p:cNvPr>
          <p:cNvSpPr txBox="1"/>
          <p:nvPr/>
        </p:nvSpPr>
        <p:spPr>
          <a:xfrm>
            <a:off x="3204595" y="706913"/>
            <a:ext cx="7642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latin typeface="Book Antiqua" panose="02040602050305030304" pitchFamily="18" charset="0"/>
              </a:rPr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210407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93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91D540-B1B5-8D3C-C719-041A724A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Book Antiqua" panose="02040602050305030304" pitchFamily="18" charset="0"/>
              </a:rPr>
              <a:t>Models Used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48922-F6A2-1F8A-CD85-D390D1B5D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 Antiqua" panose="02040602050305030304" pitchFamily="18" charset="0"/>
              </a:rPr>
              <a:t>Linear Regression</a:t>
            </a:r>
            <a:r>
              <a:rPr lang="en-US" sz="2400" dirty="0">
                <a:latin typeface="Book Antiqua" panose="02040602050305030304" pitchFamily="18" charset="0"/>
              </a:rPr>
              <a:t>: Applies linear relationships for sentiment prediction.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Book Antiqua" panose="02040602050305030304" pitchFamily="18" charset="0"/>
              </a:rPr>
              <a:t>Naive Bayes</a:t>
            </a:r>
            <a:r>
              <a:rPr lang="en-US" sz="2400" dirty="0">
                <a:latin typeface="Book Antiqua" panose="02040602050305030304" pitchFamily="18" charset="0"/>
              </a:rPr>
              <a:t>: Probability-based classification for efficient handling of large datasets.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Book Antiqua" panose="02040602050305030304" pitchFamily="18" charset="0"/>
              </a:rPr>
              <a:t>Random Forest</a:t>
            </a:r>
            <a:r>
              <a:rPr lang="en-US" sz="2400" dirty="0">
                <a:latin typeface="Book Antiqua" panose="02040602050305030304" pitchFamily="18" charset="0"/>
              </a:rPr>
              <a:t>: Ensemble method capturing complex relationships.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Book Antiqua" panose="02040602050305030304" pitchFamily="18" charset="0"/>
              </a:rPr>
              <a:t>Support Vector Classifier</a:t>
            </a:r>
            <a:r>
              <a:rPr lang="en-US" sz="2400" dirty="0">
                <a:latin typeface="Book Antiqua" panose="02040602050305030304" pitchFamily="18" charset="0"/>
              </a:rPr>
              <a:t>: Creates decision boundaries in high-dimensional space for binary classification tasks.</a:t>
            </a:r>
            <a:endParaRPr lang="en-IN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1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93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8B4F3-8FE1-F9EB-5FB0-43D2CCDF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Book Antiqua" panose="02040602050305030304" pitchFamily="18" charset="0"/>
              </a:rPr>
              <a:t>Why NLTK?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30A32-D3B6-E7B6-EC77-5DD13C170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b="1" dirty="0">
              <a:latin typeface="Book Antiqua" panose="0204060205030503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4600" b="1" dirty="0">
                <a:latin typeface="Book Antiqua" panose="02040602050305030304" pitchFamily="18" charset="0"/>
              </a:rPr>
              <a:t>Toolkit features</a:t>
            </a:r>
            <a:r>
              <a:rPr lang="en-US" sz="4600" dirty="0">
                <a:latin typeface="Book Antiqua" panose="02040602050305030304" pitchFamily="18" charset="0"/>
              </a:rPr>
              <a:t>: NLTK encompasses text processing tools like tokenization, stemming, lemmatization, parsing, with diverse algorithms.</a:t>
            </a:r>
          </a:p>
          <a:p>
            <a:pPr>
              <a:lnSpc>
                <a:spcPct val="120000"/>
              </a:lnSpc>
            </a:pPr>
            <a:r>
              <a:rPr lang="en-US" sz="4600" b="1" dirty="0">
                <a:latin typeface="Book Antiqua" panose="02040602050305030304" pitchFamily="18" charset="0"/>
              </a:rPr>
              <a:t>Educational Resources</a:t>
            </a:r>
            <a:r>
              <a:rPr lang="en-US" sz="4600" dirty="0">
                <a:latin typeface="Book Antiqua" panose="02040602050305030304" pitchFamily="18" charset="0"/>
              </a:rPr>
              <a:t>: Widely embraced in education for NLP due to comprehensive documentation and examples.</a:t>
            </a:r>
          </a:p>
          <a:p>
            <a:pPr>
              <a:lnSpc>
                <a:spcPct val="120000"/>
              </a:lnSpc>
            </a:pPr>
            <a:r>
              <a:rPr lang="en-US" sz="4600" b="1" dirty="0">
                <a:latin typeface="Book Antiqua" panose="02040602050305030304" pitchFamily="18" charset="0"/>
              </a:rPr>
              <a:t>Community Support</a:t>
            </a:r>
            <a:r>
              <a:rPr lang="en-US" sz="4600" dirty="0">
                <a:latin typeface="Book Antiqua" panose="02040602050305030304" pitchFamily="18" charset="0"/>
              </a:rPr>
              <a:t>: Robust support via forums and resources from NLTK's strong community.</a:t>
            </a:r>
          </a:p>
          <a:p>
            <a:pPr>
              <a:lnSpc>
                <a:spcPct val="120000"/>
              </a:lnSpc>
            </a:pPr>
            <a:r>
              <a:rPr lang="en-US" sz="4600" b="1" dirty="0">
                <a:latin typeface="Book Antiqua" panose="02040602050305030304" pitchFamily="18" charset="0"/>
              </a:rPr>
              <a:t>Open-source flexibility</a:t>
            </a:r>
            <a:r>
              <a:rPr lang="en-US" sz="4600" dirty="0">
                <a:latin typeface="Book Antiqua" panose="02040602050305030304" pitchFamily="18" charset="0"/>
              </a:rPr>
              <a:t>: Customizable and freely available for tailored research or project needs.</a:t>
            </a:r>
          </a:p>
          <a:p>
            <a:pPr>
              <a:lnSpc>
                <a:spcPct val="120000"/>
              </a:lnSpc>
            </a:pPr>
            <a:r>
              <a:rPr lang="en-US" sz="4600" b="1" dirty="0">
                <a:latin typeface="Book Antiqua" panose="02040602050305030304" pitchFamily="18" charset="0"/>
              </a:rPr>
              <a:t>Multilingual capacity</a:t>
            </a:r>
            <a:r>
              <a:rPr lang="en-US" sz="4600" dirty="0">
                <a:latin typeface="Book Antiqua" panose="02040602050305030304" pitchFamily="18" charset="0"/>
              </a:rPr>
              <a:t>: Accommodates diverse languages, ideal for various language-based NLP tasks.</a:t>
            </a:r>
            <a:endParaRPr lang="en-IN" sz="4600" dirty="0"/>
          </a:p>
        </p:txBody>
      </p:sp>
    </p:spTree>
    <p:extLst>
      <p:ext uri="{BB962C8B-B14F-4D97-AF65-F5344CB8AC3E}">
        <p14:creationId xmlns:p14="http://schemas.microsoft.com/office/powerpoint/2010/main" val="379670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866</Words>
  <Application>Microsoft Office PowerPoint</Application>
  <PresentationFormat>Widescreen</PresentationFormat>
  <Paragraphs>95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Book Antiqua</vt:lpstr>
      <vt:lpstr>Calibri</vt:lpstr>
      <vt:lpstr>Calibri Light</vt:lpstr>
      <vt:lpstr>Office Theme</vt:lpstr>
      <vt:lpstr>Twitter Sentiment Analysis</vt:lpstr>
      <vt:lpstr>Introduction</vt:lpstr>
      <vt:lpstr>Problem Statement</vt:lpstr>
      <vt:lpstr>Data Collection</vt:lpstr>
      <vt:lpstr>Libraries and Tools</vt:lpstr>
      <vt:lpstr>What is Sentiment Analysis?</vt:lpstr>
      <vt:lpstr>PowerPoint Presentation</vt:lpstr>
      <vt:lpstr>Models Used</vt:lpstr>
      <vt:lpstr>Why NLTK?</vt:lpstr>
      <vt:lpstr>Stemming </vt:lpstr>
      <vt:lpstr>Tokenization</vt:lpstr>
      <vt:lpstr>Stopwords</vt:lpstr>
      <vt:lpstr>Lemmatization</vt:lpstr>
      <vt:lpstr>Vectorization</vt:lpstr>
      <vt:lpstr>Polarity and Subjectivity</vt:lpstr>
      <vt:lpstr>Word Cloud</vt:lpstr>
      <vt:lpstr>Frequent Words in Tweets</vt:lpstr>
      <vt:lpstr>Positive Tweets</vt:lpstr>
      <vt:lpstr>Negative Tweets</vt:lpstr>
      <vt:lpstr>Sentiment by Polarity</vt:lpstr>
      <vt:lpstr>Sentiment by Average Polarity</vt:lpstr>
      <vt:lpstr>Sentiment Analysis By Tweets</vt:lpstr>
      <vt:lpstr>Sentiment By Sum &amp; Average Polarity</vt:lpstr>
      <vt:lpstr>Sentiment By Total Polarity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</dc:title>
  <dc:creator>Saritha Bathini</dc:creator>
  <cp:lastModifiedBy>Saritha Bathini</cp:lastModifiedBy>
  <cp:revision>10</cp:revision>
  <dcterms:created xsi:type="dcterms:W3CDTF">2023-11-19T19:17:29Z</dcterms:created>
  <dcterms:modified xsi:type="dcterms:W3CDTF">2023-11-29T17:11:01Z</dcterms:modified>
</cp:coreProperties>
</file>