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1" d="100"/>
          <a:sy n="61" d="100"/>
        </p:scale>
        <p:origin x="-2338" y="-1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0117F-CB2F-4C1B-AA7C-F13380F00357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28875" y="754063"/>
            <a:ext cx="2914650" cy="3771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778375"/>
            <a:ext cx="6216650" cy="45259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32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00B18-29D2-422E-8A82-440C385D2D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54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ECBE6-90DE-4B0E-BD3E-79DD02FEC736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©2016</a:t>
            </a:r>
            <a:r>
              <a:rPr dirty="0"/>
              <a:t> </a:t>
            </a:r>
            <a:r>
              <a:rPr spc="-5" dirty="0"/>
              <a:t>Capgemini.</a:t>
            </a:r>
            <a:r>
              <a:rPr spc="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5" dirty="0"/>
              <a:t> </a:t>
            </a:r>
            <a:r>
              <a:rPr spc="-5" dirty="0"/>
              <a:t>reserved.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information</a:t>
            </a:r>
            <a:r>
              <a:rPr spc="5" dirty="0"/>
              <a:t> </a:t>
            </a:r>
            <a:r>
              <a:rPr spc="-5" dirty="0"/>
              <a:t>contained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5" dirty="0"/>
              <a:t>document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proprietary and</a:t>
            </a:r>
            <a:r>
              <a:rPr spc="5" dirty="0"/>
              <a:t> </a:t>
            </a:r>
            <a:r>
              <a:rPr spc="-5" dirty="0"/>
              <a:t>confidential.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Capgemini</a:t>
            </a:r>
            <a:r>
              <a:rPr spc="10" dirty="0"/>
              <a:t> </a:t>
            </a:r>
            <a:r>
              <a:rPr spc="-5" dirty="0"/>
              <a:t>only.</a:t>
            </a:r>
            <a:r>
              <a:rPr spc="480" dirty="0"/>
              <a:t> </a:t>
            </a:r>
            <a:r>
              <a:rPr dirty="0">
                <a:solidFill>
                  <a:srgbClr val="7F7F7F"/>
                </a:solidFill>
              </a:rPr>
              <a:t>|  </a:t>
            </a:r>
            <a:r>
              <a:rPr spc="25" dirty="0">
                <a:solidFill>
                  <a:srgbClr val="7F7F7F"/>
                </a:solidFill>
              </a:rPr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r>
              <a:rPr b="1" spc="15" dirty="0">
                <a:latin typeface="Arial"/>
                <a:cs typeface="Arial"/>
              </a:rPr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122076-DD1A-4597-B5BC-8A27C0E7535C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©2016</a:t>
            </a:r>
            <a:r>
              <a:rPr dirty="0"/>
              <a:t> </a:t>
            </a:r>
            <a:r>
              <a:rPr spc="-5" dirty="0"/>
              <a:t>Capgemini.</a:t>
            </a:r>
            <a:r>
              <a:rPr spc="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5" dirty="0"/>
              <a:t> </a:t>
            </a:r>
            <a:r>
              <a:rPr spc="-5" dirty="0"/>
              <a:t>reserved.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information</a:t>
            </a:r>
            <a:r>
              <a:rPr spc="5" dirty="0"/>
              <a:t> </a:t>
            </a:r>
            <a:r>
              <a:rPr spc="-5" dirty="0"/>
              <a:t>contained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5" dirty="0"/>
              <a:t>document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proprietary and</a:t>
            </a:r>
            <a:r>
              <a:rPr spc="5" dirty="0"/>
              <a:t> </a:t>
            </a:r>
            <a:r>
              <a:rPr spc="-5" dirty="0"/>
              <a:t>confidential.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Capgemini</a:t>
            </a:r>
            <a:r>
              <a:rPr spc="10" dirty="0"/>
              <a:t> </a:t>
            </a:r>
            <a:r>
              <a:rPr spc="-5" dirty="0"/>
              <a:t>only.</a:t>
            </a:r>
            <a:r>
              <a:rPr spc="480" dirty="0"/>
              <a:t> </a:t>
            </a:r>
            <a:r>
              <a:rPr dirty="0">
                <a:solidFill>
                  <a:srgbClr val="7F7F7F"/>
                </a:solidFill>
              </a:rPr>
              <a:t>|  </a:t>
            </a:r>
            <a:r>
              <a:rPr spc="25" dirty="0">
                <a:solidFill>
                  <a:srgbClr val="7F7F7F"/>
                </a:solidFill>
              </a:rPr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r>
              <a:rPr b="1" spc="15" dirty="0">
                <a:latin typeface="Arial"/>
                <a:cs typeface="Arial"/>
              </a:rPr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F35C12-79EE-41B4-A047-F6E03DB1C863}" type="datetime1">
              <a:rPr lang="en-US" smtClean="0"/>
              <a:t>4/1/2022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©2016</a:t>
            </a:r>
            <a:r>
              <a:rPr dirty="0"/>
              <a:t> </a:t>
            </a:r>
            <a:r>
              <a:rPr spc="-5" dirty="0"/>
              <a:t>Capgemini.</a:t>
            </a:r>
            <a:r>
              <a:rPr spc="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5" dirty="0"/>
              <a:t> </a:t>
            </a:r>
            <a:r>
              <a:rPr spc="-5" dirty="0"/>
              <a:t>reserved.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information</a:t>
            </a:r>
            <a:r>
              <a:rPr spc="5" dirty="0"/>
              <a:t> </a:t>
            </a:r>
            <a:r>
              <a:rPr spc="-5" dirty="0"/>
              <a:t>contained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5" dirty="0"/>
              <a:t>document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proprietary and</a:t>
            </a:r>
            <a:r>
              <a:rPr spc="5" dirty="0"/>
              <a:t> </a:t>
            </a:r>
            <a:r>
              <a:rPr spc="-5" dirty="0"/>
              <a:t>confidential.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Capgemini</a:t>
            </a:r>
            <a:r>
              <a:rPr spc="10" dirty="0"/>
              <a:t> </a:t>
            </a:r>
            <a:r>
              <a:rPr spc="-5" dirty="0"/>
              <a:t>only.</a:t>
            </a:r>
            <a:r>
              <a:rPr spc="480" dirty="0"/>
              <a:t> </a:t>
            </a:r>
            <a:r>
              <a:rPr dirty="0">
                <a:solidFill>
                  <a:srgbClr val="7F7F7F"/>
                </a:solidFill>
              </a:rPr>
              <a:t>|  </a:t>
            </a:r>
            <a:r>
              <a:rPr spc="25" dirty="0">
                <a:solidFill>
                  <a:srgbClr val="7F7F7F"/>
                </a:solidFill>
              </a:rPr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r>
              <a:rPr b="1" spc="15" dirty="0">
                <a:latin typeface="Arial"/>
                <a:cs typeface="Arial"/>
              </a:rPr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0BDDB5-ACA5-40E2-8780-D621F8BD8A50}" type="datetime1">
              <a:rPr lang="en-US" smtClean="0"/>
              <a:t>4/1/2022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©2016</a:t>
            </a:r>
            <a:r>
              <a:rPr dirty="0"/>
              <a:t> </a:t>
            </a:r>
            <a:r>
              <a:rPr spc="-5" dirty="0"/>
              <a:t>Capgemini.</a:t>
            </a:r>
            <a:r>
              <a:rPr spc="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5" dirty="0"/>
              <a:t> </a:t>
            </a:r>
            <a:r>
              <a:rPr spc="-5" dirty="0"/>
              <a:t>reserved.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information</a:t>
            </a:r>
            <a:r>
              <a:rPr spc="5" dirty="0"/>
              <a:t> </a:t>
            </a:r>
            <a:r>
              <a:rPr spc="-5" dirty="0"/>
              <a:t>contained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5" dirty="0"/>
              <a:t>document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proprietary and</a:t>
            </a:r>
            <a:r>
              <a:rPr spc="5" dirty="0"/>
              <a:t> </a:t>
            </a:r>
            <a:r>
              <a:rPr spc="-5" dirty="0"/>
              <a:t>confidential.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Capgemini</a:t>
            </a:r>
            <a:r>
              <a:rPr spc="10" dirty="0"/>
              <a:t> </a:t>
            </a:r>
            <a:r>
              <a:rPr spc="-5" dirty="0"/>
              <a:t>only.</a:t>
            </a:r>
            <a:r>
              <a:rPr spc="480" dirty="0"/>
              <a:t> </a:t>
            </a:r>
            <a:r>
              <a:rPr dirty="0">
                <a:solidFill>
                  <a:srgbClr val="7F7F7F"/>
                </a:solidFill>
              </a:rPr>
              <a:t>|  </a:t>
            </a:r>
            <a:r>
              <a:rPr spc="25" dirty="0">
                <a:solidFill>
                  <a:srgbClr val="7F7F7F"/>
                </a:solidFill>
              </a:rPr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r>
              <a:rPr b="1" spc="15" dirty="0">
                <a:latin typeface="Arial"/>
                <a:cs typeface="Arial"/>
              </a:rPr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484C2-0FCD-436A-B846-8AFBF93293A5}" type="datetime1">
              <a:rPr lang="en-US" smtClean="0"/>
              <a:t>4/1/2022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©2016</a:t>
            </a:r>
            <a:r>
              <a:rPr dirty="0"/>
              <a:t> </a:t>
            </a:r>
            <a:r>
              <a:rPr spc="-5" dirty="0"/>
              <a:t>Capgemini.</a:t>
            </a:r>
            <a:r>
              <a:rPr spc="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5" dirty="0"/>
              <a:t> </a:t>
            </a:r>
            <a:r>
              <a:rPr spc="-5" dirty="0"/>
              <a:t>reserved.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information</a:t>
            </a:r>
            <a:r>
              <a:rPr spc="5" dirty="0"/>
              <a:t> </a:t>
            </a:r>
            <a:r>
              <a:rPr spc="-5" dirty="0"/>
              <a:t>contained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5" dirty="0"/>
              <a:t>document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proprietary and</a:t>
            </a:r>
            <a:r>
              <a:rPr spc="5" dirty="0"/>
              <a:t> </a:t>
            </a:r>
            <a:r>
              <a:rPr spc="-5" dirty="0"/>
              <a:t>confidential.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Capgemini</a:t>
            </a:r>
            <a:r>
              <a:rPr spc="10" dirty="0"/>
              <a:t> </a:t>
            </a:r>
            <a:r>
              <a:rPr spc="-5" dirty="0"/>
              <a:t>only.</a:t>
            </a:r>
            <a:r>
              <a:rPr spc="480" dirty="0"/>
              <a:t> </a:t>
            </a:r>
            <a:r>
              <a:rPr dirty="0">
                <a:solidFill>
                  <a:srgbClr val="7F7F7F"/>
                </a:solidFill>
              </a:rPr>
              <a:t>|  </a:t>
            </a:r>
            <a:r>
              <a:rPr spc="25" dirty="0">
                <a:solidFill>
                  <a:srgbClr val="7F7F7F"/>
                </a:solidFill>
              </a:rPr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r>
              <a:rPr b="1" spc="15" dirty="0">
                <a:latin typeface="Arial"/>
                <a:cs typeface="Arial"/>
              </a:rPr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35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4F5AF9-EAAA-4AF2-AC88-0499318C1189}" type="datetime1">
              <a:rPr lang="en-US" smtClean="0"/>
              <a:t>4/1/2022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90903" y="9045742"/>
            <a:ext cx="4551680" cy="296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30"/>
              </a:spcBef>
            </a:pPr>
            <a:r>
              <a:rPr spc="-5" dirty="0"/>
              <a:t>©2016</a:t>
            </a:r>
            <a:r>
              <a:rPr dirty="0"/>
              <a:t> </a:t>
            </a:r>
            <a:r>
              <a:rPr spc="-5" dirty="0"/>
              <a:t>Capgemini.</a:t>
            </a:r>
            <a:r>
              <a:rPr spc="5" dirty="0"/>
              <a:t> </a:t>
            </a:r>
            <a:r>
              <a:rPr spc="-5" dirty="0"/>
              <a:t>All</a:t>
            </a:r>
            <a:r>
              <a:rPr spc="5" dirty="0"/>
              <a:t> </a:t>
            </a:r>
            <a:r>
              <a:rPr spc="-5" dirty="0"/>
              <a:t>rights</a:t>
            </a:r>
            <a:r>
              <a:rPr spc="5" dirty="0"/>
              <a:t> </a:t>
            </a:r>
            <a:r>
              <a:rPr spc="-5" dirty="0"/>
              <a:t>reserved.</a:t>
            </a: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pc="-5" dirty="0"/>
              <a:t>The</a:t>
            </a:r>
            <a:r>
              <a:rPr spc="10" dirty="0"/>
              <a:t> </a:t>
            </a:r>
            <a:r>
              <a:rPr spc="-5" dirty="0"/>
              <a:t>information</a:t>
            </a:r>
            <a:r>
              <a:rPr spc="5" dirty="0"/>
              <a:t> </a:t>
            </a:r>
            <a:r>
              <a:rPr spc="-5" dirty="0"/>
              <a:t>contained</a:t>
            </a:r>
            <a:r>
              <a:rPr spc="10" dirty="0"/>
              <a:t> </a:t>
            </a:r>
            <a:r>
              <a:rPr spc="-5" dirty="0"/>
              <a:t>in</a:t>
            </a:r>
            <a:r>
              <a:rPr spc="15" dirty="0"/>
              <a:t> </a:t>
            </a:r>
            <a:r>
              <a:rPr spc="-5" dirty="0"/>
              <a:t>this</a:t>
            </a:r>
            <a:r>
              <a:rPr spc="10" dirty="0"/>
              <a:t> </a:t>
            </a:r>
            <a:r>
              <a:rPr spc="-5" dirty="0"/>
              <a:t>document</a:t>
            </a:r>
            <a:r>
              <a:rPr spc="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proprietary and</a:t>
            </a:r>
            <a:r>
              <a:rPr spc="5" dirty="0"/>
              <a:t> </a:t>
            </a:r>
            <a:r>
              <a:rPr spc="-5" dirty="0"/>
              <a:t>confidential.</a:t>
            </a:r>
            <a:r>
              <a:rPr spc="10" dirty="0"/>
              <a:t> </a:t>
            </a:r>
            <a:r>
              <a:rPr spc="-5" dirty="0"/>
              <a:t>For</a:t>
            </a:r>
            <a:r>
              <a:rPr spc="15" dirty="0"/>
              <a:t> </a:t>
            </a:r>
            <a:r>
              <a:rPr spc="-5" dirty="0"/>
              <a:t>Capgemini</a:t>
            </a:r>
            <a:r>
              <a:rPr spc="10" dirty="0"/>
              <a:t> </a:t>
            </a:r>
            <a:r>
              <a:rPr spc="-5" dirty="0"/>
              <a:t>only.</a:t>
            </a:r>
            <a:r>
              <a:rPr spc="480" dirty="0"/>
              <a:t> </a:t>
            </a:r>
            <a:r>
              <a:rPr dirty="0">
                <a:solidFill>
                  <a:srgbClr val="7F7F7F"/>
                </a:solidFill>
              </a:rPr>
              <a:t>|  </a:t>
            </a:r>
            <a:r>
              <a:rPr spc="25" dirty="0">
                <a:solidFill>
                  <a:srgbClr val="7F7F7F"/>
                </a:solidFill>
              </a:rPr>
              <a:t> </a:t>
            </a:r>
            <a:fld id="{81D60167-4931-47E6-BA6A-407CBD079E47}" type="slidenum">
              <a:rPr b="1" spc="-5" dirty="0">
                <a:latin typeface="Arial"/>
                <a:cs typeface="Arial"/>
              </a:rPr>
              <a:t>‹#›</a:t>
            </a:fld>
            <a:r>
              <a:rPr b="1" spc="15" dirty="0">
                <a:latin typeface="Arial"/>
                <a:cs typeface="Arial"/>
              </a:rPr>
              <a:t> </a:t>
            </a:r>
            <a:r>
              <a:rPr dirty="0"/>
              <a:t>/</a:t>
            </a:r>
            <a:r>
              <a:rPr spc="10" dirty="0"/>
              <a:t> </a:t>
            </a:r>
            <a:r>
              <a:rPr spc="-5" dirty="0"/>
              <a:t>35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70529" y="2220297"/>
            <a:ext cx="2260600" cy="1138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42900"/>
              </a:lnSpc>
              <a:spcBef>
                <a:spcPts val="100"/>
              </a:spcBef>
            </a:pPr>
            <a:r>
              <a:rPr sz="1700" b="1" spc="-5" dirty="0">
                <a:solidFill>
                  <a:srgbClr val="E36C0A"/>
                </a:solidFill>
                <a:latin typeface="Arial"/>
                <a:cs typeface="Arial"/>
              </a:rPr>
              <a:t>Oracle</a:t>
            </a:r>
            <a:r>
              <a:rPr sz="1700" b="1" spc="-40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E36C0A"/>
                </a:solidFill>
                <a:latin typeface="Arial"/>
                <a:cs typeface="Arial"/>
              </a:rPr>
              <a:t>for</a:t>
            </a:r>
            <a:r>
              <a:rPr sz="1700" b="1" spc="-40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E36C0A"/>
                </a:solidFill>
                <a:latin typeface="Arial"/>
                <a:cs typeface="Arial"/>
              </a:rPr>
              <a:t>Developers </a:t>
            </a:r>
            <a:r>
              <a:rPr sz="1700" b="1" spc="-459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E36C0A"/>
                </a:solidFill>
                <a:latin typeface="Arial"/>
                <a:cs typeface="Arial"/>
              </a:rPr>
              <a:t>(DBMS</a:t>
            </a:r>
            <a:r>
              <a:rPr sz="1700" b="1" spc="-25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E36C0A"/>
                </a:solidFill>
                <a:latin typeface="Arial"/>
                <a:cs typeface="Arial"/>
              </a:rPr>
              <a:t>SQL)</a:t>
            </a:r>
            <a:endParaRPr sz="17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90"/>
              </a:spcBef>
            </a:pPr>
            <a:r>
              <a:rPr sz="1700" b="1" spc="-5" dirty="0">
                <a:solidFill>
                  <a:srgbClr val="E36C0A"/>
                </a:solidFill>
                <a:latin typeface="Arial"/>
                <a:cs typeface="Arial"/>
              </a:rPr>
              <a:t>Lab</a:t>
            </a:r>
            <a:r>
              <a:rPr sz="1700" b="1" spc="-50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700" b="1" spc="-5" dirty="0">
                <a:solidFill>
                  <a:srgbClr val="E36C0A"/>
                </a:solidFill>
                <a:latin typeface="Arial"/>
                <a:cs typeface="Arial"/>
              </a:rPr>
              <a:t>Book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511972"/>
            <a:ext cx="4966970" cy="23031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lvl="1" indent="-167640">
              <a:lnSpc>
                <a:spcPct val="100000"/>
              </a:lnSpc>
              <a:spcBef>
                <a:spcPts val="90"/>
              </a:spcBef>
              <a:buSzPct val="89473"/>
              <a:buAutoNum type="arabicPeriod" startAt="2"/>
              <a:tabLst>
                <a:tab pos="180340" algn="l"/>
              </a:tabLst>
            </a:pPr>
            <a:r>
              <a:rPr sz="950" b="1" spc="-5" dirty="0">
                <a:latin typeface="Arial"/>
                <a:cs typeface="Arial"/>
              </a:rPr>
              <a:t>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Group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Functions:</a:t>
            </a:r>
            <a:endParaRPr sz="9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AutoNum type="arabicPeriod" startAt="2"/>
            </a:pPr>
            <a:endParaRPr sz="1400">
              <a:latin typeface="Arial"/>
              <a:cs typeface="Arial"/>
            </a:endParaRPr>
          </a:p>
          <a:p>
            <a:pPr marL="442595" marR="23495" lvl="2" indent="-215265">
              <a:lnSpc>
                <a:spcPct val="142400"/>
              </a:lnSpc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Highest,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Lowest,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Total</a:t>
            </a:r>
            <a:r>
              <a:rPr sz="950" spc="-5" dirty="0">
                <a:latin typeface="Arial MT"/>
                <a:cs typeface="Arial MT"/>
              </a:rPr>
              <a:t> &amp;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Average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Label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Maximum,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Minimum,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Total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Average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respectively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Also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round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result</a:t>
            </a:r>
            <a:r>
              <a:rPr sz="950" spc="-5" dirty="0">
                <a:latin typeface="Arial MT"/>
                <a:cs typeface="Arial MT"/>
              </a:rPr>
              <a:t> to</a:t>
            </a:r>
            <a:r>
              <a:rPr sz="950" spc="-10" dirty="0">
                <a:latin typeface="Arial MT"/>
                <a:cs typeface="Arial MT"/>
              </a:rPr>
              <a:t> 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nearest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number.</a:t>
            </a:r>
            <a:endParaRPr sz="9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Arial MT"/>
              <a:buAutoNum type="arabicPeriod"/>
            </a:pPr>
            <a:endParaRPr sz="1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5"/>
              </a:spcBef>
              <a:buFont typeface="Arial MT"/>
              <a:buAutoNum type="arabicPeriod"/>
            </a:pPr>
            <a:endParaRPr sz="900">
              <a:latin typeface="Arial MT"/>
              <a:cs typeface="Arial MT"/>
            </a:endParaRPr>
          </a:p>
          <a:p>
            <a:pPr marL="442595" marR="5080" lvl="2" indent="-215265">
              <a:lnSpc>
                <a:spcPct val="142100"/>
              </a:lnSpc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managers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working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Label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‘Total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Managers’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department.</a:t>
            </a:r>
            <a:endParaRPr sz="9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400">
              <a:latin typeface="Arial MT"/>
              <a:cs typeface="Arial MT"/>
            </a:endParaRPr>
          </a:p>
          <a:p>
            <a:pPr marL="442595" marR="99695" lvl="2" indent="-215265">
              <a:lnSpc>
                <a:spcPct val="142600"/>
              </a:lnSpc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Get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managers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sum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greater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20000.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5714" y="1655953"/>
            <a:ext cx="22161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Lab</a:t>
            </a:r>
            <a:r>
              <a:rPr sz="1100" b="1" spc="-25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20" dirty="0">
                <a:solidFill>
                  <a:srgbClr val="ED771A"/>
                </a:solidFill>
                <a:latin typeface="Arial"/>
                <a:cs typeface="Arial"/>
              </a:rPr>
              <a:t>3.</a:t>
            </a:r>
            <a:r>
              <a:rPr sz="1100" b="1" spc="20" dirty="0">
                <a:solidFill>
                  <a:srgbClr val="E36C0A"/>
                </a:solidFill>
                <a:latin typeface="Arial"/>
                <a:cs typeface="Arial"/>
              </a:rPr>
              <a:t>JOINS</a:t>
            </a:r>
            <a:r>
              <a:rPr sz="1100" b="1" spc="-15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20" dirty="0">
                <a:solidFill>
                  <a:srgbClr val="E36C0A"/>
                </a:solidFill>
                <a:latin typeface="Arial"/>
                <a:cs typeface="Arial"/>
              </a:rPr>
              <a:t>AND</a:t>
            </a:r>
            <a:r>
              <a:rPr sz="1100" b="1" spc="-20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36C0A"/>
                </a:solidFill>
                <a:latin typeface="Arial"/>
                <a:cs typeface="Arial"/>
              </a:rPr>
              <a:t>SUBQUERIES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6316" y="2202179"/>
          <a:ext cx="4626609" cy="8694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/>
                <a:gridCol w="4165600"/>
              </a:tblGrid>
              <a:tr h="648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Goals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302260" indent="-21272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Symbol"/>
                        <a:buChar char=""/>
                        <a:tabLst>
                          <a:tab pos="302260" algn="l"/>
                          <a:tab pos="30289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Querying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multiple tables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joins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302260" indent="-21272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Symbol"/>
                        <a:buChar char=""/>
                        <a:tabLst>
                          <a:tab pos="302260" algn="l"/>
                          <a:tab pos="30289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Querying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tables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using subqueries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302260" indent="-212725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Symbol"/>
                        <a:buChar char=""/>
                        <a:tabLst>
                          <a:tab pos="302260" algn="l"/>
                          <a:tab pos="30289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Querying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tables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using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set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operators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20599">
                <a:tc>
                  <a:txBody>
                    <a:bodyPr/>
                    <a:lstStyle/>
                    <a:p>
                      <a:pPr marL="90805">
                        <a:lnSpc>
                          <a:spcPts val="1115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Time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85"/>
                        </a:lnSpc>
                      </a:pPr>
                      <a:r>
                        <a:rPr sz="950" spc="-5" dirty="0">
                          <a:latin typeface="Arial MT"/>
                          <a:cs typeface="Arial MT"/>
                        </a:rPr>
                        <a:t>2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hr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min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10" y="3611280"/>
            <a:ext cx="4972050" cy="511619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070" lvl="1" indent="-167005">
              <a:lnSpc>
                <a:spcPct val="100000"/>
              </a:lnSpc>
              <a:spcBef>
                <a:spcPts val="90"/>
              </a:spcBef>
              <a:buSzPct val="89473"/>
              <a:buAutoNum type="arabicPeriod"/>
              <a:tabLst>
                <a:tab pos="179705" algn="l"/>
              </a:tabLst>
            </a:pPr>
            <a:r>
              <a:rPr sz="950" b="1" spc="-5" dirty="0">
                <a:latin typeface="Arial"/>
                <a:cs typeface="Arial"/>
              </a:rPr>
              <a:t>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Joins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and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Subqueries</a:t>
            </a:r>
            <a:endParaRPr sz="9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"/>
              <a:buAutoNum type="arabicPeriod"/>
            </a:pPr>
            <a:endParaRPr sz="1400">
              <a:latin typeface="Arial"/>
              <a:cs typeface="Arial"/>
            </a:endParaRPr>
          </a:p>
          <a:p>
            <a:pPr marL="442595" marR="59690" lvl="2" indent="-215265">
              <a:lnSpc>
                <a:spcPct val="142100"/>
              </a:lnSpc>
              <a:spcBef>
                <a:spcPts val="5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Write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and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 for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who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earns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more </a:t>
            </a:r>
            <a:r>
              <a:rPr sz="950" spc="-5" dirty="0">
                <a:latin typeface="Arial MT"/>
                <a:cs typeface="Arial MT"/>
              </a:rPr>
              <a:t>than</a:t>
            </a:r>
            <a:r>
              <a:rPr sz="950" spc="-10" dirty="0">
                <a:latin typeface="Arial MT"/>
                <a:cs typeface="Arial MT"/>
              </a:rPr>
              <a:t> 20000.</a:t>
            </a:r>
            <a:endParaRPr sz="950">
              <a:latin typeface="Arial MT"/>
              <a:cs typeface="Arial MT"/>
            </a:endParaRPr>
          </a:p>
          <a:p>
            <a:pPr marL="442595" marR="111125" lvl="2" indent="-215265">
              <a:lnSpc>
                <a:spcPct val="142100"/>
              </a:lnSpc>
              <a:spcBef>
                <a:spcPts val="5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manager’s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Label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columns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Staff#, Staff,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Mgr#,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Manager.</a:t>
            </a:r>
            <a:endParaRPr sz="950">
              <a:latin typeface="Arial MT"/>
              <a:cs typeface="Arial MT"/>
            </a:endParaRPr>
          </a:p>
          <a:p>
            <a:pPr marL="442595" lvl="2" indent="-215265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Create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will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endParaRPr sz="950">
              <a:latin typeface="Arial MT"/>
              <a:cs typeface="Arial MT"/>
            </a:endParaRPr>
          </a:p>
          <a:p>
            <a:pPr marL="442595" marR="215265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Subject1,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Subject2,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Subject3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getting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60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above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 subject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20.</a:t>
            </a:r>
            <a:endParaRPr sz="950">
              <a:latin typeface="Arial MT"/>
              <a:cs typeface="Arial MT"/>
            </a:endParaRPr>
          </a:p>
          <a:p>
            <a:pPr marL="442595" marR="70485" lvl="2" indent="-215265">
              <a:lnSpc>
                <a:spcPct val="142100"/>
              </a:lnSpc>
              <a:spcBef>
                <a:spcPts val="5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Create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will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for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expected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return</a:t>
            </a:r>
            <a:r>
              <a:rPr sz="950" spc="-5" dirty="0">
                <a:latin typeface="Arial MT"/>
                <a:cs typeface="Arial MT"/>
              </a:rPr>
              <a:t> date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is </a:t>
            </a:r>
            <a:r>
              <a:rPr sz="950" spc="-10" dirty="0">
                <a:latin typeface="Arial MT"/>
                <a:cs typeface="Arial MT"/>
              </a:rPr>
              <a:t>today.</a:t>
            </a:r>
            <a:endParaRPr sz="950">
              <a:latin typeface="Arial MT"/>
              <a:cs typeface="Arial MT"/>
            </a:endParaRPr>
          </a:p>
          <a:p>
            <a:pPr marL="442595" marR="5080" lvl="2" indent="-215265">
              <a:lnSpc>
                <a:spcPct val="142300"/>
              </a:lnSpc>
              <a:spcBef>
                <a:spcPts val="5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Create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will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 </a:t>
            </a:r>
            <a:r>
              <a:rPr sz="950" spc="-10" dirty="0">
                <a:latin typeface="Arial MT"/>
                <a:cs typeface="Arial MT"/>
              </a:rPr>
              <a:t> Designation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 Issue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only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those</a:t>
            </a:r>
            <a:r>
              <a:rPr sz="950" spc="-5" dirty="0">
                <a:latin typeface="Arial MT"/>
                <a:cs typeface="Arial MT"/>
              </a:rPr>
              <a:t> 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taken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any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last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30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days.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If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required,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make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changes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create such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scenario.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6.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unique</a:t>
            </a:r>
            <a:r>
              <a:rPr sz="950" spc="-5" dirty="0">
                <a:latin typeface="Arial MT"/>
                <a:cs typeface="Arial MT"/>
              </a:rPr>
              <a:t> list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 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transaction.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480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Generate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report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contains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information.</a:t>
            </a:r>
            <a:endParaRPr sz="950">
              <a:latin typeface="Arial MT"/>
              <a:cs typeface="Arial MT"/>
            </a:endParaRPr>
          </a:p>
          <a:p>
            <a:pPr marL="442595" lvl="2" indent="-215265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443230" algn="l"/>
              </a:tabLst>
            </a:pP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Designation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</a:t>
            </a:r>
            <a:endParaRPr sz="950">
              <a:latin typeface="Arial MT"/>
              <a:cs typeface="Arial MT"/>
            </a:endParaRPr>
          </a:p>
          <a:p>
            <a:pPr marL="442595" marR="154305" lvl="2" indent="-215265">
              <a:lnSpc>
                <a:spcPts val="1630"/>
              </a:lnSpc>
              <a:spcBef>
                <a:spcPts val="130"/>
              </a:spcBef>
              <a:buAutoNum type="arabicPeriod" startAt="4"/>
              <a:tabLst>
                <a:tab pos="443865" algn="l"/>
              </a:tabLst>
            </a:pPr>
            <a:r>
              <a:rPr sz="950" spc="-5" dirty="0">
                <a:latin typeface="Arial MT"/>
                <a:cs typeface="Arial MT"/>
              </a:rPr>
              <a:t>Author,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Fine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not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returned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Fine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-5" dirty="0">
                <a:latin typeface="Arial MT"/>
                <a:cs typeface="Arial MT"/>
              </a:rPr>
              <a:t> calculated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as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Rs. </a:t>
            </a:r>
            <a:r>
              <a:rPr sz="950" spc="-5" dirty="0">
                <a:latin typeface="Arial MT"/>
                <a:cs typeface="Arial MT"/>
              </a:rPr>
              <a:t>5 </a:t>
            </a:r>
            <a:r>
              <a:rPr sz="950" spc="-10" dirty="0">
                <a:latin typeface="Arial MT"/>
                <a:cs typeface="Arial MT"/>
              </a:rPr>
              <a:t>per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day.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340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Fine</a:t>
            </a:r>
            <a:r>
              <a:rPr sz="950" spc="-5" dirty="0">
                <a:latin typeface="Arial MT"/>
                <a:cs typeface="Arial MT"/>
              </a:rPr>
              <a:t> =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5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*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(No.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days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= </a:t>
            </a:r>
            <a:r>
              <a:rPr sz="950" spc="-10" dirty="0">
                <a:latin typeface="Arial MT"/>
                <a:cs typeface="Arial MT"/>
              </a:rPr>
              <a:t>Current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–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Expected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return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date).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Include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table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suit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problem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statement</a:t>
            </a:r>
            <a:endParaRPr sz="950">
              <a:latin typeface="Arial MT"/>
              <a:cs typeface="Arial MT"/>
            </a:endParaRPr>
          </a:p>
          <a:p>
            <a:pPr marL="442595" marR="375920" lvl="2" indent="-215265">
              <a:lnSpc>
                <a:spcPts val="1630"/>
              </a:lnSpc>
              <a:spcBef>
                <a:spcPts val="125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those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getting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less</a:t>
            </a:r>
            <a:r>
              <a:rPr sz="950" spc="-10" dirty="0">
                <a:latin typeface="Arial MT"/>
                <a:cs typeface="Arial MT"/>
              </a:rPr>
              <a:t> than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average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organization.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340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 Code,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 are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Manager.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37" y="1450658"/>
            <a:ext cx="4744720" cy="538416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580"/>
              </a:spcBef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Author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those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authors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wrote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book.</a:t>
            </a:r>
            <a:endParaRPr sz="950">
              <a:latin typeface="Arial MT"/>
              <a:cs typeface="Arial MT"/>
            </a:endParaRPr>
          </a:p>
          <a:p>
            <a:pPr marL="227329" marR="212090" indent="-215265">
              <a:lnSpc>
                <a:spcPts val="1630"/>
              </a:lnSpc>
              <a:spcBef>
                <a:spcPts val="125"/>
              </a:spcBef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those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 taken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more than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one book.</a:t>
            </a: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340"/>
              </a:spcBef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top</a:t>
            </a:r>
            <a:r>
              <a:rPr sz="950" spc="-5" dirty="0">
                <a:latin typeface="Arial MT"/>
                <a:cs typeface="Arial MT"/>
              </a:rPr>
              <a:t> ten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specified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department.</a:t>
            </a:r>
            <a:r>
              <a:rPr sz="950" spc="27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are:</a:t>
            </a: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484"/>
              </a:spcBef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Subject1,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Subject2,</a:t>
            </a: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480"/>
              </a:spcBef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Subject3,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Total.</a:t>
            </a:r>
            <a:endParaRPr sz="950">
              <a:latin typeface="Arial MT"/>
              <a:cs typeface="Arial MT"/>
            </a:endParaRPr>
          </a:p>
          <a:p>
            <a:pPr marL="227329" marR="219075" indent="-215265">
              <a:lnSpc>
                <a:spcPct val="142100"/>
              </a:lnSpc>
              <a:spcBef>
                <a:spcPts val="10"/>
              </a:spcBef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a)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 </a:t>
            </a:r>
            <a:r>
              <a:rPr sz="950" spc="-10" dirty="0">
                <a:latin typeface="Arial MT"/>
                <a:cs typeface="Arial MT"/>
              </a:rPr>
              <a:t>those</a:t>
            </a:r>
            <a:r>
              <a:rPr sz="950" spc="-5" dirty="0">
                <a:latin typeface="Arial MT"/>
                <a:cs typeface="Arial MT"/>
              </a:rPr>
              <a:t> staff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who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getting less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average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their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own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endParaRPr sz="950">
              <a:latin typeface="Arial MT"/>
              <a:cs typeface="Arial MT"/>
            </a:endParaRPr>
          </a:p>
          <a:p>
            <a:pPr marL="227329" marR="213995" indent="-215265">
              <a:lnSpc>
                <a:spcPct val="142100"/>
              </a:lnSpc>
              <a:spcBef>
                <a:spcPts val="5"/>
              </a:spcBef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b)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experience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(in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years)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designations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either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PROFESSOR 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LECTURER.</a:t>
            </a:r>
            <a:endParaRPr sz="950">
              <a:latin typeface="Arial MT"/>
              <a:cs typeface="Arial MT"/>
            </a:endParaRPr>
          </a:p>
          <a:p>
            <a:pPr marL="227329" marR="132715" indent="-215265" algn="just">
              <a:lnSpc>
                <a:spcPct val="142400"/>
              </a:lnSpc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query that </a:t>
            </a:r>
            <a:r>
              <a:rPr sz="950" spc="-15" dirty="0">
                <a:latin typeface="Arial MT"/>
                <a:cs typeface="Arial MT"/>
              </a:rPr>
              <a:t>will </a:t>
            </a:r>
            <a:r>
              <a:rPr sz="950" spc="-10" dirty="0">
                <a:latin typeface="Arial MT"/>
                <a:cs typeface="Arial MT"/>
              </a:rPr>
              <a:t>display the Staff Name, Department Name, and all the </a:t>
            </a:r>
            <a:r>
              <a:rPr sz="950" spc="-5" dirty="0">
                <a:latin typeface="Arial MT"/>
                <a:cs typeface="Arial MT"/>
              </a:rPr>
              <a:t>staff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 work in the same department as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given staff. Give the column as appropriate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label.</a:t>
            </a:r>
            <a:endParaRPr sz="950">
              <a:latin typeface="Arial MT"/>
              <a:cs typeface="Arial MT"/>
            </a:endParaRPr>
          </a:p>
          <a:p>
            <a:pPr marL="227329" indent="-215265" algn="just">
              <a:lnSpc>
                <a:spcPct val="100000"/>
              </a:lnSpc>
              <a:spcBef>
                <a:spcPts val="480"/>
              </a:spcBef>
              <a:buAutoNum type="arabicPeriod" startAt="14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got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highest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marks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all</a:t>
            </a:r>
            <a:endParaRPr sz="950">
              <a:latin typeface="Arial MT"/>
              <a:cs typeface="Arial MT"/>
            </a:endParaRPr>
          </a:p>
          <a:p>
            <a:pPr marL="227329" marR="38735" algn="just">
              <a:lnSpc>
                <a:spcPct val="142100"/>
              </a:lnSpc>
              <a:spcBef>
                <a:spcPts val="10"/>
              </a:spcBef>
            </a:pPr>
            <a:r>
              <a:rPr sz="950" spc="-10" dirty="0">
                <a:latin typeface="Arial MT"/>
                <a:cs typeface="Arial MT"/>
              </a:rPr>
              <a:t>three subjects in Computer Science department for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particular year according to the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 data</a:t>
            </a:r>
            <a:endParaRPr sz="950">
              <a:latin typeface="Arial MT"/>
              <a:cs typeface="Arial MT"/>
            </a:endParaRPr>
          </a:p>
          <a:p>
            <a:pPr marL="227329" marR="5080" indent="-215265">
              <a:lnSpc>
                <a:spcPct val="142100"/>
              </a:lnSpc>
              <a:spcBef>
                <a:spcPts val="5"/>
              </a:spcBef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Student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 </a:t>
            </a:r>
            <a:r>
              <a:rPr sz="950" spc="-5" dirty="0">
                <a:latin typeface="Arial MT"/>
                <a:cs typeface="Arial MT"/>
              </a:rPr>
              <a:t>for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 </a:t>
            </a:r>
            <a:r>
              <a:rPr sz="950" spc="-10" dirty="0">
                <a:latin typeface="Arial MT"/>
                <a:cs typeface="Arial MT"/>
              </a:rPr>
              <a:t>which there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maximum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 studying.</a:t>
            </a:r>
            <a:endParaRPr sz="950">
              <a:latin typeface="Arial MT"/>
              <a:cs typeface="Arial MT"/>
            </a:endParaRPr>
          </a:p>
          <a:p>
            <a:pPr marL="227329" marR="53340" indent="-215265">
              <a:lnSpc>
                <a:spcPct val="142100"/>
              </a:lnSpc>
              <a:spcBef>
                <a:spcPts val="5"/>
              </a:spcBef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Designation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for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those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joined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last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3 </a:t>
            </a:r>
            <a:r>
              <a:rPr sz="950" spc="-10" dirty="0">
                <a:latin typeface="Arial MT"/>
                <a:cs typeface="Arial MT"/>
              </a:rPr>
              <a:t>months.</a:t>
            </a: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480"/>
              </a:spcBef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Manager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total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strength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his/her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team.</a:t>
            </a:r>
            <a:endParaRPr sz="950">
              <a:latin typeface="Arial MT"/>
              <a:cs typeface="Arial MT"/>
            </a:endParaRPr>
          </a:p>
          <a:p>
            <a:pPr marL="227329" marR="145415" indent="-215265">
              <a:lnSpc>
                <a:spcPct val="142400"/>
              </a:lnSpc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been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returned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expected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return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Monday.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-5" dirty="0">
                <a:latin typeface="Arial MT"/>
                <a:cs typeface="Arial MT"/>
              </a:rPr>
              <a:t> be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proper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case..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Hint: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change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/add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so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expected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return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suits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problem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statement</a:t>
            </a:r>
            <a:endParaRPr sz="950">
              <a:latin typeface="Arial MT"/>
              <a:cs typeface="Arial MT"/>
            </a:endParaRPr>
          </a:p>
          <a:p>
            <a:pPr marL="227329" marR="5080" indent="-215265">
              <a:lnSpc>
                <a:spcPts val="1630"/>
              </a:lnSpc>
              <a:spcBef>
                <a:spcPts val="85"/>
              </a:spcBef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Write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people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Output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People.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449142"/>
            <a:ext cx="3253104" cy="438784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50" b="1" spc="-10" dirty="0">
                <a:latin typeface="Arial"/>
                <a:cs typeface="Arial"/>
              </a:rPr>
              <a:t>3.2: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Set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Operators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Observe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queries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given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assignments.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62708" y="2165223"/>
            <a:ext cx="4583430" cy="1289050"/>
          </a:xfrm>
          <a:prstGeom prst="rect">
            <a:avLst/>
          </a:prstGeom>
          <a:ln w="26670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previous_products</a:t>
            </a:r>
            <a:r>
              <a:rPr sz="950" spc="-5" dirty="0">
                <a:latin typeface="Arial MT"/>
                <a:cs typeface="Arial MT"/>
              </a:rPr>
              <a:t> (</a:t>
            </a:r>
            <a:endParaRPr sz="950">
              <a:latin typeface="Arial MT"/>
              <a:cs typeface="Arial MT"/>
            </a:endParaRPr>
          </a:p>
          <a:p>
            <a:pPr marL="400685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Arial MT"/>
                <a:cs typeface="Arial MT"/>
              </a:rPr>
              <a:t>pid</a:t>
            </a:r>
            <a:r>
              <a:rPr sz="950" spc="-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int,</a:t>
            </a:r>
            <a:endParaRPr sz="950">
              <a:latin typeface="Arial MT"/>
              <a:cs typeface="Arial MT"/>
            </a:endParaRPr>
          </a:p>
          <a:p>
            <a:pPr marL="400685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varchar2(40),</a:t>
            </a:r>
            <a:endParaRPr sz="950">
              <a:latin typeface="Arial MT"/>
              <a:cs typeface="Arial MT"/>
            </a:endParaRPr>
          </a:p>
          <a:p>
            <a:pPr marL="400685" marR="3237865">
              <a:lnSpc>
                <a:spcPct val="142100"/>
              </a:lnSpc>
              <a:spcBef>
                <a:spcPts val="10"/>
              </a:spcBef>
            </a:pPr>
            <a:r>
              <a:rPr sz="950" spc="-10" dirty="0">
                <a:latin typeface="Arial MT"/>
                <a:cs typeface="Arial MT"/>
              </a:rPr>
              <a:t>unit varchar2(40),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price int,</a:t>
            </a:r>
            <a:endParaRPr sz="950">
              <a:latin typeface="Arial MT"/>
              <a:cs typeface="Arial MT"/>
            </a:endParaRPr>
          </a:p>
          <a:p>
            <a:pPr marL="400685">
              <a:lnSpc>
                <a:spcPct val="100000"/>
              </a:lnSpc>
              <a:spcBef>
                <a:spcPts val="490"/>
              </a:spcBef>
            </a:pPr>
            <a:r>
              <a:rPr sz="950" spc="-10" dirty="0">
                <a:latin typeface="Arial MT"/>
                <a:cs typeface="Arial MT"/>
              </a:rPr>
              <a:t>stock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);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2548" y="3650905"/>
            <a:ext cx="144589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Example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1: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Sample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Code</a:t>
            </a:r>
            <a:endParaRPr sz="9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62708" y="4170045"/>
            <a:ext cx="4583430" cy="1287780"/>
          </a:xfrm>
          <a:prstGeom prst="rect">
            <a:avLst/>
          </a:prstGeom>
          <a:ln w="26670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Arial MT"/>
                <a:cs typeface="Arial MT"/>
              </a:rPr>
              <a:t>create table current_products </a:t>
            </a:r>
            <a:r>
              <a:rPr sz="950" spc="-5" dirty="0">
                <a:latin typeface="Arial MT"/>
                <a:cs typeface="Arial MT"/>
              </a:rPr>
              <a:t>(</a:t>
            </a:r>
            <a:endParaRPr sz="950">
              <a:latin typeface="Arial MT"/>
              <a:cs typeface="Arial MT"/>
            </a:endParaRPr>
          </a:p>
          <a:p>
            <a:pPr marL="400685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Arial MT"/>
                <a:cs typeface="Arial MT"/>
              </a:rPr>
              <a:t>pid</a:t>
            </a:r>
            <a:r>
              <a:rPr sz="950" spc="-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int,</a:t>
            </a:r>
            <a:endParaRPr sz="950">
              <a:latin typeface="Arial MT"/>
              <a:cs typeface="Arial MT"/>
            </a:endParaRPr>
          </a:p>
          <a:p>
            <a:pPr marL="400685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varchar2(40),</a:t>
            </a:r>
            <a:endParaRPr sz="950">
              <a:latin typeface="Arial MT"/>
              <a:cs typeface="Arial MT"/>
            </a:endParaRPr>
          </a:p>
          <a:p>
            <a:pPr marL="400685" marR="3237865">
              <a:lnSpc>
                <a:spcPct val="142100"/>
              </a:lnSpc>
              <a:spcBef>
                <a:spcPts val="10"/>
              </a:spcBef>
            </a:pPr>
            <a:r>
              <a:rPr sz="950" spc="-10" dirty="0">
                <a:latin typeface="Arial MT"/>
                <a:cs typeface="Arial MT"/>
              </a:rPr>
              <a:t>unit varchar2(40),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price int,</a:t>
            </a:r>
            <a:endParaRPr sz="950">
              <a:latin typeface="Arial MT"/>
              <a:cs typeface="Arial MT"/>
            </a:endParaRPr>
          </a:p>
          <a:p>
            <a:pPr marL="400685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stock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);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62548" y="5654970"/>
            <a:ext cx="144589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Example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2: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Sample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Code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62708" y="1824608"/>
            <a:ext cx="4583430" cy="2731135"/>
          </a:xfrm>
          <a:prstGeom prst="rect">
            <a:avLst/>
          </a:prstGeom>
          <a:ln w="26670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previous_products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values(7,'Uncle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Bob''s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Organic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Dried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Pears','12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1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lb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pkgs.',30.00,15);</a:t>
            </a:r>
            <a:endParaRPr sz="950">
              <a:latin typeface="Arial MT"/>
              <a:cs typeface="Arial MT"/>
            </a:endParaRPr>
          </a:p>
          <a:p>
            <a:pPr marL="78740" marR="245110">
              <a:lnSpc>
                <a:spcPct val="142100"/>
              </a:lnSpc>
              <a:spcBef>
                <a:spcPts val="10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previous_products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values(8,'Northwoods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Cranberry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Sauce','12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12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oz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jars',40.00,6);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previous_products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values(1,'Chang','24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12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oz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bottles',19.00,17);</a:t>
            </a:r>
            <a:endParaRPr sz="950">
              <a:latin typeface="Arial MT"/>
              <a:cs typeface="Arial MT"/>
            </a:endParaRPr>
          </a:p>
          <a:p>
            <a:pPr marL="78740" marR="974090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previous_products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values(3,'Aniseed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Syrup','12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550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ml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bottles',10.00,13);</a:t>
            </a:r>
            <a:endParaRPr sz="950">
              <a:latin typeface="Arial MT"/>
              <a:cs typeface="Arial MT"/>
            </a:endParaRPr>
          </a:p>
          <a:p>
            <a:pPr marL="78740" marR="240029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previous_products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values(4,'Chef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Anton''s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Cajun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Seasoning','48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6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oz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jars',22.00,53);</a:t>
            </a:r>
            <a:endParaRPr sz="950">
              <a:latin typeface="Arial MT"/>
              <a:cs typeface="Arial MT"/>
            </a:endParaRPr>
          </a:p>
          <a:p>
            <a:pPr marL="78740" marR="871219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previous_products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values(5,'Chef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Anton''s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Gumbo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Mix','36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boxes',21.35,0);</a:t>
            </a:r>
            <a:endParaRPr sz="950">
              <a:latin typeface="Arial MT"/>
              <a:cs typeface="Arial MT"/>
            </a:endParaRPr>
          </a:p>
          <a:p>
            <a:pPr marL="78740" marR="158115">
              <a:lnSpc>
                <a:spcPct val="142600"/>
              </a:lnSpc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previous_products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values(6,'Grandma''s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Boysenberry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Spread','12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8 oz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jars',25.00,120);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62548" y="4752758"/>
            <a:ext cx="144589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Example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3: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Sample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Code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62708" y="5271896"/>
            <a:ext cx="4583430" cy="2318385"/>
          </a:xfrm>
          <a:prstGeom prst="rect">
            <a:avLst/>
          </a:prstGeom>
          <a:ln w="26670">
            <a:solidFill>
              <a:srgbClr val="000000"/>
            </a:solidFill>
          </a:ln>
        </p:spPr>
        <p:txBody>
          <a:bodyPr vert="horz" wrap="square" lIns="0" tIns="15875" rIns="0" bIns="0" rtlCol="0">
            <a:spAutoFit/>
          </a:bodyPr>
          <a:lstStyle/>
          <a:p>
            <a:pPr marL="78740">
              <a:lnSpc>
                <a:spcPct val="100000"/>
              </a:lnSpc>
              <a:spcBef>
                <a:spcPts val="12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current_products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values(7,'Uncle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Bob''s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Organic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Dried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Pears','12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1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lb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pkgs.',30.00,15);</a:t>
            </a:r>
            <a:endParaRPr sz="950">
              <a:latin typeface="Arial MT"/>
              <a:cs typeface="Arial MT"/>
            </a:endParaRPr>
          </a:p>
          <a:p>
            <a:pPr marL="78740" marR="323850">
              <a:lnSpc>
                <a:spcPts val="1630"/>
              </a:lnSpc>
              <a:spcBef>
                <a:spcPts val="12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current_products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values(8,'Northwoods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Cranberry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Sauce','12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12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oz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jars',40.00,6);</a:t>
            </a:r>
            <a:endParaRPr sz="950">
              <a:latin typeface="Arial MT"/>
              <a:cs typeface="Arial MT"/>
            </a:endParaRPr>
          </a:p>
          <a:p>
            <a:pPr marL="78740">
              <a:lnSpc>
                <a:spcPct val="100000"/>
              </a:lnSpc>
              <a:spcBef>
                <a:spcPts val="340"/>
              </a:spcBef>
            </a:pPr>
            <a:r>
              <a:rPr sz="950" spc="-5" dirty="0">
                <a:latin typeface="Arial MT"/>
                <a:cs typeface="Arial MT"/>
              </a:rPr>
              <a:t>insert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into current_products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values(9,'Mishi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Kobe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Niku','18</a:t>
            </a:r>
            <a:r>
              <a:rPr sz="950" spc="-5" dirty="0">
                <a:latin typeface="Arial MT"/>
                <a:cs typeface="Arial MT"/>
              </a:rPr>
              <a:t> -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500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pkgs.',97.00,29);</a:t>
            </a:r>
            <a:endParaRPr sz="950">
              <a:latin typeface="Arial MT"/>
              <a:cs typeface="Arial MT"/>
            </a:endParaRPr>
          </a:p>
          <a:p>
            <a:pPr marL="78740" marR="421005">
              <a:lnSpc>
                <a:spcPct val="1423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current_products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values(10,'Ikura','12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200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ml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jars',31.00,31);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current_products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values(11,'Queso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Cabrales','1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kg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pkg.',21.00,22);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 current_products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values(5,'Chef Anton''s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Gumbo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Mix','36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boxes',21.35,0);</a:t>
            </a:r>
            <a:endParaRPr sz="950">
              <a:latin typeface="Arial MT"/>
              <a:cs typeface="Arial MT"/>
            </a:endParaRPr>
          </a:p>
          <a:p>
            <a:pPr marL="78740" marR="240029">
              <a:lnSpc>
                <a:spcPct val="142600"/>
              </a:lnSpc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current_products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values(6,'Grandma''s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Boysenberry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Spread','12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-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8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oz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jars',25.00,120);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162548" y="7787042"/>
            <a:ext cx="144589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Example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4: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Sample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Code</a:t>
            </a:r>
            <a:endParaRPr sz="9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50" y="1450658"/>
            <a:ext cx="4763770" cy="1468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50800" indent="-215265">
              <a:lnSpc>
                <a:spcPct val="142100"/>
              </a:lnSpc>
              <a:spcBef>
                <a:spcPts val="100"/>
              </a:spcBef>
              <a:buAutoNum type="arabicPeriod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Get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products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irrespective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fact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whether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they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set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 current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set.</a:t>
            </a:r>
            <a:endParaRPr sz="950">
              <a:latin typeface="Arial MT"/>
              <a:cs typeface="Arial MT"/>
            </a:endParaRPr>
          </a:p>
          <a:p>
            <a:pPr marL="227329" marR="5080" indent="-215265">
              <a:lnSpc>
                <a:spcPct val="142100"/>
              </a:lnSpc>
              <a:spcBef>
                <a:spcPts val="5"/>
              </a:spcBef>
              <a:buAutoNum type="arabicPeriod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Get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products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along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repetition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those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were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present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both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current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sets.</a:t>
            </a:r>
            <a:endParaRPr sz="950">
              <a:latin typeface="Arial MT"/>
              <a:cs typeface="Arial MT"/>
            </a:endParaRPr>
          </a:p>
          <a:p>
            <a:pPr marL="227329" marR="52069" indent="-215265">
              <a:lnSpc>
                <a:spcPct val="142100"/>
              </a:lnSpc>
              <a:spcBef>
                <a:spcPts val="5"/>
              </a:spcBef>
              <a:buAutoNum type="arabicPeriod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Get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only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those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products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were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present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previous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still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continuing.</a:t>
            </a: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489"/>
              </a:spcBef>
              <a:buAutoNum type="arabicPeriod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Get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obsolete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products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(no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longer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continued).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5714" y="1655953"/>
            <a:ext cx="165100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Lab</a:t>
            </a:r>
            <a:r>
              <a:rPr sz="1100" b="1" spc="-30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20" dirty="0">
                <a:solidFill>
                  <a:srgbClr val="ED771A"/>
                </a:solidFill>
                <a:latin typeface="Arial"/>
                <a:cs typeface="Arial"/>
              </a:rPr>
              <a:t>4.</a:t>
            </a:r>
            <a:r>
              <a:rPr sz="1100" b="1" spc="20" dirty="0">
                <a:solidFill>
                  <a:srgbClr val="E36C0A"/>
                </a:solidFill>
                <a:latin typeface="Arial"/>
                <a:cs typeface="Arial"/>
              </a:rPr>
              <a:t>Database</a:t>
            </a:r>
            <a:r>
              <a:rPr sz="1100" b="1" spc="-20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36C0A"/>
                </a:solidFill>
                <a:latin typeface="Arial"/>
                <a:cs typeface="Arial"/>
              </a:rPr>
              <a:t>Objects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6316" y="2202179"/>
          <a:ext cx="4645024" cy="1772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/>
                <a:gridCol w="4184015"/>
              </a:tblGrid>
              <a:tr h="148894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65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Goals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Following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set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questions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are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designed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implement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following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concepts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45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Creating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objects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like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tables,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views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,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etc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Modifying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objects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Deleting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Database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objects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Usage of Data Dictionary tables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9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Time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95"/>
                        </a:lnSpc>
                      </a:pPr>
                      <a:r>
                        <a:rPr sz="950" spc="-5" dirty="0">
                          <a:latin typeface="Arial MT"/>
                          <a:cs typeface="Arial MT"/>
                        </a:rPr>
                        <a:t>4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hr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min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10" y="4236889"/>
            <a:ext cx="4832985" cy="4525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070" lvl="1" indent="-167005">
              <a:lnSpc>
                <a:spcPct val="100000"/>
              </a:lnSpc>
              <a:spcBef>
                <a:spcPts val="90"/>
              </a:spcBef>
              <a:buSzPct val="89473"/>
              <a:buAutoNum type="arabicPeriod"/>
              <a:tabLst>
                <a:tab pos="179705" algn="l"/>
              </a:tabLst>
            </a:pPr>
            <a:r>
              <a:rPr sz="950" b="1" spc="-5" dirty="0">
                <a:latin typeface="Arial"/>
                <a:cs typeface="Arial"/>
              </a:rPr>
              <a:t>: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Database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Objects</a:t>
            </a:r>
            <a:endParaRPr sz="9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5"/>
              </a:spcBef>
              <a:buFont typeface="Arial"/>
              <a:buAutoNum type="arabicPeriod"/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10" dirty="0">
                <a:latin typeface="Arial"/>
                <a:cs typeface="Arial"/>
              </a:rPr>
              <a:t>Create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the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Customer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table</a:t>
            </a:r>
            <a:r>
              <a:rPr sz="950" b="1" spc="-5" dirty="0">
                <a:latin typeface="Arial"/>
                <a:cs typeface="Arial"/>
              </a:rPr>
              <a:t> with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the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following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columns.</a:t>
            </a:r>
            <a:endParaRPr sz="950">
              <a:latin typeface="Arial"/>
              <a:cs typeface="Arial"/>
            </a:endParaRPr>
          </a:p>
          <a:p>
            <a:pPr marL="872490" marR="2393950">
              <a:lnSpc>
                <a:spcPct val="192100"/>
              </a:lnSpc>
              <a:tabLst>
                <a:tab pos="1732914" algn="l"/>
              </a:tabLst>
            </a:pPr>
            <a:r>
              <a:rPr sz="950" spc="-10" dirty="0">
                <a:latin typeface="Arial MT"/>
                <a:cs typeface="Arial MT"/>
              </a:rPr>
              <a:t>CustomerId	Number(5)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Cust_Name	varchar2(20)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A</a:t>
            </a:r>
            <a:r>
              <a:rPr sz="950" spc="-15" dirty="0">
                <a:latin typeface="Arial MT"/>
                <a:cs typeface="Arial MT"/>
              </a:rPr>
              <a:t>d</a:t>
            </a:r>
            <a:r>
              <a:rPr sz="950" spc="-10" dirty="0">
                <a:latin typeface="Arial MT"/>
                <a:cs typeface="Arial MT"/>
              </a:rPr>
              <a:t>dre</a:t>
            </a:r>
            <a:r>
              <a:rPr sz="950" spc="-5" dirty="0">
                <a:latin typeface="Arial MT"/>
                <a:cs typeface="Arial MT"/>
              </a:rPr>
              <a:t>ss1</a:t>
            </a:r>
            <a:r>
              <a:rPr sz="950" dirty="0">
                <a:latin typeface="Arial MT"/>
                <a:cs typeface="Arial MT"/>
              </a:rPr>
              <a:t>	V</a:t>
            </a:r>
            <a:r>
              <a:rPr sz="950" spc="-15" dirty="0">
                <a:latin typeface="Arial MT"/>
                <a:cs typeface="Arial MT"/>
              </a:rPr>
              <a:t>a</a:t>
            </a:r>
            <a:r>
              <a:rPr sz="950" spc="-10" dirty="0">
                <a:latin typeface="Arial MT"/>
                <a:cs typeface="Arial MT"/>
              </a:rPr>
              <a:t>r</a:t>
            </a:r>
            <a:r>
              <a:rPr sz="950" spc="-5" dirty="0">
                <a:latin typeface="Arial MT"/>
                <a:cs typeface="Arial MT"/>
              </a:rPr>
              <a:t>c</a:t>
            </a:r>
            <a:r>
              <a:rPr sz="950" spc="-10" dirty="0">
                <a:latin typeface="Arial MT"/>
                <a:cs typeface="Arial MT"/>
              </a:rPr>
              <a:t>har2(</a:t>
            </a:r>
            <a:r>
              <a:rPr sz="950" spc="-5" dirty="0">
                <a:latin typeface="Arial MT"/>
                <a:cs typeface="Arial MT"/>
              </a:rPr>
              <a:t>3</a:t>
            </a:r>
            <a:r>
              <a:rPr sz="950" spc="-10" dirty="0">
                <a:latin typeface="Arial MT"/>
                <a:cs typeface="Arial MT"/>
              </a:rPr>
              <a:t>0</a:t>
            </a:r>
            <a:r>
              <a:rPr sz="950" spc="-5" dirty="0">
                <a:latin typeface="Arial MT"/>
                <a:cs typeface="Arial MT"/>
              </a:rPr>
              <a:t>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872490">
              <a:lnSpc>
                <a:spcPct val="100000"/>
              </a:lnSpc>
              <a:tabLst>
                <a:tab pos="1732914" algn="l"/>
              </a:tabLst>
            </a:pPr>
            <a:r>
              <a:rPr sz="950" spc="-10" dirty="0">
                <a:latin typeface="Arial MT"/>
                <a:cs typeface="Arial MT"/>
              </a:rPr>
              <a:t>Address2	Varchar2(30)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MT"/>
              <a:cs typeface="Arial MT"/>
            </a:endParaRPr>
          </a:p>
          <a:p>
            <a:pPr marL="442595" marR="267970" lvl="2" indent="-215265">
              <a:lnSpc>
                <a:spcPct val="142100"/>
              </a:lnSpc>
              <a:spcBef>
                <a:spcPts val="5"/>
              </a:spcBef>
              <a:buAutoNum type="arabicPeriod" startAt="5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Modify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Cust_Name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datatype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Varchar2(30),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it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accept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Nulls.</a:t>
            </a:r>
            <a:endParaRPr sz="9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Arial MT"/>
              <a:buAutoNum type="arabicPeriod" startAt="5"/>
            </a:pPr>
            <a:endParaRPr sz="1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35"/>
              </a:spcBef>
              <a:buFont typeface="Arial MT"/>
              <a:buAutoNum type="arabicPeriod" startAt="5"/>
            </a:pPr>
            <a:endParaRPr sz="80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buAutoNum type="arabicPeriod" startAt="5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a)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Add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 Columns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 the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872490">
              <a:lnSpc>
                <a:spcPct val="100000"/>
              </a:lnSpc>
              <a:tabLst>
                <a:tab pos="1732914" algn="l"/>
              </a:tabLst>
            </a:pPr>
            <a:r>
              <a:rPr sz="950" spc="-10" dirty="0">
                <a:latin typeface="Arial MT"/>
                <a:cs typeface="Arial MT"/>
              </a:rPr>
              <a:t>Gender	Varchar2(1)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MT"/>
              <a:cs typeface="Arial MT"/>
            </a:endParaRPr>
          </a:p>
          <a:p>
            <a:pPr marL="872490">
              <a:lnSpc>
                <a:spcPct val="100000"/>
              </a:lnSpc>
              <a:spcBef>
                <a:spcPts val="5"/>
              </a:spcBef>
              <a:tabLst>
                <a:tab pos="1732280" algn="l"/>
              </a:tabLst>
            </a:pPr>
            <a:r>
              <a:rPr sz="950" spc="-10" dirty="0">
                <a:latin typeface="Arial MT"/>
                <a:cs typeface="Arial MT"/>
              </a:rPr>
              <a:t>Age	Number(3)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900">
              <a:latin typeface="Arial MT"/>
              <a:cs typeface="Arial MT"/>
            </a:endParaRPr>
          </a:p>
          <a:p>
            <a:pPr marL="872490">
              <a:lnSpc>
                <a:spcPct val="100000"/>
              </a:lnSpc>
              <a:tabLst>
                <a:tab pos="1732914" algn="l"/>
              </a:tabLst>
            </a:pPr>
            <a:r>
              <a:rPr sz="950" spc="-10" dirty="0">
                <a:latin typeface="Arial MT"/>
                <a:cs typeface="Arial MT"/>
              </a:rPr>
              <a:t>PhoneNo	Number(10)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584200">
              <a:lnSpc>
                <a:spcPct val="100000"/>
              </a:lnSpc>
            </a:pPr>
            <a:r>
              <a:rPr sz="950" spc="-10" dirty="0">
                <a:latin typeface="Arial MT"/>
                <a:cs typeface="Arial MT"/>
              </a:rPr>
              <a:t>b)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Cust_Table</a:t>
            </a:r>
            <a:endParaRPr sz="95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  <a:spcBef>
                <a:spcPts val="480"/>
              </a:spcBef>
            </a:pPr>
            <a:r>
              <a:rPr sz="950" spc="-5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with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  <a:spcBef>
                <a:spcPts val="489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values: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(1000,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‘Allen’,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‘#115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Chicago’,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‘#115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Chicago’,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‘M’,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‘25,</a:t>
            </a:r>
            <a:endParaRPr sz="95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7878776’)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55" y="1442277"/>
            <a:ext cx="4703445" cy="7401559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645"/>
              </a:spcBef>
            </a:pPr>
            <a:r>
              <a:rPr sz="950" spc="-5" dirty="0">
                <a:latin typeface="Arial MT"/>
                <a:cs typeface="Arial MT"/>
              </a:rPr>
              <a:t>In </a:t>
            </a:r>
            <a:r>
              <a:rPr sz="950" spc="-10" dirty="0">
                <a:latin typeface="Arial MT"/>
                <a:cs typeface="Arial MT"/>
              </a:rPr>
              <a:t>similar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manner,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add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</a:t>
            </a:r>
            <a:r>
              <a:rPr sz="950" spc="-5" dirty="0">
                <a:latin typeface="Arial MT"/>
                <a:cs typeface="Arial MT"/>
              </a:rPr>
              <a:t> to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table:</a:t>
            </a:r>
            <a:endParaRPr sz="950">
              <a:latin typeface="Arial MT"/>
              <a:cs typeface="Arial MT"/>
            </a:endParaRPr>
          </a:p>
          <a:p>
            <a:pPr marL="657225" indent="-215900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1000,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Allen,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 Chicago,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25,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7878776</a:t>
            </a:r>
            <a:endParaRPr sz="950">
              <a:latin typeface="Arial MT"/>
              <a:cs typeface="Arial MT"/>
            </a:endParaRPr>
          </a:p>
          <a:p>
            <a:pPr marL="657225" indent="-215900">
              <a:lnSpc>
                <a:spcPct val="100000"/>
              </a:lnSpc>
              <a:spcBef>
                <a:spcPts val="550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1001,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George,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#116 France,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#116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France,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25,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434524</a:t>
            </a:r>
            <a:endParaRPr sz="950">
              <a:latin typeface="Arial MT"/>
              <a:cs typeface="Arial MT"/>
            </a:endParaRPr>
          </a:p>
          <a:p>
            <a:pPr marL="657225" indent="-215900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1002,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Becker,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#114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York,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York,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431525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AutoNum type="arabicPeriod" startAt="7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Add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Primary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Customerld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Custld_Prim.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7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7"/>
            </a:pPr>
            <a:endParaRPr sz="900">
              <a:latin typeface="Arial MT"/>
              <a:cs typeface="Arial MT"/>
            </a:endParaRPr>
          </a:p>
          <a:p>
            <a:pPr marL="227329" marR="5080" indent="-215265">
              <a:lnSpc>
                <a:spcPct val="142100"/>
              </a:lnSpc>
              <a:buAutoNum type="arabicPeriod" startAt="7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given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message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generated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Oracle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server.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 startAt="7"/>
            </a:pPr>
            <a:endParaRPr sz="900">
              <a:latin typeface="Arial MT"/>
              <a:cs typeface="Arial MT"/>
            </a:endParaRPr>
          </a:p>
          <a:p>
            <a:pPr marL="227329">
              <a:lnSpc>
                <a:spcPct val="100000"/>
              </a:lnSpc>
            </a:pPr>
            <a:r>
              <a:rPr sz="950" spc="-10" dirty="0">
                <a:latin typeface="Arial MT"/>
                <a:cs typeface="Arial MT"/>
              </a:rPr>
              <a:t>1002, John,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Chicago, #114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439525</a:t>
            </a: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480"/>
              </a:spcBef>
              <a:buAutoNum type="arabicPeriod" startAt="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CustomerId,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data:</a:t>
            </a:r>
            <a:endParaRPr sz="950">
              <a:latin typeface="Arial MT"/>
              <a:cs typeface="Arial MT"/>
            </a:endParaRPr>
          </a:p>
          <a:p>
            <a:pPr marL="657225" lvl="1" indent="-215900">
              <a:lnSpc>
                <a:spcPct val="100000"/>
              </a:lnSpc>
              <a:spcBef>
                <a:spcPts val="550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1002,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Becker,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#114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York,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york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431525</a:t>
            </a:r>
            <a:endParaRPr sz="950">
              <a:latin typeface="Arial MT"/>
              <a:cs typeface="Arial MT"/>
            </a:endParaRPr>
          </a:p>
          <a:p>
            <a:pPr marL="657225" lvl="1" indent="-215900">
              <a:lnSpc>
                <a:spcPct val="100000"/>
              </a:lnSpc>
              <a:spcBef>
                <a:spcPts val="550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1003,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Nanapatekar,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 India,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India</a:t>
            </a:r>
            <a:r>
              <a:rPr sz="950" spc="-5" dirty="0">
                <a:latin typeface="Arial MT"/>
                <a:cs typeface="Arial MT"/>
              </a:rPr>
              <a:t> ,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431525</a:t>
            </a:r>
            <a:endParaRPr sz="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100">
              <a:latin typeface="Arial MT"/>
              <a:cs typeface="Arial MT"/>
            </a:endParaRPr>
          </a:p>
          <a:p>
            <a:pPr marL="227329" marR="142875" indent="-215265">
              <a:lnSpc>
                <a:spcPct val="142100"/>
              </a:lnSpc>
              <a:spcBef>
                <a:spcPts val="925"/>
              </a:spcBef>
              <a:buAutoNum type="arabicPeriod" startAt="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Enable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CustomerId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message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generated by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Oracle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server.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9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AutoNum type="arabicPeriod" startAt="9"/>
            </a:pPr>
            <a:endParaRPr sz="850">
              <a:latin typeface="Arial MT"/>
              <a:cs typeface="Arial MT"/>
            </a:endParaRPr>
          </a:p>
          <a:p>
            <a:pPr marL="227329" marR="103505" indent="-215265">
              <a:lnSpc>
                <a:spcPct val="142600"/>
              </a:lnSpc>
              <a:buAutoNum type="arabicPeriod" startAt="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Drop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Custld_Prim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CustomerId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Alter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drop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Custid_Prim.</a:t>
            </a:r>
            <a:endParaRPr sz="950">
              <a:latin typeface="Arial MT"/>
              <a:cs typeface="Arial MT"/>
            </a:endParaRPr>
          </a:p>
          <a:p>
            <a:pPr marL="657225" lvl="1" indent="-215900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1002,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Becker,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#114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York,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york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431525,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15000.50</a:t>
            </a:r>
            <a:endParaRPr sz="950">
              <a:latin typeface="Arial MT"/>
              <a:cs typeface="Arial MT"/>
            </a:endParaRPr>
          </a:p>
          <a:p>
            <a:pPr marL="657225" lvl="1" indent="-215900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1003,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Nanapatekar,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India,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India</a:t>
            </a:r>
            <a:r>
              <a:rPr sz="950" spc="-5" dirty="0">
                <a:latin typeface="Arial MT"/>
                <a:cs typeface="Arial MT"/>
              </a:rPr>
              <a:t> ,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431525,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20000.50</a:t>
            </a:r>
            <a:endParaRPr sz="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buFont typeface="Symbol"/>
              <a:buChar char=""/>
            </a:pPr>
            <a:endParaRPr sz="1100">
              <a:latin typeface="Arial MT"/>
              <a:cs typeface="Arial MT"/>
            </a:endParaRPr>
          </a:p>
          <a:p>
            <a:pPr marL="227329" marR="130810" indent="-215265">
              <a:lnSpc>
                <a:spcPct val="142100"/>
              </a:lnSpc>
              <a:spcBef>
                <a:spcPts val="925"/>
              </a:spcBef>
              <a:buAutoNum type="arabicPeriod" startAt="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Delete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 existing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structure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remain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itself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 TRUNCATE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statement.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9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 startAt="9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AutoNum type="arabicPeriod" startAt="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In the Customer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table, add</a:t>
            </a:r>
            <a:r>
              <a:rPr sz="950" spc="-5" dirty="0">
                <a:latin typeface="Arial MT"/>
                <a:cs typeface="Arial MT"/>
              </a:rPr>
              <a:t> a </a:t>
            </a:r>
            <a:r>
              <a:rPr sz="950" spc="-10" dirty="0">
                <a:latin typeface="Arial MT"/>
                <a:cs typeface="Arial MT"/>
              </a:rPr>
              <a:t>column E_mail.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9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 startAt="9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AutoNum type="arabicPeriod" startAt="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Drop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E_mail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9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 startAt="9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Add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new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EmailId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9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9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eriod" startAt="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Mark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EmailId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unused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before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dropping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55" y="1718471"/>
            <a:ext cx="4771390" cy="69526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90"/>
              </a:spcBef>
              <a:buAutoNum type="arabicPeriod" startAt="17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Drop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unused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EmailId 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17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17"/>
            </a:pPr>
            <a:endParaRPr sz="900">
              <a:latin typeface="Arial MT"/>
              <a:cs typeface="Arial MT"/>
            </a:endParaRPr>
          </a:p>
          <a:p>
            <a:pPr marL="227329" marR="52705" indent="-215265">
              <a:lnSpc>
                <a:spcPct val="142600"/>
              </a:lnSpc>
              <a:buAutoNum type="arabicPeriod" startAt="17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Suppliers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based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structure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Include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only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CustomerId,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Address1, Address2,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phoneno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columns.</a:t>
            </a:r>
            <a:endParaRPr sz="950">
              <a:latin typeface="Arial MT"/>
              <a:cs typeface="Arial MT"/>
            </a:endParaRPr>
          </a:p>
          <a:p>
            <a:pPr marL="227329" marR="576580">
              <a:lnSpc>
                <a:spcPct val="142600"/>
              </a:lnSpc>
              <a:spcBef>
                <a:spcPts val="560"/>
              </a:spcBef>
            </a:pP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columns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SuppID,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Addr1,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Addr2,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Contactno respectively.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AutoNum type="arabicPeriod" startAt="19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Drop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above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recreate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CustomerMaster.</a:t>
            </a:r>
            <a:endParaRPr sz="950">
              <a:latin typeface="Arial MT"/>
              <a:cs typeface="Arial MT"/>
            </a:endParaRPr>
          </a:p>
          <a:p>
            <a:pPr marL="657225" marR="202565">
              <a:lnSpc>
                <a:spcPct val="192100"/>
              </a:lnSpc>
              <a:tabLst>
                <a:tab pos="1517015" algn="l"/>
              </a:tabLst>
            </a:pPr>
            <a:r>
              <a:rPr sz="950" spc="-10" dirty="0">
                <a:latin typeface="Arial MT"/>
                <a:cs typeface="Arial MT"/>
              </a:rPr>
              <a:t>CustomerId	Number(5)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Primary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key(Name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CustId_PK)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</a:t>
            </a:r>
            <a:r>
              <a:rPr sz="950" spc="-5" dirty="0">
                <a:latin typeface="Arial MT"/>
                <a:cs typeface="Arial MT"/>
              </a:rPr>
              <a:t>st</a:t>
            </a:r>
            <a:r>
              <a:rPr sz="950" spc="-10" dirty="0">
                <a:latin typeface="Arial MT"/>
                <a:cs typeface="Arial MT"/>
              </a:rPr>
              <a:t>ome</a:t>
            </a:r>
            <a:r>
              <a:rPr sz="950" spc="-5" dirty="0">
                <a:latin typeface="Arial MT"/>
                <a:cs typeface="Arial MT"/>
              </a:rPr>
              <a:t>r</a:t>
            </a:r>
            <a:r>
              <a:rPr sz="950" spc="-20" dirty="0">
                <a:latin typeface="Arial MT"/>
                <a:cs typeface="Arial MT"/>
              </a:rPr>
              <a:t>N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spc="-15" dirty="0">
                <a:latin typeface="Arial MT"/>
                <a:cs typeface="Arial MT"/>
              </a:rPr>
              <a:t>m</a:t>
            </a:r>
            <a:r>
              <a:rPr sz="950" spc="-5" dirty="0">
                <a:latin typeface="Arial MT"/>
                <a:cs typeface="Arial MT"/>
              </a:rPr>
              <a:t>e</a:t>
            </a:r>
            <a:r>
              <a:rPr sz="950" spc="-80" dirty="0">
                <a:latin typeface="Arial MT"/>
                <a:cs typeface="Arial MT"/>
              </a:rPr>
              <a:t> </a:t>
            </a:r>
            <a:r>
              <a:rPr sz="950" dirty="0">
                <a:latin typeface="Arial MT"/>
                <a:cs typeface="Arial MT"/>
              </a:rPr>
              <a:t>V</a:t>
            </a:r>
            <a:r>
              <a:rPr sz="950" spc="-15" dirty="0">
                <a:latin typeface="Arial MT"/>
                <a:cs typeface="Arial MT"/>
              </a:rPr>
              <a:t>a</a:t>
            </a:r>
            <a:r>
              <a:rPr sz="950" spc="-10" dirty="0">
                <a:latin typeface="Arial MT"/>
                <a:cs typeface="Arial MT"/>
              </a:rPr>
              <a:t>r</a:t>
            </a:r>
            <a:r>
              <a:rPr sz="950" spc="-5" dirty="0">
                <a:latin typeface="Arial MT"/>
                <a:cs typeface="Arial MT"/>
              </a:rPr>
              <a:t>c</a:t>
            </a:r>
            <a:r>
              <a:rPr sz="950" spc="-10" dirty="0">
                <a:latin typeface="Arial MT"/>
                <a:cs typeface="Arial MT"/>
              </a:rPr>
              <a:t>har2(</a:t>
            </a:r>
            <a:r>
              <a:rPr sz="950" spc="-5" dirty="0">
                <a:latin typeface="Arial MT"/>
                <a:cs typeface="Arial MT"/>
              </a:rPr>
              <a:t>3</a:t>
            </a:r>
            <a:r>
              <a:rPr sz="950" spc="-10" dirty="0">
                <a:latin typeface="Arial MT"/>
                <a:cs typeface="Arial MT"/>
              </a:rPr>
              <a:t>0</a:t>
            </a:r>
            <a:r>
              <a:rPr sz="950" spc="-5" dirty="0">
                <a:latin typeface="Arial MT"/>
                <a:cs typeface="Arial MT"/>
              </a:rPr>
              <a:t>) </a:t>
            </a:r>
            <a:r>
              <a:rPr sz="950" spc="-15" dirty="0">
                <a:latin typeface="Arial MT"/>
                <a:cs typeface="Arial MT"/>
              </a:rPr>
              <a:t>No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Nu</a:t>
            </a:r>
            <a:r>
              <a:rPr sz="950" spc="-10" dirty="0">
                <a:latin typeface="Arial MT"/>
                <a:cs typeface="Arial MT"/>
              </a:rPr>
              <a:t>ll</a:t>
            </a:r>
            <a:endParaRPr sz="950">
              <a:latin typeface="Arial MT"/>
              <a:cs typeface="Arial MT"/>
            </a:endParaRPr>
          </a:p>
          <a:p>
            <a:pPr marL="657225" marR="2090420">
              <a:lnSpc>
                <a:spcPts val="2190"/>
              </a:lnSpc>
              <a:spcBef>
                <a:spcPts val="240"/>
              </a:spcBef>
              <a:tabLst>
                <a:tab pos="1517015" algn="l"/>
              </a:tabLst>
            </a:pPr>
            <a:r>
              <a:rPr sz="950" spc="-10" dirty="0">
                <a:latin typeface="Arial MT"/>
                <a:cs typeface="Arial MT"/>
              </a:rPr>
              <a:t>Addressl	Varchar2(30) Not Null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Address2	Varchar2(30)</a:t>
            </a:r>
            <a:endParaRPr sz="950">
              <a:latin typeface="Arial MT"/>
              <a:cs typeface="Arial MT"/>
            </a:endParaRPr>
          </a:p>
          <a:p>
            <a:pPr marL="657225">
              <a:lnSpc>
                <a:spcPct val="100000"/>
              </a:lnSpc>
              <a:spcBef>
                <a:spcPts val="795"/>
              </a:spcBef>
              <a:tabLst>
                <a:tab pos="1517015" algn="l"/>
              </a:tabLst>
            </a:pPr>
            <a:r>
              <a:rPr sz="950" spc="-10" dirty="0">
                <a:latin typeface="Arial MT"/>
                <a:cs typeface="Arial MT"/>
              </a:rPr>
              <a:t>Gender	Varchar2(l)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657225">
              <a:lnSpc>
                <a:spcPct val="100000"/>
              </a:lnSpc>
              <a:tabLst>
                <a:tab pos="1517015" algn="l"/>
              </a:tabLst>
            </a:pPr>
            <a:r>
              <a:rPr sz="950" spc="-10" dirty="0">
                <a:latin typeface="Arial MT"/>
                <a:cs typeface="Arial MT"/>
              </a:rPr>
              <a:t>Age	Number(3)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 MT"/>
              <a:cs typeface="Arial MT"/>
            </a:endParaRPr>
          </a:p>
          <a:p>
            <a:pPr marL="657225">
              <a:lnSpc>
                <a:spcPct val="100000"/>
              </a:lnSpc>
              <a:tabLst>
                <a:tab pos="1517015" algn="l"/>
              </a:tabLst>
            </a:pPr>
            <a:r>
              <a:rPr sz="950" spc="-10" dirty="0">
                <a:latin typeface="Arial MT"/>
                <a:cs typeface="Arial MT"/>
              </a:rPr>
              <a:t>PhoneNo	Number(10)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227329" marR="382905" indent="-215265">
              <a:lnSpc>
                <a:spcPct val="142600"/>
              </a:lnSpc>
              <a:buAutoNum type="arabicPeriod" startAt="20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sequence</a:t>
            </a:r>
            <a:r>
              <a:rPr sz="950" spc="-5" dirty="0">
                <a:latin typeface="Arial MT"/>
                <a:cs typeface="Arial MT"/>
              </a:rPr>
              <a:t> to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generate Account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20"/>
            </a:pPr>
            <a:endParaRPr sz="900">
              <a:latin typeface="Arial MT"/>
              <a:cs typeface="Arial MT"/>
            </a:endParaRPr>
          </a:p>
          <a:p>
            <a:pPr marL="657225">
              <a:lnSpc>
                <a:spcPct val="100000"/>
              </a:lnSpc>
              <a:tabLst>
                <a:tab pos="1948180" algn="l"/>
              </a:tabLst>
            </a:pPr>
            <a:r>
              <a:rPr sz="950" spc="-10" dirty="0">
                <a:latin typeface="Arial MT"/>
                <a:cs typeface="Arial MT"/>
              </a:rPr>
              <a:t>Customerld	Number(5)</a:t>
            </a:r>
            <a:endParaRPr sz="950">
              <a:latin typeface="Arial MT"/>
              <a:cs typeface="Arial MT"/>
            </a:endParaRPr>
          </a:p>
          <a:p>
            <a:pPr marL="657225" marR="252095">
              <a:lnSpc>
                <a:spcPct val="142600"/>
              </a:lnSpc>
              <a:spcBef>
                <a:spcPts val="560"/>
              </a:spcBef>
              <a:tabLst>
                <a:tab pos="1947545" algn="l"/>
              </a:tabLst>
            </a:pPr>
            <a:r>
              <a:rPr sz="950" spc="-10" dirty="0">
                <a:latin typeface="Arial MT"/>
                <a:cs typeface="Arial MT"/>
              </a:rPr>
              <a:t>AccountNumber	Number(10,2)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Primary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key(Name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Acc_PK)</a:t>
            </a:r>
            <a:endParaRPr sz="950">
              <a:latin typeface="Arial MT"/>
              <a:cs typeface="Arial MT"/>
            </a:endParaRPr>
          </a:p>
          <a:p>
            <a:pPr marL="657225" marR="1620520">
              <a:lnSpc>
                <a:spcPts val="2190"/>
              </a:lnSpc>
              <a:spcBef>
                <a:spcPts val="240"/>
              </a:spcBef>
              <a:tabLst>
                <a:tab pos="1946910" algn="l"/>
              </a:tabLst>
            </a:pPr>
            <a:r>
              <a:rPr sz="950" spc="-10" dirty="0">
                <a:latin typeface="Arial MT"/>
                <a:cs typeface="Arial MT"/>
              </a:rPr>
              <a:t>AccountType	Char(3)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LedgerBalance	Number(10,2)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Null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227329" marR="66040" indent="-215265">
              <a:lnSpc>
                <a:spcPct val="142100"/>
              </a:lnSpc>
              <a:spcBef>
                <a:spcPts val="790"/>
              </a:spcBef>
              <a:buAutoNum type="arabicPeriod" startAt="2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Relate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CustomerMaster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through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Customerld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Cust_acc.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2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 startAt="21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AutoNum type="arabicPeriod" startAt="2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Insert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CustomerMaster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table: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60" y="1521117"/>
            <a:ext cx="4766945" cy="660145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7225" indent="-215900">
              <a:lnSpc>
                <a:spcPct val="100000"/>
              </a:lnSpc>
              <a:spcBef>
                <a:spcPts val="90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1000,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Allen,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 Chicago,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25,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7878776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Symbol"/>
              <a:buChar char=""/>
            </a:pPr>
            <a:endParaRPr sz="950">
              <a:latin typeface="Arial MT"/>
              <a:cs typeface="Arial MT"/>
            </a:endParaRPr>
          </a:p>
          <a:p>
            <a:pPr marL="657225" indent="-215900">
              <a:lnSpc>
                <a:spcPct val="100000"/>
              </a:lnSpc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1001,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George,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#116 France,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#116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France,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25,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434524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950">
              <a:latin typeface="Arial MT"/>
              <a:cs typeface="Arial MT"/>
            </a:endParaRPr>
          </a:p>
          <a:p>
            <a:pPr marL="657225" indent="-215900">
              <a:lnSpc>
                <a:spcPct val="100000"/>
              </a:lnSpc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1002,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Becker,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#114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York,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York,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431525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 marL="227329" marR="227965" indent="-215265">
              <a:lnSpc>
                <a:spcPct val="142100"/>
              </a:lnSpc>
              <a:spcBef>
                <a:spcPts val="930"/>
              </a:spcBef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Modify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AccountMaster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table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Check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ensure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AccountType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-5" dirty="0">
                <a:latin typeface="Arial MT"/>
                <a:cs typeface="Arial MT"/>
              </a:rPr>
              <a:t> be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either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NRI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or </a:t>
            </a:r>
            <a:r>
              <a:rPr sz="950" spc="-10" dirty="0">
                <a:latin typeface="Arial MT"/>
                <a:cs typeface="Arial MT"/>
              </a:rPr>
              <a:t>IND.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 startAt="2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AutoNum type="arabicPeriod" startAt="23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eriod" startAt="23"/>
              <a:tabLst>
                <a:tab pos="227965" algn="l"/>
              </a:tabLst>
            </a:pPr>
            <a:r>
              <a:rPr sz="950" spc="-5" dirty="0">
                <a:latin typeface="Arial MT"/>
                <a:cs typeface="Arial MT"/>
              </a:rPr>
              <a:t>Insert 5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-10" dirty="0">
                <a:latin typeface="Arial MT"/>
                <a:cs typeface="Arial MT"/>
              </a:rPr>
              <a:t> AccountsMaster</a:t>
            </a:r>
            <a:r>
              <a:rPr sz="950" spc="-5" dirty="0">
                <a:latin typeface="Arial MT"/>
                <a:cs typeface="Arial MT"/>
              </a:rPr>
              <a:t> table: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 startAt="2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 startAt="23"/>
            </a:pPr>
            <a:endParaRPr sz="900">
              <a:latin typeface="Arial MT"/>
              <a:cs typeface="Arial MT"/>
            </a:endParaRPr>
          </a:p>
          <a:p>
            <a:pPr marL="227329" marR="441325" indent="-215265">
              <a:lnSpc>
                <a:spcPct val="142100"/>
              </a:lnSpc>
              <a:spcBef>
                <a:spcPts val="5"/>
              </a:spcBef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Modify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keeping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Check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Balance_Check 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Minimum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Balance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greater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5000.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 startAt="2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AutoNum type="arabicPeriod" startAt="23"/>
            </a:pPr>
            <a:endParaRPr sz="850">
              <a:latin typeface="Arial MT"/>
              <a:cs typeface="Arial MT"/>
            </a:endParaRPr>
          </a:p>
          <a:p>
            <a:pPr marL="227329" marR="268605" indent="-215265">
              <a:lnSpc>
                <a:spcPct val="142600"/>
              </a:lnSpc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Modify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such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deleted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from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deleted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from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</a:t>
            </a:r>
            <a:r>
              <a:rPr sz="950" spc="-5" dirty="0">
                <a:latin typeface="Arial MT"/>
                <a:cs typeface="Arial MT"/>
              </a:rPr>
              <a:t> 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 startAt="2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23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Backup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copy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‘AccountDetails’.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 startAt="2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AutoNum type="arabicPeriod" startAt="23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Font typeface="Arial"/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Change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‘BackUpTable’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AutoNum type="arabicPeriod" startAt="23"/>
            </a:pPr>
            <a:endParaRPr sz="1400">
              <a:latin typeface="Arial MT"/>
              <a:cs typeface="Arial MT"/>
            </a:endParaRPr>
          </a:p>
          <a:p>
            <a:pPr marL="227329" marR="5080" indent="-215265">
              <a:lnSpc>
                <a:spcPct val="142400"/>
              </a:lnSpc>
              <a:spcBef>
                <a:spcPts val="5"/>
              </a:spcBef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view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‘Acc_view’</a:t>
            </a:r>
            <a:r>
              <a:rPr sz="950" spc="7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</a:t>
            </a:r>
            <a:r>
              <a:rPr sz="950" spc="6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Customerld,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CustomerName,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AccountNumber,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AccountType,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LedgerBalance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view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Acc_view,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CustomerCode,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AccountHolderName,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AccountNumber,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Type,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Balance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respective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 startAt="2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AutoNum type="arabicPeriod" startAt="23"/>
            </a:pPr>
            <a:endParaRPr sz="900">
              <a:latin typeface="Arial MT"/>
              <a:cs typeface="Arial MT"/>
            </a:endParaRPr>
          </a:p>
          <a:p>
            <a:pPr marL="227329" marR="121920" indent="-215265">
              <a:lnSpc>
                <a:spcPct val="142300"/>
              </a:lnSpc>
              <a:buAutoNum type="arabicPeriod" startAt="23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view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AccountsMaster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vAccs_Dtls.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view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list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AccountType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‘IND’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their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balance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amount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less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10000.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view any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DML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operation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violate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view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conditions.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579688"/>
            <a:ext cx="5183505" cy="226568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700" spc="-5" dirty="0">
                <a:solidFill>
                  <a:srgbClr val="E36C0A"/>
                </a:solidFill>
                <a:latin typeface="Arial MT"/>
                <a:cs typeface="Arial MT"/>
              </a:rPr>
              <a:t>Table</a:t>
            </a:r>
            <a:r>
              <a:rPr sz="1700" spc="-30" dirty="0">
                <a:solidFill>
                  <a:srgbClr val="E36C0A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E36C0A"/>
                </a:solidFill>
                <a:latin typeface="Arial MT"/>
                <a:cs typeface="Arial MT"/>
              </a:rPr>
              <a:t>of</a:t>
            </a:r>
            <a:r>
              <a:rPr sz="1700" spc="-30" dirty="0">
                <a:solidFill>
                  <a:srgbClr val="E36C0A"/>
                </a:solidFill>
                <a:latin typeface="Arial MT"/>
                <a:cs typeface="Arial MT"/>
              </a:rPr>
              <a:t> </a:t>
            </a:r>
            <a:r>
              <a:rPr sz="1700" spc="-5" dirty="0">
                <a:solidFill>
                  <a:srgbClr val="E36C0A"/>
                </a:solidFill>
                <a:latin typeface="Arial MT"/>
                <a:cs typeface="Arial MT"/>
              </a:rPr>
              <a:t>Contents</a:t>
            </a:r>
            <a:endParaRPr sz="170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  <a:spcBef>
                <a:spcPts val="1480"/>
              </a:spcBef>
            </a:pPr>
            <a:r>
              <a:rPr sz="950" b="1" spc="-10" dirty="0">
                <a:latin typeface="Arial"/>
                <a:cs typeface="Arial"/>
              </a:rPr>
              <a:t>Getting</a:t>
            </a:r>
            <a:r>
              <a:rPr sz="950" b="1" spc="114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Started</a:t>
            </a:r>
            <a:r>
              <a:rPr sz="950" b="1" spc="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...............................................................................................................</a:t>
            </a:r>
            <a:r>
              <a:rPr sz="950" b="1" spc="6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4</a:t>
            </a:r>
            <a:endParaRPr sz="950">
              <a:latin typeface="Arial"/>
              <a:cs typeface="Arial"/>
            </a:endParaRPr>
          </a:p>
          <a:p>
            <a:pPr marL="872490" marR="203835">
              <a:lnSpc>
                <a:spcPct val="142100"/>
              </a:lnSpc>
              <a:spcBef>
                <a:spcPts val="10"/>
              </a:spcBef>
            </a:pPr>
            <a:r>
              <a:rPr sz="950" spc="-10" dirty="0">
                <a:latin typeface="Arial MT"/>
                <a:cs typeface="Arial MT"/>
              </a:rPr>
              <a:t>Overview</a:t>
            </a:r>
            <a:r>
              <a:rPr sz="950" spc="-5" dirty="0">
                <a:latin typeface="Arial MT"/>
                <a:cs typeface="Arial MT"/>
              </a:rPr>
              <a:t> ........................................................................................................4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Setup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Checklist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DBMS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SQL</a:t>
            </a:r>
            <a:r>
              <a:rPr sz="950" spc="-1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......................................................................4</a:t>
            </a:r>
            <a:endParaRPr sz="950">
              <a:latin typeface="Arial MT"/>
              <a:cs typeface="Arial MT"/>
            </a:endParaRPr>
          </a:p>
          <a:p>
            <a:pPr marL="872490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Minimum</a:t>
            </a:r>
            <a:r>
              <a:rPr sz="950" spc="16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System</a:t>
            </a:r>
            <a:r>
              <a:rPr sz="950" spc="1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Requirements.....................................................................4</a:t>
            </a:r>
            <a:endParaRPr sz="950">
              <a:latin typeface="Arial MT"/>
              <a:cs typeface="Arial MT"/>
            </a:endParaRPr>
          </a:p>
          <a:p>
            <a:pPr marL="872490" marR="203835">
              <a:lnSpc>
                <a:spcPts val="1630"/>
              </a:lnSpc>
              <a:spcBef>
                <a:spcPts val="125"/>
              </a:spcBef>
            </a:pPr>
            <a:r>
              <a:rPr sz="950" spc="-5" dirty="0">
                <a:latin typeface="Arial MT"/>
                <a:cs typeface="Arial MT"/>
              </a:rPr>
              <a:t>Please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ensure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that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is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done:</a:t>
            </a:r>
            <a:r>
              <a:rPr sz="950" spc="-5" dirty="0">
                <a:latin typeface="Arial MT"/>
                <a:cs typeface="Arial MT"/>
              </a:rPr>
              <a:t> .......................................................4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Instructions</a:t>
            </a:r>
            <a:r>
              <a:rPr sz="950" spc="18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.....................................................................................................4</a:t>
            </a:r>
            <a:endParaRPr sz="950">
              <a:latin typeface="Arial MT"/>
              <a:cs typeface="Arial MT"/>
            </a:endParaRPr>
          </a:p>
          <a:p>
            <a:pPr marL="872490">
              <a:lnSpc>
                <a:spcPct val="100000"/>
              </a:lnSpc>
              <a:spcBef>
                <a:spcPts val="340"/>
              </a:spcBef>
            </a:pPr>
            <a:r>
              <a:rPr sz="950" spc="-5" dirty="0">
                <a:latin typeface="Arial MT"/>
                <a:cs typeface="Arial MT"/>
              </a:rPr>
              <a:t>Learning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More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(Bibliography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if</a:t>
            </a:r>
            <a:r>
              <a:rPr sz="950" spc="7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applicable)......................................................4</a:t>
            </a:r>
            <a:endParaRPr sz="95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  <a:spcBef>
                <a:spcPts val="480"/>
              </a:spcBef>
            </a:pPr>
            <a:r>
              <a:rPr sz="950" b="1" spc="-10" dirty="0">
                <a:latin typeface="Arial"/>
                <a:cs typeface="Arial"/>
              </a:rPr>
              <a:t>Problem</a:t>
            </a:r>
            <a:r>
              <a:rPr sz="950" b="1" spc="4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Statement</a:t>
            </a:r>
            <a:r>
              <a:rPr sz="950" b="1" spc="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/</a:t>
            </a:r>
            <a:r>
              <a:rPr sz="950" b="1" spc="5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Case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Study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..................................................................................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5</a:t>
            </a:r>
            <a:endParaRPr sz="950">
              <a:latin typeface="Arial"/>
              <a:cs typeface="Arial"/>
            </a:endParaRPr>
          </a:p>
          <a:p>
            <a:pPr marL="872490">
              <a:lnSpc>
                <a:spcPct val="100000"/>
              </a:lnSpc>
              <a:spcBef>
                <a:spcPts val="489"/>
              </a:spcBef>
            </a:pPr>
            <a:r>
              <a:rPr sz="950" spc="-5" dirty="0">
                <a:latin typeface="Arial MT"/>
                <a:cs typeface="Arial MT"/>
              </a:rPr>
              <a:t>Table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descriptions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..........................................................................................5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21433" y="3881792"/>
            <a:ext cx="37084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L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-5" dirty="0">
                <a:latin typeface="Arial"/>
                <a:cs typeface="Arial"/>
              </a:rPr>
              <a:t>b </a:t>
            </a:r>
            <a:r>
              <a:rPr sz="950" b="1" spc="-10" dirty="0">
                <a:latin typeface="Arial"/>
                <a:cs typeface="Arial"/>
              </a:rPr>
              <a:t>1.</a:t>
            </a:r>
            <a:endParaRPr sz="9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51201" y="3818958"/>
            <a:ext cx="4323080" cy="291274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585"/>
              </a:spcBef>
            </a:pPr>
            <a:r>
              <a:rPr sz="950" b="1" spc="-5" dirty="0">
                <a:latin typeface="Arial"/>
                <a:cs typeface="Arial"/>
              </a:rPr>
              <a:t>Data</a:t>
            </a:r>
            <a:r>
              <a:rPr sz="950" b="1" spc="5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Query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Language................................................................................</a:t>
            </a:r>
            <a:r>
              <a:rPr sz="950" b="1" spc="5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8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Arial MT"/>
                <a:cs typeface="Arial MT"/>
              </a:rPr>
              <a:t>1.1: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Data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6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Language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.............................................................................8</a:t>
            </a:r>
            <a:endParaRPr sz="950">
              <a:latin typeface="Arial MT"/>
              <a:cs typeface="Arial MT"/>
            </a:endParaRPr>
          </a:p>
          <a:p>
            <a:pPr marL="276860">
              <a:lnSpc>
                <a:spcPct val="100000"/>
              </a:lnSpc>
              <a:spcBef>
                <a:spcPts val="480"/>
              </a:spcBef>
            </a:pPr>
            <a:r>
              <a:rPr sz="950" b="1" spc="-10" dirty="0">
                <a:latin typeface="Arial"/>
                <a:cs typeface="Arial"/>
              </a:rPr>
              <a:t>Single</a:t>
            </a:r>
            <a:r>
              <a:rPr sz="950" b="1" spc="40" dirty="0">
                <a:latin typeface="Arial"/>
                <a:cs typeface="Arial"/>
              </a:rPr>
              <a:t> </a:t>
            </a:r>
            <a:r>
              <a:rPr sz="950" b="1" spc="-15" dirty="0">
                <a:latin typeface="Arial"/>
                <a:cs typeface="Arial"/>
              </a:rPr>
              <a:t>Row</a:t>
            </a:r>
            <a:r>
              <a:rPr sz="950" b="1" spc="4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And</a:t>
            </a:r>
            <a:r>
              <a:rPr sz="950" b="1" spc="4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Group</a:t>
            </a:r>
            <a:r>
              <a:rPr sz="950" b="1" spc="3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Functions............................................................</a:t>
            </a:r>
            <a:r>
              <a:rPr sz="950" b="1" spc="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9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950" spc="-5" dirty="0">
                <a:latin typeface="Arial MT"/>
                <a:cs typeface="Arial MT"/>
              </a:rPr>
              <a:t>2.1: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Single</a:t>
            </a:r>
            <a:r>
              <a:rPr sz="950" spc="9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</a:t>
            </a:r>
            <a:r>
              <a:rPr sz="950" spc="7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Functions:</a:t>
            </a:r>
            <a:r>
              <a:rPr sz="950" spc="-1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.............................................................................9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Arial MT"/>
                <a:cs typeface="Arial MT"/>
              </a:rPr>
              <a:t>2.2:</a:t>
            </a:r>
            <a:r>
              <a:rPr sz="950" spc="1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Group</a:t>
            </a:r>
            <a:r>
              <a:rPr sz="950" spc="1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Functions:</a:t>
            </a:r>
            <a:r>
              <a:rPr sz="950" spc="-7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...................................................................................11</a:t>
            </a:r>
            <a:endParaRPr sz="950">
              <a:latin typeface="Arial MT"/>
              <a:cs typeface="Arial MT"/>
            </a:endParaRPr>
          </a:p>
          <a:p>
            <a:pPr marL="276860">
              <a:lnSpc>
                <a:spcPct val="100000"/>
              </a:lnSpc>
              <a:spcBef>
                <a:spcPts val="475"/>
              </a:spcBef>
            </a:pPr>
            <a:r>
              <a:rPr sz="950" b="1" spc="-10" dirty="0">
                <a:latin typeface="Arial"/>
                <a:cs typeface="Arial"/>
              </a:rPr>
              <a:t>JOINS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AND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SUBQUERIES</a:t>
            </a:r>
            <a:r>
              <a:rPr sz="950" b="1" spc="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.......................................................................12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50" spc="-5" dirty="0">
                <a:latin typeface="Arial MT"/>
                <a:cs typeface="Arial MT"/>
              </a:rPr>
              <a:t>3.1: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Joins</a:t>
            </a:r>
            <a:r>
              <a:rPr sz="950" spc="9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9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Subqueries</a:t>
            </a:r>
            <a:r>
              <a:rPr sz="950" spc="-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............................................................................12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Arial MT"/>
                <a:cs typeface="Arial MT"/>
              </a:rPr>
              <a:t>3.2:</a:t>
            </a:r>
            <a:r>
              <a:rPr sz="950" spc="1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Set</a:t>
            </a:r>
            <a:r>
              <a:rPr sz="950" spc="1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Operators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........................................................................................14</a:t>
            </a:r>
            <a:endParaRPr sz="950">
              <a:latin typeface="Arial MT"/>
              <a:cs typeface="Arial MT"/>
            </a:endParaRPr>
          </a:p>
          <a:p>
            <a:pPr marL="276860">
              <a:lnSpc>
                <a:spcPct val="100000"/>
              </a:lnSpc>
              <a:spcBef>
                <a:spcPts val="475"/>
              </a:spcBef>
            </a:pPr>
            <a:r>
              <a:rPr sz="950" b="1" spc="-5" dirty="0">
                <a:latin typeface="Arial"/>
                <a:cs typeface="Arial"/>
              </a:rPr>
              <a:t>Database</a:t>
            </a:r>
            <a:r>
              <a:rPr sz="950" b="1" spc="8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Objects</a:t>
            </a:r>
            <a:r>
              <a:rPr sz="950" b="1" spc="6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.....................................................................................17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0"/>
              </a:spcBef>
            </a:pPr>
            <a:r>
              <a:rPr sz="950" spc="-5" dirty="0">
                <a:latin typeface="Arial MT"/>
                <a:cs typeface="Arial MT"/>
              </a:rPr>
              <a:t>4.1: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Database</a:t>
            </a:r>
            <a:r>
              <a:rPr sz="950" spc="8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Objects</a:t>
            </a:r>
            <a:r>
              <a:rPr sz="950" spc="-1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..................................................................................17</a:t>
            </a:r>
            <a:endParaRPr sz="950">
              <a:latin typeface="Arial MT"/>
              <a:cs typeface="Arial MT"/>
            </a:endParaRPr>
          </a:p>
          <a:p>
            <a:pPr marL="276860">
              <a:lnSpc>
                <a:spcPct val="100000"/>
              </a:lnSpc>
              <a:spcBef>
                <a:spcPts val="475"/>
              </a:spcBef>
            </a:pPr>
            <a:r>
              <a:rPr sz="950" b="1" spc="-10" dirty="0">
                <a:latin typeface="Arial"/>
                <a:cs typeface="Arial"/>
              </a:rPr>
              <a:t>Data</a:t>
            </a:r>
            <a:r>
              <a:rPr sz="950" b="1" spc="5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Manipulation</a:t>
            </a:r>
            <a:r>
              <a:rPr sz="950" b="1" spc="7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Language</a:t>
            </a:r>
            <a:r>
              <a:rPr sz="950" b="1" spc="-1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...................................................................23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950" spc="-5" dirty="0">
                <a:latin typeface="Arial MT"/>
                <a:cs typeface="Arial MT"/>
              </a:rPr>
              <a:t>5.1:</a:t>
            </a:r>
            <a:r>
              <a:rPr sz="950" spc="-10" dirty="0">
                <a:latin typeface="Arial MT"/>
                <a:cs typeface="Arial MT"/>
              </a:rPr>
              <a:t> Data Manipulation </a:t>
            </a:r>
            <a:r>
              <a:rPr sz="950" dirty="0">
                <a:latin typeface="Arial MT"/>
                <a:cs typeface="Arial MT"/>
              </a:rPr>
              <a:t>Language.................................................................23</a:t>
            </a:r>
            <a:endParaRPr sz="950">
              <a:latin typeface="Arial MT"/>
              <a:cs typeface="Arial MT"/>
            </a:endParaRPr>
          </a:p>
          <a:p>
            <a:pPr marL="276860">
              <a:lnSpc>
                <a:spcPct val="100000"/>
              </a:lnSpc>
              <a:spcBef>
                <a:spcPts val="470"/>
              </a:spcBef>
            </a:pPr>
            <a:r>
              <a:rPr sz="950" b="1" spc="-10" dirty="0">
                <a:latin typeface="Arial"/>
                <a:cs typeface="Arial"/>
              </a:rPr>
              <a:t>Transaction</a:t>
            </a:r>
            <a:r>
              <a:rPr sz="950" b="1" spc="4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Control</a:t>
            </a:r>
            <a:r>
              <a:rPr sz="950" b="1" spc="5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Language</a:t>
            </a:r>
            <a:r>
              <a:rPr sz="950" b="1" spc="5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Statements............................................26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950" spc="-5" dirty="0">
                <a:latin typeface="Arial MT"/>
                <a:cs typeface="Arial MT"/>
              </a:rPr>
              <a:t>6.1:</a:t>
            </a:r>
            <a:r>
              <a:rPr sz="950" spc="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Transaction</a:t>
            </a:r>
            <a:r>
              <a:rPr sz="950" spc="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Control</a:t>
            </a:r>
            <a:r>
              <a:rPr sz="950" spc="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Language</a:t>
            </a:r>
            <a:r>
              <a:rPr sz="950" spc="4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Statements............................................26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1433" y="4294035"/>
            <a:ext cx="37084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L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-5" dirty="0">
                <a:latin typeface="Arial"/>
                <a:cs typeface="Arial"/>
              </a:rPr>
              <a:t>b </a:t>
            </a:r>
            <a:r>
              <a:rPr sz="950" b="1" spc="-10" dirty="0">
                <a:latin typeface="Arial"/>
                <a:cs typeface="Arial"/>
              </a:rPr>
              <a:t>2.</a:t>
            </a:r>
            <a:endParaRPr sz="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21433" y="4912017"/>
            <a:ext cx="37084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L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-5" dirty="0">
                <a:latin typeface="Arial"/>
                <a:cs typeface="Arial"/>
              </a:rPr>
              <a:t>b </a:t>
            </a:r>
            <a:r>
              <a:rPr sz="950" b="1" spc="-10" dirty="0">
                <a:latin typeface="Arial"/>
                <a:cs typeface="Arial"/>
              </a:rPr>
              <a:t>3.</a:t>
            </a:r>
            <a:endParaRPr sz="9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21433" y="5530761"/>
            <a:ext cx="37084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L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-5" dirty="0">
                <a:latin typeface="Arial"/>
                <a:cs typeface="Arial"/>
              </a:rPr>
              <a:t>b </a:t>
            </a:r>
            <a:r>
              <a:rPr sz="950" b="1" spc="-10" dirty="0">
                <a:latin typeface="Arial"/>
                <a:cs typeface="Arial"/>
              </a:rPr>
              <a:t>4.</a:t>
            </a:r>
            <a:endParaRPr sz="9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21433" y="5943003"/>
            <a:ext cx="37084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L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-5" dirty="0">
                <a:latin typeface="Arial"/>
                <a:cs typeface="Arial"/>
              </a:rPr>
              <a:t>b </a:t>
            </a:r>
            <a:r>
              <a:rPr sz="950" b="1" spc="-10" dirty="0">
                <a:latin typeface="Arial"/>
                <a:cs typeface="Arial"/>
              </a:rPr>
              <a:t>5.</a:t>
            </a:r>
            <a:endParaRPr sz="9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21433" y="6355243"/>
            <a:ext cx="37084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L</a:t>
            </a:r>
            <a:r>
              <a:rPr sz="950" b="1" spc="-15" dirty="0">
                <a:latin typeface="Arial"/>
                <a:cs typeface="Arial"/>
              </a:rPr>
              <a:t>a</a:t>
            </a:r>
            <a:r>
              <a:rPr sz="950" b="1" spc="-5" dirty="0">
                <a:latin typeface="Arial"/>
                <a:cs typeface="Arial"/>
              </a:rPr>
              <a:t>b </a:t>
            </a:r>
            <a:r>
              <a:rPr sz="950" b="1" spc="-10" dirty="0">
                <a:latin typeface="Arial"/>
                <a:cs typeface="Arial"/>
              </a:rPr>
              <a:t>6.</a:t>
            </a:r>
            <a:endParaRPr sz="9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21433" y="6703889"/>
            <a:ext cx="4749800" cy="105791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950" b="1" spc="-5" dirty="0">
                <a:latin typeface="Arial"/>
                <a:cs typeface="Arial"/>
              </a:rPr>
              <a:t>Appendices....................................................................................................................27</a:t>
            </a:r>
            <a:endParaRPr sz="950">
              <a:latin typeface="Arial"/>
              <a:cs typeface="Arial"/>
            </a:endParaRPr>
          </a:p>
          <a:p>
            <a:pPr marL="441959">
              <a:lnSpc>
                <a:spcPct val="100000"/>
              </a:lnSpc>
              <a:spcBef>
                <a:spcPts val="495"/>
              </a:spcBef>
            </a:pPr>
            <a:r>
              <a:rPr sz="950" spc="-10" dirty="0">
                <a:latin typeface="Arial MT"/>
                <a:cs typeface="Arial MT"/>
              </a:rPr>
              <a:t>Appendix</a:t>
            </a:r>
            <a:r>
              <a:rPr sz="950" spc="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A:</a:t>
            </a:r>
            <a:r>
              <a:rPr sz="950" spc="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DBMS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SQL</a:t>
            </a:r>
            <a:r>
              <a:rPr sz="950" spc="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Standards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.............................................................27</a:t>
            </a:r>
            <a:endParaRPr sz="950">
              <a:latin typeface="Arial MT"/>
              <a:cs typeface="Arial MT"/>
            </a:endParaRPr>
          </a:p>
          <a:p>
            <a:pPr marL="441959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Appendix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B: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Coding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Best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Practices</a:t>
            </a:r>
            <a:r>
              <a:rPr sz="950" spc="-8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..............................................................30</a:t>
            </a:r>
            <a:endParaRPr sz="950">
              <a:latin typeface="Arial MT"/>
              <a:cs typeface="Arial MT"/>
            </a:endParaRPr>
          </a:p>
          <a:p>
            <a:pPr marL="441959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Appendix</a:t>
            </a:r>
            <a:r>
              <a:rPr sz="950" spc="5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C:</a:t>
            </a:r>
            <a:r>
              <a:rPr sz="950" spc="6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of</a:t>
            </a:r>
            <a:r>
              <a:rPr sz="950" spc="6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Examples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...................................................................33</a:t>
            </a:r>
            <a:endParaRPr sz="950">
              <a:latin typeface="Arial MT"/>
              <a:cs typeface="Arial MT"/>
            </a:endParaRPr>
          </a:p>
          <a:p>
            <a:pPr marL="441959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Appendix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D:</a:t>
            </a:r>
            <a:r>
              <a:rPr sz="950" spc="7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Debugging</a:t>
            </a:r>
            <a:r>
              <a:rPr sz="950" spc="6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Examples</a:t>
            </a:r>
            <a:r>
              <a:rPr sz="950" spc="-7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...............................................................34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91739" y="1737360"/>
            <a:ext cx="304800" cy="2956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06556" y="1901355"/>
            <a:ext cx="4735830" cy="67303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89355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Hint: Use </a:t>
            </a:r>
            <a:r>
              <a:rPr sz="950" b="1" spc="-5" dirty="0">
                <a:latin typeface="Arial"/>
                <a:cs typeface="Arial"/>
              </a:rPr>
              <a:t>the</a:t>
            </a:r>
            <a:r>
              <a:rPr sz="950" b="1" spc="-10" dirty="0">
                <a:latin typeface="Arial"/>
                <a:cs typeface="Arial"/>
              </a:rPr>
              <a:t> With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Check </a:t>
            </a:r>
            <a:r>
              <a:rPr sz="950" b="1" spc="-5" dirty="0">
                <a:latin typeface="Arial"/>
                <a:cs typeface="Arial"/>
              </a:rPr>
              <a:t>Option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constraint.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00">
              <a:latin typeface="Arial"/>
              <a:cs typeface="Arial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view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accsvw10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allow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DML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statement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against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AutoNum type="arabicPeriod" startAt="31"/>
            </a:pPr>
            <a:endParaRPr sz="850">
              <a:latin typeface="Arial MT"/>
              <a:cs typeface="Arial MT"/>
            </a:endParaRPr>
          </a:p>
          <a:p>
            <a:pPr marL="227329" marR="98425" indent="-215265">
              <a:lnSpc>
                <a:spcPct val="142600"/>
              </a:lnSpc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-5" dirty="0">
                <a:latin typeface="Arial MT"/>
                <a:cs typeface="Arial MT"/>
              </a:rPr>
              <a:t> Staff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highest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Inline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View.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31"/>
            </a:pPr>
            <a:endParaRPr sz="900">
              <a:latin typeface="Arial MT"/>
              <a:cs typeface="Arial MT"/>
            </a:endParaRPr>
          </a:p>
          <a:p>
            <a:pPr marL="227329" marR="22860" indent="-215265">
              <a:lnSpc>
                <a:spcPct val="142100"/>
              </a:lnSpc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top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two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highest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earning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Hint: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inline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views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along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 group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clause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900">
              <a:latin typeface="Arial MT"/>
              <a:cs typeface="Arial MT"/>
            </a:endParaRPr>
          </a:p>
          <a:p>
            <a:pPr marL="227329" marR="415925" indent="-215265">
              <a:lnSpc>
                <a:spcPct val="142400"/>
              </a:lnSpc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Sequence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Seq_Dept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Deptno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Department_Masters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40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stop </a:t>
            </a:r>
            <a:r>
              <a:rPr sz="950" spc="-10" dirty="0">
                <a:latin typeface="Arial MT"/>
                <a:cs typeface="Arial MT"/>
              </a:rPr>
              <a:t>at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200.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Increment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parameter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sequence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Seq_Dept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step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 startAt="31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three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sample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above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sequence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Department_Masters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900">
              <a:latin typeface="Arial MT"/>
              <a:cs typeface="Arial MT"/>
            </a:endParaRPr>
          </a:p>
          <a:p>
            <a:pPr marL="227329" marR="70485" indent="-215265">
              <a:lnSpc>
                <a:spcPct val="142600"/>
              </a:lnSpc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Alter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above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specified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sequence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increment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5.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additional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check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what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happens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after 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max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 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reached.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 startAt="31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Drop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Seq_Dept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sequence.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 startAt="31"/>
            </a:pPr>
            <a:endParaRPr sz="900">
              <a:latin typeface="Arial MT"/>
              <a:cs typeface="Arial MT"/>
            </a:endParaRPr>
          </a:p>
          <a:p>
            <a:pPr marL="227329" marR="574040" indent="-215265">
              <a:lnSpc>
                <a:spcPct val="142100"/>
              </a:lnSpc>
              <a:spcBef>
                <a:spcPts val="5"/>
              </a:spcBef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Unique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index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No_Name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DeptNo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Department_Masters 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31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Get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information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index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No_Name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Dictionary.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31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eriod" startAt="31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synonym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synEmp for 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 table.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1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AutoNum type="arabicPeriod" startAt="31"/>
            </a:pPr>
            <a:endParaRPr sz="130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AutoNum type="arabicPeriod" startAt="31"/>
              <a:tabLst>
                <a:tab pos="227965" algn="l"/>
              </a:tabLst>
            </a:pPr>
            <a:r>
              <a:rPr sz="950" spc="-5" dirty="0">
                <a:latin typeface="Arial MT"/>
                <a:cs typeface="Arial MT"/>
              </a:rPr>
              <a:t>Get </a:t>
            </a:r>
            <a:r>
              <a:rPr sz="950" spc="-10" dirty="0">
                <a:latin typeface="Arial MT"/>
                <a:cs typeface="Arial MT"/>
              </a:rPr>
              <a:t>Information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on </a:t>
            </a:r>
            <a:r>
              <a:rPr sz="950" spc="-10" dirty="0">
                <a:latin typeface="Arial MT"/>
                <a:cs typeface="Arial MT"/>
              </a:rPr>
              <a:t>synonym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synEmp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</a:t>
            </a:r>
            <a:r>
              <a:rPr sz="950" spc="-5" dirty="0">
                <a:latin typeface="Arial MT"/>
                <a:cs typeface="Arial MT"/>
              </a:rPr>
              <a:t> Dictionary.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55" y="1655640"/>
            <a:ext cx="4744085" cy="24364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152400" indent="-215265">
              <a:lnSpc>
                <a:spcPct val="142600"/>
              </a:lnSpc>
              <a:spcBef>
                <a:spcPts val="100"/>
              </a:spcBef>
              <a:buAutoNum type="arabicPeriod" startAt="42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View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fields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Item </a:t>
            </a:r>
            <a:r>
              <a:rPr sz="950" spc="-10" dirty="0">
                <a:latin typeface="Arial MT"/>
                <a:cs typeface="Arial MT"/>
              </a:rPr>
              <a:t>Master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(ItemNo,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ItemDesc,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Rate)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FORCE option.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42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42"/>
            </a:pPr>
            <a:endParaRPr sz="900">
              <a:latin typeface="Arial MT"/>
              <a:cs typeface="Arial MT"/>
            </a:endParaRPr>
          </a:p>
          <a:p>
            <a:pPr marL="227329" marR="310515" indent="-215265">
              <a:lnSpc>
                <a:spcPct val="142400"/>
              </a:lnSpc>
              <a:buAutoNum type="arabicPeriod" startAt="42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Note: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Perform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after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creating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mentioned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next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assignment.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Index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HireDate 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give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idx_emp_hiredate 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object.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42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42"/>
            </a:pPr>
            <a:endParaRPr sz="900">
              <a:latin typeface="Arial MT"/>
              <a:cs typeface="Arial MT"/>
            </a:endParaRPr>
          </a:p>
          <a:p>
            <a:pPr marL="227329" marR="5080" indent="-215265">
              <a:lnSpc>
                <a:spcPct val="142100"/>
              </a:lnSpc>
              <a:buAutoNum type="arabicPeriod" startAt="42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Create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Sequence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Seq_Emp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Empno 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spc="-5" dirty="0">
                <a:latin typeface="Arial MT"/>
                <a:cs typeface="Arial MT"/>
              </a:rPr>
              <a:t> start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1001.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 </a:t>
            </a:r>
            <a:r>
              <a:rPr sz="950" spc="-5" dirty="0">
                <a:latin typeface="Arial MT"/>
                <a:cs typeface="Arial MT"/>
              </a:rPr>
              <a:t>set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Minimum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 </a:t>
            </a:r>
            <a:r>
              <a:rPr sz="950" spc="-5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sequence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less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than</a:t>
            </a:r>
            <a:endParaRPr sz="950">
              <a:latin typeface="Arial MT"/>
              <a:cs typeface="Arial MT"/>
            </a:endParaRPr>
          </a:p>
          <a:p>
            <a:pPr marL="227329" marR="90805">
              <a:lnSpc>
                <a:spcPct val="142100"/>
              </a:lnSpc>
              <a:spcBef>
                <a:spcPts val="10"/>
              </a:spcBef>
            </a:pPr>
            <a:r>
              <a:rPr sz="950" spc="-5" dirty="0">
                <a:latin typeface="Arial MT"/>
                <a:cs typeface="Arial MT"/>
              </a:rPr>
              <a:t>/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greater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1001,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sequence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generate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Empno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 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check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generated.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5714" y="1655953"/>
            <a:ext cx="239903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Lab</a:t>
            </a:r>
            <a:r>
              <a:rPr sz="1100" b="1" spc="-10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20" dirty="0">
                <a:solidFill>
                  <a:srgbClr val="ED771A"/>
                </a:solidFill>
                <a:latin typeface="Arial"/>
                <a:cs typeface="Arial"/>
              </a:rPr>
              <a:t>5.</a:t>
            </a:r>
            <a:r>
              <a:rPr sz="1100" b="1" spc="20" dirty="0">
                <a:solidFill>
                  <a:srgbClr val="E36C0A"/>
                </a:solidFill>
                <a:latin typeface="Arial"/>
                <a:cs typeface="Arial"/>
              </a:rPr>
              <a:t>Data</a:t>
            </a:r>
            <a:r>
              <a:rPr sz="1100" b="1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36C0A"/>
                </a:solidFill>
                <a:latin typeface="Arial"/>
                <a:cs typeface="Arial"/>
              </a:rPr>
              <a:t>Manipulation</a:t>
            </a:r>
            <a:r>
              <a:rPr sz="1100" b="1" spc="-5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36C0A"/>
                </a:solidFill>
                <a:latin typeface="Arial"/>
                <a:cs typeface="Arial"/>
              </a:rPr>
              <a:t>Language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6316" y="2202179"/>
          <a:ext cx="4591049" cy="114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/>
                <a:gridCol w="4130040"/>
              </a:tblGrid>
              <a:tr h="863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Goals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Creating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table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do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following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DML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operations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Insert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Records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Delete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Records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45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Update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Records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Time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85"/>
                        </a:lnSpc>
                      </a:pPr>
                      <a:r>
                        <a:rPr sz="95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95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hr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10" y="3610520"/>
            <a:ext cx="3517265" cy="6540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9705" lvl="1" indent="-167640">
              <a:lnSpc>
                <a:spcPct val="100000"/>
              </a:lnSpc>
              <a:spcBef>
                <a:spcPts val="90"/>
              </a:spcBef>
              <a:buSzPct val="89473"/>
              <a:buAutoNum type="arabicPeriod"/>
              <a:tabLst>
                <a:tab pos="180340" algn="l"/>
              </a:tabLst>
            </a:pPr>
            <a:r>
              <a:rPr sz="950" b="1" spc="-5" dirty="0">
                <a:latin typeface="Arial"/>
                <a:cs typeface="Arial"/>
              </a:rPr>
              <a:t>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Data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Manipulation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Language</a:t>
            </a:r>
            <a:endParaRPr sz="95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buFont typeface="Arial"/>
              <a:buAutoNum type="arabicPeriod"/>
            </a:pPr>
            <a:endParaRPr sz="1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30"/>
              </a:spcBef>
              <a:buFont typeface="Arial"/>
              <a:buAutoNum type="arabicPeriod"/>
            </a:pPr>
            <a:endParaRPr sz="1300">
              <a:latin typeface="Arial"/>
              <a:cs typeface="Arial"/>
            </a:endParaRPr>
          </a:p>
          <a:p>
            <a:pPr marL="443230" lvl="2" indent="-215900">
              <a:lnSpc>
                <a:spcPct val="100000"/>
              </a:lnSpc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Create Employee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structure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21433" y="4650637"/>
            <a:ext cx="3252470" cy="4476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Arial MT"/>
                <a:cs typeface="Arial MT"/>
              </a:rPr>
              <a:t>SQL&gt;Create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*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where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1=3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spc="-10" dirty="0">
                <a:latin typeface="Arial MT"/>
                <a:cs typeface="Arial MT"/>
              </a:rPr>
              <a:t>SQL&gt;desc</a:t>
            </a:r>
            <a:r>
              <a:rPr sz="950" spc="-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endParaRPr sz="950">
              <a:latin typeface="Arial MT"/>
              <a:cs typeface="Arial MT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846326" y="5433822"/>
          <a:ext cx="2476499" cy="2383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4069"/>
                <a:gridCol w="597535"/>
                <a:gridCol w="1064895"/>
              </a:tblGrid>
              <a:tr h="242315">
                <a:tc>
                  <a:txBody>
                    <a:bodyPr/>
                    <a:lstStyle/>
                    <a:p>
                      <a:pPr marL="2413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EMPNO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NOT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9969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NUMBER(4)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ENAME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VARCHAR2(10)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5" dirty="0">
                          <a:latin typeface="Arial MT"/>
                          <a:cs typeface="Arial MT"/>
                        </a:rPr>
                        <a:t>JOB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VARCHAR2(50)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MGR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NUMBER(4)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HIREDATE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5" dirty="0">
                          <a:latin typeface="Arial MT"/>
                          <a:cs typeface="Arial MT"/>
                        </a:rPr>
                        <a:t>SAL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NUMBER(7,2)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COMM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NUMBER(7,2)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DEPTNO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1390910" y="8110125"/>
            <a:ext cx="4754245" cy="787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Arial MT"/>
                <a:cs typeface="Arial MT"/>
              </a:rPr>
              <a:t>SQL&gt;select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*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00">
              <a:latin typeface="Arial MT"/>
              <a:cs typeface="Arial MT"/>
            </a:endParaRPr>
          </a:p>
          <a:p>
            <a:pPr marL="442595" marR="5080" indent="-215265">
              <a:lnSpc>
                <a:spcPct val="142100"/>
              </a:lnSpc>
              <a:tabLst>
                <a:tab pos="476250" algn="l"/>
              </a:tabLst>
            </a:pPr>
            <a:r>
              <a:rPr sz="950" spc="-10" dirty="0">
                <a:latin typeface="Arial MT"/>
                <a:cs typeface="Arial MT"/>
              </a:rPr>
              <a:t>2.		Write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populate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 using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table’s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empno,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sal,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deptno columns.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10" y="1718477"/>
            <a:ext cx="154940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Arial MT"/>
                <a:cs typeface="Arial MT"/>
              </a:rPr>
              <a:t>SQL&gt;select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*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 employee</a:t>
            </a:r>
            <a:endParaRPr sz="95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313688" y="1946148"/>
          <a:ext cx="4868540" cy="40210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/>
                <a:gridCol w="655954"/>
                <a:gridCol w="445769"/>
                <a:gridCol w="464819"/>
                <a:gridCol w="865505"/>
                <a:gridCol w="481329"/>
                <a:gridCol w="589279"/>
                <a:gridCol w="741045"/>
              </a:tblGrid>
              <a:tr h="22174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EMPNO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ENAME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-5" dirty="0">
                          <a:latin typeface="Arial"/>
                          <a:cs typeface="Arial"/>
                        </a:rPr>
                        <a:t>JOB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-5" dirty="0">
                          <a:latin typeface="Arial"/>
                          <a:cs typeface="Arial"/>
                        </a:rPr>
                        <a:t>MGR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58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-5" dirty="0">
                          <a:latin typeface="Arial"/>
                          <a:cs typeface="Arial"/>
                        </a:rPr>
                        <a:t>HIREDATE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R="96520" algn="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SAL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2446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-5" dirty="0">
                          <a:latin typeface="Arial"/>
                          <a:cs typeface="Arial"/>
                        </a:rPr>
                        <a:t>COMM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50" b="1" spc="-10" dirty="0">
                          <a:latin typeface="Arial"/>
                          <a:cs typeface="Arial"/>
                        </a:rPr>
                        <a:t>DEPTNO</a:t>
                      </a:r>
                      <a:endParaRPr sz="85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7369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SMITH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800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20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7499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ALLEN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1600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7521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WARD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1250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7566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JONES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2975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20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44729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7654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MARTI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1250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7698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BLAKE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2850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7782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CLARK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2450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7788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SCOTT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20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7839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KING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5000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4480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7844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TURNE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484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1500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8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76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7876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ADAMS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1100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20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7900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JAMES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950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7902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FORD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20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7934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MILLER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9588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1300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03" y="5981103"/>
            <a:ext cx="4960620" cy="273113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Arial MT"/>
                <a:cs typeface="Arial MT"/>
              </a:rPr>
              <a:t>14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selected.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 MT"/>
              <a:cs typeface="Arial MT"/>
            </a:endParaRPr>
          </a:p>
          <a:p>
            <a:pPr marL="442595" marR="5080" indent="-215265">
              <a:lnSpc>
                <a:spcPct val="142100"/>
              </a:lnSpc>
              <a:buAutoNum type="arabicPeriod" startAt="3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Write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change</a:t>
            </a:r>
            <a:r>
              <a:rPr sz="950" spc="-5" dirty="0">
                <a:latin typeface="Arial MT"/>
                <a:cs typeface="Arial MT"/>
              </a:rPr>
              <a:t>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job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deptno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empno 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7698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job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deptno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 having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empno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7788.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AutoNum type="arabicPeriod" startAt="3"/>
            </a:pPr>
            <a:endParaRPr sz="1300">
              <a:latin typeface="Arial MT"/>
              <a:cs typeface="Arial MT"/>
            </a:endParaRPr>
          </a:p>
          <a:p>
            <a:pPr marL="443230" indent="-215900">
              <a:lnSpc>
                <a:spcPct val="100000"/>
              </a:lnSpc>
              <a:buAutoNum type="arabicPeriod" startAt="3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Delete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‘SALES’.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AutoNum type="arabicPeriod" startAt="3"/>
            </a:pPr>
            <a:endParaRPr sz="900">
              <a:latin typeface="Arial MT"/>
              <a:cs typeface="Arial MT"/>
            </a:endParaRPr>
          </a:p>
          <a:p>
            <a:pPr marL="442595" marR="516890" indent="-215265">
              <a:lnSpc>
                <a:spcPct val="142100"/>
              </a:lnSpc>
              <a:buAutoNum type="arabicPeriod" startAt="3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Write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change</a:t>
            </a:r>
            <a:r>
              <a:rPr sz="950" spc="-5" dirty="0">
                <a:latin typeface="Arial MT"/>
                <a:cs typeface="Arial MT"/>
              </a:rPr>
              <a:t>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deptno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empno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7788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empno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7698.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rabicPeriod" startAt="3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Arial MT"/>
              <a:buAutoNum type="arabicPeriod" startAt="3"/>
            </a:pPr>
            <a:endParaRPr sz="1300">
              <a:latin typeface="Arial MT"/>
              <a:cs typeface="Arial MT"/>
            </a:endParaRPr>
          </a:p>
          <a:p>
            <a:pPr marL="443230" indent="-215900">
              <a:lnSpc>
                <a:spcPct val="100000"/>
              </a:lnSpc>
              <a:buAutoNum type="arabicPeriod" startAt="3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through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parameter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substitution.</a:t>
            </a:r>
            <a:endParaRPr sz="950">
              <a:latin typeface="Arial MT"/>
              <a:cs typeface="Arial MT"/>
            </a:endParaRPr>
          </a:p>
          <a:p>
            <a:pPr marL="872490" lvl="1" indent="-215265">
              <a:lnSpc>
                <a:spcPct val="100000"/>
              </a:lnSpc>
              <a:spcBef>
                <a:spcPts val="540"/>
              </a:spcBef>
              <a:buFont typeface="Symbol"/>
              <a:buChar char=""/>
              <a:tabLst>
                <a:tab pos="872490" algn="l"/>
                <a:tab pos="873125" algn="l"/>
              </a:tabLst>
            </a:pPr>
            <a:r>
              <a:rPr sz="950" spc="-10" dirty="0">
                <a:latin typeface="Arial MT"/>
                <a:cs typeface="Arial MT"/>
              </a:rPr>
              <a:t>1000,Allen, Clerk,1001,12-jan-01,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3000,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2,10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60" y="1450660"/>
            <a:ext cx="3420745" cy="115189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657225" indent="-215900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1001,George,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analyst,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null,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08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Sep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92,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5000,0,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</a:t>
            </a:r>
            <a:endParaRPr sz="950">
              <a:latin typeface="Arial MT"/>
              <a:cs typeface="Arial MT"/>
            </a:endParaRPr>
          </a:p>
          <a:p>
            <a:pPr marL="657225" indent="-215900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1002,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Becker, Manager,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1000,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4</a:t>
            </a:r>
            <a:r>
              <a:rPr sz="950" spc="-10" dirty="0">
                <a:latin typeface="Arial MT"/>
                <a:cs typeface="Arial MT"/>
              </a:rPr>
              <a:t> Nov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92,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2800,4, 20</a:t>
            </a:r>
            <a:endParaRPr sz="950">
              <a:latin typeface="Arial MT"/>
              <a:cs typeface="Arial MT"/>
            </a:endParaRPr>
          </a:p>
          <a:p>
            <a:pPr marL="657225" indent="-215900">
              <a:lnSpc>
                <a:spcPct val="100000"/>
              </a:lnSpc>
              <a:spcBef>
                <a:spcPts val="540"/>
              </a:spcBef>
              <a:buFont typeface="Symbol"/>
              <a:buChar char=""/>
              <a:tabLst>
                <a:tab pos="657225" algn="l"/>
                <a:tab pos="657860" algn="l"/>
              </a:tabLst>
            </a:pPr>
            <a:r>
              <a:rPr sz="950" spc="-10" dirty="0">
                <a:latin typeface="Arial MT"/>
                <a:cs typeface="Arial MT"/>
              </a:rPr>
              <a:t>1003,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'Bill',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Clerk,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1002,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4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Nov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92,3000,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0,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1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7.</a:t>
            </a:r>
            <a:r>
              <a:rPr sz="950" spc="65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Project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structure</a:t>
            </a:r>
            <a:endParaRPr sz="950">
              <a:latin typeface="Arial MT"/>
              <a:cs typeface="Arial MT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46326" y="2938272"/>
          <a:ext cx="2564129" cy="14157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344"/>
                <a:gridCol w="513080"/>
                <a:gridCol w="1068705"/>
              </a:tblGrid>
              <a:tr h="242315">
                <a:tc>
                  <a:txBody>
                    <a:bodyPr/>
                    <a:lstStyle/>
                    <a:p>
                      <a:pPr marL="32639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07314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44805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PROJID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NOT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10350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VARCHAR2(10)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1112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PROJ_NAME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VARCHAR2(25)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START_DATE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END_DATE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2036323" y="4512378"/>
            <a:ext cx="4132579" cy="659765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227329" indent="-215265">
              <a:lnSpc>
                <a:spcPct val="100000"/>
              </a:lnSpc>
              <a:spcBef>
                <a:spcPts val="645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into</a:t>
            </a:r>
            <a:r>
              <a:rPr sz="950" spc="-10" dirty="0">
                <a:latin typeface="Arial MT"/>
                <a:cs typeface="Arial MT"/>
              </a:rPr>
              <a:t> Project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endParaRPr sz="950">
              <a:latin typeface="Arial MT"/>
              <a:cs typeface="Arial MT"/>
            </a:endParaRPr>
          </a:p>
          <a:p>
            <a:pPr marL="227329" marR="5080" indent="-215265">
              <a:lnSpc>
                <a:spcPct val="142100"/>
              </a:lnSpc>
              <a:spcBef>
                <a:spcPts val="65"/>
              </a:spcBef>
              <a:buFont typeface="Symbol"/>
              <a:buChar char=""/>
              <a:tabLst>
                <a:tab pos="261620" algn="l"/>
                <a:tab pos="262255" algn="l"/>
              </a:tabLst>
            </a:pPr>
            <a:r>
              <a:rPr dirty="0"/>
              <a:t>	</a:t>
            </a: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Employee_Project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 Empno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Project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Primary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Employee_Project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inline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view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5714" y="1655953"/>
            <a:ext cx="3338829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Lab</a:t>
            </a:r>
            <a:r>
              <a:rPr sz="1100" b="1" spc="-5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6.</a:t>
            </a:r>
            <a:r>
              <a:rPr sz="1100" b="1" spc="15" dirty="0">
                <a:solidFill>
                  <a:srgbClr val="E36C0A"/>
                </a:solidFill>
                <a:latin typeface="Arial"/>
                <a:cs typeface="Arial"/>
              </a:rPr>
              <a:t>Transaction</a:t>
            </a:r>
            <a:r>
              <a:rPr sz="1100" b="1" spc="-5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36C0A"/>
                </a:solidFill>
                <a:latin typeface="Arial"/>
                <a:cs typeface="Arial"/>
              </a:rPr>
              <a:t>Control</a:t>
            </a:r>
            <a:r>
              <a:rPr sz="1100" b="1" spc="-5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36C0A"/>
                </a:solidFill>
                <a:latin typeface="Arial"/>
                <a:cs typeface="Arial"/>
              </a:rPr>
              <a:t>Language</a:t>
            </a:r>
            <a:r>
              <a:rPr sz="1100" b="1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36C0A"/>
                </a:solidFill>
                <a:latin typeface="Arial"/>
                <a:cs typeface="Arial"/>
              </a:rPr>
              <a:t>Statements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6316" y="2202179"/>
          <a:ext cx="4600574" cy="93268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/>
                <a:gridCol w="4139565"/>
              </a:tblGrid>
              <a:tr h="64884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79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Goals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Creating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transaction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Creating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savepoint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Roll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back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and</a:t>
                      </a:r>
                      <a:r>
                        <a:rPr sz="950" spc="1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commit the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transaction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the savepoint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83845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Time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85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950" spc="-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min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10" y="3332802"/>
            <a:ext cx="4885690" cy="3637279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9070" lvl="1" indent="-167005">
              <a:lnSpc>
                <a:spcPct val="100000"/>
              </a:lnSpc>
              <a:spcBef>
                <a:spcPts val="590"/>
              </a:spcBef>
              <a:buSzPct val="89473"/>
              <a:buAutoNum type="arabicPeriod"/>
              <a:tabLst>
                <a:tab pos="179705" algn="l"/>
              </a:tabLst>
            </a:pPr>
            <a:r>
              <a:rPr sz="950" b="1" spc="-5" dirty="0">
                <a:latin typeface="Arial"/>
                <a:cs typeface="Arial"/>
              </a:rPr>
              <a:t>: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Transaction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Control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Language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Statements</a:t>
            </a:r>
            <a:endParaRPr sz="950">
              <a:latin typeface="Arial"/>
              <a:cs typeface="Arial"/>
            </a:endParaRPr>
          </a:p>
          <a:p>
            <a:pPr marL="442595" marR="382270" lvl="2" indent="-215265">
              <a:lnSpc>
                <a:spcPct val="142100"/>
              </a:lnSpc>
              <a:spcBef>
                <a:spcPts val="15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with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-5" dirty="0">
                <a:latin typeface="Arial MT"/>
                <a:cs typeface="Arial MT"/>
              </a:rPr>
              <a:t>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6000,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John,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#115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Chicago, #115 Chicago,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25,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7878776,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10000</a:t>
            </a:r>
            <a:endParaRPr sz="9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AutoNum type="arabicPeriod"/>
            </a:pPr>
            <a:endParaRPr sz="950">
              <a:latin typeface="Arial MT"/>
              <a:cs typeface="Arial MT"/>
            </a:endParaRPr>
          </a:p>
          <a:p>
            <a:pPr marL="872490" lvl="3" indent="-215265">
              <a:lnSpc>
                <a:spcPct val="100000"/>
              </a:lnSpc>
              <a:buFont typeface="Symbol"/>
              <a:buChar char=""/>
              <a:tabLst>
                <a:tab pos="872490" algn="l"/>
                <a:tab pos="873125" algn="l"/>
              </a:tabLst>
            </a:pPr>
            <a:r>
              <a:rPr sz="950" spc="-10" dirty="0">
                <a:latin typeface="Arial MT"/>
                <a:cs typeface="Arial MT"/>
              </a:rPr>
              <a:t>6001,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Jack,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#116 France,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#116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France,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25,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434524,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20000</a:t>
            </a:r>
            <a:endParaRPr sz="95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25"/>
              </a:spcBef>
              <a:buFont typeface="Symbol"/>
              <a:buChar char=""/>
            </a:pPr>
            <a:endParaRPr sz="950">
              <a:latin typeface="Arial MT"/>
              <a:cs typeface="Arial MT"/>
            </a:endParaRPr>
          </a:p>
          <a:p>
            <a:pPr marL="872490" lvl="3" indent="-215265">
              <a:lnSpc>
                <a:spcPct val="100000"/>
              </a:lnSpc>
              <a:buFont typeface="Symbol"/>
              <a:buChar char=""/>
              <a:tabLst>
                <a:tab pos="872490" algn="l"/>
                <a:tab pos="873125" algn="l"/>
              </a:tabLst>
            </a:pPr>
            <a:r>
              <a:rPr sz="950" spc="-10" dirty="0">
                <a:latin typeface="Arial MT"/>
                <a:cs typeface="Arial MT"/>
              </a:rPr>
              <a:t>6002,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James,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 York,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New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York,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431525,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15000.50</a:t>
            </a:r>
            <a:endParaRPr sz="950">
              <a:latin typeface="Arial MT"/>
              <a:cs typeface="Arial MT"/>
            </a:endParaRPr>
          </a:p>
          <a:p>
            <a:pPr lvl="3"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90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</a:pP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parameter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substitution.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30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buAutoNum type="arabicPeriod" startAt="2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Savepoint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‘SP1’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after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third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.</a:t>
            </a:r>
            <a:endParaRPr sz="9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buFont typeface="Arial MT"/>
              <a:buAutoNum type="arabicPeriod" startAt="2"/>
            </a:pPr>
            <a:endParaRPr sz="100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25"/>
              </a:spcBef>
              <a:buFont typeface="Arial MT"/>
              <a:buAutoNum type="arabicPeriod" startAt="2"/>
            </a:pPr>
            <a:endParaRPr sz="130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buAutoNum type="arabicPeriod" startAt="2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 </a:t>
            </a:r>
            <a:r>
              <a:rPr sz="950" spc="-5" dirty="0">
                <a:latin typeface="Arial MT"/>
                <a:cs typeface="Arial MT"/>
              </a:rPr>
              <a:t>row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spc="-10" dirty="0">
                <a:latin typeface="Arial MT"/>
                <a:cs typeface="Arial MT"/>
              </a:rPr>
              <a:t>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  <a:p>
            <a:pPr lvl="2">
              <a:lnSpc>
                <a:spcPct val="100000"/>
              </a:lnSpc>
              <a:spcBef>
                <a:spcPts val="15"/>
              </a:spcBef>
              <a:buFont typeface="Arial MT"/>
              <a:buAutoNum type="arabicPeriod" startAt="2"/>
            </a:pPr>
            <a:endParaRPr sz="90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</a:pPr>
            <a:r>
              <a:rPr sz="950" spc="-10" dirty="0">
                <a:latin typeface="Arial MT"/>
                <a:cs typeface="Arial MT"/>
              </a:rPr>
              <a:t>6003,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John,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#114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Chicago,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45,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439525,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19000.60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900">
              <a:latin typeface="Arial MT"/>
              <a:cs typeface="Arial MT"/>
            </a:endParaRPr>
          </a:p>
          <a:p>
            <a:pPr marL="443230" marR="5080" lvl="2" indent="-215265">
              <a:lnSpc>
                <a:spcPct val="142400"/>
              </a:lnSpc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Execute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rollback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statement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whatever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manipulations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done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before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Savepoint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sp1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permanently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implemented,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after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Savepoint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SP1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 stored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part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 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655953"/>
            <a:ext cx="4956175" cy="709040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solidFill>
                  <a:srgbClr val="ED771A"/>
                </a:solidFill>
                <a:latin typeface="Arial"/>
                <a:cs typeface="Arial"/>
              </a:rPr>
              <a:t>Appendices</a:t>
            </a:r>
            <a:endParaRPr sz="1100">
              <a:latin typeface="Arial"/>
              <a:cs typeface="Arial"/>
            </a:endParaRPr>
          </a:p>
          <a:p>
            <a:pPr marL="12700" marR="2948940">
              <a:lnSpc>
                <a:spcPct val="284700"/>
              </a:lnSpc>
              <a:spcBef>
                <a:spcPts val="385"/>
              </a:spcBef>
            </a:pPr>
            <a:r>
              <a:rPr sz="950" b="1" spc="-5" dirty="0">
                <a:latin typeface="Arial"/>
                <a:cs typeface="Arial"/>
              </a:rPr>
              <a:t>Appendix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A: DBMS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SQL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Standards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Key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points</a:t>
            </a:r>
            <a:r>
              <a:rPr sz="950" b="1" spc="-5" dirty="0">
                <a:latin typeface="Arial"/>
                <a:cs typeface="Arial"/>
              </a:rPr>
              <a:t> to </a:t>
            </a:r>
            <a:r>
              <a:rPr sz="950" b="1" spc="-10" dirty="0">
                <a:latin typeface="Arial"/>
                <a:cs typeface="Arial"/>
              </a:rPr>
              <a:t>keep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in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mind: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950" spc="-15" dirty="0">
                <a:latin typeface="Arial MT"/>
                <a:cs typeface="Arial MT"/>
              </a:rPr>
              <a:t>NA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b="1" spc="-10" dirty="0">
                <a:latin typeface="Arial"/>
                <a:cs typeface="Arial"/>
              </a:rPr>
              <a:t>How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5" dirty="0">
                <a:latin typeface="Arial"/>
                <a:cs typeface="Arial"/>
              </a:rPr>
              <a:t>to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follow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DBMS SQL standards:</a:t>
            </a:r>
            <a:endParaRPr sz="950">
              <a:latin typeface="Arial"/>
              <a:cs typeface="Arial"/>
            </a:endParaRPr>
          </a:p>
          <a:p>
            <a:pPr marL="657860" marR="311150" indent="-215265">
              <a:lnSpc>
                <a:spcPct val="142400"/>
              </a:lnSpc>
              <a:spcBef>
                <a:spcPts val="60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Decide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upon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database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convention,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standardize</a:t>
            </a:r>
            <a:r>
              <a:rPr sz="950" spc="-5" dirty="0">
                <a:latin typeface="Arial MT"/>
                <a:cs typeface="Arial MT"/>
              </a:rPr>
              <a:t> it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across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organization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be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consistent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it.</a:t>
            </a:r>
            <a:r>
              <a:rPr sz="950" spc="-5" dirty="0">
                <a:latin typeface="Arial MT"/>
                <a:cs typeface="Arial MT"/>
              </a:rPr>
              <a:t> It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helps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make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more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readable 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understandable.</a:t>
            </a:r>
            <a:endParaRPr sz="950">
              <a:latin typeface="Arial MT"/>
              <a:cs typeface="Arial MT"/>
            </a:endParaRPr>
          </a:p>
          <a:p>
            <a:pPr marL="657860" indent="-215265">
              <a:lnSpc>
                <a:spcPct val="100000"/>
              </a:lnSpc>
              <a:spcBef>
                <a:spcPts val="555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Tables:</a:t>
            </a:r>
            <a:endParaRPr sz="950">
              <a:latin typeface="Arial MT"/>
              <a:cs typeface="Arial MT"/>
            </a:endParaRPr>
          </a:p>
          <a:p>
            <a:pPr marL="1088390" marR="40640" lvl="1" indent="-215900">
              <a:lnSpc>
                <a:spcPct val="142300"/>
              </a:lnSpc>
              <a:spcBef>
                <a:spcPts val="565"/>
              </a:spcBef>
              <a:buFont typeface="Courier New"/>
              <a:buChar char="o"/>
              <a:tabLst>
                <a:tab pos="1088390" algn="l"/>
                <a:tab pos="1089025" algn="l"/>
              </a:tabLst>
            </a:pPr>
            <a:r>
              <a:rPr sz="950" spc="-10" dirty="0">
                <a:latin typeface="Arial MT"/>
                <a:cs typeface="Arial MT"/>
              </a:rPr>
              <a:t>Tables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represent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instances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entity.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example,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store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information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“customer”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entity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represent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instances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entity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“customer”.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your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entity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represents,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namely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“Customer”.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Since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storing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“multiple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instances”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customers,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make 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a </a:t>
            </a:r>
            <a:r>
              <a:rPr sz="950" spc="-10" dirty="0">
                <a:latin typeface="Arial MT"/>
                <a:cs typeface="Arial MT"/>
              </a:rPr>
              <a:t>plural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word.</a:t>
            </a:r>
            <a:endParaRPr sz="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Courier New"/>
              <a:buChar char="o"/>
            </a:pPr>
            <a:endParaRPr sz="900">
              <a:latin typeface="Arial MT"/>
              <a:cs typeface="Arial MT"/>
            </a:endParaRPr>
          </a:p>
          <a:p>
            <a:pPr marL="1088390" lvl="1" indent="-216535">
              <a:lnSpc>
                <a:spcPct val="100000"/>
              </a:lnSpc>
              <a:buFont typeface="Courier New"/>
              <a:buChar char="o"/>
              <a:tabLst>
                <a:tab pos="1088390" algn="l"/>
                <a:tab pos="1089025" algn="l"/>
              </a:tabLst>
            </a:pPr>
            <a:r>
              <a:rPr sz="950" spc="-10" dirty="0">
                <a:latin typeface="Arial MT"/>
                <a:cs typeface="Arial MT"/>
              </a:rPr>
              <a:t>Keeping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mind: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088390" indent="-216535">
              <a:lnSpc>
                <a:spcPct val="100000"/>
              </a:lnSpc>
              <a:buFont typeface="Wingdings"/>
              <a:buChar char=""/>
              <a:tabLst>
                <a:tab pos="1088390" algn="l"/>
                <a:tab pos="1089025" algn="l"/>
              </a:tabLst>
            </a:pP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“Customers'”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900">
              <a:latin typeface="Arial MT"/>
              <a:cs typeface="Arial MT"/>
            </a:endParaRPr>
          </a:p>
          <a:p>
            <a:pPr marL="1088390" indent="-216535">
              <a:lnSpc>
                <a:spcPct val="100000"/>
              </a:lnSpc>
              <a:buFont typeface="Wingdings"/>
              <a:buChar char=""/>
              <a:tabLst>
                <a:tab pos="1088390" algn="l"/>
                <a:tab pos="1089025" algn="l"/>
              </a:tabLst>
            </a:pP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storage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“Orders”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900">
              <a:latin typeface="Arial MT"/>
              <a:cs typeface="Arial MT"/>
            </a:endParaRPr>
          </a:p>
          <a:p>
            <a:pPr marL="1088390" indent="-216535">
              <a:lnSpc>
                <a:spcPct val="100000"/>
              </a:lnSpc>
              <a:buFont typeface="Wingdings"/>
              <a:buChar char=""/>
              <a:tabLst>
                <a:tab pos="1088390" algn="l"/>
                <a:tab pos="1089025" algn="l"/>
              </a:tabLst>
            </a:pP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error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messages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“ErrorMessages”</a:t>
            </a:r>
            <a:endParaRPr sz="950">
              <a:latin typeface="Arial MT"/>
              <a:cs typeface="Arial MT"/>
            </a:endParaRPr>
          </a:p>
          <a:p>
            <a:pPr marL="1088390" marR="5080" indent="-215900">
              <a:lnSpc>
                <a:spcPct val="142500"/>
              </a:lnSpc>
              <a:spcBef>
                <a:spcPts val="560"/>
              </a:spcBef>
              <a:tabLst>
                <a:tab pos="1088390" algn="l"/>
              </a:tabLst>
            </a:pPr>
            <a:r>
              <a:rPr sz="950" spc="-5" dirty="0">
                <a:latin typeface="Courier New"/>
                <a:cs typeface="Courier New"/>
              </a:rPr>
              <a:t>o	</a:t>
            </a:r>
            <a:r>
              <a:rPr sz="950" spc="-10" dirty="0">
                <a:latin typeface="Arial MT"/>
                <a:cs typeface="Arial MT"/>
              </a:rPr>
              <a:t>Suppose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database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deals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different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logical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functions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want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group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your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tables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according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logical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group </a:t>
            </a:r>
            <a:r>
              <a:rPr sz="950" spc="-5" dirty="0">
                <a:latin typeface="Arial MT"/>
                <a:cs typeface="Arial MT"/>
              </a:rPr>
              <a:t>they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belong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to.</a:t>
            </a:r>
            <a:r>
              <a:rPr sz="950" spc="-5" dirty="0">
                <a:latin typeface="Arial MT"/>
                <a:cs typeface="Arial MT"/>
              </a:rPr>
              <a:t> It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help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prefixing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two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three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character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prefix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 can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identify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group.</a:t>
            </a:r>
            <a:endParaRPr sz="950">
              <a:latin typeface="Arial MT"/>
              <a:cs typeface="Arial MT"/>
            </a:endParaRPr>
          </a:p>
          <a:p>
            <a:pPr marL="1088390" marR="180340" algn="just">
              <a:lnSpc>
                <a:spcPct val="142400"/>
              </a:lnSpc>
              <a:spcBef>
                <a:spcPts val="560"/>
              </a:spcBef>
            </a:pPr>
            <a:r>
              <a:rPr sz="950" spc="-10" dirty="0">
                <a:latin typeface="Arial MT"/>
                <a:cs typeface="Arial MT"/>
              </a:rPr>
              <a:t>For example: Your database has tables which store information about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Sales and Human resource departments, then you can name </a:t>
            </a:r>
            <a:r>
              <a:rPr sz="950" spc="-5" dirty="0">
                <a:latin typeface="Arial MT"/>
                <a:cs typeface="Arial MT"/>
              </a:rPr>
              <a:t>all </a:t>
            </a:r>
            <a:r>
              <a:rPr sz="950" spc="-10" dirty="0">
                <a:latin typeface="Arial MT"/>
                <a:cs typeface="Arial MT"/>
              </a:rPr>
              <a:t>your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related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 Sales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shown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1088390" indent="-216535">
              <a:lnSpc>
                <a:spcPct val="100000"/>
              </a:lnSpc>
              <a:buFont typeface="Wingdings"/>
              <a:buChar char=""/>
              <a:tabLst>
                <a:tab pos="1088390" algn="l"/>
                <a:tab pos="1089025" algn="l"/>
              </a:tabLst>
            </a:pPr>
            <a:r>
              <a:rPr sz="950" spc="-10" dirty="0">
                <a:latin typeface="Arial MT"/>
                <a:cs typeface="Arial MT"/>
              </a:rPr>
              <a:t>SL_NewLeads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Wingdings"/>
              <a:buChar char=""/>
            </a:pPr>
            <a:endParaRPr sz="900">
              <a:latin typeface="Arial MT"/>
              <a:cs typeface="Arial MT"/>
            </a:endParaRPr>
          </a:p>
          <a:p>
            <a:pPr marL="1088390" indent="-216535">
              <a:lnSpc>
                <a:spcPct val="100000"/>
              </a:lnSpc>
              <a:buFont typeface="Wingdings"/>
              <a:buChar char=""/>
              <a:tabLst>
                <a:tab pos="1088390" algn="l"/>
                <a:tab pos="1089025" algn="l"/>
              </a:tabLst>
            </a:pPr>
            <a:r>
              <a:rPr sz="950" spc="-10" dirty="0">
                <a:latin typeface="Arial MT"/>
                <a:cs typeface="Arial MT"/>
              </a:rPr>
              <a:t>SL_Territories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1432" y="1512734"/>
            <a:ext cx="4515485" cy="71037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657860" indent="-216535">
              <a:lnSpc>
                <a:spcPct val="100000"/>
              </a:lnSpc>
              <a:spcBef>
                <a:spcPts val="90"/>
              </a:spcBef>
              <a:buFont typeface="Wingdings"/>
              <a:buChar char="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SL_TerritoriesManagers</a:t>
            </a:r>
            <a:endParaRPr sz="950">
              <a:latin typeface="Arial MT"/>
              <a:cs typeface="Arial MT"/>
            </a:endParaRPr>
          </a:p>
          <a:p>
            <a:pPr marL="657860" marR="5080" indent="-215900">
              <a:lnSpc>
                <a:spcPct val="142600"/>
              </a:lnSpc>
              <a:spcBef>
                <a:spcPts val="560"/>
              </a:spcBef>
              <a:tabLst>
                <a:tab pos="657860" algn="l"/>
              </a:tabLst>
            </a:pPr>
            <a:r>
              <a:rPr sz="950" spc="-5" dirty="0">
                <a:latin typeface="Courier New"/>
                <a:cs typeface="Courier New"/>
              </a:rPr>
              <a:t>o	</a:t>
            </a: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related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Human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resources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shown below: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900">
              <a:latin typeface="Arial MT"/>
              <a:cs typeface="Arial MT"/>
            </a:endParaRPr>
          </a:p>
          <a:p>
            <a:pPr marL="657860" indent="-216535">
              <a:lnSpc>
                <a:spcPct val="100000"/>
              </a:lnSpc>
              <a:buFont typeface="Wingdings"/>
              <a:buChar char="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HR_Candidates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900">
              <a:latin typeface="Arial MT"/>
              <a:cs typeface="Arial MT"/>
            </a:endParaRPr>
          </a:p>
          <a:p>
            <a:pPr marL="657860" indent="-216535">
              <a:lnSpc>
                <a:spcPct val="100000"/>
              </a:lnSpc>
              <a:buFont typeface="Wingdings"/>
              <a:buChar char="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HR_PremierInstitutes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Wingdings"/>
              <a:buChar char=""/>
            </a:pPr>
            <a:endParaRPr sz="900">
              <a:latin typeface="Arial MT"/>
              <a:cs typeface="Arial MT"/>
            </a:endParaRPr>
          </a:p>
          <a:p>
            <a:pPr marL="657860" indent="-216535">
              <a:lnSpc>
                <a:spcPct val="100000"/>
              </a:lnSpc>
              <a:buFont typeface="Wingdings"/>
              <a:buChar char="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HR_InterviewSchedules</a:t>
            </a:r>
            <a:endParaRPr sz="950">
              <a:latin typeface="Arial MT"/>
              <a:cs typeface="Arial MT"/>
            </a:endParaRPr>
          </a:p>
          <a:p>
            <a:pPr marL="657860" marR="124460" indent="-215900">
              <a:lnSpc>
                <a:spcPct val="142100"/>
              </a:lnSpc>
              <a:spcBef>
                <a:spcPts val="570"/>
              </a:spcBef>
              <a:tabLst>
                <a:tab pos="657860" algn="l"/>
              </a:tabLst>
            </a:pPr>
            <a:r>
              <a:rPr sz="950" spc="-5" dirty="0">
                <a:latin typeface="Courier New"/>
                <a:cs typeface="Courier New"/>
              </a:rPr>
              <a:t>o	</a:t>
            </a:r>
            <a:r>
              <a:rPr sz="950" spc="-10" dirty="0">
                <a:latin typeface="Arial MT"/>
                <a:cs typeface="Arial MT"/>
              </a:rPr>
              <a:t>Prefix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owner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improves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readability,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avoids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unnecessary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confusion.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Primary</a:t>
            </a:r>
            <a:r>
              <a:rPr sz="950" spc="-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keys:</a:t>
            </a:r>
            <a:endParaRPr sz="950">
              <a:latin typeface="Arial MT"/>
              <a:cs typeface="Arial MT"/>
            </a:endParaRPr>
          </a:p>
          <a:p>
            <a:pPr marL="657860" marR="126364" lvl="1" indent="-215900">
              <a:lnSpc>
                <a:spcPct val="142400"/>
              </a:lnSpc>
              <a:spcBef>
                <a:spcPts val="560"/>
              </a:spcBef>
              <a:buFont typeface="Courier New"/>
              <a:buChar char="o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Primary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column(s)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uniquely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identify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row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just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prefixed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“pk_”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+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name”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 naming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primary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keys.</a:t>
            </a:r>
            <a:endParaRPr sz="950">
              <a:latin typeface="Arial MT"/>
              <a:cs typeface="Arial MT"/>
            </a:endParaRPr>
          </a:p>
          <a:p>
            <a:pPr marL="657860" marR="76835" lvl="1" indent="-215900">
              <a:lnSpc>
                <a:spcPct val="142100"/>
              </a:lnSpc>
              <a:spcBef>
                <a:spcPts val="570"/>
              </a:spcBef>
              <a:buFont typeface="Courier New"/>
              <a:buChar char="o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Given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example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how we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primary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CustomerID 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657860" indent="-216535">
              <a:lnSpc>
                <a:spcPct val="100000"/>
              </a:lnSpc>
              <a:buFont typeface="Wingdings"/>
              <a:buChar char="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pk_Customers_CustomerID</a:t>
            </a:r>
            <a:endParaRPr sz="950">
              <a:latin typeface="Arial MT"/>
              <a:cs typeface="Arial MT"/>
            </a:endParaRPr>
          </a:p>
          <a:p>
            <a:pPr marL="657860" marR="31750" indent="-215900">
              <a:lnSpc>
                <a:spcPct val="142600"/>
              </a:lnSpc>
              <a:spcBef>
                <a:spcPts val="560"/>
              </a:spcBef>
              <a:tabLst>
                <a:tab pos="657860" algn="l"/>
              </a:tabLst>
            </a:pPr>
            <a:r>
              <a:rPr sz="950" spc="-5" dirty="0">
                <a:latin typeface="Courier New"/>
                <a:cs typeface="Courier New"/>
              </a:rPr>
              <a:t>o	</a:t>
            </a:r>
            <a:r>
              <a:rPr sz="950" spc="-10" dirty="0">
                <a:latin typeface="Arial MT"/>
                <a:cs typeface="Arial MT"/>
              </a:rPr>
              <a:t>Consider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concatenating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case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composite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primary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keys.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Foreign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keys:</a:t>
            </a:r>
            <a:endParaRPr sz="950">
              <a:latin typeface="Arial MT"/>
              <a:cs typeface="Arial MT"/>
            </a:endParaRPr>
          </a:p>
          <a:p>
            <a:pPr marL="657860" marR="43815" lvl="1" indent="-215900">
              <a:lnSpc>
                <a:spcPct val="142300"/>
              </a:lnSpc>
              <a:spcBef>
                <a:spcPts val="565"/>
              </a:spcBef>
              <a:buFont typeface="Courier New"/>
              <a:buChar char="o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Foreign keys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represent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relationships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between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tables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related.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spc="-10" dirty="0">
                <a:latin typeface="Arial MT"/>
                <a:cs typeface="Arial MT"/>
              </a:rPr>
              <a:t> foreign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considered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link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between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referencing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“primary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referenced </a:t>
            </a:r>
            <a:r>
              <a:rPr sz="950" spc="-5" dirty="0">
                <a:latin typeface="Arial MT"/>
                <a:cs typeface="Arial MT"/>
              </a:rPr>
              <a:t>table”.</a:t>
            </a:r>
            <a:endParaRPr sz="950">
              <a:latin typeface="Arial MT"/>
              <a:cs typeface="Arial MT"/>
            </a:endParaRPr>
          </a:p>
          <a:p>
            <a:pPr lvl="1">
              <a:lnSpc>
                <a:spcPct val="100000"/>
              </a:lnSpc>
              <a:spcBef>
                <a:spcPts val="15"/>
              </a:spcBef>
              <a:buFont typeface="Courier New"/>
              <a:buChar char="o"/>
            </a:pPr>
            <a:endParaRPr sz="900">
              <a:latin typeface="Arial MT"/>
              <a:cs typeface="Arial MT"/>
            </a:endParaRPr>
          </a:p>
          <a:p>
            <a:pPr marL="657860" lvl="1" indent="-216535">
              <a:lnSpc>
                <a:spcPct val="100000"/>
              </a:lnSpc>
              <a:buFont typeface="Courier New"/>
              <a:buChar char="o"/>
              <a:tabLst>
                <a:tab pos="657860" algn="l"/>
                <a:tab pos="658495" algn="l"/>
              </a:tabLst>
            </a:pPr>
            <a:r>
              <a:rPr sz="950" spc="-15" dirty="0">
                <a:latin typeface="Arial MT"/>
                <a:cs typeface="Arial MT"/>
              </a:rPr>
              <a:t>We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convention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foreign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keys:</a:t>
            </a:r>
            <a:endParaRPr sz="950">
              <a:latin typeface="Arial MT"/>
              <a:cs typeface="Arial MT"/>
            </a:endParaRPr>
          </a:p>
          <a:p>
            <a:pPr marL="657860" marR="10795" indent="-215900">
              <a:lnSpc>
                <a:spcPct val="142600"/>
              </a:lnSpc>
              <a:spcBef>
                <a:spcPts val="560"/>
              </a:spcBef>
              <a:buFont typeface="Wingdings"/>
              <a:buChar char="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fk_referencing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+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referencing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column_referenced</a:t>
            </a:r>
            <a:r>
              <a:rPr sz="950" spc="-5" dirty="0">
                <a:latin typeface="Arial MT"/>
                <a:cs typeface="Arial MT"/>
              </a:rPr>
              <a:t> table +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referenced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endParaRPr sz="950">
              <a:latin typeface="Arial MT"/>
              <a:cs typeface="Arial MT"/>
            </a:endParaRPr>
          </a:p>
          <a:p>
            <a:pPr marL="657860" marR="210185" indent="-215900">
              <a:lnSpc>
                <a:spcPct val="142400"/>
              </a:lnSpc>
              <a:spcBef>
                <a:spcPts val="560"/>
              </a:spcBef>
              <a:tabLst>
                <a:tab pos="657860" algn="l"/>
              </a:tabLst>
            </a:pPr>
            <a:r>
              <a:rPr sz="950" spc="-5" dirty="0">
                <a:latin typeface="Courier New"/>
                <a:cs typeface="Courier New"/>
              </a:rPr>
              <a:t>o	</a:t>
            </a:r>
            <a:r>
              <a:rPr sz="950" spc="-10" dirty="0">
                <a:latin typeface="Arial MT"/>
                <a:cs typeface="Arial MT"/>
              </a:rPr>
              <a:t>Based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above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convention,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foreign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references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CustomerID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Customers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Order’s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CustomerID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shown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900">
              <a:latin typeface="Arial MT"/>
              <a:cs typeface="Arial MT"/>
            </a:endParaRPr>
          </a:p>
          <a:p>
            <a:pPr marL="657860" indent="-216535">
              <a:lnSpc>
                <a:spcPct val="100000"/>
              </a:lnSpc>
              <a:buFont typeface="Wingdings"/>
              <a:buChar char="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fk_OrdersCustomerID_CustomersCustomerID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1432" y="1450658"/>
            <a:ext cx="4529455" cy="5299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7860" marR="5080" indent="-215900">
              <a:lnSpc>
                <a:spcPct val="142300"/>
              </a:lnSpc>
              <a:spcBef>
                <a:spcPts val="100"/>
              </a:spcBef>
              <a:tabLst>
                <a:tab pos="657860" algn="l"/>
              </a:tabLst>
            </a:pPr>
            <a:r>
              <a:rPr sz="950" spc="-5" dirty="0">
                <a:latin typeface="Courier New"/>
                <a:cs typeface="Courier New"/>
              </a:rPr>
              <a:t>o	</a:t>
            </a:r>
            <a:r>
              <a:rPr sz="950" spc="-10" dirty="0">
                <a:latin typeface="Arial MT"/>
                <a:cs typeface="Arial MT"/>
              </a:rPr>
              <a:t>Foreign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composite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too.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case,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consider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concatenating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referencing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referenced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foreign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might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make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foreign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lengthy.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However,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worried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about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never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reference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except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creating/dropping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these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constraints.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Default and Check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constraints:</a:t>
            </a:r>
            <a:endParaRPr sz="950">
              <a:latin typeface="Arial MT"/>
              <a:cs typeface="Arial MT"/>
            </a:endParaRPr>
          </a:p>
          <a:p>
            <a:pPr marL="657860" marR="17780" lvl="1" indent="-215900">
              <a:lnSpc>
                <a:spcPct val="142100"/>
              </a:lnSpc>
              <a:spcBef>
                <a:spcPts val="570"/>
              </a:spcBef>
              <a:buFont typeface="Courier New"/>
              <a:buChar char="o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defaults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/check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bound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Prefix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it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“def”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“chk”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prefixes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respectively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Default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Check constraints.</a:t>
            </a:r>
            <a:endParaRPr sz="950">
              <a:latin typeface="Arial MT"/>
              <a:cs typeface="Arial MT"/>
            </a:endParaRPr>
          </a:p>
          <a:p>
            <a:pPr marL="657860" marR="370840" lvl="1" indent="-215900">
              <a:lnSpc>
                <a:spcPct val="142400"/>
              </a:lnSpc>
              <a:spcBef>
                <a:spcPts val="570"/>
              </a:spcBef>
              <a:buFont typeface="Courier New"/>
              <a:buChar char="o"/>
              <a:tabLst>
                <a:tab pos="657860" algn="l"/>
                <a:tab pos="658495" algn="l"/>
              </a:tabLst>
            </a:pPr>
            <a:r>
              <a:rPr sz="950" spc="-15" dirty="0">
                <a:latin typeface="Arial MT"/>
                <a:cs typeface="Arial MT"/>
              </a:rPr>
              <a:t>We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default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OrderDate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as </a:t>
            </a:r>
            <a:r>
              <a:rPr sz="950" spc="-10" dirty="0">
                <a:latin typeface="Arial MT"/>
                <a:cs typeface="Arial MT"/>
              </a:rPr>
              <a:t> def_OrderDate,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check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constraint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OrderDate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as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chk_OrderDate.</a:t>
            </a:r>
            <a:endParaRPr sz="950">
              <a:latin typeface="Arial MT"/>
              <a:cs typeface="Arial MT"/>
            </a:endParaRPr>
          </a:p>
          <a:p>
            <a:pPr marL="227329" marR="5080" indent="-215265">
              <a:lnSpc>
                <a:spcPct val="142600"/>
              </a:lnSpc>
              <a:spcBef>
                <a:spcPts val="615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reserved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words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database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objects,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lead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some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unpredictable </a:t>
            </a:r>
            <a:r>
              <a:rPr sz="950" spc="-5" dirty="0">
                <a:latin typeface="Arial MT"/>
                <a:cs typeface="Arial MT"/>
              </a:rPr>
              <a:t>situations.</a:t>
            </a: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depend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undocumented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functionality.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reasons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are:</a:t>
            </a:r>
            <a:endParaRPr sz="950">
              <a:latin typeface="Arial MT"/>
              <a:cs typeface="Arial MT"/>
            </a:endParaRPr>
          </a:p>
          <a:p>
            <a:pPr marL="657860" marR="541655" lvl="1" indent="-215900">
              <a:lnSpc>
                <a:spcPct val="142600"/>
              </a:lnSpc>
              <a:spcBef>
                <a:spcPts val="565"/>
              </a:spcBef>
              <a:buFont typeface="Courier New"/>
              <a:buChar char="o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support,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something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goes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wrong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undocumented code</a:t>
            </a:r>
            <a:endParaRPr sz="950">
              <a:latin typeface="Arial MT"/>
              <a:cs typeface="Arial MT"/>
            </a:endParaRPr>
          </a:p>
          <a:p>
            <a:pPr marL="657860" marR="190500" lvl="1" indent="-215900">
              <a:lnSpc>
                <a:spcPct val="142600"/>
              </a:lnSpc>
              <a:spcBef>
                <a:spcPts val="560"/>
              </a:spcBef>
              <a:buFont typeface="Courier New"/>
              <a:buChar char="o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undocumented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functionality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guaranteed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exist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behave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same)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future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release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service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pack,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thereby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breaking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endParaRPr sz="950">
              <a:latin typeface="Arial MT"/>
              <a:cs typeface="Arial MT"/>
            </a:endParaRPr>
          </a:p>
          <a:p>
            <a:pPr marL="227329" marR="156845" indent="-215265">
              <a:lnSpc>
                <a:spcPct val="142400"/>
              </a:lnSpc>
              <a:spcBef>
                <a:spcPts val="620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Make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normalize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data </a:t>
            </a:r>
            <a:r>
              <a:rPr sz="950" spc="-10" dirty="0">
                <a:latin typeface="Arial MT"/>
                <a:cs typeface="Arial MT"/>
              </a:rPr>
              <a:t>at least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till third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normal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form.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same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time,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compromise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performance.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little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de-normalization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helps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queries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perform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faster.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717711"/>
            <a:ext cx="4980940" cy="6773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Appendix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B: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Coding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Best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Practices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Given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 are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few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practices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DBMS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SQL: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400">
              <a:latin typeface="Arial MT"/>
              <a:cs typeface="Arial MT"/>
            </a:endParaRPr>
          </a:p>
          <a:p>
            <a:pPr marL="12700" marR="159385">
              <a:lnSpc>
                <a:spcPct val="142600"/>
              </a:lnSpc>
              <a:spcBef>
                <a:spcPts val="5"/>
              </a:spcBef>
            </a:pPr>
            <a:r>
              <a:rPr sz="950" b="1" spc="-10" dirty="0">
                <a:latin typeface="Arial"/>
                <a:cs typeface="Arial"/>
              </a:rPr>
              <a:t>Do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not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use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SELECT</a:t>
            </a:r>
            <a:r>
              <a:rPr sz="950" b="1" spc="-5" dirty="0">
                <a:latin typeface="Arial"/>
                <a:cs typeface="Arial"/>
              </a:rPr>
              <a:t> * in</a:t>
            </a:r>
            <a:r>
              <a:rPr sz="950" b="1" spc="-10" dirty="0">
                <a:latin typeface="Arial"/>
                <a:cs typeface="Arial"/>
              </a:rPr>
              <a:t> your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queries.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Always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write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the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required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column names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after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the SELECT statement,</a:t>
            </a:r>
            <a:r>
              <a:rPr sz="950" b="1" spc="-5" dirty="0">
                <a:latin typeface="Arial"/>
                <a:cs typeface="Arial"/>
              </a:rPr>
              <a:t> as</a:t>
            </a:r>
            <a:r>
              <a:rPr sz="950" b="1" spc="-10" dirty="0">
                <a:latin typeface="Arial"/>
                <a:cs typeface="Arial"/>
              </a:rPr>
              <a:t> shown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below: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CustomerID,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CustomerFirstName,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City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spc="-5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technique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results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less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disk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IO,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less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network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traffic,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better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performance.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400">
              <a:latin typeface="Arial MT"/>
              <a:cs typeface="Arial MT"/>
            </a:endParaRPr>
          </a:p>
          <a:p>
            <a:pPr marL="12700" marR="73025">
              <a:lnSpc>
                <a:spcPct val="142500"/>
              </a:lnSpc>
            </a:pPr>
            <a:r>
              <a:rPr sz="950" b="1" spc="-10" dirty="0">
                <a:latin typeface="Arial"/>
                <a:cs typeface="Arial"/>
              </a:rPr>
              <a:t>Try to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avoid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wildcard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characters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at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the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beginning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of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a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word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while</a:t>
            </a:r>
            <a:r>
              <a:rPr sz="950" b="1" spc="-10" dirty="0">
                <a:latin typeface="Arial"/>
                <a:cs typeface="Arial"/>
              </a:rPr>
              <a:t> searching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by using </a:t>
            </a:r>
            <a:r>
              <a:rPr sz="950" b="1" spc="-5" dirty="0">
                <a:latin typeface="Arial"/>
                <a:cs typeface="Arial"/>
              </a:rPr>
              <a:t> the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LIKE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keyword.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This</a:t>
            </a:r>
            <a:r>
              <a:rPr sz="950" b="1" spc="-5" dirty="0">
                <a:latin typeface="Arial"/>
                <a:cs typeface="Arial"/>
              </a:rPr>
              <a:t> is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because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this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arrangement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results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in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an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index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scan, which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is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defeating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5" dirty="0">
                <a:latin typeface="Arial"/>
                <a:cs typeface="Arial"/>
              </a:rPr>
              <a:t>the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purpose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of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having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an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index.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The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following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statement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results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in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an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index 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scan,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while </a:t>
            </a:r>
            <a:r>
              <a:rPr sz="950" b="1" spc="-10" dirty="0">
                <a:latin typeface="Arial"/>
                <a:cs typeface="Arial"/>
              </a:rPr>
              <a:t>the second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statement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results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in an index seek: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443230" indent="-215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LocationID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Locations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Specialities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LIKE '%pples'</a:t>
            </a:r>
            <a:endParaRPr sz="950">
              <a:latin typeface="Arial MT"/>
              <a:cs typeface="Arial MT"/>
            </a:endParaRPr>
          </a:p>
          <a:p>
            <a:pPr marL="443230" indent="-2159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LocationID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Locations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Specialities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LIKE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'A%s'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Arial MT"/>
              <a:buAutoNum type="arabicPeriod"/>
            </a:pPr>
            <a:endParaRPr sz="1400">
              <a:latin typeface="Arial MT"/>
              <a:cs typeface="Arial MT"/>
            </a:endParaRPr>
          </a:p>
          <a:p>
            <a:pPr marL="12700" marR="5080" algn="just">
              <a:lnSpc>
                <a:spcPct val="142400"/>
              </a:lnSpc>
            </a:pPr>
            <a:r>
              <a:rPr sz="950" spc="-5" dirty="0">
                <a:latin typeface="Arial MT"/>
                <a:cs typeface="Arial MT"/>
              </a:rPr>
              <a:t>Also </a:t>
            </a:r>
            <a:r>
              <a:rPr sz="950" spc="-10" dirty="0">
                <a:latin typeface="Arial MT"/>
                <a:cs typeface="Arial MT"/>
              </a:rPr>
              <a:t>avoid searching with not equals operators (&lt;&gt; and NOT) as they result in table and index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scans.</a:t>
            </a:r>
            <a:r>
              <a:rPr sz="950" spc="-5" dirty="0">
                <a:latin typeface="Arial MT"/>
                <a:cs typeface="Arial MT"/>
              </a:rPr>
              <a:t> If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must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heavy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text-based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searches,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consider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Full-Text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search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feature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 </a:t>
            </a:r>
            <a:r>
              <a:rPr sz="950" spc="-5" dirty="0">
                <a:latin typeface="Arial MT"/>
                <a:cs typeface="Arial MT"/>
              </a:rPr>
              <a:t>SQL</a:t>
            </a:r>
            <a:r>
              <a:rPr sz="950" spc="-10" dirty="0">
                <a:latin typeface="Arial MT"/>
                <a:cs typeface="Arial MT"/>
              </a:rPr>
              <a:t> Server</a:t>
            </a:r>
            <a:r>
              <a:rPr sz="950" spc="-5" dirty="0">
                <a:latin typeface="Arial MT"/>
                <a:cs typeface="Arial MT"/>
              </a:rPr>
              <a:t> for </a:t>
            </a:r>
            <a:r>
              <a:rPr sz="950" spc="-10" dirty="0">
                <a:latin typeface="Arial MT"/>
                <a:cs typeface="Arial MT"/>
              </a:rPr>
              <a:t>better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performance.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 MT"/>
              <a:cs typeface="Arial MT"/>
            </a:endParaRPr>
          </a:p>
          <a:p>
            <a:pPr marL="657860" marR="249554" lvl="1" indent="-215265">
              <a:lnSpc>
                <a:spcPct val="142600"/>
              </a:lnSpc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“Derived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tables”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wherever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possible,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perform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better.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Consider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query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find</a:t>
            </a:r>
            <a:r>
              <a:rPr sz="950" spc="-5" dirty="0">
                <a:latin typeface="Arial MT"/>
                <a:cs typeface="Arial MT"/>
              </a:rPr>
              <a:t> the</a:t>
            </a:r>
            <a:r>
              <a:rPr sz="950" spc="-10" dirty="0">
                <a:latin typeface="Arial MT"/>
                <a:cs typeface="Arial MT"/>
              </a:rPr>
              <a:t> second highest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</a:pP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-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MIN(Salary)</a:t>
            </a:r>
            <a:endParaRPr sz="950">
              <a:latin typeface="Arial MT"/>
              <a:cs typeface="Arial MT"/>
            </a:endParaRPr>
          </a:p>
          <a:p>
            <a:pPr marL="1732914" marR="2243455">
              <a:lnSpc>
                <a:spcPct val="142100"/>
              </a:lnSpc>
            </a:pPr>
            <a:r>
              <a:rPr sz="950" spc="-10" dirty="0">
                <a:latin typeface="Arial MT"/>
                <a:cs typeface="Arial MT"/>
              </a:rPr>
              <a:t>FROM Staff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spc="-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EmpID</a:t>
            </a:r>
            <a:r>
              <a:rPr sz="950" spc="-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endParaRPr sz="95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Arial MT"/>
                <a:cs typeface="Arial MT"/>
              </a:rPr>
              <a:t>(</a:t>
            </a:r>
            <a:endParaRPr sz="95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TOP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2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EmpID</a:t>
            </a:r>
            <a:endParaRPr sz="95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-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endParaRPr sz="95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ORDER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Desc</a:t>
            </a:r>
            <a:endParaRPr sz="95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  <a:spcBef>
                <a:spcPts val="489"/>
              </a:spcBef>
            </a:pPr>
            <a:r>
              <a:rPr sz="950" spc="-5" dirty="0">
                <a:latin typeface="Arial MT"/>
                <a:cs typeface="Arial MT"/>
              </a:rPr>
              <a:t>)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892" y="1655953"/>
            <a:ext cx="4820920" cy="59486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0" dirty="0">
                <a:solidFill>
                  <a:srgbClr val="ED771A"/>
                </a:solidFill>
                <a:latin typeface="Arial"/>
                <a:cs typeface="Arial"/>
              </a:rPr>
              <a:t>Getting</a:t>
            </a:r>
            <a:r>
              <a:rPr sz="1100" b="1" spc="-15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D771A"/>
                </a:solidFill>
                <a:latin typeface="Arial"/>
                <a:cs typeface="Arial"/>
              </a:rPr>
              <a:t>Started</a:t>
            </a:r>
            <a:endParaRPr sz="11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b="1" spc="-10" dirty="0">
                <a:latin typeface="Arial"/>
                <a:cs typeface="Arial"/>
              </a:rPr>
              <a:t>Overview</a:t>
            </a:r>
            <a:endParaRPr sz="950">
              <a:latin typeface="Arial"/>
              <a:cs typeface="Arial"/>
            </a:endParaRPr>
          </a:p>
          <a:p>
            <a:pPr marL="12700" marR="95885">
              <a:lnSpc>
                <a:spcPct val="142100"/>
              </a:lnSpc>
              <a:spcBef>
                <a:spcPts val="10"/>
              </a:spcBef>
            </a:pP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guided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tour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learning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DBMS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SQL.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comprises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Do’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assignments.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steps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provided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out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Do’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assignments.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b="1" spc="-10" dirty="0">
                <a:latin typeface="Arial"/>
                <a:cs typeface="Arial"/>
              </a:rPr>
              <a:t>Setup</a:t>
            </a:r>
            <a:r>
              <a:rPr sz="950" b="1" spc="-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Checklist for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5" dirty="0">
                <a:latin typeface="Arial"/>
                <a:cs typeface="Arial"/>
              </a:rPr>
              <a:t>DBMS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SQL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950" spc="-10" dirty="0">
                <a:latin typeface="Arial MT"/>
                <a:cs typeface="Arial MT"/>
              </a:rPr>
              <a:t>Here</a:t>
            </a:r>
            <a:r>
              <a:rPr sz="950" spc="-5" dirty="0">
                <a:latin typeface="Arial MT"/>
                <a:cs typeface="Arial MT"/>
              </a:rPr>
              <a:t> is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what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expected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on your</a:t>
            </a:r>
            <a:r>
              <a:rPr sz="950" spc="-10" dirty="0">
                <a:latin typeface="Arial MT"/>
                <a:cs typeface="Arial MT"/>
              </a:rPr>
              <a:t> machine</a:t>
            </a:r>
            <a:r>
              <a:rPr sz="950" spc="-5" dirty="0">
                <a:latin typeface="Arial MT"/>
                <a:cs typeface="Arial MT"/>
              </a:rPr>
              <a:t> 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order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work.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b="1" spc="-10" dirty="0">
                <a:latin typeface="Arial"/>
                <a:cs typeface="Arial"/>
              </a:rPr>
              <a:t>Minimum System</a:t>
            </a:r>
            <a:r>
              <a:rPr sz="950" b="1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Requirements</a:t>
            </a:r>
            <a:endParaRPr sz="950">
              <a:latin typeface="Arial"/>
              <a:cs typeface="Arial"/>
            </a:endParaRPr>
          </a:p>
          <a:p>
            <a:pPr marL="657860" indent="-215265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Intel Pentium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90</a:t>
            </a:r>
            <a:r>
              <a:rPr sz="950" spc="-5" dirty="0">
                <a:latin typeface="Arial MT"/>
                <a:cs typeface="Arial MT"/>
              </a:rPr>
              <a:t> or </a:t>
            </a:r>
            <a:r>
              <a:rPr sz="950" spc="-10" dirty="0">
                <a:latin typeface="Arial MT"/>
                <a:cs typeface="Arial MT"/>
              </a:rPr>
              <a:t>higher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(P166 recommended)</a:t>
            </a:r>
            <a:endParaRPr sz="950">
              <a:latin typeface="Arial MT"/>
              <a:cs typeface="Arial MT"/>
            </a:endParaRPr>
          </a:p>
          <a:p>
            <a:pPr marL="657860" indent="-215265">
              <a:lnSpc>
                <a:spcPct val="100000"/>
              </a:lnSpc>
              <a:spcBef>
                <a:spcPts val="555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Microsoft Windows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95, 98, 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NT 4.0, </a:t>
            </a:r>
            <a:r>
              <a:rPr sz="950" spc="-5" dirty="0">
                <a:latin typeface="Arial MT"/>
                <a:cs typeface="Arial MT"/>
              </a:rPr>
              <a:t>2k,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XP.</a:t>
            </a:r>
            <a:endParaRPr sz="950">
              <a:latin typeface="Arial MT"/>
              <a:cs typeface="Arial MT"/>
            </a:endParaRPr>
          </a:p>
          <a:p>
            <a:pPr marL="657860" indent="-215265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Memory: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32MB 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RAM (64MB 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more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recommended)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Symbol"/>
              <a:buChar char=""/>
            </a:pPr>
            <a:endParaRPr sz="13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b="1" spc="-10" dirty="0">
                <a:latin typeface="Arial"/>
                <a:cs typeface="Arial"/>
              </a:rPr>
              <a:t>Please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ensure </a:t>
            </a:r>
            <a:r>
              <a:rPr sz="950" b="1" spc="-10" dirty="0">
                <a:latin typeface="Arial"/>
                <a:cs typeface="Arial"/>
              </a:rPr>
              <a:t>that </a:t>
            </a:r>
            <a:r>
              <a:rPr sz="950" b="1" spc="-5" dirty="0">
                <a:latin typeface="Arial"/>
                <a:cs typeface="Arial"/>
              </a:rPr>
              <a:t>the following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is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done:</a:t>
            </a:r>
            <a:endParaRPr sz="950">
              <a:latin typeface="Arial"/>
              <a:cs typeface="Arial"/>
            </a:endParaRPr>
          </a:p>
          <a:p>
            <a:pPr marL="657860" indent="-215265">
              <a:lnSpc>
                <a:spcPct val="100000"/>
              </a:lnSpc>
              <a:spcBef>
                <a:spcPts val="550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Oracle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Client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installed.</a:t>
            </a:r>
            <a:endParaRPr sz="950">
              <a:latin typeface="Arial MT"/>
              <a:cs typeface="Arial MT"/>
            </a:endParaRPr>
          </a:p>
          <a:p>
            <a:pPr marL="657860" indent="-215265">
              <a:lnSpc>
                <a:spcPct val="100000"/>
              </a:lnSpc>
              <a:spcBef>
                <a:spcPts val="545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Connectivity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Oracle Server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Symbol"/>
              <a:buChar char=""/>
            </a:pPr>
            <a:endParaRPr sz="1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950" b="1" spc="-10" dirty="0">
                <a:latin typeface="Arial"/>
                <a:cs typeface="Arial"/>
              </a:rPr>
              <a:t>Instructions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450">
              <a:latin typeface="Arial"/>
              <a:cs typeface="Arial"/>
            </a:endParaRPr>
          </a:p>
          <a:p>
            <a:pPr marL="657860" marR="197485" indent="-215265">
              <a:lnSpc>
                <a:spcPct val="142600"/>
              </a:lnSpc>
              <a:spcBef>
                <a:spcPts val="5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standards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Appendix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assignments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coding standards.</a:t>
            </a:r>
            <a:endParaRPr sz="950">
              <a:latin typeface="Arial MT"/>
              <a:cs typeface="Arial MT"/>
            </a:endParaRPr>
          </a:p>
          <a:p>
            <a:pPr marL="657860" marR="5080" indent="-215265">
              <a:lnSpc>
                <a:spcPct val="142600"/>
              </a:lnSpc>
              <a:spcBef>
                <a:spcPts val="60"/>
              </a:spcBef>
              <a:buFont typeface="Symbol"/>
              <a:buChar char=""/>
              <a:tabLst>
                <a:tab pos="657860" algn="l"/>
                <a:tab pos="65849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a </a:t>
            </a:r>
            <a:r>
              <a:rPr sz="950" spc="-10" dirty="0">
                <a:latin typeface="Arial MT"/>
                <a:cs typeface="Arial MT"/>
              </a:rPr>
              <a:t>directory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spc="-5" dirty="0">
                <a:latin typeface="Arial MT"/>
                <a:cs typeface="Arial MT"/>
              </a:rPr>
              <a:t> 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drive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&lt;drive&gt;.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directory,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subdirectory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&lt;DBMS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SQL&gt;_assgn.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exercise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directory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 &lt;lab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number&gt;.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950" b="1" spc="-10" dirty="0">
                <a:latin typeface="Arial"/>
                <a:cs typeface="Arial"/>
              </a:rPr>
              <a:t>Learning</a:t>
            </a:r>
            <a:r>
              <a:rPr sz="950" b="1" spc="1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More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(Bibliography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dirty="0">
                <a:latin typeface="Arial"/>
                <a:cs typeface="Arial"/>
              </a:rPr>
              <a:t>if </a:t>
            </a:r>
            <a:r>
              <a:rPr sz="950" b="1" spc="-10" dirty="0">
                <a:latin typeface="Arial"/>
                <a:cs typeface="Arial"/>
              </a:rPr>
              <a:t>applicable)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950" spc="-15" dirty="0">
                <a:latin typeface="Arial MT"/>
                <a:cs typeface="Arial MT"/>
              </a:rPr>
              <a:t>NA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450658"/>
            <a:ext cx="4853940" cy="2910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42100"/>
              </a:lnSpc>
              <a:spcBef>
                <a:spcPts val="100"/>
              </a:spcBef>
            </a:pP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re-written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derived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shown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it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performs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twice 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fast 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above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732914" marR="1978025">
              <a:lnSpc>
                <a:spcPct val="142600"/>
              </a:lnSpc>
            </a:pPr>
            <a:r>
              <a:rPr sz="950" spc="-10" dirty="0">
                <a:latin typeface="Arial MT"/>
                <a:cs typeface="Arial MT"/>
              </a:rPr>
              <a:t>SELEC</a:t>
            </a:r>
            <a:r>
              <a:rPr sz="950" spc="-5" dirty="0">
                <a:latin typeface="Arial MT"/>
                <a:cs typeface="Arial MT"/>
              </a:rPr>
              <a:t>T</a:t>
            </a:r>
            <a:r>
              <a:rPr sz="950" spc="-10" dirty="0">
                <a:latin typeface="Arial MT"/>
                <a:cs typeface="Arial MT"/>
              </a:rPr>
              <a:t> MI</a:t>
            </a:r>
            <a:r>
              <a:rPr sz="950" spc="-20" dirty="0">
                <a:latin typeface="Arial MT"/>
                <a:cs typeface="Arial MT"/>
              </a:rPr>
              <a:t>N</a:t>
            </a:r>
            <a:r>
              <a:rPr sz="950" spc="-10" dirty="0">
                <a:latin typeface="Arial MT"/>
                <a:cs typeface="Arial MT"/>
              </a:rPr>
              <a:t>(Salary)  </a:t>
            </a:r>
            <a:r>
              <a:rPr sz="950" spc="-15" dirty="0">
                <a:latin typeface="Arial MT"/>
                <a:cs typeface="Arial MT"/>
              </a:rPr>
              <a:t>FROM</a:t>
            </a:r>
            <a:endParaRPr sz="95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  <a:spcBef>
                <a:spcPts val="480"/>
              </a:spcBef>
            </a:pPr>
            <a:r>
              <a:rPr sz="950" spc="-5" dirty="0">
                <a:latin typeface="Arial MT"/>
                <a:cs typeface="Arial MT"/>
              </a:rPr>
              <a:t>(</a:t>
            </a:r>
            <a:endParaRPr sz="950">
              <a:latin typeface="Arial MT"/>
              <a:cs typeface="Arial MT"/>
            </a:endParaRPr>
          </a:p>
          <a:p>
            <a:pPr marL="1732914" marR="1897380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-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TOP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2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 Staff</a:t>
            </a:r>
            <a:endParaRPr sz="95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  <a:spcBef>
                <a:spcPts val="489"/>
              </a:spcBef>
            </a:pPr>
            <a:r>
              <a:rPr sz="950" spc="-10" dirty="0">
                <a:latin typeface="Arial MT"/>
                <a:cs typeface="Arial MT"/>
              </a:rPr>
              <a:t>ORDER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Desc</a:t>
            </a:r>
            <a:endParaRPr sz="950">
              <a:latin typeface="Arial MT"/>
              <a:cs typeface="Arial MT"/>
            </a:endParaRPr>
          </a:p>
          <a:p>
            <a:pPr marL="1732914">
              <a:lnSpc>
                <a:spcPct val="100000"/>
              </a:lnSpc>
              <a:spcBef>
                <a:spcPts val="480"/>
              </a:spcBef>
            </a:pPr>
            <a:r>
              <a:rPr sz="950" spc="-5" dirty="0">
                <a:latin typeface="Arial MT"/>
                <a:cs typeface="Arial MT"/>
              </a:rPr>
              <a:t>)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AS</a:t>
            </a:r>
            <a:r>
              <a:rPr sz="950" spc="-3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8255">
              <a:lnSpc>
                <a:spcPct val="142400"/>
              </a:lnSpc>
            </a:pPr>
            <a:r>
              <a:rPr sz="950" spc="-5" dirty="0">
                <a:latin typeface="Arial MT"/>
                <a:cs typeface="Arial MT"/>
              </a:rPr>
              <a:t>This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just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example.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results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might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differ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different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scenarios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depending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upon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database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design,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indexes,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volume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etc.</a:t>
            </a:r>
            <a:r>
              <a:rPr sz="950" spc="-5" dirty="0">
                <a:latin typeface="Arial MT"/>
                <a:cs typeface="Arial MT"/>
              </a:rPr>
              <a:t> So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test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possible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ways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written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and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go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efficient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one.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21432" y="1664027"/>
            <a:ext cx="4559935" cy="49885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5080" indent="-215265">
              <a:lnSpc>
                <a:spcPct val="142400"/>
              </a:lnSpc>
              <a:spcBef>
                <a:spcPts val="105"/>
              </a:spcBef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type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column,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only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non-nullable.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char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nullable,</a:t>
            </a:r>
            <a:r>
              <a:rPr sz="950" spc="4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it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treated</a:t>
            </a:r>
            <a:r>
              <a:rPr sz="950" spc="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4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fixed</a:t>
            </a:r>
            <a:r>
              <a:rPr sz="950" spc="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length</a:t>
            </a:r>
            <a:r>
              <a:rPr sz="950" spc="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SQL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Server</a:t>
            </a:r>
            <a:r>
              <a:rPr sz="950" spc="3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7.0+.</a:t>
            </a:r>
            <a:r>
              <a:rPr sz="950" spc="30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So 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char(100),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when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NULL,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up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bytes,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resulting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space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wastage.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So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varchar(100)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 this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situation.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course,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variable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length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very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little </a:t>
            </a:r>
            <a:r>
              <a:rPr sz="950" spc="-10" dirty="0">
                <a:latin typeface="Arial MT"/>
                <a:cs typeface="Arial MT"/>
              </a:rPr>
              <a:t>processing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overhead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over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fixed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length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Carefully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choose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between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varchar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depending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upon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length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data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going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store.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ymbol"/>
              <a:buChar char=""/>
            </a:pPr>
            <a:endParaRPr sz="1450">
              <a:latin typeface="Arial MT"/>
              <a:cs typeface="Arial MT"/>
            </a:endParaRPr>
          </a:p>
          <a:p>
            <a:pPr marL="227329" marR="323215" indent="-215265">
              <a:lnSpc>
                <a:spcPct val="142600"/>
              </a:lnSpc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Always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list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statements.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This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helps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avoiding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problems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when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structure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changes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(like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adding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spc="-10" dirty="0">
                <a:latin typeface="Arial MT"/>
                <a:cs typeface="Arial MT"/>
              </a:rPr>
              <a:t> column).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1450">
              <a:latin typeface="Arial MT"/>
              <a:cs typeface="Arial MT"/>
            </a:endParaRPr>
          </a:p>
          <a:p>
            <a:pPr marL="227329" marR="66040" indent="-215265">
              <a:lnSpc>
                <a:spcPct val="142400"/>
              </a:lnSpc>
              <a:buFont typeface="Symbol"/>
              <a:buChar char=""/>
              <a:tabLst>
                <a:tab pos="227329" algn="l"/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ORDER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 clause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it </a:t>
            </a:r>
            <a:r>
              <a:rPr sz="950" spc="-10" dirty="0">
                <a:latin typeface="Arial MT"/>
                <a:cs typeface="Arial MT"/>
              </a:rPr>
              <a:t>impairs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5" dirty="0">
                <a:latin typeface="Arial MT"/>
                <a:cs typeface="Arial MT"/>
              </a:rPr>
              <a:t> readability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of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SQL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statement.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Further,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changing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order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impact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 BY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referred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by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instead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numbers.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Consider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following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example,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second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more readable </a:t>
            </a:r>
            <a:r>
              <a:rPr sz="950" spc="-5" dirty="0">
                <a:latin typeface="Arial MT"/>
                <a:cs typeface="Arial MT"/>
              </a:rPr>
              <a:t>than</a:t>
            </a:r>
            <a:r>
              <a:rPr sz="950" spc="-10" dirty="0">
                <a:latin typeface="Arial MT"/>
                <a:cs typeface="Arial MT"/>
              </a:rPr>
              <a:t> 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first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one: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302385" marR="1701164">
              <a:lnSpc>
                <a:spcPct val="142600"/>
              </a:lnSpc>
            </a:pPr>
            <a:r>
              <a:rPr sz="950" spc="-10" dirty="0">
                <a:latin typeface="Arial MT"/>
                <a:cs typeface="Arial MT"/>
              </a:rPr>
              <a:t>SELECT OrderID, OrderDate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 Orders</a:t>
            </a:r>
            <a:endParaRPr sz="950">
              <a:latin typeface="Arial MT"/>
              <a:cs typeface="Arial MT"/>
            </a:endParaRPr>
          </a:p>
          <a:p>
            <a:pPr marL="1302385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ORDER</a:t>
            </a:r>
            <a:r>
              <a:rPr sz="950" spc="-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spc="-4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2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302385" marR="1701164">
              <a:lnSpc>
                <a:spcPct val="142600"/>
              </a:lnSpc>
            </a:pPr>
            <a:r>
              <a:rPr sz="950" spc="-10" dirty="0">
                <a:latin typeface="Arial MT"/>
                <a:cs typeface="Arial MT"/>
              </a:rPr>
              <a:t>SELECT OrderID, OrderDate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 Orders</a:t>
            </a:r>
            <a:endParaRPr sz="950">
              <a:latin typeface="Arial MT"/>
              <a:cs typeface="Arial MT"/>
            </a:endParaRPr>
          </a:p>
          <a:p>
            <a:pPr marL="1302385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ORDER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OrderDate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449142"/>
            <a:ext cx="5181600" cy="105727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5"/>
              </a:spcBef>
            </a:pPr>
            <a:r>
              <a:rPr sz="950" b="1" spc="-5" dirty="0">
                <a:latin typeface="Arial"/>
                <a:cs typeface="Arial"/>
              </a:rPr>
              <a:t>Appendix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C: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Table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of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Examples</a:t>
            </a:r>
            <a:endParaRPr sz="9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Example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1: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Sample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............................................................................................................14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9"/>
              </a:spcBef>
            </a:pPr>
            <a:r>
              <a:rPr sz="950" spc="-10" dirty="0">
                <a:latin typeface="Arial MT"/>
                <a:cs typeface="Arial MT"/>
              </a:rPr>
              <a:t>Example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2: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Sample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............................................................................................................14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Example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3: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Sample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............................................................................................................15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Example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4: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Sample</a:t>
            </a:r>
            <a:r>
              <a:rPr sz="950" spc="10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spc="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............................................................................................................15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717711"/>
            <a:ext cx="4930140" cy="71780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Appendix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D:</a:t>
            </a:r>
            <a:r>
              <a:rPr sz="950" b="1" spc="-2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Debugging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Examples</a:t>
            </a:r>
            <a:endParaRPr sz="9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800">
              <a:latin typeface="Arial"/>
              <a:cs typeface="Arial"/>
            </a:endParaRPr>
          </a:p>
          <a:p>
            <a:pPr marL="443230" indent="-21590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443865" algn="l"/>
              </a:tabLst>
            </a:pPr>
            <a:r>
              <a:rPr sz="950" spc="-5" dirty="0">
                <a:latin typeface="Arial MT"/>
                <a:cs typeface="Arial MT"/>
              </a:rPr>
              <a:t>Identify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mistake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spc="-10" dirty="0">
                <a:latin typeface="Arial MT"/>
                <a:cs typeface="Arial MT"/>
              </a:rPr>
              <a:t>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query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(if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any)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terms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computed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value.</a:t>
            </a:r>
            <a:endParaRPr sz="950">
              <a:latin typeface="Arial MT"/>
              <a:cs typeface="Arial MT"/>
            </a:endParaRPr>
          </a:p>
          <a:p>
            <a:pPr marL="576580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Arial MT"/>
                <a:cs typeface="Arial MT"/>
              </a:rPr>
              <a:t>-</a:t>
            </a:r>
            <a:r>
              <a:rPr sz="950" spc="-10" dirty="0">
                <a:latin typeface="Arial MT"/>
                <a:cs typeface="Arial MT"/>
              </a:rPr>
              <a:t> SELECT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empno,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sal+comm 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Total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FROM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emp;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800">
              <a:latin typeface="Arial MT"/>
              <a:cs typeface="Arial MT"/>
            </a:endParaRPr>
          </a:p>
          <a:p>
            <a:pPr marL="443230" indent="-215900">
              <a:lnSpc>
                <a:spcPct val="100000"/>
              </a:lnSpc>
              <a:buAutoNum type="arabicPeriod" startAt="2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</a:t>
            </a:r>
            <a:r>
              <a:rPr sz="950" spc="-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</a:t>
            </a:r>
            <a:endParaRPr sz="950">
              <a:latin typeface="Arial MT"/>
              <a:cs typeface="Arial MT"/>
            </a:endParaRPr>
          </a:p>
          <a:p>
            <a:pPr marL="576580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(ITEM_NO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VARCHAR2(4) PRIMARY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KEY,ITEM_DESC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VARCHAR2(25));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2700" marR="1802130">
              <a:lnSpc>
                <a:spcPct val="1424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 VALUES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('1001',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'pen');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 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('1002',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'Pencil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');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('1003',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'Eracer');</a:t>
            </a:r>
            <a:endParaRPr sz="950">
              <a:latin typeface="Arial MT"/>
              <a:cs typeface="Arial MT"/>
            </a:endParaRPr>
          </a:p>
          <a:p>
            <a:pPr marL="12700" marR="1477010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('1104',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'Keyboard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MF');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 VALUES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('1005',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'Gel');</a:t>
            </a:r>
            <a:endParaRPr sz="950">
              <a:latin typeface="Arial MT"/>
              <a:cs typeface="Arial MT"/>
            </a:endParaRPr>
          </a:p>
          <a:p>
            <a:pPr marL="12700" marR="1576705">
              <a:lnSpc>
                <a:spcPct val="1423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 VALUES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('1006',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'chart');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 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 VALUES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('1007',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'Map');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 VALUES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('1008',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'note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book');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 VALUES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('1009', 'STAPLER');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 VALUES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('1010',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'  </a:t>
            </a:r>
            <a:r>
              <a:rPr sz="950" spc="-10" dirty="0">
                <a:latin typeface="Arial MT"/>
                <a:cs typeface="Arial MT"/>
              </a:rPr>
              <a:t>story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book');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 VALUES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('1011',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'Calculator');</a:t>
            </a:r>
            <a:endParaRPr sz="9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INSERT INTO ITEM_MASTER VALUES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('2012',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'Writing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Pad(S)');</a:t>
            </a:r>
            <a:endParaRPr sz="950">
              <a:latin typeface="Arial MT"/>
              <a:cs typeface="Arial MT"/>
            </a:endParaRPr>
          </a:p>
          <a:p>
            <a:pPr marL="12700" marR="1443355" algn="just">
              <a:lnSpc>
                <a:spcPct val="142400"/>
              </a:lnSpc>
            </a:pPr>
            <a:r>
              <a:rPr sz="950" spc="-10" dirty="0">
                <a:latin typeface="Arial MT"/>
                <a:cs typeface="Arial MT"/>
              </a:rPr>
              <a:t>INSERT INTO ITEM_MASTER VALUES </a:t>
            </a:r>
            <a:r>
              <a:rPr sz="950" spc="-5" dirty="0">
                <a:latin typeface="Arial MT"/>
                <a:cs typeface="Arial MT"/>
              </a:rPr>
              <a:t>('1013', </a:t>
            </a:r>
            <a:r>
              <a:rPr sz="950" spc="-10" dirty="0">
                <a:latin typeface="Arial MT"/>
                <a:cs typeface="Arial MT"/>
              </a:rPr>
              <a:t>'Geometry </a:t>
            </a:r>
            <a:r>
              <a:rPr sz="950" spc="-5" dirty="0">
                <a:latin typeface="Arial MT"/>
                <a:cs typeface="Arial MT"/>
              </a:rPr>
              <a:t>box');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 INTO ITEM_MASTER VALUES ('1014', 'Id card holder');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 INTO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('1015',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'FILE');</a:t>
            </a:r>
            <a:endParaRPr sz="95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INSERT INTO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('1016',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'Bag');</a:t>
            </a:r>
            <a:endParaRPr sz="950">
              <a:latin typeface="Arial MT"/>
              <a:cs typeface="Arial MT"/>
            </a:endParaRPr>
          </a:p>
          <a:p>
            <a:pPr marL="12700" marR="1212215" algn="just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INSERT INTO ITEM_MASTER VALUES ('1017', 'Mobile Pouch');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INSERT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VALUES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('1018',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'Punching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Machine');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442595" marR="90170" indent="-215265">
              <a:lnSpc>
                <a:spcPct val="142600"/>
              </a:lnSpc>
              <a:buAutoNum type="alphaLcParenR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Correct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mistake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get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list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ascending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item_no: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item_no,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item_desc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 item_master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item_no;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Font typeface="Arial MT"/>
              <a:buAutoNum type="alphaLcParenR"/>
            </a:pPr>
            <a:endParaRPr sz="1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AutoNum type="alphaLcParenR"/>
            </a:pPr>
            <a:endParaRPr sz="800">
              <a:latin typeface="Arial MT"/>
              <a:cs typeface="Arial MT"/>
            </a:endParaRPr>
          </a:p>
          <a:p>
            <a:pPr marL="442595" indent="-215265">
              <a:lnSpc>
                <a:spcPct val="100000"/>
              </a:lnSpc>
              <a:buAutoNum type="alphaLcParenR"/>
              <a:tabLst>
                <a:tab pos="443230" algn="l"/>
              </a:tabLst>
            </a:pPr>
            <a:r>
              <a:rPr sz="950" spc="-5" dirty="0">
                <a:latin typeface="Arial MT"/>
                <a:cs typeface="Arial MT"/>
              </a:rPr>
              <a:t>Identify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mistake,</a:t>
            </a:r>
            <a:r>
              <a:rPr sz="950" spc="26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any</a:t>
            </a:r>
            <a:r>
              <a:rPr sz="950" spc="-5" dirty="0">
                <a:latin typeface="Arial MT"/>
                <a:cs typeface="Arial MT"/>
              </a:rPr>
              <a:t> to</a:t>
            </a:r>
            <a:r>
              <a:rPr sz="950" spc="-10" dirty="0">
                <a:latin typeface="Arial MT"/>
                <a:cs typeface="Arial MT"/>
              </a:rPr>
              <a:t> get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list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correctly:</a:t>
            </a:r>
            <a:endParaRPr sz="950">
              <a:latin typeface="Arial MT"/>
              <a:cs typeface="Arial MT"/>
            </a:endParaRPr>
          </a:p>
          <a:p>
            <a:pPr marL="442595" marR="5080">
              <a:lnSpc>
                <a:spcPts val="1630"/>
              </a:lnSpc>
              <a:spcBef>
                <a:spcPts val="125"/>
              </a:spcBef>
            </a:pP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item_no,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item_desc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item_master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item_desc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like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'k%'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like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'p%' </a:t>
            </a:r>
            <a:r>
              <a:rPr sz="950" spc="-10" dirty="0">
                <a:latin typeface="Arial MT"/>
                <a:cs typeface="Arial MT"/>
              </a:rPr>
              <a:t>or item_desc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like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'S%';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000">
              <a:latin typeface="Arial MT"/>
              <a:cs typeface="Arial MT"/>
            </a:endParaRPr>
          </a:p>
          <a:p>
            <a:pPr marL="12700" algn="just">
              <a:lnSpc>
                <a:spcPct val="100000"/>
              </a:lnSpc>
              <a:spcBef>
                <a:spcPts val="815"/>
              </a:spcBef>
            </a:pPr>
            <a:r>
              <a:rPr sz="950" spc="-10" dirty="0">
                <a:latin typeface="Arial MT"/>
                <a:cs typeface="Arial MT"/>
              </a:rPr>
              <a:t>Hint: 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Conversion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Functions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above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Qs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06548" y="1718477"/>
            <a:ext cx="4481830" cy="14058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spc="-10" dirty="0">
                <a:latin typeface="Arial MT"/>
                <a:cs typeface="Arial MT"/>
              </a:rPr>
              <a:t>3.</a:t>
            </a:r>
            <a:r>
              <a:rPr sz="950" spc="66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Rewrite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subquery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correct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errors(if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any)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400">
              <a:latin typeface="Arial MT"/>
              <a:cs typeface="Arial MT"/>
            </a:endParaRPr>
          </a:p>
          <a:p>
            <a:pPr marL="1516380" marR="618490" indent="-200025">
              <a:lnSpc>
                <a:spcPct val="142600"/>
              </a:lnSpc>
            </a:pPr>
            <a:r>
              <a:rPr sz="950" spc="-10" dirty="0">
                <a:latin typeface="Arial MT"/>
                <a:cs typeface="Arial MT"/>
              </a:rPr>
              <a:t>SELECT</a:t>
            </a:r>
            <a:r>
              <a:rPr sz="950" spc="24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staff_name,dept_name,staff_sal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-5" dirty="0">
                <a:latin typeface="Arial MT"/>
                <a:cs typeface="Arial MT"/>
              </a:rPr>
              <a:t> staff_master </a:t>
            </a:r>
            <a:r>
              <a:rPr sz="950" spc="-10" dirty="0">
                <a:latin typeface="Arial MT"/>
                <a:cs typeface="Arial MT"/>
              </a:rPr>
              <a:t>s,department_master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</a:t>
            </a:r>
            <a:endParaRPr sz="950">
              <a:latin typeface="Arial MT"/>
              <a:cs typeface="Arial MT"/>
            </a:endParaRPr>
          </a:p>
          <a:p>
            <a:pPr marL="1648460" marR="297180" indent="-98425">
              <a:lnSpc>
                <a:spcPts val="1630"/>
              </a:lnSpc>
              <a:spcBef>
                <a:spcPts val="130"/>
              </a:spcBef>
            </a:pP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s.dept_code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=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sm.dept_code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2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--d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staff_sal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&lt;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(SELECT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AVG(staff_sal)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endParaRPr sz="950">
              <a:latin typeface="Arial MT"/>
              <a:cs typeface="Arial MT"/>
            </a:endParaRPr>
          </a:p>
          <a:p>
            <a:pPr marL="1316990">
              <a:lnSpc>
                <a:spcPct val="100000"/>
              </a:lnSpc>
              <a:spcBef>
                <a:spcPts val="340"/>
              </a:spcBef>
            </a:pPr>
            <a:r>
              <a:rPr sz="950" spc="-10" dirty="0">
                <a:latin typeface="Arial MT"/>
                <a:cs typeface="Arial MT"/>
              </a:rPr>
              <a:t>staff_master </a:t>
            </a:r>
            <a:r>
              <a:rPr sz="950" spc="-5" dirty="0">
                <a:latin typeface="Arial MT"/>
                <a:cs typeface="Arial MT"/>
              </a:rPr>
              <a:t>sm </a:t>
            </a: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department_code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= </a:t>
            </a:r>
            <a:r>
              <a:rPr sz="950" spc="-10" dirty="0">
                <a:latin typeface="Arial MT"/>
                <a:cs typeface="Arial MT"/>
              </a:rPr>
              <a:t>s.dept_code);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6548" y="3511867"/>
            <a:ext cx="4525010" cy="1880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indent="-215265">
              <a:lnSpc>
                <a:spcPct val="142100"/>
              </a:lnSpc>
              <a:spcBef>
                <a:spcPts val="100"/>
              </a:spcBef>
            </a:pPr>
            <a:r>
              <a:rPr sz="950" spc="-10" dirty="0">
                <a:latin typeface="Arial MT"/>
                <a:cs typeface="Arial MT"/>
              </a:rPr>
              <a:t>4.</a:t>
            </a:r>
            <a:r>
              <a:rPr sz="950" spc="16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Complete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below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increase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those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people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less than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their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Department's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average</a:t>
            </a:r>
            <a:endParaRPr sz="950">
              <a:latin typeface="Arial MT"/>
              <a:cs typeface="Arial MT"/>
            </a:endParaRPr>
          </a:p>
          <a:p>
            <a:pPr marL="1551940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---</a:t>
            </a:r>
            <a:endParaRPr sz="950">
              <a:latin typeface="Arial MT"/>
              <a:cs typeface="Arial MT"/>
            </a:endParaRPr>
          </a:p>
          <a:p>
            <a:pPr marL="1517015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UPDATE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emp</a:t>
            </a:r>
            <a:r>
              <a:rPr sz="950" spc="-3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endParaRPr sz="950">
              <a:latin typeface="Arial MT"/>
              <a:cs typeface="Arial MT"/>
            </a:endParaRPr>
          </a:p>
          <a:p>
            <a:pPr marL="1517015">
              <a:lnSpc>
                <a:spcPct val="100000"/>
              </a:lnSpc>
              <a:spcBef>
                <a:spcPts val="484"/>
              </a:spcBef>
            </a:pPr>
            <a:r>
              <a:rPr sz="950" spc="-5" dirty="0">
                <a:latin typeface="Arial MT"/>
                <a:cs typeface="Arial MT"/>
              </a:rPr>
              <a:t>SET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sal</a:t>
            </a:r>
            <a:r>
              <a:rPr sz="950" spc="-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=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(select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avg(sal) FROM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enmp </a:t>
            </a:r>
            <a:r>
              <a:rPr sz="950" spc="-5" dirty="0">
                <a:latin typeface="Arial MT"/>
                <a:cs typeface="Arial MT"/>
              </a:rPr>
              <a:t>b </a:t>
            </a:r>
            <a:r>
              <a:rPr sz="950" spc="-10" dirty="0">
                <a:latin typeface="Arial MT"/>
                <a:cs typeface="Arial MT"/>
              </a:rPr>
              <a:t>where</a:t>
            </a:r>
            <a:endParaRPr sz="950">
              <a:latin typeface="Arial MT"/>
              <a:cs typeface="Arial MT"/>
            </a:endParaRPr>
          </a:p>
          <a:p>
            <a:pPr marL="1517015">
              <a:lnSpc>
                <a:spcPct val="100000"/>
              </a:lnSpc>
              <a:spcBef>
                <a:spcPts val="480"/>
              </a:spcBef>
            </a:pPr>
            <a:r>
              <a:rPr sz="950" dirty="0">
                <a:latin typeface="Arial MT"/>
                <a:cs typeface="Arial MT"/>
              </a:rPr>
              <a:t>.</a:t>
            </a:r>
            <a:r>
              <a:rPr sz="950" spc="-10" dirty="0">
                <a:latin typeface="Arial MT"/>
                <a:cs typeface="Arial MT"/>
              </a:rPr>
              <a:t>..</a:t>
            </a:r>
            <a:r>
              <a:rPr sz="950" spc="-5" dirty="0">
                <a:latin typeface="Arial MT"/>
                <a:cs typeface="Arial MT"/>
              </a:rPr>
              <a:t>.</a:t>
            </a:r>
            <a:r>
              <a:rPr sz="950" spc="-10" dirty="0">
                <a:latin typeface="Arial MT"/>
                <a:cs typeface="Arial MT"/>
              </a:rPr>
              <a:t>yo</a:t>
            </a:r>
            <a:r>
              <a:rPr sz="950" spc="-15" dirty="0">
                <a:latin typeface="Arial MT"/>
                <a:cs typeface="Arial MT"/>
              </a:rPr>
              <a:t>u</a:t>
            </a:r>
            <a:r>
              <a:rPr sz="950" spc="-5" dirty="0">
                <a:latin typeface="Arial MT"/>
                <a:cs typeface="Arial MT"/>
              </a:rPr>
              <a:t>r quer</a:t>
            </a:r>
            <a:r>
              <a:rPr sz="950" spc="-10" dirty="0">
                <a:latin typeface="Arial MT"/>
                <a:cs typeface="Arial MT"/>
              </a:rPr>
              <a:t>y</a:t>
            </a:r>
            <a:r>
              <a:rPr sz="950" spc="-5" dirty="0">
                <a:latin typeface="Arial MT"/>
                <a:cs typeface="Arial MT"/>
              </a:rPr>
              <a:t>..</a:t>
            </a:r>
            <a:r>
              <a:rPr sz="950" spc="-10" dirty="0">
                <a:latin typeface="Arial MT"/>
                <a:cs typeface="Arial MT"/>
              </a:rPr>
              <a:t>.</a:t>
            </a:r>
            <a:r>
              <a:rPr sz="950" spc="-5" dirty="0">
                <a:latin typeface="Arial MT"/>
                <a:cs typeface="Arial MT"/>
              </a:rPr>
              <a:t>.</a:t>
            </a:r>
            <a:endParaRPr sz="950">
              <a:latin typeface="Arial MT"/>
              <a:cs typeface="Arial MT"/>
            </a:endParaRPr>
          </a:p>
          <a:p>
            <a:pPr marL="1517015">
              <a:lnSpc>
                <a:spcPct val="100000"/>
              </a:lnSpc>
              <a:spcBef>
                <a:spcPts val="489"/>
              </a:spcBef>
            </a:pPr>
            <a:r>
              <a:rPr sz="950" spc="-5" dirty="0">
                <a:latin typeface="Arial MT"/>
                <a:cs typeface="Arial MT"/>
              </a:rPr>
              <a:t>)</a:t>
            </a:r>
            <a:endParaRPr sz="950">
              <a:latin typeface="Arial MT"/>
              <a:cs typeface="Arial MT"/>
            </a:endParaRPr>
          </a:p>
          <a:p>
            <a:pPr marL="1517015">
              <a:lnSpc>
                <a:spcPct val="100000"/>
              </a:lnSpc>
              <a:spcBef>
                <a:spcPts val="480"/>
              </a:spcBef>
            </a:pP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spc="-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SAL</a:t>
            </a:r>
            <a:r>
              <a:rPr sz="950" spc="-6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&lt;</a:t>
            </a:r>
            <a:endParaRPr sz="950">
              <a:latin typeface="Arial MT"/>
              <a:cs typeface="Arial MT"/>
            </a:endParaRPr>
          </a:p>
          <a:p>
            <a:pPr marL="1517015">
              <a:lnSpc>
                <a:spcPct val="100000"/>
              </a:lnSpc>
              <a:spcBef>
                <a:spcPts val="484"/>
              </a:spcBef>
            </a:pPr>
            <a:r>
              <a:rPr sz="950" dirty="0">
                <a:latin typeface="Arial MT"/>
                <a:cs typeface="Arial MT"/>
              </a:rPr>
              <a:t>.</a:t>
            </a:r>
            <a:r>
              <a:rPr sz="950" spc="-10" dirty="0">
                <a:latin typeface="Arial MT"/>
                <a:cs typeface="Arial MT"/>
              </a:rPr>
              <a:t>..</a:t>
            </a:r>
            <a:r>
              <a:rPr sz="950" spc="-5" dirty="0">
                <a:latin typeface="Arial MT"/>
                <a:cs typeface="Arial MT"/>
              </a:rPr>
              <a:t>.</a:t>
            </a:r>
            <a:r>
              <a:rPr sz="950" spc="-10" dirty="0">
                <a:latin typeface="Arial MT"/>
                <a:cs typeface="Arial MT"/>
              </a:rPr>
              <a:t>yo</a:t>
            </a:r>
            <a:r>
              <a:rPr sz="950" spc="-15" dirty="0">
                <a:latin typeface="Arial MT"/>
                <a:cs typeface="Arial MT"/>
              </a:rPr>
              <a:t>u</a:t>
            </a:r>
            <a:r>
              <a:rPr sz="950" spc="-5" dirty="0">
                <a:latin typeface="Arial MT"/>
                <a:cs typeface="Arial MT"/>
              </a:rPr>
              <a:t>r quer</a:t>
            </a:r>
            <a:r>
              <a:rPr sz="950" spc="-10" dirty="0">
                <a:latin typeface="Arial MT"/>
                <a:cs typeface="Arial MT"/>
              </a:rPr>
              <a:t>y</a:t>
            </a:r>
            <a:r>
              <a:rPr sz="950" spc="-5" dirty="0">
                <a:latin typeface="Arial MT"/>
                <a:cs typeface="Arial MT"/>
              </a:rPr>
              <a:t>...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655953"/>
            <a:ext cx="2233295" cy="106997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Problem</a:t>
            </a:r>
            <a:r>
              <a:rPr sz="1100" b="1" spc="-10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D771A"/>
                </a:solidFill>
                <a:latin typeface="Arial"/>
                <a:cs typeface="Arial"/>
              </a:rPr>
              <a:t>Statement</a:t>
            </a:r>
            <a:r>
              <a:rPr sz="1100" b="1" spc="-5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5" dirty="0">
                <a:solidFill>
                  <a:srgbClr val="ED771A"/>
                </a:solidFill>
                <a:latin typeface="Arial"/>
                <a:cs typeface="Arial"/>
              </a:rPr>
              <a:t>/</a:t>
            </a:r>
            <a:r>
              <a:rPr sz="1100" b="1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Case</a:t>
            </a:r>
            <a:r>
              <a:rPr sz="1100" b="1" spc="-10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Study</a:t>
            </a:r>
            <a:endParaRPr sz="1100">
              <a:latin typeface="Arial"/>
              <a:cs typeface="Arial"/>
            </a:endParaRPr>
          </a:p>
          <a:p>
            <a:pPr marL="12700" marR="1155065">
              <a:lnSpc>
                <a:spcPct val="284700"/>
              </a:lnSpc>
              <a:spcBef>
                <a:spcPts val="385"/>
              </a:spcBef>
            </a:pPr>
            <a:r>
              <a:rPr sz="950" b="1" spc="-10" dirty="0">
                <a:latin typeface="Arial"/>
                <a:cs typeface="Arial"/>
              </a:rPr>
              <a:t>Table descriptions </a:t>
            </a:r>
            <a:r>
              <a:rPr sz="950" b="1" spc="-25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Emp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46326" y="2990850"/>
          <a:ext cx="3133089" cy="21777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6970"/>
                <a:gridCol w="845819"/>
                <a:gridCol w="1130300"/>
              </a:tblGrid>
              <a:tr h="242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28067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Empno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Number(4)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Ename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-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Varchar2(10)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job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Varchar2(9)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mgr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Number(4)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Hiredate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Sal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-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Number(7,2)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Comm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-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Number(7,2)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Deptno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-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10" y="5388270"/>
            <a:ext cx="116014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Designation_Master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6326" y="5822441"/>
          <a:ext cx="3025775" cy="72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03630"/>
                <a:gridCol w="967740"/>
                <a:gridCol w="954405"/>
              </a:tblGrid>
              <a:tr h="242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Design_code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Number(3)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Design_name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Varchar2(50)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0910" y="6768251"/>
            <a:ext cx="114046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Department_Master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46326" y="7203185"/>
          <a:ext cx="3133724" cy="7254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5700"/>
                <a:gridCol w="967739"/>
                <a:gridCol w="1010285"/>
              </a:tblGrid>
              <a:tr h="241554">
                <a:tc>
                  <a:txBody>
                    <a:bodyPr/>
                    <a:lstStyle/>
                    <a:p>
                      <a:pPr marR="408305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R="441959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Dept_Code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marR="427990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Dept_name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Varchar2(50)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511972"/>
            <a:ext cx="921385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Student_Master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46326" y="1946148"/>
          <a:ext cx="3133089" cy="1452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635"/>
                <a:gridCol w="859154"/>
                <a:gridCol w="1130300"/>
              </a:tblGrid>
              <a:tr h="241554">
                <a:tc>
                  <a:txBody>
                    <a:bodyPr/>
                    <a:lstStyle/>
                    <a:p>
                      <a:pPr marL="1079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Student_Code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Number(6)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Student_name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Varchar2(50)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Dept_Code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Student_dob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Student_Address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Varchar2(240)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10" y="3618145"/>
            <a:ext cx="880744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Student_Marks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6326" y="4052315"/>
          <a:ext cx="2971164" cy="145160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675"/>
                <a:gridCol w="914400"/>
                <a:gridCol w="847089"/>
              </a:tblGrid>
              <a:tr h="24231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Student_Code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Number(6)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Student_Year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Subject1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Number(3)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Subject2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Number(3)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Subject3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Number(3)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390903" y="5724305"/>
            <a:ext cx="74168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Staff_Master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846326" y="6157722"/>
          <a:ext cx="2811778" cy="2419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5044"/>
                <a:gridCol w="806450"/>
                <a:gridCol w="1010284"/>
              </a:tblGrid>
              <a:tr h="2423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R="2451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Staff_code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Number(8)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Staff_Name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2711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Varchar2(50)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Design_code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Dept_code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HireDate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Staff_dob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Staff_address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Varchar2(240)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Mgr_code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Number(8)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5" dirty="0">
                          <a:latin typeface="Arial MT"/>
                          <a:cs typeface="Arial MT"/>
                        </a:rPr>
                        <a:t>Staff_sal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0350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(10,2)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0903" y="1511972"/>
            <a:ext cx="77597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Book_Master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846326" y="1946148"/>
          <a:ext cx="2972433" cy="12100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5070"/>
                <a:gridCol w="807719"/>
                <a:gridCol w="969644"/>
              </a:tblGrid>
              <a:tr h="241554">
                <a:tc>
                  <a:txBody>
                    <a:bodyPr/>
                    <a:lstStyle/>
                    <a:p>
                      <a:pPr marL="1143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1587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Book_Code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Number(10)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Book_Name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Varchar2(50)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Book_pub_year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93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Book_pub_author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258445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Varchar2(50)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10" y="3375828"/>
            <a:ext cx="1134110" cy="1695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950" b="1" spc="-10" dirty="0">
                <a:latin typeface="Arial"/>
                <a:cs typeface="Arial"/>
              </a:rPr>
              <a:t>Book_Transactions</a:t>
            </a:r>
            <a:endParaRPr sz="950">
              <a:latin typeface="Arial"/>
              <a:cs typeface="Arial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46326" y="3810761"/>
          <a:ext cx="3347719" cy="1693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0850"/>
                <a:gridCol w="798194"/>
                <a:gridCol w="828675"/>
              </a:tblGrid>
              <a:tr h="241553">
                <a:tc>
                  <a:txBody>
                    <a:bodyPr/>
                    <a:lstStyle/>
                    <a:p>
                      <a:pPr marL="8890"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b="1" spc="-15" dirty="0">
                          <a:latin typeface="Arial"/>
                          <a:cs typeface="Arial"/>
                        </a:rPr>
                        <a:t>Name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R="228600" algn="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b="1" spc="-5" dirty="0">
                          <a:latin typeface="Arial"/>
                          <a:cs typeface="Arial"/>
                        </a:rPr>
                        <a:t>Null?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  <a:tc>
                  <a:txBody>
                    <a:bodyPr/>
                    <a:lstStyle/>
                    <a:p>
                      <a:pPr marL="28257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Type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38100">
                      <a:solidFill>
                        <a:srgbClr val="F7F7E7"/>
                      </a:solidFill>
                      <a:prstDash val="solid"/>
                    </a:lnL>
                    <a:lnR w="38100">
                      <a:solidFill>
                        <a:srgbClr val="F7F7E7"/>
                      </a:solidFill>
                      <a:prstDash val="solid"/>
                    </a:lnR>
                    <a:lnT w="38100">
                      <a:solidFill>
                        <a:srgbClr val="F7F7E7"/>
                      </a:solidFill>
                      <a:prstDash val="solid"/>
                    </a:lnT>
                    <a:lnB w="38100">
                      <a:solidFill>
                        <a:srgbClr val="F7F7E7"/>
                      </a:solidFill>
                      <a:prstDash val="solid"/>
                    </a:lnB>
                    <a:solidFill>
                      <a:srgbClr val="CCCC9A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Book_Code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38100" cap="flat" cmpd="sng" algn="ctr">
                      <a:solidFill>
                        <a:srgbClr val="F7F7E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Student_code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762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Staff_code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Number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4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Book_Issue_date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249554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2316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Book_expected_return_date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R="249554" algn="r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Not</a:t>
                      </a:r>
                      <a:r>
                        <a:rPr sz="950" spc="-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Null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  <a:tr h="241553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Book_actual_return_date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EFEFEF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  <a:tc>
                  <a:txBody>
                    <a:bodyPr/>
                    <a:lstStyle/>
                    <a:p>
                      <a:pPr marL="117475">
                        <a:lnSpc>
                          <a:spcPct val="100000"/>
                        </a:lnSpc>
                        <a:spcBef>
                          <a:spcPts val="65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Date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8255" marB="0">
                    <a:lnL w="9525">
                      <a:solidFill>
                        <a:srgbClr val="A0A0A0"/>
                      </a:solidFill>
                      <a:prstDash val="solid"/>
                    </a:lnL>
                    <a:lnR w="9525">
                      <a:solidFill>
                        <a:srgbClr val="A0A0A0"/>
                      </a:solidFill>
                      <a:prstDash val="solid"/>
                    </a:lnR>
                    <a:lnT w="9525">
                      <a:solidFill>
                        <a:srgbClr val="A0A0A0"/>
                      </a:solidFill>
                      <a:prstDash val="solid"/>
                    </a:lnT>
                    <a:lnB w="9525">
                      <a:solidFill>
                        <a:srgbClr val="A0A0A0"/>
                      </a:solidFill>
                      <a:prstDash val="solid"/>
                    </a:lnB>
                    <a:solidFill>
                      <a:srgbClr val="F7F7E7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5714" y="1655953"/>
            <a:ext cx="1928495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Lab</a:t>
            </a:r>
            <a:r>
              <a:rPr sz="1100" b="1" spc="-15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20" dirty="0">
                <a:solidFill>
                  <a:srgbClr val="ED771A"/>
                </a:solidFill>
                <a:latin typeface="Arial"/>
                <a:cs typeface="Arial"/>
              </a:rPr>
              <a:t>1.</a:t>
            </a:r>
            <a:r>
              <a:rPr sz="1100" b="1" spc="20" dirty="0">
                <a:solidFill>
                  <a:srgbClr val="E36C0A"/>
                </a:solidFill>
                <a:latin typeface="Arial"/>
                <a:cs typeface="Arial"/>
              </a:rPr>
              <a:t>Data</a:t>
            </a:r>
            <a:r>
              <a:rPr sz="1100" b="1" spc="-10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36C0A"/>
                </a:solidFill>
                <a:latin typeface="Arial"/>
                <a:cs typeface="Arial"/>
              </a:rPr>
              <a:t>Query</a:t>
            </a:r>
            <a:r>
              <a:rPr sz="1100" b="1" spc="-10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36C0A"/>
                </a:solidFill>
                <a:latin typeface="Arial"/>
                <a:cs typeface="Arial"/>
              </a:rPr>
              <a:t>Language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6316" y="2166365"/>
          <a:ext cx="4636134" cy="674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/>
                <a:gridCol w="4175125"/>
              </a:tblGrid>
              <a:tr h="4343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95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Goals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Query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database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Usage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of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various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operators</a:t>
                      </a:r>
                      <a:r>
                        <a:rPr sz="950" spc="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in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select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statements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40411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Time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90"/>
                        </a:lnSpc>
                      </a:pPr>
                      <a:r>
                        <a:rPr sz="95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hr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30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min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03" y="2967046"/>
            <a:ext cx="4939030" cy="51803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9705" lvl="1" indent="-167640">
              <a:lnSpc>
                <a:spcPct val="100000"/>
              </a:lnSpc>
              <a:spcBef>
                <a:spcPts val="590"/>
              </a:spcBef>
              <a:buSzPct val="89473"/>
              <a:buAutoNum type="arabicPeriod"/>
              <a:tabLst>
                <a:tab pos="180340" algn="l"/>
              </a:tabLst>
            </a:pPr>
            <a:r>
              <a:rPr sz="950" b="1" spc="-5" dirty="0">
                <a:latin typeface="Arial"/>
                <a:cs typeface="Arial"/>
              </a:rPr>
              <a:t>:</a:t>
            </a:r>
            <a:r>
              <a:rPr sz="950" b="1" spc="-25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Data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Query</a:t>
            </a:r>
            <a:r>
              <a:rPr sz="950" b="1" spc="-30" dirty="0">
                <a:latin typeface="Arial"/>
                <a:cs typeface="Arial"/>
              </a:rPr>
              <a:t> </a:t>
            </a:r>
            <a:r>
              <a:rPr sz="950" b="1" spc="-5" dirty="0">
                <a:latin typeface="Arial"/>
                <a:cs typeface="Arial"/>
              </a:rPr>
              <a:t>Language</a:t>
            </a:r>
            <a:endParaRPr sz="950">
              <a:latin typeface="Arial"/>
              <a:cs typeface="Arial"/>
            </a:endParaRPr>
          </a:p>
          <a:p>
            <a:pPr marL="442595" marR="216535" lvl="2" indent="-215265">
              <a:lnSpc>
                <a:spcPct val="142100"/>
              </a:lnSpc>
              <a:spcBef>
                <a:spcPts val="15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Retrieve 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(Name,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code)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who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working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 code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30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40.</a:t>
            </a:r>
            <a:endParaRPr sz="950">
              <a:latin typeface="Arial MT"/>
              <a:cs typeface="Arial MT"/>
            </a:endParaRPr>
          </a:p>
          <a:p>
            <a:pPr marL="442595" marR="45085" lvl="2" indent="-215265">
              <a:lnSpc>
                <a:spcPct val="142100"/>
              </a:lnSpc>
              <a:spcBef>
                <a:spcPts val="5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total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marks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every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Total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Marks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calculated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subject1+subject2+subject3 .(Refer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Student_marks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 </a:t>
            </a:r>
            <a:r>
              <a:rPr sz="950" spc="-5" dirty="0">
                <a:latin typeface="Arial MT"/>
                <a:cs typeface="Arial MT"/>
              </a:rPr>
              <a:t>)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Designation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joined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before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2003</a:t>
            </a:r>
            <a:endParaRPr sz="950">
              <a:latin typeface="Arial MT"/>
              <a:cs typeface="Arial MT"/>
            </a:endParaRPr>
          </a:p>
          <a:p>
            <a:pPr marL="442595" marR="5080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range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between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12000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25000.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user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defined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headers.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Hint: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 clause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along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other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operators</a:t>
            </a:r>
            <a:endParaRPr sz="950">
              <a:latin typeface="Arial MT"/>
              <a:cs typeface="Arial MT"/>
            </a:endParaRPr>
          </a:p>
          <a:p>
            <a:pPr marL="442595" marR="49530" lvl="2" indent="-215265">
              <a:lnSpc>
                <a:spcPct val="142100"/>
              </a:lnSpc>
              <a:spcBef>
                <a:spcPts val="5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experience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18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years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sort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based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their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experience.</a:t>
            </a:r>
            <a:endParaRPr sz="950">
              <a:latin typeface="Arial MT"/>
              <a:cs typeface="Arial MT"/>
            </a:endParaRPr>
          </a:p>
          <a:p>
            <a:pPr marL="442595" marR="24765" lvl="2" indent="-215265">
              <a:lnSpc>
                <a:spcPct val="142100"/>
              </a:lnSpc>
              <a:spcBef>
                <a:spcPts val="10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designation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years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working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30.</a:t>
            </a:r>
            <a:endParaRPr sz="950">
              <a:latin typeface="Arial MT"/>
              <a:cs typeface="Arial MT"/>
            </a:endParaRPr>
          </a:p>
          <a:p>
            <a:pPr marL="442595" marR="90170" lvl="2" indent="-215265">
              <a:lnSpc>
                <a:spcPct val="142100"/>
              </a:lnSpc>
              <a:spcBef>
                <a:spcPts val="5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concatenated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separated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comma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space.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‘Student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Info’.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484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5" dirty="0">
                <a:latin typeface="Arial MT"/>
                <a:cs typeface="Arial MT"/>
              </a:rPr>
              <a:t>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manager.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Hint: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is </a:t>
            </a:r>
            <a:r>
              <a:rPr sz="950" spc="-10" dirty="0">
                <a:latin typeface="Arial MT"/>
                <a:cs typeface="Arial MT"/>
              </a:rPr>
              <a:t>null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480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Write</a:t>
            </a:r>
            <a:r>
              <a:rPr sz="950" spc="-5" dirty="0">
                <a:latin typeface="Arial MT"/>
                <a:cs typeface="Arial MT"/>
              </a:rPr>
              <a:t> a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birth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endParaRPr sz="950">
              <a:latin typeface="Arial MT"/>
              <a:cs typeface="Arial MT"/>
            </a:endParaRPr>
          </a:p>
          <a:p>
            <a:pPr marL="442595" marR="9525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students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who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were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born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between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January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1981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March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31,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1983.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Sort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based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birth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(ascending).Hint: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between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operator</a:t>
            </a:r>
            <a:endParaRPr sz="950">
              <a:latin typeface="Arial MT"/>
              <a:cs typeface="Arial MT"/>
            </a:endParaRPr>
          </a:p>
          <a:p>
            <a:pPr marL="442595" marR="48895" lvl="2" indent="-215265">
              <a:lnSpc>
                <a:spcPct val="142100"/>
              </a:lnSpc>
              <a:spcBef>
                <a:spcPts val="5"/>
              </a:spcBef>
              <a:buAutoNum type="arabicPeriod" startAt="9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were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published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during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period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2001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2004.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Also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character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‘&amp;’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anywhere.</a:t>
            </a:r>
            <a:endParaRPr sz="950">
              <a:latin typeface="Arial MT"/>
              <a:cs typeface="Arial MT"/>
            </a:endParaRPr>
          </a:p>
          <a:p>
            <a:pPr marL="442595" marR="90805" lvl="2" indent="-215265">
              <a:lnSpc>
                <a:spcPct val="142100"/>
              </a:lnSpc>
              <a:spcBef>
                <a:spcPts val="10"/>
              </a:spcBef>
              <a:buAutoNum type="arabicPeriod" startAt="9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records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“COMP”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anywhere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</a:t>
            </a:r>
            <a:r>
              <a:rPr sz="950" spc="-24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Book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name.</a:t>
            </a:r>
            <a:endParaRPr sz="950">
              <a:latin typeface="Arial MT"/>
              <a:cs typeface="Arial MT"/>
            </a:endParaRPr>
          </a:p>
          <a:p>
            <a:pPr marL="442595" marR="69850" lvl="2" indent="-215265">
              <a:lnSpc>
                <a:spcPct val="142100"/>
              </a:lnSpc>
              <a:spcBef>
                <a:spcPts val="5"/>
              </a:spcBef>
              <a:buAutoNum type="arabicPeriod" startAt="9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start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‘A’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‘S’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whose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contains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second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or </a:t>
            </a:r>
            <a:r>
              <a:rPr sz="950" spc="-10" dirty="0">
                <a:latin typeface="Arial MT"/>
                <a:cs typeface="Arial MT"/>
              </a:rPr>
              <a:t>third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character,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ending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either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‘N’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‘S’.</a:t>
            </a:r>
            <a:endParaRPr sz="950">
              <a:latin typeface="Arial MT"/>
              <a:cs typeface="Arial MT"/>
            </a:endParaRPr>
          </a:p>
          <a:p>
            <a:pPr marL="443230" lvl="2" indent="-215900">
              <a:lnSpc>
                <a:spcPct val="100000"/>
              </a:lnSpc>
              <a:spcBef>
                <a:spcPts val="484"/>
              </a:spcBef>
              <a:buAutoNum type="arabicPeriod" startAt="9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staff</a:t>
            </a:r>
            <a:r>
              <a:rPr sz="950" spc="-10" dirty="0">
                <a:latin typeface="Arial MT"/>
                <a:cs typeface="Arial MT"/>
              </a:rPr>
              <a:t> having</a:t>
            </a:r>
            <a:r>
              <a:rPr sz="950" spc="-5" dirty="0">
                <a:latin typeface="Arial MT"/>
                <a:cs typeface="Arial MT"/>
              </a:rPr>
              <a:t> ‘_’ </a:t>
            </a:r>
            <a:r>
              <a:rPr sz="950" spc="-10" dirty="0">
                <a:latin typeface="Arial MT"/>
                <a:cs typeface="Arial MT"/>
              </a:rPr>
              <a:t>character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in their </a:t>
            </a:r>
            <a:r>
              <a:rPr sz="950" spc="-10" dirty="0">
                <a:latin typeface="Arial MT"/>
                <a:cs typeface="Arial MT"/>
              </a:rPr>
              <a:t>name.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75714" y="1655953"/>
            <a:ext cx="273304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Lab</a:t>
            </a:r>
            <a:r>
              <a:rPr sz="1100" b="1" spc="-5" dirty="0">
                <a:solidFill>
                  <a:srgbClr val="ED771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D771A"/>
                </a:solidFill>
                <a:latin typeface="Arial"/>
                <a:cs typeface="Arial"/>
              </a:rPr>
              <a:t>2.</a:t>
            </a:r>
            <a:r>
              <a:rPr sz="1100" b="1" spc="15" dirty="0">
                <a:solidFill>
                  <a:srgbClr val="E36C0A"/>
                </a:solidFill>
                <a:latin typeface="Arial"/>
                <a:cs typeface="Arial"/>
              </a:rPr>
              <a:t>Single</a:t>
            </a:r>
            <a:r>
              <a:rPr sz="1100" b="1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36C0A"/>
                </a:solidFill>
                <a:latin typeface="Arial"/>
                <a:cs typeface="Arial"/>
              </a:rPr>
              <a:t>Row</a:t>
            </a:r>
            <a:r>
              <a:rPr sz="1100" b="1" spc="10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5" dirty="0">
                <a:solidFill>
                  <a:srgbClr val="E36C0A"/>
                </a:solidFill>
                <a:latin typeface="Arial"/>
                <a:cs typeface="Arial"/>
              </a:rPr>
              <a:t>And</a:t>
            </a:r>
            <a:r>
              <a:rPr sz="1100" b="1" spc="-5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36C0A"/>
                </a:solidFill>
                <a:latin typeface="Arial"/>
                <a:cs typeface="Arial"/>
              </a:rPr>
              <a:t>Group</a:t>
            </a:r>
            <a:r>
              <a:rPr sz="1100" b="1" dirty="0">
                <a:solidFill>
                  <a:srgbClr val="E36C0A"/>
                </a:solidFill>
                <a:latin typeface="Arial"/>
                <a:cs typeface="Arial"/>
              </a:rPr>
              <a:t> </a:t>
            </a:r>
            <a:r>
              <a:rPr sz="1100" b="1" spc="10" dirty="0">
                <a:solidFill>
                  <a:srgbClr val="E36C0A"/>
                </a:solidFill>
                <a:latin typeface="Arial"/>
                <a:cs typeface="Arial"/>
              </a:rPr>
              <a:t>Functions</a:t>
            </a:r>
            <a:endParaRPr sz="11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766316" y="2202179"/>
          <a:ext cx="4626609" cy="11471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1009"/>
                <a:gridCol w="4165600"/>
              </a:tblGrid>
              <a:tr h="8633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4135">
                        <a:lnSpc>
                          <a:spcPct val="100000"/>
                        </a:lnSpc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Goals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15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Querying tables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single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 row</a:t>
                      </a:r>
                      <a:r>
                        <a:rPr sz="950" spc="-1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functions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4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Querying tables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using date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functions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50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Querying tables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number functions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94030" indent="-215265">
                        <a:lnSpc>
                          <a:spcPct val="100000"/>
                        </a:lnSpc>
                        <a:spcBef>
                          <a:spcPts val="545"/>
                        </a:spcBef>
                        <a:buFont typeface="Symbol"/>
                        <a:buChar char=""/>
                        <a:tabLst>
                          <a:tab pos="494030" algn="l"/>
                          <a:tab pos="494665" algn="l"/>
                        </a:tabLst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Querying tables</a:t>
                      </a:r>
                      <a:r>
                        <a:rPr sz="95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using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group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functions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  <a:tr h="283844"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Time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64769">
                        <a:lnSpc>
                          <a:spcPts val="1085"/>
                        </a:lnSpc>
                      </a:pPr>
                      <a:r>
                        <a:rPr sz="950" spc="-5" dirty="0">
                          <a:latin typeface="Arial MT"/>
                          <a:cs typeface="Arial MT"/>
                        </a:rPr>
                        <a:t>1</a:t>
                      </a:r>
                      <a:r>
                        <a:rPr sz="950" spc="-3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hr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45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min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7F7F7F"/>
                      </a:solidFill>
                      <a:prstDash val="solid"/>
                    </a:lnL>
                    <a:lnR w="6350">
                      <a:solidFill>
                        <a:srgbClr val="7F7F7F"/>
                      </a:solidFill>
                      <a:prstDash val="solid"/>
                    </a:lnR>
                    <a:lnT w="6350">
                      <a:solidFill>
                        <a:srgbClr val="7F7F7F"/>
                      </a:solidFill>
                      <a:prstDash val="solid"/>
                    </a:lnT>
                    <a:lnB w="6350">
                      <a:solidFill>
                        <a:srgbClr val="7F7F7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object 6"/>
          <p:cNvSpPr txBox="1"/>
          <p:nvPr/>
        </p:nvSpPr>
        <p:spPr>
          <a:xfrm>
            <a:off x="1390903" y="3475299"/>
            <a:ext cx="4927600" cy="250063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79705" lvl="1" indent="-167640">
              <a:lnSpc>
                <a:spcPct val="100000"/>
              </a:lnSpc>
              <a:spcBef>
                <a:spcPts val="590"/>
              </a:spcBef>
              <a:buSzPct val="89473"/>
              <a:buAutoNum type="arabicPeriod"/>
              <a:tabLst>
                <a:tab pos="180340" algn="l"/>
              </a:tabLst>
            </a:pPr>
            <a:r>
              <a:rPr sz="950" b="1" spc="-5" dirty="0">
                <a:latin typeface="Arial"/>
                <a:cs typeface="Arial"/>
              </a:rPr>
              <a:t>:</a:t>
            </a:r>
            <a:r>
              <a:rPr sz="950" b="1" spc="-15" dirty="0">
                <a:latin typeface="Arial"/>
                <a:cs typeface="Arial"/>
              </a:rPr>
              <a:t> </a:t>
            </a:r>
            <a:r>
              <a:rPr sz="950" b="1" spc="-10" dirty="0">
                <a:latin typeface="Arial"/>
                <a:cs typeface="Arial"/>
              </a:rPr>
              <a:t>Single </a:t>
            </a:r>
            <a:r>
              <a:rPr sz="950" b="1" spc="-15" dirty="0">
                <a:latin typeface="Arial"/>
                <a:cs typeface="Arial"/>
              </a:rPr>
              <a:t>Row</a:t>
            </a:r>
            <a:r>
              <a:rPr sz="950" b="1" spc="5" dirty="0">
                <a:latin typeface="Arial"/>
                <a:cs typeface="Arial"/>
              </a:rPr>
              <a:t> </a:t>
            </a:r>
            <a:r>
              <a:rPr sz="950" b="1" spc="-15" dirty="0">
                <a:latin typeface="Arial"/>
                <a:cs typeface="Arial"/>
              </a:rPr>
              <a:t>Functions:</a:t>
            </a:r>
            <a:endParaRPr sz="950">
              <a:latin typeface="Arial"/>
              <a:cs typeface="Arial"/>
            </a:endParaRPr>
          </a:p>
          <a:p>
            <a:pPr marL="442595" marR="26670" lvl="2" indent="-215265">
              <a:lnSpc>
                <a:spcPct val="142100"/>
              </a:lnSpc>
              <a:spcBef>
                <a:spcPts val="15"/>
              </a:spcBef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Create</a:t>
            </a:r>
            <a:r>
              <a:rPr sz="950" spc="-5" dirty="0">
                <a:latin typeface="Arial MT"/>
                <a:cs typeface="Arial MT"/>
              </a:rPr>
              <a:t> 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will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Format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15 character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long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left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padded 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‘$’.</a:t>
            </a:r>
            <a:endParaRPr sz="950">
              <a:latin typeface="Arial MT"/>
              <a:cs typeface="Arial MT"/>
            </a:endParaRPr>
          </a:p>
          <a:p>
            <a:pPr marL="442595" marR="91440" lvl="2" indent="-215265">
              <a:lnSpc>
                <a:spcPct val="142400"/>
              </a:lnSpc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birth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where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birth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must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format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similar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“January,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12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1981”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those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were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born</a:t>
            </a:r>
            <a:r>
              <a:rPr sz="950" spc="-5" dirty="0">
                <a:latin typeface="Arial MT"/>
                <a:cs typeface="Arial MT"/>
              </a:rPr>
              <a:t> on </a:t>
            </a:r>
            <a:r>
              <a:rPr sz="950" spc="-10" dirty="0">
                <a:latin typeface="Arial MT"/>
                <a:cs typeface="Arial MT"/>
              </a:rPr>
              <a:t>Saturday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Sunday.</a:t>
            </a:r>
            <a:endParaRPr sz="950">
              <a:latin typeface="Arial MT"/>
              <a:cs typeface="Arial MT"/>
            </a:endParaRPr>
          </a:p>
          <a:p>
            <a:pPr marL="442595" marR="187325" lvl="2" indent="-215265">
              <a:lnSpc>
                <a:spcPct val="142100"/>
              </a:lnSpc>
              <a:buAutoNum type="arabicPeriod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months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worked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organization.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Label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 column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‘Months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Worked’.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 your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result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months</a:t>
            </a:r>
            <a:endParaRPr sz="950">
              <a:latin typeface="Arial MT"/>
              <a:cs typeface="Arial MT"/>
            </a:endParaRPr>
          </a:p>
          <a:p>
            <a:pPr marL="442595">
              <a:lnSpc>
                <a:spcPct val="100000"/>
              </a:lnSpc>
              <a:spcBef>
                <a:spcPts val="489"/>
              </a:spcBef>
            </a:pPr>
            <a:r>
              <a:rPr sz="950" spc="-10" dirty="0">
                <a:latin typeface="Arial MT"/>
                <a:cs typeface="Arial MT"/>
              </a:rPr>
              <a:t>employed.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Also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Round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months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closest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whole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number.</a:t>
            </a:r>
            <a:endParaRPr sz="950">
              <a:latin typeface="Arial MT"/>
              <a:cs typeface="Arial MT"/>
            </a:endParaRPr>
          </a:p>
          <a:p>
            <a:pPr marL="442595" lvl="2" indent="-215265">
              <a:lnSpc>
                <a:spcPct val="100000"/>
              </a:lnSpc>
              <a:spcBef>
                <a:spcPts val="480"/>
              </a:spcBef>
              <a:buAutoNum type="arabicPeriod" startAt="4"/>
              <a:tabLst>
                <a:tab pos="4438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should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represented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X.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Each</a:t>
            </a:r>
            <a:r>
              <a:rPr sz="950" spc="-5" dirty="0">
                <a:latin typeface="Arial MT"/>
                <a:cs typeface="Arial MT"/>
              </a:rPr>
              <a:t> X</a:t>
            </a:r>
            <a:endParaRPr sz="950">
              <a:latin typeface="Arial MT"/>
              <a:cs typeface="Arial MT"/>
            </a:endParaRPr>
          </a:p>
          <a:p>
            <a:pPr marL="442595" marR="5080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represents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1000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Hint: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Divide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1000,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rpad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substitute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‘X’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 every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1000.</a:t>
            </a:r>
            <a:endParaRPr sz="950">
              <a:latin typeface="Arial MT"/>
              <a:cs typeface="Arial MT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802377" y="6242897"/>
          <a:ext cx="2739389" cy="7524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60425"/>
                <a:gridCol w="628015"/>
                <a:gridCol w="1250949"/>
              </a:tblGrid>
              <a:tr h="272997">
                <a:tc>
                  <a:txBody>
                    <a:bodyPr/>
                    <a:lstStyle/>
                    <a:p>
                      <a:pPr marL="31750">
                        <a:lnSpc>
                          <a:spcPts val="1045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Sample</a:t>
                      </a:r>
                      <a:r>
                        <a:rPr sz="950" spc="-4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Output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309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JOHN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31115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10000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850">
                        <a:latin typeface="Times New Roman"/>
                        <a:cs typeface="Times New Roman"/>
                      </a:endParaRPr>
                    </a:p>
                    <a:p>
                      <a:pPr marL="263525">
                        <a:lnSpc>
                          <a:spcPct val="10000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XXXXXXXXXX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540" marB="0"/>
                </a:tc>
              </a:tr>
              <a:tr h="170125"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  <a:spcBef>
                          <a:spcPts val="19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ALLEN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ts val="1050"/>
                        </a:lnSpc>
                        <a:spcBef>
                          <a:spcPts val="19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12000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64160">
                        <a:lnSpc>
                          <a:spcPts val="1050"/>
                        </a:lnSpc>
                        <a:spcBef>
                          <a:spcPts val="190"/>
                        </a:spcBef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XXXXXXXXXXXX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4130" marB="0"/>
                </a:tc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1606548" y="7187762"/>
            <a:ext cx="4749800" cy="849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329" marR="602615" indent="-215265">
              <a:lnSpc>
                <a:spcPct val="142100"/>
              </a:lnSpc>
              <a:spcBef>
                <a:spcPts val="100"/>
              </a:spcBef>
              <a:buAutoNum type="arabicPeriod" startAt="5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List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details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staff</a:t>
            </a:r>
            <a:r>
              <a:rPr sz="950" spc="-10" dirty="0">
                <a:latin typeface="Arial MT"/>
                <a:cs typeface="Arial MT"/>
              </a:rPr>
              <a:t> who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have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joined</a:t>
            </a:r>
            <a:r>
              <a:rPr sz="950" spc="-5" dirty="0">
                <a:latin typeface="Arial MT"/>
                <a:cs typeface="Arial MT"/>
              </a:rPr>
              <a:t> 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first </a:t>
            </a:r>
            <a:r>
              <a:rPr sz="950" spc="-10" dirty="0">
                <a:latin typeface="Arial MT"/>
                <a:cs typeface="Arial MT"/>
              </a:rPr>
              <a:t>half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December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month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(irrespective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year).</a:t>
            </a:r>
            <a:endParaRPr sz="950">
              <a:latin typeface="Arial MT"/>
              <a:cs typeface="Arial MT"/>
            </a:endParaRPr>
          </a:p>
          <a:p>
            <a:pPr marL="227329" marR="5080" indent="-215265">
              <a:lnSpc>
                <a:spcPct val="142100"/>
              </a:lnSpc>
              <a:spcBef>
                <a:spcPts val="5"/>
              </a:spcBef>
              <a:buAutoNum type="arabicPeriod" startAt="5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Write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query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that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Salary,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Grade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staff.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Grade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depends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 </a:t>
            </a:r>
            <a:r>
              <a:rPr sz="950" spc="-5" dirty="0">
                <a:latin typeface="Arial MT"/>
                <a:cs typeface="Arial MT"/>
              </a:rPr>
              <a:t>the following </a:t>
            </a:r>
            <a:r>
              <a:rPr sz="950" spc="-10" dirty="0">
                <a:latin typeface="Arial MT"/>
                <a:cs typeface="Arial MT"/>
              </a:rPr>
              <a:t>table.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2328" y="791810"/>
            <a:ext cx="1959610" cy="2260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O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RACLE</a:t>
            </a:r>
            <a:r>
              <a:rPr sz="1000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dirty="0">
                <a:solidFill>
                  <a:srgbClr val="909090"/>
                </a:solidFill>
                <a:latin typeface="Arial MT"/>
                <a:cs typeface="Arial MT"/>
              </a:rPr>
              <a:t>PL/SQL</a:t>
            </a:r>
            <a:r>
              <a:rPr sz="1300" spc="-7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L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AB</a:t>
            </a:r>
            <a:r>
              <a:rPr sz="1000" spc="-5" dirty="0">
                <a:solidFill>
                  <a:srgbClr val="909090"/>
                </a:solidFill>
                <a:latin typeface="Arial MT"/>
                <a:cs typeface="Arial MT"/>
              </a:rPr>
              <a:t> </a:t>
            </a:r>
            <a:r>
              <a:rPr sz="1300" spc="15" dirty="0">
                <a:solidFill>
                  <a:srgbClr val="909090"/>
                </a:solidFill>
                <a:latin typeface="Arial MT"/>
                <a:cs typeface="Arial MT"/>
              </a:rPr>
              <a:t>B</a:t>
            </a:r>
            <a:r>
              <a:rPr sz="1000" spc="15" dirty="0">
                <a:solidFill>
                  <a:srgbClr val="909090"/>
                </a:solidFill>
                <a:latin typeface="Arial MT"/>
                <a:cs typeface="Arial MT"/>
              </a:rPr>
              <a:t>OOK</a:t>
            </a:r>
            <a:endParaRPr sz="1000">
              <a:latin typeface="Arial MT"/>
              <a:cs typeface="Arial MT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766316" y="1533906"/>
          <a:ext cx="4662170" cy="11319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69185"/>
                <a:gridCol w="2292985"/>
              </a:tblGrid>
              <a:tr h="2838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Salary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sz="950" b="1" spc="-10" dirty="0">
                          <a:latin typeface="Arial"/>
                          <a:cs typeface="Arial"/>
                        </a:rPr>
                        <a:t>Grade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T="641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217"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Salary</a:t>
                      </a:r>
                      <a:r>
                        <a:rPr sz="950" spc="-3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&gt;=50000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A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5"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Salary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&gt;=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 25000</a:t>
                      </a:r>
                      <a:r>
                        <a:rPr sz="950" spc="-2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 50000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B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1835">
                <a:tc>
                  <a:txBody>
                    <a:bodyPr/>
                    <a:lstStyle/>
                    <a:p>
                      <a:pPr algn="ctr">
                        <a:lnSpc>
                          <a:spcPts val="1090"/>
                        </a:lnSpc>
                      </a:pPr>
                      <a:r>
                        <a:rPr sz="950" spc="-10" dirty="0">
                          <a:latin typeface="Arial MT"/>
                          <a:cs typeface="Arial MT"/>
                        </a:rPr>
                        <a:t>Salary&gt;=10000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" dirty="0">
                          <a:latin typeface="Arial MT"/>
                          <a:cs typeface="Arial MT"/>
                        </a:rPr>
                        <a:t>&lt;</a:t>
                      </a:r>
                      <a:r>
                        <a:rPr sz="950" spc="-2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latin typeface="Arial MT"/>
                          <a:cs typeface="Arial MT"/>
                        </a:rPr>
                        <a:t>25000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90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C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212217">
                <a:tc>
                  <a:txBody>
                    <a:bodyPr/>
                    <a:lstStyle/>
                    <a:p>
                      <a:pPr algn="ctr">
                        <a:lnSpc>
                          <a:spcPts val="1095"/>
                        </a:lnSpc>
                      </a:pPr>
                      <a:r>
                        <a:rPr sz="950" spc="-15" dirty="0">
                          <a:latin typeface="Arial MT"/>
                          <a:cs typeface="Arial MT"/>
                        </a:rPr>
                        <a:t>OTHERS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095"/>
                        </a:lnSpc>
                      </a:pPr>
                      <a:r>
                        <a:rPr sz="950" dirty="0">
                          <a:latin typeface="Arial MT"/>
                          <a:cs typeface="Arial MT"/>
                        </a:rPr>
                        <a:t>D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606548" y="2999813"/>
            <a:ext cx="4747895" cy="37357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27329" marR="295275" indent="-215265">
              <a:lnSpc>
                <a:spcPct val="142400"/>
              </a:lnSpc>
              <a:spcBef>
                <a:spcPts val="105"/>
              </a:spcBef>
              <a:buAutoNum type="arabicPeriod" startAt="7"/>
              <a:tabLst>
                <a:tab pos="227965" algn="l"/>
                <a:tab pos="951230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Staff </a:t>
            </a:r>
            <a:r>
              <a:rPr sz="950" spc="-10" dirty="0">
                <a:latin typeface="Arial MT"/>
                <a:cs typeface="Arial MT"/>
              </a:rPr>
              <a:t>Name,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Hire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week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which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5" dirty="0">
                <a:latin typeface="Arial MT"/>
                <a:cs typeface="Arial MT"/>
              </a:rPr>
              <a:t>was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hired.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Label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spc="-10" dirty="0">
                <a:latin typeface="Arial MT"/>
                <a:cs typeface="Arial MT"/>
              </a:rPr>
              <a:t> column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DAY.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Order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result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by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day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week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starting </a:t>
            </a:r>
            <a:r>
              <a:rPr sz="950" spc="-10" dirty="0">
                <a:latin typeface="Arial MT"/>
                <a:cs typeface="Arial MT"/>
              </a:rPr>
              <a:t>with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Monday.	Hint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:Use to_char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hiredate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formats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‘DY’</a:t>
            </a:r>
            <a:r>
              <a:rPr sz="950" spc="-10" dirty="0">
                <a:latin typeface="Arial MT"/>
                <a:cs typeface="Arial MT"/>
              </a:rPr>
              <a:t> 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’D’</a:t>
            </a:r>
            <a:endParaRPr sz="950">
              <a:latin typeface="Arial MT"/>
              <a:cs typeface="Arial MT"/>
            </a:endParaRPr>
          </a:p>
          <a:p>
            <a:pPr marL="227329" marR="127635" indent="-215265">
              <a:lnSpc>
                <a:spcPct val="142400"/>
              </a:lnSpc>
              <a:buAutoNum type="arabicPeriod" startAt="7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Show </a:t>
            </a:r>
            <a:r>
              <a:rPr sz="950" spc="-5" dirty="0">
                <a:latin typeface="Arial MT"/>
                <a:cs typeface="Arial MT"/>
              </a:rPr>
              <a:t>staff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names</a:t>
            </a:r>
            <a:r>
              <a:rPr sz="950" spc="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respective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numbers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asterisk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from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Staff_Masters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table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except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first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last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characters.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example: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KING will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be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replaced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with K**G.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. 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Hint: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substring,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rpad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 length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functions.</a:t>
            </a:r>
            <a:endParaRPr sz="9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AutoNum type="arabicPeriod" startAt="7"/>
            </a:pPr>
            <a:endParaRPr sz="1400">
              <a:latin typeface="Arial MT"/>
              <a:cs typeface="Arial MT"/>
            </a:endParaRPr>
          </a:p>
          <a:p>
            <a:pPr marL="227329" marR="594360" indent="-215265" algn="just">
              <a:lnSpc>
                <a:spcPct val="142100"/>
              </a:lnSpc>
              <a:buAutoNum type="arabicPeriod" startAt="7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Write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query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find the position of third occurrence of ‘i’ in the given </a:t>
            </a:r>
            <a:r>
              <a:rPr sz="950" spc="-15" dirty="0">
                <a:latin typeface="Arial MT"/>
                <a:cs typeface="Arial MT"/>
              </a:rPr>
              <a:t>word </a:t>
            </a:r>
            <a:r>
              <a:rPr sz="950" spc="-10" dirty="0">
                <a:latin typeface="Arial MT"/>
                <a:cs typeface="Arial MT"/>
              </a:rPr>
              <a:t> ‘Mississippi’.</a:t>
            </a:r>
            <a:endParaRPr sz="950">
              <a:latin typeface="Arial MT"/>
              <a:cs typeface="Arial MT"/>
            </a:endParaRPr>
          </a:p>
          <a:p>
            <a:pPr marL="227329" marR="206375" indent="-215265" algn="just">
              <a:lnSpc>
                <a:spcPct val="142400"/>
              </a:lnSpc>
              <a:spcBef>
                <a:spcPts val="5"/>
              </a:spcBef>
              <a:buAutoNum type="arabicPeriod" startAt="7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Write </a:t>
            </a:r>
            <a:r>
              <a:rPr sz="950" spc="-5" dirty="0">
                <a:latin typeface="Arial MT"/>
                <a:cs typeface="Arial MT"/>
              </a:rPr>
              <a:t>a </a:t>
            </a:r>
            <a:r>
              <a:rPr sz="950" spc="-10" dirty="0">
                <a:latin typeface="Arial MT"/>
                <a:cs typeface="Arial MT"/>
              </a:rPr>
              <a:t>query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find the pay date for the month. Pay date is the last Friday of the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month. Display the date in the format “Twenty Eighth of January, 2002”. Label the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heading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PAY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DATE.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Hint: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 to_char,next_day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 last_day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functions</a:t>
            </a:r>
            <a:endParaRPr sz="950">
              <a:latin typeface="Arial MT"/>
              <a:cs typeface="Arial MT"/>
            </a:endParaRPr>
          </a:p>
          <a:p>
            <a:pPr marL="227329" marR="5080" indent="-215265">
              <a:lnSpc>
                <a:spcPct val="142100"/>
              </a:lnSpc>
              <a:buAutoNum type="arabicPeriod" startAt="7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code,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Name. 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“Electricals”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 </a:t>
            </a:r>
            <a:r>
              <a:rPr sz="950" spc="-5" dirty="0">
                <a:latin typeface="Arial MT"/>
                <a:cs typeface="Arial MT"/>
              </a:rPr>
              <a:t>=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20, 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“Electronics”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if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=30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“Others”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for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all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other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codes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in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endParaRPr sz="950">
              <a:latin typeface="Arial MT"/>
              <a:cs typeface="Arial MT"/>
            </a:endParaRPr>
          </a:p>
          <a:p>
            <a:pPr marL="227329">
              <a:lnSpc>
                <a:spcPct val="100000"/>
              </a:lnSpc>
              <a:spcBef>
                <a:spcPts val="484"/>
              </a:spcBef>
            </a:pPr>
            <a:r>
              <a:rPr sz="950" spc="-10" dirty="0">
                <a:latin typeface="Arial MT"/>
                <a:cs typeface="Arial MT"/>
              </a:rPr>
              <a:t>column. Hint</a:t>
            </a:r>
            <a:r>
              <a:rPr sz="950" spc="-15" dirty="0">
                <a:latin typeface="Arial MT"/>
                <a:cs typeface="Arial MT"/>
              </a:rPr>
              <a:t> </a:t>
            </a:r>
            <a:r>
              <a:rPr sz="950" spc="-5" dirty="0">
                <a:latin typeface="Arial MT"/>
                <a:cs typeface="Arial MT"/>
              </a:rPr>
              <a:t>:</a:t>
            </a:r>
            <a:r>
              <a:rPr sz="950" spc="-10" dirty="0">
                <a:latin typeface="Arial MT"/>
                <a:cs typeface="Arial MT"/>
              </a:rPr>
              <a:t> Use</a:t>
            </a:r>
            <a:r>
              <a:rPr sz="950" spc="-2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Decode</a:t>
            </a:r>
            <a:endParaRPr sz="950">
              <a:latin typeface="Arial MT"/>
              <a:cs typeface="Arial MT"/>
            </a:endParaRPr>
          </a:p>
          <a:p>
            <a:pPr marL="227329" indent="-215265">
              <a:lnSpc>
                <a:spcPct val="100000"/>
              </a:lnSpc>
              <a:spcBef>
                <a:spcPts val="480"/>
              </a:spcBef>
              <a:buAutoNum type="arabicPeriod" startAt="12"/>
              <a:tabLst>
                <a:tab pos="227965" algn="l"/>
              </a:tabLst>
            </a:pP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name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and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code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of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students.</a:t>
            </a:r>
            <a:r>
              <a:rPr sz="950" spc="-5" dirty="0">
                <a:latin typeface="Arial MT"/>
                <a:cs typeface="Arial MT"/>
              </a:rPr>
              <a:t> If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student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does</a:t>
            </a:r>
            <a:r>
              <a:rPr sz="950" spc="1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not</a:t>
            </a:r>
            <a:endParaRPr sz="950">
              <a:latin typeface="Arial MT"/>
              <a:cs typeface="Arial MT"/>
            </a:endParaRPr>
          </a:p>
          <a:p>
            <a:pPr marL="227329" marR="660400">
              <a:lnSpc>
                <a:spcPct val="142100"/>
              </a:lnSpc>
              <a:spcBef>
                <a:spcPts val="5"/>
              </a:spcBef>
            </a:pPr>
            <a:r>
              <a:rPr sz="950" spc="-10" dirty="0">
                <a:latin typeface="Arial MT"/>
                <a:cs typeface="Arial MT"/>
              </a:rPr>
              <a:t>belong </a:t>
            </a:r>
            <a:r>
              <a:rPr sz="950" spc="-5" dirty="0">
                <a:latin typeface="Arial MT"/>
                <a:cs typeface="Arial MT"/>
              </a:rPr>
              <a:t>to </a:t>
            </a:r>
            <a:r>
              <a:rPr sz="950" spc="-10" dirty="0">
                <a:latin typeface="Arial MT"/>
                <a:cs typeface="Arial MT"/>
              </a:rPr>
              <a:t>any</a:t>
            </a:r>
            <a:r>
              <a:rPr sz="950" spc="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department,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display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“No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Department”.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Label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the</a:t>
            </a:r>
            <a:r>
              <a:rPr sz="9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column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as </a:t>
            </a:r>
            <a:r>
              <a:rPr sz="950" spc="-250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“Department”.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(Hint: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Use</a:t>
            </a:r>
            <a:r>
              <a:rPr sz="950" spc="-5" dirty="0">
                <a:latin typeface="Arial MT"/>
                <a:cs typeface="Arial MT"/>
              </a:rPr>
              <a:t> </a:t>
            </a:r>
            <a:r>
              <a:rPr sz="950" spc="-10" dirty="0">
                <a:latin typeface="Arial MT"/>
                <a:cs typeface="Arial MT"/>
              </a:rPr>
              <a:t>NVL function)</a:t>
            </a:r>
            <a:endParaRPr sz="95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5023</Words>
  <Application>Microsoft Office PowerPoint</Application>
  <PresentationFormat>Custom</PresentationFormat>
  <Paragraphs>872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Oracle for Developers (DBMS SQL)-LabBook</dc:title>
  <dc:creator>sanande</dc:creator>
  <cp:lastModifiedBy>918617893423</cp:lastModifiedBy>
  <cp:revision>1</cp:revision>
  <dcterms:created xsi:type="dcterms:W3CDTF">2022-03-31T15:39:07Z</dcterms:created>
  <dcterms:modified xsi:type="dcterms:W3CDTF">2022-04-01T05:00:20Z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2016-06-21T00:00:00Z</vt:filetime>
  </property>
  <property fmtid="{D5CDD505-2E9C-101B-9397-08002B2CF9AE}" pid="3" name="Creator">
    <vt:lpwstr>PScript5.dll Version 5.2.2</vt:lpwstr>
  </property>
  <property fmtid="{D5CDD505-2E9C-101B-9397-08002B2CF9AE}" pid="4" name="LastSaved">
    <vt:filetime>2022-03-31T00:00:00Z</vt:filetime>
  </property>
</Properties>
</file>