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9" d="100"/>
          <a:sy n="89" d="100"/>
        </p:scale>
        <p:origin x="-2362" y="1738"/>
      </p:cViewPr>
      <p:guideLst>
        <p:guide orient="horz" pos="288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94545" y="2537925"/>
            <a:ext cx="4801330" cy="1766315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030436" y="3624024"/>
            <a:ext cx="5534461" cy="48291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32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32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68615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6861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32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32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96489" y="2532548"/>
            <a:ext cx="4803343" cy="17710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33729" y="3620179"/>
            <a:ext cx="5533949" cy="482803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32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516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5014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32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278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5014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5014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32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32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32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46169" y="1746172"/>
            <a:ext cx="10058400" cy="6566061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67191" y="2311619"/>
            <a:ext cx="4430268" cy="1597826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120" y="3841071"/>
            <a:ext cx="3236612" cy="48762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03261" y="3304965"/>
            <a:ext cx="4925546" cy="91419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32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24502" y="0"/>
            <a:ext cx="6047899" cy="100584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404100"/>
            <a:ext cx="3036094" cy="26543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70517" y="2519002"/>
            <a:ext cx="4663440" cy="1272251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71958" y="3198109"/>
            <a:ext cx="5182063" cy="108630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32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024" y="7407595"/>
            <a:ext cx="3038118" cy="265080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7408562"/>
            <a:ext cx="7774423" cy="264984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516" y="536448"/>
            <a:ext cx="6392799" cy="804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14255"/>
            <a:ext cx="6392799" cy="525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70993" y="8609991"/>
            <a:ext cx="1849831" cy="295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9887" y="9218179"/>
            <a:ext cx="4015740" cy="402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0882" y="9050539"/>
            <a:ext cx="427482" cy="737616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32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ow.com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intranet.cgcrbindia.com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7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cybershopeesystem.com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g"/><Relationship Id="rId4" Type="http://schemas.openxmlformats.org/officeDocument/2006/relationships/hyperlink" Target="mailto:someone@gmail.com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20.xml"/><Relationship Id="rId7" Type="http://schemas.openxmlformats.org/officeDocument/2006/relationships/slide" Target="slide24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1.xml"/><Relationship Id="rId9" Type="http://schemas.openxmlformats.org/officeDocument/2006/relationships/slide" Target="slide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someone@gmail.com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517" y="716928"/>
            <a:ext cx="63927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Testing</a:t>
            </a:r>
            <a:r>
              <a:rPr spc="-3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26308" y="5335906"/>
            <a:ext cx="77787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Lab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1367" y="1488695"/>
            <a:ext cx="32759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Lab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2.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Black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box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Testing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–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BVA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&amp;</a:t>
            </a:r>
            <a:r>
              <a:rPr sz="1400" b="1" spc="-5" dirty="0">
                <a:latin typeface="Arial"/>
                <a:cs typeface="Arial"/>
              </a:rPr>
              <a:t> ECP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5778" y="1731517"/>
            <a:ext cx="5123180" cy="27940"/>
          </a:xfrm>
          <a:custGeom>
            <a:avLst/>
            <a:gdLst/>
            <a:ahLst/>
            <a:cxnLst/>
            <a:rect l="l" t="t" r="r" b="b"/>
            <a:pathLst>
              <a:path w="5123180" h="27939">
                <a:moveTo>
                  <a:pt x="5123053" y="0"/>
                </a:moveTo>
                <a:lnTo>
                  <a:pt x="0" y="0"/>
                </a:lnTo>
                <a:lnTo>
                  <a:pt x="0" y="27431"/>
                </a:lnTo>
                <a:lnTo>
                  <a:pt x="5123053" y="27431"/>
                </a:lnTo>
                <a:lnTo>
                  <a:pt x="51230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28825" y="1943355"/>
          <a:ext cx="5167630" cy="589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50"/>
                <a:gridCol w="4665980"/>
              </a:tblGrid>
              <a:tr h="3638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97180" indent="-201295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Symbol"/>
                        <a:buChar char=""/>
                        <a:tabLst>
                          <a:tab pos="296545" algn="l"/>
                          <a:tab pos="29718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apply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basic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techniques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writing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test cases.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97180" indent="-201295">
                        <a:lnSpc>
                          <a:spcPts val="114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96545" algn="l"/>
                          <a:tab pos="29718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prepare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finite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best suitable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cases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120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73454" y="2801771"/>
            <a:ext cx="5109845" cy="557037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lvl="1" indent="-342900">
              <a:lnSpc>
                <a:spcPct val="100000"/>
              </a:lnSpc>
              <a:spcBef>
                <a:spcPts val="305"/>
              </a:spcBef>
              <a:buFont typeface="Candara"/>
              <a:buAutoNum type="arabicPeriod"/>
              <a:tabLst>
                <a:tab pos="354965" algn="l"/>
                <a:tab pos="355600" algn="l"/>
              </a:tabLst>
            </a:pPr>
            <a:r>
              <a:rPr sz="1000" b="1" spc="-5" dirty="0">
                <a:latin typeface="Candara"/>
                <a:cs typeface="Candara"/>
              </a:rPr>
              <a:t>Determine</a:t>
            </a:r>
            <a:r>
              <a:rPr sz="1000" b="1" spc="-2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ECP</a:t>
            </a:r>
            <a:r>
              <a:rPr sz="1000" b="1" spc="-2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&amp;</a:t>
            </a:r>
            <a:r>
              <a:rPr sz="1000" b="1" spc="-2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BVA</a:t>
            </a:r>
            <a:endParaRPr sz="1000" dirty="0">
              <a:latin typeface="Candara"/>
              <a:cs typeface="Candara"/>
            </a:endParaRPr>
          </a:p>
          <a:p>
            <a:pPr marL="299085" marR="72390" lvl="2" indent="-228600">
              <a:lnSpc>
                <a:spcPts val="1410"/>
              </a:lnSpc>
              <a:spcBef>
                <a:spcPts val="75"/>
              </a:spcBef>
              <a:buAutoNum type="arabicPeriod"/>
              <a:tabLst>
                <a:tab pos="299085" algn="l"/>
                <a:tab pos="299720" algn="l"/>
              </a:tabLst>
            </a:pPr>
            <a:r>
              <a:rPr sz="1000" spc="-5" dirty="0">
                <a:latin typeface="Candara"/>
                <a:cs typeface="Candara"/>
              </a:rPr>
              <a:t>‘X’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has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given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data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person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age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which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between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18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99.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Using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BVA,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find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appropriate test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cases.</a:t>
            </a:r>
            <a:endParaRPr sz="1000" dirty="0">
              <a:latin typeface="Candara"/>
              <a:cs typeface="Candara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Candara"/>
              <a:buAutoNum type="arabicPeriod"/>
            </a:pPr>
            <a:endParaRPr sz="850" dirty="0">
              <a:latin typeface="Candara"/>
              <a:cs typeface="Candara"/>
            </a:endParaRPr>
          </a:p>
          <a:p>
            <a:pPr marL="299085" marR="37465" lvl="2" indent="-228600">
              <a:lnSpc>
                <a:spcPct val="117000"/>
              </a:lnSpc>
              <a:buAutoNum type="arabicPeriod"/>
              <a:tabLst>
                <a:tab pos="299085" algn="l"/>
                <a:tab pos="299720" algn="l"/>
              </a:tabLst>
            </a:pPr>
            <a:r>
              <a:rPr sz="1000" spc="-5" dirty="0">
                <a:latin typeface="Candara"/>
                <a:cs typeface="Candara"/>
              </a:rPr>
              <a:t>In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Examination,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candidate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has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 score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minimum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60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marks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order to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clear</a:t>
            </a:r>
            <a:r>
              <a:rPr sz="1000" dirty="0">
                <a:latin typeface="Candara"/>
                <a:cs typeface="Candara"/>
              </a:rPr>
              <a:t> the 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exam.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maximum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that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he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score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100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marks.</a:t>
            </a:r>
            <a:r>
              <a:rPr sz="1000" spc="3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Identify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Valid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Equivalence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values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if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student clears 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exam.</a:t>
            </a:r>
          </a:p>
          <a:p>
            <a:pPr lvl="2">
              <a:lnSpc>
                <a:spcPct val="100000"/>
              </a:lnSpc>
              <a:spcBef>
                <a:spcPts val="50"/>
              </a:spcBef>
              <a:buFont typeface="Candara"/>
              <a:buAutoNum type="arabicPeriod"/>
            </a:pPr>
            <a:endParaRPr sz="1100" dirty="0">
              <a:latin typeface="Candara"/>
              <a:cs typeface="Candara"/>
            </a:endParaRPr>
          </a:p>
          <a:p>
            <a:pPr marL="299085" marR="7620" lvl="2" indent="-228600">
              <a:lnSpc>
                <a:spcPct val="117000"/>
              </a:lnSpc>
              <a:buAutoNum type="arabicPeriod"/>
              <a:tabLst>
                <a:tab pos="299085" algn="l"/>
                <a:tab pos="299720" algn="l"/>
              </a:tabLst>
            </a:pPr>
            <a:r>
              <a:rPr sz="1000" spc="-5" dirty="0">
                <a:latin typeface="Candara"/>
                <a:cs typeface="Candara"/>
              </a:rPr>
              <a:t>Consider a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scenario where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‘Driver on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Hire’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agency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provides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most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reliable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affordable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drivers</a:t>
            </a:r>
            <a:r>
              <a:rPr sz="1000" dirty="0">
                <a:latin typeface="Candara"/>
                <a:cs typeface="Candara"/>
              </a:rPr>
              <a:t> 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hire.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The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monthly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salary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structure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configured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 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drivers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of </a:t>
            </a:r>
            <a:r>
              <a:rPr sz="1000" spc="-5" dirty="0">
                <a:latin typeface="Candara"/>
                <a:cs typeface="Candara"/>
              </a:rPr>
              <a:t>this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agency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is </a:t>
            </a:r>
            <a:r>
              <a:rPr sz="1000" spc="-5" dirty="0">
                <a:latin typeface="Candara"/>
                <a:cs typeface="Candara"/>
              </a:rPr>
              <a:t>: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drivers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up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25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years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old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get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Rs.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15000/-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;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drivers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age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65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older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get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pay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5%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more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drivers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 age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40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older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get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pay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10%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more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than</a:t>
            </a:r>
            <a:r>
              <a:rPr sz="1000" dirty="0">
                <a:latin typeface="Candara"/>
                <a:cs typeface="Candara"/>
              </a:rPr>
              <a:t> that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drivers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up </a:t>
            </a:r>
            <a:r>
              <a:rPr sz="1000" spc="-5" dirty="0">
                <a:latin typeface="Candara"/>
                <a:cs typeface="Candara"/>
              </a:rPr>
              <a:t> to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25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years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get.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How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many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equivalence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classes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are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distinguished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above?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Also,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which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values are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chosen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making</a:t>
            </a:r>
            <a:r>
              <a:rPr sz="1000" dirty="0">
                <a:latin typeface="Candara"/>
                <a:cs typeface="Candara"/>
              </a:rPr>
              <a:t> test</a:t>
            </a:r>
            <a:r>
              <a:rPr sz="1000" spc="-5" dirty="0">
                <a:latin typeface="Candara"/>
                <a:cs typeface="Candara"/>
              </a:rPr>
              <a:t> cases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when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normal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variant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dirty="0">
                <a:latin typeface="Candara"/>
                <a:cs typeface="Candara"/>
              </a:rPr>
              <a:t> the </a:t>
            </a:r>
            <a:r>
              <a:rPr sz="1000" spc="-5" dirty="0">
                <a:latin typeface="Candara"/>
                <a:cs typeface="Candara"/>
              </a:rPr>
              <a:t>boundary</a:t>
            </a:r>
            <a:r>
              <a:rPr sz="1000" dirty="0">
                <a:latin typeface="Candara"/>
                <a:cs typeface="Candara"/>
              </a:rPr>
              <a:t> values 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analysis is used?</a:t>
            </a:r>
            <a:endParaRPr sz="1000" dirty="0">
              <a:latin typeface="Candara"/>
              <a:cs typeface="Candara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Candara"/>
              <a:buAutoNum type="arabicPeriod"/>
            </a:pPr>
            <a:endParaRPr sz="1250" dirty="0">
              <a:latin typeface="Candara"/>
              <a:cs typeface="Candara"/>
            </a:endParaRPr>
          </a:p>
          <a:p>
            <a:pPr marL="299085" marR="34925" lvl="2" indent="-228600">
              <a:lnSpc>
                <a:spcPct val="117000"/>
              </a:lnSpc>
              <a:spcBef>
                <a:spcPts val="5"/>
              </a:spcBef>
              <a:buAutoNum type="arabicPeriod"/>
              <a:tabLst>
                <a:tab pos="299085" algn="l"/>
                <a:tab pos="299720" algn="l"/>
              </a:tabLst>
            </a:pPr>
            <a:r>
              <a:rPr sz="1000" spc="-5" dirty="0">
                <a:latin typeface="Candara"/>
                <a:cs typeface="Candara"/>
              </a:rPr>
              <a:t>Consider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scenario where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‘Winter Sale’ provides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heavy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discounts.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person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he/she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of 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age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less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than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8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years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old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(&lt;8),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or a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person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aged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between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35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45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years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(&gt;35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&lt;45)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or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older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than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60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years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(&gt;60)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eligible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discounts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</a:t>
            </a:r>
            <a:r>
              <a:rPr sz="1000" dirty="0">
                <a:latin typeface="Candara"/>
                <a:cs typeface="Candara"/>
              </a:rPr>
              <a:t> Winter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Sale.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How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many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equivalence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classes can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distinguished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 this </a:t>
            </a:r>
            <a:r>
              <a:rPr sz="1000" dirty="0">
                <a:latin typeface="Candara"/>
                <a:cs typeface="Candara"/>
              </a:rPr>
              <a:t>example?</a:t>
            </a:r>
          </a:p>
          <a:p>
            <a:pPr lvl="2">
              <a:lnSpc>
                <a:spcPct val="100000"/>
              </a:lnSpc>
              <a:spcBef>
                <a:spcPts val="60"/>
              </a:spcBef>
              <a:buFont typeface="Candara"/>
              <a:buAutoNum type="arabicPeriod"/>
            </a:pPr>
            <a:endParaRPr sz="1100" dirty="0">
              <a:latin typeface="Candara"/>
              <a:cs typeface="Candara"/>
            </a:endParaRPr>
          </a:p>
          <a:p>
            <a:pPr marL="299085" marR="42545" lvl="2" indent="-228600">
              <a:lnSpc>
                <a:spcPct val="117000"/>
              </a:lnSpc>
              <a:buAutoNum type="arabicPeriod"/>
              <a:tabLst>
                <a:tab pos="299085" algn="l"/>
                <a:tab pos="299720" algn="l"/>
              </a:tabLst>
            </a:pPr>
            <a:r>
              <a:rPr sz="1000" spc="-5" dirty="0">
                <a:latin typeface="Candara"/>
                <a:cs typeface="Candara"/>
              </a:rPr>
              <a:t>A wholesaler sells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printer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cartridges.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minimum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order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quantity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5. There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20%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discount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for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orders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100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or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more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printer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cartridges.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Identify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test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cases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using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various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values </a:t>
            </a:r>
            <a:r>
              <a:rPr sz="1000" dirty="0">
                <a:latin typeface="Candara"/>
                <a:cs typeface="Candara"/>
              </a:rPr>
              <a:t>for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number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printer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cartridges ordered.</a:t>
            </a:r>
            <a:endParaRPr sz="1000" dirty="0">
              <a:latin typeface="Candara"/>
              <a:cs typeface="Candara"/>
            </a:endParaRPr>
          </a:p>
          <a:p>
            <a:pPr lvl="2">
              <a:lnSpc>
                <a:spcPct val="100000"/>
              </a:lnSpc>
              <a:buFont typeface="Candara"/>
              <a:buAutoNum type="arabicPeriod"/>
            </a:pPr>
            <a:endParaRPr sz="1150" dirty="0">
              <a:latin typeface="Candara"/>
              <a:cs typeface="Candara"/>
            </a:endParaRPr>
          </a:p>
          <a:p>
            <a:pPr marL="299085" marR="5080" lvl="2" indent="-228600">
              <a:lnSpc>
                <a:spcPct val="117000"/>
              </a:lnSpc>
              <a:buAutoNum type="arabicPeriod"/>
              <a:tabLst>
                <a:tab pos="299720" algn="l"/>
              </a:tabLst>
            </a:pPr>
            <a:r>
              <a:rPr sz="1000" spc="-5" dirty="0">
                <a:latin typeface="Candara"/>
                <a:cs typeface="Candara"/>
              </a:rPr>
              <a:t>A company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dirty="0">
                <a:latin typeface="Candara"/>
                <a:cs typeface="Candara"/>
              </a:rPr>
              <a:t> going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provide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their employees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with a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bonus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which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will be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based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the 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employee’s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length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service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company.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The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bonus </a:t>
            </a:r>
            <a:r>
              <a:rPr sz="1000" spc="-5" dirty="0">
                <a:latin typeface="Candara"/>
                <a:cs typeface="Candara"/>
              </a:rPr>
              <a:t>calculation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will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zero </a:t>
            </a:r>
            <a:r>
              <a:rPr sz="1000" dirty="0">
                <a:latin typeface="Candara"/>
                <a:cs typeface="Candara"/>
              </a:rPr>
              <a:t>if </a:t>
            </a:r>
            <a:r>
              <a:rPr sz="1000" spc="-5" dirty="0">
                <a:latin typeface="Candara"/>
                <a:cs typeface="Candara"/>
              </a:rPr>
              <a:t>they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have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been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with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company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less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than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two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years,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10%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their salary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more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than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two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but</a:t>
            </a:r>
            <a:r>
              <a:rPr sz="1000" spc="-5" dirty="0">
                <a:latin typeface="Candara"/>
                <a:cs typeface="Candara"/>
              </a:rPr>
              <a:t> less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than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five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years,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25%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 five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to</a:t>
            </a:r>
            <a:r>
              <a:rPr sz="1000" spc="-5" dirty="0">
                <a:latin typeface="Candara"/>
                <a:cs typeface="Candara"/>
              </a:rPr>
              <a:t> ten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years,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35%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 ten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years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more.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The </a:t>
            </a:r>
            <a:r>
              <a:rPr sz="1000" spc="-5" dirty="0">
                <a:latin typeface="Candara"/>
                <a:cs typeface="Candara"/>
              </a:rPr>
              <a:t> interface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will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not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allow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negative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value</a:t>
            </a:r>
            <a:r>
              <a:rPr sz="1000" spc="5" dirty="0">
                <a:latin typeface="Candara"/>
                <a:cs typeface="Candara"/>
              </a:rPr>
              <a:t> to</a:t>
            </a:r>
            <a:r>
              <a:rPr sz="1000" spc="-5" dirty="0">
                <a:latin typeface="Candara"/>
                <a:cs typeface="Candara"/>
              </a:rPr>
              <a:t> be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input,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but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it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will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allow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zero to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input.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How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many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equivalence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partitions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are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needed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 test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calculation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bonus?</a:t>
            </a:r>
            <a:endParaRPr sz="1000" dirty="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3453" y="1315872"/>
            <a:ext cx="5059680" cy="254697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54965" algn="l"/>
              </a:tabLst>
            </a:pPr>
            <a:r>
              <a:rPr sz="1000" b="1" spc="-5" dirty="0">
                <a:latin typeface="Candara"/>
                <a:cs typeface="Candara"/>
              </a:rPr>
              <a:t>2.2	Validate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Command</a:t>
            </a:r>
            <a:r>
              <a:rPr sz="1000" b="1" spc="-2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Line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utility</a:t>
            </a:r>
            <a:endParaRPr sz="1000">
              <a:latin typeface="Candara"/>
              <a:cs typeface="Candara"/>
            </a:endParaRPr>
          </a:p>
          <a:p>
            <a:pPr marL="127000" marR="5080">
              <a:lnSpc>
                <a:spcPct val="102000"/>
              </a:lnSpc>
              <a:spcBef>
                <a:spcPts val="180"/>
              </a:spcBef>
            </a:pPr>
            <a:r>
              <a:rPr sz="1000" spc="-5" dirty="0">
                <a:latin typeface="Candara"/>
                <a:cs typeface="Candara"/>
              </a:rPr>
              <a:t>Validate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Command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Line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utility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-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‘MAX’.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This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utility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displays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maximum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two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specified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Integers.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Please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note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down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any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assumptions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that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you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make.</a:t>
            </a:r>
            <a:endParaRPr sz="1000">
              <a:latin typeface="Candara"/>
              <a:cs typeface="Candara"/>
            </a:endParaRPr>
          </a:p>
          <a:p>
            <a:pPr marL="127000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Candara"/>
                <a:cs typeface="Candara"/>
              </a:rPr>
              <a:t>E.g.</a:t>
            </a:r>
            <a:r>
              <a:rPr sz="1000" spc="-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MAX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2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3</a:t>
            </a:r>
            <a:endParaRPr sz="1000">
              <a:latin typeface="Candara"/>
              <a:cs typeface="Candara"/>
            </a:endParaRPr>
          </a:p>
          <a:p>
            <a:pPr marL="127000">
              <a:lnSpc>
                <a:spcPct val="100000"/>
              </a:lnSpc>
              <a:spcBef>
                <a:spcPts val="635"/>
              </a:spcBef>
            </a:pPr>
            <a:r>
              <a:rPr sz="1000" spc="-5" dirty="0">
                <a:latin typeface="Candara"/>
                <a:cs typeface="Candara"/>
              </a:rPr>
              <a:t>Steps to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run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Max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command </a:t>
            </a:r>
            <a:r>
              <a:rPr sz="1000" dirty="0">
                <a:latin typeface="Candara"/>
                <a:cs typeface="Candara"/>
              </a:rPr>
              <a:t>line</a:t>
            </a:r>
            <a:r>
              <a:rPr sz="1000" spc="-5" dirty="0">
                <a:latin typeface="Candara"/>
                <a:cs typeface="Candara"/>
              </a:rPr>
              <a:t> utility</a:t>
            </a:r>
            <a:endParaRPr sz="1000">
              <a:latin typeface="Candara"/>
              <a:cs typeface="Candara"/>
            </a:endParaRPr>
          </a:p>
          <a:p>
            <a:pPr marL="355600" indent="-228600">
              <a:lnSpc>
                <a:spcPts val="1175"/>
              </a:lnSpc>
              <a:spcBef>
                <a:spcPts val="229"/>
              </a:spcBef>
              <a:buAutoNum type="arabicPeriod"/>
              <a:tabLst>
                <a:tab pos="355600" algn="l"/>
              </a:tabLst>
            </a:pPr>
            <a:r>
              <a:rPr sz="1000" spc="-5" dirty="0">
                <a:latin typeface="Arial"/>
                <a:cs typeface="Arial"/>
              </a:rPr>
              <a:t>create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folder </a:t>
            </a:r>
            <a:r>
              <a:rPr sz="1000" dirty="0">
                <a:latin typeface="Arial"/>
                <a:cs typeface="Arial"/>
              </a:rPr>
              <a:t>demo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 drive</a:t>
            </a:r>
            <a:endParaRPr sz="1000">
              <a:latin typeface="Arial"/>
              <a:cs typeface="Arial"/>
            </a:endParaRPr>
          </a:p>
          <a:p>
            <a:pPr marL="355600" indent="-228600">
              <a:lnSpc>
                <a:spcPts val="1140"/>
              </a:lnSpc>
              <a:buAutoNum type="arabicPeriod"/>
              <a:tabLst>
                <a:tab pos="355600" algn="l"/>
              </a:tabLst>
            </a:pPr>
            <a:r>
              <a:rPr sz="1000" dirty="0">
                <a:latin typeface="Arial"/>
                <a:cs typeface="Arial"/>
              </a:rPr>
              <a:t>Copy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max.exe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file</a:t>
            </a:r>
            <a:r>
              <a:rPr sz="1000" spc="-10" dirty="0">
                <a:latin typeface="Arial"/>
                <a:cs typeface="Arial"/>
              </a:rPr>
              <a:t> in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dirty="0">
                <a:latin typeface="Arial"/>
                <a:cs typeface="Arial"/>
              </a:rPr>
              <a:t> demo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folder</a:t>
            </a:r>
            <a:endParaRPr sz="1000">
              <a:latin typeface="Arial"/>
              <a:cs typeface="Arial"/>
            </a:endParaRPr>
          </a:p>
          <a:p>
            <a:pPr marL="355600" indent="-228600">
              <a:lnSpc>
                <a:spcPts val="1140"/>
              </a:lnSpc>
              <a:buAutoNum type="arabicPeriod"/>
              <a:tabLst>
                <a:tab pos="355600" algn="l"/>
              </a:tabLst>
            </a:pPr>
            <a:r>
              <a:rPr sz="1000" spc="-5" dirty="0">
                <a:latin typeface="Arial"/>
                <a:cs typeface="Arial"/>
              </a:rPr>
              <a:t>Click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start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&gt; run. Type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cmd</a:t>
            </a:r>
            <a:endParaRPr sz="1000">
              <a:latin typeface="Arial"/>
              <a:cs typeface="Arial"/>
            </a:endParaRPr>
          </a:p>
          <a:p>
            <a:pPr marL="355600" indent="-228600">
              <a:lnSpc>
                <a:spcPts val="1150"/>
              </a:lnSpc>
              <a:buAutoNum type="arabicPeriod"/>
              <a:tabLst>
                <a:tab pos="355600" algn="l"/>
              </a:tabLst>
            </a:pPr>
            <a:r>
              <a:rPr sz="1000" spc="-5" dirty="0">
                <a:latin typeface="Arial"/>
                <a:cs typeface="Arial"/>
              </a:rPr>
              <a:t>Type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</a:t>
            </a:r>
            <a:r>
              <a:rPr sz="1000" b="1" dirty="0">
                <a:latin typeface="Arial"/>
                <a:cs typeface="Arial"/>
              </a:rPr>
              <a:t>E:</a:t>
            </a:r>
            <a:r>
              <a:rPr sz="1000" dirty="0">
                <a:latin typeface="Arial"/>
                <a:cs typeface="Arial"/>
              </a:rPr>
              <a:t>”</a:t>
            </a:r>
            <a:endParaRPr sz="1000">
              <a:latin typeface="Arial"/>
              <a:cs typeface="Arial"/>
            </a:endParaRPr>
          </a:p>
          <a:p>
            <a:pPr marL="355600" indent="-228600">
              <a:lnSpc>
                <a:spcPts val="1175"/>
              </a:lnSpc>
              <a:buAutoNum type="arabicPeriod"/>
              <a:tabLst>
                <a:tab pos="355600" algn="l"/>
              </a:tabLst>
            </a:pPr>
            <a:r>
              <a:rPr sz="1000" spc="-5" dirty="0">
                <a:latin typeface="Arial"/>
                <a:cs typeface="Arial"/>
              </a:rPr>
              <a:t>Type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“</a:t>
            </a:r>
            <a:r>
              <a:rPr sz="1000" spc="26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demo</a:t>
            </a:r>
            <a:r>
              <a:rPr sz="1000" spc="-5" dirty="0">
                <a:latin typeface="Arial"/>
                <a:cs typeface="Arial"/>
              </a:rPr>
              <a:t>”</a:t>
            </a:r>
            <a:endParaRPr sz="1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565"/>
              </a:spcBef>
            </a:pPr>
            <a:r>
              <a:rPr sz="1000" spc="-5" dirty="0">
                <a:latin typeface="Candara"/>
                <a:cs typeface="Candara"/>
              </a:rPr>
              <a:t>Use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following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commands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run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max utility</a:t>
            </a:r>
            <a:endParaRPr sz="1000">
              <a:latin typeface="Candara"/>
              <a:cs typeface="Candara"/>
            </a:endParaRPr>
          </a:p>
          <a:p>
            <a:pPr marL="127000" marR="3397250">
              <a:lnSpc>
                <a:spcPct val="95700"/>
              </a:lnSpc>
              <a:spcBef>
                <a:spcPts val="280"/>
              </a:spcBef>
            </a:pPr>
            <a:r>
              <a:rPr sz="1000" spc="-5" dirty="0">
                <a:latin typeface="Arial"/>
                <a:cs typeface="Arial"/>
              </a:rPr>
              <a:t>E:\demo&gt; </a:t>
            </a:r>
            <a:r>
              <a:rPr sz="1000" dirty="0">
                <a:latin typeface="Arial"/>
                <a:cs typeface="Arial"/>
              </a:rPr>
              <a:t>max </a:t>
            </a:r>
            <a:r>
              <a:rPr sz="1000" spc="-5" dirty="0">
                <a:latin typeface="Arial"/>
                <a:cs typeface="Arial"/>
              </a:rPr>
              <a:t>25 34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E:\demo&gt; </a:t>
            </a:r>
            <a:r>
              <a:rPr sz="1000" dirty="0">
                <a:latin typeface="Arial"/>
                <a:cs typeface="Arial"/>
              </a:rPr>
              <a:t>max </a:t>
            </a:r>
            <a:r>
              <a:rPr sz="1000" spc="-5" dirty="0">
                <a:latin typeface="Arial"/>
                <a:cs typeface="Arial"/>
              </a:rPr>
              <a:t>25 b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E:\demo&gt; </a:t>
            </a:r>
            <a:r>
              <a:rPr sz="1000" dirty="0">
                <a:latin typeface="Arial"/>
                <a:cs typeface="Arial"/>
              </a:rPr>
              <a:t>max </a:t>
            </a:r>
            <a:r>
              <a:rPr sz="1000" spc="-5" dirty="0">
                <a:latin typeface="Arial"/>
                <a:cs typeface="Arial"/>
              </a:rPr>
              <a:t>a 34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E:\demo&gt;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max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25.45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34.67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140882" y="8782949"/>
            <a:ext cx="427482" cy="127278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©2016 </a:t>
            </a:r>
            <a:r>
              <a:rPr spc="-5" dirty="0" err="1" smtClean="0"/>
              <a:t>Capgemini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1366" y="1488695"/>
            <a:ext cx="4080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Lab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3.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Black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box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Testing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–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Decision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Table</a:t>
            </a:r>
            <a:r>
              <a:rPr sz="1400" b="1" dirty="0">
                <a:latin typeface="Arial"/>
                <a:cs typeface="Arial"/>
              </a:rPr>
              <a:t> Tests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5778" y="1731517"/>
            <a:ext cx="5123180" cy="27940"/>
          </a:xfrm>
          <a:custGeom>
            <a:avLst/>
            <a:gdLst/>
            <a:ahLst/>
            <a:cxnLst/>
            <a:rect l="l" t="t" r="r" b="b"/>
            <a:pathLst>
              <a:path w="5123180" h="27939">
                <a:moveTo>
                  <a:pt x="5123053" y="0"/>
                </a:moveTo>
                <a:lnTo>
                  <a:pt x="0" y="0"/>
                </a:lnTo>
                <a:lnTo>
                  <a:pt x="0" y="27431"/>
                </a:lnTo>
                <a:lnTo>
                  <a:pt x="5123053" y="27431"/>
                </a:lnTo>
                <a:lnTo>
                  <a:pt x="51230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28825" y="1870202"/>
          <a:ext cx="5167630" cy="589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50"/>
                <a:gridCol w="4665980"/>
              </a:tblGrid>
              <a:tr h="3638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97180" indent="-201295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Symbol"/>
                        <a:buChar char=""/>
                        <a:tabLst>
                          <a:tab pos="296545" algn="l"/>
                          <a:tab pos="29718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apply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basic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techniques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writing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test cases.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97180" indent="-201295">
                        <a:lnSpc>
                          <a:spcPts val="114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96545" algn="l"/>
                          <a:tab pos="29718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prepare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finite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best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suitable test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cases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73453" y="2550310"/>
            <a:ext cx="3581400" cy="37253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54965" algn="l"/>
              </a:tabLst>
            </a:pPr>
            <a:r>
              <a:rPr sz="1000" b="1" spc="-5" dirty="0">
                <a:latin typeface="Candara"/>
                <a:cs typeface="Candara"/>
              </a:rPr>
              <a:t>3.1	Decision</a:t>
            </a:r>
            <a:r>
              <a:rPr sz="1000" b="1" spc="-2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Table</a:t>
            </a:r>
            <a:r>
              <a:rPr sz="1000" b="1" spc="-2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1</a:t>
            </a:r>
            <a:r>
              <a:rPr sz="1000" b="1" spc="-2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:</a:t>
            </a:r>
            <a:endParaRPr sz="1000">
              <a:latin typeface="Candara"/>
              <a:cs typeface="Candara"/>
            </a:endParaRPr>
          </a:p>
          <a:p>
            <a:pPr marL="584200">
              <a:lnSpc>
                <a:spcPct val="100000"/>
              </a:lnSpc>
              <a:spcBef>
                <a:spcPts val="200"/>
              </a:spcBef>
            </a:pPr>
            <a:r>
              <a:rPr sz="1000" spc="-5" dirty="0">
                <a:latin typeface="Candara"/>
                <a:cs typeface="Candara"/>
              </a:rPr>
              <a:t>Consider 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following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Decision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table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hiring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Driver.</a:t>
            </a:r>
            <a:endParaRPr sz="1000">
              <a:latin typeface="Candara"/>
              <a:cs typeface="Candar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1" y="3244215"/>
            <a:ext cx="3719829" cy="148018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73453" y="4700142"/>
            <a:ext cx="5134610" cy="14182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ndara"/>
                <a:cs typeface="Candara"/>
              </a:rPr>
              <a:t>What is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expected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result </a:t>
            </a:r>
            <a:r>
              <a:rPr sz="1000" dirty="0">
                <a:latin typeface="Candara"/>
                <a:cs typeface="Candara"/>
              </a:rPr>
              <a:t>for</a:t>
            </a:r>
            <a:r>
              <a:rPr sz="1000" spc="-5" dirty="0">
                <a:latin typeface="Candara"/>
                <a:cs typeface="Candara"/>
              </a:rPr>
              <a:t> 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following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test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cases?</a:t>
            </a: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andara"/>
              <a:cs typeface="Candara"/>
            </a:endParaRPr>
          </a:p>
          <a:p>
            <a:pPr marL="584200" marR="88265">
              <a:lnSpc>
                <a:spcPct val="101000"/>
              </a:lnSpc>
            </a:pPr>
            <a:r>
              <a:rPr sz="1000" spc="-10" dirty="0">
                <a:latin typeface="Candara"/>
                <a:cs typeface="Candara"/>
              </a:rPr>
              <a:t>TC1: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26-year-old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driver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 travelling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outside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town</a:t>
            </a:r>
            <a:r>
              <a:rPr sz="1000" spc="4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with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Smoking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or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drinking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habits in his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driving record.</a:t>
            </a:r>
            <a:endParaRPr sz="1000">
              <a:latin typeface="Candara"/>
              <a:cs typeface="Candara"/>
            </a:endParaRPr>
          </a:p>
          <a:p>
            <a:pPr marL="584200" marR="5080">
              <a:lnSpc>
                <a:spcPts val="1230"/>
              </a:lnSpc>
              <a:spcBef>
                <a:spcPts val="40"/>
              </a:spcBef>
            </a:pPr>
            <a:r>
              <a:rPr sz="1000" spc="-10" dirty="0">
                <a:latin typeface="Candara"/>
                <a:cs typeface="Candara"/>
              </a:rPr>
              <a:t>TC2: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52-year-old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driver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with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clean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driving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record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for</a:t>
            </a:r>
            <a:r>
              <a:rPr sz="1000" spc="-5" dirty="0">
                <a:latin typeface="Candara"/>
                <a:cs typeface="Candara"/>
              </a:rPr>
              <a:t> travelling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 outside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town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TC3: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57-year-old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driver </a:t>
            </a:r>
            <a:r>
              <a:rPr sz="1000" spc="-5" dirty="0">
                <a:latin typeface="Candara"/>
                <a:cs typeface="Candara"/>
              </a:rPr>
              <a:t>with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clean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driving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record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for</a:t>
            </a:r>
            <a:r>
              <a:rPr sz="1000" spc="-5" dirty="0">
                <a:latin typeface="Candara"/>
                <a:cs typeface="Candara"/>
              </a:rPr>
              <a:t> travelling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 outside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town</a:t>
            </a: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000" b="1" spc="-5" dirty="0">
                <a:latin typeface="Candara"/>
                <a:cs typeface="Candara"/>
              </a:rPr>
              <a:t>3.2	Decision</a:t>
            </a:r>
            <a:r>
              <a:rPr sz="1000" b="1" spc="-2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Table</a:t>
            </a:r>
            <a:r>
              <a:rPr sz="1000" b="1" spc="-2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2</a:t>
            </a:r>
            <a:r>
              <a:rPr sz="1000" b="1" spc="-2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:</a:t>
            </a:r>
            <a:endParaRPr sz="1000">
              <a:latin typeface="Candara"/>
              <a:cs typeface="Candara"/>
            </a:endParaRPr>
          </a:p>
          <a:p>
            <a:pPr marL="584200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andara"/>
                <a:cs typeface="Candara"/>
              </a:rPr>
              <a:t>Consider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following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Decision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table </a:t>
            </a:r>
            <a:r>
              <a:rPr sz="1000" spc="-5" dirty="0">
                <a:latin typeface="Candara"/>
                <a:cs typeface="Candara"/>
              </a:rPr>
              <a:t>for a Frequent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Flyer.</a:t>
            </a:r>
            <a:endParaRPr sz="1000">
              <a:latin typeface="Candara"/>
              <a:cs typeface="Candar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1" y="6137276"/>
            <a:ext cx="4140835" cy="111061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44954" y="7385685"/>
            <a:ext cx="3441700" cy="6390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ndara"/>
                <a:cs typeface="Candara"/>
              </a:rPr>
              <a:t>What is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expected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result </a:t>
            </a:r>
            <a:r>
              <a:rPr sz="1000" dirty="0">
                <a:latin typeface="Candara"/>
                <a:cs typeface="Candara"/>
              </a:rPr>
              <a:t>for</a:t>
            </a:r>
            <a:r>
              <a:rPr sz="1000" spc="-5" dirty="0">
                <a:latin typeface="Candara"/>
                <a:cs typeface="Candara"/>
              </a:rPr>
              <a:t> each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following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test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cases?</a:t>
            </a: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Candara"/>
              <a:cs typeface="Candara"/>
            </a:endParaRPr>
          </a:p>
          <a:p>
            <a:pPr marL="12700" marR="306070" indent="27305">
              <a:lnSpc>
                <a:spcPct val="102000"/>
              </a:lnSpc>
            </a:pPr>
            <a:r>
              <a:rPr sz="1000" spc="-10" dirty="0">
                <a:latin typeface="Candara"/>
                <a:cs typeface="Candara"/>
              </a:rPr>
              <a:t>TC1: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Gold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frequent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customer,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staying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 Twin size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room. 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TC2:</a:t>
            </a:r>
            <a:r>
              <a:rPr sz="1000" spc="-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Silver</a:t>
            </a:r>
            <a:r>
              <a:rPr sz="1000" spc="-5" dirty="0">
                <a:latin typeface="Candara"/>
                <a:cs typeface="Candara"/>
              </a:rPr>
              <a:t> frequent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customer,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staying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Queen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size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room.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163818"/>
            <a:ext cx="427482" cy="51103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</a:t>
            </a:r>
            <a:r>
              <a:rPr spc="-5" dirty="0" smtClean="0"/>
              <a:t>201</a:t>
            </a:r>
            <a:r>
              <a:rPr sz="1100" b="1" spc="-5" dirty="0" smtClean="0">
                <a:latin typeface="Candara"/>
                <a:cs typeface="Candara"/>
              </a:rPr>
              <a:t>nal</a:t>
            </a:r>
            <a:endParaRPr sz="1100" dirty="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1366" y="1488695"/>
            <a:ext cx="4334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Lab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4.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Black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box Testing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–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Transition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5778" y="1731517"/>
            <a:ext cx="5123180" cy="27940"/>
          </a:xfrm>
          <a:custGeom>
            <a:avLst/>
            <a:gdLst/>
            <a:ahLst/>
            <a:cxnLst/>
            <a:rect l="l" t="t" r="r" b="b"/>
            <a:pathLst>
              <a:path w="5123180" h="27939">
                <a:moveTo>
                  <a:pt x="5123053" y="0"/>
                </a:moveTo>
                <a:lnTo>
                  <a:pt x="0" y="0"/>
                </a:lnTo>
                <a:lnTo>
                  <a:pt x="0" y="27431"/>
                </a:lnTo>
                <a:lnTo>
                  <a:pt x="5123053" y="27431"/>
                </a:lnTo>
                <a:lnTo>
                  <a:pt x="51230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97406" y="1972310"/>
          <a:ext cx="5384165" cy="600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/>
                <a:gridCol w="4893310"/>
              </a:tblGrid>
              <a:tr h="371474">
                <a:tc>
                  <a:txBody>
                    <a:bodyPr/>
                    <a:lstStyle/>
                    <a:p>
                      <a:pPr marL="67945">
                        <a:lnSpc>
                          <a:spcPts val="1135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55904" indent="-188595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Symbol"/>
                        <a:buChar char=""/>
                        <a:tabLst>
                          <a:tab pos="255904" algn="l"/>
                          <a:tab pos="2565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'INSTRUCTIONS'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before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starting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assignment.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55904" indent="-188595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Symbol"/>
                        <a:buChar char=""/>
                        <a:tabLst>
                          <a:tab pos="255904" algn="l"/>
                          <a:tab pos="2565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Understand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application</a:t>
                      </a:r>
                      <a:r>
                        <a:rPr sz="1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develop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Test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Scenarios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marL="95885">
                        <a:lnSpc>
                          <a:spcPts val="115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73453" y="2702282"/>
            <a:ext cx="2523490" cy="37959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354965" algn="l"/>
              </a:tabLst>
            </a:pPr>
            <a:r>
              <a:rPr sz="1000" b="1" spc="-5" dirty="0">
                <a:latin typeface="Candara"/>
                <a:cs typeface="Candara"/>
              </a:rPr>
              <a:t>4.1	Scenario</a:t>
            </a:r>
            <a:r>
              <a:rPr sz="1000" b="1" spc="-4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1</a:t>
            </a:r>
            <a:r>
              <a:rPr sz="1000" b="1" spc="-4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:</a:t>
            </a:r>
            <a:endParaRPr sz="1000">
              <a:latin typeface="Candara"/>
              <a:cs typeface="Candara"/>
            </a:endParaRPr>
          </a:p>
          <a:p>
            <a:pPr marL="584200">
              <a:lnSpc>
                <a:spcPct val="100000"/>
              </a:lnSpc>
              <a:spcBef>
                <a:spcPts val="254"/>
              </a:spcBef>
            </a:pPr>
            <a:r>
              <a:rPr sz="900" dirty="0">
                <a:latin typeface="Century Gothic"/>
                <a:cs typeface="Century Gothic"/>
              </a:rPr>
              <a:t>Consider</a:t>
            </a:r>
            <a:r>
              <a:rPr sz="900" spc="-25" dirty="0">
                <a:latin typeface="Century Gothic"/>
                <a:cs typeface="Century Gothic"/>
              </a:rPr>
              <a:t> </a:t>
            </a:r>
            <a:r>
              <a:rPr sz="900" dirty="0">
                <a:latin typeface="Century Gothic"/>
                <a:cs typeface="Century Gothic"/>
              </a:rPr>
              <a:t>the</a:t>
            </a:r>
            <a:r>
              <a:rPr sz="900" spc="-15" dirty="0">
                <a:latin typeface="Century Gothic"/>
                <a:cs typeface="Century Gothic"/>
              </a:rPr>
              <a:t> </a:t>
            </a:r>
            <a:r>
              <a:rPr sz="900" spc="-5" dirty="0">
                <a:latin typeface="Century Gothic"/>
                <a:cs typeface="Century Gothic"/>
              </a:rPr>
              <a:t>below</a:t>
            </a:r>
            <a:r>
              <a:rPr sz="900" spc="-25" dirty="0">
                <a:latin typeface="Century Gothic"/>
                <a:cs typeface="Century Gothic"/>
              </a:rPr>
              <a:t> </a:t>
            </a:r>
            <a:r>
              <a:rPr sz="900" spc="-5" dirty="0">
                <a:latin typeface="Century Gothic"/>
                <a:cs typeface="Century Gothic"/>
              </a:rPr>
              <a:t>state</a:t>
            </a:r>
            <a:r>
              <a:rPr sz="900" spc="-15" dirty="0">
                <a:latin typeface="Century Gothic"/>
                <a:cs typeface="Century Gothic"/>
              </a:rPr>
              <a:t> </a:t>
            </a:r>
            <a:r>
              <a:rPr sz="900" spc="-5" dirty="0">
                <a:latin typeface="Century Gothic"/>
                <a:cs typeface="Century Gothic"/>
              </a:rPr>
              <a:t>diagram.</a:t>
            </a:r>
            <a:endParaRPr sz="900">
              <a:latin typeface="Century Gothic"/>
              <a:cs typeface="Century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1" y="3074035"/>
            <a:ext cx="2934589" cy="168452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73454" y="4745864"/>
            <a:ext cx="4803775" cy="133895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84200" marR="84455">
              <a:lnSpc>
                <a:spcPct val="102200"/>
              </a:lnSpc>
              <a:spcBef>
                <a:spcPts val="75"/>
              </a:spcBef>
            </a:pPr>
            <a:r>
              <a:rPr sz="900" dirty="0">
                <a:latin typeface="Century Gothic"/>
                <a:cs typeface="Century Gothic"/>
              </a:rPr>
              <a:t>Check which </a:t>
            </a:r>
            <a:r>
              <a:rPr sz="900" spc="-10" dirty="0">
                <a:latin typeface="Century Gothic"/>
                <a:cs typeface="Century Gothic"/>
              </a:rPr>
              <a:t>of </a:t>
            </a:r>
            <a:r>
              <a:rPr sz="900" dirty="0">
                <a:latin typeface="Century Gothic"/>
                <a:cs typeface="Century Gothic"/>
              </a:rPr>
              <a:t>the following </a:t>
            </a:r>
            <a:r>
              <a:rPr sz="900" spc="-5" dirty="0">
                <a:latin typeface="Century Gothic"/>
                <a:cs typeface="Century Gothic"/>
              </a:rPr>
              <a:t>tests are valid and </a:t>
            </a:r>
            <a:r>
              <a:rPr sz="900" dirty="0">
                <a:latin typeface="Century Gothic"/>
                <a:cs typeface="Century Gothic"/>
              </a:rPr>
              <a:t>which of them </a:t>
            </a:r>
            <a:r>
              <a:rPr sz="900" spc="-5" dirty="0">
                <a:latin typeface="Century Gothic"/>
                <a:cs typeface="Century Gothic"/>
              </a:rPr>
              <a:t>are invalid. </a:t>
            </a:r>
            <a:r>
              <a:rPr sz="900" spc="-235" dirty="0">
                <a:latin typeface="Century Gothic"/>
                <a:cs typeface="Century Gothic"/>
              </a:rPr>
              <a:t> </a:t>
            </a:r>
            <a:r>
              <a:rPr sz="900" spc="-15" dirty="0">
                <a:latin typeface="Century Gothic"/>
                <a:cs typeface="Century Gothic"/>
              </a:rPr>
              <a:t>A.</a:t>
            </a:r>
            <a:r>
              <a:rPr sz="900" spc="10" dirty="0">
                <a:latin typeface="Century Gothic"/>
                <a:cs typeface="Century Gothic"/>
              </a:rPr>
              <a:t> </a:t>
            </a:r>
            <a:r>
              <a:rPr sz="900" spc="-5" dirty="0">
                <a:latin typeface="Century Gothic"/>
                <a:cs typeface="Century Gothic"/>
              </a:rPr>
              <a:t>S0-S1-S2-S3-S1-S4</a:t>
            </a:r>
            <a:endParaRPr sz="900">
              <a:latin typeface="Century Gothic"/>
              <a:cs typeface="Century Gothic"/>
            </a:endParaRPr>
          </a:p>
          <a:p>
            <a:pPr marL="584200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latin typeface="Century Gothic"/>
                <a:cs typeface="Century Gothic"/>
              </a:rPr>
              <a:t>B.</a:t>
            </a:r>
            <a:r>
              <a:rPr sz="900" spc="-25" dirty="0">
                <a:latin typeface="Century Gothic"/>
                <a:cs typeface="Century Gothic"/>
              </a:rPr>
              <a:t> </a:t>
            </a:r>
            <a:r>
              <a:rPr sz="900" spc="-5" dirty="0">
                <a:latin typeface="Century Gothic"/>
                <a:cs typeface="Century Gothic"/>
              </a:rPr>
              <a:t>S0-S1-S4-S1-S2-S3</a:t>
            </a:r>
            <a:endParaRPr sz="900">
              <a:latin typeface="Century Gothic"/>
              <a:cs typeface="Century Gothic"/>
            </a:endParaRPr>
          </a:p>
          <a:p>
            <a:pPr marL="584200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latin typeface="Century Gothic"/>
                <a:cs typeface="Century Gothic"/>
              </a:rPr>
              <a:t>C.</a:t>
            </a:r>
            <a:r>
              <a:rPr sz="900" spc="-30" dirty="0">
                <a:latin typeface="Century Gothic"/>
                <a:cs typeface="Century Gothic"/>
              </a:rPr>
              <a:t> </a:t>
            </a:r>
            <a:r>
              <a:rPr sz="900" spc="-5" dirty="0">
                <a:latin typeface="Century Gothic"/>
                <a:cs typeface="Century Gothic"/>
              </a:rPr>
              <a:t>S0-S1-S3-S1-S2-S1</a:t>
            </a:r>
            <a:endParaRPr sz="900">
              <a:latin typeface="Century Gothic"/>
              <a:cs typeface="Century Gothic"/>
            </a:endParaRPr>
          </a:p>
          <a:p>
            <a:pPr marL="584200">
              <a:lnSpc>
                <a:spcPct val="100000"/>
              </a:lnSpc>
              <a:spcBef>
                <a:spcPts val="10"/>
              </a:spcBef>
            </a:pPr>
            <a:r>
              <a:rPr sz="900" spc="-5" dirty="0">
                <a:latin typeface="Century Gothic"/>
                <a:cs typeface="Century Gothic"/>
              </a:rPr>
              <a:t>D.</a:t>
            </a:r>
            <a:r>
              <a:rPr sz="900" spc="-30" dirty="0">
                <a:latin typeface="Century Gothic"/>
                <a:cs typeface="Century Gothic"/>
              </a:rPr>
              <a:t> </a:t>
            </a:r>
            <a:r>
              <a:rPr sz="900" spc="-5" dirty="0">
                <a:latin typeface="Century Gothic"/>
                <a:cs typeface="Century Gothic"/>
              </a:rPr>
              <a:t>S0-S1-S2-S3-S1-S2</a:t>
            </a:r>
            <a:endParaRPr sz="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000" b="1" spc="-5" dirty="0">
                <a:latin typeface="Candara"/>
                <a:cs typeface="Candara"/>
              </a:rPr>
              <a:t>4.2	Scenario</a:t>
            </a:r>
            <a:r>
              <a:rPr sz="1000" b="1" spc="-5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2</a:t>
            </a:r>
            <a:r>
              <a:rPr sz="1000" b="1" spc="-4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:</a:t>
            </a:r>
            <a:endParaRPr sz="1000">
              <a:latin typeface="Candara"/>
              <a:cs typeface="Candara"/>
            </a:endParaRPr>
          </a:p>
          <a:p>
            <a:pPr marL="584200" marR="5080">
              <a:lnSpc>
                <a:spcPct val="102200"/>
              </a:lnSpc>
              <a:spcBef>
                <a:spcPts val="229"/>
              </a:spcBef>
            </a:pPr>
            <a:r>
              <a:rPr sz="900" spc="-5" dirty="0">
                <a:latin typeface="Century Gothic"/>
                <a:cs typeface="Century Gothic"/>
              </a:rPr>
              <a:t>Given</a:t>
            </a:r>
            <a:r>
              <a:rPr sz="900" spc="5" dirty="0">
                <a:latin typeface="Century Gothic"/>
                <a:cs typeface="Century Gothic"/>
              </a:rPr>
              <a:t> </a:t>
            </a:r>
            <a:r>
              <a:rPr sz="900" dirty="0">
                <a:latin typeface="Century Gothic"/>
                <a:cs typeface="Century Gothic"/>
              </a:rPr>
              <a:t>the</a:t>
            </a:r>
            <a:r>
              <a:rPr sz="900" spc="5" dirty="0">
                <a:latin typeface="Century Gothic"/>
                <a:cs typeface="Century Gothic"/>
              </a:rPr>
              <a:t> </a:t>
            </a:r>
            <a:r>
              <a:rPr sz="900" spc="-5" dirty="0">
                <a:latin typeface="Century Gothic"/>
                <a:cs typeface="Century Gothic"/>
              </a:rPr>
              <a:t>Following</a:t>
            </a:r>
            <a:r>
              <a:rPr sz="900" spc="10" dirty="0">
                <a:latin typeface="Century Gothic"/>
                <a:cs typeface="Century Gothic"/>
              </a:rPr>
              <a:t> </a:t>
            </a:r>
            <a:r>
              <a:rPr sz="900" spc="-10" dirty="0">
                <a:latin typeface="Century Gothic"/>
                <a:cs typeface="Century Gothic"/>
              </a:rPr>
              <a:t>state</a:t>
            </a:r>
            <a:r>
              <a:rPr sz="900" spc="5" dirty="0">
                <a:latin typeface="Century Gothic"/>
                <a:cs typeface="Century Gothic"/>
              </a:rPr>
              <a:t> </a:t>
            </a:r>
            <a:r>
              <a:rPr sz="900" spc="-5" dirty="0">
                <a:latin typeface="Century Gothic"/>
                <a:cs typeface="Century Gothic"/>
              </a:rPr>
              <a:t>transition</a:t>
            </a:r>
            <a:r>
              <a:rPr sz="900" spc="10" dirty="0">
                <a:latin typeface="Century Gothic"/>
                <a:cs typeface="Century Gothic"/>
              </a:rPr>
              <a:t> </a:t>
            </a:r>
            <a:r>
              <a:rPr sz="900" spc="-5" dirty="0">
                <a:latin typeface="Century Gothic"/>
                <a:cs typeface="Century Gothic"/>
              </a:rPr>
              <a:t>diagram,</a:t>
            </a:r>
            <a:r>
              <a:rPr sz="900" spc="5" dirty="0">
                <a:latin typeface="Century Gothic"/>
                <a:cs typeface="Century Gothic"/>
              </a:rPr>
              <a:t> </a:t>
            </a:r>
            <a:r>
              <a:rPr sz="900" dirty="0">
                <a:latin typeface="Century Gothic"/>
                <a:cs typeface="Century Gothic"/>
              </a:rPr>
              <a:t>find the</a:t>
            </a:r>
            <a:r>
              <a:rPr sz="900" spc="10" dirty="0">
                <a:latin typeface="Century Gothic"/>
                <a:cs typeface="Century Gothic"/>
              </a:rPr>
              <a:t> </a:t>
            </a:r>
            <a:r>
              <a:rPr sz="900" spc="-10" dirty="0">
                <a:latin typeface="Century Gothic"/>
                <a:cs typeface="Century Gothic"/>
              </a:rPr>
              <a:t>test</a:t>
            </a:r>
            <a:r>
              <a:rPr sz="900" spc="-5" dirty="0">
                <a:latin typeface="Century Gothic"/>
                <a:cs typeface="Century Gothic"/>
              </a:rPr>
              <a:t> case</a:t>
            </a:r>
            <a:r>
              <a:rPr sz="900" spc="10" dirty="0">
                <a:latin typeface="Century Gothic"/>
                <a:cs typeface="Century Gothic"/>
              </a:rPr>
              <a:t> </a:t>
            </a:r>
            <a:r>
              <a:rPr sz="900" spc="-5" dirty="0">
                <a:latin typeface="Century Gothic"/>
                <a:cs typeface="Century Gothic"/>
              </a:rPr>
              <a:t>which</a:t>
            </a:r>
            <a:r>
              <a:rPr sz="900" dirty="0">
                <a:latin typeface="Century Gothic"/>
                <a:cs typeface="Century Gothic"/>
              </a:rPr>
              <a:t> </a:t>
            </a:r>
            <a:r>
              <a:rPr sz="900" spc="-5" dirty="0">
                <a:latin typeface="Century Gothic"/>
                <a:cs typeface="Century Gothic"/>
              </a:rPr>
              <a:t>covers </a:t>
            </a:r>
            <a:r>
              <a:rPr sz="900" spc="-235" dirty="0">
                <a:latin typeface="Century Gothic"/>
                <a:cs typeface="Century Gothic"/>
              </a:rPr>
              <a:t> </a:t>
            </a:r>
            <a:r>
              <a:rPr sz="900" spc="-5" dirty="0">
                <a:latin typeface="Century Gothic"/>
                <a:cs typeface="Century Gothic"/>
              </a:rPr>
              <a:t>minimum</a:t>
            </a:r>
            <a:r>
              <a:rPr sz="900" spc="-20" dirty="0">
                <a:latin typeface="Century Gothic"/>
                <a:cs typeface="Century Gothic"/>
              </a:rPr>
              <a:t> </a:t>
            </a:r>
            <a:r>
              <a:rPr sz="900" dirty="0">
                <a:latin typeface="Century Gothic"/>
                <a:cs typeface="Century Gothic"/>
              </a:rPr>
              <a:t>series</a:t>
            </a:r>
            <a:r>
              <a:rPr sz="900" spc="15" dirty="0">
                <a:latin typeface="Century Gothic"/>
                <a:cs typeface="Century Gothic"/>
              </a:rPr>
              <a:t> </a:t>
            </a:r>
            <a:r>
              <a:rPr sz="900" dirty="0">
                <a:latin typeface="Century Gothic"/>
                <a:cs typeface="Century Gothic"/>
              </a:rPr>
              <a:t>of </a:t>
            </a:r>
            <a:r>
              <a:rPr sz="900" spc="-5" dirty="0">
                <a:latin typeface="Century Gothic"/>
                <a:cs typeface="Century Gothic"/>
              </a:rPr>
              <a:t>valid</a:t>
            </a:r>
            <a:r>
              <a:rPr sz="900" dirty="0">
                <a:latin typeface="Century Gothic"/>
                <a:cs typeface="Century Gothic"/>
              </a:rPr>
              <a:t> </a:t>
            </a:r>
            <a:r>
              <a:rPr sz="900" spc="-5" dirty="0">
                <a:latin typeface="Century Gothic"/>
                <a:cs typeface="Century Gothic"/>
              </a:rPr>
              <a:t>transitions to</a:t>
            </a:r>
            <a:r>
              <a:rPr sz="900" spc="5" dirty="0">
                <a:latin typeface="Century Gothic"/>
                <a:cs typeface="Century Gothic"/>
              </a:rPr>
              <a:t> </a:t>
            </a:r>
            <a:r>
              <a:rPr sz="900" spc="-5" dirty="0">
                <a:latin typeface="Century Gothic"/>
                <a:cs typeface="Century Gothic"/>
              </a:rPr>
              <a:t>cover</a:t>
            </a:r>
            <a:r>
              <a:rPr sz="900" dirty="0">
                <a:latin typeface="Century Gothic"/>
                <a:cs typeface="Century Gothic"/>
              </a:rPr>
              <a:t> </a:t>
            </a:r>
            <a:r>
              <a:rPr sz="900" spc="-5" dirty="0">
                <a:latin typeface="Century Gothic"/>
                <a:cs typeface="Century Gothic"/>
              </a:rPr>
              <a:t>every</a:t>
            </a:r>
            <a:r>
              <a:rPr sz="900" dirty="0">
                <a:latin typeface="Century Gothic"/>
                <a:cs typeface="Century Gothic"/>
              </a:rPr>
              <a:t> </a:t>
            </a:r>
            <a:r>
              <a:rPr sz="900" spc="-10" dirty="0">
                <a:latin typeface="Century Gothic"/>
                <a:cs typeface="Century Gothic"/>
              </a:rPr>
              <a:t>state</a:t>
            </a:r>
            <a:r>
              <a:rPr sz="900" spc="15" dirty="0">
                <a:latin typeface="Century Gothic"/>
                <a:cs typeface="Century Gothic"/>
              </a:rPr>
              <a:t> </a:t>
            </a:r>
            <a:r>
              <a:rPr sz="900" spc="-5" dirty="0">
                <a:latin typeface="Century Gothic"/>
                <a:cs typeface="Century Gothic"/>
              </a:rPr>
              <a:t>at least</a:t>
            </a:r>
            <a:r>
              <a:rPr sz="900" spc="-10" dirty="0">
                <a:latin typeface="Century Gothic"/>
                <a:cs typeface="Century Gothic"/>
              </a:rPr>
              <a:t> </a:t>
            </a:r>
            <a:r>
              <a:rPr sz="900" spc="-5" dirty="0">
                <a:latin typeface="Century Gothic"/>
                <a:cs typeface="Century Gothic"/>
              </a:rPr>
              <a:t>once.?</a:t>
            </a:r>
            <a:endParaRPr sz="900">
              <a:latin typeface="Century Gothic"/>
              <a:cs typeface="Century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6094729"/>
            <a:ext cx="3740784" cy="147434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1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1366" y="1488695"/>
            <a:ext cx="44627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Lab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5.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Creating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Test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Scenario </a:t>
            </a:r>
            <a:r>
              <a:rPr sz="1400" b="1" dirty="0">
                <a:latin typeface="Arial"/>
                <a:cs typeface="Arial"/>
              </a:rPr>
              <a:t>–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EXCHANGE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WEB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5778" y="1731517"/>
            <a:ext cx="5123180" cy="27940"/>
          </a:xfrm>
          <a:custGeom>
            <a:avLst/>
            <a:gdLst/>
            <a:ahLst/>
            <a:cxnLst/>
            <a:rect l="l" t="t" r="r" b="b"/>
            <a:pathLst>
              <a:path w="5123180" h="27939">
                <a:moveTo>
                  <a:pt x="5123053" y="0"/>
                </a:moveTo>
                <a:lnTo>
                  <a:pt x="0" y="0"/>
                </a:lnTo>
                <a:lnTo>
                  <a:pt x="0" y="27431"/>
                </a:lnTo>
                <a:lnTo>
                  <a:pt x="5123053" y="27431"/>
                </a:lnTo>
                <a:lnTo>
                  <a:pt x="51230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97406" y="1972310"/>
          <a:ext cx="5384165" cy="600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/>
                <a:gridCol w="4893310"/>
              </a:tblGrid>
              <a:tr h="371474">
                <a:tc>
                  <a:txBody>
                    <a:bodyPr/>
                    <a:lstStyle/>
                    <a:p>
                      <a:pPr marL="67945">
                        <a:lnSpc>
                          <a:spcPts val="1135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55904" indent="-188595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Symbol"/>
                        <a:buChar char=""/>
                        <a:tabLst>
                          <a:tab pos="255904" algn="l"/>
                          <a:tab pos="2565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'INSTRUCTIONS'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before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starting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assignment.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55904" indent="-188595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Symbol"/>
                        <a:buChar char=""/>
                        <a:tabLst>
                          <a:tab pos="255904" algn="l"/>
                          <a:tab pos="2565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Understand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application</a:t>
                      </a:r>
                      <a:r>
                        <a:rPr sz="1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develop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Test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Scenarios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marL="95885">
                        <a:lnSpc>
                          <a:spcPts val="115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90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079181"/>
            <a:ext cx="427482" cy="68031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spc="-5" dirty="0" err="1" smtClean="0">
                <a:latin typeface="Candara"/>
                <a:cs typeface="Candara"/>
              </a:rPr>
              <a:t>Capgemini</a:t>
            </a:r>
            <a:r>
              <a:rPr sz="1100" b="1" spc="-35" dirty="0" smtClean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Internal</a:t>
            </a:r>
            <a:endParaRPr sz="1100" dirty="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3453" y="2711857"/>
            <a:ext cx="5165725" cy="577247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46685" lvl="1" indent="-134620">
              <a:lnSpc>
                <a:spcPct val="100000"/>
              </a:lnSpc>
              <a:spcBef>
                <a:spcPts val="305"/>
              </a:spcBef>
              <a:buSzPct val="90000"/>
              <a:buFont typeface="Candara"/>
              <a:buAutoNum type="arabicPeriod"/>
              <a:tabLst>
                <a:tab pos="147320" algn="l"/>
              </a:tabLst>
            </a:pPr>
            <a:r>
              <a:rPr sz="1000" b="1" spc="-5" dirty="0">
                <a:latin typeface="Candara"/>
                <a:cs typeface="Candara"/>
              </a:rPr>
              <a:t>: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Test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Scenario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Case</a:t>
            </a:r>
            <a:r>
              <a:rPr sz="1000" b="1" spc="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Study.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Posting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an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Ad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on</a:t>
            </a:r>
            <a:r>
              <a:rPr sz="1000" b="1" spc="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“EXCHANGE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on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WEB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(EoW)”</a:t>
            </a:r>
            <a:endParaRPr sz="1000" dirty="0">
              <a:latin typeface="Candara"/>
              <a:cs typeface="Candara"/>
            </a:endParaRPr>
          </a:p>
          <a:p>
            <a:pPr marL="355600" marR="5080" algn="just">
              <a:lnSpc>
                <a:spcPct val="116599"/>
              </a:lnSpc>
              <a:spcBef>
                <a:spcPts val="5"/>
              </a:spcBef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Candara"/>
                <a:cs typeface="Candara"/>
                <a:hlinkClick r:id="rId2"/>
              </a:rPr>
              <a:t>www.eow.com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i</a:t>
            </a:r>
            <a:r>
              <a:rPr sz="1000" spc="-5" dirty="0">
                <a:latin typeface="Candara"/>
                <a:cs typeface="Candara"/>
              </a:rPr>
              <a:t>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most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preferred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online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web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application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</a:t>
            </a:r>
            <a:r>
              <a:rPr sz="1000" spc="2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India</a:t>
            </a:r>
            <a:r>
              <a:rPr sz="1000" spc="2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exchanging/selling of</a:t>
            </a:r>
            <a:r>
              <a:rPr sz="1000" spc="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old products. In this case study, </a:t>
            </a:r>
            <a:r>
              <a:rPr sz="1000" spc="-10" dirty="0">
                <a:latin typeface="Candara"/>
                <a:cs typeface="Candara"/>
              </a:rPr>
              <a:t>customer </a:t>
            </a:r>
            <a:r>
              <a:rPr sz="1000" spc="-5" dirty="0">
                <a:latin typeface="Candara"/>
                <a:cs typeface="Candara"/>
              </a:rPr>
              <a:t>posts and advertisement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his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product on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EoW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portal.</a:t>
            </a:r>
            <a:endParaRPr sz="10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Candara"/>
              <a:cs typeface="Candara"/>
            </a:endParaRPr>
          </a:p>
          <a:p>
            <a:pPr marL="355600" marR="322580">
              <a:lnSpc>
                <a:spcPct val="117000"/>
              </a:lnSpc>
            </a:pPr>
            <a:r>
              <a:rPr sz="1000" spc="-5" dirty="0">
                <a:latin typeface="Candara"/>
                <a:cs typeface="Candara"/>
              </a:rPr>
              <a:t>Participants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need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write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Test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Scenarios</a:t>
            </a:r>
            <a:r>
              <a:rPr sz="1000" dirty="0">
                <a:latin typeface="Candara"/>
                <a:cs typeface="Candara"/>
              </a:rPr>
              <a:t> for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testing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Buttons,</a:t>
            </a:r>
            <a:r>
              <a:rPr sz="1000" spc="3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Hyper</a:t>
            </a:r>
            <a:r>
              <a:rPr sz="1000" dirty="0">
                <a:latin typeface="Candara"/>
                <a:cs typeface="Candara"/>
              </a:rPr>
              <a:t> Links,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Form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fields.</a:t>
            </a:r>
            <a:endParaRPr sz="10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</a:pPr>
            <a:endParaRPr sz="1150" dirty="0">
              <a:latin typeface="Candara"/>
              <a:cs typeface="Candara"/>
            </a:endParaRPr>
          </a:p>
          <a:p>
            <a:pPr marL="355600" marR="464820">
              <a:lnSpc>
                <a:spcPct val="117000"/>
              </a:lnSpc>
            </a:pPr>
            <a:r>
              <a:rPr sz="1000" b="1" spc="-5" dirty="0">
                <a:latin typeface="Candara"/>
                <a:cs typeface="Candara"/>
              </a:rPr>
              <a:t>Note: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Trainer </a:t>
            </a:r>
            <a:r>
              <a:rPr sz="1000" dirty="0">
                <a:latin typeface="Candara"/>
                <a:cs typeface="Candara"/>
              </a:rPr>
              <a:t>will</a:t>
            </a:r>
            <a:r>
              <a:rPr sz="1000" spc="-5" dirty="0">
                <a:latin typeface="Candara"/>
                <a:cs typeface="Candara"/>
              </a:rPr>
              <a:t> discuss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Test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Scenario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template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will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share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same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with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participants</a:t>
            </a:r>
            <a:endParaRPr sz="10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Candara"/>
              <a:cs typeface="Candara"/>
            </a:endParaRPr>
          </a:p>
          <a:p>
            <a:pPr marL="165100" lvl="1" indent="-153035">
              <a:lnSpc>
                <a:spcPct val="100000"/>
              </a:lnSpc>
              <a:buSzPct val="90000"/>
              <a:buFont typeface="Candara"/>
              <a:buAutoNum type="arabicPeriod" startAt="2"/>
              <a:tabLst>
                <a:tab pos="165735" algn="l"/>
              </a:tabLst>
            </a:pPr>
            <a:r>
              <a:rPr sz="1000" b="1" spc="-5" dirty="0">
                <a:latin typeface="Candara"/>
                <a:cs typeface="Candara"/>
              </a:rPr>
              <a:t>: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Steps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to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post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an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Ad</a:t>
            </a:r>
            <a:endParaRPr sz="1000" dirty="0">
              <a:latin typeface="Candara"/>
              <a:cs typeface="Candara"/>
            </a:endParaRPr>
          </a:p>
          <a:p>
            <a:pPr marL="584200" marR="55244" lvl="2" indent="-228600">
              <a:lnSpc>
                <a:spcPct val="117000"/>
              </a:lnSpc>
              <a:buAutoNum type="arabicPeriod"/>
              <a:tabLst>
                <a:tab pos="583565" algn="l"/>
                <a:tab pos="584200" algn="l"/>
              </a:tabLst>
            </a:pPr>
            <a:r>
              <a:rPr sz="1000" spc="-10" dirty="0">
                <a:latin typeface="Candara"/>
                <a:cs typeface="Candara"/>
              </a:rPr>
              <a:t>The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customer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visit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https:\\</a:t>
            </a:r>
            <a:r>
              <a:rPr sz="1000" b="1" spc="-5" dirty="0">
                <a:latin typeface="Candara"/>
                <a:cs typeface="Candara"/>
                <a:hlinkClick r:id="rId2"/>
              </a:rPr>
              <a:t>www.eow.com</a:t>
            </a:r>
            <a:r>
              <a:rPr sz="1000" b="1" spc="10" dirty="0">
                <a:latin typeface="Candara"/>
                <a:cs typeface="Candara"/>
                <a:hlinkClick r:id="rId2"/>
              </a:rPr>
              <a:t> </a:t>
            </a:r>
            <a:r>
              <a:rPr sz="1000" spc="-5" dirty="0">
                <a:latin typeface="Candara"/>
                <a:cs typeface="Candara"/>
              </a:rPr>
              <a:t>site.</a:t>
            </a:r>
            <a:r>
              <a:rPr sz="1000" dirty="0">
                <a:latin typeface="Candara"/>
                <a:cs typeface="Candara"/>
              </a:rPr>
              <a:t> To </a:t>
            </a:r>
            <a:r>
              <a:rPr sz="1000" spc="-5" dirty="0">
                <a:latin typeface="Candara"/>
                <a:cs typeface="Candara"/>
              </a:rPr>
              <a:t>login,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‘</a:t>
            </a:r>
            <a:r>
              <a:rPr sz="1000" b="1" spc="-5" dirty="0">
                <a:latin typeface="Candara"/>
                <a:cs typeface="Candara"/>
              </a:rPr>
              <a:t>Login</a:t>
            </a:r>
            <a:r>
              <a:rPr sz="1000" b="1" spc="2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with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phone</a:t>
            </a:r>
            <a:r>
              <a:rPr sz="1000" b="1" spc="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&amp; </a:t>
            </a:r>
            <a:r>
              <a:rPr sz="1000" b="1" spc="-204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OTP</a:t>
            </a:r>
            <a:r>
              <a:rPr sz="1000" spc="-5" dirty="0">
                <a:latin typeface="Candara"/>
                <a:cs typeface="Candara"/>
              </a:rPr>
              <a:t>’. Login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using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Friendsbook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account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out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 scope.</a:t>
            </a:r>
            <a:endParaRPr sz="1000" dirty="0">
              <a:latin typeface="Candara"/>
              <a:cs typeface="Candara"/>
            </a:endParaRPr>
          </a:p>
          <a:p>
            <a:pPr marL="584200" marR="7620" lvl="2" indent="-228600">
              <a:lnSpc>
                <a:spcPts val="1410"/>
              </a:lnSpc>
              <a:spcBef>
                <a:spcPts val="75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1000" spc="-10" dirty="0">
                <a:latin typeface="Candara"/>
                <a:cs typeface="Candara"/>
              </a:rPr>
              <a:t>The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customer enters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10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digit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mobile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no</a:t>
            </a:r>
            <a:r>
              <a:rPr sz="1000" spc="-5" dirty="0">
                <a:latin typeface="Candara"/>
                <a:cs typeface="Candara"/>
              </a:rPr>
              <a:t> and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clicks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‘</a:t>
            </a:r>
            <a:r>
              <a:rPr sz="1000" b="1" dirty="0">
                <a:latin typeface="Candara"/>
                <a:cs typeface="Candara"/>
              </a:rPr>
              <a:t>Get</a:t>
            </a:r>
            <a:r>
              <a:rPr sz="1000" b="1" spc="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OTP</a:t>
            </a:r>
            <a:r>
              <a:rPr sz="1000" spc="-5" dirty="0">
                <a:latin typeface="Candara"/>
                <a:cs typeface="Candara"/>
              </a:rPr>
              <a:t>’.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application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sends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 OTP (One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Time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Password)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his</a:t>
            </a:r>
            <a:r>
              <a:rPr sz="1000" dirty="0">
                <a:latin typeface="Candara"/>
                <a:cs typeface="Candara"/>
              </a:rPr>
              <a:t> phone </a:t>
            </a:r>
            <a:r>
              <a:rPr sz="1000" spc="-5" dirty="0">
                <a:latin typeface="Candara"/>
                <a:cs typeface="Candara"/>
              </a:rPr>
              <a:t>no.</a:t>
            </a:r>
            <a:endParaRPr sz="1000" dirty="0">
              <a:latin typeface="Candara"/>
              <a:cs typeface="Candara"/>
            </a:endParaRPr>
          </a:p>
          <a:p>
            <a:pPr marL="584200" lvl="2" indent="-2286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1000" spc="-10" dirty="0">
                <a:latin typeface="Candara"/>
                <a:cs typeface="Candara"/>
              </a:rPr>
              <a:t>The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portal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asks</a:t>
            </a:r>
            <a:r>
              <a:rPr sz="1000" dirty="0">
                <a:latin typeface="Candara"/>
                <a:cs typeface="Candara"/>
              </a:rPr>
              <a:t> for</a:t>
            </a:r>
            <a:r>
              <a:rPr sz="1000" spc="-5" dirty="0">
                <a:latin typeface="Candara"/>
                <a:cs typeface="Candara"/>
              </a:rPr>
              <a:t> 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OTP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confirmation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code.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User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enter</a:t>
            </a:r>
            <a:r>
              <a:rPr sz="1000" spc="-5" dirty="0">
                <a:latin typeface="Candara"/>
                <a:cs typeface="Candara"/>
              </a:rPr>
              <a:t> 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code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endParaRPr sz="1000" dirty="0">
              <a:latin typeface="Candara"/>
              <a:cs typeface="Candara"/>
            </a:endParaRPr>
          </a:p>
          <a:p>
            <a:pPr marL="584200" marR="263525">
              <a:lnSpc>
                <a:spcPct val="117000"/>
              </a:lnSpc>
            </a:pPr>
            <a:r>
              <a:rPr sz="1000" spc="-5" dirty="0">
                <a:latin typeface="Candara"/>
                <a:cs typeface="Candara"/>
              </a:rPr>
              <a:t>‘CONFIRM’ to continue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or</a:t>
            </a:r>
            <a:r>
              <a:rPr sz="1000" spc="-5" dirty="0">
                <a:latin typeface="Candara"/>
                <a:cs typeface="Candara"/>
              </a:rPr>
              <a:t> CANCEL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it.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If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user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has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timed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out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(at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max.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60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sec)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typing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OTP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code, 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Resend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code</a:t>
            </a:r>
            <a:r>
              <a:rPr sz="1000" b="1" spc="1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for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receiving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another OTP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code.</a:t>
            </a:r>
            <a:endParaRPr sz="1000" dirty="0">
              <a:latin typeface="Candara"/>
              <a:cs typeface="Candara"/>
            </a:endParaRPr>
          </a:p>
          <a:p>
            <a:pPr marL="584200" marR="153035" lvl="2" indent="-228600">
              <a:lnSpc>
                <a:spcPct val="117000"/>
              </a:lnSpc>
              <a:buAutoNum type="arabicPeriod" startAt="4"/>
              <a:tabLst>
                <a:tab pos="583565" algn="l"/>
                <a:tab pos="584200" algn="l"/>
              </a:tabLst>
            </a:pPr>
            <a:r>
              <a:rPr sz="1000" spc="-10" dirty="0">
                <a:latin typeface="Candara"/>
                <a:cs typeface="Candara"/>
              </a:rPr>
              <a:t>The</a:t>
            </a:r>
            <a:r>
              <a:rPr sz="1000" spc="-5" dirty="0">
                <a:latin typeface="Candara"/>
                <a:cs typeface="Candara"/>
              </a:rPr>
              <a:t> portal</a:t>
            </a:r>
            <a:r>
              <a:rPr sz="1000" dirty="0">
                <a:latin typeface="Candara"/>
                <a:cs typeface="Candara"/>
              </a:rPr>
              <a:t> displays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home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page. Customer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‘</a:t>
            </a:r>
            <a:r>
              <a:rPr sz="1000" b="1" dirty="0">
                <a:latin typeface="Candara"/>
                <a:cs typeface="Candara"/>
              </a:rPr>
              <a:t>Submit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a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Free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Ad</a:t>
            </a:r>
            <a:r>
              <a:rPr sz="1000" spc="-5" dirty="0">
                <a:latin typeface="Candara"/>
                <a:cs typeface="Candara"/>
              </a:rPr>
              <a:t>’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 post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new add. Searching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for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products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out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 scope.</a:t>
            </a:r>
            <a:endParaRPr sz="1000" dirty="0">
              <a:latin typeface="Candara"/>
              <a:cs typeface="Candara"/>
            </a:endParaRPr>
          </a:p>
          <a:p>
            <a:pPr marL="584200" marR="154305" lvl="2" indent="-228600">
              <a:lnSpc>
                <a:spcPct val="117000"/>
              </a:lnSpc>
              <a:buAutoNum type="arabicPeriod" startAt="4"/>
              <a:tabLst>
                <a:tab pos="583565" algn="l"/>
                <a:tab pos="584200" algn="l"/>
              </a:tabLst>
            </a:pPr>
            <a:r>
              <a:rPr sz="1000" spc="-10" dirty="0">
                <a:latin typeface="Candara"/>
                <a:cs typeface="Candara"/>
              </a:rPr>
              <a:t>Form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‘</a:t>
            </a:r>
            <a:r>
              <a:rPr sz="1000" b="1" spc="-5" dirty="0">
                <a:latin typeface="Candara"/>
                <a:cs typeface="Candara"/>
              </a:rPr>
              <a:t>Submit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a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Free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Classified</a:t>
            </a:r>
            <a:r>
              <a:rPr sz="1000" b="1" spc="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Ad</a:t>
            </a:r>
            <a:r>
              <a:rPr sz="1000" spc="-5" dirty="0">
                <a:latin typeface="Candara"/>
                <a:cs typeface="Candara"/>
              </a:rPr>
              <a:t>’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displayed.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Fill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all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details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form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and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‘Submit’</a:t>
            </a:r>
            <a:r>
              <a:rPr sz="1000" b="1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button</a:t>
            </a:r>
            <a:endParaRPr sz="1000" dirty="0">
              <a:latin typeface="Candara"/>
              <a:cs typeface="Candara"/>
            </a:endParaRPr>
          </a:p>
          <a:p>
            <a:pPr marL="584200" marR="34925" lvl="2" indent="-228600" algn="just">
              <a:lnSpc>
                <a:spcPct val="117000"/>
              </a:lnSpc>
              <a:buAutoNum type="arabicPeriod" startAt="4"/>
              <a:tabLst>
                <a:tab pos="584200" algn="l"/>
              </a:tabLst>
            </a:pPr>
            <a:r>
              <a:rPr sz="1000" spc="-10" dirty="0">
                <a:latin typeface="Candara"/>
                <a:cs typeface="Candara"/>
              </a:rPr>
              <a:t>The </a:t>
            </a:r>
            <a:r>
              <a:rPr sz="1000" spc="-5" dirty="0">
                <a:latin typeface="Candara"/>
                <a:cs typeface="Candara"/>
              </a:rPr>
              <a:t>portal asks </a:t>
            </a:r>
            <a:r>
              <a:rPr sz="1000" dirty="0">
                <a:latin typeface="Candara"/>
                <a:cs typeface="Candara"/>
              </a:rPr>
              <a:t>for </a:t>
            </a:r>
            <a:r>
              <a:rPr sz="1000" spc="-5" dirty="0">
                <a:latin typeface="Candara"/>
                <a:cs typeface="Candara"/>
              </a:rPr>
              <a:t>the OTP </a:t>
            </a:r>
            <a:r>
              <a:rPr sz="1000" dirty="0">
                <a:latin typeface="Candara"/>
                <a:cs typeface="Candara"/>
              </a:rPr>
              <a:t>sent </a:t>
            </a:r>
            <a:r>
              <a:rPr sz="1000" spc="-5" dirty="0">
                <a:latin typeface="Candara"/>
                <a:cs typeface="Candara"/>
              </a:rPr>
              <a:t>on phone no. that is </a:t>
            </a:r>
            <a:r>
              <a:rPr sz="1000" dirty="0">
                <a:latin typeface="Candara"/>
                <a:cs typeface="Candara"/>
              </a:rPr>
              <a:t>given </a:t>
            </a:r>
            <a:r>
              <a:rPr sz="1000" spc="-5" dirty="0">
                <a:latin typeface="Candara"/>
                <a:cs typeface="Candara"/>
              </a:rPr>
              <a:t>while submitting the free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classified </a:t>
            </a:r>
            <a:r>
              <a:rPr sz="1000" spc="-10" dirty="0">
                <a:latin typeface="Candara"/>
                <a:cs typeface="Candara"/>
              </a:rPr>
              <a:t>Ad. </a:t>
            </a:r>
            <a:r>
              <a:rPr sz="1000" spc="-5" dirty="0">
                <a:latin typeface="Candara"/>
                <a:cs typeface="Candara"/>
              </a:rPr>
              <a:t>User </a:t>
            </a:r>
            <a:r>
              <a:rPr sz="1000" spc="-10" dirty="0">
                <a:latin typeface="Candara"/>
                <a:cs typeface="Candara"/>
              </a:rPr>
              <a:t>can </a:t>
            </a:r>
            <a:r>
              <a:rPr sz="1000" spc="-5" dirty="0">
                <a:latin typeface="Candara"/>
                <a:cs typeface="Candara"/>
              </a:rPr>
              <a:t>enter the </a:t>
            </a:r>
            <a:r>
              <a:rPr sz="1000" spc="-10" dirty="0">
                <a:latin typeface="Candara"/>
                <a:cs typeface="Candara"/>
              </a:rPr>
              <a:t>code </a:t>
            </a:r>
            <a:r>
              <a:rPr sz="1000" spc="-5" dirty="0">
                <a:latin typeface="Candara"/>
                <a:cs typeface="Candara"/>
              </a:rPr>
              <a:t>and ‘CONFIRM’ to continue or CANCEL it. If the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user has timed out (at max. 60 sec) in typing the OTP </a:t>
            </a:r>
            <a:r>
              <a:rPr sz="1000" dirty="0">
                <a:latin typeface="Candara"/>
                <a:cs typeface="Candara"/>
              </a:rPr>
              <a:t>code, </a:t>
            </a:r>
            <a:r>
              <a:rPr sz="1000" spc="-5" dirty="0">
                <a:latin typeface="Candara"/>
                <a:cs typeface="Candara"/>
              </a:rPr>
              <a:t>he </a:t>
            </a:r>
            <a:r>
              <a:rPr sz="1000" spc="-10" dirty="0">
                <a:latin typeface="Candara"/>
                <a:cs typeface="Candara"/>
              </a:rPr>
              <a:t>can </a:t>
            </a:r>
            <a:r>
              <a:rPr sz="1000" spc="-5" dirty="0">
                <a:latin typeface="Candara"/>
                <a:cs typeface="Candara"/>
              </a:rPr>
              <a:t>click </a:t>
            </a:r>
            <a:r>
              <a:rPr sz="1000" b="1" spc="-5" dirty="0">
                <a:latin typeface="Candara"/>
                <a:cs typeface="Candara"/>
              </a:rPr>
              <a:t>Resend code 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 receiving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another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OTP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code.</a:t>
            </a:r>
            <a:endParaRPr sz="1000" dirty="0">
              <a:latin typeface="Candara"/>
              <a:cs typeface="Candara"/>
            </a:endParaRPr>
          </a:p>
          <a:p>
            <a:pPr marL="1270000" marR="57785" lvl="3" indent="-229235">
              <a:lnSpc>
                <a:spcPct val="117000"/>
              </a:lnSpc>
              <a:spcBef>
                <a:spcPts val="65"/>
              </a:spcBef>
              <a:buFont typeface="Symbol"/>
              <a:buChar char=""/>
              <a:tabLst>
                <a:tab pos="1270000" algn="l"/>
                <a:tab pos="1270635" algn="l"/>
              </a:tabLst>
            </a:pP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entering correct OTP,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it </a:t>
            </a:r>
            <a:r>
              <a:rPr sz="1000" dirty="0">
                <a:latin typeface="Candara"/>
                <a:cs typeface="Candara"/>
              </a:rPr>
              <a:t>displays</a:t>
            </a:r>
            <a:r>
              <a:rPr sz="1000" spc="-5" dirty="0">
                <a:latin typeface="Candara"/>
                <a:cs typeface="Candara"/>
              </a:rPr>
              <a:t> the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message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‘</a:t>
            </a:r>
            <a:r>
              <a:rPr sz="1000" b="1" dirty="0">
                <a:latin typeface="Candara"/>
                <a:cs typeface="Candara"/>
              </a:rPr>
              <a:t>Ad </a:t>
            </a:r>
            <a:r>
              <a:rPr sz="1000" b="1" spc="-5" dirty="0">
                <a:latin typeface="Candara"/>
                <a:cs typeface="Candara"/>
              </a:rPr>
              <a:t>is successfully 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posted</a:t>
            </a:r>
            <a:r>
              <a:rPr sz="1000" spc="-5" dirty="0">
                <a:latin typeface="Candara"/>
                <a:cs typeface="Candara"/>
              </a:rPr>
              <a:t>’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else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displays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message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‘</a:t>
            </a:r>
            <a:r>
              <a:rPr sz="1000" b="1" spc="-5" dirty="0">
                <a:latin typeface="Candara"/>
                <a:cs typeface="Candara"/>
              </a:rPr>
              <a:t>Wrong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Verification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code!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Ad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is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not </a:t>
            </a:r>
            <a:r>
              <a:rPr sz="1000" b="1" spc="-20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posted</a:t>
            </a:r>
            <a:r>
              <a:rPr sz="1000" spc="-5" dirty="0">
                <a:latin typeface="Candara"/>
                <a:cs typeface="Candara"/>
              </a:rPr>
              <a:t>’</a:t>
            </a:r>
            <a:endParaRPr sz="10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Candara"/>
              <a:cs typeface="Candara"/>
            </a:endParaRPr>
          </a:p>
          <a:p>
            <a:pPr marL="355600">
              <a:lnSpc>
                <a:spcPct val="100000"/>
              </a:lnSpc>
            </a:pPr>
            <a:r>
              <a:rPr sz="1000" b="1" spc="-5" dirty="0">
                <a:latin typeface="Candara"/>
                <a:cs typeface="Candara"/>
              </a:rPr>
              <a:t>Note: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Refer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figures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corresponding </a:t>
            </a:r>
            <a:r>
              <a:rPr sz="1000" spc="5" dirty="0">
                <a:latin typeface="Candara"/>
                <a:cs typeface="Candara"/>
              </a:rPr>
              <a:t>to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steps.</a:t>
            </a:r>
            <a:endParaRPr sz="1000" dirty="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270" y="1520825"/>
            <a:ext cx="2400300" cy="12268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68068" y="2724660"/>
            <a:ext cx="5708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Figure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8470" y="1880872"/>
            <a:ext cx="2788920" cy="761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607177" y="2694178"/>
            <a:ext cx="5708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Figure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8314" y="3550920"/>
            <a:ext cx="2628900" cy="127888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287392" y="4881499"/>
            <a:ext cx="57086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Figure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3285" y="5379720"/>
            <a:ext cx="4380230" cy="99821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287392" y="6430136"/>
            <a:ext cx="57086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Figure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163819"/>
            <a:ext cx="427482" cy="51103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spc="-5" dirty="0" err="1" smtClean="0">
                <a:latin typeface="Candara"/>
                <a:cs typeface="Candara"/>
              </a:rPr>
              <a:t>ni</a:t>
            </a:r>
            <a:r>
              <a:rPr sz="1100" b="1" spc="-35" dirty="0" smtClean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Internal</a:t>
            </a:r>
            <a:endParaRPr sz="1100" dirty="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931161" y="1361188"/>
            <a:ext cx="4824730" cy="4754245"/>
            <a:chOff x="1931161" y="1361186"/>
            <a:chExt cx="4824730" cy="47542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6749" y="1367155"/>
              <a:ext cx="4764863" cy="47409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31162" y="1361185"/>
              <a:ext cx="4824730" cy="4754245"/>
            </a:xfrm>
            <a:custGeom>
              <a:avLst/>
              <a:gdLst/>
              <a:ahLst/>
              <a:cxnLst/>
              <a:rect l="l" t="t" r="r" b="b"/>
              <a:pathLst>
                <a:path w="4824730" h="4754245">
                  <a:moveTo>
                    <a:pt x="4818253" y="4747907"/>
                  </a:moveTo>
                  <a:lnTo>
                    <a:pt x="6096" y="4747907"/>
                  </a:lnTo>
                  <a:lnTo>
                    <a:pt x="0" y="4747907"/>
                  </a:lnTo>
                  <a:lnTo>
                    <a:pt x="0" y="4753991"/>
                  </a:lnTo>
                  <a:lnTo>
                    <a:pt x="6096" y="4753991"/>
                  </a:lnTo>
                  <a:lnTo>
                    <a:pt x="4818253" y="4753991"/>
                  </a:lnTo>
                  <a:lnTo>
                    <a:pt x="4818253" y="4747907"/>
                  </a:lnTo>
                  <a:close/>
                </a:path>
                <a:path w="4824730" h="4754245">
                  <a:moveTo>
                    <a:pt x="4818253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4747895"/>
                  </a:lnTo>
                  <a:lnTo>
                    <a:pt x="6096" y="4747895"/>
                  </a:lnTo>
                  <a:lnTo>
                    <a:pt x="6096" y="6096"/>
                  </a:lnTo>
                  <a:lnTo>
                    <a:pt x="4818253" y="6096"/>
                  </a:lnTo>
                  <a:lnTo>
                    <a:pt x="4818253" y="0"/>
                  </a:lnTo>
                  <a:close/>
                </a:path>
                <a:path w="4824730" h="4754245">
                  <a:moveTo>
                    <a:pt x="4824463" y="4747907"/>
                  </a:moveTo>
                  <a:lnTo>
                    <a:pt x="4818380" y="4747907"/>
                  </a:lnTo>
                  <a:lnTo>
                    <a:pt x="4818380" y="4753991"/>
                  </a:lnTo>
                  <a:lnTo>
                    <a:pt x="4824463" y="4753991"/>
                  </a:lnTo>
                  <a:lnTo>
                    <a:pt x="4824463" y="4747907"/>
                  </a:lnTo>
                  <a:close/>
                </a:path>
                <a:path w="4824730" h="4754245">
                  <a:moveTo>
                    <a:pt x="4824463" y="0"/>
                  </a:moveTo>
                  <a:lnTo>
                    <a:pt x="4818380" y="0"/>
                  </a:lnTo>
                  <a:lnTo>
                    <a:pt x="4818380" y="6096"/>
                  </a:lnTo>
                  <a:lnTo>
                    <a:pt x="4818380" y="4747895"/>
                  </a:lnTo>
                  <a:lnTo>
                    <a:pt x="4824463" y="4747895"/>
                  </a:lnTo>
                  <a:lnTo>
                    <a:pt x="4824463" y="6096"/>
                  </a:lnTo>
                  <a:lnTo>
                    <a:pt x="48244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58539" y="6090285"/>
            <a:ext cx="57086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Figure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6890" y="6610984"/>
            <a:ext cx="2573019" cy="12751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287392" y="7954519"/>
            <a:ext cx="5708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Figure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333094"/>
            <a:ext cx="427482" cy="17248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spc="-5" dirty="0" err="1" smtClean="0">
                <a:latin typeface="Candara"/>
                <a:cs typeface="Candara"/>
              </a:rPr>
              <a:t>nal</a:t>
            </a:r>
            <a:endParaRPr sz="1100" dirty="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3454" y="1315872"/>
            <a:ext cx="4453890" cy="98809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91135" lvl="1" indent="-179070">
              <a:lnSpc>
                <a:spcPct val="100000"/>
              </a:lnSpc>
              <a:spcBef>
                <a:spcPts val="305"/>
              </a:spcBef>
              <a:buFont typeface="Candara"/>
              <a:buAutoNum type="arabicPeriod" startAt="3"/>
              <a:tabLst>
                <a:tab pos="191770" algn="l"/>
              </a:tabLst>
            </a:pPr>
            <a:r>
              <a:rPr sz="1000" b="1" spc="-5" dirty="0">
                <a:latin typeface="Candara"/>
                <a:cs typeface="Candara"/>
              </a:rPr>
              <a:t>Rules:</a:t>
            </a:r>
            <a:endParaRPr sz="1000">
              <a:latin typeface="Candara"/>
              <a:cs typeface="Candara"/>
            </a:endParaRPr>
          </a:p>
          <a:p>
            <a:pPr marL="469900" lvl="2" indent="-228600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10" dirty="0">
                <a:latin typeface="Candara"/>
                <a:cs typeface="Candara"/>
              </a:rPr>
              <a:t>The</a:t>
            </a:r>
            <a:r>
              <a:rPr sz="1000" spc="-5" dirty="0">
                <a:latin typeface="Candara"/>
                <a:cs typeface="Candara"/>
              </a:rPr>
              <a:t> phone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number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accept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only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10-digit </a:t>
            </a:r>
            <a:r>
              <a:rPr sz="1000" spc="-5" dirty="0">
                <a:latin typeface="Candara"/>
                <a:cs typeface="Candara"/>
              </a:rPr>
              <a:t>number</a:t>
            </a:r>
            <a:endParaRPr sz="1000">
              <a:latin typeface="Candara"/>
              <a:cs typeface="Candara"/>
            </a:endParaRPr>
          </a:p>
          <a:p>
            <a:pPr marL="469900" lvl="2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10" dirty="0">
                <a:latin typeface="Candara"/>
                <a:cs typeface="Candara"/>
              </a:rPr>
              <a:t>The</a:t>
            </a:r>
            <a:r>
              <a:rPr sz="1000" spc="-5" dirty="0">
                <a:latin typeface="Candara"/>
                <a:cs typeface="Candara"/>
              </a:rPr>
              <a:t> OTP should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accept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only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4-digit number</a:t>
            </a:r>
            <a:endParaRPr sz="1000">
              <a:latin typeface="Candara"/>
              <a:cs typeface="Candara"/>
            </a:endParaRPr>
          </a:p>
          <a:p>
            <a:pPr marL="469900" lvl="2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10" dirty="0">
                <a:latin typeface="Candara"/>
                <a:cs typeface="Candara"/>
              </a:rPr>
              <a:t>The</a:t>
            </a:r>
            <a:r>
              <a:rPr sz="1000" spc="-5" dirty="0">
                <a:latin typeface="Candara"/>
                <a:cs typeface="Candara"/>
              </a:rPr>
              <a:t> fields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marked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as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*</a:t>
            </a:r>
            <a:r>
              <a:rPr sz="1000" spc="21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are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mandatory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fields</a:t>
            </a:r>
            <a:r>
              <a:rPr sz="1000" dirty="0">
                <a:latin typeface="Candara"/>
                <a:cs typeface="Candara"/>
              </a:rPr>
              <a:t> on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form</a:t>
            </a:r>
            <a:endParaRPr sz="1000">
              <a:latin typeface="Candara"/>
              <a:cs typeface="Candara"/>
            </a:endParaRPr>
          </a:p>
          <a:p>
            <a:pPr marL="469900" lvl="2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5" dirty="0">
                <a:latin typeface="Candara"/>
                <a:cs typeface="Candara"/>
              </a:rPr>
              <a:t>Ad </a:t>
            </a:r>
            <a:r>
              <a:rPr sz="1000" spc="-10" dirty="0">
                <a:latin typeface="Candara"/>
                <a:cs typeface="Candara"/>
              </a:rPr>
              <a:t>Title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accept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maximum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70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characters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minimum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15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characters</a:t>
            </a:r>
            <a:endParaRPr sz="1000">
              <a:latin typeface="Candara"/>
              <a:cs typeface="Candara"/>
            </a:endParaRPr>
          </a:p>
          <a:p>
            <a:pPr marL="469900" lvl="2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10" dirty="0">
                <a:latin typeface="Candara"/>
                <a:cs typeface="Candara"/>
              </a:rPr>
              <a:t>The</a:t>
            </a:r>
            <a:r>
              <a:rPr sz="1000" spc="-5" dirty="0">
                <a:latin typeface="Candara"/>
                <a:cs typeface="Candara"/>
              </a:rPr>
              <a:t> Category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accept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only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values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given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following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table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48458"/>
            <a:ext cx="427482" cy="3417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spc="-5" dirty="0" smtClean="0">
                <a:latin typeface="Candara"/>
                <a:cs typeface="Candara"/>
              </a:rPr>
              <a:t>Internal</a:t>
            </a:r>
            <a:endParaRPr sz="1100" dirty="0">
              <a:latin typeface="Candara"/>
              <a:cs typeface="Candar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57426" y="2469133"/>
          <a:ext cx="4939029" cy="156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315"/>
                <a:gridCol w="1257299"/>
                <a:gridCol w="2812415"/>
              </a:tblGrid>
              <a:tr h="223520">
                <a:tc>
                  <a:txBody>
                    <a:bodyPr/>
                    <a:lstStyle/>
                    <a:p>
                      <a:pPr marL="185420">
                        <a:lnSpc>
                          <a:spcPts val="1170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Category</a:t>
                      </a:r>
                      <a:endParaRPr sz="10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ts val="1170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Sub</a:t>
                      </a:r>
                      <a:r>
                        <a:rPr sz="1000" b="1" spc="-4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b="1" spc="-5" dirty="0">
                          <a:latin typeface="Candara"/>
                          <a:cs typeface="Candara"/>
                        </a:rPr>
                        <a:t>Category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Sub</a:t>
                      </a:r>
                      <a:r>
                        <a:rPr sz="1000" b="1" spc="-4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b="1" spc="-5" dirty="0">
                          <a:latin typeface="Candara"/>
                          <a:cs typeface="Candara"/>
                        </a:rPr>
                        <a:t>Category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235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2097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Mobiles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571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Mobile</a:t>
                      </a:r>
                      <a:r>
                        <a:rPr sz="1000" spc="-3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phones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IPhone,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Karbon,</a:t>
                      </a:r>
                      <a:r>
                        <a:rPr sz="1000" spc="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Lava,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LG, Samsung,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Micromax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Tablets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Asus,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Samsung,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Appel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I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Pad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352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Cars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571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Cars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Toyota,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Chevrolet,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Zen,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Swift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Spare</a:t>
                      </a:r>
                      <a:r>
                        <a:rPr sz="1000" spc="-3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parts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Car glass,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amplifier,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Stereo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system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Beds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Single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bed,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double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bed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Wardrobes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Single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door,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two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door,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sliding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door</a:t>
                      </a:r>
                      <a:endParaRPr sz="10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702054" y="3829940"/>
            <a:ext cx="4935855" cy="1410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95"/>
              </a:spcBef>
              <a:buAutoNum type="arabicPeriod" startAt="6"/>
              <a:tabLst>
                <a:tab pos="241300" algn="l"/>
              </a:tabLst>
            </a:pPr>
            <a:endParaRPr lang="en-US" sz="1000" spc="-5" dirty="0" smtClean="0">
              <a:latin typeface="Candara"/>
              <a:cs typeface="Candara"/>
            </a:endParaRPr>
          </a:p>
          <a:p>
            <a:pPr marL="241300" indent="-228600" algn="just">
              <a:lnSpc>
                <a:spcPct val="100000"/>
              </a:lnSpc>
              <a:spcBef>
                <a:spcPts val="95"/>
              </a:spcBef>
              <a:buAutoNum type="arabicPeriod" startAt="6"/>
              <a:tabLst>
                <a:tab pos="241300" algn="l"/>
              </a:tabLst>
            </a:pPr>
            <a:r>
              <a:rPr sz="1000" spc="-5" dirty="0" smtClean="0">
                <a:latin typeface="Candara"/>
                <a:cs typeface="Candara"/>
              </a:rPr>
              <a:t>Price </a:t>
            </a:r>
            <a:r>
              <a:rPr sz="1000" spc="-5" dirty="0">
                <a:latin typeface="Candara"/>
                <a:cs typeface="Candara"/>
              </a:rPr>
              <a:t>accepts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only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digits in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Rupees format</a:t>
            </a:r>
            <a:endParaRPr sz="1000" dirty="0">
              <a:latin typeface="Candara"/>
              <a:cs typeface="Candara"/>
            </a:endParaRPr>
          </a:p>
          <a:p>
            <a:pPr marL="241300" indent="-228600" algn="just">
              <a:lnSpc>
                <a:spcPct val="100000"/>
              </a:lnSpc>
              <a:spcBef>
                <a:spcPts val="25"/>
              </a:spcBef>
              <a:buAutoNum type="arabicPeriod" startAt="6"/>
              <a:tabLst>
                <a:tab pos="241300" algn="l"/>
              </a:tabLst>
            </a:pPr>
            <a:r>
              <a:rPr sz="1000" spc="-5" dirty="0">
                <a:latin typeface="Candara"/>
                <a:cs typeface="Candara"/>
              </a:rPr>
              <a:t>Ad Description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accept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maximum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70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characters </a:t>
            </a:r>
            <a:r>
              <a:rPr sz="1000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minimum</a:t>
            </a:r>
            <a:r>
              <a:rPr sz="1000" spc="-5" dirty="0">
                <a:latin typeface="Candara"/>
                <a:cs typeface="Candara"/>
              </a:rPr>
              <a:t> 15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characters</a:t>
            </a:r>
            <a:endParaRPr sz="1000" dirty="0">
              <a:latin typeface="Candara"/>
              <a:cs typeface="Candara"/>
            </a:endParaRPr>
          </a:p>
          <a:p>
            <a:pPr marL="241300" marR="5080" indent="-228600" algn="just">
              <a:lnSpc>
                <a:spcPts val="1220"/>
              </a:lnSpc>
              <a:spcBef>
                <a:spcPts val="35"/>
              </a:spcBef>
              <a:buAutoNum type="arabicPeriod" startAt="6"/>
              <a:tabLst>
                <a:tab pos="241300" algn="l"/>
              </a:tabLst>
            </a:pPr>
            <a:r>
              <a:rPr sz="1000" spc="-5" dirty="0">
                <a:latin typeface="Candara"/>
                <a:cs typeface="Candara"/>
              </a:rPr>
              <a:t>Upload Photos should allow browsing the pictures from your local machine. </a:t>
            </a:r>
            <a:r>
              <a:rPr sz="1000" dirty="0">
                <a:latin typeface="Candara"/>
                <a:cs typeface="Candara"/>
              </a:rPr>
              <a:t>Minimum 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one photo should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uploaded.</a:t>
            </a:r>
            <a:endParaRPr sz="1000" dirty="0">
              <a:latin typeface="Candara"/>
              <a:cs typeface="Candara"/>
            </a:endParaRPr>
          </a:p>
          <a:p>
            <a:pPr marL="241300" indent="-228600" algn="just">
              <a:lnSpc>
                <a:spcPts val="1185"/>
              </a:lnSpc>
              <a:buAutoNum type="arabicPeriod" startAt="6"/>
              <a:tabLst>
                <a:tab pos="241300" algn="l"/>
              </a:tabLst>
            </a:pPr>
            <a:r>
              <a:rPr sz="1000" spc="-5" dirty="0">
                <a:latin typeface="Candara"/>
                <a:cs typeface="Candara"/>
              </a:rPr>
              <a:t>Name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 accept only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characters</a:t>
            </a:r>
            <a:endParaRPr sz="1000" dirty="0">
              <a:latin typeface="Candara"/>
              <a:cs typeface="Candara"/>
            </a:endParaRPr>
          </a:p>
          <a:p>
            <a:pPr marL="241300" marR="5080" indent="-228600" algn="just">
              <a:lnSpc>
                <a:spcPts val="1220"/>
              </a:lnSpc>
              <a:spcBef>
                <a:spcPts val="35"/>
              </a:spcBef>
              <a:buAutoNum type="arabicPeriod" startAt="6"/>
              <a:tabLst>
                <a:tab pos="241300" algn="l"/>
              </a:tabLst>
            </a:pPr>
            <a:r>
              <a:rPr sz="1000" spc="-10" dirty="0">
                <a:latin typeface="Candara"/>
                <a:cs typeface="Candara"/>
              </a:rPr>
              <a:t>Select </a:t>
            </a:r>
            <a:r>
              <a:rPr sz="1000" spc="-5" dirty="0">
                <a:latin typeface="Candara"/>
                <a:cs typeface="Candara"/>
              </a:rPr>
              <a:t>the City from the drop down box. </a:t>
            </a:r>
            <a:r>
              <a:rPr sz="1000" spc="-10" dirty="0">
                <a:latin typeface="Candara"/>
                <a:cs typeface="Candara"/>
              </a:rPr>
              <a:t>This </a:t>
            </a:r>
            <a:r>
              <a:rPr sz="1000" spc="-5" dirty="0">
                <a:latin typeface="Candara"/>
                <a:cs typeface="Candara"/>
              </a:rPr>
              <a:t>will automatically populate the Loacality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based on the selected City. </a:t>
            </a:r>
            <a:r>
              <a:rPr sz="1000" spc="-10" dirty="0">
                <a:latin typeface="Candara"/>
                <a:cs typeface="Candara"/>
              </a:rPr>
              <a:t>Refer </a:t>
            </a:r>
            <a:r>
              <a:rPr sz="1000" spc="-5" dirty="0">
                <a:latin typeface="Candara"/>
                <a:cs typeface="Candara"/>
              </a:rPr>
              <a:t>the below given table for sample valid values of </a:t>
            </a:r>
            <a:r>
              <a:rPr sz="1000" dirty="0">
                <a:latin typeface="Candara"/>
                <a:cs typeface="Candara"/>
              </a:rPr>
              <a:t>Cities 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 Localities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combination.</a:t>
            </a:r>
            <a:endParaRPr sz="1000" dirty="0">
              <a:latin typeface="Candara"/>
              <a:cs typeface="Candar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57426" y="5234052"/>
          <a:ext cx="4289425" cy="223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365"/>
                <a:gridCol w="2131060"/>
              </a:tblGrid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City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Locality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2352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6959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Pune,</a:t>
                      </a:r>
                      <a:r>
                        <a:rPr sz="1000" spc="-3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Maharashtra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571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85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Swargate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Hinjewadi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Shaniwarwada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352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3340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Banglore,</a:t>
                      </a:r>
                      <a:r>
                        <a:rPr sz="1000" spc="-3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Karnataka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571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Whitefield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Mathalli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Bujgiri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352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857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Mumbai,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Maharashtra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571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MG</a:t>
                      </a:r>
                      <a:r>
                        <a:rPr sz="1000" spc="-3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Road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Dadar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Nalasopara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1367" y="1488695"/>
            <a:ext cx="47872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Lab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6.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Creating Test</a:t>
            </a:r>
            <a:r>
              <a:rPr sz="1400" b="1" dirty="0">
                <a:latin typeface="Arial"/>
                <a:cs typeface="Arial"/>
              </a:rPr>
              <a:t> Cases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– </a:t>
            </a:r>
            <a:r>
              <a:rPr sz="1400" b="1" spc="-5" dirty="0">
                <a:latin typeface="Arial"/>
                <a:cs typeface="Arial"/>
              </a:rPr>
              <a:t>Conference Room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Booking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5778" y="1731517"/>
            <a:ext cx="5123180" cy="27940"/>
          </a:xfrm>
          <a:custGeom>
            <a:avLst/>
            <a:gdLst/>
            <a:ahLst/>
            <a:cxnLst/>
            <a:rect l="l" t="t" r="r" b="b"/>
            <a:pathLst>
              <a:path w="5123180" h="27939">
                <a:moveTo>
                  <a:pt x="5123053" y="0"/>
                </a:moveTo>
                <a:lnTo>
                  <a:pt x="0" y="0"/>
                </a:lnTo>
                <a:lnTo>
                  <a:pt x="0" y="27431"/>
                </a:lnTo>
                <a:lnTo>
                  <a:pt x="5123053" y="27431"/>
                </a:lnTo>
                <a:lnTo>
                  <a:pt x="51230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97406" y="1972310"/>
          <a:ext cx="5384165" cy="618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/>
                <a:gridCol w="4893310"/>
              </a:tblGrid>
              <a:tr h="377825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55904" indent="-188595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Symbol"/>
                        <a:buChar char=""/>
                        <a:tabLst>
                          <a:tab pos="255904" algn="l"/>
                          <a:tab pos="2565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'BOOKING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INSTRUCTIONS'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before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starting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assignment.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55904" indent="-188595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Symbol"/>
                        <a:buChar char=""/>
                        <a:tabLst>
                          <a:tab pos="255904" algn="l"/>
                          <a:tab pos="2565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Understand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application</a:t>
                      </a:r>
                      <a:r>
                        <a:rPr sz="1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develop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creative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cases.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95885">
                        <a:lnSpc>
                          <a:spcPts val="1195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120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73454" y="2730145"/>
            <a:ext cx="5168265" cy="198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marR="5080" lvl="1" indent="-182245">
              <a:lnSpc>
                <a:spcPct val="117000"/>
              </a:lnSpc>
              <a:spcBef>
                <a:spcPts val="100"/>
              </a:spcBef>
              <a:buFont typeface="Candara"/>
              <a:buAutoNum type="arabicPeriod"/>
              <a:tabLst>
                <a:tab pos="182245" algn="l"/>
              </a:tabLst>
            </a:pPr>
            <a:r>
              <a:rPr sz="1000" b="1" spc="-5" dirty="0">
                <a:latin typeface="Candara"/>
                <a:cs typeface="Candara"/>
              </a:rPr>
              <a:t>Case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Study.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‘ONLINE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CONFERENCE</a:t>
            </a:r>
            <a:r>
              <a:rPr sz="1000" b="1" spc="10" dirty="0">
                <a:latin typeface="Candara"/>
                <a:cs typeface="Candara"/>
              </a:rPr>
              <a:t> </a:t>
            </a:r>
            <a:r>
              <a:rPr sz="1000" b="1" spc="-10" dirty="0">
                <a:latin typeface="Candara"/>
                <a:cs typeface="Candara"/>
              </a:rPr>
              <a:t>ROOM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BOOKING’</a:t>
            </a:r>
            <a:r>
              <a:rPr sz="1000" b="1" spc="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on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Intranet </a:t>
            </a:r>
            <a:r>
              <a:rPr sz="1000" b="1" dirty="0">
                <a:solidFill>
                  <a:srgbClr val="0000FF"/>
                </a:solidFill>
                <a:latin typeface="Candara"/>
                <a:cs typeface="Candara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ndara"/>
                <a:cs typeface="Candara"/>
                <a:hlinkClick r:id="rId2"/>
              </a:rPr>
              <a:t>https://intranet.cgcrbIndia.com</a:t>
            </a:r>
            <a:r>
              <a:rPr sz="1000" spc="190" dirty="0">
                <a:solidFill>
                  <a:srgbClr val="0000FF"/>
                </a:solidFill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spc="19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9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most</a:t>
            </a:r>
            <a:r>
              <a:rPr sz="1000" spc="19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preferred</a:t>
            </a:r>
            <a:r>
              <a:rPr sz="1000" spc="19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online</a:t>
            </a:r>
            <a:r>
              <a:rPr sz="1000" spc="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link</a:t>
            </a:r>
            <a:r>
              <a:rPr sz="1000" spc="19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18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book</a:t>
            </a:r>
            <a:r>
              <a:rPr sz="1000" spc="19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  conference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room in Indian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Capgemini locations.</a:t>
            </a:r>
            <a:endParaRPr sz="1000" dirty="0">
              <a:latin typeface="Candara"/>
              <a:cs typeface="Candara"/>
            </a:endParaRPr>
          </a:p>
          <a:p>
            <a:pPr marL="355600" marR="46355">
              <a:lnSpc>
                <a:spcPct val="117000"/>
              </a:lnSpc>
            </a:pPr>
            <a:r>
              <a:rPr sz="1000" spc="-5" dirty="0">
                <a:latin typeface="Candara"/>
                <a:cs typeface="Candara"/>
              </a:rPr>
              <a:t>Participants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need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write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Test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Cases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covering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testing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Buttons,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Hyper</a:t>
            </a:r>
            <a:r>
              <a:rPr sz="1000" spc="-5" dirty="0">
                <a:latin typeface="Candara"/>
                <a:cs typeface="Candara"/>
              </a:rPr>
              <a:t> Links,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Form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fields.</a:t>
            </a:r>
            <a:endParaRPr sz="1000" dirty="0">
              <a:latin typeface="Candara"/>
              <a:cs typeface="Candara"/>
            </a:endParaRPr>
          </a:p>
          <a:p>
            <a:pPr marL="355600" marR="675005">
              <a:lnSpc>
                <a:spcPct val="117000"/>
              </a:lnSpc>
            </a:pPr>
            <a:r>
              <a:rPr sz="1000" b="1" spc="-5" dirty="0">
                <a:latin typeface="Candara"/>
                <a:cs typeface="Candara"/>
              </a:rPr>
              <a:t>Note: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Trainer </a:t>
            </a:r>
            <a:r>
              <a:rPr sz="1000" dirty="0">
                <a:latin typeface="Candara"/>
                <a:cs typeface="Candara"/>
              </a:rPr>
              <a:t>will </a:t>
            </a:r>
            <a:r>
              <a:rPr sz="1000" spc="-5" dirty="0">
                <a:latin typeface="Candara"/>
                <a:cs typeface="Candara"/>
              </a:rPr>
              <a:t>discuss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Test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Case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template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will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share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same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with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participants.</a:t>
            </a:r>
            <a:endParaRPr sz="10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Candara"/>
              <a:cs typeface="Candara"/>
            </a:endParaRPr>
          </a:p>
          <a:p>
            <a:pPr marL="200025" lvl="1" indent="-187960">
              <a:lnSpc>
                <a:spcPct val="100000"/>
              </a:lnSpc>
              <a:spcBef>
                <a:spcPts val="5"/>
              </a:spcBef>
              <a:buFont typeface="Candara"/>
              <a:buAutoNum type="arabicPeriod" startAt="2"/>
              <a:tabLst>
                <a:tab pos="200660" algn="l"/>
              </a:tabLst>
            </a:pPr>
            <a:r>
              <a:rPr sz="1000" b="1" spc="-5" dirty="0">
                <a:latin typeface="Candara"/>
                <a:cs typeface="Candara"/>
              </a:rPr>
              <a:t>B</a:t>
            </a:r>
            <a:r>
              <a:rPr sz="1000" b="1" spc="-10" dirty="0">
                <a:latin typeface="Candara"/>
                <a:cs typeface="Candara"/>
              </a:rPr>
              <a:t>o</a:t>
            </a:r>
            <a:r>
              <a:rPr sz="1000" b="1" dirty="0">
                <a:latin typeface="Candara"/>
                <a:cs typeface="Candara"/>
              </a:rPr>
              <a:t>o</a:t>
            </a:r>
            <a:r>
              <a:rPr sz="1000" b="1" spc="-10" dirty="0">
                <a:latin typeface="Candara"/>
                <a:cs typeface="Candara"/>
              </a:rPr>
              <a:t>k</a:t>
            </a:r>
            <a:r>
              <a:rPr sz="1000" b="1" spc="-5" dirty="0">
                <a:latin typeface="Candara"/>
                <a:cs typeface="Candara"/>
              </a:rPr>
              <a:t>ing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Instructi</a:t>
            </a:r>
            <a:r>
              <a:rPr sz="1000" b="1" spc="-10" dirty="0">
                <a:latin typeface="Candara"/>
                <a:cs typeface="Candara"/>
              </a:rPr>
              <a:t>o</a:t>
            </a:r>
            <a:r>
              <a:rPr sz="1000" b="1" spc="-5" dirty="0">
                <a:latin typeface="Candara"/>
                <a:cs typeface="Candara"/>
              </a:rPr>
              <a:t>ns</a:t>
            </a:r>
            <a:endParaRPr sz="1000" dirty="0">
              <a:latin typeface="Candara"/>
              <a:cs typeface="Candara"/>
            </a:endParaRPr>
          </a:p>
          <a:p>
            <a:pPr marL="355600" lvl="2" indent="-228600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000" spc="-5" dirty="0">
                <a:latin typeface="Candara"/>
                <a:cs typeface="Candara"/>
              </a:rPr>
              <a:t>Invoke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intranet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typing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URL</a:t>
            </a:r>
            <a:r>
              <a:rPr sz="1000" spc="20" dirty="0">
                <a:solidFill>
                  <a:srgbClr val="0000FF"/>
                </a:solidFill>
                <a:latin typeface="Candara"/>
                <a:cs typeface="Candara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ndara"/>
                <a:cs typeface="Candara"/>
                <a:hlinkClick r:id="rId2"/>
              </a:rPr>
              <a:t>https://intranet.cgcrbIndia.com</a:t>
            </a:r>
            <a:endParaRPr sz="1000" dirty="0">
              <a:latin typeface="Candara"/>
              <a:cs typeface="Candara"/>
            </a:endParaRPr>
          </a:p>
          <a:p>
            <a:pPr marL="355600" lvl="2" indent="-228600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000" spc="-5" dirty="0">
                <a:latin typeface="Candara"/>
                <a:cs typeface="Candara"/>
              </a:rPr>
              <a:t>Login using</a:t>
            </a:r>
            <a:r>
              <a:rPr sz="1000" spc="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id and password</a:t>
            </a:r>
            <a:endParaRPr sz="1000" dirty="0">
              <a:latin typeface="Candara"/>
              <a:cs typeface="Candar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1" y="4736465"/>
            <a:ext cx="2140581" cy="193738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87753" y="6652032"/>
            <a:ext cx="4048125" cy="37253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5"/>
              </a:spcBef>
              <a:buAutoNum type="arabicPeriod" startAt="3"/>
              <a:tabLst>
                <a:tab pos="240665" algn="l"/>
                <a:tab pos="241300" algn="l"/>
              </a:tabLst>
            </a:pPr>
            <a:r>
              <a:rPr sz="1000" spc="-5" dirty="0">
                <a:latin typeface="Candara"/>
                <a:cs typeface="Candara"/>
              </a:rPr>
              <a:t>Intranet</a:t>
            </a:r>
            <a:r>
              <a:rPr sz="1000" spc="-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home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page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displayed</a:t>
            </a:r>
            <a:endParaRPr sz="1000">
              <a:latin typeface="Candara"/>
              <a:cs typeface="Candara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AutoNum type="arabicPeriod" startAt="3"/>
              <a:tabLst>
                <a:tab pos="240665" algn="l"/>
                <a:tab pos="241300" algn="l"/>
              </a:tabLst>
            </a:pPr>
            <a:r>
              <a:rPr sz="1000" spc="-10" dirty="0">
                <a:latin typeface="Candara"/>
                <a:cs typeface="Candara"/>
              </a:rPr>
              <a:t>Select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Employee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Corner and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Conference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Room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Booking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option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79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6354" y="1342389"/>
            <a:ext cx="34613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ndara"/>
                <a:cs typeface="Candara"/>
              </a:rPr>
              <a:t>Intranet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home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-5" dirty="0">
                <a:latin typeface="Candara"/>
                <a:cs typeface="Candara"/>
              </a:rPr>
              <a:t>Employee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Corner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-5" dirty="0">
                <a:latin typeface="Candara"/>
                <a:cs typeface="Candara"/>
              </a:rPr>
              <a:t>Conference Room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Booking</a:t>
            </a:r>
            <a:endParaRPr sz="1000">
              <a:latin typeface="Candara"/>
              <a:cs typeface="Candar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43305" y="1539494"/>
            <a:ext cx="5496560" cy="2867025"/>
            <a:chOff x="1143304" y="1539494"/>
            <a:chExt cx="5496560" cy="28670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886" y="1558865"/>
              <a:ext cx="5473688" cy="28410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43304" y="1539493"/>
              <a:ext cx="5496560" cy="2867025"/>
            </a:xfrm>
            <a:custGeom>
              <a:avLst/>
              <a:gdLst/>
              <a:ahLst/>
              <a:cxnLst/>
              <a:rect l="l" t="t" r="r" b="b"/>
              <a:pathLst>
                <a:path w="5496559" h="2867025">
                  <a:moveTo>
                    <a:pt x="5490324" y="2860929"/>
                  </a:moveTo>
                  <a:lnTo>
                    <a:pt x="6096" y="2860929"/>
                  </a:lnTo>
                  <a:lnTo>
                    <a:pt x="6096" y="6223"/>
                  </a:lnTo>
                  <a:lnTo>
                    <a:pt x="0" y="6223"/>
                  </a:lnTo>
                  <a:lnTo>
                    <a:pt x="0" y="2860929"/>
                  </a:lnTo>
                  <a:lnTo>
                    <a:pt x="0" y="2867025"/>
                  </a:lnTo>
                  <a:lnTo>
                    <a:pt x="6096" y="2867025"/>
                  </a:lnTo>
                  <a:lnTo>
                    <a:pt x="5490324" y="2867025"/>
                  </a:lnTo>
                  <a:lnTo>
                    <a:pt x="5490324" y="2860929"/>
                  </a:lnTo>
                  <a:close/>
                </a:path>
                <a:path w="5496559" h="2867025">
                  <a:moveTo>
                    <a:pt x="549032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6096" y="6096"/>
                  </a:lnTo>
                  <a:lnTo>
                    <a:pt x="5490324" y="6096"/>
                  </a:lnTo>
                  <a:lnTo>
                    <a:pt x="5490324" y="0"/>
                  </a:lnTo>
                  <a:close/>
                </a:path>
                <a:path w="5496559" h="2867025">
                  <a:moveTo>
                    <a:pt x="5496496" y="6223"/>
                  </a:moveTo>
                  <a:lnTo>
                    <a:pt x="5490413" y="6223"/>
                  </a:lnTo>
                  <a:lnTo>
                    <a:pt x="5490413" y="2860929"/>
                  </a:lnTo>
                  <a:lnTo>
                    <a:pt x="5490413" y="2867025"/>
                  </a:lnTo>
                  <a:lnTo>
                    <a:pt x="5496496" y="2867025"/>
                  </a:lnTo>
                  <a:lnTo>
                    <a:pt x="5496496" y="2860929"/>
                  </a:lnTo>
                  <a:lnTo>
                    <a:pt x="5496496" y="6223"/>
                  </a:lnTo>
                  <a:close/>
                </a:path>
                <a:path w="5496559" h="2867025">
                  <a:moveTo>
                    <a:pt x="5496496" y="0"/>
                  </a:moveTo>
                  <a:lnTo>
                    <a:pt x="5490413" y="0"/>
                  </a:lnTo>
                  <a:lnTo>
                    <a:pt x="5490413" y="6096"/>
                  </a:lnTo>
                  <a:lnTo>
                    <a:pt x="5496496" y="6096"/>
                  </a:lnTo>
                  <a:lnTo>
                    <a:pt x="5496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87754" y="4541038"/>
            <a:ext cx="4901565" cy="733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7000"/>
              </a:lnSpc>
              <a:spcBef>
                <a:spcPts val="100"/>
              </a:spcBef>
              <a:buAutoNum type="arabicPeriod" startAt="5"/>
              <a:tabLst>
                <a:tab pos="240665" algn="l"/>
                <a:tab pos="241300" algn="l"/>
              </a:tabLst>
            </a:pPr>
            <a:r>
              <a:rPr sz="1000" spc="-10" dirty="0">
                <a:latin typeface="Candara"/>
                <a:cs typeface="Candara"/>
              </a:rPr>
              <a:t>'My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Bookings'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option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Conference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Menu Page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displays</a:t>
            </a:r>
            <a:r>
              <a:rPr sz="1000" spc="-5" dirty="0">
                <a:latin typeface="Candara"/>
                <a:cs typeface="Candara"/>
              </a:rPr>
              <a:t> 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View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/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Cancel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Booking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Page.</a:t>
            </a:r>
            <a:endParaRPr sz="1000">
              <a:latin typeface="Candara"/>
              <a:cs typeface="Candara"/>
            </a:endParaRPr>
          </a:p>
          <a:p>
            <a:pPr marL="241300" marR="61594" indent="-228600">
              <a:lnSpc>
                <a:spcPct val="117000"/>
              </a:lnSpc>
              <a:buAutoNum type="arabicPeriod" startAt="5"/>
              <a:tabLst>
                <a:tab pos="241300" algn="l"/>
              </a:tabLst>
            </a:pPr>
            <a:r>
              <a:rPr sz="1000" spc="-5" dirty="0">
                <a:latin typeface="Candara"/>
                <a:cs typeface="Candara"/>
              </a:rPr>
              <a:t>'New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Booking'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option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on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Conference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Menu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Page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displays</a:t>
            </a:r>
            <a:r>
              <a:rPr sz="1000" spc="-5" dirty="0">
                <a:latin typeface="Candara"/>
                <a:cs typeface="Candara"/>
              </a:rPr>
              <a:t> 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Conference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Booking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Page.</a:t>
            </a:r>
            <a:endParaRPr sz="1000">
              <a:latin typeface="Candara"/>
              <a:cs typeface="Candar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43305" y="5299583"/>
            <a:ext cx="5490845" cy="2743836"/>
            <a:chOff x="1143304" y="5299582"/>
            <a:chExt cx="5490845" cy="274383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8891" y="5317672"/>
              <a:ext cx="5457791" cy="27182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43304" y="5299582"/>
              <a:ext cx="5490845" cy="2743835"/>
            </a:xfrm>
            <a:custGeom>
              <a:avLst/>
              <a:gdLst/>
              <a:ahLst/>
              <a:cxnLst/>
              <a:rect l="l" t="t" r="r" b="b"/>
              <a:pathLst>
                <a:path w="5490845" h="2743834">
                  <a:moveTo>
                    <a:pt x="5484241" y="2737751"/>
                  </a:moveTo>
                  <a:lnTo>
                    <a:pt x="6096" y="2737751"/>
                  </a:lnTo>
                  <a:lnTo>
                    <a:pt x="0" y="2737751"/>
                  </a:lnTo>
                  <a:lnTo>
                    <a:pt x="0" y="2743835"/>
                  </a:lnTo>
                  <a:lnTo>
                    <a:pt x="6096" y="2743835"/>
                  </a:lnTo>
                  <a:lnTo>
                    <a:pt x="5484241" y="2743835"/>
                  </a:lnTo>
                  <a:lnTo>
                    <a:pt x="5484241" y="2737751"/>
                  </a:lnTo>
                  <a:close/>
                </a:path>
                <a:path w="5490845" h="2743834">
                  <a:moveTo>
                    <a:pt x="5484241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2737739"/>
                  </a:lnTo>
                  <a:lnTo>
                    <a:pt x="6096" y="2737739"/>
                  </a:lnTo>
                  <a:lnTo>
                    <a:pt x="6096" y="6096"/>
                  </a:lnTo>
                  <a:lnTo>
                    <a:pt x="5484241" y="6096"/>
                  </a:lnTo>
                  <a:lnTo>
                    <a:pt x="5484241" y="0"/>
                  </a:lnTo>
                  <a:close/>
                </a:path>
                <a:path w="5490845" h="2743834">
                  <a:moveTo>
                    <a:pt x="5490400" y="2737751"/>
                  </a:moveTo>
                  <a:lnTo>
                    <a:pt x="5484317" y="2737751"/>
                  </a:lnTo>
                  <a:lnTo>
                    <a:pt x="5484317" y="2743835"/>
                  </a:lnTo>
                  <a:lnTo>
                    <a:pt x="5490400" y="2743835"/>
                  </a:lnTo>
                  <a:lnTo>
                    <a:pt x="5490400" y="2737751"/>
                  </a:lnTo>
                  <a:close/>
                </a:path>
                <a:path w="5490845" h="2743834">
                  <a:moveTo>
                    <a:pt x="5490400" y="0"/>
                  </a:moveTo>
                  <a:lnTo>
                    <a:pt x="5484317" y="0"/>
                  </a:lnTo>
                  <a:lnTo>
                    <a:pt x="5484317" y="6096"/>
                  </a:lnTo>
                  <a:lnTo>
                    <a:pt x="5484317" y="2737739"/>
                  </a:lnTo>
                  <a:lnTo>
                    <a:pt x="5490400" y="2737739"/>
                  </a:lnTo>
                  <a:lnTo>
                    <a:pt x="5490400" y="6096"/>
                  </a:lnTo>
                  <a:lnTo>
                    <a:pt x="5490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0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0" y="625857"/>
            <a:ext cx="15532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3567" y="1731517"/>
            <a:ext cx="5295265" cy="27940"/>
          </a:xfrm>
          <a:custGeom>
            <a:avLst/>
            <a:gdLst/>
            <a:ahLst/>
            <a:cxnLst/>
            <a:rect l="l" t="t" r="r" b="b"/>
            <a:pathLst>
              <a:path w="5295265" h="27939">
                <a:moveTo>
                  <a:pt x="5295265" y="0"/>
                </a:moveTo>
                <a:lnTo>
                  <a:pt x="0" y="0"/>
                </a:lnTo>
                <a:lnTo>
                  <a:pt x="0" y="27431"/>
                </a:lnTo>
                <a:lnTo>
                  <a:pt x="5295265" y="27431"/>
                </a:lnTo>
                <a:lnTo>
                  <a:pt x="5295265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754" y="1388584"/>
            <a:ext cx="5051425" cy="722377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R="217170" algn="ctr">
              <a:lnSpc>
                <a:spcPct val="100000"/>
              </a:lnSpc>
              <a:spcBef>
                <a:spcPts val="890"/>
              </a:spcBef>
            </a:pPr>
            <a:r>
              <a:rPr sz="1400" b="1" spc="-5" dirty="0">
                <a:latin typeface="Arial"/>
                <a:cs typeface="Arial"/>
              </a:rPr>
              <a:t>Table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Contents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Document</a:t>
            </a:r>
            <a:r>
              <a:rPr sz="1000" i="1" spc="9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Revision</a:t>
            </a:r>
            <a:r>
              <a:rPr sz="1000" i="1" spc="9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History</a:t>
            </a:r>
            <a:r>
              <a:rPr sz="1000" i="1" spc="-10" dirty="0">
                <a:latin typeface="Arial"/>
                <a:cs typeface="Arial"/>
                <a:hlinkClick r:id="rId2" action="ppaction://hlinksldjump"/>
              </a:rPr>
              <a:t> ................................................................................................</a:t>
            </a:r>
            <a:r>
              <a:rPr sz="1000" i="1" spc="9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2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Table</a:t>
            </a:r>
            <a:r>
              <a:rPr sz="1000" i="1" spc="11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of</a:t>
            </a:r>
            <a:r>
              <a:rPr sz="1000" i="1" spc="10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Contents</a:t>
            </a:r>
            <a:r>
              <a:rPr sz="1000" i="1" spc="3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2" action="ppaction://hlinksldjump"/>
              </a:rPr>
              <a:t>...............................................................................................................</a:t>
            </a:r>
            <a:r>
              <a:rPr sz="1000" i="1" spc="8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568325" algn="l"/>
              </a:tabLst>
            </a:pPr>
            <a:r>
              <a:rPr sz="1000" i="1" spc="-5" dirty="0">
                <a:latin typeface="Arial"/>
                <a:cs typeface="Arial"/>
                <a:hlinkClick r:id="rId3" action="ppaction://hlinksldjump"/>
              </a:rPr>
              <a:t>Lab</a:t>
            </a:r>
            <a:r>
              <a:rPr sz="1000" i="1" spc="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3" action="ppaction://hlinksldjump"/>
              </a:rPr>
              <a:t>1.	White-box</a:t>
            </a:r>
            <a:r>
              <a:rPr sz="1000" i="1" spc="3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3" action="ppaction://hlinksldjump"/>
              </a:rPr>
              <a:t>Testing</a:t>
            </a:r>
            <a:r>
              <a:rPr sz="1000" i="1" spc="2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3" action="ppaction://hlinksldjump"/>
              </a:rPr>
              <a:t>–</a:t>
            </a:r>
            <a:r>
              <a:rPr sz="1000" i="1" spc="3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3" action="ppaction://hlinksldjump"/>
              </a:rPr>
              <a:t>Code</a:t>
            </a:r>
            <a:r>
              <a:rPr sz="1000" i="1" spc="3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3" action="ppaction://hlinksldjump"/>
              </a:rPr>
              <a:t>Coverage</a:t>
            </a:r>
            <a:r>
              <a:rPr sz="1000" i="1" spc="3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3" action="ppaction://hlinksldjump"/>
              </a:rPr>
              <a:t>&amp;</a:t>
            </a:r>
            <a:r>
              <a:rPr sz="1000" i="1" spc="1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3" action="ppaction://hlinksldjump"/>
              </a:rPr>
              <a:t>Complexity</a:t>
            </a:r>
            <a:r>
              <a:rPr sz="1000" i="1" spc="-10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3" action="ppaction://hlinksldjump"/>
              </a:rPr>
              <a:t>...........................................</a:t>
            </a:r>
            <a:r>
              <a:rPr sz="1000" i="1" spc="1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3" action="ppaction://hlinksldjump"/>
              </a:rPr>
              <a:t>5</a:t>
            </a:r>
            <a:endParaRPr sz="10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490"/>
              </a:spcBef>
            </a:pPr>
            <a:r>
              <a:rPr sz="1000" i="1" spc="-10" dirty="0">
                <a:latin typeface="Trebuchet MS"/>
                <a:cs typeface="Trebuchet MS"/>
                <a:hlinkClick r:id="rId3" action="ppaction://hlinksldjump"/>
              </a:rPr>
              <a:t>1.1</a:t>
            </a:r>
            <a:r>
              <a:rPr sz="1000" i="1" spc="83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Read</a:t>
            </a:r>
            <a:r>
              <a:rPr sz="1000" i="1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10" dirty="0">
                <a:latin typeface="Trebuchet MS"/>
                <a:cs typeface="Trebuchet MS"/>
                <a:hlinkClick r:id="rId3" action="ppaction://hlinksldjump"/>
              </a:rPr>
              <a:t>and</a:t>
            </a:r>
            <a:r>
              <a:rPr sz="1000" i="1" spc="1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understand</a:t>
            </a:r>
            <a:r>
              <a:rPr sz="1000" i="1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the</a:t>
            </a:r>
            <a:r>
              <a:rPr sz="1000" i="1" spc="1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3" action="ppaction://hlinksldjump"/>
              </a:rPr>
              <a:t>Code </a:t>
            </a:r>
            <a:r>
              <a:rPr sz="1000" i="1" spc="-10" dirty="0">
                <a:latin typeface="Trebuchet MS"/>
                <a:cs typeface="Trebuchet MS"/>
                <a:hlinkClick r:id="rId3" action="ppaction://hlinksldjump"/>
              </a:rPr>
              <a:t>Coverage........................................</a:t>
            </a:r>
            <a:r>
              <a:rPr sz="1000" i="1" spc="-16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5</a:t>
            </a:r>
            <a:endParaRPr sz="1000">
              <a:latin typeface="Trebuchet MS"/>
              <a:cs typeface="Trebuchet MS"/>
            </a:endParaRPr>
          </a:p>
          <a:p>
            <a:pPr marL="902335" lvl="2" indent="-433070" algn="just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902969" algn="l"/>
              </a:tabLst>
            </a:pP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To</a:t>
            </a:r>
            <a:r>
              <a:rPr sz="1000" i="1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find</a:t>
            </a:r>
            <a:r>
              <a:rPr sz="1000" i="1" spc="1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no. of</a:t>
            </a:r>
            <a:r>
              <a:rPr sz="1000" i="1" spc="1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test</a:t>
            </a:r>
            <a:r>
              <a:rPr sz="1000" i="1" spc="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cases</a:t>
            </a:r>
            <a:r>
              <a:rPr sz="1000" i="1" spc="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10" dirty="0">
                <a:latin typeface="Trebuchet MS"/>
                <a:cs typeface="Trebuchet MS"/>
                <a:hlinkClick r:id="rId3" action="ppaction://hlinksldjump"/>
              </a:rPr>
              <a:t>required</a:t>
            </a:r>
            <a:r>
              <a:rPr sz="1000" i="1" spc="1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for</a:t>
            </a:r>
            <a:r>
              <a:rPr sz="1000" i="1" spc="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100%</a:t>
            </a:r>
            <a:r>
              <a:rPr sz="1000" i="1" spc="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Code</a:t>
            </a:r>
            <a:r>
              <a:rPr sz="1000" i="1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Coverage</a:t>
            </a:r>
            <a:r>
              <a:rPr sz="1000" i="1" spc="-2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3" action="ppaction://hlinksldjump"/>
              </a:rPr>
              <a:t>...............</a:t>
            </a:r>
            <a:r>
              <a:rPr sz="1000" i="1" spc="-16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5</a:t>
            </a:r>
            <a:endParaRPr sz="1000">
              <a:latin typeface="Trebuchet MS"/>
              <a:cs typeface="Trebuchet MS"/>
            </a:endParaRPr>
          </a:p>
          <a:p>
            <a:pPr marL="469900" algn="just">
              <a:lnSpc>
                <a:spcPct val="100000"/>
              </a:lnSpc>
              <a:spcBef>
                <a:spcPts val="550"/>
              </a:spcBef>
            </a:pPr>
            <a:r>
              <a:rPr sz="1000" i="1" spc="-10" dirty="0">
                <a:latin typeface="Trebuchet MS"/>
                <a:cs typeface="Trebuchet MS"/>
                <a:hlinkClick r:id="rId3" action="ppaction://hlinksldjump"/>
              </a:rPr>
              <a:t>M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ethod 1</a:t>
            </a:r>
            <a:r>
              <a:rPr sz="1000" i="1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:</a:t>
            </a:r>
            <a:r>
              <a:rPr sz="1000" i="1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10" dirty="0">
                <a:latin typeface="Trebuchet MS"/>
                <a:cs typeface="Trebuchet MS"/>
                <a:hlinkClick r:id="rId3" action="ppaction://hlinksldjump"/>
              </a:rPr>
              <a:t>D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raw</a:t>
            </a:r>
            <a:r>
              <a:rPr sz="1000" i="1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Flow</a:t>
            </a:r>
            <a:r>
              <a:rPr sz="1000" i="1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c</a:t>
            </a:r>
            <a:r>
              <a:rPr sz="1000" i="1" spc="-10" dirty="0">
                <a:latin typeface="Trebuchet MS"/>
                <a:cs typeface="Trebuchet MS"/>
                <a:hlinkClick r:id="rId3" action="ppaction://hlinksldjump"/>
              </a:rPr>
              <a:t>h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ar</a:t>
            </a:r>
            <a:r>
              <a:rPr sz="1000" i="1" spc="35" dirty="0">
                <a:latin typeface="Trebuchet MS"/>
                <a:cs typeface="Trebuchet MS"/>
                <a:hlinkClick r:id="rId3" action="ppaction://hlinksldjump"/>
              </a:rPr>
              <a:t>t</a:t>
            </a:r>
            <a:r>
              <a:rPr sz="1000" i="1" spc="-15" dirty="0">
                <a:latin typeface="Trebuchet MS"/>
                <a:cs typeface="Trebuchet MS"/>
                <a:hlinkClick r:id="rId3" action="ppaction://hlinksldjump"/>
              </a:rPr>
              <a:t>...............................</a:t>
            </a:r>
            <a:r>
              <a:rPr sz="1000" i="1" spc="-1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1000" i="1" spc="-15" dirty="0">
                <a:latin typeface="Trebuchet MS"/>
                <a:cs typeface="Trebuchet MS"/>
                <a:hlinkClick r:id="rId3" action="ppaction://hlinksldjump"/>
              </a:rPr>
              <a:t>..............................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1000" i="1" spc="-16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5</a:t>
            </a:r>
            <a:endParaRPr sz="1000">
              <a:latin typeface="Trebuchet MS"/>
              <a:cs typeface="Trebuchet MS"/>
            </a:endParaRPr>
          </a:p>
          <a:p>
            <a:pPr marL="469900" algn="just">
              <a:lnSpc>
                <a:spcPct val="100000"/>
              </a:lnSpc>
              <a:spcBef>
                <a:spcPts val="540"/>
              </a:spcBef>
            </a:pPr>
            <a:r>
              <a:rPr sz="1000" i="1" spc="-5" dirty="0">
                <a:latin typeface="Trebuchet MS"/>
                <a:cs typeface="Trebuchet MS"/>
                <a:hlinkClick r:id="rId4" action="ppaction://hlinksldjump"/>
              </a:rPr>
              <a:t>Method</a:t>
            </a:r>
            <a:r>
              <a:rPr sz="1000" i="1" spc="35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4" action="ppaction://hlinksldjump"/>
              </a:rPr>
              <a:t>2:</a:t>
            </a:r>
            <a:r>
              <a:rPr sz="1000" i="1" spc="30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4" action="ppaction://hlinksldjump"/>
              </a:rPr>
              <a:t>Write</a:t>
            </a:r>
            <a:r>
              <a:rPr sz="1000" i="1" spc="40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4" action="ppaction://hlinksldjump"/>
              </a:rPr>
              <a:t>Test</a:t>
            </a:r>
            <a:r>
              <a:rPr sz="1000" i="1" spc="35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4" action="ppaction://hlinksldjump"/>
              </a:rPr>
              <a:t>Cases</a:t>
            </a:r>
            <a:r>
              <a:rPr sz="1000" i="1" spc="-75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4" action="ppaction://hlinksldjump"/>
              </a:rPr>
              <a:t>...............................................................</a:t>
            </a:r>
            <a:r>
              <a:rPr sz="1000" i="1" spc="-140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4" action="ppaction://hlinksldjump"/>
              </a:rPr>
              <a:t>6</a:t>
            </a:r>
            <a:endParaRPr sz="1000">
              <a:latin typeface="Trebuchet MS"/>
              <a:cs typeface="Trebuchet MS"/>
            </a:endParaRPr>
          </a:p>
          <a:p>
            <a:pPr marL="469900" marR="6985" lvl="2" algn="just">
              <a:lnSpc>
                <a:spcPct val="145200"/>
              </a:lnSpc>
              <a:buAutoNum type="arabicPeriod" startAt="2"/>
              <a:tabLst>
                <a:tab pos="902969" algn="l"/>
              </a:tabLst>
            </a:pPr>
            <a:r>
              <a:rPr sz="1000" i="1" spc="-5" dirty="0">
                <a:latin typeface="Trebuchet MS"/>
                <a:cs typeface="Trebuchet MS"/>
                <a:hlinkClick r:id="rId5" action="ppaction://hlinksldjump"/>
              </a:rPr>
              <a:t>What % </a:t>
            </a:r>
            <a:r>
              <a:rPr sz="1000" i="1" dirty="0">
                <a:latin typeface="Trebuchet MS"/>
                <a:cs typeface="Trebuchet MS"/>
                <a:hlinkClick r:id="rId5" action="ppaction://hlinksldjump"/>
              </a:rPr>
              <a:t>of </a:t>
            </a:r>
            <a:r>
              <a:rPr sz="1000" i="1" spc="-5" dirty="0">
                <a:latin typeface="Trebuchet MS"/>
                <a:cs typeface="Trebuchet MS"/>
                <a:hlinkClick r:id="rId5" action="ppaction://hlinksldjump"/>
              </a:rPr>
              <a:t>Coverage </a:t>
            </a:r>
            <a:r>
              <a:rPr sz="1000" i="1" spc="-10" dirty="0">
                <a:latin typeface="Trebuchet MS"/>
                <a:cs typeface="Trebuchet MS"/>
                <a:hlinkClick r:id="rId5" action="ppaction://hlinksldjump"/>
              </a:rPr>
              <a:t>is </a:t>
            </a:r>
            <a:r>
              <a:rPr sz="1000" i="1" spc="-5" dirty="0">
                <a:latin typeface="Trebuchet MS"/>
                <a:cs typeface="Trebuchet MS"/>
                <a:hlinkClick r:id="rId5" action="ppaction://hlinksldjump"/>
              </a:rPr>
              <a:t>achieved </a:t>
            </a:r>
            <a:r>
              <a:rPr sz="1000" i="1" spc="-10" dirty="0">
                <a:latin typeface="Trebuchet MS"/>
                <a:cs typeface="Trebuchet MS"/>
                <a:hlinkClick r:id="rId5" action="ppaction://hlinksldjump"/>
              </a:rPr>
              <a:t>by </a:t>
            </a:r>
            <a:r>
              <a:rPr sz="1000" i="1" spc="-5" dirty="0">
                <a:latin typeface="Trebuchet MS"/>
                <a:cs typeface="Trebuchet MS"/>
                <a:hlinkClick r:id="rId5" action="ppaction://hlinksldjump"/>
              </a:rPr>
              <a:t>given Test </a:t>
            </a:r>
            <a:r>
              <a:rPr sz="1000" i="1" spc="-10" dirty="0">
                <a:latin typeface="Trebuchet MS"/>
                <a:cs typeface="Trebuchet MS"/>
                <a:hlinkClick r:id="rId5" action="ppaction://hlinksldjump"/>
              </a:rPr>
              <a:t>Case......................... </a:t>
            </a:r>
            <a:r>
              <a:rPr sz="1000" i="1" spc="-5" dirty="0">
                <a:latin typeface="Trebuchet MS"/>
                <a:cs typeface="Trebuchet MS"/>
                <a:hlinkClick r:id="rId5" action="ppaction://hlinksldjump"/>
              </a:rPr>
              <a:t>7 </a:t>
            </a:r>
            <a:r>
              <a:rPr sz="1000" i="1" spc="-290" dirty="0">
                <a:latin typeface="Trebuchet MS"/>
                <a:cs typeface="Trebuchet MS"/>
              </a:rPr>
              <a:t> </a:t>
            </a:r>
            <a:r>
              <a:rPr sz="1000" i="1" spc="-10" dirty="0">
                <a:latin typeface="Trebuchet MS"/>
                <a:cs typeface="Trebuchet MS"/>
                <a:hlinkClick r:id="rId5" action="ppaction://hlinksldjump"/>
              </a:rPr>
              <a:t>1.1.3</a:t>
            </a:r>
            <a:r>
              <a:rPr sz="1000" i="1" spc="-5" dirty="0">
                <a:latin typeface="Trebuchet MS"/>
                <a:cs typeface="Trebuchet MS"/>
                <a:hlinkClick r:id="rId5" action="ppaction://hlinksldjump"/>
              </a:rPr>
              <a:t> Complex Predicates </a:t>
            </a:r>
            <a:r>
              <a:rPr sz="1000" i="1" spc="-15" dirty="0">
                <a:latin typeface="Trebuchet MS"/>
                <a:cs typeface="Trebuchet MS"/>
                <a:hlinkClick r:id="rId5" action="ppaction://hlinksldjump"/>
              </a:rPr>
              <a:t>............................................................... </a:t>
            </a:r>
            <a:r>
              <a:rPr sz="1000" i="1" spc="-5" dirty="0">
                <a:latin typeface="Trebuchet MS"/>
                <a:cs typeface="Trebuchet MS"/>
                <a:hlinkClick r:id="rId5" action="ppaction://hlinksldjump"/>
              </a:rPr>
              <a:t>7 </a:t>
            </a:r>
            <a:r>
              <a:rPr sz="1000" i="1" dirty="0">
                <a:latin typeface="Trebuchet MS"/>
                <a:cs typeface="Trebuchet MS"/>
              </a:rPr>
              <a:t> </a:t>
            </a:r>
            <a:r>
              <a:rPr sz="1000" i="1" spc="-10" dirty="0">
                <a:latin typeface="Trebuchet MS"/>
                <a:cs typeface="Trebuchet MS"/>
                <a:hlinkClick r:id="rId5" action="ppaction://hlinksldjump"/>
              </a:rPr>
              <a:t>1.2</a:t>
            </a:r>
            <a:r>
              <a:rPr sz="1000" i="1" spc="-5" dirty="0">
                <a:latin typeface="Trebuchet MS"/>
                <a:cs typeface="Trebuchet MS"/>
                <a:hlinkClick r:id="rId5" action="ppaction://hlinksldjump"/>
              </a:rPr>
              <a:t> TO </a:t>
            </a:r>
            <a:r>
              <a:rPr sz="1000" i="1" spc="-15" dirty="0">
                <a:latin typeface="Trebuchet MS"/>
                <a:cs typeface="Trebuchet MS"/>
                <a:hlinkClick r:id="rId5" action="ppaction://hlinksldjump"/>
              </a:rPr>
              <a:t>DO................................................................................... </a:t>
            </a:r>
            <a:r>
              <a:rPr sz="1000" i="1" spc="-5" dirty="0">
                <a:latin typeface="Trebuchet MS"/>
                <a:cs typeface="Trebuchet MS"/>
                <a:hlinkClick r:id="rId5" action="ppaction://hlinksldjump"/>
              </a:rPr>
              <a:t>7 </a:t>
            </a:r>
            <a:r>
              <a:rPr sz="1000" i="1" dirty="0">
                <a:latin typeface="Trebuchet MS"/>
                <a:cs typeface="Trebuchet MS"/>
              </a:rPr>
              <a:t> </a:t>
            </a:r>
            <a:r>
              <a:rPr sz="1000" i="1" spc="-10" dirty="0">
                <a:latin typeface="Trebuchet MS"/>
                <a:cs typeface="Trebuchet MS"/>
                <a:hlinkClick r:id="rId5" action="ppaction://hlinksldjump"/>
              </a:rPr>
              <a:t>1.2.1</a:t>
            </a:r>
            <a:r>
              <a:rPr sz="1000" i="1" spc="-5" dirty="0">
                <a:latin typeface="Trebuchet MS"/>
                <a:cs typeface="Trebuchet MS"/>
                <a:hlinkClick r:id="rId5" action="ppaction://hlinksldjump"/>
              </a:rPr>
              <a:t> Code snippet 1: </a:t>
            </a:r>
            <a:r>
              <a:rPr sz="1000" i="1" spc="-15" dirty="0">
                <a:latin typeface="Trebuchet MS"/>
                <a:cs typeface="Trebuchet MS"/>
                <a:hlinkClick r:id="rId5" action="ppaction://hlinksldjump"/>
              </a:rPr>
              <a:t>.................................................................... </a:t>
            </a:r>
            <a:r>
              <a:rPr sz="1000" i="1" spc="-5" dirty="0">
                <a:latin typeface="Trebuchet MS"/>
                <a:cs typeface="Trebuchet MS"/>
                <a:hlinkClick r:id="rId5" action="ppaction://hlinksldjump"/>
              </a:rPr>
              <a:t>7 </a:t>
            </a:r>
            <a:r>
              <a:rPr sz="1000" i="1" dirty="0">
                <a:latin typeface="Trebuchet MS"/>
                <a:cs typeface="Trebuchet MS"/>
              </a:rPr>
              <a:t> </a:t>
            </a:r>
            <a:r>
              <a:rPr sz="1000" i="1" spc="-10" dirty="0">
                <a:latin typeface="Trebuchet MS"/>
                <a:cs typeface="Trebuchet MS"/>
                <a:hlinkClick r:id="rId6" action="ppaction://hlinksldjump"/>
              </a:rPr>
              <a:t>1.2.2</a:t>
            </a:r>
            <a:r>
              <a:rPr sz="1000" i="1" spc="-5" dirty="0">
                <a:latin typeface="Trebuchet MS"/>
                <a:cs typeface="Trebuchet MS"/>
                <a:hlinkClick r:id="rId6" action="ppaction://hlinksldjump"/>
              </a:rPr>
              <a:t> Code snippet 2 </a:t>
            </a:r>
            <a:r>
              <a:rPr sz="1000" i="1" spc="-15" dirty="0">
                <a:latin typeface="Trebuchet MS"/>
                <a:cs typeface="Trebuchet MS"/>
                <a:hlinkClick r:id="rId6" action="ppaction://hlinksldjump"/>
              </a:rPr>
              <a:t>:.................................................................... </a:t>
            </a:r>
            <a:r>
              <a:rPr sz="1000" i="1" spc="-5" dirty="0">
                <a:latin typeface="Trebuchet MS"/>
                <a:cs typeface="Trebuchet MS"/>
                <a:hlinkClick r:id="rId6" action="ppaction://hlinksldjump"/>
              </a:rPr>
              <a:t>8 </a:t>
            </a:r>
            <a:r>
              <a:rPr sz="1000" i="1" dirty="0">
                <a:latin typeface="Trebuchet MS"/>
                <a:cs typeface="Trebuchet MS"/>
              </a:rPr>
              <a:t> </a:t>
            </a:r>
            <a:r>
              <a:rPr sz="1000" i="1" spc="-10" dirty="0">
                <a:latin typeface="Trebuchet MS"/>
                <a:cs typeface="Trebuchet MS"/>
                <a:hlinkClick r:id="rId6" action="ppaction://hlinksldjump"/>
              </a:rPr>
              <a:t>1.2.3</a:t>
            </a:r>
            <a:r>
              <a:rPr sz="1000" i="1" spc="-5" dirty="0">
                <a:latin typeface="Trebuchet MS"/>
                <a:cs typeface="Trebuchet MS"/>
                <a:hlinkClick r:id="rId6" action="ppaction://hlinksldjump"/>
              </a:rPr>
              <a:t> Code snippet 3 </a:t>
            </a:r>
            <a:r>
              <a:rPr sz="1000" i="1" spc="-15" dirty="0">
                <a:latin typeface="Trebuchet MS"/>
                <a:cs typeface="Trebuchet MS"/>
                <a:hlinkClick r:id="rId6" action="ppaction://hlinksldjump"/>
              </a:rPr>
              <a:t>:.................................................................... </a:t>
            </a:r>
            <a:r>
              <a:rPr sz="1000" i="1" spc="-5" dirty="0">
                <a:latin typeface="Trebuchet MS"/>
                <a:cs typeface="Trebuchet MS"/>
                <a:hlinkClick r:id="rId6" action="ppaction://hlinksldjump"/>
              </a:rPr>
              <a:t>8 </a:t>
            </a:r>
            <a:r>
              <a:rPr sz="1000" i="1" dirty="0">
                <a:latin typeface="Trebuchet MS"/>
                <a:cs typeface="Trebuchet MS"/>
              </a:rPr>
              <a:t> </a:t>
            </a:r>
            <a:r>
              <a:rPr sz="1000" i="1" spc="-10" dirty="0">
                <a:latin typeface="Trebuchet MS"/>
                <a:cs typeface="Trebuchet MS"/>
                <a:hlinkClick r:id="rId6" action="ppaction://hlinksldjump"/>
              </a:rPr>
              <a:t>1.2.4</a:t>
            </a:r>
            <a:r>
              <a:rPr sz="1000" i="1" spc="6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6" action="ppaction://hlinksldjump"/>
              </a:rPr>
              <a:t>Code</a:t>
            </a:r>
            <a:r>
              <a:rPr sz="1000" i="1" spc="2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6" action="ppaction://hlinksldjump"/>
              </a:rPr>
              <a:t>snippet</a:t>
            </a:r>
            <a:r>
              <a:rPr sz="1000" i="1" spc="3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6" action="ppaction://hlinksldjump"/>
              </a:rPr>
              <a:t>4</a:t>
            </a:r>
            <a:r>
              <a:rPr sz="1000" i="1" spc="3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6" action="ppaction://hlinksldjump"/>
              </a:rPr>
              <a:t>:....................................................................</a:t>
            </a:r>
            <a:r>
              <a:rPr sz="1000" i="1" spc="-15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6" action="ppaction://hlinksldjump"/>
              </a:rPr>
              <a:t>8</a:t>
            </a:r>
            <a:endParaRPr sz="1000">
              <a:latin typeface="Trebuchet MS"/>
              <a:cs typeface="Trebuchet MS"/>
            </a:endParaRPr>
          </a:p>
          <a:p>
            <a:pPr marL="469900" marR="6985" algn="just">
              <a:lnSpc>
                <a:spcPct val="145000"/>
              </a:lnSpc>
            </a:pPr>
            <a:r>
              <a:rPr sz="1000" i="1" spc="-10" dirty="0">
                <a:latin typeface="Trebuchet MS"/>
                <a:cs typeface="Trebuchet MS"/>
                <a:hlinkClick r:id="rId7" action="ppaction://hlinksldjump"/>
              </a:rPr>
              <a:t>1.3</a:t>
            </a:r>
            <a:r>
              <a:rPr sz="1000" i="1" spc="-5" dirty="0">
                <a:latin typeface="Trebuchet MS"/>
                <a:cs typeface="Trebuchet MS"/>
                <a:hlinkClick r:id="rId7" action="ppaction://hlinksldjump"/>
              </a:rPr>
              <a:t> Validate the coding standards using Review checklist </a:t>
            </a:r>
            <a:r>
              <a:rPr sz="1000" i="1" spc="-15" dirty="0">
                <a:latin typeface="Trebuchet MS"/>
                <a:cs typeface="Trebuchet MS"/>
                <a:hlinkClick r:id="rId7" action="ppaction://hlinksldjump"/>
              </a:rPr>
              <a:t>........................ </a:t>
            </a:r>
            <a:r>
              <a:rPr sz="1000" i="1" spc="-5" dirty="0">
                <a:latin typeface="Trebuchet MS"/>
                <a:cs typeface="Trebuchet MS"/>
                <a:hlinkClick r:id="rId7" action="ppaction://hlinksldjump"/>
              </a:rPr>
              <a:t>9 </a:t>
            </a:r>
            <a:r>
              <a:rPr sz="1000" i="1" dirty="0">
                <a:latin typeface="Trebuchet MS"/>
                <a:cs typeface="Trebuchet MS"/>
              </a:rPr>
              <a:t> </a:t>
            </a:r>
            <a:r>
              <a:rPr sz="1000" i="1" spc="-10" dirty="0">
                <a:latin typeface="Trebuchet MS"/>
                <a:cs typeface="Trebuchet MS"/>
                <a:hlinkClick r:id="rId7" action="ppaction://hlinksldjump"/>
              </a:rPr>
              <a:t>1.4</a:t>
            </a:r>
            <a:r>
              <a:rPr sz="1000" i="1" spc="855" dirty="0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7" action="ppaction://hlinksldjump"/>
              </a:rPr>
              <a:t>Draw</a:t>
            </a:r>
            <a:r>
              <a:rPr sz="1000" i="1" spc="15" dirty="0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7" action="ppaction://hlinksldjump"/>
              </a:rPr>
              <a:t>Flow</a:t>
            </a:r>
            <a:r>
              <a:rPr sz="1000" i="1" spc="15" dirty="0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7" action="ppaction://hlinksldjump"/>
              </a:rPr>
              <a:t>Graph</a:t>
            </a:r>
            <a:r>
              <a:rPr sz="1000" i="1" dirty="0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7" action="ppaction://hlinksldjump"/>
              </a:rPr>
              <a:t>&amp;</a:t>
            </a:r>
            <a:r>
              <a:rPr sz="1000" i="1" spc="15" dirty="0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7" action="ppaction://hlinksldjump"/>
              </a:rPr>
              <a:t>Determine</a:t>
            </a:r>
            <a:r>
              <a:rPr sz="1000" i="1" spc="15" dirty="0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7" action="ppaction://hlinksldjump"/>
              </a:rPr>
              <a:t>CC</a:t>
            </a:r>
            <a:r>
              <a:rPr sz="1000" i="1" spc="-90" dirty="0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7" action="ppaction://hlinksldjump"/>
              </a:rPr>
              <a:t>................................................</a:t>
            </a:r>
            <a:r>
              <a:rPr sz="1000" i="1" spc="-150" dirty="0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7" action="ppaction://hlinksldjump"/>
              </a:rPr>
              <a:t>9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000" i="1" spc="-10" dirty="0">
                <a:latin typeface="Arial"/>
                <a:cs typeface="Arial"/>
                <a:hlinkClick r:id="rId8" action="ppaction://hlinksldjump"/>
              </a:rPr>
              <a:t>Lab</a:t>
            </a:r>
            <a:r>
              <a:rPr sz="1000" i="1" spc="35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8" action="ppaction://hlinksldjump"/>
              </a:rPr>
              <a:t>2.</a:t>
            </a:r>
            <a:r>
              <a:rPr sz="1000" i="1" spc="25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8" action="ppaction://hlinksldjump"/>
              </a:rPr>
              <a:t>Black</a:t>
            </a:r>
            <a:r>
              <a:rPr sz="1000" i="1" spc="35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8" action="ppaction://hlinksldjump"/>
              </a:rPr>
              <a:t>box</a:t>
            </a:r>
            <a:r>
              <a:rPr sz="1000" i="1" spc="30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8" action="ppaction://hlinksldjump"/>
              </a:rPr>
              <a:t>Testing</a:t>
            </a:r>
            <a:r>
              <a:rPr sz="1000" i="1" spc="40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8" action="ppaction://hlinksldjump"/>
              </a:rPr>
              <a:t>–</a:t>
            </a:r>
            <a:r>
              <a:rPr sz="1000" i="1" spc="35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8" action="ppaction://hlinksldjump"/>
              </a:rPr>
              <a:t>BVA</a:t>
            </a:r>
            <a:r>
              <a:rPr sz="1000" i="1" spc="40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8" action="ppaction://hlinksldjump"/>
              </a:rPr>
              <a:t>&amp;</a:t>
            </a:r>
            <a:r>
              <a:rPr sz="1000" i="1" spc="25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8" action="ppaction://hlinksldjump"/>
              </a:rPr>
              <a:t>ECP</a:t>
            </a:r>
            <a:r>
              <a:rPr sz="1000" i="1" spc="-105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8" action="ppaction://hlinksldjump"/>
              </a:rPr>
              <a:t>...........................................................................</a:t>
            </a:r>
            <a:r>
              <a:rPr sz="1000" i="1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8" action="ppaction://hlinksldjump"/>
              </a:rPr>
              <a:t>11</a:t>
            </a:r>
            <a:endParaRPr sz="10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505"/>
              </a:spcBef>
            </a:pPr>
            <a:r>
              <a:rPr sz="1000" i="1" spc="-10" dirty="0">
                <a:latin typeface="Trebuchet MS"/>
                <a:cs typeface="Trebuchet MS"/>
                <a:hlinkClick r:id="rId8" action="ppaction://hlinksldjump"/>
              </a:rPr>
              <a:t>2.1</a:t>
            </a:r>
            <a:r>
              <a:rPr sz="1000" i="1" spc="290" dirty="0">
                <a:latin typeface="Trebuchet MS"/>
                <a:cs typeface="Trebuchet MS"/>
                <a:hlinkClick r:id="rId8" action="ppaction://hlinksldjump"/>
              </a:rPr>
              <a:t>  </a:t>
            </a:r>
            <a:r>
              <a:rPr sz="1000" i="1" spc="-5" dirty="0">
                <a:latin typeface="Trebuchet MS"/>
                <a:cs typeface="Trebuchet MS"/>
                <a:hlinkClick r:id="rId8" action="ppaction://hlinksldjump"/>
              </a:rPr>
              <a:t>Determine</a:t>
            </a:r>
            <a:r>
              <a:rPr sz="1000" i="1" spc="25" dirty="0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sz="1000" i="1" spc="-10" dirty="0">
                <a:latin typeface="Trebuchet MS"/>
                <a:cs typeface="Trebuchet MS"/>
                <a:hlinkClick r:id="rId8" action="ppaction://hlinksldjump"/>
              </a:rPr>
              <a:t>ECP</a:t>
            </a:r>
            <a:r>
              <a:rPr sz="1000" i="1" spc="15" dirty="0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8" action="ppaction://hlinksldjump"/>
              </a:rPr>
              <a:t>&amp;</a:t>
            </a:r>
            <a:r>
              <a:rPr sz="1000" i="1" spc="20" dirty="0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8" action="ppaction://hlinksldjump"/>
              </a:rPr>
              <a:t>BVA</a:t>
            </a:r>
            <a:r>
              <a:rPr sz="1000" i="1" spc="35" dirty="0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8" action="ppaction://hlinksldjump"/>
              </a:rPr>
              <a:t>.............................................................</a:t>
            </a:r>
            <a:r>
              <a:rPr sz="1000" i="1" spc="65" dirty="0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8" action="ppaction://hlinksldjump"/>
              </a:rPr>
              <a:t>11</a:t>
            </a:r>
            <a:endParaRPr sz="1000">
              <a:latin typeface="Trebuchet MS"/>
              <a:cs typeface="Trebuchet MS"/>
            </a:endParaRPr>
          </a:p>
          <a:p>
            <a:pPr marL="469900" algn="just">
              <a:lnSpc>
                <a:spcPct val="100000"/>
              </a:lnSpc>
              <a:spcBef>
                <a:spcPts val="540"/>
              </a:spcBef>
            </a:pPr>
            <a:r>
              <a:rPr sz="1000" i="1" spc="-10" dirty="0">
                <a:latin typeface="Trebuchet MS"/>
                <a:cs typeface="Trebuchet MS"/>
                <a:hlinkClick r:id="rId9" action="ppaction://hlinksldjump"/>
              </a:rPr>
              <a:t>2.2</a:t>
            </a:r>
            <a:r>
              <a:rPr sz="1000" i="1" spc="280" dirty="0">
                <a:latin typeface="Trebuchet MS"/>
                <a:cs typeface="Trebuchet MS"/>
                <a:hlinkClick r:id="rId9" action="ppaction://hlinksldjump"/>
              </a:rPr>
              <a:t>  </a:t>
            </a:r>
            <a:r>
              <a:rPr sz="1000" i="1" spc="-5" dirty="0">
                <a:latin typeface="Trebuchet MS"/>
                <a:cs typeface="Trebuchet MS"/>
                <a:hlinkClick r:id="rId9" action="ppaction://hlinksldjump"/>
              </a:rPr>
              <a:t>Validate</a:t>
            </a:r>
            <a:r>
              <a:rPr sz="1000" i="1" spc="20" dirty="0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9" action="ppaction://hlinksldjump"/>
              </a:rPr>
              <a:t>Command</a:t>
            </a:r>
            <a:r>
              <a:rPr sz="1000" i="1" spc="10" dirty="0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9" action="ppaction://hlinksldjump"/>
              </a:rPr>
              <a:t>Line</a:t>
            </a:r>
            <a:r>
              <a:rPr sz="1000" i="1" spc="15" dirty="0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9" action="ppaction://hlinksldjump"/>
              </a:rPr>
              <a:t>utility</a:t>
            </a:r>
            <a:r>
              <a:rPr sz="1000" i="1" spc="-40" dirty="0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9" action="ppaction://hlinksldjump"/>
              </a:rPr>
              <a:t>..................................................</a:t>
            </a:r>
            <a:r>
              <a:rPr sz="1000" i="1" spc="55" dirty="0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9" action="ppaction://hlinksldjump"/>
              </a:rPr>
              <a:t>12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000" i="1" spc="-5" dirty="0">
                <a:latin typeface="Arial"/>
                <a:cs typeface="Arial"/>
                <a:hlinkClick r:id="rId10" action="ppaction://hlinksldjump"/>
              </a:rPr>
              <a:t>Lab</a:t>
            </a:r>
            <a:r>
              <a:rPr sz="1000" i="1" spc="30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0" action="ppaction://hlinksldjump"/>
              </a:rPr>
              <a:t>3.</a:t>
            </a:r>
            <a:r>
              <a:rPr sz="1000" i="1" spc="20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0" action="ppaction://hlinksldjump"/>
              </a:rPr>
              <a:t>Black</a:t>
            </a:r>
            <a:r>
              <a:rPr sz="1000" i="1" spc="25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0" action="ppaction://hlinksldjump"/>
              </a:rPr>
              <a:t>box</a:t>
            </a:r>
            <a:r>
              <a:rPr sz="1000" i="1" spc="25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0" action="ppaction://hlinksldjump"/>
              </a:rPr>
              <a:t>Testing</a:t>
            </a:r>
            <a:r>
              <a:rPr sz="1000" i="1" spc="30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0" action="ppaction://hlinksldjump"/>
              </a:rPr>
              <a:t>–</a:t>
            </a:r>
            <a:r>
              <a:rPr sz="1000" i="1" spc="30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0" action="ppaction://hlinksldjump"/>
              </a:rPr>
              <a:t>Decision</a:t>
            </a:r>
            <a:r>
              <a:rPr sz="1000" i="1" spc="20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0" action="ppaction://hlinksldjump"/>
              </a:rPr>
              <a:t>Table</a:t>
            </a:r>
            <a:r>
              <a:rPr sz="1000" i="1" spc="20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00" i="1" dirty="0">
                <a:latin typeface="Arial"/>
                <a:cs typeface="Arial"/>
                <a:hlinkClick r:id="rId10" action="ppaction://hlinksldjump"/>
              </a:rPr>
              <a:t>Tests</a:t>
            </a:r>
            <a:r>
              <a:rPr sz="1000" i="1" spc="-15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10" action="ppaction://hlinksldjump"/>
              </a:rPr>
              <a:t>............................................................</a:t>
            </a:r>
            <a:r>
              <a:rPr sz="1000" i="1" spc="-5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10" action="ppaction://hlinksldjump"/>
              </a:rPr>
              <a:t>13</a:t>
            </a:r>
            <a:endParaRPr sz="10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505"/>
              </a:spcBef>
            </a:pPr>
            <a:r>
              <a:rPr sz="1000" i="1" spc="-10" dirty="0">
                <a:latin typeface="Trebuchet MS"/>
                <a:cs typeface="Trebuchet MS"/>
                <a:hlinkClick r:id="rId10" action="ppaction://hlinksldjump"/>
              </a:rPr>
              <a:t>3.1</a:t>
            </a:r>
            <a:r>
              <a:rPr sz="1000" i="1" spc="295" dirty="0">
                <a:latin typeface="Trebuchet MS"/>
                <a:cs typeface="Trebuchet MS"/>
                <a:hlinkClick r:id="rId10" action="ppaction://hlinksldjump"/>
              </a:rPr>
              <a:t>  </a:t>
            </a:r>
            <a:r>
              <a:rPr sz="1000" i="1" spc="-5" dirty="0">
                <a:latin typeface="Trebuchet MS"/>
                <a:cs typeface="Trebuchet MS"/>
                <a:hlinkClick r:id="rId10" action="ppaction://hlinksldjump"/>
              </a:rPr>
              <a:t>Decision</a:t>
            </a:r>
            <a:r>
              <a:rPr sz="1000" i="1" spc="25" dirty="0">
                <a:latin typeface="Trebuchet MS"/>
                <a:cs typeface="Trebuchet MS"/>
                <a:hlinkClick r:id="rId10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0" action="ppaction://hlinksldjump"/>
              </a:rPr>
              <a:t>Table</a:t>
            </a:r>
            <a:r>
              <a:rPr sz="1000" i="1" spc="25" dirty="0">
                <a:latin typeface="Trebuchet MS"/>
                <a:cs typeface="Trebuchet MS"/>
                <a:hlinkClick r:id="rId10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0" action="ppaction://hlinksldjump"/>
              </a:rPr>
              <a:t>1</a:t>
            </a:r>
            <a:r>
              <a:rPr sz="1000" i="1" spc="25" dirty="0">
                <a:latin typeface="Trebuchet MS"/>
                <a:cs typeface="Trebuchet MS"/>
                <a:hlinkClick r:id="rId10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0" action="ppaction://hlinksldjump"/>
              </a:rPr>
              <a:t>:</a:t>
            </a:r>
            <a:r>
              <a:rPr sz="1000" i="1" spc="-15" dirty="0">
                <a:latin typeface="Trebuchet MS"/>
                <a:cs typeface="Trebuchet MS"/>
                <a:hlinkClick r:id="rId10" action="ppaction://hlinksldjump"/>
              </a:rPr>
              <a:t> ..................................................................</a:t>
            </a:r>
            <a:r>
              <a:rPr sz="1000" i="1" spc="65" dirty="0">
                <a:latin typeface="Trebuchet MS"/>
                <a:cs typeface="Trebuchet MS"/>
                <a:hlinkClick r:id="rId10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10" action="ppaction://hlinksldjump"/>
              </a:rPr>
              <a:t>13</a:t>
            </a:r>
            <a:endParaRPr sz="1000">
              <a:latin typeface="Trebuchet MS"/>
              <a:cs typeface="Trebuchet MS"/>
            </a:endParaRPr>
          </a:p>
          <a:p>
            <a:pPr marL="469900" algn="just">
              <a:lnSpc>
                <a:spcPct val="100000"/>
              </a:lnSpc>
              <a:spcBef>
                <a:spcPts val="540"/>
              </a:spcBef>
            </a:pPr>
            <a:r>
              <a:rPr sz="1000" i="1" spc="-10" dirty="0">
                <a:latin typeface="Trebuchet MS"/>
                <a:cs typeface="Trebuchet MS"/>
                <a:hlinkClick r:id="rId10" action="ppaction://hlinksldjump"/>
              </a:rPr>
              <a:t>3.2</a:t>
            </a:r>
            <a:r>
              <a:rPr sz="1000" i="1" spc="295" dirty="0">
                <a:latin typeface="Trebuchet MS"/>
                <a:cs typeface="Trebuchet MS"/>
                <a:hlinkClick r:id="rId10" action="ppaction://hlinksldjump"/>
              </a:rPr>
              <a:t>  </a:t>
            </a:r>
            <a:r>
              <a:rPr sz="1000" i="1" spc="-5" dirty="0">
                <a:latin typeface="Trebuchet MS"/>
                <a:cs typeface="Trebuchet MS"/>
                <a:hlinkClick r:id="rId10" action="ppaction://hlinksldjump"/>
              </a:rPr>
              <a:t>Decision</a:t>
            </a:r>
            <a:r>
              <a:rPr sz="1000" i="1" spc="25" dirty="0">
                <a:latin typeface="Trebuchet MS"/>
                <a:cs typeface="Trebuchet MS"/>
                <a:hlinkClick r:id="rId10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0" action="ppaction://hlinksldjump"/>
              </a:rPr>
              <a:t>Table</a:t>
            </a:r>
            <a:r>
              <a:rPr sz="1000" i="1" spc="25" dirty="0">
                <a:latin typeface="Trebuchet MS"/>
                <a:cs typeface="Trebuchet MS"/>
                <a:hlinkClick r:id="rId10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0" action="ppaction://hlinksldjump"/>
              </a:rPr>
              <a:t>2</a:t>
            </a:r>
            <a:r>
              <a:rPr sz="1000" i="1" spc="25" dirty="0">
                <a:latin typeface="Trebuchet MS"/>
                <a:cs typeface="Trebuchet MS"/>
                <a:hlinkClick r:id="rId10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0" action="ppaction://hlinksldjump"/>
              </a:rPr>
              <a:t>:</a:t>
            </a:r>
            <a:r>
              <a:rPr sz="1000" i="1" spc="-15" dirty="0">
                <a:latin typeface="Trebuchet MS"/>
                <a:cs typeface="Trebuchet MS"/>
                <a:hlinkClick r:id="rId10" action="ppaction://hlinksldjump"/>
              </a:rPr>
              <a:t> ..................................................................</a:t>
            </a:r>
            <a:r>
              <a:rPr sz="1000" i="1" spc="65" dirty="0">
                <a:latin typeface="Trebuchet MS"/>
                <a:cs typeface="Trebuchet MS"/>
                <a:hlinkClick r:id="rId10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10" action="ppaction://hlinksldjump"/>
              </a:rPr>
              <a:t>13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000" i="1" spc="-5" dirty="0">
                <a:latin typeface="Arial"/>
                <a:cs typeface="Arial"/>
                <a:hlinkClick r:id="rId11" action="ppaction://hlinksldjump"/>
              </a:rPr>
              <a:t>Lab</a:t>
            </a:r>
            <a:r>
              <a:rPr sz="1000" i="1" spc="3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1" action="ppaction://hlinksldjump"/>
              </a:rPr>
              <a:t>4.</a:t>
            </a:r>
            <a:r>
              <a:rPr sz="1000" i="1" spc="25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1" action="ppaction://hlinksldjump"/>
              </a:rPr>
              <a:t>Black</a:t>
            </a:r>
            <a:r>
              <a:rPr sz="1000" i="1" spc="3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1" action="ppaction://hlinksldjump"/>
              </a:rPr>
              <a:t>box</a:t>
            </a:r>
            <a:r>
              <a:rPr sz="1000" i="1" spc="3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1000" i="1" spc="35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1" action="ppaction://hlinksldjump"/>
              </a:rPr>
              <a:t>–</a:t>
            </a:r>
            <a:r>
              <a:rPr sz="1000" i="1" spc="35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000" i="1" spc="25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000" i="1" spc="2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1000" i="1" spc="-14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11" action="ppaction://hlinksldjump"/>
              </a:rPr>
              <a:t>........................................................</a:t>
            </a:r>
            <a:r>
              <a:rPr sz="1000" i="1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11" action="ppaction://hlinksldjump"/>
              </a:rPr>
              <a:t>14</a:t>
            </a:r>
            <a:endParaRPr sz="10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505"/>
              </a:spcBef>
            </a:pPr>
            <a:r>
              <a:rPr sz="1000" i="1" spc="-10" dirty="0">
                <a:latin typeface="Trebuchet MS"/>
                <a:cs typeface="Trebuchet MS"/>
                <a:hlinkClick r:id="rId11" action="ppaction://hlinksldjump"/>
              </a:rPr>
              <a:t>4.1</a:t>
            </a:r>
            <a:r>
              <a:rPr sz="1000" i="1" spc="305" dirty="0">
                <a:latin typeface="Trebuchet MS"/>
                <a:cs typeface="Trebuchet MS"/>
                <a:hlinkClick r:id="rId11" action="ppaction://hlinksldjump"/>
              </a:rPr>
              <a:t>  </a:t>
            </a:r>
            <a:r>
              <a:rPr sz="1000" i="1" spc="-5" dirty="0">
                <a:latin typeface="Trebuchet MS"/>
                <a:cs typeface="Trebuchet MS"/>
                <a:hlinkClick r:id="rId11" action="ppaction://hlinksldjump"/>
              </a:rPr>
              <a:t>Scenario</a:t>
            </a:r>
            <a:r>
              <a:rPr sz="1000" i="1" spc="35" dirty="0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1" action="ppaction://hlinksldjump"/>
              </a:rPr>
              <a:t>1</a:t>
            </a:r>
            <a:r>
              <a:rPr sz="1000" i="1" spc="30" dirty="0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1" action="ppaction://hlinksldjump"/>
              </a:rPr>
              <a:t>:</a:t>
            </a:r>
            <a:r>
              <a:rPr sz="1000" i="1" spc="-185" dirty="0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11" action="ppaction://hlinksldjump"/>
              </a:rPr>
              <a:t>..........................................................................</a:t>
            </a:r>
            <a:r>
              <a:rPr sz="1000" i="1" spc="75" dirty="0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11" action="ppaction://hlinksldjump"/>
              </a:rPr>
              <a:t>14</a:t>
            </a:r>
            <a:endParaRPr sz="1000">
              <a:latin typeface="Trebuchet MS"/>
              <a:cs typeface="Trebuchet MS"/>
            </a:endParaRPr>
          </a:p>
          <a:p>
            <a:pPr marL="469900" algn="just">
              <a:lnSpc>
                <a:spcPct val="100000"/>
              </a:lnSpc>
              <a:spcBef>
                <a:spcPts val="540"/>
              </a:spcBef>
            </a:pPr>
            <a:r>
              <a:rPr sz="1000" i="1" spc="-10" dirty="0">
                <a:latin typeface="Trebuchet MS"/>
                <a:cs typeface="Trebuchet MS"/>
                <a:hlinkClick r:id="rId11" action="ppaction://hlinksldjump"/>
              </a:rPr>
              <a:t>4.2</a:t>
            </a:r>
            <a:r>
              <a:rPr sz="1000" i="1" spc="310" dirty="0">
                <a:latin typeface="Trebuchet MS"/>
                <a:cs typeface="Trebuchet MS"/>
                <a:hlinkClick r:id="rId11" action="ppaction://hlinksldjump"/>
              </a:rPr>
              <a:t>  </a:t>
            </a:r>
            <a:r>
              <a:rPr sz="1000" i="1" spc="-5" dirty="0">
                <a:latin typeface="Trebuchet MS"/>
                <a:cs typeface="Trebuchet MS"/>
                <a:hlinkClick r:id="rId11" action="ppaction://hlinksldjump"/>
              </a:rPr>
              <a:t>Scenario</a:t>
            </a:r>
            <a:r>
              <a:rPr sz="1000" i="1" spc="30" dirty="0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1" action="ppaction://hlinksldjump"/>
              </a:rPr>
              <a:t>2</a:t>
            </a:r>
            <a:r>
              <a:rPr sz="1000" i="1" spc="30" dirty="0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1" action="ppaction://hlinksldjump"/>
              </a:rPr>
              <a:t>:</a:t>
            </a:r>
            <a:r>
              <a:rPr sz="1000" i="1" spc="-190" dirty="0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11" action="ppaction://hlinksldjump"/>
              </a:rPr>
              <a:t>..........................................................................</a:t>
            </a:r>
            <a:r>
              <a:rPr sz="1000" i="1" spc="80" dirty="0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11" action="ppaction://hlinksldjump"/>
              </a:rPr>
              <a:t>14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000" i="1" spc="-5" dirty="0">
                <a:latin typeface="Arial"/>
                <a:cs typeface="Arial"/>
                <a:hlinkClick r:id="rId12" action="ppaction://hlinksldjump"/>
              </a:rPr>
              <a:t>Lab</a:t>
            </a:r>
            <a:r>
              <a:rPr sz="1000" i="1" spc="30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2" action="ppaction://hlinksldjump"/>
              </a:rPr>
              <a:t>5.</a:t>
            </a:r>
            <a:r>
              <a:rPr sz="1000" i="1" spc="20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2" action="ppaction://hlinksldjump"/>
              </a:rPr>
              <a:t>Creating</a:t>
            </a:r>
            <a:r>
              <a:rPr sz="1000" i="1" spc="15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2" action="ppaction://hlinksldjump"/>
              </a:rPr>
              <a:t>Test</a:t>
            </a:r>
            <a:r>
              <a:rPr sz="1000" i="1" spc="35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2" action="ppaction://hlinksldjump"/>
              </a:rPr>
              <a:t>Scenario</a:t>
            </a:r>
            <a:r>
              <a:rPr sz="1000" i="1" spc="35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2" action="ppaction://hlinksldjump"/>
              </a:rPr>
              <a:t>–</a:t>
            </a:r>
            <a:r>
              <a:rPr sz="1000" i="1" spc="30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2" action="ppaction://hlinksldjump"/>
              </a:rPr>
              <a:t>EXCHANGE</a:t>
            </a:r>
            <a:r>
              <a:rPr sz="1000" i="1" spc="30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2" action="ppaction://hlinksldjump"/>
              </a:rPr>
              <a:t>on</a:t>
            </a:r>
            <a:r>
              <a:rPr sz="1000" i="1" spc="20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000" i="1" dirty="0">
                <a:latin typeface="Arial"/>
                <a:cs typeface="Arial"/>
                <a:hlinkClick r:id="rId12" action="ppaction://hlinksldjump"/>
              </a:rPr>
              <a:t>WEB</a:t>
            </a:r>
            <a:r>
              <a:rPr sz="1000" i="1" spc="-105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12" action="ppaction://hlinksldjump"/>
              </a:rPr>
              <a:t>...................................................</a:t>
            </a:r>
            <a:r>
              <a:rPr sz="1000" i="1" spc="-5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12" action="ppaction://hlinksldjump"/>
              </a:rPr>
              <a:t>15</a:t>
            </a:r>
            <a:endParaRPr sz="1000">
              <a:latin typeface="Arial"/>
              <a:cs typeface="Arial"/>
            </a:endParaRPr>
          </a:p>
          <a:p>
            <a:pPr marL="469900" marR="5080" algn="just">
              <a:lnSpc>
                <a:spcPts val="1739"/>
              </a:lnSpc>
              <a:spcBef>
                <a:spcPts val="114"/>
              </a:spcBef>
            </a:pPr>
            <a:r>
              <a:rPr sz="1000" i="1" spc="-5" dirty="0">
                <a:latin typeface="Trebuchet MS"/>
                <a:cs typeface="Trebuchet MS"/>
                <a:hlinkClick r:id="rId12" action="ppaction://hlinksldjump"/>
              </a:rPr>
              <a:t>5.1: Test Scenario Case Study. Posting an </a:t>
            </a:r>
            <a:r>
              <a:rPr sz="1000" i="1" spc="5" dirty="0">
                <a:latin typeface="Trebuchet MS"/>
                <a:cs typeface="Trebuchet MS"/>
                <a:hlinkClick r:id="rId12" action="ppaction://hlinksldjump"/>
              </a:rPr>
              <a:t>Ad </a:t>
            </a:r>
            <a:r>
              <a:rPr sz="1000" i="1" spc="-5" dirty="0">
                <a:latin typeface="Trebuchet MS"/>
                <a:cs typeface="Trebuchet MS"/>
                <a:hlinkClick r:id="rId12" action="ppaction://hlinksldjump"/>
              </a:rPr>
              <a:t>on “EXCHANGE on WEB </a:t>
            </a:r>
            <a:r>
              <a:rPr sz="1000" i="1" spc="-10" dirty="0">
                <a:latin typeface="Trebuchet MS"/>
                <a:cs typeface="Trebuchet MS"/>
                <a:hlinkClick r:id="rId12" action="ppaction://hlinksldjump"/>
              </a:rPr>
              <a:t>(EoW)”</a:t>
            </a:r>
            <a:r>
              <a:rPr sz="1000" i="1" spc="-5" dirty="0">
                <a:latin typeface="Trebuchet MS"/>
                <a:cs typeface="Trebuchet MS"/>
                <a:hlinkClick r:id="rId12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12" action="ppaction://hlinksldjump"/>
              </a:rPr>
              <a:t>15 </a:t>
            </a:r>
            <a:r>
              <a:rPr sz="1000" i="1" spc="5" dirty="0">
                <a:latin typeface="Trebuchet MS"/>
                <a:cs typeface="Trebuchet MS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2" action="ppaction://hlinksldjump"/>
              </a:rPr>
              <a:t>5.2:</a:t>
            </a:r>
            <a:r>
              <a:rPr sz="1000" i="1" spc="25" dirty="0">
                <a:latin typeface="Trebuchet MS"/>
                <a:cs typeface="Trebuchet MS"/>
                <a:hlinkClick r:id="rId12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2" action="ppaction://hlinksldjump"/>
              </a:rPr>
              <a:t>Steps</a:t>
            </a:r>
            <a:r>
              <a:rPr sz="1000" i="1" spc="35" dirty="0">
                <a:latin typeface="Trebuchet MS"/>
                <a:cs typeface="Trebuchet MS"/>
                <a:hlinkClick r:id="rId12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2" action="ppaction://hlinksldjump"/>
              </a:rPr>
              <a:t>to</a:t>
            </a:r>
            <a:r>
              <a:rPr sz="1000" i="1" spc="40" dirty="0">
                <a:latin typeface="Trebuchet MS"/>
                <a:cs typeface="Trebuchet MS"/>
                <a:hlinkClick r:id="rId12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2" action="ppaction://hlinksldjump"/>
              </a:rPr>
              <a:t>post</a:t>
            </a:r>
            <a:r>
              <a:rPr sz="1000" i="1" spc="35" dirty="0">
                <a:latin typeface="Trebuchet MS"/>
                <a:cs typeface="Trebuchet MS"/>
                <a:hlinkClick r:id="rId12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12" action="ppaction://hlinksldjump"/>
              </a:rPr>
              <a:t>an</a:t>
            </a:r>
            <a:r>
              <a:rPr sz="1000" i="1" spc="25" dirty="0">
                <a:latin typeface="Trebuchet MS"/>
                <a:cs typeface="Trebuchet MS"/>
                <a:hlinkClick r:id="rId12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12" action="ppaction://hlinksldjump"/>
              </a:rPr>
              <a:t>Ad..................................................................</a:t>
            </a:r>
            <a:r>
              <a:rPr sz="1000" i="1" spc="85" dirty="0">
                <a:latin typeface="Trebuchet MS"/>
                <a:cs typeface="Trebuchet MS"/>
                <a:hlinkClick r:id="rId12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12" action="ppaction://hlinksldjump"/>
              </a:rPr>
              <a:t>15</a:t>
            </a:r>
            <a:endParaRPr sz="1000">
              <a:latin typeface="Trebuchet MS"/>
              <a:cs typeface="Trebuchet MS"/>
            </a:endParaRPr>
          </a:p>
          <a:p>
            <a:pPr marL="469900" algn="just">
              <a:lnSpc>
                <a:spcPct val="100000"/>
              </a:lnSpc>
              <a:spcBef>
                <a:spcPts val="395"/>
              </a:spcBef>
            </a:pPr>
            <a:r>
              <a:rPr sz="1000" i="1" spc="-10" dirty="0">
                <a:latin typeface="Trebuchet MS"/>
                <a:cs typeface="Trebuchet MS"/>
                <a:hlinkClick r:id="rId13" action="ppaction://hlinksldjump"/>
              </a:rPr>
              <a:t>5.3</a:t>
            </a:r>
            <a:r>
              <a:rPr sz="1000" i="1" spc="85" dirty="0">
                <a:latin typeface="Trebuchet MS"/>
                <a:cs typeface="Trebuchet MS"/>
                <a:hlinkClick r:id="rId1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3" action="ppaction://hlinksldjump"/>
              </a:rPr>
              <a:t>Rules:</a:t>
            </a:r>
            <a:r>
              <a:rPr sz="1000" i="1" spc="-40" dirty="0">
                <a:latin typeface="Trebuchet MS"/>
                <a:cs typeface="Trebuchet MS"/>
                <a:hlinkClick r:id="rId13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13" action="ppaction://hlinksldjump"/>
              </a:rPr>
              <a:t>...................................................................................</a:t>
            </a:r>
            <a:r>
              <a:rPr sz="1000" i="1" spc="140" dirty="0">
                <a:latin typeface="Trebuchet MS"/>
                <a:cs typeface="Trebuchet MS"/>
                <a:hlinkClick r:id="rId13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13" action="ppaction://hlinksldjump"/>
              </a:rPr>
              <a:t>18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000" i="1" spc="-5" dirty="0">
                <a:latin typeface="Arial"/>
                <a:cs typeface="Arial"/>
                <a:hlinkClick r:id="rId14" action="ppaction://hlinksldjump"/>
              </a:rPr>
              <a:t>Lab</a:t>
            </a:r>
            <a:r>
              <a:rPr sz="1000" i="1" spc="30" dirty="0">
                <a:latin typeface="Arial"/>
                <a:cs typeface="Arial"/>
                <a:hlinkClick r:id="rId14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4" action="ppaction://hlinksldjump"/>
              </a:rPr>
              <a:t>6.</a:t>
            </a:r>
            <a:r>
              <a:rPr sz="1000" i="1" spc="25" dirty="0">
                <a:latin typeface="Arial"/>
                <a:cs typeface="Arial"/>
                <a:hlinkClick r:id="rId14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4" action="ppaction://hlinksldjump"/>
              </a:rPr>
              <a:t>Creating</a:t>
            </a:r>
            <a:r>
              <a:rPr sz="1000" i="1" spc="20" dirty="0">
                <a:latin typeface="Arial"/>
                <a:cs typeface="Arial"/>
                <a:hlinkClick r:id="rId14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4" action="ppaction://hlinksldjump"/>
              </a:rPr>
              <a:t>Test</a:t>
            </a:r>
            <a:r>
              <a:rPr sz="1000" i="1" spc="25" dirty="0">
                <a:latin typeface="Arial"/>
                <a:cs typeface="Arial"/>
                <a:hlinkClick r:id="rId14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4" action="ppaction://hlinksldjump"/>
              </a:rPr>
              <a:t>Cases</a:t>
            </a:r>
            <a:r>
              <a:rPr sz="1000" i="1" spc="45" dirty="0">
                <a:latin typeface="Arial"/>
                <a:cs typeface="Arial"/>
                <a:hlinkClick r:id="rId14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4" action="ppaction://hlinksldjump"/>
              </a:rPr>
              <a:t>–</a:t>
            </a:r>
            <a:r>
              <a:rPr sz="1000" i="1" spc="25" dirty="0">
                <a:latin typeface="Arial"/>
                <a:cs typeface="Arial"/>
                <a:hlinkClick r:id="rId14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4" action="ppaction://hlinksldjump"/>
              </a:rPr>
              <a:t>Conference</a:t>
            </a:r>
            <a:r>
              <a:rPr sz="1000" i="1" spc="20" dirty="0">
                <a:latin typeface="Arial"/>
                <a:cs typeface="Arial"/>
                <a:hlinkClick r:id="rId14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4" action="ppaction://hlinksldjump"/>
              </a:rPr>
              <a:t>Room</a:t>
            </a:r>
            <a:r>
              <a:rPr sz="1000" i="1" spc="35" dirty="0">
                <a:latin typeface="Arial"/>
                <a:cs typeface="Arial"/>
                <a:hlinkClick r:id="rId14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4" action="ppaction://hlinksldjump"/>
              </a:rPr>
              <a:t>Booking</a:t>
            </a:r>
            <a:r>
              <a:rPr sz="1000" i="1" spc="-55" dirty="0">
                <a:latin typeface="Arial"/>
                <a:cs typeface="Arial"/>
                <a:hlinkClick r:id="rId14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14" action="ppaction://hlinksldjump"/>
              </a:rPr>
              <a:t>..............................................</a:t>
            </a:r>
            <a:r>
              <a:rPr sz="1000" i="1" spc="-5" dirty="0">
                <a:latin typeface="Arial"/>
                <a:cs typeface="Arial"/>
                <a:hlinkClick r:id="rId14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14" action="ppaction://hlinksldjump"/>
              </a:rPr>
              <a:t>19</a:t>
            </a:r>
            <a:endParaRPr sz="10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500"/>
              </a:spcBef>
            </a:pPr>
            <a:r>
              <a:rPr sz="1000" i="1" spc="-10" dirty="0">
                <a:latin typeface="Trebuchet MS"/>
                <a:cs typeface="Trebuchet MS"/>
                <a:hlinkClick r:id="rId14" action="ppaction://hlinksldjump"/>
              </a:rPr>
              <a:t>6.1</a:t>
            </a:r>
            <a:r>
              <a:rPr sz="1000" i="1" spc="10" dirty="0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4" action="ppaction://hlinksldjump"/>
              </a:rPr>
              <a:t>Case</a:t>
            </a:r>
            <a:r>
              <a:rPr sz="1000" i="1" spc="15" dirty="0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4" action="ppaction://hlinksldjump"/>
              </a:rPr>
              <a:t>Study.</a:t>
            </a:r>
            <a:r>
              <a:rPr sz="1000" i="1" spc="10" dirty="0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4" action="ppaction://hlinksldjump"/>
              </a:rPr>
              <a:t>‘ONLINE</a:t>
            </a:r>
            <a:r>
              <a:rPr sz="1000" i="1" spc="5" dirty="0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4" action="ppaction://hlinksldjump"/>
              </a:rPr>
              <a:t>CONFERENCE</a:t>
            </a:r>
            <a:r>
              <a:rPr sz="1000" i="1" dirty="0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4" action="ppaction://hlinksldjump"/>
              </a:rPr>
              <a:t>ROOM</a:t>
            </a:r>
            <a:r>
              <a:rPr sz="1000" i="1" spc="10" dirty="0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4" action="ppaction://hlinksldjump"/>
              </a:rPr>
              <a:t>BOOKING’</a:t>
            </a:r>
            <a:r>
              <a:rPr sz="1000" i="1" spc="5" dirty="0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4" action="ppaction://hlinksldjump"/>
              </a:rPr>
              <a:t>on</a:t>
            </a:r>
            <a:r>
              <a:rPr sz="1000" i="1" spc="15" dirty="0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14" action="ppaction://hlinksldjump"/>
              </a:rPr>
              <a:t>Intranet</a:t>
            </a:r>
            <a:r>
              <a:rPr sz="1000" i="1" spc="-195" dirty="0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14" action="ppaction://hlinksldjump"/>
              </a:rPr>
              <a:t>............</a:t>
            </a:r>
            <a:r>
              <a:rPr sz="1000" i="1" spc="55" dirty="0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14" action="ppaction://hlinksldjump"/>
              </a:rPr>
              <a:t>19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0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3454" y="1342389"/>
            <a:ext cx="147764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6.3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Making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a</a:t>
            </a:r>
            <a:r>
              <a:rPr sz="1000" b="1" spc="-2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new</a:t>
            </a:r>
            <a:r>
              <a:rPr sz="1000" b="1" spc="-2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booking:</a:t>
            </a:r>
            <a:endParaRPr sz="1000">
              <a:latin typeface="Candara"/>
              <a:cs typeface="Candar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72667" y="1541018"/>
            <a:ext cx="5147945" cy="3391535"/>
            <a:chOff x="1772666" y="1541017"/>
            <a:chExt cx="5147945" cy="33915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700" y="1558924"/>
              <a:ext cx="5109845" cy="329752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72666" y="1541017"/>
              <a:ext cx="5147945" cy="3391535"/>
            </a:xfrm>
            <a:custGeom>
              <a:avLst/>
              <a:gdLst/>
              <a:ahLst/>
              <a:cxnLst/>
              <a:rect l="l" t="t" r="r" b="b"/>
              <a:pathLst>
                <a:path w="5147945" h="3391535">
                  <a:moveTo>
                    <a:pt x="5129149" y="3372993"/>
                  </a:moveTo>
                  <a:lnTo>
                    <a:pt x="18288" y="3372993"/>
                  </a:lnTo>
                  <a:lnTo>
                    <a:pt x="18288" y="18415"/>
                  </a:lnTo>
                  <a:lnTo>
                    <a:pt x="0" y="18415"/>
                  </a:lnTo>
                  <a:lnTo>
                    <a:pt x="0" y="3372993"/>
                  </a:lnTo>
                  <a:lnTo>
                    <a:pt x="0" y="3391281"/>
                  </a:lnTo>
                  <a:lnTo>
                    <a:pt x="18288" y="3391281"/>
                  </a:lnTo>
                  <a:lnTo>
                    <a:pt x="5129149" y="3391281"/>
                  </a:lnTo>
                  <a:lnTo>
                    <a:pt x="5129149" y="3372993"/>
                  </a:lnTo>
                  <a:close/>
                </a:path>
                <a:path w="5147945" h="3391535">
                  <a:moveTo>
                    <a:pt x="5129149" y="0"/>
                  </a:moveTo>
                  <a:lnTo>
                    <a:pt x="18288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18288" y="18288"/>
                  </a:lnTo>
                  <a:lnTo>
                    <a:pt x="5129149" y="18288"/>
                  </a:lnTo>
                  <a:lnTo>
                    <a:pt x="5129149" y="0"/>
                  </a:lnTo>
                  <a:close/>
                </a:path>
                <a:path w="5147945" h="3391535">
                  <a:moveTo>
                    <a:pt x="5147564" y="18415"/>
                  </a:moveTo>
                  <a:lnTo>
                    <a:pt x="5129276" y="18415"/>
                  </a:lnTo>
                  <a:lnTo>
                    <a:pt x="5129276" y="3372993"/>
                  </a:lnTo>
                  <a:lnTo>
                    <a:pt x="5129276" y="3391281"/>
                  </a:lnTo>
                  <a:lnTo>
                    <a:pt x="5147564" y="3391281"/>
                  </a:lnTo>
                  <a:lnTo>
                    <a:pt x="5147564" y="3372993"/>
                  </a:lnTo>
                  <a:lnTo>
                    <a:pt x="5147564" y="18415"/>
                  </a:lnTo>
                  <a:close/>
                </a:path>
                <a:path w="5147945" h="3391535">
                  <a:moveTo>
                    <a:pt x="5147564" y="0"/>
                  </a:moveTo>
                  <a:lnTo>
                    <a:pt x="5129276" y="0"/>
                  </a:lnTo>
                  <a:lnTo>
                    <a:pt x="5129276" y="18288"/>
                  </a:lnTo>
                  <a:lnTo>
                    <a:pt x="5147564" y="18288"/>
                  </a:lnTo>
                  <a:lnTo>
                    <a:pt x="5147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59967" y="4909846"/>
            <a:ext cx="4871085" cy="3609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17000"/>
              </a:lnSpc>
              <a:spcBef>
                <a:spcPts val="100"/>
              </a:spcBef>
              <a:buAutoNum type="arabicPeriod"/>
              <a:tabLst>
                <a:tab pos="297180" algn="l"/>
                <a:tab pos="297815" algn="l"/>
              </a:tabLst>
            </a:pPr>
            <a:r>
              <a:rPr sz="1000" spc="-5" dirty="0">
                <a:latin typeface="Candara"/>
                <a:cs typeface="Candara"/>
              </a:rPr>
              <a:t>If you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belong</a:t>
            </a:r>
            <a:r>
              <a:rPr sz="1000" spc="5" dirty="0">
                <a:latin typeface="Candara"/>
                <a:cs typeface="Candara"/>
              </a:rPr>
              <a:t> to</a:t>
            </a:r>
            <a:r>
              <a:rPr sz="1000" spc="-5" dirty="0">
                <a:latin typeface="Candara"/>
                <a:cs typeface="Candara"/>
              </a:rPr>
              <a:t> a</a:t>
            </a:r>
            <a:r>
              <a:rPr sz="1000" dirty="0">
                <a:latin typeface="Candara"/>
                <a:cs typeface="Candara"/>
              </a:rPr>
              <a:t> Non-GE </a:t>
            </a:r>
            <a:r>
              <a:rPr sz="1000" spc="-5" dirty="0">
                <a:latin typeface="Candara"/>
                <a:cs typeface="Candara"/>
              </a:rPr>
              <a:t>Business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Unit,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you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book</a:t>
            </a:r>
            <a:r>
              <a:rPr sz="1000" spc="3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conference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rooms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only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Non-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GE</a:t>
            </a:r>
            <a:r>
              <a:rPr sz="1000" spc="-5" dirty="0">
                <a:latin typeface="Candara"/>
                <a:cs typeface="Candara"/>
              </a:rPr>
              <a:t> areas.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However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if </a:t>
            </a:r>
            <a:r>
              <a:rPr sz="1000" spc="-5" dirty="0">
                <a:latin typeface="Candara"/>
                <a:cs typeface="Candara"/>
              </a:rPr>
              <a:t>you belong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 a</a:t>
            </a:r>
            <a:r>
              <a:rPr sz="1000" dirty="0">
                <a:latin typeface="Candara"/>
                <a:cs typeface="Candara"/>
              </a:rPr>
              <a:t> GE</a:t>
            </a:r>
            <a:r>
              <a:rPr sz="1000" spc="-5" dirty="0">
                <a:latin typeface="Candara"/>
                <a:cs typeface="Candara"/>
              </a:rPr>
              <a:t> Business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unit,</a:t>
            </a:r>
            <a:r>
              <a:rPr sz="1000" dirty="0">
                <a:latin typeface="Candara"/>
                <a:cs typeface="Candara"/>
              </a:rPr>
              <a:t> you</a:t>
            </a:r>
            <a:r>
              <a:rPr sz="1000" spc="-10" dirty="0">
                <a:latin typeface="Candara"/>
                <a:cs typeface="Candara"/>
              </a:rPr>
              <a:t> can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book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conference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rooms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at</a:t>
            </a:r>
            <a:r>
              <a:rPr sz="1000" spc="-5" dirty="0">
                <a:latin typeface="Candara"/>
                <a:cs typeface="Candara"/>
              </a:rPr>
              <a:t> any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location.</a:t>
            </a:r>
            <a:endParaRPr sz="1000">
              <a:latin typeface="Candara"/>
              <a:cs typeface="Candara"/>
            </a:endParaRPr>
          </a:p>
          <a:p>
            <a:pPr marL="297180" marR="294640" indent="-285115">
              <a:lnSpc>
                <a:spcPct val="117000"/>
              </a:lnSpc>
              <a:buAutoNum type="arabicPeriod"/>
              <a:tabLst>
                <a:tab pos="297180" algn="l"/>
                <a:tab pos="297815" algn="l"/>
              </a:tabLst>
            </a:pPr>
            <a:r>
              <a:rPr sz="1000" spc="-10" dirty="0">
                <a:latin typeface="Candara"/>
                <a:cs typeface="Candara"/>
              </a:rPr>
              <a:t>The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employee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Email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field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is </a:t>
            </a:r>
            <a:r>
              <a:rPr sz="1000" spc="-5" dirty="0">
                <a:latin typeface="Candara"/>
                <a:cs typeface="Candara"/>
              </a:rPr>
              <a:t>automatically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filled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with</a:t>
            </a:r>
            <a:r>
              <a:rPr sz="1000" dirty="0">
                <a:latin typeface="Candara"/>
                <a:cs typeface="Candara"/>
              </a:rPr>
              <a:t> 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email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person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logged in.</a:t>
            </a:r>
            <a:endParaRPr sz="1000">
              <a:latin typeface="Candara"/>
              <a:cs typeface="Candara"/>
            </a:endParaRPr>
          </a:p>
          <a:p>
            <a:pPr marL="297180" marR="226695" indent="-285115">
              <a:lnSpc>
                <a:spcPct val="117000"/>
              </a:lnSpc>
              <a:buAutoNum type="arabicPeriod"/>
              <a:tabLst>
                <a:tab pos="297180" algn="l"/>
                <a:tab pos="297815" algn="l"/>
              </a:tabLst>
            </a:pPr>
            <a:r>
              <a:rPr sz="1000" spc="-10" dirty="0">
                <a:latin typeface="Candara"/>
                <a:cs typeface="Candara"/>
              </a:rPr>
              <a:t>Select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location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from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drop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down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box.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This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will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automatically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populate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3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sub-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locations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under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selected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location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 a new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drop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down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box.</a:t>
            </a:r>
            <a:endParaRPr sz="1000">
              <a:latin typeface="Candara"/>
              <a:cs typeface="Candara"/>
            </a:endParaRPr>
          </a:p>
          <a:p>
            <a:pPr marL="297180" marR="80010" indent="-285115">
              <a:lnSpc>
                <a:spcPct val="117000"/>
              </a:lnSpc>
              <a:buAutoNum type="arabicPeriod"/>
              <a:tabLst>
                <a:tab pos="297180" algn="l"/>
                <a:tab pos="297815" algn="l"/>
              </a:tabLst>
            </a:pPr>
            <a:r>
              <a:rPr sz="1000" spc="-10" dirty="0">
                <a:latin typeface="Candara"/>
                <a:cs typeface="Candara"/>
              </a:rPr>
              <a:t>Select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sub-location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from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sub-location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drop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down</a:t>
            </a:r>
            <a:r>
              <a:rPr sz="1000" spc="3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box.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This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will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automatically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populate 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date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drop</a:t>
            </a:r>
            <a:r>
              <a:rPr sz="1000" dirty="0">
                <a:latin typeface="Candara"/>
                <a:cs typeface="Candara"/>
              </a:rPr>
              <a:t> down </a:t>
            </a:r>
            <a:r>
              <a:rPr sz="1000" spc="-5" dirty="0">
                <a:latin typeface="Candara"/>
                <a:cs typeface="Candara"/>
              </a:rPr>
              <a:t>boxes.</a:t>
            </a:r>
            <a:endParaRPr sz="1000">
              <a:latin typeface="Candara"/>
              <a:cs typeface="Candara"/>
            </a:endParaRPr>
          </a:p>
          <a:p>
            <a:pPr marL="297180" marR="35560" indent="-285115" algn="just">
              <a:lnSpc>
                <a:spcPct val="117000"/>
              </a:lnSpc>
              <a:buAutoNum type="arabicPeriod"/>
              <a:tabLst>
                <a:tab pos="297815" algn="l"/>
              </a:tabLst>
            </a:pPr>
            <a:r>
              <a:rPr sz="1000" spc="-10" dirty="0">
                <a:latin typeface="Candara"/>
                <a:cs typeface="Candara"/>
              </a:rPr>
              <a:t>Select </a:t>
            </a:r>
            <a:r>
              <a:rPr sz="1000" spc="-5" dirty="0">
                <a:latin typeface="Candara"/>
                <a:cs typeface="Candara"/>
              </a:rPr>
              <a:t>the month from the month </a:t>
            </a:r>
            <a:r>
              <a:rPr sz="1000" dirty="0">
                <a:latin typeface="Candara"/>
                <a:cs typeface="Candara"/>
              </a:rPr>
              <a:t>drop </a:t>
            </a:r>
            <a:r>
              <a:rPr sz="1000" spc="-5" dirty="0">
                <a:latin typeface="Candara"/>
                <a:cs typeface="Candara"/>
              </a:rPr>
              <a:t>down box. Booking of conference rooms </a:t>
            </a:r>
            <a:r>
              <a:rPr sz="1000" spc="-10" dirty="0">
                <a:latin typeface="Candara"/>
                <a:cs typeface="Candara"/>
              </a:rPr>
              <a:t>can </a:t>
            </a:r>
            <a:r>
              <a:rPr sz="1000" spc="-5" dirty="0">
                <a:latin typeface="Candara"/>
                <a:cs typeface="Candara"/>
              </a:rPr>
              <a:t> be done only one month in advance. </a:t>
            </a:r>
            <a:r>
              <a:rPr sz="1000" spc="-10" dirty="0">
                <a:latin typeface="Candara"/>
                <a:cs typeface="Candara"/>
              </a:rPr>
              <a:t>The </a:t>
            </a:r>
            <a:r>
              <a:rPr sz="1000" spc="-5" dirty="0">
                <a:latin typeface="Candara"/>
                <a:cs typeface="Candara"/>
              </a:rPr>
              <a:t>date drop </a:t>
            </a:r>
            <a:r>
              <a:rPr sz="1000" spc="-10" dirty="0">
                <a:latin typeface="Candara"/>
                <a:cs typeface="Candara"/>
              </a:rPr>
              <a:t>down </a:t>
            </a:r>
            <a:r>
              <a:rPr sz="1000" spc="-5" dirty="0">
                <a:latin typeface="Candara"/>
                <a:cs typeface="Candara"/>
              </a:rPr>
              <a:t>boxes will be appropriately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populated for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this.</a:t>
            </a:r>
            <a:endParaRPr sz="1000">
              <a:latin typeface="Candara"/>
              <a:cs typeface="Candara"/>
            </a:endParaRPr>
          </a:p>
          <a:p>
            <a:pPr marL="297180" indent="-285115" algn="just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297815" algn="l"/>
              </a:tabLst>
            </a:pPr>
            <a:r>
              <a:rPr sz="1000" spc="-10" dirty="0">
                <a:latin typeface="Candara"/>
                <a:cs typeface="Candara"/>
              </a:rPr>
              <a:t>Select</a:t>
            </a:r>
            <a:r>
              <a:rPr sz="1000" spc="-5" dirty="0">
                <a:latin typeface="Candara"/>
                <a:cs typeface="Candara"/>
              </a:rPr>
              <a:t> the</a:t>
            </a:r>
            <a:r>
              <a:rPr sz="1000" dirty="0">
                <a:latin typeface="Candara"/>
                <a:cs typeface="Candara"/>
              </a:rPr>
              <a:t> date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from 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date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drop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down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box,</a:t>
            </a:r>
            <a:endParaRPr sz="1000">
              <a:latin typeface="Candara"/>
              <a:cs typeface="Candara"/>
            </a:endParaRPr>
          </a:p>
          <a:p>
            <a:pPr marL="297180" indent="-285115" algn="just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297815" algn="l"/>
              </a:tabLst>
            </a:pPr>
            <a:r>
              <a:rPr sz="1000" spc="-10" dirty="0">
                <a:latin typeface="Candara"/>
                <a:cs typeface="Candara"/>
              </a:rPr>
              <a:t>Select</a:t>
            </a:r>
            <a:r>
              <a:rPr sz="1000" spc="-5" dirty="0">
                <a:latin typeface="Candara"/>
                <a:cs typeface="Candara"/>
              </a:rPr>
              <a:t> 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year from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year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drop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down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box.</a:t>
            </a:r>
            <a:endParaRPr sz="1000">
              <a:latin typeface="Candara"/>
              <a:cs typeface="Candara"/>
            </a:endParaRPr>
          </a:p>
          <a:p>
            <a:pPr marL="297180" marR="335915" indent="-285115">
              <a:lnSpc>
                <a:spcPts val="1410"/>
              </a:lnSpc>
              <a:spcBef>
                <a:spcPts val="75"/>
              </a:spcBef>
              <a:buAutoNum type="arabicPeriod"/>
              <a:tabLst>
                <a:tab pos="297180" algn="l"/>
                <a:tab pos="297815" algn="l"/>
              </a:tabLst>
            </a:pPr>
            <a:r>
              <a:rPr sz="1000" spc="-5" dirty="0">
                <a:latin typeface="Candara"/>
                <a:cs typeface="Candara"/>
              </a:rPr>
              <a:t>Upon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selecting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valid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location,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sub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location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date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complete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Conference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Room booking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form is displayed</a:t>
            </a:r>
            <a:endParaRPr sz="1000">
              <a:latin typeface="Candara"/>
              <a:cs typeface="Candara"/>
            </a:endParaRPr>
          </a:p>
          <a:p>
            <a:pPr marL="297180" marR="307340" indent="-285115">
              <a:lnSpc>
                <a:spcPts val="1400"/>
              </a:lnSpc>
              <a:buAutoNum type="arabicPeriod"/>
              <a:tabLst>
                <a:tab pos="297180" algn="l"/>
                <a:tab pos="297815" algn="l"/>
              </a:tabLst>
            </a:pPr>
            <a:r>
              <a:rPr sz="1000" spc="-10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rooms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devices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available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at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selected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sub-location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will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displayed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tabular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format.</a:t>
            </a:r>
            <a:endParaRPr sz="1000">
              <a:latin typeface="Candara"/>
              <a:cs typeface="Candara"/>
            </a:endParaRPr>
          </a:p>
          <a:p>
            <a:pPr marL="297180" indent="-285115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297180" algn="l"/>
                <a:tab pos="297815" algn="l"/>
              </a:tabLst>
            </a:pPr>
            <a:r>
              <a:rPr sz="1000" spc="-5" dirty="0">
                <a:latin typeface="Candara"/>
                <a:cs typeface="Candara"/>
              </a:rPr>
              <a:t>Enter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your extension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number</a:t>
            </a:r>
            <a:r>
              <a:rPr sz="1000" spc="-5" dirty="0">
                <a:latin typeface="Candara"/>
                <a:cs typeface="Candara"/>
              </a:rPr>
              <a:t> 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email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if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it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not</a:t>
            </a:r>
            <a:r>
              <a:rPr sz="1000" dirty="0">
                <a:latin typeface="Candara"/>
                <a:cs typeface="Candara"/>
              </a:rPr>
              <a:t> displayed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correctly.</a:t>
            </a:r>
            <a:endParaRPr sz="1000">
              <a:latin typeface="Candara"/>
              <a:cs typeface="Candara"/>
            </a:endParaRPr>
          </a:p>
          <a:p>
            <a:pPr marL="297180" indent="-285115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297180" algn="l"/>
                <a:tab pos="297815" algn="l"/>
              </a:tabLst>
            </a:pPr>
            <a:r>
              <a:rPr sz="1000" spc="-10" dirty="0">
                <a:latin typeface="Candara"/>
                <a:cs typeface="Candara"/>
              </a:rPr>
              <a:t>Select</a:t>
            </a:r>
            <a:r>
              <a:rPr sz="1000" spc="-5" dirty="0">
                <a:latin typeface="Candara"/>
                <a:cs typeface="Candara"/>
              </a:rPr>
              <a:t> the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room from the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room drop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down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box.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79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59967" y="1315872"/>
            <a:ext cx="4863465" cy="1626727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305"/>
              </a:spcBef>
              <a:buAutoNum type="arabicPeriod" startAt="12"/>
              <a:tabLst>
                <a:tab pos="297180" algn="l"/>
                <a:tab pos="297815" algn="l"/>
              </a:tabLst>
            </a:pPr>
            <a:r>
              <a:rPr sz="1000" spc="-10" dirty="0">
                <a:latin typeface="Candara"/>
                <a:cs typeface="Candara"/>
              </a:rPr>
              <a:t>Select</a:t>
            </a:r>
            <a:r>
              <a:rPr sz="1000" spc="-5" dirty="0">
                <a:latin typeface="Candara"/>
                <a:cs typeface="Candara"/>
              </a:rPr>
              <a:t> 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time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span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for</a:t>
            </a:r>
            <a:r>
              <a:rPr sz="1000" spc="-5" dirty="0">
                <a:latin typeface="Candara"/>
                <a:cs typeface="Candara"/>
              </a:rPr>
              <a:t> which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you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want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5" dirty="0">
                <a:latin typeface="Candara"/>
                <a:cs typeface="Candara"/>
              </a:rPr>
              <a:t>to</a:t>
            </a:r>
            <a:r>
              <a:rPr sz="1000" spc="-5" dirty="0">
                <a:latin typeface="Candara"/>
                <a:cs typeface="Candara"/>
              </a:rPr>
              <a:t> book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conference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room.</a:t>
            </a:r>
            <a:endParaRPr sz="1000">
              <a:latin typeface="Candara"/>
              <a:cs typeface="Candara"/>
            </a:endParaRPr>
          </a:p>
          <a:p>
            <a:pPr marL="297180" indent="-285115">
              <a:lnSpc>
                <a:spcPct val="100000"/>
              </a:lnSpc>
              <a:spcBef>
                <a:spcPts val="200"/>
              </a:spcBef>
              <a:buAutoNum type="arabicPeriod" startAt="12"/>
              <a:tabLst>
                <a:tab pos="297180" algn="l"/>
                <a:tab pos="297815" algn="l"/>
              </a:tabLst>
            </a:pPr>
            <a:r>
              <a:rPr sz="1000" spc="-10" dirty="0">
                <a:latin typeface="Candara"/>
                <a:cs typeface="Candara"/>
              </a:rPr>
              <a:t>Select</a:t>
            </a:r>
            <a:r>
              <a:rPr sz="1000" spc="-5" dirty="0">
                <a:latin typeface="Candara"/>
                <a:cs typeface="Candara"/>
              </a:rPr>
              <a:t> the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communication</a:t>
            </a:r>
            <a:r>
              <a:rPr sz="1000" dirty="0">
                <a:latin typeface="Candara"/>
                <a:cs typeface="Candara"/>
              </a:rPr>
              <a:t> and </a:t>
            </a:r>
            <a:r>
              <a:rPr sz="1000" spc="-5" dirty="0">
                <a:latin typeface="Candara"/>
                <a:cs typeface="Candara"/>
              </a:rPr>
              <a:t>visual device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if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required.</a:t>
            </a:r>
            <a:endParaRPr sz="1000">
              <a:latin typeface="Candara"/>
              <a:cs typeface="Candara"/>
            </a:endParaRPr>
          </a:p>
          <a:p>
            <a:pPr marL="297180" marR="22225" indent="-285115">
              <a:lnSpc>
                <a:spcPct val="117000"/>
              </a:lnSpc>
              <a:buAutoNum type="arabicPeriod" startAt="12"/>
              <a:tabLst>
                <a:tab pos="297180" algn="l"/>
                <a:tab pos="297815" algn="l"/>
              </a:tabLst>
            </a:pPr>
            <a:r>
              <a:rPr sz="1000" spc="-5" dirty="0">
                <a:latin typeface="Candara"/>
                <a:cs typeface="Candara"/>
              </a:rPr>
              <a:t>Clicking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'Submit'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button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would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validate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whether 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room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devices</a:t>
            </a:r>
            <a:r>
              <a:rPr sz="1000" spc="4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requested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are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available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 the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time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span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specified.</a:t>
            </a:r>
            <a:endParaRPr sz="1000">
              <a:latin typeface="Candara"/>
              <a:cs typeface="Candara"/>
            </a:endParaRPr>
          </a:p>
          <a:p>
            <a:pPr marL="297180" marR="5080" indent="-285115">
              <a:lnSpc>
                <a:spcPct val="117000"/>
              </a:lnSpc>
              <a:buAutoNum type="arabicPeriod" startAt="12"/>
              <a:tabLst>
                <a:tab pos="297180" algn="l"/>
                <a:tab pos="297815" algn="l"/>
              </a:tabLst>
            </a:pPr>
            <a:r>
              <a:rPr sz="1000" spc="-5" dirty="0">
                <a:latin typeface="Candara"/>
                <a:cs typeface="Candara"/>
              </a:rPr>
              <a:t>If either 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room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or</a:t>
            </a:r>
            <a:r>
              <a:rPr sz="1000" spc="-5" dirty="0">
                <a:latin typeface="Candara"/>
                <a:cs typeface="Candara"/>
              </a:rPr>
              <a:t> devices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requested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are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not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available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in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time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span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selected,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appropriate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error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message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will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displayed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else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booking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will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registered.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An </a:t>
            </a:r>
            <a:r>
              <a:rPr sz="1000" spc="-5" dirty="0">
                <a:latin typeface="Candara"/>
                <a:cs typeface="Candara"/>
              </a:rPr>
              <a:t> email will be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sent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you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confirmation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for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same.</a:t>
            </a: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andara"/>
              <a:cs typeface="Candara"/>
            </a:endParaRPr>
          </a:p>
          <a:p>
            <a:pPr marL="75438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ndara"/>
                <a:cs typeface="Candara"/>
              </a:rPr>
              <a:t>If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booking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successful,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following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screen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displayed</a:t>
            </a:r>
            <a:endParaRPr sz="1000">
              <a:latin typeface="Candara"/>
              <a:cs typeface="Candar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43305" y="2965957"/>
            <a:ext cx="5494020" cy="1550670"/>
            <a:chOff x="1143304" y="2965957"/>
            <a:chExt cx="5494020" cy="15506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350" y="2971799"/>
              <a:ext cx="5480050" cy="15379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43304" y="2965957"/>
              <a:ext cx="5494020" cy="1550670"/>
            </a:xfrm>
            <a:custGeom>
              <a:avLst/>
              <a:gdLst/>
              <a:ahLst/>
              <a:cxnLst/>
              <a:rect l="l" t="t" r="r" b="b"/>
              <a:pathLst>
                <a:path w="5494020" h="1550670">
                  <a:moveTo>
                    <a:pt x="5487276" y="1544193"/>
                  </a:moveTo>
                  <a:lnTo>
                    <a:pt x="6096" y="1544193"/>
                  </a:lnTo>
                  <a:lnTo>
                    <a:pt x="6096" y="6223"/>
                  </a:lnTo>
                  <a:lnTo>
                    <a:pt x="0" y="6223"/>
                  </a:lnTo>
                  <a:lnTo>
                    <a:pt x="0" y="1544193"/>
                  </a:lnTo>
                  <a:lnTo>
                    <a:pt x="0" y="1550289"/>
                  </a:lnTo>
                  <a:lnTo>
                    <a:pt x="6096" y="1550289"/>
                  </a:lnTo>
                  <a:lnTo>
                    <a:pt x="5487276" y="1550289"/>
                  </a:lnTo>
                  <a:lnTo>
                    <a:pt x="5487276" y="1544193"/>
                  </a:lnTo>
                  <a:close/>
                </a:path>
                <a:path w="5494020" h="1550670">
                  <a:moveTo>
                    <a:pt x="5487276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6096" y="6096"/>
                  </a:lnTo>
                  <a:lnTo>
                    <a:pt x="5487276" y="6096"/>
                  </a:lnTo>
                  <a:lnTo>
                    <a:pt x="5487276" y="0"/>
                  </a:lnTo>
                  <a:close/>
                </a:path>
                <a:path w="5494020" h="1550670">
                  <a:moveTo>
                    <a:pt x="5493448" y="6223"/>
                  </a:moveTo>
                  <a:lnTo>
                    <a:pt x="5487365" y="6223"/>
                  </a:lnTo>
                  <a:lnTo>
                    <a:pt x="5487365" y="1544193"/>
                  </a:lnTo>
                  <a:lnTo>
                    <a:pt x="5487365" y="1550289"/>
                  </a:lnTo>
                  <a:lnTo>
                    <a:pt x="5493448" y="1550289"/>
                  </a:lnTo>
                  <a:lnTo>
                    <a:pt x="5493448" y="1544193"/>
                  </a:lnTo>
                  <a:lnTo>
                    <a:pt x="5493448" y="6223"/>
                  </a:lnTo>
                  <a:close/>
                </a:path>
                <a:path w="5494020" h="1550670">
                  <a:moveTo>
                    <a:pt x="5493448" y="0"/>
                  </a:moveTo>
                  <a:lnTo>
                    <a:pt x="5487365" y="0"/>
                  </a:lnTo>
                  <a:lnTo>
                    <a:pt x="5487365" y="6096"/>
                  </a:lnTo>
                  <a:lnTo>
                    <a:pt x="5493448" y="6096"/>
                  </a:lnTo>
                  <a:lnTo>
                    <a:pt x="549344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6354" y="4675760"/>
            <a:ext cx="380111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ndara"/>
                <a:cs typeface="Candara"/>
              </a:rPr>
              <a:t>The</a:t>
            </a:r>
            <a:r>
              <a:rPr sz="1000" spc="-5" dirty="0">
                <a:latin typeface="Candara"/>
                <a:cs typeface="Candara"/>
              </a:rPr>
              <a:t> booking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status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also</a:t>
            </a:r>
            <a:r>
              <a:rPr sz="1000" spc="-5" dirty="0">
                <a:latin typeface="Candara"/>
                <a:cs typeface="Candara"/>
              </a:rPr>
              <a:t> shown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under My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Bookings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shown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below:-</a:t>
            </a: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ndara"/>
                <a:cs typeface="Candara"/>
              </a:rPr>
              <a:t>HOME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-5" dirty="0">
                <a:latin typeface="Candara"/>
                <a:cs typeface="Candara"/>
              </a:rPr>
              <a:t>Conference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Room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Booking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ndara"/>
                <a:cs typeface="Candara"/>
              </a:rPr>
              <a:t>Booking Status</a:t>
            </a:r>
            <a:endParaRPr sz="1000">
              <a:latin typeface="Candara"/>
              <a:cs typeface="Candar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43304" y="5229480"/>
            <a:ext cx="5499735" cy="1922144"/>
            <a:chOff x="1143304" y="5229478"/>
            <a:chExt cx="5499735" cy="192214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9350" y="5234939"/>
              <a:ext cx="5486400" cy="19094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43304" y="5229478"/>
              <a:ext cx="5499735" cy="1922145"/>
            </a:xfrm>
            <a:custGeom>
              <a:avLst/>
              <a:gdLst/>
              <a:ahLst/>
              <a:cxnLst/>
              <a:rect l="l" t="t" r="r" b="b"/>
              <a:pathLst>
                <a:path w="5499734" h="1922145">
                  <a:moveTo>
                    <a:pt x="5493372" y="1915934"/>
                  </a:moveTo>
                  <a:lnTo>
                    <a:pt x="6096" y="1915934"/>
                  </a:lnTo>
                  <a:lnTo>
                    <a:pt x="0" y="1915934"/>
                  </a:lnTo>
                  <a:lnTo>
                    <a:pt x="0" y="1922018"/>
                  </a:lnTo>
                  <a:lnTo>
                    <a:pt x="6096" y="1922018"/>
                  </a:lnTo>
                  <a:lnTo>
                    <a:pt x="5493372" y="1922018"/>
                  </a:lnTo>
                  <a:lnTo>
                    <a:pt x="5493372" y="1915934"/>
                  </a:lnTo>
                  <a:close/>
                </a:path>
                <a:path w="5499734" h="1922145">
                  <a:moveTo>
                    <a:pt x="5493372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1915922"/>
                  </a:lnTo>
                  <a:lnTo>
                    <a:pt x="6096" y="1915922"/>
                  </a:lnTo>
                  <a:lnTo>
                    <a:pt x="6096" y="6096"/>
                  </a:lnTo>
                  <a:lnTo>
                    <a:pt x="5493372" y="6096"/>
                  </a:lnTo>
                  <a:lnTo>
                    <a:pt x="5493372" y="0"/>
                  </a:lnTo>
                  <a:close/>
                </a:path>
                <a:path w="5499734" h="1922145">
                  <a:moveTo>
                    <a:pt x="5499557" y="1915934"/>
                  </a:moveTo>
                  <a:lnTo>
                    <a:pt x="5493461" y="1915934"/>
                  </a:lnTo>
                  <a:lnTo>
                    <a:pt x="5493461" y="1922018"/>
                  </a:lnTo>
                  <a:lnTo>
                    <a:pt x="5499557" y="1922018"/>
                  </a:lnTo>
                  <a:lnTo>
                    <a:pt x="5499557" y="1915934"/>
                  </a:lnTo>
                  <a:close/>
                </a:path>
                <a:path w="5499734" h="1922145">
                  <a:moveTo>
                    <a:pt x="5499557" y="0"/>
                  </a:moveTo>
                  <a:lnTo>
                    <a:pt x="5493461" y="0"/>
                  </a:lnTo>
                  <a:lnTo>
                    <a:pt x="5493461" y="6096"/>
                  </a:lnTo>
                  <a:lnTo>
                    <a:pt x="5493461" y="1915922"/>
                  </a:lnTo>
                  <a:lnTo>
                    <a:pt x="5499557" y="1915922"/>
                  </a:lnTo>
                  <a:lnTo>
                    <a:pt x="5499557" y="6096"/>
                  </a:lnTo>
                  <a:lnTo>
                    <a:pt x="549955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73454" y="7284492"/>
            <a:ext cx="4355465" cy="552074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07645" lvl="1" indent="-195580">
              <a:lnSpc>
                <a:spcPct val="100000"/>
              </a:lnSpc>
              <a:spcBef>
                <a:spcPts val="305"/>
              </a:spcBef>
              <a:buFont typeface="Candara"/>
              <a:buAutoNum type="arabicPeriod" startAt="4"/>
              <a:tabLst>
                <a:tab pos="208279" algn="l"/>
              </a:tabLst>
            </a:pPr>
            <a:r>
              <a:rPr sz="1000" b="1" spc="-5" dirty="0">
                <a:latin typeface="Candara"/>
                <a:cs typeface="Candara"/>
              </a:rPr>
              <a:t>Viewing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/</a:t>
            </a:r>
            <a:r>
              <a:rPr sz="1000" b="1" spc="-2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Cancellation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of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Bookings:</a:t>
            </a:r>
            <a:endParaRPr sz="1000">
              <a:latin typeface="Candara"/>
              <a:cs typeface="Candara"/>
            </a:endParaRPr>
          </a:p>
          <a:p>
            <a:pPr marL="355600" lvl="2" indent="-228600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000" spc="-5" dirty="0">
                <a:latin typeface="Candara"/>
                <a:cs typeface="Candara"/>
              </a:rPr>
              <a:t>All 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booking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made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you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current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future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dates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will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displayed.</a:t>
            </a:r>
            <a:endParaRPr sz="1000">
              <a:latin typeface="Candara"/>
              <a:cs typeface="Candara"/>
            </a:endParaRPr>
          </a:p>
          <a:p>
            <a:pPr marL="355600" lvl="2" indent="-22860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000" spc="-10" dirty="0">
                <a:latin typeface="Candara"/>
                <a:cs typeface="Candara"/>
              </a:rPr>
              <a:t>Select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bookings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you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wish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delete</a:t>
            </a:r>
            <a:r>
              <a:rPr sz="1000" spc="3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click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'Delete'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button.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79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1366" y="1488695"/>
            <a:ext cx="37998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Lab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7.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Creating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Test</a:t>
            </a:r>
            <a:r>
              <a:rPr sz="1400" b="1" dirty="0">
                <a:latin typeface="Arial"/>
                <a:cs typeface="Arial"/>
              </a:rPr>
              <a:t> Cases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–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Cyber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Shoppee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5778" y="1731517"/>
            <a:ext cx="5123180" cy="27940"/>
          </a:xfrm>
          <a:custGeom>
            <a:avLst/>
            <a:gdLst/>
            <a:ahLst/>
            <a:cxnLst/>
            <a:rect l="l" t="t" r="r" b="b"/>
            <a:pathLst>
              <a:path w="5123180" h="27939">
                <a:moveTo>
                  <a:pt x="5123053" y="0"/>
                </a:moveTo>
                <a:lnTo>
                  <a:pt x="0" y="0"/>
                </a:lnTo>
                <a:lnTo>
                  <a:pt x="0" y="27431"/>
                </a:lnTo>
                <a:lnTo>
                  <a:pt x="5123053" y="27431"/>
                </a:lnTo>
                <a:lnTo>
                  <a:pt x="51230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97406" y="1972310"/>
          <a:ext cx="5384165" cy="690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/>
                <a:gridCol w="4893310"/>
              </a:tblGrid>
              <a:tr h="46164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70205" marR="62230" indent="-228600">
                        <a:lnSpc>
                          <a:spcPts val="1160"/>
                        </a:lnSpc>
                        <a:spcBef>
                          <a:spcPts val="80"/>
                        </a:spcBef>
                        <a:buFont typeface="Symbol"/>
                        <a:buChar char=""/>
                        <a:tabLst>
                          <a:tab pos="370205" algn="l"/>
                          <a:tab pos="3708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“CyberShoppee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”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0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documentation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before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starting</a:t>
                      </a:r>
                      <a:r>
                        <a:rPr sz="1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000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assignment.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70205" indent="-229235">
                        <a:lnSpc>
                          <a:spcPts val="1135"/>
                        </a:lnSpc>
                        <a:buFont typeface="Symbol"/>
                        <a:buChar char=""/>
                        <a:tabLst>
                          <a:tab pos="370205" algn="l"/>
                          <a:tab pos="3708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Develop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creative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cases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CyberShoppee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Online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Shopping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website.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marL="95885">
                        <a:lnSpc>
                          <a:spcPts val="115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180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079182"/>
            <a:ext cx="427482" cy="68031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spc="-5" dirty="0" err="1" smtClean="0">
                <a:latin typeface="Candara"/>
                <a:cs typeface="Candara"/>
              </a:rPr>
              <a:t>apgemini</a:t>
            </a:r>
            <a:r>
              <a:rPr sz="1100" b="1" spc="-35" dirty="0" smtClean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Internal</a:t>
            </a:r>
            <a:endParaRPr sz="1100" dirty="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3454" y="2801773"/>
            <a:ext cx="5112385" cy="2600327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000" b="1" dirty="0">
                <a:latin typeface="Candara"/>
                <a:cs typeface="Candara"/>
              </a:rPr>
              <a:t>7.1</a:t>
            </a:r>
            <a:r>
              <a:rPr sz="1000" b="1" spc="40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Case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Study:</a:t>
            </a:r>
            <a:r>
              <a:rPr sz="1000" b="1" spc="20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CYBERSHOPPEE</a:t>
            </a:r>
            <a:endParaRPr sz="1000" dirty="0">
              <a:latin typeface="Candara"/>
              <a:cs typeface="Candara"/>
            </a:endParaRPr>
          </a:p>
          <a:p>
            <a:pPr marL="184785" marR="5080">
              <a:lnSpc>
                <a:spcPct val="101200"/>
              </a:lnSpc>
              <a:spcBef>
                <a:spcPts val="190"/>
              </a:spcBef>
            </a:pPr>
            <a:r>
              <a:rPr sz="1000" spc="-5" dirty="0">
                <a:latin typeface="Candara"/>
                <a:cs typeface="Candara"/>
              </a:rPr>
              <a:t>“CyberShopee”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web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based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application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accessed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over 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internet.</a:t>
            </a:r>
            <a:r>
              <a:rPr sz="1000" spc="30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Using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this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application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user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shop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online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for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different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products.</a:t>
            </a:r>
            <a:endParaRPr sz="1000" dirty="0">
              <a:latin typeface="Candara"/>
              <a:cs typeface="Candara"/>
            </a:endParaRPr>
          </a:p>
          <a:p>
            <a:pPr marL="184785" marR="155575">
              <a:lnSpc>
                <a:spcPct val="102000"/>
              </a:lnSpc>
            </a:pPr>
            <a:r>
              <a:rPr sz="1000" spc="-10" dirty="0">
                <a:latin typeface="Candara"/>
                <a:cs typeface="Candara"/>
              </a:rPr>
              <a:t>This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online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shopping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website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facilitates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user</a:t>
            </a:r>
            <a:r>
              <a:rPr sz="1000" spc="-5" dirty="0">
                <a:latin typeface="Candara"/>
                <a:cs typeface="Candara"/>
              </a:rPr>
              <a:t> to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shop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various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products</a:t>
            </a:r>
            <a:r>
              <a:rPr sz="1000" spc="3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such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as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TV,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Camera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etc. belonging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 different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categories.</a:t>
            </a:r>
            <a:endParaRPr sz="10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 dirty="0">
              <a:latin typeface="Candara"/>
              <a:cs typeface="Candara"/>
            </a:endParaRPr>
          </a:p>
          <a:p>
            <a:pPr marL="184785" marR="206375">
              <a:lnSpc>
                <a:spcPct val="102000"/>
              </a:lnSpc>
            </a:pPr>
            <a:r>
              <a:rPr sz="1000" spc="-5" dirty="0">
                <a:latin typeface="Candara"/>
                <a:cs typeface="Candara"/>
              </a:rPr>
              <a:t>Following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complete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list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functionalities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system.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You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make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appropriate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assumptions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wherever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necessary and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proceed.</a:t>
            </a:r>
            <a:endParaRPr sz="10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 dirty="0">
              <a:latin typeface="Candara"/>
              <a:cs typeface="Candara"/>
            </a:endParaRPr>
          </a:p>
          <a:p>
            <a:pPr marL="184785" marR="94615">
              <a:lnSpc>
                <a:spcPct val="102000"/>
              </a:lnSpc>
              <a:spcBef>
                <a:spcPts val="5"/>
              </a:spcBef>
            </a:pPr>
            <a:r>
              <a:rPr sz="1000" spc="-10" dirty="0">
                <a:latin typeface="Candara"/>
                <a:cs typeface="Candara"/>
              </a:rPr>
              <a:t>There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are</a:t>
            </a:r>
            <a:r>
              <a:rPr sz="1000" dirty="0">
                <a:latin typeface="Candara"/>
                <a:cs typeface="Candara"/>
              </a:rPr>
              <a:t> four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categories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users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who </a:t>
            </a:r>
            <a:r>
              <a:rPr sz="1000" dirty="0">
                <a:latin typeface="Candara"/>
                <a:cs typeface="Candara"/>
              </a:rPr>
              <a:t>would </a:t>
            </a:r>
            <a:r>
              <a:rPr sz="1000" spc="-5" dirty="0">
                <a:latin typeface="Candara"/>
                <a:cs typeface="Candara"/>
              </a:rPr>
              <a:t>access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system </a:t>
            </a:r>
            <a:r>
              <a:rPr sz="1000" spc="-10" dirty="0">
                <a:latin typeface="Candara"/>
                <a:cs typeface="Candara"/>
              </a:rPr>
              <a:t>viz.</a:t>
            </a:r>
            <a:r>
              <a:rPr sz="1000" spc="3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Admin</a:t>
            </a:r>
            <a:r>
              <a:rPr sz="1000" spc="-5" dirty="0">
                <a:latin typeface="Candara"/>
                <a:cs typeface="Candara"/>
              </a:rPr>
              <a:t>,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Customer</a:t>
            </a:r>
            <a:r>
              <a:rPr sz="1000" spc="-5" dirty="0">
                <a:latin typeface="Candara"/>
                <a:cs typeface="Candara"/>
              </a:rPr>
              <a:t>,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Dealer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Delivery</a:t>
            </a:r>
            <a:r>
              <a:rPr sz="1000" b="1" spc="2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user</a:t>
            </a:r>
            <a:r>
              <a:rPr sz="1000" spc="-5" dirty="0">
                <a:latin typeface="Candara"/>
                <a:cs typeface="Candara"/>
              </a:rPr>
              <a:t>.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Each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these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users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would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have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some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exclusive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privileges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 exercised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dirty="0">
                <a:latin typeface="Candara"/>
                <a:cs typeface="Candara"/>
              </a:rPr>
              <a:t> this</a:t>
            </a:r>
            <a:r>
              <a:rPr sz="1000" spc="-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website.</a:t>
            </a:r>
          </a:p>
          <a:p>
            <a:pPr marL="184785" marR="3063875">
              <a:lnSpc>
                <a:spcPts val="2450"/>
              </a:lnSpc>
              <a:spcBef>
                <a:spcPts val="80"/>
              </a:spcBef>
            </a:pPr>
            <a:r>
              <a:rPr sz="1000" b="1" spc="-5" dirty="0">
                <a:latin typeface="Candara"/>
                <a:cs typeface="Candara"/>
              </a:rPr>
              <a:t>Note: </a:t>
            </a:r>
            <a:r>
              <a:rPr sz="1000" spc="-5" dirty="0">
                <a:latin typeface="Candara"/>
                <a:cs typeface="Candara"/>
              </a:rPr>
              <a:t>Delivery user is out </a:t>
            </a:r>
            <a:r>
              <a:rPr sz="1000" dirty="0">
                <a:latin typeface="Candara"/>
                <a:cs typeface="Candara"/>
              </a:rPr>
              <a:t>of </a:t>
            </a:r>
            <a:r>
              <a:rPr sz="1000" spc="-5" dirty="0">
                <a:latin typeface="Candara"/>
                <a:cs typeface="Candara"/>
              </a:rPr>
              <a:t>scope.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Functionalities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of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Admin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:</a:t>
            </a:r>
            <a:endParaRPr sz="1000" dirty="0">
              <a:latin typeface="Candara"/>
              <a:cs typeface="Canda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5666" y="5332604"/>
            <a:ext cx="12827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ndara"/>
                <a:cs typeface="Candara"/>
              </a:rPr>
              <a:t>1.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10" dirty="0">
                <a:latin typeface="Candara"/>
                <a:cs typeface="Candara"/>
              </a:rPr>
              <a:t>2.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latin typeface="Candara"/>
                <a:cs typeface="Candara"/>
              </a:rPr>
              <a:t>3.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-10" dirty="0">
                <a:latin typeface="Candara"/>
                <a:cs typeface="Candara"/>
              </a:rPr>
              <a:t>4.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5" dirty="0">
                <a:latin typeface="Candara"/>
                <a:cs typeface="Candara"/>
              </a:rPr>
              <a:t>5.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-5" dirty="0">
                <a:latin typeface="Candara"/>
                <a:cs typeface="Candara"/>
              </a:rPr>
              <a:t>6.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4955" y="5332604"/>
            <a:ext cx="1297305" cy="94897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000" spc="-5" dirty="0">
                <a:latin typeface="Candara"/>
                <a:cs typeface="Candara"/>
              </a:rPr>
              <a:t>Register on the website </a:t>
            </a:r>
            <a:r>
              <a:rPr sz="1000" spc="-2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Login</a:t>
            </a:r>
            <a:endParaRPr sz="1000">
              <a:latin typeface="Candara"/>
              <a:cs typeface="Candara"/>
            </a:endParaRPr>
          </a:p>
          <a:p>
            <a:pPr marL="12700" marR="316230">
              <a:lnSpc>
                <a:spcPct val="101699"/>
              </a:lnSpc>
              <a:spcBef>
                <a:spcPts val="5"/>
              </a:spcBef>
            </a:pPr>
            <a:r>
              <a:rPr sz="1000" spc="-10" dirty="0">
                <a:latin typeface="Candara"/>
                <a:cs typeface="Candara"/>
              </a:rPr>
              <a:t>Approve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Dealer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Approve </a:t>
            </a:r>
            <a:r>
              <a:rPr sz="1000" spc="-5" dirty="0">
                <a:latin typeface="Candara"/>
                <a:cs typeface="Candara"/>
              </a:rPr>
              <a:t>Agency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Add</a:t>
            </a:r>
            <a:r>
              <a:rPr sz="1000" spc="19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Category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Add</a:t>
            </a:r>
            <a:r>
              <a:rPr sz="1000" spc="-3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Sub</a:t>
            </a:r>
            <a:r>
              <a:rPr sz="1000" spc="-3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Category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5667" y="6417946"/>
            <a:ext cx="15621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ndara"/>
                <a:cs typeface="Candara"/>
              </a:rPr>
              <a:t>Functionalities</a:t>
            </a:r>
            <a:r>
              <a:rPr sz="1000" spc="-20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of</a:t>
            </a:r>
            <a:r>
              <a:rPr sz="1000" spc="-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Customer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: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5666" y="6571869"/>
            <a:ext cx="128270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ndara"/>
                <a:cs typeface="Candara"/>
              </a:rPr>
              <a:t>1.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latin typeface="Candara"/>
                <a:cs typeface="Candara"/>
              </a:rPr>
              <a:t>2.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latin typeface="Candara"/>
                <a:cs typeface="Candara"/>
              </a:rPr>
              <a:t>3.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-10" dirty="0">
                <a:latin typeface="Candara"/>
                <a:cs typeface="Candara"/>
              </a:rPr>
              <a:t>4.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5" dirty="0">
                <a:latin typeface="Candara"/>
                <a:cs typeface="Candara"/>
              </a:rPr>
              <a:t>5.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5" dirty="0">
                <a:latin typeface="Candara"/>
                <a:cs typeface="Candara"/>
              </a:rPr>
              <a:t>6.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-10" dirty="0">
                <a:latin typeface="Candara"/>
                <a:cs typeface="Candara"/>
              </a:rPr>
              <a:t>7.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4954" y="6571869"/>
            <a:ext cx="1296670" cy="11077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000" spc="-5" dirty="0">
                <a:latin typeface="Candara"/>
                <a:cs typeface="Candara"/>
              </a:rPr>
              <a:t>Register</a:t>
            </a:r>
            <a:r>
              <a:rPr sz="1000" spc="-3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website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Login</a:t>
            </a:r>
            <a:endParaRPr sz="1000">
              <a:latin typeface="Candara"/>
              <a:cs typeface="Candara"/>
            </a:endParaRPr>
          </a:p>
          <a:p>
            <a:pPr marL="12700" marR="170180">
              <a:lnSpc>
                <a:spcPct val="101699"/>
              </a:lnSpc>
              <a:spcBef>
                <a:spcPts val="5"/>
              </a:spcBef>
            </a:pPr>
            <a:r>
              <a:rPr sz="1000" spc="-5" dirty="0">
                <a:latin typeface="Candara"/>
                <a:cs typeface="Candara"/>
              </a:rPr>
              <a:t>View</a:t>
            </a:r>
            <a:r>
              <a:rPr sz="1000" spc="-3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Product</a:t>
            </a:r>
            <a:r>
              <a:rPr sz="1000" spc="-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Details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Purchase Products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Place</a:t>
            </a:r>
            <a:r>
              <a:rPr sz="1000" spc="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Order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view Account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Change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Password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5666" y="7812786"/>
            <a:ext cx="13900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ndara"/>
                <a:cs typeface="Candara"/>
              </a:rPr>
              <a:t>Functionalities</a:t>
            </a:r>
            <a:r>
              <a:rPr sz="1000" spc="-20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of</a:t>
            </a:r>
            <a:r>
              <a:rPr sz="1000" spc="-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Dealer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: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5666" y="7968233"/>
            <a:ext cx="1244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ndara"/>
                <a:cs typeface="Candara"/>
              </a:rPr>
              <a:t>1.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latin typeface="Candara"/>
                <a:cs typeface="Candara"/>
              </a:rPr>
              <a:t>2.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10" dirty="0">
                <a:latin typeface="Candara"/>
                <a:cs typeface="Candara"/>
              </a:rPr>
              <a:t>3.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latin typeface="Candara"/>
                <a:cs typeface="Candara"/>
              </a:rPr>
              <a:t>4.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4955" y="7968233"/>
            <a:ext cx="1467485" cy="63068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75895">
              <a:lnSpc>
                <a:spcPct val="102000"/>
              </a:lnSpc>
              <a:spcBef>
                <a:spcPts val="70"/>
              </a:spcBef>
            </a:pPr>
            <a:r>
              <a:rPr sz="1000" spc="-5" dirty="0">
                <a:latin typeface="Candara"/>
                <a:cs typeface="Candara"/>
              </a:rPr>
              <a:t>Register</a:t>
            </a:r>
            <a:r>
              <a:rPr sz="1000" spc="-3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website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Login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10" dirty="0">
                <a:latin typeface="Candara"/>
                <a:cs typeface="Candara"/>
              </a:rPr>
              <a:t>Add</a:t>
            </a:r>
            <a:r>
              <a:rPr sz="1000" spc="-2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Agency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-5" dirty="0">
                <a:latin typeface="Candara"/>
                <a:cs typeface="Candara"/>
              </a:rPr>
              <a:t>Perform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Dealer</a:t>
            </a:r>
            <a:r>
              <a:rPr sz="1000" spc="-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Operations</a:t>
            </a:r>
            <a:endParaRPr sz="100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3454" y="1497838"/>
            <a:ext cx="5158105" cy="1523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Note: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All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operations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are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allowed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only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registered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users.</a:t>
            </a:r>
            <a:endParaRPr sz="1000" dirty="0">
              <a:latin typeface="Candara"/>
              <a:cs typeface="Candara"/>
            </a:endParaRPr>
          </a:p>
          <a:p>
            <a:pPr marL="184785" marR="5080">
              <a:lnSpc>
                <a:spcPts val="1220"/>
              </a:lnSpc>
              <a:spcBef>
                <a:spcPts val="35"/>
              </a:spcBef>
            </a:pPr>
            <a:r>
              <a:rPr sz="1000" spc="-5" dirty="0">
                <a:latin typeface="Candara"/>
                <a:cs typeface="Candara"/>
              </a:rPr>
              <a:t>Once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Order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confirmed, Cyber Shoppee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will deliver </a:t>
            </a:r>
            <a:r>
              <a:rPr sz="1000" dirty="0">
                <a:latin typeface="Candara"/>
                <a:cs typeface="Candara"/>
              </a:rPr>
              <a:t>the </a:t>
            </a:r>
            <a:r>
              <a:rPr sz="1000" spc="-10" dirty="0">
                <a:latin typeface="Candara"/>
                <a:cs typeface="Candara"/>
              </a:rPr>
              <a:t>ordered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products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to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customer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his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address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specified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during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registration.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Payment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mode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will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Cash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Delivery, Debit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Card, Credit Card, Net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Banking etc.</a:t>
            </a:r>
            <a:endParaRPr sz="10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 dirty="0">
              <a:latin typeface="Candara"/>
              <a:cs typeface="Candara"/>
            </a:endParaRPr>
          </a:p>
          <a:p>
            <a:pPr marL="355600" lvl="1" indent="-342900">
              <a:lnSpc>
                <a:spcPct val="100000"/>
              </a:lnSpc>
              <a:buFont typeface="Candara"/>
              <a:buAutoNum type="arabicPeriod" startAt="2"/>
              <a:tabLst>
                <a:tab pos="354965" algn="l"/>
                <a:tab pos="355600" algn="l"/>
              </a:tabLst>
            </a:pPr>
            <a:r>
              <a:rPr sz="1000" b="1" spc="-5" dirty="0">
                <a:latin typeface="Candara"/>
                <a:cs typeface="Candara"/>
              </a:rPr>
              <a:t>W</a:t>
            </a:r>
            <a:r>
              <a:rPr sz="1000" b="1" spc="-15" dirty="0">
                <a:latin typeface="Candara"/>
                <a:cs typeface="Candara"/>
              </a:rPr>
              <a:t>o</a:t>
            </a:r>
            <a:r>
              <a:rPr sz="1000" b="1" spc="5" dirty="0">
                <a:latin typeface="Candara"/>
                <a:cs typeface="Candara"/>
              </a:rPr>
              <a:t>r</a:t>
            </a:r>
            <a:r>
              <a:rPr sz="1000" b="1" spc="-5" dirty="0">
                <a:latin typeface="Candara"/>
                <a:cs typeface="Candara"/>
              </a:rPr>
              <a:t>k F</a:t>
            </a:r>
            <a:r>
              <a:rPr sz="1000" b="1" dirty="0">
                <a:latin typeface="Candara"/>
                <a:cs typeface="Candara"/>
              </a:rPr>
              <a:t>l</a:t>
            </a:r>
            <a:r>
              <a:rPr sz="1000" b="1" spc="-10" dirty="0">
                <a:latin typeface="Candara"/>
                <a:cs typeface="Candara"/>
              </a:rPr>
              <a:t>ow</a:t>
            </a:r>
            <a:r>
              <a:rPr sz="1000" b="1" spc="-5" dirty="0">
                <a:latin typeface="Candara"/>
                <a:cs typeface="Candara"/>
              </a:rPr>
              <a:t>:</a:t>
            </a:r>
            <a:endParaRPr sz="1000" dirty="0">
              <a:latin typeface="Candara"/>
              <a:cs typeface="Candara"/>
            </a:endParaRPr>
          </a:p>
          <a:p>
            <a:pPr marL="355600" lvl="2" indent="-342900">
              <a:lnSpc>
                <a:spcPct val="100000"/>
              </a:lnSpc>
              <a:spcBef>
                <a:spcPts val="204"/>
              </a:spcBef>
              <a:buFont typeface="Candara"/>
              <a:buAutoNum type="arabicPeriod"/>
              <a:tabLst>
                <a:tab pos="355600" algn="l"/>
              </a:tabLst>
            </a:pPr>
            <a:r>
              <a:rPr sz="1000" b="1" spc="-5" dirty="0">
                <a:latin typeface="Candara"/>
                <a:cs typeface="Candara"/>
              </a:rPr>
              <a:t>Visit</a:t>
            </a:r>
            <a:r>
              <a:rPr sz="1000" b="1" spc="-2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CyberShoppee</a:t>
            </a:r>
            <a:r>
              <a:rPr sz="1000" b="1" spc="-2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Website</a:t>
            </a:r>
            <a:endParaRPr sz="1000" dirty="0">
              <a:latin typeface="Candara"/>
              <a:cs typeface="Candara"/>
            </a:endParaRPr>
          </a:p>
          <a:p>
            <a:pPr marL="127000" marR="310515">
              <a:lnSpc>
                <a:spcPct val="102000"/>
              </a:lnSpc>
              <a:spcBef>
                <a:spcPts val="780"/>
              </a:spcBef>
            </a:pPr>
            <a:r>
              <a:rPr sz="1000" spc="-5" dirty="0">
                <a:latin typeface="Candara"/>
                <a:cs typeface="Candara"/>
              </a:rPr>
              <a:t>Visit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Candara"/>
                <a:cs typeface="Candara"/>
                <a:hlinkClick r:id="rId2"/>
              </a:rPr>
              <a:t>https://cyberShopeesystem.com</a:t>
            </a:r>
            <a:r>
              <a:rPr sz="1000" spc="5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link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through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internet.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This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will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take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user</a:t>
            </a:r>
            <a:r>
              <a:rPr sz="1000" dirty="0">
                <a:latin typeface="Candara"/>
                <a:cs typeface="Candara"/>
              </a:rPr>
              <a:t> to the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Home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page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 the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website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given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below. Refer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b="1" dirty="0">
                <a:latin typeface="Candara"/>
                <a:cs typeface="Candara"/>
              </a:rPr>
              <a:t>Figure 1.1</a:t>
            </a:r>
            <a:r>
              <a:rPr sz="1000" dirty="0">
                <a:latin typeface="Candara"/>
                <a:cs typeface="Candara"/>
              </a:rPr>
              <a:t>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6235" y="3110230"/>
            <a:ext cx="4518660" cy="205613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73453" y="5224399"/>
            <a:ext cx="336931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Figure 1.1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CyberShopee </a:t>
            </a:r>
            <a:r>
              <a:rPr sz="1000" b="1" spc="-10" dirty="0">
                <a:latin typeface="Candara"/>
                <a:cs typeface="Candara"/>
              </a:rPr>
              <a:t>Home</a:t>
            </a:r>
            <a:r>
              <a:rPr sz="1000" b="1" spc="-5" dirty="0">
                <a:latin typeface="Candara"/>
                <a:cs typeface="Candara"/>
              </a:rPr>
              <a:t> Page</a:t>
            </a: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andara"/>
                <a:cs typeface="Candara"/>
              </a:rPr>
              <a:t>7.2.2</a:t>
            </a:r>
            <a:r>
              <a:rPr sz="1000" b="1" spc="48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Register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180493"/>
            <a:ext cx="427482" cy="4776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 smtClean="0"/>
              <a:t>32</a:t>
            </a:r>
            <a:endParaRPr spc="-5" dirty="0"/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endParaRPr sz="1100" dirty="0">
              <a:latin typeface="Candara"/>
              <a:cs typeface="Candar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18742" y="5732653"/>
          <a:ext cx="4528820" cy="622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930"/>
                <a:gridCol w="3310890"/>
              </a:tblGrid>
              <a:tr h="310515"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Purpose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85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To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register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with CyberShopee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website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421"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Functionality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 indent="-229235"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Symbol"/>
                        <a:buChar char=""/>
                        <a:tabLst>
                          <a:tab pos="523875" algn="l"/>
                          <a:tab pos="524510" algn="l"/>
                        </a:tabLst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User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can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register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on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website.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587754" y="6419469"/>
            <a:ext cx="5055235" cy="6374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sz="1000" spc="-5" dirty="0">
                <a:latin typeface="Candara"/>
                <a:cs typeface="Candara"/>
              </a:rPr>
              <a:t>As mentioned earlier,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dirty="0">
                <a:latin typeface="Candara"/>
                <a:cs typeface="Candara"/>
              </a:rPr>
              <a:t> user </a:t>
            </a:r>
            <a:r>
              <a:rPr sz="1000" spc="-5" dirty="0">
                <a:latin typeface="Candara"/>
                <a:cs typeface="Candara"/>
              </a:rPr>
              <a:t>need to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register on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website to </a:t>
            </a:r>
            <a:r>
              <a:rPr sz="1000" dirty="0">
                <a:latin typeface="Candara"/>
                <a:cs typeface="Candara"/>
              </a:rPr>
              <a:t>avail </a:t>
            </a:r>
            <a:r>
              <a:rPr sz="1000" spc="-5" dirty="0">
                <a:latin typeface="Candara"/>
                <a:cs typeface="Candara"/>
              </a:rPr>
              <a:t>different facilities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provided. </a:t>
            </a:r>
            <a:r>
              <a:rPr sz="1000" spc="-10" dirty="0">
                <a:latin typeface="Candara"/>
                <a:cs typeface="Candara"/>
              </a:rPr>
              <a:t>The </a:t>
            </a:r>
            <a:r>
              <a:rPr sz="1000" spc="-5" dirty="0">
                <a:latin typeface="Candara"/>
                <a:cs typeface="Candara"/>
              </a:rPr>
              <a:t>user needs to fill in the registration form </a:t>
            </a:r>
            <a:r>
              <a:rPr sz="1000" dirty="0">
                <a:latin typeface="Candara"/>
                <a:cs typeface="Candara"/>
              </a:rPr>
              <a:t>to </a:t>
            </a:r>
            <a:r>
              <a:rPr sz="1000" spc="-5" dirty="0">
                <a:latin typeface="Candara"/>
                <a:cs typeface="Candara"/>
              </a:rPr>
              <a:t>do so. Refer </a:t>
            </a:r>
            <a:r>
              <a:rPr sz="1000" dirty="0">
                <a:latin typeface="Candara"/>
                <a:cs typeface="Candara"/>
              </a:rPr>
              <a:t>to </a:t>
            </a:r>
            <a:r>
              <a:rPr sz="1000" spc="-5" dirty="0">
                <a:latin typeface="Candara"/>
                <a:cs typeface="Candara"/>
              </a:rPr>
              <a:t>the </a:t>
            </a:r>
            <a:r>
              <a:rPr sz="1000" b="1" spc="-5" dirty="0">
                <a:latin typeface="Candara"/>
                <a:cs typeface="Candara"/>
              </a:rPr>
              <a:t>Figure </a:t>
            </a:r>
            <a:r>
              <a:rPr sz="1000" b="1" dirty="0">
                <a:latin typeface="Candara"/>
                <a:cs typeface="Candara"/>
              </a:rPr>
              <a:t>1.2</a:t>
            </a:r>
            <a:r>
              <a:rPr sz="1000" dirty="0">
                <a:latin typeface="Candara"/>
                <a:cs typeface="Candara"/>
              </a:rPr>
              <a:t>. </a:t>
            </a:r>
            <a:r>
              <a:rPr sz="1000" spc="-5" dirty="0">
                <a:latin typeface="Candara"/>
                <a:cs typeface="Candara"/>
              </a:rPr>
              <a:t>Once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 user has been successfully registered on the website, he </a:t>
            </a:r>
            <a:r>
              <a:rPr sz="1000" spc="-10" dirty="0">
                <a:latin typeface="Candara"/>
                <a:cs typeface="Candara"/>
              </a:rPr>
              <a:t>can </a:t>
            </a:r>
            <a:r>
              <a:rPr sz="1000" spc="-5" dirty="0">
                <a:latin typeface="Candara"/>
                <a:cs typeface="Candara"/>
              </a:rPr>
              <a:t>login </a:t>
            </a:r>
            <a:r>
              <a:rPr sz="1000" dirty="0">
                <a:latin typeface="Candara"/>
                <a:cs typeface="Candara"/>
              </a:rPr>
              <a:t>to </a:t>
            </a:r>
            <a:r>
              <a:rPr sz="1000" spc="-5" dirty="0">
                <a:latin typeface="Candara"/>
                <a:cs typeface="Candara"/>
              </a:rPr>
              <a:t>the website with the 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registered username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&amp;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password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proceed.</a:t>
            </a:r>
            <a:endParaRPr sz="100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1" y="557530"/>
            <a:ext cx="1234439" cy="2965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9779" y="1359536"/>
            <a:ext cx="4128770" cy="27082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05910" y="4049395"/>
            <a:ext cx="10185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Figure</a:t>
            </a:r>
            <a:r>
              <a:rPr sz="1000" b="1" spc="-2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1.2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Register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3454" y="4204843"/>
            <a:ext cx="5126355" cy="2067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Requirements:</a:t>
            </a:r>
            <a:endParaRPr sz="1000">
              <a:latin typeface="Candara"/>
              <a:cs typeface="Candara"/>
            </a:endParaRPr>
          </a:p>
          <a:p>
            <a:pPr marL="5842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1000" spc="-5" dirty="0">
                <a:latin typeface="Candara"/>
                <a:cs typeface="Candara"/>
              </a:rPr>
              <a:t>All</a:t>
            </a:r>
            <a:r>
              <a:rPr sz="1000" spc="-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fields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are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mandatory.</a:t>
            </a:r>
            <a:endParaRPr sz="1000">
              <a:latin typeface="Candara"/>
              <a:cs typeface="Candara"/>
            </a:endParaRPr>
          </a:p>
          <a:p>
            <a:pPr marL="5842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1000" spc="-5" dirty="0">
                <a:latin typeface="Candara"/>
                <a:cs typeface="Candara"/>
              </a:rPr>
              <a:t>User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contain only 6 characters.</a:t>
            </a:r>
            <a:endParaRPr sz="1000">
              <a:latin typeface="Candara"/>
              <a:cs typeface="Candara"/>
            </a:endParaRPr>
          </a:p>
          <a:p>
            <a:pPr marL="584200" indent="-2286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1000" spc="-5" dirty="0">
                <a:latin typeface="Candara"/>
                <a:cs typeface="Candara"/>
              </a:rPr>
              <a:t>Full Name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contain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upt0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30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characters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begin</a:t>
            </a:r>
            <a:r>
              <a:rPr sz="1000" dirty="0">
                <a:latin typeface="Candara"/>
                <a:cs typeface="Candara"/>
              </a:rPr>
              <a:t> with </a:t>
            </a:r>
            <a:r>
              <a:rPr sz="1000" spc="-5" dirty="0">
                <a:latin typeface="Candara"/>
                <a:cs typeface="Candara"/>
              </a:rPr>
              <a:t>uppercase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letter.</a:t>
            </a:r>
            <a:endParaRPr sz="1000">
              <a:latin typeface="Candara"/>
              <a:cs typeface="Candara"/>
            </a:endParaRPr>
          </a:p>
          <a:p>
            <a:pPr marL="5842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1000" spc="-5" dirty="0">
                <a:latin typeface="Candara"/>
                <a:cs typeface="Candara"/>
              </a:rPr>
              <a:t>Address should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contain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200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alphanumeric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characters.</a:t>
            </a:r>
            <a:endParaRPr sz="1000">
              <a:latin typeface="Candara"/>
              <a:cs typeface="Candara"/>
            </a:endParaRPr>
          </a:p>
          <a:p>
            <a:pPr marL="5842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1000" spc="-5" dirty="0">
                <a:latin typeface="Candara"/>
                <a:cs typeface="Candara"/>
              </a:rPr>
              <a:t>Email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accept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only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valid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email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address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e.g.</a:t>
            </a:r>
            <a:r>
              <a:rPr sz="1000" spc="35" dirty="0">
                <a:latin typeface="Candara"/>
                <a:cs typeface="Candara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Candara"/>
                <a:cs typeface="Candara"/>
                <a:hlinkClick r:id="rId4"/>
              </a:rPr>
              <a:t>someone@gmail.com</a:t>
            </a:r>
            <a:endParaRPr sz="1000">
              <a:latin typeface="Candara"/>
              <a:cs typeface="Candara"/>
            </a:endParaRPr>
          </a:p>
          <a:p>
            <a:pPr marL="584200" indent="-2286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584200" algn="l"/>
              </a:tabLst>
            </a:pPr>
            <a:r>
              <a:rPr sz="1000" spc="-5" dirty="0">
                <a:latin typeface="Candara"/>
                <a:cs typeface="Candara"/>
              </a:rPr>
              <a:t>Password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contain at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least </a:t>
            </a:r>
            <a:r>
              <a:rPr sz="1000" spc="-5" dirty="0">
                <a:latin typeface="Candara"/>
                <a:cs typeface="Candara"/>
              </a:rPr>
              <a:t>one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uppercase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character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special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character.</a:t>
            </a:r>
            <a:endParaRPr sz="1000">
              <a:latin typeface="Candara"/>
              <a:cs typeface="Candara"/>
            </a:endParaRPr>
          </a:p>
          <a:p>
            <a:pPr marL="5842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1000" spc="-5" dirty="0">
                <a:latin typeface="Candara"/>
                <a:cs typeface="Candara"/>
              </a:rPr>
              <a:t>Contact </a:t>
            </a:r>
            <a:r>
              <a:rPr sz="1000" dirty="0">
                <a:latin typeface="Candara"/>
                <a:cs typeface="Candara"/>
              </a:rPr>
              <a:t>Number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contain only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10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digits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begin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with</a:t>
            </a:r>
            <a:r>
              <a:rPr sz="1000" spc="-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7/ </a:t>
            </a:r>
            <a:r>
              <a:rPr sz="1000" spc="-5" dirty="0">
                <a:latin typeface="Candara"/>
                <a:cs typeface="Candara"/>
              </a:rPr>
              <a:t>8/ </a:t>
            </a:r>
            <a:r>
              <a:rPr sz="1000" dirty="0">
                <a:latin typeface="Candara"/>
                <a:cs typeface="Candara"/>
              </a:rPr>
              <a:t>9.</a:t>
            </a:r>
            <a:endParaRPr sz="1000">
              <a:latin typeface="Candara"/>
              <a:cs typeface="Candara"/>
            </a:endParaRPr>
          </a:p>
          <a:p>
            <a:pPr marL="584200" marR="499109" indent="-228600">
              <a:lnSpc>
                <a:spcPct val="102000"/>
              </a:lnSpc>
              <a:buAutoNum type="arabicPeriod"/>
              <a:tabLst>
                <a:tab pos="584200" algn="l"/>
              </a:tabLst>
            </a:pPr>
            <a:r>
              <a:rPr sz="1000" spc="-10" dirty="0">
                <a:latin typeface="Candara"/>
                <a:cs typeface="Candara"/>
              </a:rPr>
              <a:t>Role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populated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with </a:t>
            </a:r>
            <a:r>
              <a:rPr sz="1000" spc="-5" dirty="0">
                <a:latin typeface="Candara"/>
                <a:cs typeface="Candara"/>
              </a:rPr>
              <a:t>these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options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(Admin,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Customer,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Dealer and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Delivery).</a:t>
            </a: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Candara"/>
                <a:cs typeface="Candara"/>
              </a:rPr>
              <a:t>7.2.3</a:t>
            </a:r>
            <a:r>
              <a:rPr sz="1000" b="1" spc="509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Admin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Module</a:t>
            </a:r>
            <a:endParaRPr sz="1000">
              <a:latin typeface="Candara"/>
              <a:cs typeface="Candara"/>
            </a:endParaRPr>
          </a:p>
          <a:p>
            <a:pPr marL="127000">
              <a:lnSpc>
                <a:spcPct val="100000"/>
              </a:lnSpc>
              <a:spcBef>
                <a:spcPts val="200"/>
              </a:spcBef>
            </a:pPr>
            <a:r>
              <a:rPr sz="1000" b="1" spc="-5" dirty="0">
                <a:latin typeface="Candara"/>
                <a:cs typeface="Candara"/>
              </a:rPr>
              <a:t>Note: </a:t>
            </a:r>
            <a:r>
              <a:rPr sz="1000" spc="-5" dirty="0">
                <a:latin typeface="Candara"/>
                <a:cs typeface="Candara"/>
              </a:rPr>
              <a:t>Dealer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approval and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Agency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Approval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not in </a:t>
            </a:r>
            <a:r>
              <a:rPr sz="1000" dirty="0">
                <a:latin typeface="Candara"/>
                <a:cs typeface="Candara"/>
              </a:rPr>
              <a:t>scope.</a:t>
            </a:r>
            <a:endParaRPr sz="1000">
              <a:latin typeface="Candara"/>
              <a:cs typeface="Candar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59964" y="6440170"/>
            <a:ext cx="3881754" cy="19430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18459" y="8365998"/>
            <a:ext cx="15633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Figure 1.3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Admin </a:t>
            </a:r>
            <a:r>
              <a:rPr sz="1000" b="1" spc="-10" dirty="0">
                <a:latin typeface="Candara"/>
                <a:cs typeface="Candara"/>
              </a:rPr>
              <a:t>Home </a:t>
            </a:r>
            <a:r>
              <a:rPr sz="1000" b="1" spc="-5" dirty="0">
                <a:latin typeface="Candara"/>
                <a:cs typeface="Candara"/>
              </a:rPr>
              <a:t>Page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1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7753" y="1342389"/>
            <a:ext cx="10807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6390" algn="l"/>
              </a:tabLst>
            </a:pPr>
            <a:r>
              <a:rPr sz="1000" b="1" spc="-10" dirty="0">
                <a:latin typeface="Candara"/>
                <a:cs typeface="Candara"/>
              </a:rPr>
              <a:t>a</a:t>
            </a:r>
            <a:r>
              <a:rPr sz="1000" b="1" spc="-5" dirty="0">
                <a:latin typeface="Candara"/>
                <a:cs typeface="Candara"/>
              </a:rPr>
              <a:t>.</a:t>
            </a:r>
            <a:r>
              <a:rPr sz="1000" b="1" dirty="0">
                <a:latin typeface="Candara"/>
                <a:cs typeface="Candara"/>
              </a:rPr>
              <a:t>	</a:t>
            </a:r>
            <a:r>
              <a:rPr sz="1000" b="1" spc="-10" dirty="0">
                <a:latin typeface="Candara"/>
                <a:cs typeface="Candara"/>
              </a:rPr>
              <a:t>A</a:t>
            </a:r>
            <a:r>
              <a:rPr sz="1000" b="1" spc="-5" dirty="0">
                <a:latin typeface="Candara"/>
                <a:cs typeface="Candara"/>
              </a:rPr>
              <a:t>dd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10" dirty="0">
                <a:latin typeface="Candara"/>
                <a:cs typeface="Candara"/>
              </a:rPr>
              <a:t>C</a:t>
            </a:r>
            <a:r>
              <a:rPr sz="1000" b="1" spc="-5" dirty="0">
                <a:latin typeface="Candara"/>
                <a:cs typeface="Candara"/>
              </a:rPr>
              <a:t>ateg</a:t>
            </a:r>
            <a:r>
              <a:rPr sz="1000" b="1" spc="-10" dirty="0">
                <a:latin typeface="Candara"/>
                <a:cs typeface="Candara"/>
              </a:rPr>
              <a:t>ory</a:t>
            </a:r>
            <a:endParaRPr sz="1000">
              <a:latin typeface="Candara"/>
              <a:cs typeface="Candar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1" y="1515110"/>
            <a:ext cx="4293235" cy="32321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59736" y="4729099"/>
            <a:ext cx="16071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Figure 1.4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Add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Category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Page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0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87677" y="5058791"/>
          <a:ext cx="4792345" cy="889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0185"/>
                <a:gridCol w="3312160"/>
              </a:tblGrid>
              <a:tr h="310515">
                <a:tc>
                  <a:txBody>
                    <a:bodyPr/>
                    <a:lstStyle/>
                    <a:p>
                      <a:pPr marL="66675">
                        <a:lnSpc>
                          <a:spcPts val="1185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Purpose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To</a:t>
                      </a:r>
                      <a:r>
                        <a:rPr sz="1000" spc="-2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add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product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categories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417">
                <a:tc>
                  <a:txBody>
                    <a:bodyPr/>
                    <a:lstStyle/>
                    <a:p>
                      <a:pPr marL="66675">
                        <a:lnSpc>
                          <a:spcPts val="1200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Functionality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Admin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can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add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product category</a:t>
                      </a:r>
                      <a:endParaRPr sz="1000">
                        <a:latin typeface="Candara"/>
                        <a:cs typeface="Candara"/>
                      </a:endParaRPr>
                    </a:p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Admin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can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edit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product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category</a:t>
                      </a:r>
                      <a:endParaRPr sz="1000">
                        <a:latin typeface="Candara"/>
                        <a:cs typeface="Candara"/>
                      </a:endParaRPr>
                    </a:p>
                    <a:p>
                      <a:pPr marL="525780" indent="-229235">
                        <a:lnSpc>
                          <a:spcPts val="1190"/>
                        </a:lnSpc>
                        <a:spcBef>
                          <a:spcPts val="75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Admin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can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update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product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category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571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587753" y="6004941"/>
            <a:ext cx="4679950" cy="9278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Requirements:</a:t>
            </a:r>
            <a:endParaRPr sz="1000">
              <a:latin typeface="Candara"/>
              <a:cs typeface="Candara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5" dirty="0">
                <a:latin typeface="Candara"/>
                <a:cs typeface="Candara"/>
              </a:rPr>
              <a:t>Category Name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Category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Description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cannot be</a:t>
            </a:r>
            <a:r>
              <a:rPr sz="1000" dirty="0">
                <a:latin typeface="Candara"/>
                <a:cs typeface="Candara"/>
              </a:rPr>
              <a:t> blank.</a:t>
            </a:r>
            <a:endParaRPr sz="1000">
              <a:latin typeface="Candara"/>
              <a:cs typeface="Candara"/>
            </a:endParaRPr>
          </a:p>
          <a:p>
            <a:pPr marL="469900" marR="5080" indent="-228600">
              <a:lnSpc>
                <a:spcPts val="1220"/>
              </a:lnSpc>
              <a:spcBef>
                <a:spcPts val="3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10" dirty="0">
                <a:latin typeface="Candara"/>
                <a:cs typeface="Candara"/>
              </a:rPr>
              <a:t>Admin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edit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information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of </a:t>
            </a:r>
            <a:r>
              <a:rPr sz="1000" spc="-5" dirty="0">
                <a:latin typeface="Candara"/>
                <a:cs typeface="Candara"/>
              </a:rPr>
              <a:t>existing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category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&amp;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successfully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updated.</a:t>
            </a: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Candara"/>
                <a:cs typeface="Candara"/>
              </a:rPr>
              <a:t>b.</a:t>
            </a:r>
            <a:r>
              <a:rPr sz="1000" b="1" spc="280" dirty="0">
                <a:latin typeface="Candara"/>
                <a:cs typeface="Candara"/>
              </a:rPr>
              <a:t>  </a:t>
            </a:r>
            <a:r>
              <a:rPr sz="1000" b="1" spc="-5" dirty="0">
                <a:latin typeface="Candara"/>
                <a:cs typeface="Candara"/>
              </a:rPr>
              <a:t>Add</a:t>
            </a:r>
            <a:r>
              <a:rPr sz="1000" b="1" spc="-2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Sub</a:t>
            </a:r>
            <a:r>
              <a:rPr sz="1000" b="1" spc="-2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Category</a:t>
            </a:r>
            <a:endParaRPr sz="100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6314" y="1360805"/>
            <a:ext cx="3925570" cy="299021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27604" y="4332860"/>
            <a:ext cx="183133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Figure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1.5</a:t>
            </a:r>
            <a:r>
              <a:rPr sz="1000" b="1" spc="-10" dirty="0">
                <a:latin typeface="Candara"/>
                <a:cs typeface="Candara"/>
              </a:rPr>
              <a:t> Add</a:t>
            </a:r>
            <a:r>
              <a:rPr sz="1000" b="1" spc="-5" dirty="0">
                <a:latin typeface="Candara"/>
                <a:cs typeface="Candara"/>
              </a:rPr>
              <a:t> Sub Category</a:t>
            </a:r>
            <a:r>
              <a:rPr sz="1000" b="1" spc="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Page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1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87677" y="4661028"/>
          <a:ext cx="4792979" cy="64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975"/>
                <a:gridCol w="3596004"/>
              </a:tblGrid>
              <a:tr h="311785">
                <a:tc>
                  <a:txBody>
                    <a:bodyPr/>
                    <a:lstStyle/>
                    <a:p>
                      <a:pPr marL="66675">
                        <a:lnSpc>
                          <a:spcPts val="1195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Purpose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95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To</a:t>
                      </a:r>
                      <a:r>
                        <a:rPr sz="1000" spc="-2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add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product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sub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category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365">
                <a:tc>
                  <a:txBody>
                    <a:bodyPr/>
                    <a:lstStyle/>
                    <a:p>
                      <a:pPr marL="66675">
                        <a:lnSpc>
                          <a:spcPts val="1185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Functionality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 indent="-229235"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Symbol"/>
                        <a:buChar char=""/>
                        <a:tabLst>
                          <a:tab pos="523875" algn="l"/>
                          <a:tab pos="524510" algn="l"/>
                        </a:tabLst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Admin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can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add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product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sub category</a:t>
                      </a:r>
                      <a:endParaRPr sz="1000">
                        <a:latin typeface="Candara"/>
                        <a:cs typeface="Candara"/>
                      </a:endParaRPr>
                    </a:p>
                    <a:p>
                      <a:pPr marL="523875" indent="-229235">
                        <a:lnSpc>
                          <a:spcPct val="100000"/>
                        </a:lnSpc>
                        <a:spcBef>
                          <a:spcPts val="75"/>
                        </a:spcBef>
                        <a:buFont typeface="Symbol"/>
                        <a:buChar char=""/>
                        <a:tabLst>
                          <a:tab pos="523875" algn="l"/>
                          <a:tab pos="524510" algn="l"/>
                        </a:tabLst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Admin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can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update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product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sub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category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73453" y="5445633"/>
            <a:ext cx="5057775" cy="1733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Requirements:</a:t>
            </a:r>
            <a:endParaRPr sz="1000">
              <a:latin typeface="Candara"/>
              <a:cs typeface="Candara"/>
            </a:endParaRPr>
          </a:p>
          <a:p>
            <a:pPr marL="527685" indent="-22923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000" spc="-10" dirty="0">
                <a:latin typeface="Candara"/>
                <a:cs typeface="Candara"/>
              </a:rPr>
              <a:t>The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select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category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dropdown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box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auto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populated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with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existing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category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ids.</a:t>
            </a:r>
            <a:endParaRPr sz="1000">
              <a:latin typeface="Candara"/>
              <a:cs typeface="Candara"/>
            </a:endParaRPr>
          </a:p>
          <a:p>
            <a:pPr marL="527685" indent="-22923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000" spc="-5" dirty="0">
                <a:latin typeface="Candara"/>
                <a:cs typeface="Candara"/>
              </a:rPr>
              <a:t>User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needs</a:t>
            </a:r>
            <a:r>
              <a:rPr sz="1000" spc="-5" dirty="0">
                <a:latin typeface="Candara"/>
                <a:cs typeface="Candara"/>
              </a:rPr>
              <a:t> to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select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category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id</a:t>
            </a:r>
            <a:endParaRPr sz="1000">
              <a:latin typeface="Candara"/>
              <a:cs typeface="Candara"/>
            </a:endParaRPr>
          </a:p>
          <a:p>
            <a:pPr marL="527685" marR="5080" indent="-228600">
              <a:lnSpc>
                <a:spcPct val="101000"/>
              </a:lnSpc>
              <a:spcBef>
                <a:spcPts val="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000" spc="-5" dirty="0">
                <a:latin typeface="Candara"/>
                <a:cs typeface="Candara"/>
              </a:rPr>
              <a:t>User </a:t>
            </a:r>
            <a:r>
              <a:rPr sz="1000" dirty="0">
                <a:latin typeface="Candara"/>
                <a:cs typeface="Candara"/>
              </a:rPr>
              <a:t>needs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fill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subcategory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name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subcategory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description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&amp;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both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fields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cannot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left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blank.</a:t>
            </a:r>
            <a:endParaRPr sz="1000">
              <a:latin typeface="Candara"/>
              <a:cs typeface="Candara"/>
            </a:endParaRPr>
          </a:p>
          <a:p>
            <a:pPr marL="527685" indent="-22923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000" spc="-10" dirty="0">
                <a:latin typeface="Candara"/>
                <a:cs typeface="Candara"/>
              </a:rPr>
              <a:t>Admin</a:t>
            </a:r>
            <a:r>
              <a:rPr sz="1000" spc="-5" dirty="0">
                <a:latin typeface="Candara"/>
                <a:cs typeface="Candara"/>
              </a:rPr>
              <a:t> can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edit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any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information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of </a:t>
            </a:r>
            <a:r>
              <a:rPr sz="1000" spc="-5" dirty="0">
                <a:latin typeface="Candara"/>
                <a:cs typeface="Candara"/>
              </a:rPr>
              <a:t>a product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subcategory</a:t>
            </a:r>
            <a:r>
              <a:rPr sz="1000" spc="3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using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same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page.</a:t>
            </a:r>
            <a:endParaRPr sz="1000">
              <a:latin typeface="Candara"/>
              <a:cs typeface="Candara"/>
            </a:endParaRPr>
          </a:p>
          <a:p>
            <a:pPr marL="527685" indent="-22923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000" spc="-5" dirty="0">
                <a:latin typeface="Candara"/>
                <a:cs typeface="Candara"/>
              </a:rPr>
              <a:t>User need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“Edit”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link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update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details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existing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subcategory.</a:t>
            </a:r>
            <a:endParaRPr sz="1000">
              <a:latin typeface="Candara"/>
              <a:cs typeface="Candara"/>
            </a:endParaRPr>
          </a:p>
          <a:p>
            <a:pPr marL="527685" indent="-22923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528320" algn="l"/>
              </a:tabLst>
            </a:pPr>
            <a:r>
              <a:rPr sz="1000" spc="-5" dirty="0">
                <a:latin typeface="Candara"/>
                <a:cs typeface="Candara"/>
              </a:rPr>
              <a:t>Once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user has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edited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details,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confirm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same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clicking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Update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link.</a:t>
            </a: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ndara"/>
              <a:cs typeface="Candara"/>
            </a:endParaRPr>
          </a:p>
          <a:p>
            <a:pPr marL="355600" lvl="2" indent="-342900">
              <a:lnSpc>
                <a:spcPct val="100000"/>
              </a:lnSpc>
              <a:buFont typeface="Candara"/>
              <a:buAutoNum type="arabicPeriod" startAt="4"/>
              <a:tabLst>
                <a:tab pos="355600" algn="l"/>
              </a:tabLst>
            </a:pPr>
            <a:r>
              <a:rPr sz="1000" b="1" spc="-10" dirty="0">
                <a:latin typeface="Candara"/>
                <a:cs typeface="Candara"/>
              </a:rPr>
              <a:t>C</a:t>
            </a:r>
            <a:r>
              <a:rPr sz="1000" b="1" spc="-5" dirty="0">
                <a:latin typeface="Candara"/>
                <a:cs typeface="Candara"/>
              </a:rPr>
              <a:t>u</a:t>
            </a:r>
            <a:r>
              <a:rPr sz="1000" b="1" spc="-10" dirty="0">
                <a:latin typeface="Candara"/>
                <a:cs typeface="Candara"/>
              </a:rPr>
              <a:t>sto</a:t>
            </a:r>
            <a:r>
              <a:rPr sz="1000" b="1" spc="-5" dirty="0">
                <a:latin typeface="Candara"/>
                <a:cs typeface="Candara"/>
              </a:rPr>
              <a:t>mer </a:t>
            </a:r>
            <a:r>
              <a:rPr sz="1000" b="1" spc="10" dirty="0">
                <a:latin typeface="Candara"/>
                <a:cs typeface="Candara"/>
              </a:rPr>
              <a:t>M</a:t>
            </a:r>
            <a:r>
              <a:rPr sz="1000" b="1" spc="-10" dirty="0">
                <a:latin typeface="Candara"/>
                <a:cs typeface="Candara"/>
              </a:rPr>
              <a:t>o</a:t>
            </a:r>
            <a:r>
              <a:rPr sz="1000" b="1" spc="-5" dirty="0">
                <a:latin typeface="Candara"/>
                <a:cs typeface="Candara"/>
              </a:rPr>
              <a:t>du</a:t>
            </a:r>
            <a:r>
              <a:rPr sz="1000" b="1" spc="-10" dirty="0">
                <a:latin typeface="Candara"/>
                <a:cs typeface="Candara"/>
              </a:rPr>
              <a:t>l</a:t>
            </a:r>
            <a:r>
              <a:rPr sz="1000" b="1" spc="-5" dirty="0">
                <a:latin typeface="Candara"/>
                <a:cs typeface="Candara"/>
              </a:rPr>
              <a:t>e</a:t>
            </a:r>
            <a:endParaRPr sz="1000">
              <a:latin typeface="Candara"/>
              <a:cs typeface="Candara"/>
            </a:endParaRPr>
          </a:p>
          <a:p>
            <a:pPr marL="355600" lvl="3" indent="-228600">
              <a:lnSpc>
                <a:spcPct val="100000"/>
              </a:lnSpc>
              <a:spcBef>
                <a:spcPts val="204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000" b="1" spc="-5" dirty="0">
                <a:latin typeface="Candara"/>
                <a:cs typeface="Candara"/>
              </a:rPr>
              <a:t>Search</a:t>
            </a:r>
            <a:r>
              <a:rPr sz="1000" b="1" spc="-3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Products</a:t>
            </a:r>
            <a:endParaRPr sz="100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3100" y="1360807"/>
            <a:ext cx="4343400" cy="229996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97708" y="3642486"/>
            <a:ext cx="169163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Figure 1.6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Search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Product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dirty="0">
                <a:latin typeface="Candara"/>
                <a:cs typeface="Candara"/>
              </a:rPr>
              <a:t>Page</a:t>
            </a:r>
            <a:endParaRPr sz="1000">
              <a:latin typeface="Candara"/>
              <a:cs typeface="Candar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3100" y="3970021"/>
            <a:ext cx="4184650" cy="34290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595243" y="7381114"/>
            <a:ext cx="14941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Figure 1.7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Add To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Cart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Page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0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57426" y="7709662"/>
          <a:ext cx="4939029" cy="796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145"/>
                <a:gridCol w="3778884"/>
              </a:tblGrid>
              <a:tr h="311785">
                <a:tc>
                  <a:txBody>
                    <a:bodyPr/>
                    <a:lstStyle/>
                    <a:p>
                      <a:pPr marL="68580">
                        <a:lnSpc>
                          <a:spcPts val="1195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Purpose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95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To</a:t>
                      </a:r>
                      <a:r>
                        <a:rPr sz="1000" spc="-3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search</a:t>
                      </a:r>
                      <a:r>
                        <a:rPr sz="10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product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Functionality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Customer 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can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 search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for a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product</a:t>
                      </a:r>
                      <a:endParaRPr sz="1000">
                        <a:latin typeface="Candara"/>
                        <a:cs typeface="Candara"/>
                      </a:endParaRPr>
                    </a:p>
                    <a:p>
                      <a:pPr marL="525145" marR="494665" indent="-228600">
                        <a:lnSpc>
                          <a:spcPct val="101000"/>
                        </a:lnSpc>
                        <a:spcBef>
                          <a:spcPts val="60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Customer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can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then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add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searched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product in</a:t>
                      </a:r>
                      <a:r>
                        <a:rPr sz="1000" spc="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the </a:t>
                      </a:r>
                      <a:r>
                        <a:rPr sz="1000" spc="-204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shopping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cart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7753" y="1342390"/>
            <a:ext cx="5052060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Requirements:</a:t>
            </a:r>
            <a:endParaRPr sz="1000">
              <a:latin typeface="Candara"/>
              <a:cs typeface="Candara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5" dirty="0">
                <a:latin typeface="Candara"/>
                <a:cs typeface="Candara"/>
              </a:rPr>
              <a:t>Customer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need to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select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category.</a:t>
            </a:r>
            <a:endParaRPr sz="1000">
              <a:latin typeface="Candara"/>
              <a:cs typeface="Candara"/>
            </a:endParaRPr>
          </a:p>
          <a:p>
            <a:pPr marL="469900" indent="-2286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5" dirty="0">
                <a:latin typeface="Candara"/>
                <a:cs typeface="Candara"/>
              </a:rPr>
              <a:t>Based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category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selected</a:t>
            </a:r>
            <a:r>
              <a:rPr sz="1000" dirty="0">
                <a:latin typeface="Candara"/>
                <a:cs typeface="Candara"/>
              </a:rPr>
              <a:t> 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subcategory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will be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populated.</a:t>
            </a:r>
            <a:endParaRPr sz="1000">
              <a:latin typeface="Candara"/>
              <a:cs typeface="Candara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5" dirty="0">
                <a:latin typeface="Candara"/>
                <a:cs typeface="Candara"/>
              </a:rPr>
              <a:t>Customer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need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Search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button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initiate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search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of</a:t>
            </a:r>
            <a:r>
              <a:rPr sz="1000" spc="-5" dirty="0">
                <a:latin typeface="Candara"/>
                <a:cs typeface="Candara"/>
              </a:rPr>
              <a:t> 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product.</a:t>
            </a:r>
            <a:endParaRPr sz="1000">
              <a:latin typeface="Candara"/>
              <a:cs typeface="Candara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5" dirty="0">
                <a:latin typeface="Candara"/>
                <a:cs typeface="Candara"/>
              </a:rPr>
              <a:t>If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matching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product</a:t>
            </a:r>
            <a:r>
              <a:rPr sz="1000" dirty="0">
                <a:latin typeface="Candara"/>
                <a:cs typeface="Candara"/>
              </a:rPr>
              <a:t> exists,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details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will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displayed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table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below.</a:t>
            </a:r>
            <a:endParaRPr sz="1000">
              <a:latin typeface="Candara"/>
              <a:cs typeface="Candara"/>
            </a:endParaRPr>
          </a:p>
          <a:p>
            <a:pPr marL="469900" marR="5080" indent="-228600">
              <a:lnSpc>
                <a:spcPts val="1220"/>
              </a:lnSpc>
              <a:spcBef>
                <a:spcPts val="3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5" dirty="0">
                <a:latin typeface="Candara"/>
                <a:cs typeface="Candara"/>
              </a:rPr>
              <a:t>Customer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View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Product</a:t>
            </a:r>
            <a:r>
              <a:rPr sz="1000" dirty="0">
                <a:latin typeface="Candara"/>
                <a:cs typeface="Candara"/>
              </a:rPr>
              <a:t> link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view</a:t>
            </a:r>
            <a:r>
              <a:rPr sz="1000" spc="3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selected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product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same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time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also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add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this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product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5" dirty="0">
                <a:latin typeface="Candara"/>
                <a:cs typeface="Candara"/>
              </a:rPr>
              <a:t>to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cart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clicking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on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Add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to</a:t>
            </a:r>
            <a:r>
              <a:rPr sz="1000" spc="-5" dirty="0">
                <a:latin typeface="Candara"/>
                <a:cs typeface="Candara"/>
              </a:rPr>
              <a:t> Cart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button.</a:t>
            </a:r>
            <a:endParaRPr sz="1000">
              <a:latin typeface="Candara"/>
              <a:cs typeface="Candara"/>
            </a:endParaRPr>
          </a:p>
          <a:p>
            <a:pPr marL="469900" indent="-228600">
              <a:lnSpc>
                <a:spcPts val="1185"/>
              </a:lnSpc>
              <a:buAutoNum type="arabicPeriod"/>
              <a:tabLst>
                <a:tab pos="469900" algn="l"/>
              </a:tabLst>
            </a:pPr>
            <a:r>
              <a:rPr sz="1000" spc="-5" dirty="0">
                <a:latin typeface="Candara"/>
                <a:cs typeface="Candara"/>
              </a:rPr>
              <a:t>When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user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clicks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“Add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Cart”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button,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product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gets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added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cart.</a:t>
            </a:r>
            <a:endParaRPr sz="1000">
              <a:latin typeface="Candara"/>
              <a:cs typeface="Candara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10" dirty="0">
                <a:latin typeface="Candara"/>
                <a:cs typeface="Candara"/>
              </a:rPr>
              <a:t>Select </a:t>
            </a:r>
            <a:r>
              <a:rPr sz="1000" spc="-5" dirty="0">
                <a:latin typeface="Candara"/>
                <a:cs typeface="Candara"/>
              </a:rPr>
              <a:t>Quantity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field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cannot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null.</a:t>
            </a:r>
            <a:endParaRPr sz="1000">
              <a:latin typeface="Candara"/>
              <a:cs typeface="Candara"/>
            </a:endParaRPr>
          </a:p>
          <a:p>
            <a:pPr marL="469900" indent="-2286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469900" algn="l"/>
              </a:tabLst>
            </a:pPr>
            <a:r>
              <a:rPr sz="1000" spc="-5" dirty="0">
                <a:latin typeface="Candara"/>
                <a:cs typeface="Candara"/>
              </a:rPr>
              <a:t>When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user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clicks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“Cancel”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button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user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navigate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 Search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Product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page.</a:t>
            </a: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Candara"/>
                <a:cs typeface="Candara"/>
              </a:rPr>
              <a:t>b.</a:t>
            </a:r>
            <a:r>
              <a:rPr sz="1000" b="1" spc="280" dirty="0">
                <a:latin typeface="Candara"/>
                <a:cs typeface="Candara"/>
              </a:rPr>
              <a:t>  </a:t>
            </a:r>
            <a:r>
              <a:rPr sz="1000" b="1" spc="-5" dirty="0">
                <a:latin typeface="Candara"/>
                <a:cs typeface="Candara"/>
              </a:rPr>
              <a:t>My</a:t>
            </a:r>
            <a:r>
              <a:rPr sz="1000" b="1" spc="-3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Orders</a:t>
            </a:r>
            <a:endParaRPr sz="1000">
              <a:latin typeface="Candara"/>
              <a:cs typeface="Candar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1976" y="3221990"/>
            <a:ext cx="4564380" cy="2127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95599" y="5331080"/>
            <a:ext cx="143954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Figure 1.8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My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Orders Page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140882" y="8655992"/>
            <a:ext cx="427482" cy="1526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©2016 Capgemini.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spc="-5" dirty="0" err="1" smtClean="0"/>
              <a:t>ri</a:t>
            </a:r>
            <a:endParaRPr sz="1100" dirty="0">
              <a:latin typeface="Candara"/>
              <a:cs typeface="Candar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49805" y="5659502"/>
          <a:ext cx="4267833" cy="62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994"/>
                <a:gridCol w="3418839"/>
              </a:tblGrid>
              <a:tr h="311785">
                <a:tc>
                  <a:txBody>
                    <a:bodyPr/>
                    <a:lstStyle/>
                    <a:p>
                      <a:pPr marL="67945">
                        <a:lnSpc>
                          <a:spcPts val="1185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Purpose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To</a:t>
                      </a:r>
                      <a:r>
                        <a:rPr sz="1000" spc="-4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view</a:t>
                      </a:r>
                      <a:r>
                        <a:rPr sz="1000" spc="-2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orders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marL="67945">
                        <a:lnSpc>
                          <a:spcPts val="1185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Functionality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Customers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can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 view orders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placed by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him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587754" y="6425565"/>
            <a:ext cx="4959985" cy="938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Requirements:</a:t>
            </a:r>
            <a:endParaRPr sz="1000">
              <a:latin typeface="Candara"/>
              <a:cs typeface="Candara"/>
            </a:endParaRPr>
          </a:p>
          <a:p>
            <a:pPr marL="6985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sz="1000" spc="-5" dirty="0">
                <a:latin typeface="Candara"/>
                <a:cs typeface="Candara"/>
              </a:rPr>
              <a:t>Customer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My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Orders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tab to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view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his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orders.</a:t>
            </a:r>
            <a:endParaRPr sz="1000">
              <a:latin typeface="Candara"/>
              <a:cs typeface="Candara"/>
            </a:endParaRPr>
          </a:p>
          <a:p>
            <a:pPr marL="698500" marR="5080" indent="-228600">
              <a:lnSpc>
                <a:spcPct val="101000"/>
              </a:lnSpc>
              <a:spcBef>
                <a:spcPts val="10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sz="1000" spc="-5" dirty="0">
                <a:latin typeface="Candara"/>
                <a:cs typeface="Candara"/>
              </a:rPr>
              <a:t>If 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cart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null,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3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user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“Place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Order”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Button,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order should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not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get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added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into My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Orders.</a:t>
            </a: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0665" algn="l"/>
              </a:tabLst>
            </a:pPr>
            <a:r>
              <a:rPr sz="1000" b="1" spc="-5" dirty="0">
                <a:latin typeface="Candara"/>
                <a:cs typeface="Candara"/>
              </a:rPr>
              <a:t>c.	My</a:t>
            </a:r>
            <a:r>
              <a:rPr sz="1000" b="1" spc="-35" dirty="0">
                <a:latin typeface="Candara"/>
                <a:cs typeface="Candara"/>
              </a:rPr>
              <a:t> </a:t>
            </a:r>
            <a:r>
              <a:rPr sz="1000" b="1" spc="-10" dirty="0">
                <a:latin typeface="Candara"/>
                <a:cs typeface="Candara"/>
              </a:rPr>
              <a:t>Cart</a:t>
            </a:r>
            <a:endParaRPr sz="100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4331" y="1360806"/>
            <a:ext cx="4980940" cy="22009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70275" y="3543428"/>
            <a:ext cx="12915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Figure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1.9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My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Cart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Page</a:t>
            </a:r>
            <a:endParaRPr sz="1000">
              <a:latin typeface="Candara"/>
              <a:cs typeface="Candar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87677" y="3871596"/>
          <a:ext cx="4792345" cy="714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0185"/>
                <a:gridCol w="3312160"/>
              </a:tblGrid>
              <a:tr h="310515">
                <a:tc>
                  <a:txBody>
                    <a:bodyPr/>
                    <a:lstStyle/>
                    <a:p>
                      <a:pPr marL="66675">
                        <a:lnSpc>
                          <a:spcPts val="1185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Purpose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To</a:t>
                      </a:r>
                      <a:r>
                        <a:rPr sz="10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view products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in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cart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and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place order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4326">
                <a:tc>
                  <a:txBody>
                    <a:bodyPr/>
                    <a:lstStyle/>
                    <a:p>
                      <a:pPr marL="66675">
                        <a:lnSpc>
                          <a:spcPts val="1195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Functionality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Customer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can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 add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products 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in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cart</a:t>
                      </a:r>
                      <a:endParaRPr sz="1000">
                        <a:latin typeface="Candara"/>
                        <a:cs typeface="Candara"/>
                      </a:endParaRPr>
                    </a:p>
                    <a:p>
                      <a:pPr marL="525780" indent="-229235">
                        <a:lnSpc>
                          <a:spcPts val="119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Customer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can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place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order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571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587754" y="4655946"/>
            <a:ext cx="383667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Requirements:</a:t>
            </a:r>
            <a:endParaRPr sz="1000">
              <a:latin typeface="Candara"/>
              <a:cs typeface="Candara"/>
            </a:endParaRPr>
          </a:p>
          <a:p>
            <a:pPr marL="6985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sz="1000" spc="-5" dirty="0">
                <a:latin typeface="Candara"/>
                <a:cs typeface="Candara"/>
              </a:rPr>
              <a:t>Customer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place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order</a:t>
            </a:r>
            <a:r>
              <a:rPr sz="1000" dirty="0">
                <a:latin typeface="Candara"/>
                <a:cs typeface="Candara"/>
              </a:rPr>
              <a:t> for</a:t>
            </a:r>
            <a:r>
              <a:rPr sz="1000" spc="-5" dirty="0">
                <a:latin typeface="Candara"/>
                <a:cs typeface="Candara"/>
              </a:rPr>
              <a:t> selected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items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form the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cart.</a:t>
            </a:r>
            <a:endParaRPr sz="1000">
              <a:latin typeface="Candara"/>
              <a:cs typeface="Candara"/>
            </a:endParaRPr>
          </a:p>
          <a:p>
            <a:pPr marL="698500" indent="-2286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sz="1000" spc="-5" dirty="0">
                <a:latin typeface="Candara"/>
                <a:cs typeface="Candara"/>
              </a:rPr>
              <a:t>Customer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remove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selected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items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form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cart.</a:t>
            </a: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Candara"/>
                <a:cs typeface="Candara"/>
              </a:rPr>
              <a:t>d.</a:t>
            </a:r>
            <a:r>
              <a:rPr sz="1000" b="1" spc="280" dirty="0">
                <a:latin typeface="Candara"/>
                <a:cs typeface="Candara"/>
              </a:rPr>
              <a:t>  </a:t>
            </a:r>
            <a:r>
              <a:rPr sz="1000" b="1" spc="-5" dirty="0">
                <a:latin typeface="Candara"/>
                <a:cs typeface="Candara"/>
              </a:rPr>
              <a:t>Change</a:t>
            </a:r>
            <a:r>
              <a:rPr sz="1000" b="1" spc="-20" dirty="0">
                <a:latin typeface="Candara"/>
                <a:cs typeface="Candara"/>
              </a:rPr>
              <a:t> </a:t>
            </a:r>
            <a:r>
              <a:rPr sz="1000" b="1" spc="-10" dirty="0">
                <a:latin typeface="Candara"/>
                <a:cs typeface="Candara"/>
              </a:rPr>
              <a:t>Password</a:t>
            </a:r>
            <a:endParaRPr sz="1000">
              <a:latin typeface="Candara"/>
              <a:cs typeface="Candar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5448300"/>
            <a:ext cx="4159250" cy="18211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0591" y="7251573"/>
            <a:ext cx="18688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Figure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1.10 Change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10" dirty="0">
                <a:latin typeface="Candara"/>
                <a:cs typeface="Candara"/>
              </a:rPr>
              <a:t>Password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Page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079182"/>
            <a:ext cx="427482" cy="68031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spc="-5" dirty="0" err="1" smtClean="0">
                <a:latin typeface="Candara"/>
                <a:cs typeface="Candara"/>
              </a:rPr>
              <a:t>pgemini</a:t>
            </a:r>
            <a:r>
              <a:rPr sz="1100" b="1" spc="-35" dirty="0" smtClean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Internal</a:t>
            </a:r>
            <a:endParaRPr sz="1100" dirty="0">
              <a:latin typeface="Candara"/>
              <a:cs typeface="Candar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87677" y="7581267"/>
          <a:ext cx="4792345" cy="623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0185"/>
                <a:gridCol w="3312160"/>
              </a:tblGrid>
              <a:tr h="311150">
                <a:tc>
                  <a:txBody>
                    <a:bodyPr/>
                    <a:lstStyle/>
                    <a:p>
                      <a:pPr marL="66675">
                        <a:lnSpc>
                          <a:spcPts val="1185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Purpose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To</a:t>
                      </a:r>
                      <a:r>
                        <a:rPr sz="10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change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password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421">
                <a:tc>
                  <a:txBody>
                    <a:bodyPr/>
                    <a:lstStyle/>
                    <a:p>
                      <a:pPr marL="66675">
                        <a:lnSpc>
                          <a:spcPts val="1195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Functionality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Customer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can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 change password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0" y="625857"/>
            <a:ext cx="15532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7754" y="1265581"/>
            <a:ext cx="5051425" cy="244169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1000" i="1" spc="-10" dirty="0">
                <a:latin typeface="Trebuchet MS"/>
                <a:cs typeface="Trebuchet MS"/>
                <a:hlinkClick r:id="rId2" action="ppaction://hlinksldjump"/>
              </a:rPr>
              <a:t>6.2</a:t>
            </a:r>
            <a:r>
              <a:rPr sz="1000" i="1" spc="4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2" action="ppaction://hlinksldjump"/>
              </a:rPr>
              <a:t>Booking</a:t>
            </a:r>
            <a:r>
              <a:rPr sz="1000" i="1" spc="5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2" action="ppaction://hlinksldjump"/>
              </a:rPr>
              <a:t>Instructions</a:t>
            </a:r>
            <a:r>
              <a:rPr sz="1000" i="1" spc="13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2" action="ppaction://hlinksldjump"/>
              </a:rPr>
              <a:t>.................................................................</a:t>
            </a:r>
            <a:r>
              <a:rPr sz="1000" i="1" spc="9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2" action="ppaction://hlinksldjump"/>
              </a:rPr>
              <a:t>19</a:t>
            </a:r>
            <a:endParaRPr sz="1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1000" i="1" spc="-10" dirty="0">
                <a:latin typeface="Trebuchet MS"/>
                <a:cs typeface="Trebuchet MS"/>
                <a:hlinkClick r:id="rId3" action="ppaction://hlinksldjump"/>
              </a:rPr>
              <a:t>6.3</a:t>
            </a:r>
            <a:r>
              <a:rPr sz="1000" i="1" spc="3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10" dirty="0">
                <a:latin typeface="Trebuchet MS"/>
                <a:cs typeface="Trebuchet MS"/>
                <a:hlinkClick r:id="rId3" action="ppaction://hlinksldjump"/>
              </a:rPr>
              <a:t>Making</a:t>
            </a:r>
            <a:r>
              <a:rPr sz="1000" i="1" spc="3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a</a:t>
            </a:r>
            <a:r>
              <a:rPr sz="1000" i="1" spc="4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new</a:t>
            </a:r>
            <a:r>
              <a:rPr sz="1000" i="1" spc="3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3" action="ppaction://hlinksldjump"/>
              </a:rPr>
              <a:t>booking:</a:t>
            </a:r>
            <a:r>
              <a:rPr sz="1000" i="1" spc="2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3" action="ppaction://hlinksldjump"/>
              </a:rPr>
              <a:t>..............................................................</a:t>
            </a:r>
            <a:r>
              <a:rPr sz="1000" i="1" spc="7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3" action="ppaction://hlinksldjump"/>
              </a:rPr>
              <a:t>21</a:t>
            </a:r>
            <a:endParaRPr sz="1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1000" i="1" spc="-10" dirty="0">
                <a:latin typeface="Trebuchet MS"/>
                <a:cs typeface="Trebuchet MS"/>
                <a:hlinkClick r:id="rId4" action="ppaction://hlinksldjump"/>
              </a:rPr>
              <a:t>6.4</a:t>
            </a:r>
            <a:r>
              <a:rPr sz="1000" i="1" spc="25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000" i="1" spc="-10" dirty="0">
                <a:latin typeface="Trebuchet MS"/>
                <a:cs typeface="Trebuchet MS"/>
                <a:hlinkClick r:id="rId4" action="ppaction://hlinksldjump"/>
              </a:rPr>
              <a:t>Viewing</a:t>
            </a:r>
            <a:r>
              <a:rPr sz="1000" i="1" spc="25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4" action="ppaction://hlinksldjump"/>
              </a:rPr>
              <a:t>/</a:t>
            </a:r>
            <a:r>
              <a:rPr sz="1000" i="1" spc="30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4" action="ppaction://hlinksldjump"/>
              </a:rPr>
              <a:t>Cancellation</a:t>
            </a:r>
            <a:r>
              <a:rPr sz="1000" i="1" spc="30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4" action="ppaction://hlinksldjump"/>
              </a:rPr>
              <a:t>of</a:t>
            </a:r>
            <a:r>
              <a:rPr sz="1000" i="1" spc="25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4" action="ppaction://hlinksldjump"/>
              </a:rPr>
              <a:t>Bookings:</a:t>
            </a:r>
            <a:r>
              <a:rPr sz="1000" i="1" spc="-85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4" action="ppaction://hlinksldjump"/>
              </a:rPr>
              <a:t>..............................................</a:t>
            </a:r>
            <a:r>
              <a:rPr sz="1000" i="1" spc="70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4" action="ppaction://hlinksldjump"/>
              </a:rPr>
              <a:t>22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000" i="1" spc="-5" dirty="0">
                <a:latin typeface="Arial"/>
                <a:cs typeface="Arial"/>
                <a:hlinkClick r:id="rId5" action="ppaction://hlinksldjump"/>
              </a:rPr>
              <a:t>Lab</a:t>
            </a:r>
            <a:r>
              <a:rPr sz="1000" i="1" spc="4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5" action="ppaction://hlinksldjump"/>
              </a:rPr>
              <a:t>7.</a:t>
            </a:r>
            <a:r>
              <a:rPr sz="1000" i="1" spc="4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5" action="ppaction://hlinksldjump"/>
              </a:rPr>
              <a:t>Creating</a:t>
            </a:r>
            <a:r>
              <a:rPr sz="1000" i="1" spc="3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5" action="ppaction://hlinksldjump"/>
              </a:rPr>
              <a:t>Test</a:t>
            </a:r>
            <a:r>
              <a:rPr sz="1000" i="1" spc="3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00" i="1" dirty="0">
                <a:latin typeface="Arial"/>
                <a:cs typeface="Arial"/>
                <a:hlinkClick r:id="rId5" action="ppaction://hlinksldjump"/>
              </a:rPr>
              <a:t>Cases</a:t>
            </a:r>
            <a:r>
              <a:rPr sz="1000" i="1" spc="4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5" action="ppaction://hlinksldjump"/>
              </a:rPr>
              <a:t>–</a:t>
            </a:r>
            <a:r>
              <a:rPr sz="1000" i="1" spc="3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5" action="ppaction://hlinksldjump"/>
              </a:rPr>
              <a:t>Cyber</a:t>
            </a:r>
            <a:r>
              <a:rPr sz="1000" i="1" spc="5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5" action="ppaction://hlinksldjump"/>
              </a:rPr>
              <a:t>Shoppee.................................................................</a:t>
            </a:r>
            <a:r>
              <a:rPr sz="1000" i="1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5" action="ppaction://hlinksldjump"/>
              </a:rPr>
              <a:t>23</a:t>
            </a:r>
            <a:endParaRPr sz="1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sz="1000" i="1" spc="-10" dirty="0">
                <a:latin typeface="Trebuchet MS"/>
                <a:cs typeface="Trebuchet MS"/>
                <a:hlinkClick r:id="rId5" action="ppaction://hlinksldjump"/>
              </a:rPr>
              <a:t>7.1</a:t>
            </a:r>
            <a:r>
              <a:rPr sz="1000" i="1" spc="68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5" action="ppaction://hlinksldjump"/>
              </a:rPr>
              <a:t>Case</a:t>
            </a:r>
            <a:r>
              <a:rPr sz="1000" i="1" spc="2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5" action="ppaction://hlinksldjump"/>
              </a:rPr>
              <a:t>Study:</a:t>
            </a:r>
            <a:r>
              <a:rPr sz="1000" i="1" spc="34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5" action="ppaction://hlinksldjump"/>
              </a:rPr>
              <a:t>CYBERSHOPPEE</a:t>
            </a:r>
            <a:r>
              <a:rPr sz="1000" i="1" spc="-13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5" action="ppaction://hlinksldjump"/>
              </a:rPr>
              <a:t>......................................................</a:t>
            </a:r>
            <a:r>
              <a:rPr sz="1000" i="1" spc="70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5" action="ppaction://hlinksldjump"/>
              </a:rPr>
              <a:t>23</a:t>
            </a:r>
            <a:endParaRPr sz="1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  <a:tabLst>
                <a:tab pos="789305" algn="l"/>
              </a:tabLst>
            </a:pPr>
            <a:r>
              <a:rPr sz="1000" i="1" spc="-10" dirty="0">
                <a:latin typeface="Trebuchet MS"/>
                <a:cs typeface="Trebuchet MS"/>
                <a:hlinkClick r:id="rId6" action="ppaction://hlinksldjump"/>
              </a:rPr>
              <a:t>7.2	</a:t>
            </a:r>
            <a:r>
              <a:rPr sz="1000" i="1" spc="-5" dirty="0">
                <a:latin typeface="Trebuchet MS"/>
                <a:cs typeface="Trebuchet MS"/>
                <a:hlinkClick r:id="rId6" action="ppaction://hlinksldjump"/>
              </a:rPr>
              <a:t>Work</a:t>
            </a:r>
            <a:r>
              <a:rPr sz="1000" i="1" spc="6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6" action="ppaction://hlinksldjump"/>
              </a:rPr>
              <a:t>Flow:</a:t>
            </a:r>
            <a:r>
              <a:rPr sz="1000" i="1" spc="6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6" action="ppaction://hlinksldjump"/>
              </a:rPr>
              <a:t>..........................................................................</a:t>
            </a:r>
            <a:r>
              <a:rPr sz="1000" i="1" spc="114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6" action="ppaction://hlinksldjump"/>
              </a:rPr>
              <a:t>24</a:t>
            </a:r>
            <a:endParaRPr sz="1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  <a:tabLst>
                <a:tab pos="902335" algn="l"/>
              </a:tabLst>
            </a:pPr>
            <a:r>
              <a:rPr sz="1000" i="1" spc="-5" dirty="0">
                <a:latin typeface="Trebuchet MS"/>
                <a:cs typeface="Trebuchet MS"/>
                <a:hlinkClick r:id="rId6" action="ppaction://hlinksldjump"/>
              </a:rPr>
              <a:t>7.2.1	</a:t>
            </a:r>
            <a:r>
              <a:rPr sz="1000" i="1" spc="-10" dirty="0">
                <a:latin typeface="Trebuchet MS"/>
                <a:cs typeface="Trebuchet MS"/>
                <a:hlinkClick r:id="rId6" action="ppaction://hlinksldjump"/>
              </a:rPr>
              <a:t>Visit</a:t>
            </a:r>
            <a:r>
              <a:rPr sz="1000" i="1" spc="3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6" action="ppaction://hlinksldjump"/>
              </a:rPr>
              <a:t>CyberShoppee</a:t>
            </a:r>
            <a:r>
              <a:rPr sz="1000" i="1" spc="4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6" action="ppaction://hlinksldjump"/>
              </a:rPr>
              <a:t>Website</a:t>
            </a:r>
            <a:r>
              <a:rPr sz="1000" i="1" spc="-7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6" action="ppaction://hlinksldjump"/>
              </a:rPr>
              <a:t>...................................................</a:t>
            </a:r>
            <a:r>
              <a:rPr sz="1000" i="1" spc="8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6" action="ppaction://hlinksldjump"/>
              </a:rPr>
              <a:t>24</a:t>
            </a:r>
            <a:endParaRPr sz="1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  <a:tabLst>
                <a:tab pos="902335" algn="l"/>
              </a:tabLst>
            </a:pPr>
            <a:r>
              <a:rPr sz="1000" i="1" spc="-10" dirty="0">
                <a:latin typeface="Trebuchet MS"/>
                <a:cs typeface="Trebuchet MS"/>
                <a:hlinkClick r:id="rId6" action="ppaction://hlinksldjump"/>
              </a:rPr>
              <a:t>7.2.2	</a:t>
            </a:r>
            <a:r>
              <a:rPr sz="1000" i="1" spc="-5" dirty="0">
                <a:latin typeface="Trebuchet MS"/>
                <a:cs typeface="Trebuchet MS"/>
                <a:hlinkClick r:id="rId6" action="ppaction://hlinksldjump"/>
              </a:rPr>
              <a:t>Register</a:t>
            </a:r>
            <a:r>
              <a:rPr sz="1000" i="1" spc="-17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6" action="ppaction://hlinksldjump"/>
              </a:rPr>
              <a:t>............................................................................</a:t>
            </a:r>
            <a:r>
              <a:rPr sz="1000" i="1" spc="21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6" action="ppaction://hlinksldjump"/>
              </a:rPr>
              <a:t>24</a:t>
            </a:r>
            <a:endParaRPr sz="1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  <a:tabLst>
                <a:tab pos="902335" algn="l"/>
              </a:tabLst>
            </a:pPr>
            <a:r>
              <a:rPr sz="1000" i="1" spc="-10" dirty="0">
                <a:latin typeface="Trebuchet MS"/>
                <a:cs typeface="Trebuchet MS"/>
                <a:hlinkClick r:id="rId7" action="ppaction://hlinksldjump"/>
              </a:rPr>
              <a:t>7.2.3	</a:t>
            </a:r>
            <a:r>
              <a:rPr sz="1000" i="1" spc="-5" dirty="0">
                <a:latin typeface="Trebuchet MS"/>
                <a:cs typeface="Trebuchet MS"/>
                <a:hlinkClick r:id="rId7" action="ppaction://hlinksldjump"/>
              </a:rPr>
              <a:t>Admin</a:t>
            </a:r>
            <a:r>
              <a:rPr sz="1000" i="1" spc="50" dirty="0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000" i="1" spc="-5" dirty="0">
                <a:latin typeface="Trebuchet MS"/>
                <a:cs typeface="Trebuchet MS"/>
                <a:hlinkClick r:id="rId7" action="ppaction://hlinksldjump"/>
              </a:rPr>
              <a:t>Module</a:t>
            </a:r>
            <a:r>
              <a:rPr sz="1000" i="1" spc="20" dirty="0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7" action="ppaction://hlinksldjump"/>
              </a:rPr>
              <a:t>....................................................................</a:t>
            </a:r>
            <a:r>
              <a:rPr sz="1000" i="1" spc="110" dirty="0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7" action="ppaction://hlinksldjump"/>
              </a:rPr>
              <a:t>25</a:t>
            </a:r>
            <a:endParaRPr sz="1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  <a:tabLst>
                <a:tab pos="902335" algn="l"/>
              </a:tabLst>
            </a:pPr>
            <a:r>
              <a:rPr sz="1000" i="1" spc="-5" dirty="0">
                <a:latin typeface="Trebuchet MS"/>
                <a:cs typeface="Trebuchet MS"/>
                <a:hlinkClick r:id="rId8" action="ppaction://hlinksldjump"/>
              </a:rPr>
              <a:t>7.2.4	Customer</a:t>
            </a:r>
            <a:r>
              <a:rPr sz="1000" i="1" spc="60" dirty="0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sz="1000" i="1" spc="-10" dirty="0">
                <a:latin typeface="Trebuchet MS"/>
                <a:cs typeface="Trebuchet MS"/>
                <a:hlinkClick r:id="rId8" action="ppaction://hlinksldjump"/>
              </a:rPr>
              <a:t>Module</a:t>
            </a:r>
            <a:r>
              <a:rPr sz="1000" i="1" spc="10" dirty="0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8" action="ppaction://hlinksldjump"/>
              </a:rPr>
              <a:t>................................................................</a:t>
            </a:r>
            <a:r>
              <a:rPr sz="1000" i="1" spc="114" dirty="0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8" action="ppaction://hlinksldjump"/>
              </a:rPr>
              <a:t>27</a:t>
            </a:r>
            <a:endParaRPr sz="1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  <a:tabLst>
                <a:tab pos="902335" algn="l"/>
              </a:tabLst>
            </a:pPr>
            <a:r>
              <a:rPr sz="1000" i="1" spc="-10" dirty="0">
                <a:latin typeface="Trebuchet MS"/>
                <a:cs typeface="Trebuchet MS"/>
                <a:hlinkClick r:id="rId9" action="ppaction://hlinksldjump"/>
              </a:rPr>
              <a:t>7.2.5	</a:t>
            </a:r>
            <a:r>
              <a:rPr sz="1000" i="1" spc="-5" dirty="0">
                <a:latin typeface="Trebuchet MS"/>
                <a:cs typeface="Trebuchet MS"/>
                <a:hlinkClick r:id="rId9" action="ppaction://hlinksldjump"/>
              </a:rPr>
              <a:t>Dealer</a:t>
            </a:r>
            <a:r>
              <a:rPr sz="1000" i="1" spc="75" dirty="0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sz="1000" i="1" spc="-10" dirty="0">
                <a:latin typeface="Trebuchet MS"/>
                <a:cs typeface="Trebuchet MS"/>
                <a:hlinkClick r:id="rId9" action="ppaction://hlinksldjump"/>
              </a:rPr>
              <a:t>Module</a:t>
            </a:r>
            <a:r>
              <a:rPr sz="1000" i="1" spc="-95" dirty="0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sz="1000" i="1" spc="-15" dirty="0">
                <a:latin typeface="Trebuchet MS"/>
                <a:cs typeface="Trebuchet MS"/>
                <a:hlinkClick r:id="rId9" action="ppaction://hlinksldjump"/>
              </a:rPr>
              <a:t>....................................................................</a:t>
            </a:r>
            <a:r>
              <a:rPr sz="1000" i="1" spc="130" dirty="0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9" action="ppaction://hlinksldjump"/>
              </a:rPr>
              <a:t>31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3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7753" y="1342389"/>
            <a:ext cx="496062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Requirements:</a:t>
            </a:r>
            <a:endParaRPr sz="1000">
              <a:latin typeface="Candara"/>
              <a:cs typeface="Candara"/>
            </a:endParaRPr>
          </a:p>
          <a:p>
            <a:pPr marL="3556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000" spc="-5" dirty="0">
                <a:latin typeface="Candara"/>
                <a:cs typeface="Candara"/>
              </a:rPr>
              <a:t>Customer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“Change”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button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change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password.</a:t>
            </a:r>
            <a:endParaRPr sz="1000">
              <a:latin typeface="Candara"/>
              <a:cs typeface="Candara"/>
            </a:endParaRPr>
          </a:p>
          <a:p>
            <a:pPr marL="355600" marR="124460" indent="-228600">
              <a:lnSpc>
                <a:spcPts val="1220"/>
              </a:lnSpc>
              <a:spcBef>
                <a:spcPts val="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000" spc="-5" dirty="0">
                <a:latin typeface="Candara"/>
                <a:cs typeface="Candara"/>
              </a:rPr>
              <a:t>Customer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“Exit”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button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come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out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from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current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page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navigate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customer’s home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page.</a:t>
            </a:r>
            <a:endParaRPr sz="1000">
              <a:latin typeface="Candara"/>
              <a:cs typeface="Candara"/>
            </a:endParaRPr>
          </a:p>
          <a:p>
            <a:pPr marL="355600" indent="-228600">
              <a:lnSpc>
                <a:spcPts val="1185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000" spc="-5" dirty="0">
                <a:latin typeface="Candara"/>
                <a:cs typeface="Candara"/>
              </a:rPr>
              <a:t>New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password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Confirm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password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match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with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each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other.</a:t>
            </a:r>
            <a:endParaRPr sz="1000">
              <a:latin typeface="Candara"/>
              <a:cs typeface="Candara"/>
            </a:endParaRPr>
          </a:p>
          <a:p>
            <a:pPr marL="355600" indent="-2286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000" spc="-5" dirty="0">
                <a:latin typeface="Candara"/>
                <a:cs typeface="Candara"/>
              </a:rPr>
              <a:t>If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Old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password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incorrect,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system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alert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customer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with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proper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error</a:t>
            </a:r>
            <a:r>
              <a:rPr sz="1000" spc="4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message.</a:t>
            </a: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1000" b="1" dirty="0">
                <a:latin typeface="Candara"/>
                <a:cs typeface="Candara"/>
              </a:rPr>
              <a:t>e.	</a:t>
            </a:r>
            <a:r>
              <a:rPr sz="1000" b="1" spc="-5" dirty="0">
                <a:latin typeface="Candara"/>
                <a:cs typeface="Candara"/>
              </a:rPr>
              <a:t>My</a:t>
            </a:r>
            <a:r>
              <a:rPr sz="1000" b="1" spc="-4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Account</a:t>
            </a:r>
            <a:endParaRPr sz="1000">
              <a:latin typeface="Candara"/>
              <a:cs typeface="Candar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7211" y="2601595"/>
            <a:ext cx="4558665" cy="23056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49878" y="4889119"/>
            <a:ext cx="15278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Figure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1.11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My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Account</a:t>
            </a:r>
            <a:r>
              <a:rPr sz="1000" b="1" spc="-2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Page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163817"/>
            <a:ext cx="427482" cy="51103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©2016 </a:t>
            </a:r>
            <a:r>
              <a:rPr spc="-5" dirty="0" smtClean="0"/>
              <a:t>C</a:t>
            </a:r>
            <a:endParaRPr sz="1100" dirty="0">
              <a:latin typeface="Candara"/>
              <a:cs typeface="Candar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87677" y="5217288"/>
          <a:ext cx="4792345" cy="622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0185"/>
                <a:gridCol w="3312160"/>
              </a:tblGrid>
              <a:tr h="312421">
                <a:tc>
                  <a:txBody>
                    <a:bodyPr/>
                    <a:lstStyle/>
                    <a:p>
                      <a:pPr marL="66675">
                        <a:lnSpc>
                          <a:spcPts val="1185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Purpose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To</a:t>
                      </a:r>
                      <a:r>
                        <a:rPr sz="10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Edit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account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Details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marL="66675">
                        <a:lnSpc>
                          <a:spcPts val="1185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Functionality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Customer 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can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edit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his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account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 details.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73453" y="5983605"/>
            <a:ext cx="5114290" cy="1913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Requirements:</a:t>
            </a:r>
            <a:endParaRPr sz="1000">
              <a:latin typeface="Candara"/>
              <a:cs typeface="Candara"/>
            </a:endParaRPr>
          </a:p>
          <a:p>
            <a:pPr marL="8128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sz="1000" spc="-5" dirty="0">
                <a:latin typeface="Candara"/>
                <a:cs typeface="Candara"/>
              </a:rPr>
              <a:t>Customers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are restricted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edit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“Customer</a:t>
            </a:r>
            <a:r>
              <a:rPr sz="1000" spc="-10" dirty="0">
                <a:latin typeface="Candara"/>
                <a:cs typeface="Candara"/>
              </a:rPr>
              <a:t> Id”.</a:t>
            </a:r>
            <a:endParaRPr sz="1000">
              <a:latin typeface="Candara"/>
              <a:cs typeface="Candara"/>
            </a:endParaRPr>
          </a:p>
          <a:p>
            <a:pPr marL="8128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sz="1000" spc="-5" dirty="0">
                <a:latin typeface="Candara"/>
                <a:cs typeface="Candara"/>
              </a:rPr>
              <a:t>Customer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Name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contain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only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characters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begin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with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uppercase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letter.</a:t>
            </a:r>
            <a:endParaRPr sz="1000">
              <a:latin typeface="Candara"/>
              <a:cs typeface="Candara"/>
            </a:endParaRPr>
          </a:p>
          <a:p>
            <a:pPr marL="812800" indent="-2286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sz="1000" spc="-5" dirty="0">
                <a:latin typeface="Candara"/>
                <a:cs typeface="Candara"/>
              </a:rPr>
              <a:t>Email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Candara"/>
                <a:cs typeface="Candara"/>
                <a:hlinkClick r:id="rId3"/>
              </a:rPr>
              <a:t>someone@gmail.com</a:t>
            </a:r>
            <a:r>
              <a:rPr sz="1000" spc="10" dirty="0">
                <a:latin typeface="Candara"/>
                <a:cs typeface="Candara"/>
                <a:hlinkClick r:id="rId3"/>
              </a:rPr>
              <a:t> </a:t>
            </a:r>
            <a:r>
              <a:rPr sz="1000" spc="-5" dirty="0">
                <a:latin typeface="Candara"/>
                <a:cs typeface="Candara"/>
              </a:rPr>
              <a:t>format.</a:t>
            </a:r>
            <a:endParaRPr sz="1000">
              <a:latin typeface="Candara"/>
              <a:cs typeface="Candara"/>
            </a:endParaRPr>
          </a:p>
          <a:p>
            <a:pPr marL="8128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sz="1000" spc="-5" dirty="0">
                <a:latin typeface="Candara"/>
                <a:cs typeface="Candara"/>
              </a:rPr>
              <a:t>Contact </a:t>
            </a:r>
            <a:r>
              <a:rPr sz="1000" dirty="0">
                <a:latin typeface="Candara"/>
                <a:cs typeface="Candara"/>
              </a:rPr>
              <a:t>Number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contain only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10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digits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begin</a:t>
            </a:r>
            <a:r>
              <a:rPr sz="1000" dirty="0">
                <a:latin typeface="Candara"/>
                <a:cs typeface="Candara"/>
              </a:rPr>
              <a:t> with</a:t>
            </a:r>
            <a:r>
              <a:rPr sz="1000" spc="-5" dirty="0">
                <a:latin typeface="Candara"/>
                <a:cs typeface="Candara"/>
              </a:rPr>
              <a:t> 7or 8</a:t>
            </a:r>
            <a:r>
              <a:rPr sz="1000" dirty="0">
                <a:latin typeface="Candara"/>
                <a:cs typeface="Candara"/>
              </a:rPr>
              <a:t> or</a:t>
            </a:r>
            <a:r>
              <a:rPr sz="1000" spc="-5" dirty="0">
                <a:latin typeface="Candara"/>
                <a:cs typeface="Candara"/>
              </a:rPr>
              <a:t> 9.</a:t>
            </a:r>
            <a:endParaRPr sz="1000">
              <a:latin typeface="Candara"/>
              <a:cs typeface="Candara"/>
            </a:endParaRPr>
          </a:p>
          <a:p>
            <a:pPr marL="8128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sz="1000" spc="-5" dirty="0">
                <a:latin typeface="Candara"/>
                <a:cs typeface="Candara"/>
              </a:rPr>
              <a:t>Customer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dirty="0">
                <a:latin typeface="Candara"/>
                <a:cs typeface="Candara"/>
              </a:rPr>
              <a:t> “Edit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profile”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 edit the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profile.</a:t>
            </a:r>
            <a:endParaRPr sz="1000">
              <a:latin typeface="Candara"/>
              <a:cs typeface="Candara"/>
            </a:endParaRPr>
          </a:p>
          <a:p>
            <a:pPr marL="812800" indent="-2286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812800" algn="l"/>
              </a:tabLst>
            </a:pPr>
            <a:r>
              <a:rPr sz="1000" spc="-5" dirty="0">
                <a:latin typeface="Candara"/>
                <a:cs typeface="Candara"/>
              </a:rPr>
              <a:t>Customer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“Save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Changes”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button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to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save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edited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profile.</a:t>
            </a:r>
            <a:endParaRPr sz="1000">
              <a:latin typeface="Candara"/>
              <a:cs typeface="Candara"/>
            </a:endParaRPr>
          </a:p>
          <a:p>
            <a:pPr marL="812800" marR="419100" indent="-228600">
              <a:lnSpc>
                <a:spcPct val="102000"/>
              </a:lnSpc>
              <a:buAutoNum type="arabicPeriod"/>
              <a:tabLst>
                <a:tab pos="812165" algn="l"/>
                <a:tab pos="812800" algn="l"/>
              </a:tabLst>
            </a:pPr>
            <a:r>
              <a:rPr sz="1000" spc="-5" dirty="0">
                <a:latin typeface="Candara"/>
                <a:cs typeface="Candara"/>
              </a:rPr>
              <a:t>Customer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“Cancel” </a:t>
            </a:r>
            <a:r>
              <a:rPr sz="1000" spc="-5" dirty="0">
                <a:latin typeface="Candara"/>
                <a:cs typeface="Candara"/>
              </a:rPr>
              <a:t>button</a:t>
            </a:r>
            <a:r>
              <a:rPr sz="1000" dirty="0">
                <a:latin typeface="Candara"/>
                <a:cs typeface="Candara"/>
              </a:rPr>
              <a:t> to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cancel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changes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navigate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 Customer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Home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page.</a:t>
            </a: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ndara"/>
              <a:cs typeface="Candara"/>
            </a:endParaRPr>
          </a:p>
          <a:p>
            <a:pPr marL="355600" lvl="2" indent="-342900">
              <a:lnSpc>
                <a:spcPct val="100000"/>
              </a:lnSpc>
              <a:buFont typeface="Candara"/>
              <a:buAutoNum type="arabicPeriod" startAt="5"/>
              <a:tabLst>
                <a:tab pos="355600" algn="l"/>
              </a:tabLst>
            </a:pPr>
            <a:r>
              <a:rPr sz="1000" b="1" dirty="0">
                <a:latin typeface="Candara"/>
                <a:cs typeface="Candara"/>
              </a:rPr>
              <a:t>D</a:t>
            </a:r>
            <a:r>
              <a:rPr sz="1000" b="1" spc="-5" dirty="0">
                <a:latin typeface="Candara"/>
                <a:cs typeface="Candara"/>
              </a:rPr>
              <a:t>e</a:t>
            </a:r>
            <a:r>
              <a:rPr sz="1000" b="1" spc="-10" dirty="0">
                <a:latin typeface="Candara"/>
                <a:cs typeface="Candara"/>
              </a:rPr>
              <a:t>al</a:t>
            </a:r>
            <a:r>
              <a:rPr sz="1000" b="1" spc="-5" dirty="0">
                <a:latin typeface="Candara"/>
                <a:cs typeface="Candara"/>
              </a:rPr>
              <a:t>er M</a:t>
            </a:r>
            <a:r>
              <a:rPr sz="1000" b="1" spc="-10" dirty="0">
                <a:latin typeface="Candara"/>
                <a:cs typeface="Candara"/>
              </a:rPr>
              <a:t>o</a:t>
            </a:r>
            <a:r>
              <a:rPr sz="1000" b="1" spc="-5" dirty="0">
                <a:latin typeface="Candara"/>
                <a:cs typeface="Candara"/>
              </a:rPr>
              <a:t>du</a:t>
            </a:r>
            <a:r>
              <a:rPr sz="1000" b="1" spc="-10" dirty="0">
                <a:latin typeface="Candara"/>
                <a:cs typeface="Candara"/>
              </a:rPr>
              <a:t>l</a:t>
            </a:r>
            <a:r>
              <a:rPr sz="1000" b="1" spc="-5" dirty="0">
                <a:latin typeface="Candara"/>
                <a:cs typeface="Candara"/>
              </a:rPr>
              <a:t>e</a:t>
            </a:r>
            <a:endParaRPr sz="1000">
              <a:latin typeface="Candara"/>
              <a:cs typeface="Candara"/>
            </a:endParaRPr>
          </a:p>
          <a:p>
            <a:pPr marL="355600" lvl="3" indent="-228600">
              <a:lnSpc>
                <a:spcPct val="100000"/>
              </a:lnSpc>
              <a:spcBef>
                <a:spcPts val="204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000" b="1" spc="-5" dirty="0">
                <a:latin typeface="Candara"/>
                <a:cs typeface="Candara"/>
              </a:rPr>
              <a:t>Dealer</a:t>
            </a:r>
            <a:r>
              <a:rPr sz="1000" b="1" spc="-3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Operations</a:t>
            </a:r>
            <a:endParaRPr sz="100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1" y="625857"/>
            <a:ext cx="15538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20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360805"/>
            <a:ext cx="4017666" cy="36061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02279" y="4948555"/>
            <a:ext cx="16833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Figure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1.12 Add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Product Details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7140882" y="8545705"/>
            <a:ext cx="427482" cy="174727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©2016 Capgemini.</a:t>
            </a:r>
            <a:r>
              <a:rPr spc="-10" dirty="0"/>
              <a:t> </a:t>
            </a:r>
            <a:r>
              <a:rPr spc="-5" dirty="0" smtClean="0"/>
              <a:t>32</a:t>
            </a:r>
            <a:endParaRPr spc="-5" dirty="0"/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endParaRPr sz="1100" dirty="0">
              <a:latin typeface="Candara"/>
              <a:cs typeface="Candar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87677" y="5276722"/>
          <a:ext cx="4792345" cy="714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0185"/>
                <a:gridCol w="3312160"/>
              </a:tblGrid>
              <a:tr h="312421">
                <a:tc>
                  <a:txBody>
                    <a:bodyPr/>
                    <a:lstStyle/>
                    <a:p>
                      <a:pPr marL="66675">
                        <a:lnSpc>
                          <a:spcPts val="1185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Purpose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To</a:t>
                      </a:r>
                      <a:r>
                        <a:rPr sz="1000" spc="-2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add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product</a:t>
                      </a:r>
                      <a:r>
                        <a:rPr sz="10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details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421">
                <a:tc>
                  <a:txBody>
                    <a:bodyPr/>
                    <a:lstStyle/>
                    <a:p>
                      <a:pPr marL="66675">
                        <a:lnSpc>
                          <a:spcPts val="1185"/>
                        </a:lnSpc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Functionality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indent="-229235"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Dealer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can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add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product details.</a:t>
                      </a:r>
                      <a:endParaRPr sz="1000">
                        <a:latin typeface="Candara"/>
                        <a:cs typeface="Candara"/>
                      </a:endParaRPr>
                    </a:p>
                    <a:p>
                      <a:pPr marL="525780" indent="-229235">
                        <a:lnSpc>
                          <a:spcPts val="1190"/>
                        </a:lnSpc>
                        <a:spcBef>
                          <a:spcPts val="75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Dealer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can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update product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details.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759966" y="6061330"/>
            <a:ext cx="4352290" cy="1704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Requirements:</a:t>
            </a:r>
            <a:endParaRPr sz="1000">
              <a:latin typeface="Candara"/>
              <a:cs typeface="Candara"/>
            </a:endParaRPr>
          </a:p>
          <a:p>
            <a:pPr marL="325120" indent="-25654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324485" algn="l"/>
                <a:tab pos="325120" algn="l"/>
              </a:tabLst>
            </a:pPr>
            <a:r>
              <a:rPr sz="1000" spc="-5" dirty="0">
                <a:latin typeface="Candara"/>
                <a:cs typeface="Candara"/>
              </a:rPr>
              <a:t>All</a:t>
            </a:r>
            <a:r>
              <a:rPr sz="1000" spc="-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fields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are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mandatory.</a:t>
            </a:r>
            <a:endParaRPr sz="1000">
              <a:latin typeface="Candara"/>
              <a:cs typeface="Candara"/>
            </a:endParaRPr>
          </a:p>
          <a:p>
            <a:pPr marL="297180" indent="-2292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97180" algn="l"/>
                <a:tab pos="297815" algn="l"/>
              </a:tabLst>
            </a:pPr>
            <a:r>
              <a:rPr sz="1000" spc="-5" dirty="0">
                <a:latin typeface="Candara"/>
                <a:cs typeface="Candara"/>
              </a:rPr>
              <a:t>Sub category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dropdown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box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 auto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populate.</a:t>
            </a:r>
            <a:endParaRPr sz="1000">
              <a:latin typeface="Candara"/>
              <a:cs typeface="Candara"/>
            </a:endParaRPr>
          </a:p>
          <a:p>
            <a:pPr marL="297180" indent="-2292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97180" algn="l"/>
                <a:tab pos="297815" algn="l"/>
              </a:tabLst>
            </a:pPr>
            <a:r>
              <a:rPr sz="1000" spc="-5" dirty="0">
                <a:latin typeface="Candara"/>
                <a:cs typeface="Candara"/>
              </a:rPr>
              <a:t>Product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Name</a:t>
            </a:r>
            <a:r>
              <a:rPr sz="1000" spc="-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 </a:t>
            </a:r>
            <a:r>
              <a:rPr sz="1000" spc="-5" dirty="0">
                <a:latin typeface="Candara"/>
                <a:cs typeface="Candara"/>
              </a:rPr>
              <a:t>be alphanumeric.</a:t>
            </a:r>
            <a:endParaRPr sz="1000">
              <a:latin typeface="Candara"/>
              <a:cs typeface="Candara"/>
            </a:endParaRPr>
          </a:p>
          <a:p>
            <a:pPr marL="297180" indent="-22923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297180" algn="l"/>
                <a:tab pos="297815" algn="l"/>
              </a:tabLst>
            </a:pPr>
            <a:r>
              <a:rPr sz="1000" spc="-5" dirty="0">
                <a:latin typeface="Candara"/>
                <a:cs typeface="Candara"/>
              </a:rPr>
              <a:t>Model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Number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-5" dirty="0">
                <a:latin typeface="Candara"/>
                <a:cs typeface="Candara"/>
              </a:rPr>
              <a:t> be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alphanumeric.</a:t>
            </a:r>
            <a:endParaRPr sz="1000">
              <a:latin typeface="Candara"/>
              <a:cs typeface="Candara"/>
            </a:endParaRPr>
          </a:p>
          <a:p>
            <a:pPr marL="297180" indent="-2292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97180" algn="l"/>
                <a:tab pos="297815" algn="l"/>
              </a:tabLst>
            </a:pPr>
            <a:r>
              <a:rPr sz="1000" spc="-5" dirty="0">
                <a:latin typeface="Candara"/>
                <a:cs typeface="Candara"/>
              </a:rPr>
              <a:t>Unit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cost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should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contain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only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digits.</a:t>
            </a:r>
            <a:endParaRPr sz="1000">
              <a:latin typeface="Candara"/>
              <a:cs typeface="Candara"/>
            </a:endParaRPr>
          </a:p>
          <a:p>
            <a:pPr marL="297180" indent="-22923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297815" algn="l"/>
              </a:tabLst>
            </a:pPr>
            <a:r>
              <a:rPr sz="1000" spc="-5" dirty="0">
                <a:latin typeface="Candara"/>
                <a:cs typeface="Candara"/>
              </a:rPr>
              <a:t>Description should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contain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100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characters.</a:t>
            </a:r>
            <a:endParaRPr sz="1000">
              <a:latin typeface="Candara"/>
              <a:cs typeface="Candara"/>
            </a:endParaRPr>
          </a:p>
          <a:p>
            <a:pPr marL="297180" indent="-2292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97180" algn="l"/>
                <a:tab pos="297815" algn="l"/>
              </a:tabLst>
            </a:pPr>
            <a:r>
              <a:rPr sz="1000" spc="-5" dirty="0">
                <a:latin typeface="Candara"/>
                <a:cs typeface="Candara"/>
              </a:rPr>
              <a:t>Dealer</a:t>
            </a:r>
            <a:r>
              <a:rPr sz="1000" spc="-10" dirty="0">
                <a:latin typeface="Candara"/>
                <a:cs typeface="Candara"/>
              </a:rPr>
              <a:t> can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browse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button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able</a:t>
            </a:r>
            <a:r>
              <a:rPr sz="1000" dirty="0">
                <a:latin typeface="Candara"/>
                <a:cs typeface="Candara"/>
              </a:rPr>
              <a:t> to</a:t>
            </a:r>
            <a:r>
              <a:rPr sz="1000" spc="-5" dirty="0">
                <a:latin typeface="Candara"/>
                <a:cs typeface="Candara"/>
              </a:rPr>
              <a:t> upload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image.</a:t>
            </a:r>
            <a:endParaRPr sz="1000">
              <a:latin typeface="Candara"/>
              <a:cs typeface="Candara"/>
            </a:endParaRPr>
          </a:p>
          <a:p>
            <a:pPr marL="297180" indent="-2292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97815" algn="l"/>
              </a:tabLst>
            </a:pPr>
            <a:r>
              <a:rPr sz="1000" spc="-5" dirty="0">
                <a:latin typeface="Candara"/>
                <a:cs typeface="Candara"/>
              </a:rPr>
              <a:t>Dealer</a:t>
            </a:r>
            <a:r>
              <a:rPr sz="1000" spc="-10" dirty="0">
                <a:latin typeface="Candara"/>
                <a:cs typeface="Candara"/>
              </a:rPr>
              <a:t> can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“Add”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button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 add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products.</a:t>
            </a:r>
            <a:endParaRPr sz="1000">
              <a:latin typeface="Candara"/>
              <a:cs typeface="Candara"/>
            </a:endParaRPr>
          </a:p>
          <a:p>
            <a:pPr marL="297180" indent="-22923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297815" algn="l"/>
              </a:tabLst>
            </a:pPr>
            <a:r>
              <a:rPr sz="1000" spc="-5" dirty="0">
                <a:latin typeface="Candara"/>
                <a:cs typeface="Candara"/>
              </a:rPr>
              <a:t>Dealer</a:t>
            </a:r>
            <a:r>
              <a:rPr sz="1000" spc="-10" dirty="0">
                <a:latin typeface="Candara"/>
                <a:cs typeface="Candara"/>
              </a:rPr>
              <a:t> can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“Update”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button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update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products.</a:t>
            </a:r>
            <a:endParaRPr sz="1000">
              <a:latin typeface="Candara"/>
              <a:cs typeface="Candara"/>
            </a:endParaRPr>
          </a:p>
          <a:p>
            <a:pPr marL="297180" indent="-2292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97815" algn="l"/>
              </a:tabLst>
            </a:pPr>
            <a:r>
              <a:rPr sz="1000" spc="-5" dirty="0">
                <a:latin typeface="Candara"/>
                <a:cs typeface="Candara"/>
              </a:rPr>
              <a:t>Dealer</a:t>
            </a:r>
            <a:r>
              <a:rPr sz="1000" spc="-10" dirty="0">
                <a:latin typeface="Candara"/>
                <a:cs typeface="Candara"/>
              </a:rPr>
              <a:t> can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click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“Add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Size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Quantity”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button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add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product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quantity.</a:t>
            </a:r>
            <a:endParaRPr sz="100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0" y="625857"/>
            <a:ext cx="15532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1" y="557530"/>
            <a:ext cx="1234439" cy="2965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31366" y="1488695"/>
            <a:ext cx="48202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Lab </a:t>
            </a:r>
            <a:r>
              <a:rPr sz="1400" b="1" dirty="0">
                <a:latin typeface="Arial"/>
                <a:cs typeface="Arial"/>
              </a:rPr>
              <a:t>1. </a:t>
            </a:r>
            <a:r>
              <a:rPr sz="1400" b="1" spc="-5" dirty="0">
                <a:latin typeface="Arial"/>
                <a:cs typeface="Arial"/>
              </a:rPr>
              <a:t>White-box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Testing</a:t>
            </a:r>
            <a:r>
              <a:rPr sz="1400" b="1" dirty="0">
                <a:latin typeface="Arial"/>
                <a:cs typeface="Arial"/>
              </a:rPr>
              <a:t> –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Code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Coverage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&amp; </a:t>
            </a:r>
            <a:r>
              <a:rPr sz="1400" b="1" spc="-5" dirty="0">
                <a:latin typeface="Arial"/>
                <a:cs typeface="Arial"/>
              </a:rPr>
              <a:t>Complexity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5778" y="1731517"/>
            <a:ext cx="5123180" cy="27940"/>
          </a:xfrm>
          <a:custGeom>
            <a:avLst/>
            <a:gdLst/>
            <a:ahLst/>
            <a:cxnLst/>
            <a:rect l="l" t="t" r="r" b="b"/>
            <a:pathLst>
              <a:path w="5123180" h="27939">
                <a:moveTo>
                  <a:pt x="5123053" y="0"/>
                </a:moveTo>
                <a:lnTo>
                  <a:pt x="0" y="0"/>
                </a:lnTo>
                <a:lnTo>
                  <a:pt x="0" y="27431"/>
                </a:lnTo>
                <a:lnTo>
                  <a:pt x="5123053" y="27431"/>
                </a:lnTo>
                <a:lnTo>
                  <a:pt x="51230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28826" y="1885442"/>
          <a:ext cx="5167630" cy="607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50"/>
                <a:gridCol w="4665980"/>
              </a:tblGrid>
              <a:tr h="38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5559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97180" indent="-201295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Symbol"/>
                        <a:buChar char=""/>
                        <a:tabLst>
                          <a:tab pos="296545" algn="l"/>
                          <a:tab pos="29718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find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out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Code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Coverage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97180" indent="-201295">
                        <a:lnSpc>
                          <a:spcPts val="1150"/>
                        </a:lnSpc>
                        <a:spcBef>
                          <a:spcPts val="10"/>
                        </a:spcBef>
                        <a:buFont typeface="Symbol"/>
                        <a:buChar char=""/>
                        <a:tabLst>
                          <a:tab pos="296545" algn="l"/>
                          <a:tab pos="29718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to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determine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Cyclomatic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Complexity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ut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73453" y="2565552"/>
            <a:ext cx="3456940" cy="552074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lvl="1" indent="-342900">
              <a:lnSpc>
                <a:spcPct val="100000"/>
              </a:lnSpc>
              <a:spcBef>
                <a:spcPts val="305"/>
              </a:spcBef>
              <a:buFont typeface="Candara"/>
              <a:buAutoNum type="arabicPeriod"/>
              <a:tabLst>
                <a:tab pos="354965" algn="l"/>
                <a:tab pos="355600" algn="l"/>
              </a:tabLst>
            </a:pPr>
            <a:r>
              <a:rPr sz="1000" b="1" spc="-10" dirty="0">
                <a:latin typeface="Candara"/>
                <a:cs typeface="Candara"/>
              </a:rPr>
              <a:t>Read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and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understand the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10" dirty="0">
                <a:latin typeface="Candara"/>
                <a:cs typeface="Candara"/>
              </a:rPr>
              <a:t>Code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Coverage</a:t>
            </a:r>
            <a:endParaRPr sz="1000">
              <a:latin typeface="Candara"/>
              <a:cs typeface="Candara"/>
            </a:endParaRPr>
          </a:p>
          <a:p>
            <a:pPr marL="355600" lvl="2" indent="-342900">
              <a:lnSpc>
                <a:spcPct val="100000"/>
              </a:lnSpc>
              <a:spcBef>
                <a:spcPts val="200"/>
              </a:spcBef>
              <a:buFont typeface="Candara"/>
              <a:buAutoNum type="arabicPeriod"/>
              <a:tabLst>
                <a:tab pos="354965" algn="l"/>
                <a:tab pos="355600" algn="l"/>
              </a:tabLst>
            </a:pPr>
            <a:r>
              <a:rPr sz="1000" b="1" spc="-5" dirty="0">
                <a:latin typeface="Candara"/>
                <a:cs typeface="Candara"/>
              </a:rPr>
              <a:t>To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find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no. of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test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cases required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for</a:t>
            </a:r>
            <a:r>
              <a:rPr sz="1000" b="1" spc="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100%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Code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Coverage</a:t>
            </a:r>
            <a:endParaRPr sz="1000">
              <a:latin typeface="Candara"/>
              <a:cs typeface="Candara"/>
            </a:endParaRPr>
          </a:p>
          <a:p>
            <a:pPr marL="584200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andara"/>
                <a:cs typeface="Candara"/>
              </a:rPr>
              <a:t>Consider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below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code</a:t>
            </a:r>
            <a:r>
              <a:rPr sz="1000" spc="-5" dirty="0">
                <a:latin typeface="Candara"/>
                <a:cs typeface="Candara"/>
              </a:rPr>
              <a:t> snippet.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0767" y="3121406"/>
            <a:ext cx="4838065" cy="1362937"/>
          </a:xfrm>
          <a:prstGeom prst="rect">
            <a:avLst/>
          </a:prstGeom>
          <a:solidFill>
            <a:srgbClr val="EEEFF0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100"/>
              </a:lnSpc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Read</a:t>
            </a:r>
            <a:r>
              <a:rPr sz="1000" spc="-8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X</a:t>
            </a:r>
            <a:endParaRPr sz="1000">
              <a:latin typeface="Consolas"/>
              <a:cs typeface="Consolas"/>
            </a:endParaRPr>
          </a:p>
          <a:p>
            <a:pPr marL="17780">
              <a:lnSpc>
                <a:spcPts val="1175"/>
              </a:lnSpc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Read</a:t>
            </a:r>
            <a:r>
              <a:rPr sz="1000" spc="-8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Y</a:t>
            </a:r>
            <a:endParaRPr sz="1000">
              <a:latin typeface="Consolas"/>
              <a:cs typeface="Consolas"/>
            </a:endParaRPr>
          </a:p>
          <a:p>
            <a:pPr marL="17780">
              <a:lnSpc>
                <a:spcPts val="1170"/>
              </a:lnSpc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Result</a:t>
            </a:r>
            <a:r>
              <a:rPr sz="1000" spc="-1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=</a:t>
            </a:r>
            <a:r>
              <a:rPr sz="1000" spc="-2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X</a:t>
            </a:r>
            <a:r>
              <a:rPr sz="1000" spc="-1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+</a:t>
            </a:r>
            <a:r>
              <a:rPr sz="1000" spc="-2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Y</a:t>
            </a:r>
            <a:endParaRPr sz="1000">
              <a:latin typeface="Consolas"/>
              <a:cs typeface="Consolas"/>
            </a:endParaRPr>
          </a:p>
          <a:p>
            <a:pPr marL="17780" marR="3414395">
              <a:lnSpc>
                <a:spcPct val="97500"/>
              </a:lnSpc>
              <a:spcBef>
                <a:spcPts val="10"/>
              </a:spcBef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IF Result &gt; </a:t>
            </a:r>
            <a:r>
              <a:rPr sz="1000" spc="-10" dirty="0">
                <a:solidFill>
                  <a:srgbClr val="232729"/>
                </a:solidFill>
                <a:latin typeface="Consolas"/>
                <a:cs typeface="Consolas"/>
              </a:rPr>
              <a:t>50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THEN </a:t>
            </a:r>
            <a:r>
              <a:rPr sz="100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Print “Large Result” </a:t>
            </a:r>
            <a:r>
              <a:rPr sz="1000" spc="-53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ENDIF</a:t>
            </a:r>
            <a:endParaRPr sz="1000">
              <a:latin typeface="Consolas"/>
              <a:cs typeface="Consolas"/>
            </a:endParaRPr>
          </a:p>
          <a:p>
            <a:pPr marL="17780">
              <a:lnSpc>
                <a:spcPts val="1160"/>
              </a:lnSpc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If</a:t>
            </a:r>
            <a:r>
              <a:rPr sz="1000" spc="-1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X</a:t>
            </a:r>
            <a:r>
              <a:rPr sz="1000" spc="-1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&gt;</a:t>
            </a:r>
            <a:r>
              <a:rPr sz="1000" spc="-10" dirty="0">
                <a:solidFill>
                  <a:srgbClr val="232729"/>
                </a:solidFill>
                <a:latin typeface="Consolas"/>
                <a:cs typeface="Consolas"/>
              </a:rPr>
              <a:t> 30</a:t>
            </a:r>
            <a:r>
              <a:rPr sz="1000" spc="-2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THEN</a:t>
            </a:r>
            <a:endParaRPr sz="1000">
              <a:latin typeface="Consolas"/>
              <a:cs typeface="Consolas"/>
            </a:endParaRPr>
          </a:p>
          <a:p>
            <a:pPr marL="17780" marR="3764279">
              <a:lnSpc>
                <a:spcPts val="1180"/>
              </a:lnSpc>
              <a:spcBef>
                <a:spcPts val="40"/>
              </a:spcBef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Print</a:t>
            </a:r>
            <a:r>
              <a:rPr sz="1000" spc="-3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“X</a:t>
            </a:r>
            <a:r>
              <a:rPr sz="1000" spc="-4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Large” </a:t>
            </a:r>
            <a:r>
              <a:rPr sz="1000" spc="-53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ENDIF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3454" y="4620895"/>
            <a:ext cx="151193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ndara"/>
                <a:cs typeface="Candara"/>
              </a:rPr>
              <a:t>Method</a:t>
            </a:r>
            <a:r>
              <a:rPr sz="1000" b="1" spc="-2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1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: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Draw</a:t>
            </a:r>
            <a:r>
              <a:rPr sz="1000" b="1" spc="-2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Flow</a:t>
            </a:r>
            <a:r>
              <a:rPr sz="1000" b="1" spc="-20" dirty="0">
                <a:latin typeface="Candara"/>
                <a:cs typeface="Candara"/>
              </a:rPr>
              <a:t> </a:t>
            </a:r>
            <a:r>
              <a:rPr sz="1000" b="1" dirty="0">
                <a:latin typeface="Candara"/>
                <a:cs typeface="Candara"/>
              </a:rPr>
              <a:t>chart</a:t>
            </a:r>
            <a:endParaRPr sz="1000">
              <a:latin typeface="Candara"/>
              <a:cs typeface="Candar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1" y="4892184"/>
            <a:ext cx="2141745" cy="364539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180495"/>
            <a:ext cx="427482" cy="4776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 smtClean="0"/>
              <a:t>.</a:t>
            </a:r>
            <a:endParaRPr spc="-5" dirty="0"/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endParaRPr sz="11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0" y="625857"/>
            <a:ext cx="15532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31289" y="1361187"/>
          <a:ext cx="5125718" cy="2114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9155"/>
                <a:gridCol w="1828799"/>
                <a:gridCol w="1167764"/>
              </a:tblGrid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Coverage</a:t>
                      </a:r>
                      <a:r>
                        <a:rPr sz="1000" b="1" spc="-4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b="1" spc="-5" dirty="0">
                          <a:latin typeface="Candara"/>
                          <a:cs typeface="Candara"/>
                        </a:rPr>
                        <a:t>Type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b="1" spc="-10" dirty="0">
                          <a:latin typeface="Candara"/>
                          <a:cs typeface="Candara"/>
                        </a:rPr>
                        <a:t>Route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34645" marR="116839" indent="-213360">
                        <a:lnSpc>
                          <a:spcPct val="117000"/>
                        </a:lnSpc>
                        <a:spcBef>
                          <a:spcPts val="175"/>
                        </a:spcBef>
                      </a:pPr>
                      <a:r>
                        <a:rPr sz="1000" b="1" spc="-10" dirty="0">
                          <a:latin typeface="Candara"/>
                          <a:cs typeface="Candara"/>
                        </a:rPr>
                        <a:t>No. </a:t>
                      </a:r>
                      <a:r>
                        <a:rPr sz="1000" b="1" spc="-5" dirty="0">
                          <a:latin typeface="Candara"/>
                          <a:cs typeface="Candara"/>
                        </a:rPr>
                        <a:t>of Test Cases </a:t>
                      </a:r>
                      <a:r>
                        <a:rPr sz="1000" b="1" spc="-2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b="1" spc="-5" dirty="0">
                          <a:latin typeface="Candara"/>
                          <a:cs typeface="Candara"/>
                        </a:rPr>
                        <a:t>Required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2222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84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100%</a:t>
                      </a:r>
                      <a:r>
                        <a:rPr sz="10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Statement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Coverage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1A-2C-3D-E-4G-5H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dirty="0">
                          <a:latin typeface="Candara"/>
                          <a:cs typeface="Candara"/>
                        </a:rPr>
                        <a:t>1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100%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Branch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 Coverage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952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1A-2C-3D-E-4G-5H</a:t>
                      </a:r>
                      <a:r>
                        <a:rPr sz="1000" spc="-3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,</a:t>
                      </a:r>
                      <a:endParaRPr sz="1000">
                        <a:latin typeface="Candara"/>
                        <a:cs typeface="Candar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1A-2B-E-4F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952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000" dirty="0">
                          <a:latin typeface="Candara"/>
                          <a:cs typeface="Candara"/>
                        </a:rPr>
                        <a:t>2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952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781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380"/>
                        </a:spcBef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100%</a:t>
                      </a:r>
                      <a:r>
                        <a:rPr sz="1000" spc="-2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Path</a:t>
                      </a:r>
                      <a:r>
                        <a:rPr sz="10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Coverage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5780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1A-2B-E-4F,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75"/>
                        </a:lnSpc>
                        <a:spcBef>
                          <a:spcPts val="380"/>
                        </a:spcBef>
                      </a:pPr>
                      <a:r>
                        <a:rPr sz="1000" dirty="0">
                          <a:latin typeface="Candara"/>
                          <a:cs typeface="Candara"/>
                        </a:rPr>
                        <a:t>4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5780">
                        <a:lnSpc>
                          <a:spcPts val="919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1A-2B-E-4G-5H,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48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5780">
                        <a:lnSpc>
                          <a:spcPts val="1125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1A-2C-3D-E-4G-5H,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48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>
                        <a:lnSpc>
                          <a:spcPts val="1125"/>
                        </a:lnSpc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1A-2C-3D-E-4F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48461"/>
            <a:ext cx="427482" cy="3417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spc="-5" dirty="0" err="1" smtClean="0">
                <a:latin typeface="Candara"/>
                <a:cs typeface="Candara"/>
              </a:rPr>
              <a:t>nternal</a:t>
            </a:r>
            <a:endParaRPr sz="1100" dirty="0">
              <a:latin typeface="Candara"/>
              <a:cs typeface="Canda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3454" y="3449852"/>
            <a:ext cx="2440305" cy="37253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000" b="1" spc="-5" dirty="0">
                <a:latin typeface="Candara"/>
                <a:cs typeface="Candara"/>
              </a:rPr>
              <a:t>Method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2: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Write Test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Cases</a:t>
            </a:r>
            <a:endParaRPr sz="1000">
              <a:latin typeface="Candara"/>
              <a:cs typeface="Candara"/>
            </a:endParaRPr>
          </a:p>
          <a:p>
            <a:pPr marL="584200">
              <a:lnSpc>
                <a:spcPct val="100000"/>
              </a:lnSpc>
              <a:spcBef>
                <a:spcPts val="200"/>
              </a:spcBef>
            </a:pPr>
            <a:r>
              <a:rPr sz="1000" spc="-5" dirty="0">
                <a:latin typeface="Candara"/>
                <a:cs typeface="Candara"/>
              </a:rPr>
              <a:t>Number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statements as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below :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2167" y="3828924"/>
            <a:ext cx="5066665" cy="1372171"/>
          </a:xfrm>
          <a:prstGeom prst="rect">
            <a:avLst/>
          </a:prstGeom>
          <a:solidFill>
            <a:srgbClr val="EEEFF0"/>
          </a:solidFill>
        </p:spPr>
        <p:txBody>
          <a:bodyPr vert="horz" wrap="square" lIns="0" tIns="0" rIns="0" bIns="0" rtlCol="0">
            <a:spAutoFit/>
          </a:bodyPr>
          <a:lstStyle/>
          <a:p>
            <a:pPr marL="246379" indent="-229235">
              <a:lnSpc>
                <a:spcPts val="1100"/>
              </a:lnSpc>
              <a:buAutoNum type="arabicPeriod"/>
              <a:tabLst>
                <a:tab pos="247015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Read</a:t>
            </a:r>
            <a:r>
              <a:rPr sz="1000" spc="-8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X</a:t>
            </a:r>
            <a:endParaRPr sz="1000">
              <a:latin typeface="Consolas"/>
              <a:cs typeface="Consolas"/>
            </a:endParaRPr>
          </a:p>
          <a:p>
            <a:pPr marL="246379" indent="-229235">
              <a:lnSpc>
                <a:spcPts val="1170"/>
              </a:lnSpc>
              <a:buAutoNum type="arabicPeriod"/>
              <a:tabLst>
                <a:tab pos="247015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Read</a:t>
            </a:r>
            <a:r>
              <a:rPr sz="1000" spc="-8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Y</a:t>
            </a:r>
            <a:endParaRPr sz="1000">
              <a:latin typeface="Consolas"/>
              <a:cs typeface="Consolas"/>
            </a:endParaRPr>
          </a:p>
          <a:p>
            <a:pPr marL="246379" indent="-229235">
              <a:lnSpc>
                <a:spcPts val="1170"/>
              </a:lnSpc>
              <a:buAutoNum type="arabicPeriod"/>
              <a:tabLst>
                <a:tab pos="247015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Result</a:t>
            </a:r>
            <a:r>
              <a:rPr sz="1000" spc="-1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=</a:t>
            </a:r>
            <a:r>
              <a:rPr sz="1000" spc="-2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X</a:t>
            </a:r>
            <a:r>
              <a:rPr sz="1000" spc="-1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+</a:t>
            </a:r>
            <a:r>
              <a:rPr sz="1000" spc="-2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Y</a:t>
            </a:r>
            <a:endParaRPr sz="1000">
              <a:latin typeface="Consolas"/>
              <a:cs typeface="Consolas"/>
            </a:endParaRPr>
          </a:p>
          <a:p>
            <a:pPr marL="246379" indent="-229235">
              <a:lnSpc>
                <a:spcPts val="1170"/>
              </a:lnSpc>
              <a:buAutoNum type="arabicPeriod"/>
              <a:tabLst>
                <a:tab pos="247015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IF</a:t>
            </a:r>
            <a:r>
              <a:rPr sz="1000" spc="-1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Result</a:t>
            </a:r>
            <a:r>
              <a:rPr sz="1000" spc="-1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&gt;</a:t>
            </a:r>
            <a:r>
              <a:rPr sz="1000" spc="-10" dirty="0">
                <a:solidFill>
                  <a:srgbClr val="232729"/>
                </a:solidFill>
                <a:latin typeface="Consolas"/>
                <a:cs typeface="Consolas"/>
              </a:rPr>
              <a:t> 50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THEN</a:t>
            </a:r>
            <a:endParaRPr sz="1000">
              <a:latin typeface="Consolas"/>
              <a:cs typeface="Consolas"/>
            </a:endParaRPr>
          </a:p>
          <a:p>
            <a:pPr marL="246379" indent="-229235">
              <a:lnSpc>
                <a:spcPts val="1170"/>
              </a:lnSpc>
              <a:buAutoNum type="arabicPeriod"/>
              <a:tabLst>
                <a:tab pos="247015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Print</a:t>
            </a:r>
            <a:r>
              <a:rPr sz="1000" spc="-2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“Large</a:t>
            </a:r>
            <a:r>
              <a:rPr sz="1000" spc="-3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Result”</a:t>
            </a:r>
            <a:endParaRPr sz="1000">
              <a:latin typeface="Consolas"/>
              <a:cs typeface="Consolas"/>
            </a:endParaRPr>
          </a:p>
          <a:p>
            <a:pPr marL="246379" indent="-229235">
              <a:lnSpc>
                <a:spcPts val="1175"/>
              </a:lnSpc>
              <a:buAutoNum type="arabicPeriod"/>
              <a:tabLst>
                <a:tab pos="247015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ENDIF</a:t>
            </a:r>
            <a:endParaRPr sz="1000">
              <a:latin typeface="Consolas"/>
              <a:cs typeface="Consolas"/>
            </a:endParaRPr>
          </a:p>
          <a:p>
            <a:pPr marL="246379" indent="-229235">
              <a:lnSpc>
                <a:spcPts val="1170"/>
              </a:lnSpc>
              <a:buAutoNum type="arabicPeriod"/>
              <a:tabLst>
                <a:tab pos="247015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If</a:t>
            </a:r>
            <a:r>
              <a:rPr sz="1000" spc="-1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X</a:t>
            </a:r>
            <a:r>
              <a:rPr sz="1000" spc="-1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&gt;</a:t>
            </a:r>
            <a:r>
              <a:rPr sz="1000" spc="-10" dirty="0">
                <a:solidFill>
                  <a:srgbClr val="232729"/>
                </a:solidFill>
                <a:latin typeface="Consolas"/>
                <a:cs typeface="Consolas"/>
              </a:rPr>
              <a:t> 30</a:t>
            </a:r>
            <a:r>
              <a:rPr sz="1000" spc="-2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THEN</a:t>
            </a:r>
            <a:endParaRPr sz="1000">
              <a:latin typeface="Consolas"/>
              <a:cs typeface="Consolas"/>
            </a:endParaRPr>
          </a:p>
          <a:p>
            <a:pPr marL="246379" indent="-229235">
              <a:lnSpc>
                <a:spcPts val="1170"/>
              </a:lnSpc>
              <a:buAutoNum type="arabicPeriod"/>
              <a:tabLst>
                <a:tab pos="247015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Print</a:t>
            </a:r>
            <a:r>
              <a:rPr sz="1000" spc="-2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“X</a:t>
            </a:r>
            <a:r>
              <a:rPr sz="1000" spc="-4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Large”</a:t>
            </a:r>
            <a:endParaRPr sz="1000">
              <a:latin typeface="Consolas"/>
              <a:cs typeface="Consolas"/>
            </a:endParaRPr>
          </a:p>
          <a:p>
            <a:pPr marL="246379" indent="-229235">
              <a:lnSpc>
                <a:spcPts val="1190"/>
              </a:lnSpc>
              <a:buAutoNum type="arabicPeriod"/>
              <a:tabLst>
                <a:tab pos="247015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ENDIF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753" y="5326507"/>
            <a:ext cx="27254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ndara"/>
                <a:cs typeface="Candara"/>
              </a:rPr>
              <a:t>For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100%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Statement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Coverage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: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test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case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required</a:t>
            </a:r>
            <a:endParaRPr sz="1000">
              <a:latin typeface="Candara"/>
              <a:cs typeface="Candar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31290" y="5501005"/>
          <a:ext cx="5198108" cy="1055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/>
                <a:gridCol w="1314450"/>
                <a:gridCol w="800734"/>
                <a:gridCol w="2515869"/>
              </a:tblGrid>
              <a:tr h="539114">
                <a:tc>
                  <a:txBody>
                    <a:bodyPr/>
                    <a:lstStyle/>
                    <a:p>
                      <a:pPr marL="89535" marR="85725" indent="76200">
                        <a:lnSpc>
                          <a:spcPct val="142000"/>
                        </a:lnSpc>
                        <a:spcBef>
                          <a:spcPts val="355"/>
                        </a:spcBef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Test </a:t>
                      </a:r>
                      <a:r>
                        <a:rPr sz="1000" b="1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b="1" spc="-5" dirty="0">
                          <a:latin typeface="Candara"/>
                          <a:cs typeface="Candara"/>
                        </a:rPr>
                        <a:t>C</a:t>
                      </a:r>
                      <a:r>
                        <a:rPr sz="1000" b="1" dirty="0">
                          <a:latin typeface="Candara"/>
                          <a:cs typeface="Candara"/>
                        </a:rPr>
                        <a:t>a</a:t>
                      </a:r>
                      <a:r>
                        <a:rPr sz="1000" b="1" spc="-5" dirty="0">
                          <a:latin typeface="Candara"/>
                          <a:cs typeface="Candara"/>
                        </a:rPr>
                        <a:t>s</a:t>
                      </a:r>
                      <a:r>
                        <a:rPr sz="1000" b="1" dirty="0">
                          <a:latin typeface="Candara"/>
                          <a:cs typeface="Candara"/>
                        </a:rPr>
                        <a:t>e</a:t>
                      </a:r>
                      <a:r>
                        <a:rPr sz="1000" b="1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b="1" dirty="0">
                          <a:latin typeface="Candara"/>
                          <a:cs typeface="Candara"/>
                        </a:rPr>
                        <a:t>Id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50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Test</a:t>
                      </a:r>
                      <a:r>
                        <a:rPr sz="1000" b="1" spc="-3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b="1" spc="-5" dirty="0">
                          <a:latin typeface="Candara"/>
                          <a:cs typeface="Candara"/>
                        </a:rPr>
                        <a:t>Condition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1092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Input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1092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Output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1092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dirty="0">
                          <a:latin typeface="Candara"/>
                          <a:cs typeface="Candara"/>
                        </a:rPr>
                        <a:t>1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Result</a:t>
                      </a:r>
                      <a:r>
                        <a:rPr sz="10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&gt;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50 =</a:t>
                      </a:r>
                      <a:r>
                        <a:rPr sz="10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TRUE</a:t>
                      </a:r>
                      <a:endParaRPr sz="1000">
                        <a:latin typeface="Candara"/>
                        <a:cs typeface="Candara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X</a:t>
                      </a:r>
                      <a:r>
                        <a:rPr sz="10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&gt;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30</a:t>
                      </a:r>
                      <a:r>
                        <a:rPr sz="10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= 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TRUE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X=40,</a:t>
                      </a:r>
                      <a:r>
                        <a:rPr sz="1000" spc="-4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Y=20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All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statements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1,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2,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3,</a:t>
                      </a:r>
                      <a:r>
                        <a:rPr sz="1000" spc="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4, 5,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6,</a:t>
                      </a:r>
                      <a:r>
                        <a:rPr sz="1000" spc="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7, 8, 9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execute.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587754" y="6637402"/>
            <a:ext cx="26777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ndara"/>
                <a:cs typeface="Candara"/>
              </a:rPr>
              <a:t>For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100%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Decision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Coverage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: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2 test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cases required</a:t>
            </a:r>
            <a:endParaRPr sz="1000">
              <a:latin typeface="Candara"/>
              <a:cs typeface="Candar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31290" y="6810123"/>
          <a:ext cx="5198108" cy="1570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/>
                <a:gridCol w="1314450"/>
                <a:gridCol w="800734"/>
                <a:gridCol w="2515869"/>
              </a:tblGrid>
              <a:tr h="539114">
                <a:tc>
                  <a:txBody>
                    <a:bodyPr/>
                    <a:lstStyle/>
                    <a:p>
                      <a:pPr marL="89535" marR="85725" indent="76200">
                        <a:lnSpc>
                          <a:spcPct val="142000"/>
                        </a:lnSpc>
                        <a:spcBef>
                          <a:spcPts val="355"/>
                        </a:spcBef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Test </a:t>
                      </a:r>
                      <a:r>
                        <a:rPr sz="1000" b="1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b="1" spc="-5" dirty="0">
                          <a:latin typeface="Candara"/>
                          <a:cs typeface="Candara"/>
                        </a:rPr>
                        <a:t>C</a:t>
                      </a:r>
                      <a:r>
                        <a:rPr sz="1000" b="1" dirty="0">
                          <a:latin typeface="Candara"/>
                          <a:cs typeface="Candara"/>
                        </a:rPr>
                        <a:t>a</a:t>
                      </a:r>
                      <a:r>
                        <a:rPr sz="1000" b="1" spc="-5" dirty="0">
                          <a:latin typeface="Candara"/>
                          <a:cs typeface="Candara"/>
                        </a:rPr>
                        <a:t>s</a:t>
                      </a:r>
                      <a:r>
                        <a:rPr sz="1000" b="1" dirty="0">
                          <a:latin typeface="Candara"/>
                          <a:cs typeface="Candara"/>
                        </a:rPr>
                        <a:t>e</a:t>
                      </a:r>
                      <a:r>
                        <a:rPr sz="1000" b="1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b="1" dirty="0">
                          <a:latin typeface="Candara"/>
                          <a:cs typeface="Candara"/>
                        </a:rPr>
                        <a:t>Id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50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Test</a:t>
                      </a:r>
                      <a:r>
                        <a:rPr sz="1000" b="1" spc="-3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b="1" spc="-5" dirty="0">
                          <a:latin typeface="Candara"/>
                          <a:cs typeface="Candara"/>
                        </a:rPr>
                        <a:t>Condition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1092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Input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1092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Output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1092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000" dirty="0">
                          <a:latin typeface="Candara"/>
                          <a:cs typeface="Candara"/>
                        </a:rPr>
                        <a:t>1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952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Result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&gt;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50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=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TRUE</a:t>
                      </a:r>
                      <a:endParaRPr sz="1000">
                        <a:latin typeface="Candara"/>
                        <a:cs typeface="Candara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X</a:t>
                      </a:r>
                      <a:r>
                        <a:rPr sz="10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&gt;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30</a:t>
                      </a:r>
                      <a:r>
                        <a:rPr sz="10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= 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TRUE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952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X=40,</a:t>
                      </a:r>
                      <a:r>
                        <a:rPr sz="1000" spc="-4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Y=20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952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All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statements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1,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2,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3,</a:t>
                      </a:r>
                      <a:r>
                        <a:rPr sz="1000" spc="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4, 5,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6,</a:t>
                      </a:r>
                      <a:r>
                        <a:rPr sz="1000" spc="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7, 8, 9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execute.</a:t>
                      </a:r>
                      <a:endParaRPr sz="1000">
                        <a:latin typeface="Candara"/>
                        <a:cs typeface="Candara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TRUE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side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of both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decisions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tested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952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49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dirty="0">
                          <a:latin typeface="Candara"/>
                          <a:cs typeface="Candara"/>
                        </a:rPr>
                        <a:t>2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Result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&gt;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50 =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FALSE</a:t>
                      </a:r>
                      <a:endParaRPr sz="1000">
                        <a:latin typeface="Candara"/>
                        <a:cs typeface="Candara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X</a:t>
                      </a:r>
                      <a:r>
                        <a:rPr sz="10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&gt;</a:t>
                      </a:r>
                      <a:r>
                        <a:rPr sz="10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30</a:t>
                      </a:r>
                      <a:r>
                        <a:rPr sz="10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=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FALSE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X=20,</a:t>
                      </a:r>
                      <a:r>
                        <a:rPr sz="1000" spc="-4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Y=20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Only statements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1,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2,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3, 4, 6,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7, 9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execute.</a:t>
                      </a:r>
                      <a:endParaRPr sz="1000">
                        <a:latin typeface="Candara"/>
                        <a:cs typeface="Candara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FALSE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side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of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 both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decisions</a:t>
                      </a:r>
                      <a:r>
                        <a:rPr sz="1000" spc="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tested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531366" y="8431531"/>
            <a:ext cx="30924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ndara"/>
                <a:cs typeface="Candara"/>
              </a:rPr>
              <a:t>Note: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Path Coverage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found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by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drawing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flow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chart.</a:t>
            </a:r>
            <a:endParaRPr sz="100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0" y="625857"/>
            <a:ext cx="15532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3454" y="1315871"/>
            <a:ext cx="4159885" cy="532582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54965" algn="l"/>
              </a:tabLst>
            </a:pPr>
            <a:r>
              <a:rPr sz="1000" b="1" spc="-5" dirty="0">
                <a:latin typeface="Candara"/>
                <a:cs typeface="Candara"/>
              </a:rPr>
              <a:t>1.1.2	What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% of Coverage is achieved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by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given Test Case</a:t>
            </a:r>
            <a:endParaRPr sz="1000">
              <a:latin typeface="Candara"/>
              <a:cs typeface="Candara"/>
            </a:endParaRPr>
          </a:p>
          <a:p>
            <a:pPr marL="584200" marR="5080">
              <a:lnSpc>
                <a:spcPct val="102000"/>
              </a:lnSpc>
              <a:spcBef>
                <a:spcPts val="180"/>
              </a:spcBef>
            </a:pPr>
            <a:r>
              <a:rPr sz="1000" spc="-5" dirty="0">
                <a:latin typeface="Candara"/>
                <a:cs typeface="Candara"/>
              </a:rPr>
              <a:t>Consider the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same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code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snippet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flow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chart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discussed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sec 1.1.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What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%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 coverage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 </a:t>
            </a:r>
            <a:r>
              <a:rPr sz="1000" dirty="0">
                <a:latin typeface="Candara"/>
                <a:cs typeface="Candara"/>
              </a:rPr>
              <a:t>achieved </a:t>
            </a:r>
            <a:r>
              <a:rPr sz="1000" spc="-5" dirty="0">
                <a:latin typeface="Candara"/>
                <a:cs typeface="Candara"/>
              </a:rPr>
              <a:t>with the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test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case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: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X=20, Y=20.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7140882" y="8655986"/>
            <a:ext cx="427482" cy="1526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/>
              <a:t>or</a:t>
            </a:r>
            <a:r>
              <a:rPr spc="5" dirty="0" smtClean="0"/>
              <a:t> </a:t>
            </a:r>
            <a:r>
              <a:rPr spc="-5" dirty="0"/>
              <a:t>Capgemini</a:t>
            </a:r>
            <a:r>
              <a:rPr dirty="0"/>
              <a:t> </a:t>
            </a:r>
            <a:r>
              <a:rPr spc="-5" dirty="0"/>
              <a:t>only.</a:t>
            </a:r>
            <a:r>
              <a:rPr spc="505" dirty="0"/>
              <a:t> </a:t>
            </a:r>
            <a:r>
              <a:rPr dirty="0">
                <a:solidFill>
                  <a:srgbClr val="808080"/>
                </a:solidFill>
              </a:rPr>
              <a:t>|  </a:t>
            </a:r>
            <a:endParaRPr spc="-5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41017" y="1848867"/>
          <a:ext cx="5143499" cy="2493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680"/>
                <a:gridCol w="3164205"/>
                <a:gridCol w="983614"/>
              </a:tblGrid>
              <a:tr h="286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Coverage</a:t>
                      </a:r>
                      <a:r>
                        <a:rPr sz="1000" b="1" spc="-3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b="1" spc="-5" dirty="0">
                          <a:latin typeface="Candara"/>
                          <a:cs typeface="Candara"/>
                        </a:rPr>
                        <a:t>Type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Covered</a:t>
                      </a:r>
                      <a:r>
                        <a:rPr sz="1000" b="1" spc="-3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b="1" spc="-5" dirty="0">
                          <a:latin typeface="Candara"/>
                          <a:cs typeface="Candara"/>
                        </a:rPr>
                        <a:t>Status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%</a:t>
                      </a:r>
                      <a:r>
                        <a:rPr sz="1000" b="1" spc="-3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b="1" spc="-5" dirty="0">
                          <a:latin typeface="Candara"/>
                          <a:cs typeface="Candara"/>
                        </a:rPr>
                        <a:t>of</a:t>
                      </a:r>
                      <a:r>
                        <a:rPr sz="1000" b="1" spc="-3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b="1" spc="-5" dirty="0">
                          <a:latin typeface="Candara"/>
                          <a:cs typeface="Candara"/>
                        </a:rPr>
                        <a:t>Coverage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923290">
                <a:tc>
                  <a:txBody>
                    <a:bodyPr/>
                    <a:lstStyle/>
                    <a:p>
                      <a:pPr marL="241935" marR="209550" indent="-30480">
                        <a:lnSpc>
                          <a:spcPct val="118000"/>
                        </a:lnSpc>
                        <a:spcBef>
                          <a:spcPts val="160"/>
                        </a:spcBef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S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tat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e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ment 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Coverage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2032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There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are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total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5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statements</a:t>
                      </a:r>
                      <a:r>
                        <a:rPr sz="1000" spc="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in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000" spc="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flowchart.</a:t>
                      </a:r>
                      <a:endParaRPr sz="1000">
                        <a:latin typeface="Candara"/>
                        <a:cs typeface="Candara"/>
                      </a:endParaRPr>
                    </a:p>
                    <a:p>
                      <a:pPr marL="67945" marR="120650">
                        <a:lnSpc>
                          <a:spcPct val="118000"/>
                        </a:lnSpc>
                        <a:spcBef>
                          <a:spcPts val="380"/>
                        </a:spcBef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But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 only</a:t>
                      </a:r>
                      <a:r>
                        <a:rPr sz="1000" spc="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3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statements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are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covered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i.e.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1,</a:t>
                      </a:r>
                      <a:r>
                        <a:rPr sz="1000" spc="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2,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4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statements </a:t>
                      </a:r>
                      <a:r>
                        <a:rPr sz="1000" spc="-2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are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tested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and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3, 5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are not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tested.</a:t>
                      </a:r>
                      <a:endParaRPr sz="1000">
                        <a:latin typeface="Candara"/>
                        <a:cs typeface="Candara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So,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 (3/5)*100</a:t>
                      </a:r>
                      <a:r>
                        <a:rPr sz="10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=</a:t>
                      </a:r>
                      <a:r>
                        <a:rPr sz="10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60%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60%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3585">
                <a:tc>
                  <a:txBody>
                    <a:bodyPr/>
                    <a:lstStyle/>
                    <a:p>
                      <a:pPr marL="241935" marR="238760" indent="65405">
                        <a:lnSpc>
                          <a:spcPct val="117200"/>
                        </a:lnSpc>
                        <a:spcBef>
                          <a:spcPts val="170"/>
                        </a:spcBef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Branch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C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ov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e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r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age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215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There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are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total</a:t>
                      </a:r>
                      <a:r>
                        <a:rPr sz="1000" spc="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4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branches/decisions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in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000" spc="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flowchart.</a:t>
                      </a:r>
                      <a:endParaRPr sz="1000">
                        <a:latin typeface="Candara"/>
                        <a:cs typeface="Candara"/>
                      </a:endParaRPr>
                    </a:p>
                    <a:p>
                      <a:pPr marL="67945" marR="824865">
                        <a:lnSpc>
                          <a:spcPts val="1810"/>
                        </a:lnSpc>
                        <a:spcBef>
                          <a:spcPts val="155"/>
                        </a:spcBef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But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 only</a:t>
                      </a:r>
                      <a:r>
                        <a:rPr sz="1000" spc="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2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branches/decisions</a:t>
                      </a:r>
                      <a:r>
                        <a:rPr sz="1000" spc="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are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covered </a:t>
                      </a:r>
                      <a:r>
                        <a:rPr sz="1000" spc="-204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So,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(2/4)*100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= 50%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50%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0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spc="-5" dirty="0">
                          <a:latin typeface="Candara"/>
                          <a:cs typeface="Candara"/>
                        </a:rPr>
                        <a:t>Path</a:t>
                      </a:r>
                      <a:r>
                        <a:rPr sz="1000" spc="-3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Coverage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There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 are total</a:t>
                      </a:r>
                      <a:r>
                        <a:rPr sz="1000" spc="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4 paths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in </a:t>
                      </a:r>
                      <a:r>
                        <a:rPr sz="1000" dirty="0">
                          <a:latin typeface="Candara"/>
                          <a:cs typeface="Candara"/>
                        </a:rPr>
                        <a:t>the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flowchart.</a:t>
                      </a:r>
                      <a:endParaRPr sz="1000">
                        <a:latin typeface="Candara"/>
                        <a:cs typeface="Candara"/>
                      </a:endParaRPr>
                    </a:p>
                    <a:p>
                      <a:pPr marL="67945" marR="1696720">
                        <a:lnSpc>
                          <a:spcPct val="117000"/>
                        </a:lnSpc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But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only 1 path is covered. </a:t>
                      </a:r>
                      <a:r>
                        <a:rPr sz="1000" spc="-204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10" dirty="0">
                          <a:latin typeface="Candara"/>
                          <a:cs typeface="Candara"/>
                        </a:rPr>
                        <a:t>So,</a:t>
                      </a:r>
                      <a:r>
                        <a:rPr sz="10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spc="-5" dirty="0">
                          <a:latin typeface="Candara"/>
                          <a:cs typeface="Candara"/>
                        </a:rPr>
                        <a:t>(1/4)*100 = 25%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spc="-10" dirty="0">
                          <a:latin typeface="Candara"/>
                          <a:cs typeface="Candara"/>
                        </a:rPr>
                        <a:t>25%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4826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73454" y="4406925"/>
            <a:ext cx="5037455" cy="6864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54965" algn="l"/>
              </a:tabLst>
            </a:pPr>
            <a:r>
              <a:rPr sz="1000" b="1" spc="-5" dirty="0">
                <a:latin typeface="Candara"/>
                <a:cs typeface="Candara"/>
              </a:rPr>
              <a:t>1.1.3	</a:t>
            </a:r>
            <a:r>
              <a:rPr sz="1000" b="1" spc="-10" dirty="0">
                <a:latin typeface="Candara"/>
                <a:cs typeface="Candara"/>
              </a:rPr>
              <a:t>Co</a:t>
            </a:r>
            <a:r>
              <a:rPr sz="1000" b="1" dirty="0">
                <a:latin typeface="Candara"/>
                <a:cs typeface="Candara"/>
              </a:rPr>
              <a:t>m</a:t>
            </a:r>
            <a:r>
              <a:rPr sz="1000" b="1" spc="-15" dirty="0">
                <a:latin typeface="Candara"/>
                <a:cs typeface="Candara"/>
              </a:rPr>
              <a:t>p</a:t>
            </a:r>
            <a:r>
              <a:rPr sz="1000" b="1" spc="-10" dirty="0">
                <a:latin typeface="Candara"/>
                <a:cs typeface="Candara"/>
              </a:rPr>
              <a:t>l</a:t>
            </a:r>
            <a:r>
              <a:rPr sz="1000" b="1" spc="-5" dirty="0">
                <a:latin typeface="Candara"/>
                <a:cs typeface="Candara"/>
              </a:rPr>
              <a:t>ex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Predi</a:t>
            </a:r>
            <a:r>
              <a:rPr sz="1000" b="1" spc="-10" dirty="0">
                <a:latin typeface="Candara"/>
                <a:cs typeface="Candara"/>
              </a:rPr>
              <a:t>c</a:t>
            </a:r>
            <a:r>
              <a:rPr sz="1000" b="1" spc="-5" dirty="0">
                <a:latin typeface="Candara"/>
                <a:cs typeface="Candara"/>
              </a:rPr>
              <a:t>ates</a:t>
            </a:r>
            <a:endParaRPr sz="1000">
              <a:latin typeface="Candara"/>
              <a:cs typeface="Candara"/>
            </a:endParaRPr>
          </a:p>
          <a:p>
            <a:pPr marL="127000" marR="5080">
              <a:lnSpc>
                <a:spcPct val="102000"/>
              </a:lnSpc>
              <a:spcBef>
                <a:spcPts val="180"/>
              </a:spcBef>
            </a:pPr>
            <a:r>
              <a:rPr sz="1000" spc="-5" dirty="0">
                <a:latin typeface="Candara"/>
                <a:cs typeface="Candara"/>
              </a:rPr>
              <a:t>When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pseudocode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with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complex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predicates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is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given,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you</a:t>
            </a:r>
            <a:r>
              <a:rPr sz="1000" spc="-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convert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it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into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pseudocode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 simple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predicates and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find the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required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code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coverage.</a:t>
            </a:r>
            <a:endParaRPr sz="1000">
              <a:latin typeface="Candara"/>
              <a:cs typeface="Candara"/>
            </a:endParaRPr>
          </a:p>
          <a:p>
            <a:pPr marL="127000">
              <a:lnSpc>
                <a:spcPct val="100000"/>
              </a:lnSpc>
              <a:spcBef>
                <a:spcPts val="20"/>
              </a:spcBef>
            </a:pPr>
            <a:r>
              <a:rPr sz="1000" spc="-5" dirty="0">
                <a:latin typeface="Candara"/>
                <a:cs typeface="Candara"/>
              </a:rPr>
              <a:t>Example</a:t>
            </a:r>
            <a:r>
              <a:rPr sz="1000" spc="-3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:</a:t>
            </a:r>
            <a:endParaRPr sz="1000">
              <a:latin typeface="Candara"/>
              <a:cs typeface="Candar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41018" y="5096890"/>
          <a:ext cx="5154930" cy="1153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115"/>
                <a:gridCol w="2583815"/>
              </a:tblGrid>
              <a:tr h="256541">
                <a:tc>
                  <a:txBody>
                    <a:bodyPr/>
                    <a:lstStyle/>
                    <a:p>
                      <a:pPr marL="776605">
                        <a:lnSpc>
                          <a:spcPts val="1190"/>
                        </a:lnSpc>
                        <a:spcBef>
                          <a:spcPts val="260"/>
                        </a:spcBef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complex</a:t>
                      </a:r>
                      <a:r>
                        <a:rPr sz="1000" b="1" spc="-3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b="1" spc="-5" dirty="0">
                          <a:latin typeface="Candara"/>
                          <a:cs typeface="Candara"/>
                        </a:rPr>
                        <a:t>predicate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3302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ts val="1190"/>
                        </a:lnSpc>
                        <a:spcBef>
                          <a:spcPts val="260"/>
                        </a:spcBef>
                      </a:pPr>
                      <a:r>
                        <a:rPr sz="1000" b="1" spc="-5" dirty="0">
                          <a:latin typeface="Candara"/>
                          <a:cs typeface="Candara"/>
                        </a:rPr>
                        <a:t>Converted</a:t>
                      </a:r>
                      <a:r>
                        <a:rPr sz="1000" b="1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b="1" spc="-5" dirty="0">
                          <a:latin typeface="Candara"/>
                          <a:cs typeface="Candara"/>
                        </a:rPr>
                        <a:t>to</a:t>
                      </a:r>
                      <a:r>
                        <a:rPr sz="1000" b="1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000" b="1" spc="-5" dirty="0">
                          <a:latin typeface="Candara"/>
                          <a:cs typeface="Candara"/>
                        </a:rPr>
                        <a:t>Simple predicate</a:t>
                      </a:r>
                      <a:endParaRPr sz="1000">
                        <a:latin typeface="Candara"/>
                        <a:cs typeface="Candara"/>
                      </a:endParaRPr>
                    </a:p>
                  </a:txBody>
                  <a:tcPr marL="0" marR="0" marT="3302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897255">
                <a:tc>
                  <a:txBody>
                    <a:bodyPr/>
                    <a:lstStyle/>
                    <a:p>
                      <a:pPr marL="66675">
                        <a:lnSpc>
                          <a:spcPts val="1120"/>
                        </a:lnSpc>
                      </a:pPr>
                      <a:r>
                        <a:rPr sz="1000" spc="-5" dirty="0">
                          <a:latin typeface="Consolas"/>
                          <a:cs typeface="Consolas"/>
                        </a:rPr>
                        <a:t>Read</a:t>
                      </a:r>
                      <a:r>
                        <a:rPr sz="10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A</a:t>
                      </a:r>
                      <a:endParaRPr sz="1000">
                        <a:latin typeface="Consolas"/>
                        <a:cs typeface="Consolas"/>
                      </a:endParaRPr>
                    </a:p>
                    <a:p>
                      <a:pPr marL="276860" marR="890269" indent="-210820">
                        <a:lnSpc>
                          <a:spcPts val="1180"/>
                        </a:lnSpc>
                        <a:spcBef>
                          <a:spcPts val="40"/>
                        </a:spcBef>
                      </a:pPr>
                      <a:r>
                        <a:rPr sz="1000" spc="-5" dirty="0">
                          <a:latin typeface="Consolas"/>
                          <a:cs typeface="Consolas"/>
                        </a:rPr>
                        <a:t>If A &gt; 0 and A &lt; 5 Then </a:t>
                      </a:r>
                      <a:r>
                        <a:rPr sz="1000" spc="-5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“A”</a:t>
                      </a:r>
                      <a:endParaRPr sz="1000">
                        <a:latin typeface="Consolas"/>
                        <a:cs typeface="Consolas"/>
                      </a:endParaRPr>
                    </a:p>
                    <a:p>
                      <a:pPr marL="66675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Consolas"/>
                          <a:cs typeface="Consolas"/>
                        </a:rPr>
                        <a:t>End</a:t>
                      </a:r>
                      <a:r>
                        <a:rPr sz="10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If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20"/>
                        </a:lnSpc>
                      </a:pPr>
                      <a:r>
                        <a:rPr sz="1000" spc="-5" dirty="0">
                          <a:latin typeface="Consolas"/>
                          <a:cs typeface="Consolas"/>
                        </a:rPr>
                        <a:t>Read</a:t>
                      </a:r>
                      <a:r>
                        <a:rPr sz="10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A</a:t>
                      </a:r>
                      <a:endParaRPr sz="1000">
                        <a:latin typeface="Consolas"/>
                        <a:cs typeface="Consolas"/>
                      </a:endParaRPr>
                    </a:p>
                    <a:p>
                      <a:pPr marL="208915" marR="1460500" indent="-140970">
                        <a:lnSpc>
                          <a:spcPts val="1180"/>
                        </a:lnSpc>
                        <a:spcBef>
                          <a:spcPts val="40"/>
                        </a:spcBef>
                      </a:pPr>
                      <a:r>
                        <a:rPr sz="1000" spc="-5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spc="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&gt;</a:t>
                      </a:r>
                      <a:r>
                        <a:rPr sz="1000" spc="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spc="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Then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&lt;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Then</a:t>
                      </a:r>
                      <a:endParaRPr sz="1000">
                        <a:latin typeface="Consolas"/>
                        <a:cs typeface="Consolas"/>
                      </a:endParaRPr>
                    </a:p>
                    <a:p>
                      <a:pPr marL="208915" marR="1598930" indent="139700">
                        <a:lnSpc>
                          <a:spcPts val="116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spc="-8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“A” </a:t>
                      </a:r>
                      <a:r>
                        <a:rPr sz="1000" spc="-5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End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If</a:t>
                      </a:r>
                      <a:endParaRPr sz="1000">
                        <a:latin typeface="Consolas"/>
                        <a:cs typeface="Consolas"/>
                      </a:endParaRPr>
                    </a:p>
                    <a:p>
                      <a:pPr marL="68580">
                        <a:lnSpc>
                          <a:spcPts val="1125"/>
                        </a:lnSpc>
                      </a:pPr>
                      <a:r>
                        <a:rPr sz="1000" spc="-5" dirty="0">
                          <a:latin typeface="Consolas"/>
                          <a:cs typeface="Consolas"/>
                        </a:rPr>
                        <a:t>End</a:t>
                      </a:r>
                      <a:r>
                        <a:rPr sz="10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If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73453" y="6324371"/>
            <a:ext cx="1179830" cy="37253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lvl="1" indent="-342900">
              <a:lnSpc>
                <a:spcPct val="100000"/>
              </a:lnSpc>
              <a:spcBef>
                <a:spcPts val="305"/>
              </a:spcBef>
              <a:buFont typeface="Candara"/>
              <a:buAutoNum type="arabicPeriod" startAt="2"/>
              <a:tabLst>
                <a:tab pos="354965" algn="l"/>
                <a:tab pos="355600" algn="l"/>
              </a:tabLst>
            </a:pPr>
            <a:r>
              <a:rPr sz="1000" b="1" spc="-5" dirty="0">
                <a:latin typeface="Candara"/>
                <a:cs typeface="Candara"/>
              </a:rPr>
              <a:t>TO </a:t>
            </a:r>
            <a:r>
              <a:rPr sz="1000" b="1" dirty="0">
                <a:latin typeface="Candara"/>
                <a:cs typeface="Candara"/>
              </a:rPr>
              <a:t>D</a:t>
            </a:r>
            <a:r>
              <a:rPr sz="1000" b="1" spc="-5" dirty="0">
                <a:latin typeface="Candara"/>
                <a:cs typeface="Candara"/>
              </a:rPr>
              <a:t>O</a:t>
            </a:r>
            <a:endParaRPr sz="1000">
              <a:latin typeface="Candara"/>
              <a:cs typeface="Candara"/>
            </a:endParaRPr>
          </a:p>
          <a:p>
            <a:pPr marL="355600" lvl="2" indent="-342900">
              <a:lnSpc>
                <a:spcPct val="100000"/>
              </a:lnSpc>
              <a:spcBef>
                <a:spcPts val="200"/>
              </a:spcBef>
              <a:buFont typeface="Candara"/>
              <a:buAutoNum type="arabicPeriod"/>
              <a:tabLst>
                <a:tab pos="354965" algn="l"/>
                <a:tab pos="355600" algn="l"/>
              </a:tabLst>
            </a:pPr>
            <a:r>
              <a:rPr sz="1000" b="1" spc="-10" dirty="0">
                <a:latin typeface="Candara"/>
                <a:cs typeface="Candara"/>
              </a:rPr>
              <a:t>Code</a:t>
            </a:r>
            <a:r>
              <a:rPr sz="1000" b="1" spc="-3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snippet</a:t>
            </a:r>
            <a:r>
              <a:rPr sz="1000" b="1" spc="-40" dirty="0">
                <a:latin typeface="Candara"/>
                <a:cs typeface="Candara"/>
              </a:rPr>
              <a:t> </a:t>
            </a:r>
            <a:r>
              <a:rPr sz="1000" b="1" spc="-10" dirty="0">
                <a:latin typeface="Candara"/>
                <a:cs typeface="Candara"/>
              </a:rPr>
              <a:t>1: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0767" y="6726303"/>
            <a:ext cx="4838065" cy="1667123"/>
          </a:xfrm>
          <a:prstGeom prst="rect">
            <a:avLst/>
          </a:prstGeom>
          <a:solidFill>
            <a:srgbClr val="EEEFF0"/>
          </a:solidFill>
        </p:spPr>
        <p:txBody>
          <a:bodyPr vert="horz" wrap="square" lIns="0" tIns="0" rIns="0" bIns="0" rtlCol="0">
            <a:spAutoFit/>
          </a:bodyPr>
          <a:lstStyle/>
          <a:p>
            <a:pPr marL="228600" indent="-210820">
              <a:lnSpc>
                <a:spcPts val="1095"/>
              </a:lnSpc>
              <a:buAutoNum type="arabicPeriod"/>
              <a:tabLst>
                <a:tab pos="228600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int</a:t>
            </a:r>
            <a:r>
              <a:rPr sz="1000" spc="-4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x,y,z;</a:t>
            </a:r>
            <a:endParaRPr sz="1000">
              <a:latin typeface="Consolas"/>
              <a:cs typeface="Consolas"/>
            </a:endParaRPr>
          </a:p>
          <a:p>
            <a:pPr marL="228600" indent="-210820">
              <a:lnSpc>
                <a:spcPts val="1170"/>
              </a:lnSpc>
              <a:buAutoNum type="arabicPeriod"/>
              <a:tabLst>
                <a:tab pos="228600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printF(“Enter</a:t>
            </a:r>
            <a:r>
              <a:rPr sz="1000" spc="-2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three</a:t>
            </a:r>
            <a:r>
              <a:rPr sz="1000" spc="-3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integers”);</a:t>
            </a:r>
            <a:endParaRPr sz="1000">
              <a:latin typeface="Consolas"/>
              <a:cs typeface="Consolas"/>
            </a:endParaRPr>
          </a:p>
          <a:p>
            <a:pPr marL="17780">
              <a:lnSpc>
                <a:spcPts val="1175"/>
              </a:lnSpc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3. scanF(“%d</a:t>
            </a:r>
            <a:r>
              <a:rPr sz="1000" spc="-1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%d %d”,</a:t>
            </a:r>
            <a:r>
              <a:rPr sz="100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32729"/>
                </a:solidFill>
                <a:latin typeface="Consolas"/>
                <a:cs typeface="Consolas"/>
              </a:rPr>
              <a:t>&amp;x,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 &amp;y,</a:t>
            </a:r>
            <a:r>
              <a:rPr sz="100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&amp;z);</a:t>
            </a:r>
            <a:endParaRPr sz="1000">
              <a:latin typeface="Consolas"/>
              <a:cs typeface="Consolas"/>
            </a:endParaRPr>
          </a:p>
          <a:p>
            <a:pPr marL="17780">
              <a:lnSpc>
                <a:spcPts val="1170"/>
              </a:lnSpc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4.</a:t>
            </a:r>
            <a:r>
              <a:rPr sz="1000" spc="-1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if(x&gt;y</a:t>
            </a:r>
            <a:r>
              <a:rPr sz="1000" spc="-1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&amp;&amp;</a:t>
            </a:r>
            <a:r>
              <a:rPr sz="1000" spc="-2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x&gt;z)</a:t>
            </a:r>
            <a:r>
              <a:rPr sz="1000" spc="-1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17780" marR="2435860">
              <a:lnSpc>
                <a:spcPts val="1180"/>
              </a:lnSpc>
              <a:spcBef>
                <a:spcPts val="35"/>
              </a:spcBef>
              <a:tabLst>
                <a:tab pos="508634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5.	printF(“%d </a:t>
            </a:r>
            <a:r>
              <a:rPr sz="1000" spc="-10" dirty="0">
                <a:solidFill>
                  <a:srgbClr val="232729"/>
                </a:solidFill>
                <a:latin typeface="Consolas"/>
                <a:cs typeface="Consolas"/>
              </a:rPr>
              <a:t>is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greater”, x); </a:t>
            </a:r>
            <a:r>
              <a:rPr sz="1000" spc="-53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6.</a:t>
            </a:r>
            <a:r>
              <a:rPr sz="100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228600" indent="-211454">
              <a:lnSpc>
                <a:spcPts val="1115"/>
              </a:lnSpc>
              <a:buAutoNum type="arabicPeriod" startAt="7"/>
              <a:tabLst>
                <a:tab pos="229235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if(y&gt;z)</a:t>
            </a:r>
            <a:r>
              <a:rPr sz="1000" spc="-5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17780" marR="2439670">
              <a:lnSpc>
                <a:spcPts val="1160"/>
              </a:lnSpc>
              <a:spcBef>
                <a:spcPts val="60"/>
              </a:spcBef>
              <a:buAutoNum type="arabicPeriod" startAt="7"/>
              <a:tabLst>
                <a:tab pos="508634" algn="l"/>
                <a:tab pos="509270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printF(“%d </a:t>
            </a:r>
            <a:r>
              <a:rPr sz="1000" spc="-10" dirty="0">
                <a:solidFill>
                  <a:srgbClr val="232729"/>
                </a:solidFill>
                <a:latin typeface="Consolas"/>
                <a:cs typeface="Consolas"/>
              </a:rPr>
              <a:t>is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greater”, y); </a:t>
            </a:r>
            <a:r>
              <a:rPr sz="1000" spc="-53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9.</a:t>
            </a:r>
            <a:r>
              <a:rPr sz="100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298450" indent="-281305">
              <a:lnSpc>
                <a:spcPts val="1135"/>
              </a:lnSpc>
              <a:buAutoNum type="arabicPeriod" startAt="10"/>
              <a:tabLst>
                <a:tab pos="299085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else{</a:t>
            </a:r>
            <a:endParaRPr sz="1000">
              <a:latin typeface="Consolas"/>
              <a:cs typeface="Consolas"/>
            </a:endParaRPr>
          </a:p>
          <a:p>
            <a:pPr marL="438784" indent="-421640">
              <a:lnSpc>
                <a:spcPts val="1170"/>
              </a:lnSpc>
              <a:buAutoNum type="arabicPeriod" startAt="10"/>
              <a:tabLst>
                <a:tab pos="438784" algn="l"/>
                <a:tab pos="439420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printF(“%d</a:t>
            </a:r>
            <a:r>
              <a:rPr sz="1000" spc="-2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is</a:t>
            </a:r>
            <a:r>
              <a:rPr sz="1000" spc="-2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greater”,</a:t>
            </a:r>
            <a:r>
              <a:rPr sz="1000" spc="-2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5" dirty="0">
                <a:solidFill>
                  <a:srgbClr val="232729"/>
                </a:solidFill>
                <a:latin typeface="Consolas"/>
                <a:cs typeface="Consolas"/>
              </a:rPr>
              <a:t>z)</a:t>
            </a:r>
            <a:endParaRPr sz="1000">
              <a:latin typeface="Consolas"/>
              <a:cs typeface="Consolas"/>
            </a:endParaRPr>
          </a:p>
          <a:p>
            <a:pPr marL="17780">
              <a:lnSpc>
                <a:spcPts val="1180"/>
              </a:lnSpc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12.</a:t>
            </a:r>
            <a:r>
              <a:rPr sz="1000" spc="-5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0" y="625857"/>
            <a:ext cx="15532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3453" y="1342389"/>
            <a:ext cx="4194175" cy="8047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2286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000" spc="-10" dirty="0">
                <a:latin typeface="Candara"/>
                <a:cs typeface="Candara"/>
              </a:rPr>
              <a:t>How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many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test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cases are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required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achieve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100%</a:t>
            </a:r>
            <a:r>
              <a:rPr sz="1000" dirty="0">
                <a:latin typeface="Candara"/>
                <a:cs typeface="Candara"/>
              </a:rPr>
              <a:t> Decision </a:t>
            </a:r>
            <a:r>
              <a:rPr sz="1000" spc="-5" dirty="0">
                <a:latin typeface="Candara"/>
                <a:cs typeface="Candara"/>
              </a:rPr>
              <a:t>coverage?</a:t>
            </a:r>
            <a:endParaRPr sz="1000">
              <a:latin typeface="Candara"/>
              <a:cs typeface="Candara"/>
            </a:endParaRPr>
          </a:p>
          <a:p>
            <a:pPr marL="3556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000" spc="-10" dirty="0">
                <a:latin typeface="Candara"/>
                <a:cs typeface="Candara"/>
              </a:rPr>
              <a:t>How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many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test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cases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are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required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achieve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100%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Statement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coverage?</a:t>
            </a:r>
            <a:endParaRPr sz="1000">
              <a:latin typeface="Candara"/>
              <a:cs typeface="Candara"/>
            </a:endParaRPr>
          </a:p>
          <a:p>
            <a:pPr marL="355600" indent="-2286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000" spc="-10" dirty="0">
                <a:latin typeface="Candara"/>
                <a:cs typeface="Candara"/>
              </a:rPr>
              <a:t>How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many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test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cases are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required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achieve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100%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Path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coverage?</a:t>
            </a: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andara"/>
                <a:cs typeface="Candara"/>
              </a:rPr>
              <a:t>1.2.2</a:t>
            </a:r>
            <a:r>
              <a:rPr sz="1000" b="1" spc="215" dirty="0">
                <a:latin typeface="Candara"/>
                <a:cs typeface="Candara"/>
              </a:rPr>
              <a:t>  </a:t>
            </a:r>
            <a:r>
              <a:rPr sz="1000" b="1" spc="-10" dirty="0">
                <a:latin typeface="Candara"/>
                <a:cs typeface="Candara"/>
              </a:rPr>
              <a:t>Code</a:t>
            </a:r>
            <a:r>
              <a:rPr sz="1000" b="1" spc="-5" dirty="0">
                <a:latin typeface="Candara"/>
                <a:cs typeface="Candara"/>
              </a:rPr>
              <a:t> snippet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2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: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0767" y="2182621"/>
            <a:ext cx="4838065" cy="447040"/>
          </a:xfrm>
          <a:custGeom>
            <a:avLst/>
            <a:gdLst/>
            <a:ahLst/>
            <a:cxnLst/>
            <a:rect l="l" t="t" r="r" b="b"/>
            <a:pathLst>
              <a:path w="4838065" h="447039">
                <a:moveTo>
                  <a:pt x="4838065" y="0"/>
                </a:moveTo>
                <a:lnTo>
                  <a:pt x="0" y="0"/>
                </a:lnTo>
                <a:lnTo>
                  <a:pt x="0" y="149352"/>
                </a:lnTo>
                <a:lnTo>
                  <a:pt x="0" y="297180"/>
                </a:lnTo>
                <a:lnTo>
                  <a:pt x="0" y="446532"/>
                </a:lnTo>
                <a:lnTo>
                  <a:pt x="4838065" y="446532"/>
                </a:lnTo>
                <a:lnTo>
                  <a:pt x="4838065" y="297180"/>
                </a:lnTo>
                <a:lnTo>
                  <a:pt x="4838065" y="149352"/>
                </a:lnTo>
                <a:lnTo>
                  <a:pt x="4838065" y="0"/>
                </a:lnTo>
                <a:close/>
              </a:path>
            </a:pathLst>
          </a:custGeom>
          <a:solidFill>
            <a:srgbClr val="EEE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28625" y="2159254"/>
            <a:ext cx="2246630" cy="468077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R="5080" indent="-635">
              <a:lnSpc>
                <a:spcPts val="1180"/>
              </a:lnSpc>
              <a:spcBef>
                <a:spcPts val="150"/>
              </a:spcBef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(thundering AND storms) </a:t>
            </a:r>
            <a:r>
              <a:rPr sz="1000" spc="-10" dirty="0">
                <a:solidFill>
                  <a:srgbClr val="232729"/>
                </a:solidFill>
                <a:latin typeface="Consolas"/>
                <a:cs typeface="Consolas"/>
              </a:rPr>
              <a:t>OR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night </a:t>
            </a:r>
            <a:r>
              <a:rPr sz="1000" spc="-53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stay</a:t>
            </a:r>
            <a:r>
              <a:rPr sz="100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inside</a:t>
            </a:r>
            <a:endParaRPr sz="1000">
              <a:latin typeface="Consolas"/>
              <a:cs typeface="Consolas"/>
            </a:endParaRPr>
          </a:p>
          <a:p>
            <a:pPr>
              <a:lnSpc>
                <a:spcPts val="1125"/>
              </a:lnSpc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go</a:t>
            </a:r>
            <a:r>
              <a:rPr sz="1000" spc="-6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outside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10767" y="2629154"/>
            <a:ext cx="4838065" cy="445133"/>
          </a:xfrm>
          <a:custGeom>
            <a:avLst/>
            <a:gdLst/>
            <a:ahLst/>
            <a:cxnLst/>
            <a:rect l="l" t="t" r="r" b="b"/>
            <a:pathLst>
              <a:path w="4838065" h="445135">
                <a:moveTo>
                  <a:pt x="4838065" y="0"/>
                </a:moveTo>
                <a:lnTo>
                  <a:pt x="0" y="0"/>
                </a:lnTo>
                <a:lnTo>
                  <a:pt x="0" y="147828"/>
                </a:lnTo>
                <a:lnTo>
                  <a:pt x="0" y="297180"/>
                </a:lnTo>
                <a:lnTo>
                  <a:pt x="0" y="445008"/>
                </a:lnTo>
                <a:lnTo>
                  <a:pt x="4838065" y="445008"/>
                </a:lnTo>
                <a:lnTo>
                  <a:pt x="4838065" y="297180"/>
                </a:lnTo>
                <a:lnTo>
                  <a:pt x="4838065" y="147828"/>
                </a:lnTo>
                <a:lnTo>
                  <a:pt x="4838065" y="0"/>
                </a:lnTo>
                <a:close/>
              </a:path>
            </a:pathLst>
          </a:custGeom>
          <a:solidFill>
            <a:srgbClr val="EEE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28625" y="2753615"/>
            <a:ext cx="781050" cy="327013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R="5080" indent="-635">
              <a:lnSpc>
                <a:spcPts val="1180"/>
              </a:lnSpc>
              <a:spcBef>
                <a:spcPts val="150"/>
              </a:spcBef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bright </a:t>
            </a:r>
            <a:r>
              <a:rPr sz="1000" spc="-10" dirty="0">
                <a:solidFill>
                  <a:srgbClr val="232729"/>
                </a:solidFill>
                <a:latin typeface="Consolas"/>
                <a:cs typeface="Consolas"/>
              </a:rPr>
              <a:t>sun </a:t>
            </a:r>
            <a:r>
              <a:rPr sz="1000" spc="-53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go</a:t>
            </a:r>
            <a:r>
              <a:rPr sz="1000" spc="-5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to</a:t>
            </a:r>
            <a:r>
              <a:rPr sz="1000" spc="-3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beach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10767" y="3074162"/>
            <a:ext cx="4838065" cy="149860"/>
          </a:xfrm>
          <a:custGeom>
            <a:avLst/>
            <a:gdLst/>
            <a:ahLst/>
            <a:cxnLst/>
            <a:rect l="l" t="t" r="r" b="b"/>
            <a:pathLst>
              <a:path w="4838065" h="149860">
                <a:moveTo>
                  <a:pt x="4838064" y="0"/>
                </a:moveTo>
                <a:lnTo>
                  <a:pt x="0" y="0"/>
                </a:lnTo>
                <a:lnTo>
                  <a:pt x="0" y="149351"/>
                </a:lnTo>
                <a:lnTo>
                  <a:pt x="4838064" y="149351"/>
                </a:lnTo>
                <a:lnTo>
                  <a:pt x="4838064" y="0"/>
                </a:lnTo>
                <a:close/>
              </a:path>
            </a:pathLst>
          </a:custGeom>
          <a:solidFill>
            <a:srgbClr val="EEE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9055" y="2159253"/>
            <a:ext cx="433705" cy="10717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>
              <a:lnSpc>
                <a:spcPct val="97500"/>
              </a:lnSpc>
              <a:spcBef>
                <a:spcPts val="125"/>
              </a:spcBef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IF </a:t>
            </a:r>
            <a:r>
              <a:rPr sz="100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THEN </a:t>
            </a:r>
            <a:r>
              <a:rPr sz="100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ELSE </a:t>
            </a:r>
            <a:r>
              <a:rPr sz="100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END</a:t>
            </a:r>
            <a:r>
              <a:rPr sz="1000" spc="-8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IF </a:t>
            </a:r>
            <a:r>
              <a:rPr sz="1000" spc="-53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IF </a:t>
            </a:r>
            <a:r>
              <a:rPr sz="100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THEN </a:t>
            </a:r>
            <a:r>
              <a:rPr sz="100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END</a:t>
            </a:r>
            <a:r>
              <a:rPr sz="1000" spc="-8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IF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1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1473453" y="3345308"/>
            <a:ext cx="4425950" cy="8047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indent="-2286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1000" spc="-10" dirty="0">
                <a:latin typeface="Candara"/>
                <a:cs typeface="Candara"/>
              </a:rPr>
              <a:t>How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many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test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cases are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required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achieve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100%</a:t>
            </a:r>
            <a:r>
              <a:rPr sz="1000" dirty="0">
                <a:latin typeface="Candara"/>
                <a:cs typeface="Candara"/>
              </a:rPr>
              <a:t> Decision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coverage?</a:t>
            </a:r>
            <a:endParaRPr sz="1000">
              <a:latin typeface="Candara"/>
              <a:cs typeface="Candara"/>
            </a:endParaRPr>
          </a:p>
          <a:p>
            <a:pPr marL="584200" indent="-2286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1000" spc="-10" dirty="0">
                <a:latin typeface="Candara"/>
                <a:cs typeface="Candara"/>
              </a:rPr>
              <a:t>How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many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test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cases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are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required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to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achieve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100%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Statement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coverage?</a:t>
            </a:r>
            <a:endParaRPr sz="1000">
              <a:latin typeface="Candara"/>
              <a:cs typeface="Candara"/>
            </a:endParaRPr>
          </a:p>
          <a:p>
            <a:pPr marL="5842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1000" spc="-10" dirty="0">
                <a:latin typeface="Candara"/>
                <a:cs typeface="Candara"/>
              </a:rPr>
              <a:t>How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many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test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situations</a:t>
            </a:r>
            <a:r>
              <a:rPr sz="1000" dirty="0">
                <a:latin typeface="Candara"/>
                <a:cs typeface="Candara"/>
              </a:rPr>
              <a:t> have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“go to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beach”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result?</a:t>
            </a: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</a:pPr>
            <a:endParaRPr sz="115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andara"/>
                <a:cs typeface="Candara"/>
              </a:rPr>
              <a:t>1.2.3</a:t>
            </a:r>
            <a:r>
              <a:rPr sz="1000" b="1" spc="220" dirty="0">
                <a:latin typeface="Candara"/>
                <a:cs typeface="Candara"/>
              </a:rPr>
              <a:t>  </a:t>
            </a:r>
            <a:r>
              <a:rPr sz="1000" b="1" spc="-10" dirty="0">
                <a:latin typeface="Candara"/>
                <a:cs typeface="Candara"/>
              </a:rPr>
              <a:t>Code</a:t>
            </a:r>
            <a:r>
              <a:rPr sz="1000" b="1" spc="-5" dirty="0">
                <a:latin typeface="Candara"/>
                <a:cs typeface="Candara"/>
              </a:rPr>
              <a:t> snippet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3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: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0767" y="4182491"/>
            <a:ext cx="4838065" cy="756617"/>
          </a:xfrm>
          <a:prstGeom prst="rect">
            <a:avLst/>
          </a:prstGeom>
          <a:solidFill>
            <a:srgbClr val="EEEFF0"/>
          </a:solidFill>
        </p:spPr>
        <p:txBody>
          <a:bodyPr vert="horz" wrap="square" lIns="0" tIns="0" rIns="0" bIns="0" rtlCol="0">
            <a:spAutoFit/>
          </a:bodyPr>
          <a:lstStyle/>
          <a:p>
            <a:pPr marL="228600" indent="-210820">
              <a:lnSpc>
                <a:spcPts val="1095"/>
              </a:lnSpc>
              <a:buAutoNum type="arabicPeriod"/>
              <a:tabLst>
                <a:tab pos="228600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int</a:t>
            </a:r>
            <a:r>
              <a:rPr sz="1000" spc="-2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result</a:t>
            </a:r>
            <a:r>
              <a:rPr sz="1000" spc="-2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=</a:t>
            </a:r>
            <a:r>
              <a:rPr sz="1000" spc="-1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a+</a:t>
            </a:r>
            <a:r>
              <a:rPr sz="1000" spc="-2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b;</a:t>
            </a:r>
            <a:endParaRPr sz="1000">
              <a:latin typeface="Consolas"/>
              <a:cs typeface="Consolas"/>
            </a:endParaRPr>
          </a:p>
          <a:p>
            <a:pPr marL="228600" indent="-210820">
              <a:lnSpc>
                <a:spcPts val="1170"/>
              </a:lnSpc>
              <a:buAutoNum type="arabicPeriod"/>
              <a:tabLst>
                <a:tab pos="228600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If</a:t>
            </a:r>
            <a:r>
              <a:rPr sz="1000" spc="-3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(result&gt;</a:t>
            </a:r>
            <a:r>
              <a:rPr sz="1000" spc="-3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0)</a:t>
            </a:r>
            <a:endParaRPr sz="1000">
              <a:latin typeface="Consolas"/>
              <a:cs typeface="Consolas"/>
            </a:endParaRPr>
          </a:p>
          <a:p>
            <a:pPr marL="368300" indent="-351155">
              <a:lnSpc>
                <a:spcPts val="1170"/>
              </a:lnSpc>
              <a:buAutoNum type="arabicPeriod"/>
              <a:tabLst>
                <a:tab pos="368300" algn="l"/>
                <a:tab pos="368935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Print</a:t>
            </a:r>
            <a:r>
              <a:rPr sz="1000" spc="-3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("Positive",</a:t>
            </a:r>
            <a:r>
              <a:rPr sz="1000" spc="-3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result)</a:t>
            </a:r>
            <a:endParaRPr sz="1000">
              <a:latin typeface="Consolas"/>
              <a:cs typeface="Consolas"/>
            </a:endParaRPr>
          </a:p>
          <a:p>
            <a:pPr marL="228600" indent="-210820">
              <a:lnSpc>
                <a:spcPts val="1170"/>
              </a:lnSpc>
              <a:buAutoNum type="arabicPeriod"/>
              <a:tabLst>
                <a:tab pos="228600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Else</a:t>
            </a:r>
            <a:endParaRPr sz="1000">
              <a:latin typeface="Consolas"/>
              <a:cs typeface="Consolas"/>
            </a:endParaRPr>
          </a:p>
          <a:p>
            <a:pPr marL="368300" indent="-351155">
              <a:lnSpc>
                <a:spcPts val="1190"/>
              </a:lnSpc>
              <a:buAutoNum type="arabicPeriod"/>
              <a:tabLst>
                <a:tab pos="368300" algn="l"/>
                <a:tab pos="368935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Print</a:t>
            </a:r>
            <a:r>
              <a:rPr sz="1000" spc="-3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("Negative",</a:t>
            </a:r>
            <a:r>
              <a:rPr sz="1000" spc="-3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result)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3453" y="5055235"/>
            <a:ext cx="4455160" cy="81278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84200" marR="5080">
              <a:lnSpc>
                <a:spcPct val="102000"/>
              </a:lnSpc>
              <a:spcBef>
                <a:spcPts val="70"/>
              </a:spcBef>
            </a:pPr>
            <a:r>
              <a:rPr sz="1000" spc="-5" dirty="0">
                <a:latin typeface="Candara"/>
                <a:cs typeface="Candara"/>
              </a:rPr>
              <a:t>Find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%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Statement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&amp;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Branch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Coverage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for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following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test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cases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: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1.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a=3, b=9</a:t>
            </a:r>
            <a:endParaRPr sz="1000">
              <a:latin typeface="Candara"/>
              <a:cs typeface="Candara"/>
            </a:endParaRPr>
          </a:p>
          <a:p>
            <a:pPr marL="584200">
              <a:lnSpc>
                <a:spcPct val="100000"/>
              </a:lnSpc>
              <a:spcBef>
                <a:spcPts val="25"/>
              </a:spcBef>
            </a:pPr>
            <a:r>
              <a:rPr sz="1000" spc="-5" dirty="0">
                <a:latin typeface="Candara"/>
                <a:cs typeface="Candara"/>
              </a:rPr>
              <a:t>2.</a:t>
            </a:r>
            <a:r>
              <a:rPr sz="1000" spc="-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a=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-3,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b= -9</a:t>
            </a: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andara"/>
                <a:cs typeface="Candara"/>
              </a:rPr>
              <a:t>1.2.4</a:t>
            </a:r>
            <a:r>
              <a:rPr sz="1000" b="1" spc="595" dirty="0">
                <a:latin typeface="Candara"/>
                <a:cs typeface="Candara"/>
              </a:rPr>
              <a:t> </a:t>
            </a:r>
            <a:r>
              <a:rPr sz="1000" b="1" spc="-10" dirty="0">
                <a:latin typeface="Candara"/>
                <a:cs typeface="Candara"/>
              </a:rPr>
              <a:t>Code</a:t>
            </a:r>
            <a:r>
              <a:rPr sz="1000" b="1" spc="-5" dirty="0">
                <a:latin typeface="Candara"/>
                <a:cs typeface="Candara"/>
              </a:rPr>
              <a:t> snippet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4</a:t>
            </a:r>
            <a:r>
              <a:rPr sz="1000" b="1" spc="-10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: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0767" y="5892672"/>
            <a:ext cx="4838065" cy="1064394"/>
          </a:xfrm>
          <a:prstGeom prst="rect">
            <a:avLst/>
          </a:prstGeom>
          <a:solidFill>
            <a:srgbClr val="EEEFF0"/>
          </a:solidFill>
        </p:spPr>
        <p:txBody>
          <a:bodyPr vert="horz" wrap="square" lIns="0" tIns="0" rIns="0" bIns="0" rtlCol="0">
            <a:spAutoFit/>
          </a:bodyPr>
          <a:lstStyle/>
          <a:p>
            <a:pPr marL="228600" indent="-210820">
              <a:lnSpc>
                <a:spcPts val="1100"/>
              </a:lnSpc>
              <a:buAutoNum type="arabicPeriod"/>
              <a:tabLst>
                <a:tab pos="228600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Read</a:t>
            </a:r>
            <a:r>
              <a:rPr sz="1000" spc="-3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A,</a:t>
            </a:r>
            <a:r>
              <a:rPr sz="1000" spc="-2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B,</a:t>
            </a:r>
            <a:r>
              <a:rPr sz="1000" spc="-3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C</a:t>
            </a:r>
            <a:endParaRPr sz="1000">
              <a:latin typeface="Consolas"/>
              <a:cs typeface="Consolas"/>
            </a:endParaRPr>
          </a:p>
          <a:p>
            <a:pPr marL="228600" indent="-211454">
              <a:lnSpc>
                <a:spcPts val="1170"/>
              </a:lnSpc>
              <a:buAutoNum type="arabicPeriod"/>
              <a:tabLst>
                <a:tab pos="229235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If</a:t>
            </a:r>
            <a:r>
              <a:rPr sz="1000" spc="-3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32729"/>
                </a:solidFill>
                <a:latin typeface="Consolas"/>
                <a:cs typeface="Consolas"/>
              </a:rPr>
              <a:t>A&gt;B</a:t>
            </a:r>
            <a:r>
              <a:rPr sz="1000" spc="-3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Then</a:t>
            </a:r>
            <a:endParaRPr sz="1000">
              <a:latin typeface="Consolas"/>
              <a:cs typeface="Consolas"/>
            </a:endParaRPr>
          </a:p>
          <a:p>
            <a:pPr marL="368300" indent="-351155">
              <a:lnSpc>
                <a:spcPts val="1170"/>
              </a:lnSpc>
              <a:buAutoNum type="arabicPeriod"/>
              <a:tabLst>
                <a:tab pos="368300" algn="l"/>
                <a:tab pos="368935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Print</a:t>
            </a:r>
            <a:r>
              <a:rPr sz="1000" spc="-6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(A/B)</a:t>
            </a:r>
            <a:endParaRPr sz="1000">
              <a:latin typeface="Consolas"/>
              <a:cs typeface="Consolas"/>
            </a:endParaRPr>
          </a:p>
          <a:p>
            <a:pPr marL="228600" indent="-210820">
              <a:lnSpc>
                <a:spcPts val="1175"/>
              </a:lnSpc>
              <a:buAutoNum type="arabicPeriod"/>
              <a:tabLst>
                <a:tab pos="228600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End</a:t>
            </a:r>
            <a:r>
              <a:rPr sz="1000" spc="-5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32729"/>
                </a:solidFill>
                <a:latin typeface="Consolas"/>
                <a:cs typeface="Consolas"/>
              </a:rPr>
              <a:t>IF</a:t>
            </a:r>
            <a:endParaRPr sz="1000">
              <a:latin typeface="Consolas"/>
              <a:cs typeface="Consolas"/>
            </a:endParaRPr>
          </a:p>
          <a:p>
            <a:pPr marL="228600" indent="-211454">
              <a:lnSpc>
                <a:spcPts val="1170"/>
              </a:lnSpc>
              <a:buAutoNum type="arabicPeriod"/>
              <a:tabLst>
                <a:tab pos="229235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If</a:t>
            </a:r>
            <a:r>
              <a:rPr sz="1000" spc="-3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32729"/>
                </a:solidFill>
                <a:latin typeface="Consolas"/>
                <a:cs typeface="Consolas"/>
              </a:rPr>
              <a:t>A&gt;C</a:t>
            </a:r>
            <a:r>
              <a:rPr sz="1000" spc="-25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Then</a:t>
            </a:r>
            <a:endParaRPr sz="1000">
              <a:latin typeface="Consolas"/>
              <a:cs typeface="Consolas"/>
            </a:endParaRPr>
          </a:p>
          <a:p>
            <a:pPr marL="368300" indent="-351155">
              <a:lnSpc>
                <a:spcPts val="1170"/>
              </a:lnSpc>
              <a:buAutoNum type="arabicPeriod"/>
              <a:tabLst>
                <a:tab pos="368300" algn="l"/>
                <a:tab pos="368935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Print</a:t>
            </a:r>
            <a:r>
              <a:rPr sz="1000" spc="-5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(A/C)</a:t>
            </a:r>
            <a:endParaRPr sz="1000">
              <a:latin typeface="Consolas"/>
              <a:cs typeface="Consolas"/>
            </a:endParaRPr>
          </a:p>
          <a:p>
            <a:pPr marL="228600" indent="-211454">
              <a:lnSpc>
                <a:spcPts val="1190"/>
              </a:lnSpc>
              <a:buAutoNum type="arabicPeriod"/>
              <a:tabLst>
                <a:tab pos="229235" algn="l"/>
              </a:tabLst>
            </a:pPr>
            <a:r>
              <a:rPr sz="1000" spc="-5" dirty="0">
                <a:solidFill>
                  <a:srgbClr val="232729"/>
                </a:solidFill>
                <a:latin typeface="Consolas"/>
                <a:cs typeface="Consolas"/>
              </a:rPr>
              <a:t>End</a:t>
            </a:r>
            <a:r>
              <a:rPr sz="1000" spc="-50" dirty="0">
                <a:solidFill>
                  <a:srgbClr val="232729"/>
                </a:solidFill>
                <a:latin typeface="Consolas"/>
                <a:cs typeface="Consolas"/>
              </a:rPr>
              <a:t> </a:t>
            </a:r>
            <a:r>
              <a:rPr sz="1000" spc="-15" dirty="0">
                <a:solidFill>
                  <a:srgbClr val="232729"/>
                </a:solidFill>
                <a:latin typeface="Consolas"/>
                <a:cs typeface="Consolas"/>
              </a:rPr>
              <a:t>IF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4955" y="7242429"/>
            <a:ext cx="4495165" cy="78457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000" spc="-5" dirty="0">
                <a:latin typeface="Candara"/>
                <a:cs typeface="Candara"/>
              </a:rPr>
              <a:t>Find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% of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Statement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Coverage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&amp;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%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 Path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Coverage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for 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following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test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cases: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1.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 = 5, B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= 10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= 2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Candara"/>
                <a:cs typeface="Candara"/>
              </a:rPr>
              <a:t>2.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=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10,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 =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10 and C =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10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spc="-5" dirty="0">
                <a:latin typeface="Candara"/>
                <a:cs typeface="Candara"/>
              </a:rPr>
              <a:t>3.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=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10,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 =5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 C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=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2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5" dirty="0">
                <a:latin typeface="Candara"/>
                <a:cs typeface="Candara"/>
              </a:rPr>
              <a:t>4.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=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2,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B=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5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 C =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10</a:t>
            </a:r>
            <a:endParaRPr sz="100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0" y="625857"/>
            <a:ext cx="15532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3453" y="1494180"/>
            <a:ext cx="5048250" cy="801886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54965" algn="l"/>
              </a:tabLst>
            </a:pPr>
            <a:r>
              <a:rPr sz="1000" b="1" spc="-5" dirty="0">
                <a:latin typeface="Candara"/>
                <a:cs typeface="Candara"/>
              </a:rPr>
              <a:t>1.3	Validate the</a:t>
            </a:r>
            <a:r>
              <a:rPr sz="1000" b="1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coding standards</a:t>
            </a:r>
            <a:r>
              <a:rPr sz="1000" b="1" spc="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using Review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checklist</a:t>
            </a:r>
            <a:endParaRPr sz="1000">
              <a:latin typeface="Candara"/>
              <a:cs typeface="Candara"/>
            </a:endParaRPr>
          </a:p>
          <a:p>
            <a:pPr marL="413384" marR="5080" indent="-342900">
              <a:lnSpc>
                <a:spcPct val="102000"/>
              </a:lnSpc>
              <a:spcBef>
                <a:spcPts val="180"/>
              </a:spcBef>
            </a:pPr>
            <a:r>
              <a:rPr sz="1000" spc="-5" dirty="0">
                <a:latin typeface="Candara"/>
                <a:cs typeface="Candara"/>
              </a:rPr>
              <a:t>Note: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You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make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use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Code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Review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Check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list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explained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in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Lesson</a:t>
            </a:r>
            <a:r>
              <a:rPr sz="1000" spc="5" dirty="0">
                <a:latin typeface="Candara"/>
                <a:cs typeface="Candara"/>
              </a:rPr>
              <a:t> 02.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You </a:t>
            </a:r>
            <a:r>
              <a:rPr sz="1000" spc="-10" dirty="0">
                <a:latin typeface="Candara"/>
                <a:cs typeface="Candara"/>
              </a:rPr>
              <a:t>can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also make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10" dirty="0">
                <a:latin typeface="Candara"/>
                <a:cs typeface="Candara"/>
              </a:rPr>
              <a:t>use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of sample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template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given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below</a:t>
            </a: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Candara"/>
              <a:cs typeface="Candara"/>
            </a:endParaRPr>
          </a:p>
          <a:p>
            <a:pPr marL="1821814">
              <a:lnSpc>
                <a:spcPct val="100000"/>
              </a:lnSpc>
            </a:pPr>
            <a:r>
              <a:rPr sz="900" b="1" spc="-5" dirty="0">
                <a:latin typeface="Candara"/>
                <a:cs typeface="Candara"/>
              </a:rPr>
              <a:t>Table:</a:t>
            </a:r>
            <a:r>
              <a:rPr sz="900" b="1" spc="-10" dirty="0">
                <a:latin typeface="Candara"/>
                <a:cs typeface="Candara"/>
              </a:rPr>
              <a:t> </a:t>
            </a:r>
            <a:r>
              <a:rPr sz="900" b="1" spc="-5" dirty="0">
                <a:latin typeface="Candara"/>
                <a:cs typeface="Candara"/>
              </a:rPr>
              <a:t>Template</a:t>
            </a:r>
            <a:r>
              <a:rPr sz="900" b="1" spc="-10" dirty="0">
                <a:latin typeface="Candara"/>
                <a:cs typeface="Candara"/>
              </a:rPr>
              <a:t> </a:t>
            </a:r>
            <a:r>
              <a:rPr sz="900" b="1" dirty="0">
                <a:latin typeface="Candara"/>
                <a:cs typeface="Candara"/>
              </a:rPr>
              <a:t>of</a:t>
            </a:r>
            <a:r>
              <a:rPr sz="900" b="1" spc="10" dirty="0">
                <a:latin typeface="Candara"/>
                <a:cs typeface="Candara"/>
              </a:rPr>
              <a:t> </a:t>
            </a:r>
            <a:r>
              <a:rPr sz="900" b="1" spc="-5" dirty="0">
                <a:latin typeface="Candara"/>
                <a:cs typeface="Candara"/>
              </a:rPr>
              <a:t>Code </a:t>
            </a:r>
            <a:r>
              <a:rPr sz="900" b="1" dirty="0">
                <a:latin typeface="Candara"/>
                <a:cs typeface="Candara"/>
              </a:rPr>
              <a:t>Review</a:t>
            </a:r>
            <a:r>
              <a:rPr sz="900" b="1" spc="-5" dirty="0">
                <a:latin typeface="Candara"/>
                <a:cs typeface="Candara"/>
              </a:rPr>
              <a:t> Checklist</a:t>
            </a:r>
            <a:endParaRPr sz="900">
              <a:latin typeface="Candara"/>
              <a:cs typeface="Candar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41018" y="2298445"/>
          <a:ext cx="5489575" cy="39936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/>
                <a:gridCol w="4413250"/>
                <a:gridCol w="733425"/>
              </a:tblGrid>
              <a:tr h="494666">
                <a:tc>
                  <a:txBody>
                    <a:bodyPr/>
                    <a:lstStyle/>
                    <a:p>
                      <a:pPr marL="85090">
                        <a:lnSpc>
                          <a:spcPts val="1175"/>
                        </a:lnSpc>
                        <a:spcBef>
                          <a:spcPts val="295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Sr.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66675">
                        <a:lnSpc>
                          <a:spcPts val="1175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No.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Question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1048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7945" indent="60960">
                        <a:lnSpc>
                          <a:spcPts val="1150"/>
                        </a:lnSpc>
                        <a:spcBef>
                          <a:spcPts val="37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Remark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(Yes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No)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762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60985">
                <a:tc gridSpan="3">
                  <a:txBody>
                    <a:bodyPr/>
                    <a:lstStyle/>
                    <a:p>
                      <a:pPr marL="66675">
                        <a:lnSpc>
                          <a:spcPts val="1165"/>
                        </a:lnSpc>
                        <a:spcBef>
                          <a:spcPts val="29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Syntactical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Errors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3DF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2255"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30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5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every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statement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 delimiter?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255"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30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5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Are the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in-built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functions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spelled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properly?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0985">
                <a:tc gridSpan="3">
                  <a:txBody>
                    <a:bodyPr/>
                    <a:lstStyle/>
                    <a:p>
                      <a:pPr marL="66675">
                        <a:lnSpc>
                          <a:spcPts val="1165"/>
                        </a:lnSpc>
                        <a:spcBef>
                          <a:spcPts val="29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Declaration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Errors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3DF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2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5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Have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variables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been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explicitly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declared?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5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variables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properly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initialized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declaration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sections?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0985">
                <a:tc gridSpan="3">
                  <a:txBody>
                    <a:bodyPr/>
                    <a:lstStyle/>
                    <a:p>
                      <a:pPr marL="66675">
                        <a:lnSpc>
                          <a:spcPts val="1165"/>
                        </a:lnSpc>
                        <a:spcBef>
                          <a:spcPts val="29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Comparison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Errors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3DF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8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67030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there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comparisons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between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variables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having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inconsistent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000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types?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0985">
                <a:tc gridSpan="3">
                  <a:txBody>
                    <a:bodyPr/>
                    <a:lstStyle/>
                    <a:p>
                      <a:pPr marL="66675">
                        <a:lnSpc>
                          <a:spcPts val="1165"/>
                        </a:lnSpc>
                        <a:spcBef>
                          <a:spcPts val="29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Flow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Errors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3DF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2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5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every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cause has an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effect?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0985">
                <a:tc gridSpan="3">
                  <a:txBody>
                    <a:bodyPr/>
                    <a:lstStyle/>
                    <a:p>
                      <a:pPr marL="66675">
                        <a:lnSpc>
                          <a:spcPts val="1165"/>
                        </a:lnSpc>
                        <a:spcBef>
                          <a:spcPts val="29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Errors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3DF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2255"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30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5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statements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handled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correctly?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5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statements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handled correctly?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73454" y="5679720"/>
            <a:ext cx="4920615" cy="149438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54965" algn="l"/>
              </a:tabLst>
            </a:pPr>
            <a:endParaRPr lang="en-US" sz="1000" b="1" spc="-5" dirty="0" smtClean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54965" algn="l"/>
              </a:tabLst>
            </a:pPr>
            <a:endParaRPr lang="en-US" sz="1000" b="1" spc="-5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54965" algn="l"/>
              </a:tabLst>
            </a:pPr>
            <a:endParaRPr lang="en-US" sz="1000" b="1" spc="-5" dirty="0" smtClean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54965" algn="l"/>
              </a:tabLst>
            </a:pPr>
            <a:endParaRPr lang="en-US" sz="1000" b="1" spc="-5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54965" algn="l"/>
              </a:tabLst>
            </a:pPr>
            <a:endParaRPr lang="en-US" sz="1000" b="1" spc="-5" dirty="0" smtClean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54965" algn="l"/>
              </a:tabLst>
            </a:pPr>
            <a:r>
              <a:rPr sz="1000" b="1" spc="-5" dirty="0" smtClean="0">
                <a:latin typeface="Candara"/>
                <a:cs typeface="Candara"/>
              </a:rPr>
              <a:t>1.4</a:t>
            </a:r>
            <a:r>
              <a:rPr sz="1000" b="1" spc="-5" dirty="0">
                <a:latin typeface="Candara"/>
                <a:cs typeface="Candara"/>
              </a:rPr>
              <a:t>	Draw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Flow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5" dirty="0">
                <a:latin typeface="Candara"/>
                <a:cs typeface="Candara"/>
              </a:rPr>
              <a:t>Graph &amp; Determine </a:t>
            </a:r>
            <a:r>
              <a:rPr sz="1000" b="1" spc="-10" dirty="0">
                <a:latin typeface="Candara"/>
                <a:cs typeface="Candara"/>
              </a:rPr>
              <a:t>CC</a:t>
            </a:r>
            <a:endParaRPr sz="1000" dirty="0">
              <a:latin typeface="Candara"/>
              <a:cs typeface="Candara"/>
            </a:endParaRPr>
          </a:p>
          <a:p>
            <a:pPr marL="127000" marR="5080">
              <a:lnSpc>
                <a:spcPct val="102000"/>
              </a:lnSpc>
              <a:spcBef>
                <a:spcPts val="180"/>
              </a:spcBef>
            </a:pPr>
            <a:r>
              <a:rPr sz="1000" spc="-10" dirty="0">
                <a:latin typeface="Candara"/>
                <a:cs typeface="Candara"/>
              </a:rPr>
              <a:t>Draw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corresponding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flow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graph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and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find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the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cyclomatic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complexity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(CC)</a:t>
            </a:r>
            <a:r>
              <a:rPr sz="1000" spc="30" dirty="0">
                <a:latin typeface="Candara"/>
                <a:cs typeface="Candara"/>
              </a:rPr>
              <a:t> </a:t>
            </a:r>
            <a:r>
              <a:rPr sz="1000" dirty="0">
                <a:latin typeface="Candara"/>
                <a:cs typeface="Candara"/>
              </a:rPr>
              <a:t>for</a:t>
            </a:r>
            <a:r>
              <a:rPr sz="1000" spc="-5" dirty="0">
                <a:latin typeface="Candara"/>
                <a:cs typeface="Candara"/>
              </a:rPr>
              <a:t> the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following </a:t>
            </a:r>
            <a:r>
              <a:rPr sz="1000" spc="-2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specifications:</a:t>
            </a:r>
            <a:endParaRPr sz="1000" dirty="0">
              <a:latin typeface="Candara"/>
              <a:cs typeface="Candar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516370"/>
            <a:ext cx="1827529" cy="13471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7746" y="6516370"/>
            <a:ext cx="3102613" cy="1377949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28825" y="6359017"/>
          <a:ext cx="5167629" cy="2173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8180"/>
                <a:gridCol w="3219449"/>
              </a:tblGrid>
              <a:tr h="204893"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Specification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Specification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1763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893"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Specification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Specification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333091"/>
            <a:ext cx="427482" cy="17248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spc="-5" dirty="0" err="1" smtClean="0">
                <a:latin typeface="Candara"/>
                <a:cs typeface="Candara"/>
              </a:rPr>
              <a:t>rnal</a:t>
            </a:r>
            <a:endParaRPr sz="1100" dirty="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0540" y="625857"/>
            <a:ext cx="15532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ndara"/>
                <a:cs typeface="Candara"/>
              </a:rPr>
              <a:t>Testing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Concepts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Lab</a:t>
            </a:r>
            <a:r>
              <a:rPr sz="1100" i="1" spc="-15" dirty="0">
                <a:latin typeface="Candara"/>
                <a:cs typeface="Candara"/>
              </a:rPr>
              <a:t> </a:t>
            </a:r>
            <a:r>
              <a:rPr sz="1100" i="1" spc="-5" dirty="0">
                <a:latin typeface="Candara"/>
                <a:cs typeface="Candara"/>
              </a:rPr>
              <a:t>Book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7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1104" y="1485212"/>
            <a:ext cx="1015796" cy="171104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28826" y="1361186"/>
            <a:ext cx="5173980" cy="1969770"/>
            <a:chOff x="1528825" y="1361186"/>
            <a:chExt cx="5173980" cy="1969770"/>
          </a:xfrm>
        </p:grpSpPr>
        <p:sp>
          <p:nvSpPr>
            <p:cNvPr id="7" name="object 7"/>
            <p:cNvSpPr/>
            <p:nvPr/>
          </p:nvSpPr>
          <p:spPr>
            <a:xfrm>
              <a:off x="1535048" y="1367409"/>
              <a:ext cx="1941830" cy="9525"/>
            </a:xfrm>
            <a:custGeom>
              <a:avLst/>
              <a:gdLst/>
              <a:ahLst/>
              <a:cxnLst/>
              <a:rect l="l" t="t" r="r" b="b"/>
              <a:pathLst>
                <a:path w="1941829" h="9525">
                  <a:moveTo>
                    <a:pt x="0" y="9017"/>
                  </a:moveTo>
                  <a:lnTo>
                    <a:pt x="1941702" y="9017"/>
                  </a:lnTo>
                  <a:lnTo>
                    <a:pt x="1941702" y="0"/>
                  </a:lnTo>
                  <a:lnTo>
                    <a:pt x="0" y="0"/>
                  </a:lnTo>
                  <a:lnTo>
                    <a:pt x="0" y="9017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8826" y="1361185"/>
              <a:ext cx="5173980" cy="6350"/>
            </a:xfrm>
            <a:custGeom>
              <a:avLst/>
              <a:gdLst/>
              <a:ahLst/>
              <a:cxnLst/>
              <a:rect l="l" t="t" r="r" b="b"/>
              <a:pathLst>
                <a:path w="5173980" h="6350">
                  <a:moveTo>
                    <a:pt x="1947926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6096" y="6096"/>
                  </a:lnTo>
                  <a:lnTo>
                    <a:pt x="1947926" y="6096"/>
                  </a:lnTo>
                  <a:lnTo>
                    <a:pt x="1947926" y="0"/>
                  </a:lnTo>
                  <a:close/>
                </a:path>
                <a:path w="5173980" h="6350">
                  <a:moveTo>
                    <a:pt x="5173472" y="0"/>
                  </a:moveTo>
                  <a:lnTo>
                    <a:pt x="5167376" y="0"/>
                  </a:lnTo>
                  <a:lnTo>
                    <a:pt x="1954149" y="0"/>
                  </a:lnTo>
                  <a:lnTo>
                    <a:pt x="1948053" y="0"/>
                  </a:lnTo>
                  <a:lnTo>
                    <a:pt x="1948053" y="6096"/>
                  </a:lnTo>
                  <a:lnTo>
                    <a:pt x="1954149" y="6096"/>
                  </a:lnTo>
                  <a:lnTo>
                    <a:pt x="5167376" y="6096"/>
                  </a:lnTo>
                  <a:lnTo>
                    <a:pt x="5173472" y="6096"/>
                  </a:lnTo>
                  <a:lnTo>
                    <a:pt x="51734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048" y="3315334"/>
              <a:ext cx="1941830" cy="9525"/>
            </a:xfrm>
            <a:custGeom>
              <a:avLst/>
              <a:gdLst/>
              <a:ahLst/>
              <a:cxnLst/>
              <a:rect l="l" t="t" r="r" b="b"/>
              <a:pathLst>
                <a:path w="1941829" h="9525">
                  <a:moveTo>
                    <a:pt x="0" y="0"/>
                  </a:moveTo>
                  <a:lnTo>
                    <a:pt x="0" y="9144"/>
                  </a:lnTo>
                  <a:lnTo>
                    <a:pt x="1941702" y="9144"/>
                  </a:lnTo>
                  <a:lnTo>
                    <a:pt x="19417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8826" y="1367408"/>
              <a:ext cx="5173980" cy="1963420"/>
            </a:xfrm>
            <a:custGeom>
              <a:avLst/>
              <a:gdLst/>
              <a:ahLst/>
              <a:cxnLst/>
              <a:rect l="l" t="t" r="r" b="b"/>
              <a:pathLst>
                <a:path w="5173980" h="1963420">
                  <a:moveTo>
                    <a:pt x="1947926" y="1957070"/>
                  </a:moveTo>
                  <a:lnTo>
                    <a:pt x="6096" y="195707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1957070"/>
                  </a:lnTo>
                  <a:lnTo>
                    <a:pt x="0" y="1963166"/>
                  </a:lnTo>
                  <a:lnTo>
                    <a:pt x="6096" y="1963166"/>
                  </a:lnTo>
                  <a:lnTo>
                    <a:pt x="1947926" y="1963166"/>
                  </a:lnTo>
                  <a:lnTo>
                    <a:pt x="1947926" y="1957070"/>
                  </a:lnTo>
                  <a:close/>
                </a:path>
                <a:path w="5173980" h="1963420">
                  <a:moveTo>
                    <a:pt x="5173472" y="0"/>
                  </a:moveTo>
                  <a:lnTo>
                    <a:pt x="5167376" y="0"/>
                  </a:lnTo>
                  <a:lnTo>
                    <a:pt x="5167376" y="1957070"/>
                  </a:lnTo>
                  <a:lnTo>
                    <a:pt x="1954149" y="1957070"/>
                  </a:lnTo>
                  <a:lnTo>
                    <a:pt x="1954149" y="0"/>
                  </a:lnTo>
                  <a:lnTo>
                    <a:pt x="1948053" y="0"/>
                  </a:lnTo>
                  <a:lnTo>
                    <a:pt x="1948053" y="1957070"/>
                  </a:lnTo>
                  <a:lnTo>
                    <a:pt x="1948053" y="1963166"/>
                  </a:lnTo>
                  <a:lnTo>
                    <a:pt x="1954149" y="1963166"/>
                  </a:lnTo>
                  <a:lnTo>
                    <a:pt x="5167376" y="1963166"/>
                  </a:lnTo>
                  <a:lnTo>
                    <a:pt x="5173472" y="1963166"/>
                  </a:lnTo>
                  <a:lnTo>
                    <a:pt x="5173472" y="1957070"/>
                  </a:lnTo>
                  <a:lnTo>
                    <a:pt x="51734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2538" y="1422904"/>
            <a:ext cx="1767469" cy="179791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78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4213</Words>
  <Application>Microsoft Office PowerPoint</Application>
  <PresentationFormat>Custom</PresentationFormat>
  <Paragraphs>635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Angles</vt:lpstr>
      <vt:lpstr>Testing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Manual (TOC – Components)</dc:title>
  <dc:creator>diwanjum</dc:creator>
  <cp:lastModifiedBy>918617893423</cp:lastModifiedBy>
  <cp:revision>31</cp:revision>
  <dcterms:created xsi:type="dcterms:W3CDTF">2021-10-20T09:35:01Z</dcterms:created>
  <dcterms:modified xsi:type="dcterms:W3CDTF">2021-12-20T14:09:17Z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2019-05-13T00:00:00Z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2021-10-20T00:00:00Z</vt:filetime>
  </property>
</Properties>
</file>