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8727" y="0"/>
            <a:ext cx="5294630" cy="6857365"/>
          </a:xfrm>
          <a:custGeom>
            <a:avLst/>
            <a:gdLst/>
            <a:ahLst/>
            <a:cxnLst/>
            <a:rect l="l" t="t" r="r" b="b"/>
            <a:pathLst>
              <a:path w="5294630" h="6857365">
                <a:moveTo>
                  <a:pt x="149404" y="0"/>
                </a:moveTo>
                <a:lnTo>
                  <a:pt x="5294381" y="0"/>
                </a:lnTo>
                <a:lnTo>
                  <a:pt x="5294381" y="6843745"/>
                </a:lnTo>
                <a:lnTo>
                  <a:pt x="5137607" y="6857280"/>
                </a:lnTo>
                <a:lnTo>
                  <a:pt x="4651185" y="6721439"/>
                </a:lnTo>
                <a:lnTo>
                  <a:pt x="3810967" y="6171552"/>
                </a:lnTo>
                <a:lnTo>
                  <a:pt x="2592802" y="4942950"/>
                </a:lnTo>
                <a:lnTo>
                  <a:pt x="2614260" y="4892413"/>
                </a:lnTo>
                <a:lnTo>
                  <a:pt x="2634389" y="4842721"/>
                </a:lnTo>
                <a:lnTo>
                  <a:pt x="2653197" y="4793862"/>
                </a:lnTo>
                <a:lnTo>
                  <a:pt x="2670696" y="4745819"/>
                </a:lnTo>
                <a:lnTo>
                  <a:pt x="2686896" y="4698579"/>
                </a:lnTo>
                <a:lnTo>
                  <a:pt x="2701807" y="4652126"/>
                </a:lnTo>
                <a:lnTo>
                  <a:pt x="2715440" y="4606445"/>
                </a:lnTo>
                <a:lnTo>
                  <a:pt x="2727805" y="4561523"/>
                </a:lnTo>
                <a:lnTo>
                  <a:pt x="2738912" y="4517344"/>
                </a:lnTo>
                <a:lnTo>
                  <a:pt x="2748773" y="4473894"/>
                </a:lnTo>
                <a:lnTo>
                  <a:pt x="2757397" y="4431157"/>
                </a:lnTo>
                <a:lnTo>
                  <a:pt x="2764795" y="4389120"/>
                </a:lnTo>
                <a:lnTo>
                  <a:pt x="2770977" y="4347767"/>
                </a:lnTo>
                <a:lnTo>
                  <a:pt x="2775954" y="4307084"/>
                </a:lnTo>
                <a:lnTo>
                  <a:pt x="2779736" y="4267056"/>
                </a:lnTo>
                <a:lnTo>
                  <a:pt x="2782334" y="4227668"/>
                </a:lnTo>
                <a:lnTo>
                  <a:pt x="2783758" y="4188906"/>
                </a:lnTo>
                <a:lnTo>
                  <a:pt x="2784018" y="4150754"/>
                </a:lnTo>
                <a:lnTo>
                  <a:pt x="2783124" y="4113199"/>
                </a:lnTo>
                <a:lnTo>
                  <a:pt x="2777920" y="4039818"/>
                </a:lnTo>
                <a:lnTo>
                  <a:pt x="2768228" y="3968645"/>
                </a:lnTo>
                <a:lnTo>
                  <a:pt x="2754131" y="3899562"/>
                </a:lnTo>
                <a:lnTo>
                  <a:pt x="2735714" y="3832452"/>
                </a:lnTo>
                <a:lnTo>
                  <a:pt x="2713058" y="3767196"/>
                </a:lnTo>
                <a:lnTo>
                  <a:pt x="2686249" y="3703678"/>
                </a:lnTo>
                <a:lnTo>
                  <a:pt x="2655368" y="3641778"/>
                </a:lnTo>
                <a:lnTo>
                  <a:pt x="2620500" y="3581381"/>
                </a:lnTo>
                <a:lnTo>
                  <a:pt x="2581727" y="3522367"/>
                </a:lnTo>
                <a:lnTo>
                  <a:pt x="2539133" y="3464619"/>
                </a:lnTo>
                <a:lnTo>
                  <a:pt x="2492802" y="3408019"/>
                </a:lnTo>
                <a:lnTo>
                  <a:pt x="2442817" y="3352450"/>
                </a:lnTo>
                <a:lnTo>
                  <a:pt x="2389261" y="3297794"/>
                </a:lnTo>
                <a:lnTo>
                  <a:pt x="2361170" y="3270772"/>
                </a:lnTo>
                <a:lnTo>
                  <a:pt x="2332217" y="3243934"/>
                </a:lnTo>
                <a:lnTo>
                  <a:pt x="2302414" y="3217264"/>
                </a:lnTo>
                <a:lnTo>
                  <a:pt x="2271769" y="3190750"/>
                </a:lnTo>
                <a:lnTo>
                  <a:pt x="2240295" y="3164376"/>
                </a:lnTo>
                <a:lnTo>
                  <a:pt x="2208001" y="3138126"/>
                </a:lnTo>
                <a:lnTo>
                  <a:pt x="2174897" y="3111987"/>
                </a:lnTo>
                <a:lnTo>
                  <a:pt x="2140995" y="3085944"/>
                </a:lnTo>
                <a:lnTo>
                  <a:pt x="2106304" y="3059982"/>
                </a:lnTo>
                <a:lnTo>
                  <a:pt x="2070835" y="3034087"/>
                </a:lnTo>
                <a:lnTo>
                  <a:pt x="2034598" y="3008243"/>
                </a:lnTo>
                <a:lnTo>
                  <a:pt x="1959863" y="2956651"/>
                </a:lnTo>
                <a:lnTo>
                  <a:pt x="1882182" y="2905088"/>
                </a:lnTo>
                <a:lnTo>
                  <a:pt x="1801639" y="2853438"/>
                </a:lnTo>
                <a:lnTo>
                  <a:pt x="1718317" y="2801582"/>
                </a:lnTo>
                <a:lnTo>
                  <a:pt x="1632300" y="2749403"/>
                </a:lnTo>
                <a:lnTo>
                  <a:pt x="1498401" y="2670271"/>
                </a:lnTo>
                <a:lnTo>
                  <a:pt x="1358907" y="2589749"/>
                </a:lnTo>
                <a:lnTo>
                  <a:pt x="909658" y="2335869"/>
                </a:lnTo>
                <a:lnTo>
                  <a:pt x="195145" y="1634766"/>
                </a:lnTo>
                <a:lnTo>
                  <a:pt x="0" y="869158"/>
                </a:lnTo>
                <a:lnTo>
                  <a:pt x="69620" y="252938"/>
                </a:lnTo>
                <a:lnTo>
                  <a:pt x="149404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319" y="3474465"/>
            <a:ext cx="3366135" cy="9601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5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006FAC"/>
                </a:solidFill>
                <a:latin typeface="Verdana"/>
                <a:cs typeface="Verdana"/>
              </a:rPr>
              <a:t>1:</a:t>
            </a:r>
            <a:r>
              <a:rPr sz="15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06FAC"/>
                </a:solidFill>
                <a:latin typeface="Verdana"/>
                <a:cs typeface="Verdana"/>
              </a:rPr>
              <a:t>Fundamentals</a:t>
            </a:r>
            <a:r>
              <a:rPr sz="1500" spc="-7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15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1.1.2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9502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Debugging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389329"/>
            <a:ext cx="8385809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debugging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 different.</a:t>
            </a:r>
            <a:endParaRPr sz="1800">
              <a:latin typeface="Verdana"/>
              <a:cs typeface="Verdana"/>
            </a:endParaRPr>
          </a:p>
          <a:p>
            <a:pPr marL="299085" marR="37465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Executing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5" dirty="0">
                <a:latin typeface="Verdana"/>
                <a:cs typeface="Verdana"/>
              </a:rPr>
              <a:t> show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caused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 defects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Debugging</a:t>
            </a:r>
            <a:r>
              <a:rPr sz="1800" dirty="0">
                <a:latin typeface="Verdana"/>
                <a:cs typeface="Verdana"/>
              </a:rPr>
              <a:t> 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dirty="0">
                <a:latin typeface="Verdana"/>
                <a:cs typeface="Verdana"/>
              </a:rPr>
              <a:t> activity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finds,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analyzes,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fixes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Subsequent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fixes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resolved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defects.</a:t>
            </a:r>
            <a:endParaRPr sz="1800">
              <a:latin typeface="Verdana"/>
              <a:cs typeface="Verdana"/>
            </a:endParaRPr>
          </a:p>
          <a:p>
            <a:pPr marL="12700" marR="333375">
              <a:lnSpc>
                <a:spcPct val="1501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some </a:t>
            </a:r>
            <a:r>
              <a:rPr sz="1800" spc="-5" dirty="0">
                <a:latin typeface="Verdana"/>
                <a:cs typeface="Verdana"/>
              </a:rPr>
              <a:t>cases, </a:t>
            </a:r>
            <a:r>
              <a:rPr sz="1800" dirty="0">
                <a:latin typeface="Verdana"/>
                <a:cs typeface="Verdana"/>
              </a:rPr>
              <a:t>testers are responsible </a:t>
            </a:r>
            <a:r>
              <a:rPr sz="1800" spc="-5" dirty="0">
                <a:latin typeface="Verdana"/>
                <a:cs typeface="Verdana"/>
              </a:rPr>
              <a:t>for the </a:t>
            </a:r>
            <a:r>
              <a:rPr sz="1800" dirty="0">
                <a:latin typeface="Verdana"/>
                <a:cs typeface="Verdana"/>
              </a:rPr>
              <a:t>initial test </a:t>
            </a:r>
            <a:r>
              <a:rPr sz="1800" spc="-5" dirty="0">
                <a:latin typeface="Verdana"/>
                <a:cs typeface="Verdana"/>
              </a:rPr>
              <a:t>and the final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 test, </a:t>
            </a:r>
            <a:r>
              <a:rPr sz="1800" spc="-5" dirty="0">
                <a:latin typeface="Verdana"/>
                <a:cs typeface="Verdana"/>
              </a:rPr>
              <a:t>while </a:t>
            </a:r>
            <a:r>
              <a:rPr sz="1800" dirty="0">
                <a:latin typeface="Verdana"/>
                <a:cs typeface="Verdana"/>
              </a:rPr>
              <a:t>developers do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debugging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associated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spc="-40" dirty="0">
                <a:latin typeface="Verdana"/>
                <a:cs typeface="Verdana"/>
              </a:rPr>
              <a:t>However,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Agile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some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5" dirty="0">
                <a:latin typeface="Verdana"/>
                <a:cs typeface="Verdana"/>
              </a:rPr>
              <a:t> lifecycles,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testers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debugging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356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1.2	</a:t>
            </a:r>
            <a:r>
              <a:rPr spc="-15" dirty="0"/>
              <a:t>Why</a:t>
            </a:r>
            <a:r>
              <a:rPr spc="5" dirty="0"/>
              <a:t> is</a:t>
            </a:r>
            <a:r>
              <a:rPr spc="-45" dirty="0"/>
              <a:t> </a:t>
            </a:r>
            <a:r>
              <a:rPr spc="-10" dirty="0"/>
              <a:t>Software</a:t>
            </a:r>
            <a:r>
              <a:rPr spc="20" dirty="0"/>
              <a:t> </a:t>
            </a:r>
            <a:r>
              <a:rPr spc="-35" dirty="0"/>
              <a:t>Testing</a:t>
            </a:r>
            <a:r>
              <a:rPr dirty="0"/>
              <a:t> </a:t>
            </a:r>
            <a:r>
              <a:rPr spc="-15" dirty="0"/>
              <a:t>necessary</a:t>
            </a:r>
            <a:r>
              <a:rPr spc="30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9719"/>
            <a:ext cx="8345805" cy="5059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638175" indent="-287020">
              <a:lnSpc>
                <a:spcPct val="1401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Rigorous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components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their</a:t>
            </a:r>
            <a:r>
              <a:rPr sz="1700" dirty="0">
                <a:latin typeface="Verdana"/>
                <a:cs typeface="Verdana"/>
              </a:rPr>
              <a:t> associated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documentation, 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reduce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occurring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operation.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detected,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subsequently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contributes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9"/>
              </a:spcBef>
            </a:pP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" dirty="0">
                <a:latin typeface="Verdana"/>
                <a:cs typeface="Verdana"/>
              </a:rPr>
              <a:t>the components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systems.</a:t>
            </a:r>
            <a:endParaRPr sz="1700">
              <a:latin typeface="Verdana"/>
              <a:cs typeface="Verdana"/>
            </a:endParaRPr>
          </a:p>
          <a:p>
            <a:pPr marL="299085" marR="1419225" indent="-287020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also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required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contractual</a:t>
            </a:r>
            <a:r>
              <a:rPr sz="1700" dirty="0">
                <a:latin typeface="Verdana"/>
                <a:cs typeface="Verdana"/>
              </a:rPr>
              <a:t> or </a:t>
            </a:r>
            <a:r>
              <a:rPr sz="1700" spc="-5" dirty="0">
                <a:latin typeface="Verdana"/>
                <a:cs typeface="Verdana"/>
              </a:rPr>
              <a:t>legal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industry-specific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standards.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SDLC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consists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many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stages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bugs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caught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earlier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stages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dirty="0">
                <a:latin typeface="Verdana"/>
                <a:cs typeface="Verdana"/>
              </a:rPr>
              <a:t> costs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much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less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fix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them.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 </a:t>
            </a:r>
            <a:r>
              <a:rPr sz="1700" spc="-10" dirty="0">
                <a:latin typeface="Verdana"/>
                <a:cs typeface="Verdana"/>
              </a:rPr>
              <a:t>saves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money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time.</a:t>
            </a:r>
            <a:endParaRPr sz="1700">
              <a:latin typeface="Verdana"/>
              <a:cs typeface="Verdana"/>
            </a:endParaRPr>
          </a:p>
          <a:p>
            <a:pPr marL="299085" marR="15748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Software 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provides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security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–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user </a:t>
            </a:r>
            <a:r>
              <a:rPr sz="1700" spc="-5" dirty="0">
                <a:latin typeface="Verdana"/>
                <a:cs typeface="Verdana"/>
              </a:rPr>
              <a:t>gets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trustworthy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299085" marR="343535" indent="-287020">
              <a:lnSpc>
                <a:spcPct val="140100"/>
              </a:lnSpc>
              <a:spcBef>
                <a:spcPts val="4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Customer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satisfaction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-5" dirty="0">
                <a:latin typeface="Verdana"/>
                <a:cs typeface="Verdana"/>
              </a:rPr>
              <a:t> Software </a:t>
            </a: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bringing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 </a:t>
            </a:r>
            <a:r>
              <a:rPr sz="1700" spc="-5" dirty="0">
                <a:latin typeface="Verdana"/>
                <a:cs typeface="Verdana"/>
              </a:rPr>
              <a:t>the best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experience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possible.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7251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1.2.1	</a:t>
            </a:r>
            <a:r>
              <a:rPr spc="-35" dirty="0"/>
              <a:t>Testing’s</a:t>
            </a:r>
            <a:r>
              <a:rPr spc="-10" dirty="0"/>
              <a:t> </a:t>
            </a:r>
            <a:r>
              <a:rPr dirty="0"/>
              <a:t>Contributions</a:t>
            </a:r>
            <a:r>
              <a:rPr spc="-8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10" dirty="0"/>
              <a:t>Success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983436"/>
            <a:ext cx="8467090" cy="589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Use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appropriate test </a:t>
            </a:r>
            <a:r>
              <a:rPr sz="1600" spc="-5" dirty="0">
                <a:latin typeface="Verdana"/>
                <a:cs typeface="Verdana"/>
              </a:rPr>
              <a:t>techniques applied with the </a:t>
            </a:r>
            <a:r>
              <a:rPr sz="1600" dirty="0">
                <a:latin typeface="Verdana"/>
                <a:cs typeface="Verdana"/>
              </a:rPr>
              <a:t>appropriate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expertise, </a:t>
            </a:r>
            <a:r>
              <a:rPr sz="1600" spc="-5" dirty="0">
                <a:latin typeface="Verdana"/>
                <a:cs typeface="Verdana"/>
              </a:rPr>
              <a:t>in the </a:t>
            </a:r>
            <a:r>
              <a:rPr sz="1600" dirty="0">
                <a:latin typeface="Verdana"/>
                <a:cs typeface="Verdana"/>
              </a:rPr>
              <a:t>appropriate test levels, </a:t>
            </a:r>
            <a:r>
              <a:rPr sz="1600" spc="-5" dirty="0">
                <a:latin typeface="Verdana"/>
                <a:cs typeface="Verdana"/>
              </a:rPr>
              <a:t>and at the </a:t>
            </a:r>
            <a:r>
              <a:rPr sz="1600" dirty="0">
                <a:latin typeface="Verdana"/>
                <a:cs typeface="Verdana"/>
              </a:rPr>
              <a:t>appropriate </a:t>
            </a:r>
            <a:r>
              <a:rPr sz="1600" spc="-5" dirty="0">
                <a:latin typeface="Verdana"/>
                <a:cs typeface="Verdana"/>
              </a:rPr>
              <a:t>points in the SDLC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reduce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frequency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problematic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deliveries.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b="1" spc="5" dirty="0">
                <a:latin typeface="Verdana"/>
                <a:cs typeface="Verdana"/>
              </a:rPr>
              <a:t>Examples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299085" marR="1036319" indent="-287020">
              <a:lnSpc>
                <a:spcPct val="1502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spc="-10" dirty="0">
                <a:latin typeface="Verdana"/>
                <a:cs typeface="Verdana"/>
              </a:rPr>
              <a:t>involved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requirements </a:t>
            </a:r>
            <a:r>
              <a:rPr sz="1600" spc="5" dirty="0">
                <a:latin typeface="Verdana"/>
                <a:cs typeface="Verdana"/>
              </a:rPr>
              <a:t>reviews </a:t>
            </a:r>
            <a:r>
              <a:rPr sz="1600" dirty="0">
                <a:latin typeface="Verdana"/>
                <a:cs typeface="Verdana"/>
              </a:rPr>
              <a:t>reduces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risk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incorrect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functionality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developed.</a:t>
            </a:r>
            <a:endParaRPr sz="1600">
              <a:latin typeface="Verdana"/>
              <a:cs typeface="Verdana"/>
            </a:endParaRPr>
          </a:p>
          <a:p>
            <a:pPr marL="299085" marR="107314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dirty="0">
                <a:latin typeface="Verdana"/>
                <a:cs typeface="Verdana"/>
              </a:rPr>
              <a:t>working closely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system designers reduces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risk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fundamental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working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closely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developers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reduces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risk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defects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tests.</a:t>
            </a:r>
            <a:endParaRPr sz="1600">
              <a:latin typeface="Verdana"/>
              <a:cs typeface="Verdana"/>
            </a:endParaRPr>
          </a:p>
          <a:p>
            <a:pPr marL="299085" marR="3746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dirty="0">
                <a:latin typeface="Verdana"/>
                <a:cs typeface="Verdana"/>
              </a:rPr>
              <a:t>verifying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10" dirty="0">
                <a:latin typeface="Verdana"/>
                <a:cs typeface="Verdana"/>
              </a:rPr>
              <a:t>validating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software prior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release can detect </a:t>
            </a:r>
            <a:r>
              <a:rPr sz="1600" spc="-5" dirty="0">
                <a:latin typeface="Verdana"/>
                <a:cs typeface="Verdana"/>
              </a:rPr>
              <a:t>failures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increases </a:t>
            </a:r>
            <a:r>
              <a:rPr sz="1600" spc="-5" dirty="0">
                <a:latin typeface="Verdana"/>
                <a:cs typeface="Verdana"/>
              </a:rPr>
              <a:t>the likelihood that the </a:t>
            </a:r>
            <a:r>
              <a:rPr sz="1600" dirty="0">
                <a:latin typeface="Verdana"/>
                <a:cs typeface="Verdana"/>
              </a:rPr>
              <a:t>software meets </a:t>
            </a:r>
            <a:r>
              <a:rPr sz="1600" spc="-5" dirty="0">
                <a:latin typeface="Verdana"/>
                <a:cs typeface="Verdana"/>
              </a:rPr>
              <a:t>stakeholder </a:t>
            </a:r>
            <a:r>
              <a:rPr sz="1600" dirty="0">
                <a:latin typeface="Verdana"/>
                <a:cs typeface="Verdana"/>
              </a:rPr>
              <a:t>needs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 satisfies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Achievement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objectives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contributes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success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overall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maintenance.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860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Quality</a:t>
            </a:r>
            <a:r>
              <a:rPr sz="2000" spc="-7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Assurance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07" y="1470004"/>
            <a:ext cx="8145145" cy="22110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Assurance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(QA)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same,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related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Quality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ties</a:t>
            </a:r>
            <a:r>
              <a:rPr sz="1800" spc="-5" dirty="0">
                <a:latin typeface="Verdana"/>
                <a:cs typeface="Verdana"/>
              </a:rPr>
              <a:t> them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together.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quality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assurance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Verdana"/>
                <a:cs typeface="Verdana"/>
              </a:rPr>
              <a:t>control.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1.2.2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75665"/>
            <a:ext cx="4863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Quality</a:t>
            </a:r>
            <a:r>
              <a:rPr spc="-70" dirty="0"/>
              <a:t> </a:t>
            </a:r>
            <a:r>
              <a:rPr spc="-10" dirty="0"/>
              <a:t>Assurance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35" dirty="0"/>
              <a:t>Testing</a:t>
            </a:r>
            <a:r>
              <a:rPr spc="-10" dirty="0"/>
              <a:t> </a:t>
            </a:r>
            <a:r>
              <a:rPr spc="-5" dirty="0"/>
              <a:t>(Cont.)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945" y="1289811"/>
          <a:ext cx="8796019" cy="556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005"/>
                <a:gridCol w="4311014"/>
              </a:tblGrid>
              <a:tr h="394335">
                <a:tc>
                  <a:txBody>
                    <a:bodyPr/>
                    <a:lstStyle/>
                    <a:p>
                      <a:pPr marL="12033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Quality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Assurance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Quality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Control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</a:tr>
              <a:tr h="11664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3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600" spc="3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preventive</a:t>
                      </a:r>
                      <a:r>
                        <a:rPr sz="1600" spc="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approach</a:t>
                      </a:r>
                      <a:r>
                        <a:rPr sz="1600" spc="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600" spc="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prevents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 marR="59055">
                        <a:lnSpc>
                          <a:spcPct val="150000"/>
                        </a:lnSpc>
                        <a:spcBef>
                          <a:spcPts val="5"/>
                        </a:spcBef>
                        <a:tabLst>
                          <a:tab pos="561975" algn="l"/>
                          <a:tab pos="1290955" algn="l"/>
                          <a:tab pos="1937385" algn="l"/>
                          <a:tab pos="3053080" algn="l"/>
                          <a:tab pos="3464560" algn="l"/>
                        </a:tabLst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	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ault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	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fro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	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cc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rr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g	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y	p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ov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g  rules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methods.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corrective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approach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corrects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faults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occur.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task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conducted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 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process.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task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conducted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product.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Gives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confidence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customer.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Gives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confidence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producer.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177927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planned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systematic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set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 marR="284480">
                        <a:lnSpc>
                          <a:spcPct val="150100"/>
                        </a:lnSpc>
                        <a:spcBef>
                          <a:spcPts val="5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activities that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provides adequate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confidence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assures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that the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product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conforms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specified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requirements.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process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which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product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9850" marR="607695">
                        <a:lnSpc>
                          <a:spcPct val="1501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quality is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compared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applicable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standards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appropriate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action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taken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when non-conformance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detected.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808990" algn="l"/>
                          <a:tab pos="1470660" algn="l"/>
                          <a:tab pos="2757170" algn="l"/>
                          <a:tab pos="3641725" algn="l"/>
                        </a:tabLst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Entire	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team	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(designers,	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coders,	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testers,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etc.) is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responsible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QA.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Only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tester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responsible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QC.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Examples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use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of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(engineering)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>
                        <a:lnSpc>
                          <a:spcPts val="159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CAST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(testing)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tools,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training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Examples: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Walkthrough,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inspections,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9850">
                        <a:lnSpc>
                          <a:spcPts val="1590"/>
                        </a:lnSpc>
                        <a:spcBef>
                          <a:spcPts val="96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etc.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556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Errors,</a:t>
            </a:r>
            <a:r>
              <a:rPr sz="2000" spc="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Defects</a:t>
            </a:r>
            <a:r>
              <a:rPr sz="2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Failures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35269"/>
            <a:ext cx="8823325" cy="457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4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person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make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error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(mistake),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dirty="0">
                <a:latin typeface="Verdana"/>
                <a:cs typeface="Verdana"/>
              </a:rPr>
              <a:t> 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introduction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(fault</a:t>
            </a:r>
            <a:r>
              <a:rPr sz="1700" dirty="0">
                <a:latin typeface="Verdana"/>
                <a:cs typeface="Verdana"/>
              </a:rPr>
              <a:t> 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bug)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code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some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299085" marR="421640" indent="-287020" algn="just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error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leads to the introduction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work product </a:t>
            </a:r>
            <a:r>
              <a:rPr sz="1700" dirty="0">
                <a:latin typeface="Verdana"/>
                <a:cs typeface="Verdana"/>
              </a:rPr>
              <a:t>can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trigger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error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leads to the introduction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related work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700" b="1" dirty="0">
                <a:latin typeface="Verdana"/>
                <a:cs typeface="Verdana"/>
              </a:rPr>
              <a:t>Example</a:t>
            </a:r>
            <a:r>
              <a:rPr sz="1700" b="1" spc="-8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299085" marR="2286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elicitation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error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 programming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error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code.</a:t>
            </a:r>
            <a:r>
              <a:rPr sz="1700" spc="15" dirty="0">
                <a:latin typeface="Verdana"/>
                <a:cs typeface="Verdana"/>
              </a:rPr>
              <a:t> If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executed,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 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necessarily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 </a:t>
            </a:r>
            <a:r>
              <a:rPr sz="1700" dirty="0">
                <a:latin typeface="Verdana"/>
                <a:cs typeface="Verdana"/>
              </a:rPr>
              <a:t> circumstances.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some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very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inputs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preconditions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trigger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occur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rarely</a:t>
            </a:r>
            <a:r>
              <a:rPr sz="1700" dirty="0">
                <a:latin typeface="Verdana"/>
                <a:cs typeface="Verdana"/>
              </a:rPr>
              <a:t> 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never.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990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  <a:tab pos="2118360" algn="l"/>
              </a:tabLst>
            </a:pPr>
            <a:r>
              <a:rPr spc="-5" dirty="0"/>
              <a:t>Error(Mistake):	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human</a:t>
            </a:r>
            <a:r>
              <a:rPr spc="-25" dirty="0"/>
              <a:t> </a:t>
            </a:r>
            <a:r>
              <a:rPr dirty="0"/>
              <a:t>action that</a:t>
            </a:r>
            <a:r>
              <a:rPr spc="-5" dirty="0"/>
              <a:t> produces</a:t>
            </a:r>
            <a:r>
              <a:rPr spc="20" dirty="0"/>
              <a:t> </a:t>
            </a:r>
            <a:r>
              <a:rPr spc="5" dirty="0"/>
              <a:t>an</a:t>
            </a:r>
            <a:r>
              <a:rPr spc="-25" dirty="0"/>
              <a:t> </a:t>
            </a:r>
            <a:r>
              <a:rPr spc="-5" dirty="0"/>
              <a:t>incorrect</a:t>
            </a:r>
            <a:r>
              <a:rPr spc="25" dirty="0"/>
              <a:t> </a:t>
            </a:r>
            <a:r>
              <a:rPr spc="-5" dirty="0"/>
              <a:t>result</a:t>
            </a:r>
          </a:p>
          <a:p>
            <a:pPr marL="300990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pc="-15" dirty="0"/>
              <a:t>Fault:</a:t>
            </a:r>
            <a:r>
              <a:rPr spc="-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stage</a:t>
            </a:r>
            <a:r>
              <a:rPr spc="-5" dirty="0"/>
              <a:t> </a:t>
            </a:r>
            <a:r>
              <a:rPr dirty="0"/>
              <a:t>caused </a:t>
            </a:r>
            <a:r>
              <a:rPr spc="-5" dirty="0"/>
              <a:t>by</a:t>
            </a:r>
            <a:r>
              <a:rPr spc="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spc="-5" dirty="0"/>
              <a:t>error</a:t>
            </a:r>
            <a:r>
              <a:rPr spc="20" dirty="0"/>
              <a:t> </a:t>
            </a: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leads</a:t>
            </a:r>
            <a:r>
              <a:rPr spc="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5" dirty="0"/>
              <a:t>unintended</a:t>
            </a:r>
            <a:r>
              <a:rPr dirty="0"/>
              <a:t> functionality</a:t>
            </a:r>
            <a:r>
              <a:rPr spc="10" dirty="0"/>
              <a:t> </a:t>
            </a:r>
            <a:r>
              <a:rPr spc="-5" dirty="0"/>
              <a:t>of</a:t>
            </a:r>
          </a:p>
          <a:p>
            <a:pPr marL="300990">
              <a:lnSpc>
                <a:spcPct val="100000"/>
              </a:lnSpc>
              <a:spcBef>
                <a:spcPts val="815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10" dirty="0"/>
              <a:t>program</a:t>
            </a:r>
          </a:p>
          <a:p>
            <a:pPr marL="300990" marR="391795" indent="-287020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/>
              <a:t>Bug:</a:t>
            </a:r>
            <a:r>
              <a:rPr spc="-10" dirty="0"/>
              <a:t> </a:t>
            </a:r>
            <a:r>
              <a:rPr spc="10" dirty="0"/>
              <a:t>It</a:t>
            </a:r>
            <a:r>
              <a:rPr spc="-20" dirty="0"/>
              <a:t> </a:t>
            </a:r>
            <a:r>
              <a:rPr spc="-10" dirty="0"/>
              <a:t>is</a:t>
            </a:r>
            <a:r>
              <a:rPr dirty="0"/>
              <a:t> </a:t>
            </a:r>
            <a:r>
              <a:rPr spc="5" dirty="0"/>
              <a:t>an</a:t>
            </a:r>
            <a:r>
              <a:rPr spc="-15" dirty="0"/>
              <a:t> </a:t>
            </a:r>
            <a:r>
              <a:rPr spc="-5" dirty="0"/>
              <a:t>evidence</a:t>
            </a:r>
            <a:r>
              <a:rPr spc="20" dirty="0"/>
              <a:t> </a:t>
            </a:r>
            <a:r>
              <a:rPr dirty="0"/>
              <a:t>of </a:t>
            </a:r>
            <a:r>
              <a:rPr spc="-5" dirty="0"/>
              <a:t>the</a:t>
            </a:r>
            <a:r>
              <a:rPr dirty="0"/>
              <a:t> fault. </a:t>
            </a:r>
            <a:r>
              <a:rPr spc="10" dirty="0"/>
              <a:t>It</a:t>
            </a:r>
            <a:r>
              <a:rPr spc="-45" dirty="0"/>
              <a:t> </a:t>
            </a:r>
            <a:r>
              <a:rPr dirty="0"/>
              <a:t>causes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program</a:t>
            </a:r>
            <a:r>
              <a:rPr spc="2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perform</a:t>
            </a:r>
            <a:r>
              <a:rPr spc="25" dirty="0"/>
              <a:t> </a:t>
            </a:r>
            <a:r>
              <a:rPr spc="-10" dirty="0"/>
              <a:t>in </a:t>
            </a:r>
            <a:r>
              <a:rPr spc="-5" dirty="0"/>
              <a:t> unintended</a:t>
            </a:r>
            <a:r>
              <a:rPr dirty="0"/>
              <a:t> </a:t>
            </a:r>
            <a:r>
              <a:rPr spc="-35" dirty="0"/>
              <a:t>manner.</a:t>
            </a:r>
            <a:r>
              <a:rPr spc="-15" dirty="0"/>
              <a:t> </a:t>
            </a:r>
            <a:r>
              <a:rPr spc="10" dirty="0"/>
              <a:t>It</a:t>
            </a:r>
            <a:r>
              <a:rPr spc="-15" dirty="0"/>
              <a:t> </a:t>
            </a:r>
            <a:r>
              <a:rPr spc="-10" dirty="0"/>
              <a:t>is</a:t>
            </a:r>
            <a:r>
              <a:rPr spc="5" dirty="0"/>
              <a:t> </a:t>
            </a:r>
            <a:r>
              <a:rPr dirty="0"/>
              <a:t>found</a:t>
            </a:r>
            <a:r>
              <a:rPr spc="25" dirty="0"/>
              <a:t> </a:t>
            </a:r>
            <a:r>
              <a:rPr spc="-5" dirty="0"/>
              <a:t>before</a:t>
            </a:r>
            <a:r>
              <a:rPr spc="25" dirty="0"/>
              <a:t> </a:t>
            </a:r>
            <a:r>
              <a:rPr spc="-5" dirty="0"/>
              <a:t>application</a:t>
            </a:r>
            <a:r>
              <a:rPr spc="25" dirty="0"/>
              <a:t> </a:t>
            </a:r>
            <a:r>
              <a:rPr spc="-5" dirty="0"/>
              <a:t>goes</a:t>
            </a:r>
            <a:r>
              <a:rPr spc="10" dirty="0"/>
              <a:t> </a:t>
            </a:r>
            <a:r>
              <a:rPr spc="-5" dirty="0"/>
              <a:t>into</a:t>
            </a:r>
            <a:r>
              <a:rPr spc="25" dirty="0"/>
              <a:t> </a:t>
            </a:r>
            <a:r>
              <a:rPr spc="-5" dirty="0"/>
              <a:t>beta</a:t>
            </a:r>
            <a:r>
              <a:rPr spc="15" dirty="0"/>
              <a:t> </a:t>
            </a:r>
            <a:r>
              <a:rPr spc="-10" dirty="0"/>
              <a:t>version</a:t>
            </a:r>
          </a:p>
          <a:p>
            <a:pPr marL="300990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pc="-15" dirty="0"/>
              <a:t>Failure:</a:t>
            </a:r>
            <a:r>
              <a:rPr dirty="0"/>
              <a:t> </a:t>
            </a:r>
            <a:r>
              <a:rPr spc="-5" dirty="0"/>
              <a:t>Inability</a:t>
            </a:r>
            <a:r>
              <a:rPr spc="-1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perform</a:t>
            </a:r>
            <a:r>
              <a:rPr spc="30" dirty="0"/>
              <a:t> </a:t>
            </a:r>
            <a:r>
              <a:rPr spc="-5" dirty="0"/>
              <a:t>functionality</a:t>
            </a:r>
            <a:r>
              <a:rPr spc="5" dirty="0"/>
              <a:t> </a:t>
            </a:r>
            <a:r>
              <a:rPr spc="-5" dirty="0"/>
              <a:t>according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25" dirty="0"/>
              <a:t> </a:t>
            </a:r>
            <a:r>
              <a:rPr spc="-10" dirty="0"/>
              <a:t>its</a:t>
            </a:r>
          </a:p>
          <a:p>
            <a:pPr marL="300990">
              <a:lnSpc>
                <a:spcPct val="100000"/>
              </a:lnSpc>
              <a:spcBef>
                <a:spcPts val="815"/>
              </a:spcBef>
            </a:pPr>
            <a:r>
              <a:rPr spc="-5" dirty="0"/>
              <a:t>requirement</a:t>
            </a:r>
          </a:p>
          <a:p>
            <a:pPr marL="300990" marR="251460" indent="-287020">
              <a:lnSpc>
                <a:spcPct val="1411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/>
              <a:t>Defect: </a:t>
            </a:r>
            <a:r>
              <a:rPr spc="10" dirty="0"/>
              <a:t>It</a:t>
            </a:r>
            <a:r>
              <a:rPr spc="-25" dirty="0"/>
              <a:t> </a:t>
            </a:r>
            <a:r>
              <a:rPr spc="-10" dirty="0"/>
              <a:t>is</a:t>
            </a:r>
            <a:r>
              <a:rPr spc="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mismatch of </a:t>
            </a:r>
            <a:r>
              <a:rPr spc="-5" dirty="0"/>
              <a:t>the </a:t>
            </a:r>
            <a:r>
              <a:rPr dirty="0"/>
              <a:t>actual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expected</a:t>
            </a:r>
            <a:r>
              <a:rPr spc="20" dirty="0"/>
              <a:t> </a:t>
            </a:r>
            <a:r>
              <a:rPr spc="-5" dirty="0"/>
              <a:t>result</a:t>
            </a:r>
            <a:r>
              <a:rPr spc="25" dirty="0"/>
              <a:t> </a:t>
            </a:r>
            <a:r>
              <a:rPr spc="-5" dirty="0"/>
              <a:t>identified</a:t>
            </a:r>
            <a:r>
              <a:rPr spc="15" dirty="0"/>
              <a:t> </a:t>
            </a:r>
            <a:r>
              <a:rPr spc="-5" dirty="0"/>
              <a:t>while </a:t>
            </a:r>
            <a:r>
              <a:rPr spc="-585" dirty="0"/>
              <a:t> </a:t>
            </a:r>
            <a:r>
              <a:rPr spc="-5" dirty="0"/>
              <a:t>testing</a:t>
            </a:r>
            <a:r>
              <a:rPr spc="20" dirty="0"/>
              <a:t> </a:t>
            </a:r>
            <a:r>
              <a:rPr spc="-5" dirty="0"/>
              <a:t>the software </a:t>
            </a:r>
            <a:r>
              <a:rPr spc="-10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beta</a:t>
            </a:r>
            <a:r>
              <a:rPr spc="15" dirty="0"/>
              <a:t> </a:t>
            </a:r>
            <a:r>
              <a:rPr sz="1800" spc="-5" dirty="0"/>
              <a:t>version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554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Errors,</a:t>
            </a:r>
            <a:r>
              <a:rPr sz="2000" spc="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Defects</a:t>
            </a:r>
            <a:r>
              <a:rPr sz="2000" spc="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Failures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(Cont.)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" y="5532120"/>
            <a:ext cx="1506474" cy="6103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97913" y="5694070"/>
            <a:ext cx="6089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E</a:t>
            </a:r>
            <a:r>
              <a:rPr sz="1600" b="1" spc="-10" dirty="0">
                <a:latin typeface="Verdana"/>
                <a:cs typeface="Verdana"/>
              </a:rPr>
              <a:t>rr</a:t>
            </a:r>
            <a:r>
              <a:rPr sz="1600" b="1" dirty="0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927" y="5532120"/>
            <a:ext cx="1506474" cy="6103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43605" y="5694070"/>
            <a:ext cx="605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F</a:t>
            </a:r>
            <a:r>
              <a:rPr sz="1600" b="1" dirty="0">
                <a:latin typeface="Verdana"/>
                <a:cs typeface="Verdana"/>
              </a:rPr>
              <a:t>ault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6096" y="5532120"/>
            <a:ext cx="1509522" cy="6103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59021" y="5694070"/>
            <a:ext cx="47053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B</a:t>
            </a:r>
            <a:r>
              <a:rPr sz="1600" b="1" spc="10" dirty="0">
                <a:latin typeface="Verdana"/>
                <a:cs typeface="Verdana"/>
              </a:rPr>
              <a:t>u</a:t>
            </a:r>
            <a:r>
              <a:rPr sz="1600" b="1" spc="5" dirty="0"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3311" y="5532120"/>
            <a:ext cx="1506474" cy="6103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27928" y="5694070"/>
            <a:ext cx="8191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F</a:t>
            </a:r>
            <a:r>
              <a:rPr sz="1600" b="1" dirty="0">
                <a:latin typeface="Verdana"/>
                <a:cs typeface="Verdana"/>
              </a:rPr>
              <a:t>ail</a:t>
            </a:r>
            <a:r>
              <a:rPr sz="1600" b="1" spc="15" dirty="0">
                <a:latin typeface="Verdana"/>
                <a:cs typeface="Verdana"/>
              </a:rPr>
              <a:t>u</a:t>
            </a:r>
            <a:r>
              <a:rPr sz="1600" b="1" spc="-10" dirty="0">
                <a:latin typeface="Verdana"/>
                <a:cs typeface="Verdana"/>
              </a:rPr>
              <a:t>r</a:t>
            </a:r>
            <a:r>
              <a:rPr sz="1600" b="1" spc="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7480" y="5532120"/>
            <a:ext cx="1506474" cy="61036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00798" y="5694070"/>
            <a:ext cx="768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D</a:t>
            </a:r>
            <a:r>
              <a:rPr sz="1600" b="1" spc="15" dirty="0">
                <a:latin typeface="Verdana"/>
                <a:cs typeface="Verdana"/>
              </a:rPr>
              <a:t>e</a:t>
            </a:r>
            <a:r>
              <a:rPr sz="1600" b="1" spc="-10" dirty="0">
                <a:latin typeface="Verdana"/>
                <a:cs typeface="Verdana"/>
              </a:rPr>
              <a:t>f</a:t>
            </a:r>
            <a:r>
              <a:rPr sz="1600" b="1" spc="15" dirty="0">
                <a:latin typeface="Verdana"/>
                <a:cs typeface="Verdana"/>
              </a:rPr>
              <a:t>e</a:t>
            </a:r>
            <a:r>
              <a:rPr sz="1600" b="1" spc="-10" dirty="0">
                <a:latin typeface="Verdana"/>
                <a:cs typeface="Verdana"/>
              </a:rPr>
              <a:t>c</a:t>
            </a:r>
            <a:r>
              <a:rPr sz="1600" b="1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875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Reasons</a:t>
            </a:r>
            <a:r>
              <a:rPr spc="-30" dirty="0"/>
              <a:t> </a:t>
            </a:r>
            <a:r>
              <a:rPr dirty="0"/>
              <a:t>behind</a:t>
            </a:r>
            <a:r>
              <a:rPr spc="-60" dirty="0"/>
              <a:t> </a:t>
            </a:r>
            <a:r>
              <a:rPr spc="-1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189482"/>
            <a:ext cx="8462010" cy="544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Time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pressure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Human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fallibility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Inexperienced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insufficiently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skilled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participants</a:t>
            </a:r>
            <a:endParaRPr sz="1700">
              <a:latin typeface="Verdana"/>
              <a:cs typeface="Verdana"/>
            </a:endParaRPr>
          </a:p>
          <a:p>
            <a:pPr marL="299085" marR="1844039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Miscommunication</a:t>
            </a:r>
            <a:r>
              <a:rPr sz="1700" spc="-5" dirty="0">
                <a:latin typeface="Verdana"/>
                <a:cs typeface="Verdana"/>
              </a:rPr>
              <a:t> between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participants,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miscommunication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design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Complexity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code,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architecture,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underlying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problem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10" dirty="0">
                <a:latin typeface="Verdana"/>
                <a:cs typeface="Verdana"/>
              </a:rPr>
              <a:t>solved,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and/or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technologies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used</a:t>
            </a:r>
            <a:endParaRPr sz="1700">
              <a:latin typeface="Verdana"/>
              <a:cs typeface="Verdana"/>
            </a:endParaRPr>
          </a:p>
          <a:p>
            <a:pPr marL="299085" marR="104775" indent="-287020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Misunderstandings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intra-system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inter-system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interfaces,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especially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such </a:t>
            </a:r>
            <a:r>
              <a:rPr sz="1700" spc="-5" dirty="0">
                <a:latin typeface="Verdana"/>
                <a:cs typeface="Verdana"/>
              </a:rPr>
              <a:t>intra-system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inter-system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interactions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large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number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New,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unfamiliar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technologies</a:t>
            </a:r>
            <a:endParaRPr sz="1700">
              <a:latin typeface="Verdana"/>
              <a:cs typeface="Verdana"/>
            </a:endParaRPr>
          </a:p>
          <a:p>
            <a:pPr marL="299085" marR="13335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Environmental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example,</a:t>
            </a:r>
            <a:r>
              <a:rPr sz="1700" spc="-5" dirty="0">
                <a:latin typeface="Verdana"/>
                <a:cs typeface="Verdana"/>
              </a:rPr>
              <a:t> radiation,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electromagnetic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fields,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pollution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firmware</a:t>
            </a:r>
            <a:r>
              <a:rPr sz="1700" dirty="0">
                <a:latin typeface="Verdana"/>
                <a:cs typeface="Verdana"/>
              </a:rPr>
              <a:t> 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influence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changing </a:t>
            </a:r>
            <a:r>
              <a:rPr sz="1700" spc="-5" dirty="0">
                <a:latin typeface="Verdana"/>
                <a:cs typeface="Verdana"/>
              </a:rPr>
              <a:t>hardware conditions.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98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1.2.4</a:t>
            </a:r>
            <a:r>
              <a:rPr spc="135" dirty="0"/>
              <a:t> </a:t>
            </a:r>
            <a:r>
              <a:rPr spc="-10" dirty="0"/>
              <a:t>Defects,</a:t>
            </a:r>
            <a:r>
              <a:rPr spc="20" dirty="0"/>
              <a:t> </a:t>
            </a:r>
            <a:r>
              <a:rPr spc="-25" dirty="0"/>
              <a:t>Root</a:t>
            </a:r>
            <a:r>
              <a:rPr spc="15" dirty="0"/>
              <a:t> </a:t>
            </a:r>
            <a:r>
              <a:rPr spc="-10" dirty="0"/>
              <a:t>Causes</a:t>
            </a:r>
            <a:r>
              <a:rPr spc="10" dirty="0"/>
              <a:t> </a:t>
            </a:r>
            <a:r>
              <a:rPr spc="-5" dirty="0"/>
              <a:t>and </a:t>
            </a:r>
            <a:r>
              <a:rPr spc="-15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941747"/>
            <a:ext cx="8543290" cy="57289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root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the earliest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actions 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contributed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creating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Defects 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analyzed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their</a:t>
            </a:r>
            <a:r>
              <a:rPr sz="1700" spc="-5" dirty="0">
                <a:latin typeface="Verdana"/>
                <a:cs typeface="Verdana"/>
              </a:rPr>
              <a:t> root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causes.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By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focusing on most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significant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root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causes,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root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improvements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prevent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future</a:t>
            </a:r>
            <a:r>
              <a:rPr sz="1700" spc="-5" dirty="0">
                <a:latin typeface="Verdana"/>
                <a:cs typeface="Verdana"/>
              </a:rPr>
              <a:t> defects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from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being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introduced.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b="1" dirty="0">
                <a:latin typeface="Verdana"/>
                <a:cs typeface="Verdana"/>
              </a:rPr>
              <a:t>Example</a:t>
            </a:r>
            <a:r>
              <a:rPr sz="1700" b="1" spc="-8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299085" marR="45720" indent="-287020">
              <a:lnSpc>
                <a:spcPct val="14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Suppose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incorrect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payments,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due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single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line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incorrect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customer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complaints.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defective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written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user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story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was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ambiguous,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due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owner’s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misunderstanding </a:t>
            </a:r>
            <a:r>
              <a:rPr sz="1700" dirty="0">
                <a:latin typeface="Verdana"/>
                <a:cs typeface="Verdana"/>
              </a:rPr>
              <a:t> of how </a:t>
            </a:r>
            <a:r>
              <a:rPr sz="1700" spc="-5" dirty="0">
                <a:latin typeface="Verdana"/>
                <a:cs typeface="Verdana"/>
              </a:rPr>
              <a:t>to calculate interest.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Therefore,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means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240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0" dirty="0">
                <a:latin typeface="Verdana"/>
                <a:cs typeface="Verdana"/>
              </a:rPr>
              <a:t>customer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complaints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–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effects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0" dirty="0">
                <a:latin typeface="Verdana"/>
                <a:cs typeface="Verdana"/>
              </a:rPr>
              <a:t>incorrect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interest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payments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– </a:t>
            </a:r>
            <a:r>
              <a:rPr sz="1400" b="1" spc="-5" dirty="0">
                <a:latin typeface="Verdana"/>
                <a:cs typeface="Verdana"/>
              </a:rPr>
              <a:t>failures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55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5" dirty="0">
                <a:latin typeface="Verdana"/>
                <a:cs typeface="Verdana"/>
              </a:rPr>
              <a:t>improper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calculation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5" dirty="0">
                <a:latin typeface="Verdana"/>
                <a:cs typeface="Verdana"/>
              </a:rPr>
              <a:t>code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– </a:t>
            </a:r>
            <a:r>
              <a:rPr sz="1400" b="1" spc="-5" dirty="0">
                <a:latin typeface="Verdana"/>
                <a:cs typeface="Verdana"/>
              </a:rPr>
              <a:t>defect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5" dirty="0">
                <a:latin typeface="Verdana"/>
                <a:cs typeface="Verdana"/>
              </a:rPr>
              <a:t>lack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knowledge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on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part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owner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-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root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cause</a:t>
            </a:r>
            <a:r>
              <a:rPr sz="1400" b="1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defect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80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5" dirty="0">
                <a:latin typeface="Verdana"/>
                <a:cs typeface="Verdana"/>
              </a:rPr>
              <a:t>Due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lack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knowledge,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owner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makes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mistake</a:t>
            </a:r>
            <a:r>
              <a:rPr sz="1400" b="1" spc="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while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writing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 </a:t>
            </a:r>
            <a:r>
              <a:rPr sz="1400" spc="-30" dirty="0">
                <a:latin typeface="Verdana"/>
                <a:cs typeface="Verdana"/>
              </a:rPr>
              <a:t>story.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75665"/>
            <a:ext cx="31769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Cost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Defects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05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Easy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fix</a:t>
            </a:r>
            <a:r>
              <a:rPr sz="1800" dirty="0">
                <a:latin typeface="Verdana"/>
                <a:cs typeface="Verdana"/>
              </a:rPr>
              <a:t> defect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stages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later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phases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2356104"/>
            <a:ext cx="5029200" cy="3182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606677"/>
            <a:ext cx="5518150" cy="467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understand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Facts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Systems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What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5" dirty="0">
                <a:latin typeface="Verdana"/>
                <a:cs typeface="Verdana"/>
              </a:rPr>
              <a:t> Testing?</a:t>
            </a:r>
            <a:endParaRPr sz="16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8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35" dirty="0">
                <a:latin typeface="Verdana"/>
                <a:cs typeface="Verdana"/>
              </a:rPr>
              <a:t>Typical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Objectives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-5" dirty="0">
                <a:latin typeface="Verdana"/>
                <a:cs typeface="Verdana"/>
              </a:rPr>
              <a:t> and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Debugging</a:t>
            </a:r>
            <a:endParaRPr sz="14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4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10" dirty="0">
                <a:latin typeface="Verdana"/>
                <a:cs typeface="Verdana"/>
              </a:rPr>
              <a:t>Why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Necessary?</a:t>
            </a:r>
            <a:endParaRPr sz="16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40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30" dirty="0">
                <a:latin typeface="Verdana"/>
                <a:cs typeface="Verdana"/>
              </a:rPr>
              <a:t>Testing’s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Contributions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Success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5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Quality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Assurance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  <a:tab pos="3360420" algn="l"/>
              </a:tabLst>
            </a:pPr>
            <a:r>
              <a:rPr sz="1400" spc="-10" dirty="0">
                <a:latin typeface="Verdana"/>
                <a:cs typeface="Verdana"/>
              </a:rPr>
              <a:t>Errors,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Defects,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Failures	</a:t>
            </a:r>
            <a:r>
              <a:rPr sz="1400" spc="-5" dirty="0">
                <a:latin typeface="Verdana"/>
                <a:cs typeface="Verdana"/>
              </a:rPr>
              <a:t>-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Reasons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behind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Errors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Defects,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Root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Causes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0" dirty="0">
                <a:latin typeface="Verdana"/>
                <a:cs typeface="Verdana"/>
              </a:rPr>
              <a:t>Effects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Cost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Defects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Importance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 </a:t>
            </a: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Early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SDLC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phases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604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Importance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35" dirty="0"/>
              <a:t>Testing</a:t>
            </a:r>
            <a:r>
              <a:rPr dirty="0"/>
              <a:t> </a:t>
            </a:r>
            <a:r>
              <a:rPr spc="-5" dirty="0"/>
              <a:t>Early</a:t>
            </a:r>
            <a:r>
              <a:rPr spc="10" dirty="0"/>
              <a:t> </a:t>
            </a:r>
            <a:r>
              <a:rPr spc="5" dirty="0"/>
              <a:t>in</a:t>
            </a:r>
            <a:r>
              <a:rPr spc="-50" dirty="0"/>
              <a:t> </a:t>
            </a:r>
            <a:r>
              <a:rPr spc="-15" dirty="0"/>
              <a:t>SDLC</a:t>
            </a:r>
            <a:r>
              <a:rPr spc="15" dirty="0"/>
              <a:t> </a:t>
            </a:r>
            <a:r>
              <a:rPr spc="-10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7938770" cy="356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Prevents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future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Problems</a:t>
            </a:r>
            <a:r>
              <a:rPr sz="1800" spc="-10" dirty="0">
                <a:latin typeface="Verdana"/>
                <a:cs typeface="Verdana"/>
              </a:rPr>
              <a:t> thus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lowering</a:t>
            </a:r>
            <a:r>
              <a:rPr sz="1800" spc="-5" dirty="0">
                <a:latin typeface="Verdana"/>
                <a:cs typeface="Verdana"/>
              </a:rPr>
              <a:t> the </a:t>
            </a:r>
            <a:r>
              <a:rPr sz="1800" dirty="0">
                <a:latin typeface="Verdana"/>
                <a:cs typeface="Verdana"/>
              </a:rPr>
              <a:t>cost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-5" dirty="0">
                <a:latin typeface="Verdana"/>
                <a:cs typeface="Verdana"/>
              </a:rPr>
              <a:t> not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bottleneck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anymore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Testers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become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familiar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Verdana"/>
                <a:cs typeface="Verdana"/>
              </a:rPr>
              <a:t>involved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evolution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Reduces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chances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failure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environment can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 prepared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10" dirty="0">
                <a:latin typeface="Verdana"/>
                <a:cs typeface="Verdana"/>
              </a:rPr>
              <a:t>advance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short</a:t>
            </a:r>
            <a:r>
              <a:rPr sz="1800" dirty="0">
                <a:latin typeface="Verdana"/>
                <a:cs typeface="Verdana"/>
              </a:rPr>
              <a:t> time</a:t>
            </a:r>
            <a:r>
              <a:rPr sz="1800" spc="-5" dirty="0">
                <a:latin typeface="Verdana"/>
                <a:cs typeface="Verdana"/>
              </a:rPr>
              <a:t> for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greatly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Maintains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“quality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culture”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83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1.3	</a:t>
            </a:r>
            <a:r>
              <a:rPr spc="-15" dirty="0"/>
              <a:t>Seven</a:t>
            </a:r>
            <a:r>
              <a:rPr spc="-10" dirty="0"/>
              <a:t> </a:t>
            </a:r>
            <a:r>
              <a:rPr spc="-35" dirty="0"/>
              <a:t>Testing</a:t>
            </a:r>
            <a:r>
              <a:rPr spc="-30" dirty="0"/>
              <a:t> </a:t>
            </a:r>
            <a:r>
              <a:rPr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7579359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shows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presence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absence</a:t>
            </a:r>
            <a:endParaRPr sz="1800">
              <a:latin typeface="Verdana"/>
              <a:cs typeface="Verdana"/>
            </a:endParaRPr>
          </a:p>
          <a:p>
            <a:pPr marL="12700" marR="1969135">
              <a:lnSpc>
                <a:spcPct val="173400"/>
              </a:lnSpc>
            </a:pP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Exhaustive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impossible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 3 - Early testing </a:t>
            </a:r>
            <a:r>
              <a:rPr sz="1800" spc="-15" dirty="0">
                <a:latin typeface="Verdana"/>
                <a:cs typeface="Verdana"/>
              </a:rPr>
              <a:t>saves </a:t>
            </a:r>
            <a:r>
              <a:rPr sz="1800" dirty="0">
                <a:latin typeface="Verdana"/>
                <a:cs typeface="Verdana"/>
              </a:rPr>
              <a:t>time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money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4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Cluster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together</a:t>
            </a:r>
            <a:endParaRPr sz="1800">
              <a:latin typeface="Verdana"/>
              <a:cs typeface="Verdana"/>
            </a:endParaRPr>
          </a:p>
          <a:p>
            <a:pPr marL="12700" marR="2366010">
              <a:lnSpc>
                <a:spcPct val="172800"/>
              </a:lnSpc>
              <a:spcBef>
                <a:spcPts val="15"/>
              </a:spcBef>
            </a:pP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-10" dirty="0">
                <a:latin typeface="Verdana"/>
                <a:cs typeface="Verdana"/>
              </a:rPr>
              <a:t> Beware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 the</a:t>
            </a:r>
            <a:r>
              <a:rPr sz="1800" spc="-5" dirty="0">
                <a:latin typeface="Verdana"/>
                <a:cs typeface="Verdana"/>
              </a:rPr>
              <a:t> Pesticide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Paradox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6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 </a:t>
            </a:r>
            <a:r>
              <a:rPr sz="1800" dirty="0">
                <a:latin typeface="Verdana"/>
                <a:cs typeface="Verdana"/>
              </a:rPr>
              <a:t>dependent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7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Absence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fallacy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8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Economics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06677"/>
            <a:ext cx="8460105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Economics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limiting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factor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218815" algn="l"/>
              </a:tabLst>
            </a:pPr>
            <a:r>
              <a:rPr sz="1800" spc="-5" dirty="0">
                <a:latin typeface="Verdana"/>
                <a:cs typeface="Verdana"/>
              </a:rPr>
              <a:t>Driving</a:t>
            </a:r>
            <a:r>
              <a:rPr sz="1800" dirty="0">
                <a:latin typeface="Verdana"/>
                <a:cs typeface="Verdana"/>
              </a:rPr>
              <a:t> -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Earlier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	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discovered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removed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lifecycle,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lowers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removal.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555"/>
              </a:spcBef>
              <a:tabLst>
                <a:tab pos="4239260" algn="l"/>
                <a:tab pos="7275195" algn="l"/>
              </a:tabLst>
            </a:pPr>
            <a:r>
              <a:rPr sz="1800" dirty="0">
                <a:latin typeface="Verdana"/>
                <a:cs typeface="Verdana"/>
              </a:rPr>
              <a:t>Limiting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economic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returns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cease	to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make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worth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while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i.e.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	process </a:t>
            </a:r>
            <a:r>
              <a:rPr sz="1800" spc="-5" dirty="0">
                <a:latin typeface="Verdana"/>
                <a:cs typeface="Verdana"/>
              </a:rPr>
              <a:t>significantly outweigh 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returns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36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Scope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Software</a:t>
            </a:r>
            <a:r>
              <a:rPr spc="1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2"/>
            <a:ext cx="1286510" cy="104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Bad news </a:t>
            </a:r>
            <a:r>
              <a:rPr sz="1800" dirty="0">
                <a:latin typeface="Verdana"/>
                <a:cs typeface="Verdana"/>
              </a:rPr>
              <a:t> Good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814" y="1460372"/>
            <a:ext cx="4818380" cy="10407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05"/>
              </a:spcBef>
              <a:tabLst>
                <a:tab pos="360045" algn="l"/>
              </a:tabLst>
            </a:pPr>
            <a:r>
              <a:rPr sz="1800" dirty="0">
                <a:latin typeface="Verdana"/>
                <a:cs typeface="Verdana"/>
              </a:rPr>
              <a:t>:	</a:t>
            </a:r>
            <a:r>
              <a:rPr sz="1800" spc="-40" dirty="0">
                <a:latin typeface="Verdana"/>
                <a:cs typeface="Verdana"/>
              </a:rPr>
              <a:t>You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can’t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everything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77495" algn="l"/>
              </a:tabLst>
            </a:pPr>
            <a:r>
              <a:rPr sz="1800" dirty="0">
                <a:latin typeface="Verdana"/>
                <a:cs typeface="Verdana"/>
              </a:rPr>
              <a:t>:	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thing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“good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enough”</a:t>
            </a:r>
            <a:endParaRPr sz="1800">
              <a:latin typeface="Verdana"/>
              <a:cs typeface="Verdana"/>
            </a:endParaRPr>
          </a:p>
          <a:p>
            <a:pPr marL="95250">
              <a:lnSpc>
                <a:spcPct val="100000"/>
              </a:lnSpc>
              <a:spcBef>
                <a:spcPts val="509"/>
              </a:spcBef>
              <a:tabLst>
                <a:tab pos="439420" algn="l"/>
              </a:tabLst>
            </a:pPr>
            <a:r>
              <a:rPr sz="1800" dirty="0">
                <a:latin typeface="Verdana"/>
                <a:cs typeface="Verdana"/>
              </a:rPr>
              <a:t>:	Good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enough</a:t>
            </a:r>
            <a:r>
              <a:rPr sz="1800" spc="-10" dirty="0">
                <a:latin typeface="Verdana"/>
                <a:cs typeface="Verdana"/>
              </a:rPr>
              <a:t> may </a:t>
            </a:r>
            <a:r>
              <a:rPr sz="1800" dirty="0">
                <a:latin typeface="Verdana"/>
                <a:cs typeface="Verdana"/>
              </a:rPr>
              <a:t>cost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much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29" y="2878328"/>
            <a:ext cx="8665210" cy="281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3435" algn="l"/>
              </a:tabLst>
            </a:pPr>
            <a:r>
              <a:rPr sz="1800" spc="-5" dirty="0">
                <a:latin typeface="Verdana"/>
                <a:cs typeface="Verdana"/>
              </a:rPr>
              <a:t>What </a:t>
            </a:r>
            <a:r>
              <a:rPr sz="1800" dirty="0">
                <a:latin typeface="Verdana"/>
                <a:cs typeface="Verdana"/>
              </a:rPr>
              <a:t>do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 :	</a:t>
            </a:r>
            <a:r>
              <a:rPr sz="1800" spc="-5" dirty="0">
                <a:latin typeface="Verdana"/>
                <a:cs typeface="Verdana"/>
              </a:rPr>
              <a:t>Increase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focus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via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systematic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elimination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might test?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Those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areas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within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scope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your </a:t>
            </a:r>
            <a:r>
              <a:rPr sz="1600" dirty="0">
                <a:latin typeface="Verdana"/>
                <a:cs typeface="Verdana"/>
              </a:rPr>
              <a:t>project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test?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critical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5" dirty="0">
                <a:latin typeface="Verdana"/>
                <a:cs typeface="Verdana"/>
              </a:rPr>
              <a:t> functionality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effects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customers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 </a:t>
            </a:r>
            <a:r>
              <a:rPr sz="1600" dirty="0">
                <a:latin typeface="Verdana"/>
                <a:cs typeface="Verdana"/>
              </a:rPr>
              <a:t>users experience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quality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test?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Estimate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resource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driven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5225" y="3361753"/>
            <a:ext cx="4459605" cy="2935605"/>
            <a:chOff x="2185225" y="3361753"/>
            <a:chExt cx="4459605" cy="2935605"/>
          </a:xfrm>
        </p:grpSpPr>
        <p:sp>
          <p:nvSpPr>
            <p:cNvPr id="3" name="object 3"/>
            <p:cNvSpPr/>
            <p:nvPr/>
          </p:nvSpPr>
          <p:spPr>
            <a:xfrm>
              <a:off x="2205228" y="3381755"/>
              <a:ext cx="4419600" cy="2895600"/>
            </a:xfrm>
            <a:custGeom>
              <a:avLst/>
              <a:gdLst/>
              <a:ahLst/>
              <a:cxnLst/>
              <a:rect l="l" t="t" r="r" b="b"/>
              <a:pathLst>
                <a:path w="4419600" h="2895600">
                  <a:moveTo>
                    <a:pt x="0" y="0"/>
                  </a:moveTo>
                  <a:lnTo>
                    <a:pt x="0" y="2895600"/>
                  </a:lnTo>
                </a:path>
                <a:path w="4419600" h="2895600">
                  <a:moveTo>
                    <a:pt x="0" y="2895600"/>
                  </a:moveTo>
                  <a:lnTo>
                    <a:pt x="4419600" y="2895600"/>
                  </a:lnTo>
                </a:path>
              </a:pathLst>
            </a:custGeom>
            <a:ln w="39624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416" y="3381755"/>
              <a:ext cx="4078224" cy="1672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6622" y="5047233"/>
              <a:ext cx="537845" cy="184150"/>
            </a:xfrm>
            <a:custGeom>
              <a:avLst/>
              <a:gdLst/>
              <a:ahLst/>
              <a:cxnLst/>
              <a:rect l="l" t="t" r="r" b="b"/>
              <a:pathLst>
                <a:path w="537844" h="184150">
                  <a:moveTo>
                    <a:pt x="253" y="39624"/>
                  </a:moveTo>
                  <a:lnTo>
                    <a:pt x="0" y="69723"/>
                  </a:lnTo>
                  <a:lnTo>
                    <a:pt x="18287" y="69850"/>
                  </a:lnTo>
                  <a:lnTo>
                    <a:pt x="18094" y="119253"/>
                  </a:lnTo>
                  <a:lnTo>
                    <a:pt x="24981" y="164500"/>
                  </a:lnTo>
                  <a:lnTo>
                    <a:pt x="68960" y="181356"/>
                  </a:lnTo>
                  <a:lnTo>
                    <a:pt x="76707" y="181483"/>
                  </a:lnTo>
                  <a:lnTo>
                    <a:pt x="83311" y="181102"/>
                  </a:lnTo>
                  <a:lnTo>
                    <a:pt x="93979" y="179832"/>
                  </a:lnTo>
                  <a:lnTo>
                    <a:pt x="99059" y="178816"/>
                  </a:lnTo>
                  <a:lnTo>
                    <a:pt x="103885" y="177673"/>
                  </a:lnTo>
                  <a:lnTo>
                    <a:pt x="103995" y="151384"/>
                  </a:lnTo>
                  <a:lnTo>
                    <a:pt x="83438" y="151384"/>
                  </a:lnTo>
                  <a:lnTo>
                    <a:pt x="77850" y="151257"/>
                  </a:lnTo>
                  <a:lnTo>
                    <a:pt x="73659" y="150495"/>
                  </a:lnTo>
                  <a:lnTo>
                    <a:pt x="70738" y="148717"/>
                  </a:lnTo>
                  <a:lnTo>
                    <a:pt x="67817" y="147066"/>
                  </a:lnTo>
                  <a:lnTo>
                    <a:pt x="65785" y="144780"/>
                  </a:lnTo>
                  <a:lnTo>
                    <a:pt x="64642" y="141859"/>
                  </a:lnTo>
                  <a:lnTo>
                    <a:pt x="63372" y="138938"/>
                  </a:lnTo>
                  <a:lnTo>
                    <a:pt x="62737" y="135636"/>
                  </a:lnTo>
                  <a:lnTo>
                    <a:pt x="62737" y="132080"/>
                  </a:lnTo>
                  <a:lnTo>
                    <a:pt x="62610" y="128397"/>
                  </a:lnTo>
                  <a:lnTo>
                    <a:pt x="62610" y="119253"/>
                  </a:lnTo>
                  <a:lnTo>
                    <a:pt x="62864" y="70104"/>
                  </a:lnTo>
                  <a:lnTo>
                    <a:pt x="104394" y="70104"/>
                  </a:lnTo>
                  <a:lnTo>
                    <a:pt x="104520" y="40132"/>
                  </a:lnTo>
                  <a:lnTo>
                    <a:pt x="63118" y="39878"/>
                  </a:lnTo>
                  <a:lnTo>
                    <a:pt x="18414" y="39751"/>
                  </a:lnTo>
                  <a:lnTo>
                    <a:pt x="253" y="39624"/>
                  </a:lnTo>
                  <a:close/>
                </a:path>
                <a:path w="537844" h="184150">
                  <a:moveTo>
                    <a:pt x="104012" y="147193"/>
                  </a:moveTo>
                  <a:lnTo>
                    <a:pt x="100329" y="147193"/>
                  </a:lnTo>
                  <a:lnTo>
                    <a:pt x="98805" y="148082"/>
                  </a:lnTo>
                  <a:lnTo>
                    <a:pt x="96265" y="148971"/>
                  </a:lnTo>
                  <a:lnTo>
                    <a:pt x="92455" y="149860"/>
                  </a:lnTo>
                  <a:lnTo>
                    <a:pt x="88772" y="150876"/>
                  </a:lnTo>
                  <a:lnTo>
                    <a:pt x="85725" y="151384"/>
                  </a:lnTo>
                  <a:lnTo>
                    <a:pt x="103995" y="151384"/>
                  </a:lnTo>
                  <a:lnTo>
                    <a:pt x="104012" y="147193"/>
                  </a:lnTo>
                  <a:close/>
                </a:path>
                <a:path w="537844" h="184150">
                  <a:moveTo>
                    <a:pt x="104394" y="70104"/>
                  </a:moveTo>
                  <a:lnTo>
                    <a:pt x="62864" y="70104"/>
                  </a:lnTo>
                  <a:lnTo>
                    <a:pt x="104393" y="70231"/>
                  </a:lnTo>
                  <a:close/>
                </a:path>
                <a:path w="537844" h="184150">
                  <a:moveTo>
                    <a:pt x="18668" y="0"/>
                  </a:moveTo>
                  <a:lnTo>
                    <a:pt x="18414" y="39751"/>
                  </a:lnTo>
                  <a:lnTo>
                    <a:pt x="63119" y="39751"/>
                  </a:lnTo>
                  <a:lnTo>
                    <a:pt x="63245" y="254"/>
                  </a:lnTo>
                  <a:lnTo>
                    <a:pt x="18668" y="0"/>
                  </a:lnTo>
                  <a:close/>
                </a:path>
                <a:path w="537844" h="184150">
                  <a:moveTo>
                    <a:pt x="200405" y="36322"/>
                  </a:moveTo>
                  <a:lnTo>
                    <a:pt x="154096" y="47394"/>
                  </a:lnTo>
                  <a:lnTo>
                    <a:pt x="126587" y="79629"/>
                  </a:lnTo>
                  <a:lnTo>
                    <a:pt x="121157" y="110363"/>
                  </a:lnTo>
                  <a:lnTo>
                    <a:pt x="122519" y="126720"/>
                  </a:lnTo>
                  <a:lnTo>
                    <a:pt x="143128" y="163957"/>
                  </a:lnTo>
                  <a:lnTo>
                    <a:pt x="187384" y="181852"/>
                  </a:lnTo>
                  <a:lnTo>
                    <a:pt x="207009" y="183134"/>
                  </a:lnTo>
                  <a:lnTo>
                    <a:pt x="214937" y="182969"/>
                  </a:lnTo>
                  <a:lnTo>
                    <a:pt x="257621" y="174718"/>
                  </a:lnTo>
                  <a:lnTo>
                    <a:pt x="265191" y="151892"/>
                  </a:lnTo>
                  <a:lnTo>
                    <a:pt x="212089" y="151892"/>
                  </a:lnTo>
                  <a:lnTo>
                    <a:pt x="201634" y="151270"/>
                  </a:lnTo>
                  <a:lnTo>
                    <a:pt x="167237" y="125696"/>
                  </a:lnTo>
                  <a:lnTo>
                    <a:pt x="166115" y="117983"/>
                  </a:lnTo>
                  <a:lnTo>
                    <a:pt x="267969" y="117983"/>
                  </a:lnTo>
                  <a:lnTo>
                    <a:pt x="267969" y="102997"/>
                  </a:lnTo>
                  <a:lnTo>
                    <a:pt x="267282" y="92329"/>
                  </a:lnTo>
                  <a:lnTo>
                    <a:pt x="223900" y="92329"/>
                  </a:lnTo>
                  <a:lnTo>
                    <a:pt x="166115" y="91948"/>
                  </a:lnTo>
                  <a:lnTo>
                    <a:pt x="188086" y="64008"/>
                  </a:lnTo>
                  <a:lnTo>
                    <a:pt x="258974" y="64008"/>
                  </a:lnTo>
                  <a:lnTo>
                    <a:pt x="258611" y="63224"/>
                  </a:lnTo>
                  <a:lnTo>
                    <a:pt x="251205" y="53721"/>
                  </a:lnTo>
                  <a:lnTo>
                    <a:pt x="241679" y="46144"/>
                  </a:lnTo>
                  <a:lnTo>
                    <a:pt x="230044" y="40735"/>
                  </a:lnTo>
                  <a:lnTo>
                    <a:pt x="216290" y="37468"/>
                  </a:lnTo>
                  <a:lnTo>
                    <a:pt x="200405" y="36322"/>
                  </a:lnTo>
                  <a:close/>
                </a:path>
                <a:path w="537844" h="184150">
                  <a:moveTo>
                    <a:pt x="260350" y="136144"/>
                  </a:moveTo>
                  <a:lnTo>
                    <a:pt x="219071" y="151582"/>
                  </a:lnTo>
                  <a:lnTo>
                    <a:pt x="212089" y="151892"/>
                  </a:lnTo>
                  <a:lnTo>
                    <a:pt x="265191" y="151892"/>
                  </a:lnTo>
                  <a:lnTo>
                    <a:pt x="265302" y="136271"/>
                  </a:lnTo>
                  <a:lnTo>
                    <a:pt x="260350" y="136144"/>
                  </a:lnTo>
                  <a:close/>
                </a:path>
                <a:path w="537844" h="184150">
                  <a:moveTo>
                    <a:pt x="267969" y="117983"/>
                  </a:moveTo>
                  <a:lnTo>
                    <a:pt x="166115" y="117983"/>
                  </a:lnTo>
                  <a:lnTo>
                    <a:pt x="267969" y="118618"/>
                  </a:lnTo>
                  <a:lnTo>
                    <a:pt x="267969" y="117983"/>
                  </a:lnTo>
                  <a:close/>
                </a:path>
                <a:path w="537844" h="184150">
                  <a:moveTo>
                    <a:pt x="258974" y="64008"/>
                  </a:moveTo>
                  <a:lnTo>
                    <a:pt x="188086" y="64008"/>
                  </a:lnTo>
                  <a:lnTo>
                    <a:pt x="196722" y="64135"/>
                  </a:lnTo>
                  <a:lnTo>
                    <a:pt x="205866" y="64135"/>
                  </a:lnTo>
                  <a:lnTo>
                    <a:pt x="212725" y="66548"/>
                  </a:lnTo>
                  <a:lnTo>
                    <a:pt x="221360" y="75946"/>
                  </a:lnTo>
                  <a:lnTo>
                    <a:pt x="223646" y="82931"/>
                  </a:lnTo>
                  <a:lnTo>
                    <a:pt x="223900" y="92329"/>
                  </a:lnTo>
                  <a:lnTo>
                    <a:pt x="267282" y="92329"/>
                  </a:lnTo>
                  <a:lnTo>
                    <a:pt x="266993" y="87850"/>
                  </a:lnTo>
                  <a:lnTo>
                    <a:pt x="263874" y="74596"/>
                  </a:lnTo>
                  <a:lnTo>
                    <a:pt x="258974" y="64008"/>
                  </a:lnTo>
                  <a:close/>
                </a:path>
                <a:path w="537844" h="184150">
                  <a:moveTo>
                    <a:pt x="293623" y="136017"/>
                  </a:moveTo>
                  <a:lnTo>
                    <a:pt x="289559" y="136017"/>
                  </a:lnTo>
                  <a:lnTo>
                    <a:pt x="289432" y="172593"/>
                  </a:lnTo>
                  <a:lnTo>
                    <a:pt x="329485" y="182975"/>
                  </a:lnTo>
                  <a:lnTo>
                    <a:pt x="347217" y="183896"/>
                  </a:lnTo>
                  <a:lnTo>
                    <a:pt x="363025" y="183159"/>
                  </a:lnTo>
                  <a:lnTo>
                    <a:pt x="399922" y="171069"/>
                  </a:lnTo>
                  <a:lnTo>
                    <a:pt x="415150" y="154305"/>
                  </a:lnTo>
                  <a:lnTo>
                    <a:pt x="341502" y="154305"/>
                  </a:lnTo>
                  <a:lnTo>
                    <a:pt x="335279" y="153543"/>
                  </a:lnTo>
                  <a:lnTo>
                    <a:pt x="301370" y="141097"/>
                  </a:lnTo>
                  <a:lnTo>
                    <a:pt x="298450" y="139319"/>
                  </a:lnTo>
                  <a:lnTo>
                    <a:pt x="295909" y="137541"/>
                  </a:lnTo>
                  <a:lnTo>
                    <a:pt x="293623" y="136017"/>
                  </a:lnTo>
                  <a:close/>
                </a:path>
                <a:path w="537844" h="184150">
                  <a:moveTo>
                    <a:pt x="361441" y="37592"/>
                  </a:moveTo>
                  <a:lnTo>
                    <a:pt x="320008" y="44914"/>
                  </a:lnTo>
                  <a:lnTo>
                    <a:pt x="291713" y="74247"/>
                  </a:lnTo>
                  <a:lnTo>
                    <a:pt x="290486" y="84328"/>
                  </a:lnTo>
                  <a:lnTo>
                    <a:pt x="291004" y="91313"/>
                  </a:lnTo>
                  <a:lnTo>
                    <a:pt x="318593" y="122570"/>
                  </a:lnTo>
                  <a:lnTo>
                    <a:pt x="348488" y="129540"/>
                  </a:lnTo>
                  <a:lnTo>
                    <a:pt x="352932" y="130302"/>
                  </a:lnTo>
                  <a:lnTo>
                    <a:pt x="363092" y="132588"/>
                  </a:lnTo>
                  <a:lnTo>
                    <a:pt x="367791" y="133985"/>
                  </a:lnTo>
                  <a:lnTo>
                    <a:pt x="370204" y="135636"/>
                  </a:lnTo>
                  <a:lnTo>
                    <a:pt x="372744" y="137160"/>
                  </a:lnTo>
                  <a:lnTo>
                    <a:pt x="373767" y="139319"/>
                  </a:lnTo>
                  <a:lnTo>
                    <a:pt x="373846" y="146744"/>
                  </a:lnTo>
                  <a:lnTo>
                    <a:pt x="371855" y="149606"/>
                  </a:lnTo>
                  <a:lnTo>
                    <a:pt x="367538" y="151511"/>
                  </a:lnTo>
                  <a:lnTo>
                    <a:pt x="363346" y="153416"/>
                  </a:lnTo>
                  <a:lnTo>
                    <a:pt x="356869" y="154305"/>
                  </a:lnTo>
                  <a:lnTo>
                    <a:pt x="415150" y="154305"/>
                  </a:lnTo>
                  <a:lnTo>
                    <a:pt x="418193" y="146744"/>
                  </a:lnTo>
                  <a:lnTo>
                    <a:pt x="419400" y="137160"/>
                  </a:lnTo>
                  <a:lnTo>
                    <a:pt x="419292" y="133985"/>
                  </a:lnTo>
                  <a:lnTo>
                    <a:pt x="393507" y="100099"/>
                  </a:lnTo>
                  <a:lnTo>
                    <a:pt x="359409" y="92329"/>
                  </a:lnTo>
                  <a:lnTo>
                    <a:pt x="354900" y="91299"/>
                  </a:lnTo>
                  <a:lnTo>
                    <a:pt x="335914" y="81788"/>
                  </a:lnTo>
                  <a:lnTo>
                    <a:pt x="336041" y="74930"/>
                  </a:lnTo>
                  <a:lnTo>
                    <a:pt x="338454" y="72136"/>
                  </a:lnTo>
                  <a:lnTo>
                    <a:pt x="343407" y="70104"/>
                  </a:lnTo>
                  <a:lnTo>
                    <a:pt x="348233" y="68199"/>
                  </a:lnTo>
                  <a:lnTo>
                    <a:pt x="354329" y="67183"/>
                  </a:lnTo>
                  <a:lnTo>
                    <a:pt x="413441" y="67183"/>
                  </a:lnTo>
                  <a:lnTo>
                    <a:pt x="413511" y="47752"/>
                  </a:lnTo>
                  <a:lnTo>
                    <a:pt x="369159" y="37857"/>
                  </a:lnTo>
                  <a:lnTo>
                    <a:pt x="361441" y="37592"/>
                  </a:lnTo>
                  <a:close/>
                </a:path>
                <a:path w="537844" h="184150">
                  <a:moveTo>
                    <a:pt x="413441" y="67183"/>
                  </a:moveTo>
                  <a:lnTo>
                    <a:pt x="354329" y="67183"/>
                  </a:lnTo>
                  <a:lnTo>
                    <a:pt x="361441" y="67310"/>
                  </a:lnTo>
                  <a:lnTo>
                    <a:pt x="367915" y="67591"/>
                  </a:lnTo>
                  <a:lnTo>
                    <a:pt x="409575" y="82804"/>
                  </a:lnTo>
                  <a:lnTo>
                    <a:pt x="413384" y="82804"/>
                  </a:lnTo>
                  <a:lnTo>
                    <a:pt x="413441" y="67183"/>
                  </a:lnTo>
                  <a:close/>
                </a:path>
                <a:path w="537844" h="184150">
                  <a:moveTo>
                    <a:pt x="432942" y="41783"/>
                  </a:moveTo>
                  <a:lnTo>
                    <a:pt x="432815" y="72009"/>
                  </a:lnTo>
                  <a:lnTo>
                    <a:pt x="451103" y="72009"/>
                  </a:lnTo>
                  <a:lnTo>
                    <a:pt x="450910" y="121539"/>
                  </a:lnTo>
                  <a:lnTo>
                    <a:pt x="457797" y="166731"/>
                  </a:lnTo>
                  <a:lnTo>
                    <a:pt x="501776" y="183642"/>
                  </a:lnTo>
                  <a:lnTo>
                    <a:pt x="509523" y="183642"/>
                  </a:lnTo>
                  <a:lnTo>
                    <a:pt x="516127" y="183388"/>
                  </a:lnTo>
                  <a:lnTo>
                    <a:pt x="521461" y="182626"/>
                  </a:lnTo>
                  <a:lnTo>
                    <a:pt x="526795" y="181991"/>
                  </a:lnTo>
                  <a:lnTo>
                    <a:pt x="531876" y="181102"/>
                  </a:lnTo>
                  <a:lnTo>
                    <a:pt x="536701" y="179832"/>
                  </a:lnTo>
                  <a:lnTo>
                    <a:pt x="536811" y="153543"/>
                  </a:lnTo>
                  <a:lnTo>
                    <a:pt x="510666" y="153543"/>
                  </a:lnTo>
                  <a:lnTo>
                    <a:pt x="506475" y="152654"/>
                  </a:lnTo>
                  <a:lnTo>
                    <a:pt x="503554" y="151003"/>
                  </a:lnTo>
                  <a:lnTo>
                    <a:pt x="500633" y="149225"/>
                  </a:lnTo>
                  <a:lnTo>
                    <a:pt x="498601" y="146939"/>
                  </a:lnTo>
                  <a:lnTo>
                    <a:pt x="497458" y="144018"/>
                  </a:lnTo>
                  <a:lnTo>
                    <a:pt x="496188" y="141224"/>
                  </a:lnTo>
                  <a:lnTo>
                    <a:pt x="495553" y="137922"/>
                  </a:lnTo>
                  <a:lnTo>
                    <a:pt x="495426" y="121539"/>
                  </a:lnTo>
                  <a:lnTo>
                    <a:pt x="495680" y="72263"/>
                  </a:lnTo>
                  <a:lnTo>
                    <a:pt x="537211" y="72263"/>
                  </a:lnTo>
                  <a:lnTo>
                    <a:pt x="537336" y="42418"/>
                  </a:lnTo>
                  <a:lnTo>
                    <a:pt x="495934" y="42164"/>
                  </a:lnTo>
                  <a:lnTo>
                    <a:pt x="495935" y="41910"/>
                  </a:lnTo>
                  <a:lnTo>
                    <a:pt x="451230" y="41910"/>
                  </a:lnTo>
                  <a:lnTo>
                    <a:pt x="432942" y="41783"/>
                  </a:lnTo>
                  <a:close/>
                </a:path>
                <a:path w="537844" h="184150">
                  <a:moveTo>
                    <a:pt x="536828" y="149479"/>
                  </a:moveTo>
                  <a:lnTo>
                    <a:pt x="533145" y="149479"/>
                  </a:lnTo>
                  <a:lnTo>
                    <a:pt x="531621" y="150241"/>
                  </a:lnTo>
                  <a:lnTo>
                    <a:pt x="529082" y="151130"/>
                  </a:lnTo>
                  <a:lnTo>
                    <a:pt x="525271" y="152146"/>
                  </a:lnTo>
                  <a:lnTo>
                    <a:pt x="521588" y="153035"/>
                  </a:lnTo>
                  <a:lnTo>
                    <a:pt x="518540" y="153543"/>
                  </a:lnTo>
                  <a:lnTo>
                    <a:pt x="536811" y="153543"/>
                  </a:lnTo>
                  <a:lnTo>
                    <a:pt x="536828" y="149479"/>
                  </a:lnTo>
                  <a:close/>
                </a:path>
                <a:path w="537844" h="184150">
                  <a:moveTo>
                    <a:pt x="537211" y="72263"/>
                  </a:moveTo>
                  <a:lnTo>
                    <a:pt x="495680" y="72263"/>
                  </a:lnTo>
                  <a:lnTo>
                    <a:pt x="537209" y="72517"/>
                  </a:lnTo>
                  <a:lnTo>
                    <a:pt x="537211" y="72263"/>
                  </a:lnTo>
                  <a:close/>
                </a:path>
                <a:path w="537844" h="184150">
                  <a:moveTo>
                    <a:pt x="451484" y="2286"/>
                  </a:moveTo>
                  <a:lnTo>
                    <a:pt x="451230" y="41910"/>
                  </a:lnTo>
                  <a:lnTo>
                    <a:pt x="495935" y="41910"/>
                  </a:lnTo>
                  <a:lnTo>
                    <a:pt x="496061" y="2540"/>
                  </a:lnTo>
                  <a:lnTo>
                    <a:pt x="451484" y="2286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8177" y="2939923"/>
            <a:ext cx="2035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Optimum</a:t>
            </a:r>
            <a:r>
              <a:rPr sz="2000" b="1" spc="-20" dirty="0">
                <a:solidFill>
                  <a:srgbClr val="12ABDB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3797" y="2834716"/>
            <a:ext cx="1074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Cost</a:t>
            </a:r>
            <a:r>
              <a:rPr sz="2000" b="1" spc="-20" dirty="0">
                <a:solidFill>
                  <a:srgbClr val="12ABD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ABDB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2ABDB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12ABDB"/>
                </a:solidFill>
                <a:latin typeface="Verdana"/>
                <a:cs typeface="Verdana"/>
              </a:rPr>
              <a:t>es</a:t>
            </a:r>
            <a:r>
              <a:rPr sz="2000" b="1" spc="-5" dirty="0">
                <a:solidFill>
                  <a:srgbClr val="12ABDB"/>
                </a:solidFill>
                <a:latin typeface="Verdana"/>
                <a:cs typeface="Verdana"/>
              </a:rPr>
              <a:t>ti</a:t>
            </a:r>
            <a:r>
              <a:rPr sz="2000" b="1" spc="-20" dirty="0">
                <a:solidFill>
                  <a:srgbClr val="12ABDB"/>
                </a:solidFill>
                <a:latin typeface="Verdana"/>
                <a:cs typeface="Verdana"/>
              </a:rPr>
              <a:t>n</a:t>
            </a: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7054" y="5459729"/>
            <a:ext cx="1014730" cy="519430"/>
            <a:chOff x="5647054" y="5459729"/>
            <a:chExt cx="1014730" cy="519430"/>
          </a:xfrm>
        </p:grpSpPr>
        <p:sp>
          <p:nvSpPr>
            <p:cNvPr id="9" name="object 9"/>
            <p:cNvSpPr/>
            <p:nvPr/>
          </p:nvSpPr>
          <p:spPr>
            <a:xfrm>
              <a:off x="5649975" y="5459729"/>
              <a:ext cx="828675" cy="211454"/>
            </a:xfrm>
            <a:custGeom>
              <a:avLst/>
              <a:gdLst/>
              <a:ahLst/>
              <a:cxnLst/>
              <a:rect l="l" t="t" r="r" b="b"/>
              <a:pathLst>
                <a:path w="828675" h="211454">
                  <a:moveTo>
                    <a:pt x="56769" y="26162"/>
                  </a:moveTo>
                  <a:lnTo>
                    <a:pt x="0" y="27432"/>
                  </a:lnTo>
                  <a:lnTo>
                    <a:pt x="4190" y="211264"/>
                  </a:lnTo>
                  <a:lnTo>
                    <a:pt x="47625" y="210299"/>
                  </a:lnTo>
                  <a:lnTo>
                    <a:pt x="44831" y="84074"/>
                  </a:lnTo>
                  <a:lnTo>
                    <a:pt x="95457" y="84074"/>
                  </a:lnTo>
                  <a:lnTo>
                    <a:pt x="56769" y="26162"/>
                  </a:lnTo>
                  <a:close/>
                </a:path>
                <a:path w="828675" h="211454">
                  <a:moveTo>
                    <a:pt x="95457" y="84074"/>
                  </a:moveTo>
                  <a:lnTo>
                    <a:pt x="44831" y="84074"/>
                  </a:lnTo>
                  <a:lnTo>
                    <a:pt x="125602" y="208546"/>
                  </a:lnTo>
                  <a:lnTo>
                    <a:pt x="171323" y="207530"/>
                  </a:lnTo>
                  <a:lnTo>
                    <a:pt x="169608" y="129959"/>
                  </a:lnTo>
                  <a:lnTo>
                    <a:pt x="126111" y="129959"/>
                  </a:lnTo>
                  <a:lnTo>
                    <a:pt x="95457" y="84074"/>
                  </a:lnTo>
                  <a:close/>
                </a:path>
                <a:path w="828675" h="211454">
                  <a:moveTo>
                    <a:pt x="167259" y="23622"/>
                  </a:moveTo>
                  <a:lnTo>
                    <a:pt x="123825" y="24638"/>
                  </a:lnTo>
                  <a:lnTo>
                    <a:pt x="126111" y="129959"/>
                  </a:lnTo>
                  <a:lnTo>
                    <a:pt x="169608" y="129959"/>
                  </a:lnTo>
                  <a:lnTo>
                    <a:pt x="167259" y="23622"/>
                  </a:lnTo>
                  <a:close/>
                </a:path>
                <a:path w="828675" h="211454">
                  <a:moveTo>
                    <a:pt x="277622" y="62103"/>
                  </a:moveTo>
                  <a:lnTo>
                    <a:pt x="232955" y="74122"/>
                  </a:lnTo>
                  <a:lnTo>
                    <a:pt x="207629" y="106659"/>
                  </a:lnTo>
                  <a:lnTo>
                    <a:pt x="203326" y="137502"/>
                  </a:lnTo>
                  <a:lnTo>
                    <a:pt x="204924" y="153673"/>
                  </a:lnTo>
                  <a:lnTo>
                    <a:pt x="224409" y="190957"/>
                  </a:lnTo>
                  <a:lnTo>
                    <a:pt x="263824" y="208557"/>
                  </a:lnTo>
                  <a:lnTo>
                    <a:pt x="280924" y="209410"/>
                  </a:lnTo>
                  <a:lnTo>
                    <a:pt x="297900" y="207800"/>
                  </a:lnTo>
                  <a:lnTo>
                    <a:pt x="312816" y="203771"/>
                  </a:lnTo>
                  <a:lnTo>
                    <a:pt x="325661" y="197323"/>
                  </a:lnTo>
                  <a:lnTo>
                    <a:pt x="336423" y="188455"/>
                  </a:lnTo>
                  <a:lnTo>
                    <a:pt x="344167" y="178511"/>
                  </a:lnTo>
                  <a:lnTo>
                    <a:pt x="275844" y="178511"/>
                  </a:lnTo>
                  <a:lnTo>
                    <a:pt x="271652" y="177863"/>
                  </a:lnTo>
                  <a:lnTo>
                    <a:pt x="249554" y="144297"/>
                  </a:lnTo>
                  <a:lnTo>
                    <a:pt x="249427" y="136715"/>
                  </a:lnTo>
                  <a:lnTo>
                    <a:pt x="249349" y="134112"/>
                  </a:lnTo>
                  <a:lnTo>
                    <a:pt x="249264" y="127254"/>
                  </a:lnTo>
                  <a:lnTo>
                    <a:pt x="249809" y="121158"/>
                  </a:lnTo>
                  <a:lnTo>
                    <a:pt x="251333" y="115570"/>
                  </a:lnTo>
                  <a:lnTo>
                    <a:pt x="252729" y="109855"/>
                  </a:lnTo>
                  <a:lnTo>
                    <a:pt x="266953" y="95123"/>
                  </a:lnTo>
                  <a:lnTo>
                    <a:pt x="270256" y="93853"/>
                  </a:lnTo>
                  <a:lnTo>
                    <a:pt x="274065" y="93218"/>
                  </a:lnTo>
                  <a:lnTo>
                    <a:pt x="282575" y="92964"/>
                  </a:lnTo>
                  <a:lnTo>
                    <a:pt x="344016" y="92964"/>
                  </a:lnTo>
                  <a:lnTo>
                    <a:pt x="343092" y="91195"/>
                  </a:lnTo>
                  <a:lnTo>
                    <a:pt x="334137" y="80645"/>
                  </a:lnTo>
                  <a:lnTo>
                    <a:pt x="323020" y="72211"/>
                  </a:lnTo>
                  <a:lnTo>
                    <a:pt x="309879" y="66325"/>
                  </a:lnTo>
                  <a:lnTo>
                    <a:pt x="294739" y="62964"/>
                  </a:lnTo>
                  <a:lnTo>
                    <a:pt x="277622" y="62103"/>
                  </a:lnTo>
                  <a:close/>
                </a:path>
                <a:path w="828675" h="211454">
                  <a:moveTo>
                    <a:pt x="344016" y="92964"/>
                  </a:moveTo>
                  <a:lnTo>
                    <a:pt x="282575" y="92964"/>
                  </a:lnTo>
                  <a:lnTo>
                    <a:pt x="286638" y="93599"/>
                  </a:lnTo>
                  <a:lnTo>
                    <a:pt x="290322" y="94869"/>
                  </a:lnTo>
                  <a:lnTo>
                    <a:pt x="294004" y="96266"/>
                  </a:lnTo>
                  <a:lnTo>
                    <a:pt x="297307" y="98552"/>
                  </a:lnTo>
                  <a:lnTo>
                    <a:pt x="299974" y="101854"/>
                  </a:lnTo>
                  <a:lnTo>
                    <a:pt x="302640" y="105029"/>
                  </a:lnTo>
                  <a:lnTo>
                    <a:pt x="304800" y="109474"/>
                  </a:lnTo>
                  <a:lnTo>
                    <a:pt x="308101" y="120396"/>
                  </a:lnTo>
                  <a:lnTo>
                    <a:pt x="308990" y="127254"/>
                  </a:lnTo>
                  <a:lnTo>
                    <a:pt x="309098" y="134112"/>
                  </a:lnTo>
                  <a:lnTo>
                    <a:pt x="309362" y="144297"/>
                  </a:lnTo>
                  <a:lnTo>
                    <a:pt x="288416" y="177546"/>
                  </a:lnTo>
                  <a:lnTo>
                    <a:pt x="275844" y="178511"/>
                  </a:lnTo>
                  <a:lnTo>
                    <a:pt x="344167" y="178511"/>
                  </a:lnTo>
                  <a:lnTo>
                    <a:pt x="344949" y="177506"/>
                  </a:lnTo>
                  <a:lnTo>
                    <a:pt x="350916" y="164798"/>
                  </a:lnTo>
                  <a:lnTo>
                    <a:pt x="354335" y="150332"/>
                  </a:lnTo>
                  <a:lnTo>
                    <a:pt x="355219" y="134112"/>
                  </a:lnTo>
                  <a:lnTo>
                    <a:pt x="353621" y="117917"/>
                  </a:lnTo>
                  <a:lnTo>
                    <a:pt x="349583" y="103616"/>
                  </a:lnTo>
                  <a:lnTo>
                    <a:pt x="344016" y="92964"/>
                  </a:lnTo>
                  <a:close/>
                </a:path>
                <a:path w="828675" h="211454">
                  <a:moveTo>
                    <a:pt x="435356" y="153073"/>
                  </a:moveTo>
                  <a:lnTo>
                    <a:pt x="389127" y="154101"/>
                  </a:lnTo>
                  <a:lnTo>
                    <a:pt x="390271" y="202641"/>
                  </a:lnTo>
                  <a:lnTo>
                    <a:pt x="436499" y="201612"/>
                  </a:lnTo>
                  <a:lnTo>
                    <a:pt x="435356" y="153073"/>
                  </a:lnTo>
                  <a:close/>
                </a:path>
                <a:path w="828675" h="211454">
                  <a:moveTo>
                    <a:pt x="631063" y="54229"/>
                  </a:moveTo>
                  <a:lnTo>
                    <a:pt x="586503" y="66248"/>
                  </a:lnTo>
                  <a:lnTo>
                    <a:pt x="561133" y="98734"/>
                  </a:lnTo>
                  <a:lnTo>
                    <a:pt x="556768" y="129603"/>
                  </a:lnTo>
                  <a:lnTo>
                    <a:pt x="558385" y="145774"/>
                  </a:lnTo>
                  <a:lnTo>
                    <a:pt x="577976" y="183070"/>
                  </a:lnTo>
                  <a:lnTo>
                    <a:pt x="617339" y="200658"/>
                  </a:lnTo>
                  <a:lnTo>
                    <a:pt x="634364" y="201510"/>
                  </a:lnTo>
                  <a:lnTo>
                    <a:pt x="651343" y="199901"/>
                  </a:lnTo>
                  <a:lnTo>
                    <a:pt x="666273" y="195873"/>
                  </a:lnTo>
                  <a:lnTo>
                    <a:pt x="679156" y="189429"/>
                  </a:lnTo>
                  <a:lnTo>
                    <a:pt x="689990" y="180568"/>
                  </a:lnTo>
                  <a:lnTo>
                    <a:pt x="697675" y="170611"/>
                  </a:lnTo>
                  <a:lnTo>
                    <a:pt x="629412" y="170611"/>
                  </a:lnTo>
                  <a:lnTo>
                    <a:pt x="625221" y="169964"/>
                  </a:lnTo>
                  <a:lnTo>
                    <a:pt x="602996" y="136398"/>
                  </a:lnTo>
                  <a:lnTo>
                    <a:pt x="602869" y="128828"/>
                  </a:lnTo>
                  <a:lnTo>
                    <a:pt x="602790" y="126238"/>
                  </a:lnTo>
                  <a:lnTo>
                    <a:pt x="602705" y="119380"/>
                  </a:lnTo>
                  <a:lnTo>
                    <a:pt x="603250" y="113284"/>
                  </a:lnTo>
                  <a:lnTo>
                    <a:pt x="604774" y="107696"/>
                  </a:lnTo>
                  <a:lnTo>
                    <a:pt x="606298" y="101981"/>
                  </a:lnTo>
                  <a:lnTo>
                    <a:pt x="627507" y="85217"/>
                  </a:lnTo>
                  <a:lnTo>
                    <a:pt x="631825" y="85217"/>
                  </a:lnTo>
                  <a:lnTo>
                    <a:pt x="636015" y="85090"/>
                  </a:lnTo>
                  <a:lnTo>
                    <a:pt x="697530" y="85090"/>
                  </a:lnTo>
                  <a:lnTo>
                    <a:pt x="696587" y="83268"/>
                  </a:lnTo>
                  <a:lnTo>
                    <a:pt x="687704" y="72644"/>
                  </a:lnTo>
                  <a:lnTo>
                    <a:pt x="676532" y="64265"/>
                  </a:lnTo>
                  <a:lnTo>
                    <a:pt x="663384" y="58388"/>
                  </a:lnTo>
                  <a:lnTo>
                    <a:pt x="648235" y="55034"/>
                  </a:lnTo>
                  <a:lnTo>
                    <a:pt x="631063" y="54229"/>
                  </a:lnTo>
                  <a:close/>
                </a:path>
                <a:path w="828675" h="211454">
                  <a:moveTo>
                    <a:pt x="697530" y="85090"/>
                  </a:moveTo>
                  <a:lnTo>
                    <a:pt x="636015" y="85090"/>
                  </a:lnTo>
                  <a:lnTo>
                    <a:pt x="640079" y="85725"/>
                  </a:lnTo>
                  <a:lnTo>
                    <a:pt x="643763" y="86995"/>
                  </a:lnTo>
                  <a:lnTo>
                    <a:pt x="647573" y="88265"/>
                  </a:lnTo>
                  <a:lnTo>
                    <a:pt x="650748" y="90678"/>
                  </a:lnTo>
                  <a:lnTo>
                    <a:pt x="653414" y="93980"/>
                  </a:lnTo>
                  <a:lnTo>
                    <a:pt x="656209" y="97155"/>
                  </a:lnTo>
                  <a:lnTo>
                    <a:pt x="658368" y="101600"/>
                  </a:lnTo>
                  <a:lnTo>
                    <a:pt x="659891" y="107061"/>
                  </a:lnTo>
                  <a:lnTo>
                    <a:pt x="661543" y="112522"/>
                  </a:lnTo>
                  <a:lnTo>
                    <a:pt x="662432" y="119380"/>
                  </a:lnTo>
                  <a:lnTo>
                    <a:pt x="662539" y="126238"/>
                  </a:lnTo>
                  <a:lnTo>
                    <a:pt x="662805" y="136398"/>
                  </a:lnTo>
                  <a:lnTo>
                    <a:pt x="662304" y="143205"/>
                  </a:lnTo>
                  <a:lnTo>
                    <a:pt x="660908" y="148221"/>
                  </a:lnTo>
                  <a:lnTo>
                    <a:pt x="659638" y="153238"/>
                  </a:lnTo>
                  <a:lnTo>
                    <a:pt x="657478" y="157543"/>
                  </a:lnTo>
                  <a:lnTo>
                    <a:pt x="654685" y="161150"/>
                  </a:lnTo>
                  <a:lnTo>
                    <a:pt x="652272" y="164414"/>
                  </a:lnTo>
                  <a:lnTo>
                    <a:pt x="649224" y="166763"/>
                  </a:lnTo>
                  <a:lnTo>
                    <a:pt x="641858" y="169646"/>
                  </a:lnTo>
                  <a:lnTo>
                    <a:pt x="638048" y="170421"/>
                  </a:lnTo>
                  <a:lnTo>
                    <a:pt x="629412" y="170611"/>
                  </a:lnTo>
                  <a:lnTo>
                    <a:pt x="697675" y="170611"/>
                  </a:lnTo>
                  <a:lnTo>
                    <a:pt x="698444" y="169614"/>
                  </a:lnTo>
                  <a:lnTo>
                    <a:pt x="704373" y="156908"/>
                  </a:lnTo>
                  <a:lnTo>
                    <a:pt x="707778" y="142449"/>
                  </a:lnTo>
                  <a:lnTo>
                    <a:pt x="708660" y="126238"/>
                  </a:lnTo>
                  <a:lnTo>
                    <a:pt x="707064" y="110041"/>
                  </a:lnTo>
                  <a:lnTo>
                    <a:pt x="703040" y="95726"/>
                  </a:lnTo>
                  <a:lnTo>
                    <a:pt x="697530" y="85090"/>
                  </a:lnTo>
                  <a:close/>
                </a:path>
                <a:path w="828675" h="211454">
                  <a:moveTo>
                    <a:pt x="787673" y="86106"/>
                  </a:moveTo>
                  <a:lnTo>
                    <a:pt x="743076" y="86106"/>
                  </a:lnTo>
                  <a:lnTo>
                    <a:pt x="745489" y="194703"/>
                  </a:lnTo>
                  <a:lnTo>
                    <a:pt x="790066" y="193713"/>
                  </a:lnTo>
                  <a:lnTo>
                    <a:pt x="787673" y="86106"/>
                  </a:lnTo>
                  <a:close/>
                </a:path>
                <a:path w="828675" h="211454">
                  <a:moveTo>
                    <a:pt x="808227" y="0"/>
                  </a:moveTo>
                  <a:lnTo>
                    <a:pt x="802259" y="0"/>
                  </a:lnTo>
                  <a:lnTo>
                    <a:pt x="795654" y="127"/>
                  </a:lnTo>
                  <a:lnTo>
                    <a:pt x="755014" y="13716"/>
                  </a:lnTo>
                  <a:lnTo>
                    <a:pt x="742314" y="52197"/>
                  </a:lnTo>
                  <a:lnTo>
                    <a:pt x="742314" y="56007"/>
                  </a:lnTo>
                  <a:lnTo>
                    <a:pt x="723391" y="56388"/>
                  </a:lnTo>
                  <a:lnTo>
                    <a:pt x="724026" y="86614"/>
                  </a:lnTo>
                  <a:lnTo>
                    <a:pt x="743076" y="86106"/>
                  </a:lnTo>
                  <a:lnTo>
                    <a:pt x="787673" y="86106"/>
                  </a:lnTo>
                  <a:lnTo>
                    <a:pt x="787653" y="85217"/>
                  </a:lnTo>
                  <a:lnTo>
                    <a:pt x="820420" y="84455"/>
                  </a:lnTo>
                  <a:lnTo>
                    <a:pt x="819680" y="55118"/>
                  </a:lnTo>
                  <a:lnTo>
                    <a:pt x="785495" y="55118"/>
                  </a:lnTo>
                  <a:lnTo>
                    <a:pt x="785444" y="52197"/>
                  </a:lnTo>
                  <a:lnTo>
                    <a:pt x="785240" y="44958"/>
                  </a:lnTo>
                  <a:lnTo>
                    <a:pt x="786638" y="38862"/>
                  </a:lnTo>
                  <a:lnTo>
                    <a:pt x="792734" y="32512"/>
                  </a:lnTo>
                  <a:lnTo>
                    <a:pt x="798576" y="30734"/>
                  </a:lnTo>
                  <a:lnTo>
                    <a:pt x="807212" y="30607"/>
                  </a:lnTo>
                  <a:lnTo>
                    <a:pt x="810895" y="30480"/>
                  </a:lnTo>
                  <a:lnTo>
                    <a:pt x="828364" y="30480"/>
                  </a:lnTo>
                  <a:lnTo>
                    <a:pt x="827786" y="1905"/>
                  </a:lnTo>
                  <a:lnTo>
                    <a:pt x="823595" y="1143"/>
                  </a:lnTo>
                  <a:lnTo>
                    <a:pt x="808227" y="0"/>
                  </a:lnTo>
                  <a:close/>
                </a:path>
                <a:path w="828675" h="211454">
                  <a:moveTo>
                    <a:pt x="819658" y="54229"/>
                  </a:moveTo>
                  <a:lnTo>
                    <a:pt x="785495" y="55118"/>
                  </a:lnTo>
                  <a:lnTo>
                    <a:pt x="819680" y="55118"/>
                  </a:lnTo>
                  <a:lnTo>
                    <a:pt x="819658" y="54229"/>
                  </a:lnTo>
                  <a:close/>
                </a:path>
                <a:path w="828675" h="211454">
                  <a:moveTo>
                    <a:pt x="828364" y="30480"/>
                  </a:moveTo>
                  <a:lnTo>
                    <a:pt x="810895" y="30480"/>
                  </a:lnTo>
                  <a:lnTo>
                    <a:pt x="814197" y="30861"/>
                  </a:lnTo>
                  <a:lnTo>
                    <a:pt x="820547" y="32131"/>
                  </a:lnTo>
                  <a:lnTo>
                    <a:pt x="823213" y="32766"/>
                  </a:lnTo>
                  <a:lnTo>
                    <a:pt x="825119" y="33274"/>
                  </a:lnTo>
                  <a:lnTo>
                    <a:pt x="828421" y="33274"/>
                  </a:lnTo>
                  <a:lnTo>
                    <a:pt x="828364" y="3048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7054" y="5773254"/>
              <a:ext cx="1014427" cy="20533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655442" y="3220339"/>
            <a:ext cx="55880" cy="55880"/>
            <a:chOff x="2655442" y="3220339"/>
            <a:chExt cx="55880" cy="55880"/>
          </a:xfrm>
        </p:grpSpPr>
        <p:sp>
          <p:nvSpPr>
            <p:cNvPr id="12" name="object 12"/>
            <p:cNvSpPr/>
            <p:nvPr/>
          </p:nvSpPr>
          <p:spPr>
            <a:xfrm>
              <a:off x="2660014" y="322491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68" y="0"/>
                  </a:moveTo>
                  <a:lnTo>
                    <a:pt x="14251" y="1847"/>
                  </a:lnTo>
                  <a:lnTo>
                    <a:pt x="6826" y="6873"/>
                  </a:lnTo>
                  <a:lnTo>
                    <a:pt x="1829" y="14305"/>
                  </a:lnTo>
                  <a:lnTo>
                    <a:pt x="0" y="23367"/>
                  </a:lnTo>
                  <a:lnTo>
                    <a:pt x="1829" y="32484"/>
                  </a:lnTo>
                  <a:lnTo>
                    <a:pt x="6826" y="39909"/>
                  </a:lnTo>
                  <a:lnTo>
                    <a:pt x="14251" y="44906"/>
                  </a:lnTo>
                  <a:lnTo>
                    <a:pt x="23368" y="46736"/>
                  </a:lnTo>
                  <a:lnTo>
                    <a:pt x="32430" y="44906"/>
                  </a:lnTo>
                  <a:lnTo>
                    <a:pt x="39862" y="39909"/>
                  </a:lnTo>
                  <a:lnTo>
                    <a:pt x="44888" y="32484"/>
                  </a:lnTo>
                  <a:lnTo>
                    <a:pt x="46736" y="23367"/>
                  </a:lnTo>
                  <a:lnTo>
                    <a:pt x="44888" y="14305"/>
                  </a:lnTo>
                  <a:lnTo>
                    <a:pt x="39862" y="6873"/>
                  </a:lnTo>
                  <a:lnTo>
                    <a:pt x="32430" y="1847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0014" y="322491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46736" y="23367"/>
                  </a:moveTo>
                  <a:lnTo>
                    <a:pt x="44888" y="32484"/>
                  </a:lnTo>
                  <a:lnTo>
                    <a:pt x="39862" y="39909"/>
                  </a:lnTo>
                  <a:lnTo>
                    <a:pt x="32430" y="44906"/>
                  </a:lnTo>
                  <a:lnTo>
                    <a:pt x="23368" y="46736"/>
                  </a:lnTo>
                  <a:lnTo>
                    <a:pt x="14251" y="44906"/>
                  </a:lnTo>
                  <a:lnTo>
                    <a:pt x="6826" y="39909"/>
                  </a:lnTo>
                  <a:lnTo>
                    <a:pt x="1829" y="32484"/>
                  </a:lnTo>
                  <a:lnTo>
                    <a:pt x="0" y="23367"/>
                  </a:lnTo>
                  <a:lnTo>
                    <a:pt x="1829" y="14305"/>
                  </a:lnTo>
                  <a:lnTo>
                    <a:pt x="6826" y="6873"/>
                  </a:lnTo>
                  <a:lnTo>
                    <a:pt x="14251" y="1847"/>
                  </a:lnTo>
                  <a:lnTo>
                    <a:pt x="23368" y="0"/>
                  </a:lnTo>
                  <a:lnTo>
                    <a:pt x="32430" y="1847"/>
                  </a:lnTo>
                  <a:lnTo>
                    <a:pt x="39862" y="6873"/>
                  </a:lnTo>
                  <a:lnTo>
                    <a:pt x="44888" y="14305"/>
                  </a:lnTo>
                  <a:lnTo>
                    <a:pt x="46736" y="233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2908" y="2005472"/>
            <a:ext cx="2945130" cy="1167130"/>
            <a:chOff x="402908" y="2005472"/>
            <a:chExt cx="2945130" cy="1167130"/>
          </a:xfrm>
        </p:grpSpPr>
        <p:sp>
          <p:nvSpPr>
            <p:cNvPr id="15" name="object 15"/>
            <p:cNvSpPr/>
            <p:nvPr/>
          </p:nvSpPr>
          <p:spPr>
            <a:xfrm>
              <a:off x="407480" y="2010044"/>
              <a:ext cx="2936240" cy="842010"/>
            </a:xfrm>
            <a:custGeom>
              <a:avLst/>
              <a:gdLst/>
              <a:ahLst/>
              <a:cxnLst/>
              <a:rect l="l" t="t" r="r" b="b"/>
              <a:pathLst>
                <a:path w="2936240" h="842010">
                  <a:moveTo>
                    <a:pt x="1810405" y="0"/>
                  </a:moveTo>
                  <a:lnTo>
                    <a:pt x="1753189" y="786"/>
                  </a:lnTo>
                  <a:lnTo>
                    <a:pt x="1697813" y="5794"/>
                  </a:lnTo>
                  <a:lnTo>
                    <a:pt x="1645873" y="14814"/>
                  </a:lnTo>
                  <a:lnTo>
                    <a:pt x="1598962" y="27638"/>
                  </a:lnTo>
                  <a:lnTo>
                    <a:pt x="1558673" y="44058"/>
                  </a:lnTo>
                  <a:lnTo>
                    <a:pt x="1526602" y="63865"/>
                  </a:lnTo>
                  <a:lnTo>
                    <a:pt x="1507304" y="56987"/>
                  </a:lnTo>
                  <a:lnTo>
                    <a:pt x="1465183" y="44898"/>
                  </a:lnTo>
                  <a:lnTo>
                    <a:pt x="1388457" y="30624"/>
                  </a:lnTo>
                  <a:lnTo>
                    <a:pt x="1332834" y="25159"/>
                  </a:lnTo>
                  <a:lnTo>
                    <a:pt x="1276669" y="23221"/>
                  </a:lnTo>
                  <a:lnTo>
                    <a:pt x="1220971" y="24690"/>
                  </a:lnTo>
                  <a:lnTo>
                    <a:pt x="1166747" y="29448"/>
                  </a:lnTo>
                  <a:lnTo>
                    <a:pt x="1115008" y="37375"/>
                  </a:lnTo>
                  <a:lnTo>
                    <a:pt x="1066762" y="48354"/>
                  </a:lnTo>
                  <a:lnTo>
                    <a:pt x="1023017" y="62265"/>
                  </a:lnTo>
                  <a:lnTo>
                    <a:pt x="984784" y="78990"/>
                  </a:lnTo>
                  <a:lnTo>
                    <a:pt x="953070" y="98409"/>
                  </a:lnTo>
                  <a:lnTo>
                    <a:pt x="907652" y="89280"/>
                  </a:lnTo>
                  <a:lnTo>
                    <a:pt x="860226" y="82233"/>
                  </a:lnTo>
                  <a:lnTo>
                    <a:pt x="811247" y="77295"/>
                  </a:lnTo>
                  <a:lnTo>
                    <a:pt x="761175" y="74495"/>
                  </a:lnTo>
                  <a:lnTo>
                    <a:pt x="710469" y="73861"/>
                  </a:lnTo>
                  <a:lnTo>
                    <a:pt x="659585" y="75422"/>
                  </a:lnTo>
                  <a:lnTo>
                    <a:pt x="593140" y="80912"/>
                  </a:lnTo>
                  <a:lnTo>
                    <a:pt x="531028" y="89900"/>
                  </a:lnTo>
                  <a:lnTo>
                    <a:pt x="473856" y="102076"/>
                  </a:lnTo>
                  <a:lnTo>
                    <a:pt x="422233" y="117127"/>
                  </a:lnTo>
                  <a:lnTo>
                    <a:pt x="376764" y="134742"/>
                  </a:lnTo>
                  <a:lnTo>
                    <a:pt x="338056" y="154611"/>
                  </a:lnTo>
                  <a:lnTo>
                    <a:pt x="306717" y="176420"/>
                  </a:lnTo>
                  <a:lnTo>
                    <a:pt x="268571" y="224618"/>
                  </a:lnTo>
                  <a:lnTo>
                    <a:pt x="262978" y="250383"/>
                  </a:lnTo>
                  <a:lnTo>
                    <a:pt x="267181" y="276844"/>
                  </a:lnTo>
                  <a:lnTo>
                    <a:pt x="264717" y="279511"/>
                  </a:lnTo>
                  <a:lnTo>
                    <a:pt x="210061" y="283816"/>
                  </a:lnTo>
                  <a:lnTo>
                    <a:pt x="159079" y="291951"/>
                  </a:lnTo>
                  <a:lnTo>
                    <a:pt x="113001" y="303596"/>
                  </a:lnTo>
                  <a:lnTo>
                    <a:pt x="73055" y="318436"/>
                  </a:lnTo>
                  <a:lnTo>
                    <a:pt x="9945" y="364826"/>
                  </a:lnTo>
                  <a:lnTo>
                    <a:pt x="0" y="394596"/>
                  </a:lnTo>
                  <a:lnTo>
                    <a:pt x="9631" y="423957"/>
                  </a:lnTo>
                  <a:lnTo>
                    <a:pt x="37834" y="451403"/>
                  </a:lnTo>
                  <a:lnTo>
                    <a:pt x="83604" y="475426"/>
                  </a:lnTo>
                  <a:lnTo>
                    <a:pt x="145934" y="494522"/>
                  </a:lnTo>
                  <a:lnTo>
                    <a:pt x="107221" y="514643"/>
                  </a:lnTo>
                  <a:lnTo>
                    <a:pt x="80865" y="537289"/>
                  </a:lnTo>
                  <a:lnTo>
                    <a:pt x="67578" y="561601"/>
                  </a:lnTo>
                  <a:lnTo>
                    <a:pt x="68070" y="586724"/>
                  </a:lnTo>
                  <a:lnTo>
                    <a:pt x="104595" y="630237"/>
                  </a:lnTo>
                  <a:lnTo>
                    <a:pt x="178549" y="663749"/>
                  </a:lnTo>
                  <a:lnTo>
                    <a:pt x="226260" y="675743"/>
                  </a:lnTo>
                  <a:lnTo>
                    <a:pt x="279366" y="684022"/>
                  </a:lnTo>
                  <a:lnTo>
                    <a:pt x="336546" y="688181"/>
                  </a:lnTo>
                  <a:lnTo>
                    <a:pt x="396479" y="687816"/>
                  </a:lnTo>
                  <a:lnTo>
                    <a:pt x="402017" y="691499"/>
                  </a:lnTo>
                  <a:lnTo>
                    <a:pt x="470289" y="726795"/>
                  </a:lnTo>
                  <a:lnTo>
                    <a:pt x="510243" y="741706"/>
                  </a:lnTo>
                  <a:lnTo>
                    <a:pt x="553490" y="754736"/>
                  </a:lnTo>
                  <a:lnTo>
                    <a:pt x="599591" y="765841"/>
                  </a:lnTo>
                  <a:lnTo>
                    <a:pt x="648108" y="774979"/>
                  </a:lnTo>
                  <a:lnTo>
                    <a:pt x="698602" y="782109"/>
                  </a:lnTo>
                  <a:lnTo>
                    <a:pt x="750635" y="787187"/>
                  </a:lnTo>
                  <a:lnTo>
                    <a:pt x="803767" y="790172"/>
                  </a:lnTo>
                  <a:lnTo>
                    <a:pt x="857561" y="791020"/>
                  </a:lnTo>
                  <a:lnTo>
                    <a:pt x="911577" y="789689"/>
                  </a:lnTo>
                  <a:lnTo>
                    <a:pt x="965376" y="786137"/>
                  </a:lnTo>
                  <a:lnTo>
                    <a:pt x="1018521" y="780321"/>
                  </a:lnTo>
                  <a:lnTo>
                    <a:pt x="1070572" y="772200"/>
                  </a:lnTo>
                  <a:lnTo>
                    <a:pt x="1121091" y="761730"/>
                  </a:lnTo>
                  <a:lnTo>
                    <a:pt x="1159786" y="781276"/>
                  </a:lnTo>
                  <a:lnTo>
                    <a:pt x="1204675" y="798470"/>
                  </a:lnTo>
                  <a:lnTo>
                    <a:pt x="1255032" y="813091"/>
                  </a:lnTo>
                  <a:lnTo>
                    <a:pt x="1310132" y="824921"/>
                  </a:lnTo>
                  <a:lnTo>
                    <a:pt x="1369249" y="833739"/>
                  </a:lnTo>
                  <a:lnTo>
                    <a:pt x="1429995" y="839223"/>
                  </a:lnTo>
                  <a:lnTo>
                    <a:pt x="1490622" y="841422"/>
                  </a:lnTo>
                  <a:lnTo>
                    <a:pt x="1550450" y="840476"/>
                  </a:lnTo>
                  <a:lnTo>
                    <a:pt x="1608799" y="836528"/>
                  </a:lnTo>
                  <a:lnTo>
                    <a:pt x="1664989" y="829721"/>
                  </a:lnTo>
                  <a:lnTo>
                    <a:pt x="1718340" y="820197"/>
                  </a:lnTo>
                  <a:lnTo>
                    <a:pt x="1768172" y="808099"/>
                  </a:lnTo>
                  <a:lnTo>
                    <a:pt x="1813805" y="793569"/>
                  </a:lnTo>
                  <a:lnTo>
                    <a:pt x="1854559" y="776749"/>
                  </a:lnTo>
                  <a:lnTo>
                    <a:pt x="1889755" y="757783"/>
                  </a:lnTo>
                  <a:lnTo>
                    <a:pt x="1940749" y="713978"/>
                  </a:lnTo>
                  <a:lnTo>
                    <a:pt x="1988489" y="723896"/>
                  </a:lnTo>
                  <a:lnTo>
                    <a:pt x="2039015" y="731123"/>
                  </a:lnTo>
                  <a:lnTo>
                    <a:pt x="2091589" y="735587"/>
                  </a:lnTo>
                  <a:lnTo>
                    <a:pt x="2145473" y="737219"/>
                  </a:lnTo>
                  <a:lnTo>
                    <a:pt x="2209219" y="735400"/>
                  </a:lnTo>
                  <a:lnTo>
                    <a:pt x="2269767" y="729772"/>
                  </a:lnTo>
                  <a:lnTo>
                    <a:pt x="2326302" y="720649"/>
                  </a:lnTo>
                  <a:lnTo>
                    <a:pt x="2378011" y="708342"/>
                  </a:lnTo>
                  <a:lnTo>
                    <a:pt x="2424079" y="693166"/>
                  </a:lnTo>
                  <a:lnTo>
                    <a:pt x="2463693" y="675433"/>
                  </a:lnTo>
                  <a:lnTo>
                    <a:pt x="2520303" y="633550"/>
                  </a:lnTo>
                  <a:lnTo>
                    <a:pt x="2541332" y="585200"/>
                  </a:lnTo>
                  <a:lnTo>
                    <a:pt x="2599109" y="580505"/>
                  </a:lnTo>
                  <a:lnTo>
                    <a:pt x="2654647" y="572976"/>
                  </a:lnTo>
                  <a:lnTo>
                    <a:pt x="2707281" y="562733"/>
                  </a:lnTo>
                  <a:lnTo>
                    <a:pt x="2756343" y="549894"/>
                  </a:lnTo>
                  <a:lnTo>
                    <a:pt x="2811833" y="530278"/>
                  </a:lnTo>
                  <a:lnTo>
                    <a:pt x="2857335" y="508048"/>
                  </a:lnTo>
                  <a:lnTo>
                    <a:pt x="2892675" y="483718"/>
                  </a:lnTo>
                  <a:lnTo>
                    <a:pt x="2932174" y="430831"/>
                  </a:lnTo>
                  <a:lnTo>
                    <a:pt x="2935986" y="403306"/>
                  </a:lnTo>
                  <a:lnTo>
                    <a:pt x="2928940" y="375749"/>
                  </a:lnTo>
                  <a:lnTo>
                    <a:pt x="2910864" y="348677"/>
                  </a:lnTo>
                  <a:lnTo>
                    <a:pt x="2881583" y="322606"/>
                  </a:lnTo>
                  <a:lnTo>
                    <a:pt x="2840925" y="298053"/>
                  </a:lnTo>
                  <a:lnTo>
                    <a:pt x="2847529" y="292084"/>
                  </a:lnTo>
                  <a:lnTo>
                    <a:pt x="2852990" y="285861"/>
                  </a:lnTo>
                  <a:lnTo>
                    <a:pt x="2857435" y="279511"/>
                  </a:lnTo>
                  <a:lnTo>
                    <a:pt x="2869523" y="251225"/>
                  </a:lnTo>
                  <a:lnTo>
                    <a:pt x="2867037" y="223412"/>
                  </a:lnTo>
                  <a:lnTo>
                    <a:pt x="2822430" y="172005"/>
                  </a:lnTo>
                  <a:lnTo>
                    <a:pt x="2782355" y="149809"/>
                  </a:lnTo>
                  <a:lnTo>
                    <a:pt x="2731794" y="130885"/>
                  </a:lnTo>
                  <a:lnTo>
                    <a:pt x="2671771" y="115931"/>
                  </a:lnTo>
                  <a:lnTo>
                    <a:pt x="2603308" y="105648"/>
                  </a:lnTo>
                  <a:lnTo>
                    <a:pt x="2588389" y="84238"/>
                  </a:lnTo>
                  <a:lnTo>
                    <a:pt x="2532120" y="46229"/>
                  </a:lnTo>
                  <a:lnTo>
                    <a:pt x="2492056" y="30464"/>
                  </a:lnTo>
                  <a:lnTo>
                    <a:pt x="2448461" y="18278"/>
                  </a:lnTo>
                  <a:lnTo>
                    <a:pt x="2401677" y="9210"/>
                  </a:lnTo>
                  <a:lnTo>
                    <a:pt x="2352661" y="3229"/>
                  </a:lnTo>
                  <a:lnTo>
                    <a:pt x="2302368" y="307"/>
                  </a:lnTo>
                  <a:lnTo>
                    <a:pt x="2251756" y="412"/>
                  </a:lnTo>
                  <a:lnTo>
                    <a:pt x="2201779" y="3516"/>
                  </a:lnTo>
                  <a:lnTo>
                    <a:pt x="2153395" y="9589"/>
                  </a:lnTo>
                  <a:lnTo>
                    <a:pt x="2107561" y="18601"/>
                  </a:lnTo>
                  <a:lnTo>
                    <a:pt x="2065231" y="30522"/>
                  </a:lnTo>
                  <a:lnTo>
                    <a:pt x="2027363" y="45323"/>
                  </a:lnTo>
                  <a:lnTo>
                    <a:pt x="2005334" y="35335"/>
                  </a:lnTo>
                  <a:lnTo>
                    <a:pt x="1980579" y="26384"/>
                  </a:lnTo>
                  <a:lnTo>
                    <a:pt x="1953371" y="18551"/>
                  </a:lnTo>
                  <a:lnTo>
                    <a:pt x="1923985" y="11922"/>
                  </a:lnTo>
                  <a:lnTo>
                    <a:pt x="1867868" y="3642"/>
                  </a:lnTo>
                  <a:lnTo>
                    <a:pt x="181040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170" y="3074162"/>
              <a:ext cx="93472" cy="93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9561" y="2889885"/>
              <a:ext cx="140207" cy="1402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7480" y="2010044"/>
              <a:ext cx="2936240" cy="842010"/>
            </a:xfrm>
            <a:custGeom>
              <a:avLst/>
              <a:gdLst/>
              <a:ahLst/>
              <a:cxnLst/>
              <a:rect l="l" t="t" r="r" b="b"/>
              <a:pathLst>
                <a:path w="2936240" h="842010">
                  <a:moveTo>
                    <a:pt x="267181" y="276844"/>
                  </a:moveTo>
                  <a:lnTo>
                    <a:pt x="268571" y="224618"/>
                  </a:lnTo>
                  <a:lnTo>
                    <a:pt x="306717" y="176420"/>
                  </a:lnTo>
                  <a:lnTo>
                    <a:pt x="338056" y="154611"/>
                  </a:lnTo>
                  <a:lnTo>
                    <a:pt x="376764" y="134742"/>
                  </a:lnTo>
                  <a:lnTo>
                    <a:pt x="422233" y="117127"/>
                  </a:lnTo>
                  <a:lnTo>
                    <a:pt x="473856" y="102076"/>
                  </a:lnTo>
                  <a:lnTo>
                    <a:pt x="531028" y="89900"/>
                  </a:lnTo>
                  <a:lnTo>
                    <a:pt x="593140" y="80912"/>
                  </a:lnTo>
                  <a:lnTo>
                    <a:pt x="659585" y="75422"/>
                  </a:lnTo>
                  <a:lnTo>
                    <a:pt x="710469" y="73861"/>
                  </a:lnTo>
                  <a:lnTo>
                    <a:pt x="761175" y="74495"/>
                  </a:lnTo>
                  <a:lnTo>
                    <a:pt x="811247" y="77295"/>
                  </a:lnTo>
                  <a:lnTo>
                    <a:pt x="860226" y="82233"/>
                  </a:lnTo>
                  <a:lnTo>
                    <a:pt x="907652" y="89280"/>
                  </a:lnTo>
                  <a:lnTo>
                    <a:pt x="953070" y="98409"/>
                  </a:lnTo>
                  <a:lnTo>
                    <a:pt x="984784" y="78990"/>
                  </a:lnTo>
                  <a:lnTo>
                    <a:pt x="1023017" y="62265"/>
                  </a:lnTo>
                  <a:lnTo>
                    <a:pt x="1066762" y="48354"/>
                  </a:lnTo>
                  <a:lnTo>
                    <a:pt x="1115008" y="37375"/>
                  </a:lnTo>
                  <a:lnTo>
                    <a:pt x="1166747" y="29448"/>
                  </a:lnTo>
                  <a:lnTo>
                    <a:pt x="1220971" y="24690"/>
                  </a:lnTo>
                  <a:lnTo>
                    <a:pt x="1276669" y="23221"/>
                  </a:lnTo>
                  <a:lnTo>
                    <a:pt x="1332834" y="25159"/>
                  </a:lnTo>
                  <a:lnTo>
                    <a:pt x="1388457" y="30624"/>
                  </a:lnTo>
                  <a:lnTo>
                    <a:pt x="1442528" y="39735"/>
                  </a:lnTo>
                  <a:lnTo>
                    <a:pt x="1486803" y="50657"/>
                  </a:lnTo>
                  <a:lnTo>
                    <a:pt x="1526602" y="63865"/>
                  </a:lnTo>
                  <a:lnTo>
                    <a:pt x="1558673" y="44058"/>
                  </a:lnTo>
                  <a:lnTo>
                    <a:pt x="1598962" y="27638"/>
                  </a:lnTo>
                  <a:lnTo>
                    <a:pt x="1645873" y="14814"/>
                  </a:lnTo>
                  <a:lnTo>
                    <a:pt x="1697813" y="5794"/>
                  </a:lnTo>
                  <a:lnTo>
                    <a:pt x="1753189" y="786"/>
                  </a:lnTo>
                  <a:lnTo>
                    <a:pt x="1810405" y="0"/>
                  </a:lnTo>
                  <a:lnTo>
                    <a:pt x="1867868" y="3642"/>
                  </a:lnTo>
                  <a:lnTo>
                    <a:pt x="1923985" y="11922"/>
                  </a:lnTo>
                  <a:lnTo>
                    <a:pt x="1980579" y="26384"/>
                  </a:lnTo>
                  <a:lnTo>
                    <a:pt x="2027363" y="45323"/>
                  </a:lnTo>
                  <a:lnTo>
                    <a:pt x="2065231" y="30522"/>
                  </a:lnTo>
                  <a:lnTo>
                    <a:pt x="2107561" y="18601"/>
                  </a:lnTo>
                  <a:lnTo>
                    <a:pt x="2153395" y="9589"/>
                  </a:lnTo>
                  <a:lnTo>
                    <a:pt x="2201779" y="3516"/>
                  </a:lnTo>
                  <a:lnTo>
                    <a:pt x="2251756" y="412"/>
                  </a:lnTo>
                  <a:lnTo>
                    <a:pt x="2302368" y="307"/>
                  </a:lnTo>
                  <a:lnTo>
                    <a:pt x="2352661" y="3229"/>
                  </a:lnTo>
                  <a:lnTo>
                    <a:pt x="2401677" y="9210"/>
                  </a:lnTo>
                  <a:lnTo>
                    <a:pt x="2448461" y="18278"/>
                  </a:lnTo>
                  <a:lnTo>
                    <a:pt x="2492056" y="30464"/>
                  </a:lnTo>
                  <a:lnTo>
                    <a:pt x="2532120" y="46229"/>
                  </a:lnTo>
                  <a:lnTo>
                    <a:pt x="2588389" y="84238"/>
                  </a:lnTo>
                  <a:lnTo>
                    <a:pt x="2603308" y="105648"/>
                  </a:lnTo>
                  <a:lnTo>
                    <a:pt x="2671771" y="115931"/>
                  </a:lnTo>
                  <a:lnTo>
                    <a:pt x="2731794" y="130885"/>
                  </a:lnTo>
                  <a:lnTo>
                    <a:pt x="2782355" y="149809"/>
                  </a:lnTo>
                  <a:lnTo>
                    <a:pt x="2822430" y="172005"/>
                  </a:lnTo>
                  <a:lnTo>
                    <a:pt x="2867037" y="223412"/>
                  </a:lnTo>
                  <a:lnTo>
                    <a:pt x="2869523" y="251225"/>
                  </a:lnTo>
                  <a:lnTo>
                    <a:pt x="2857435" y="279511"/>
                  </a:lnTo>
                  <a:lnTo>
                    <a:pt x="2852990" y="285861"/>
                  </a:lnTo>
                  <a:lnTo>
                    <a:pt x="2847529" y="292084"/>
                  </a:lnTo>
                  <a:lnTo>
                    <a:pt x="2840925" y="298053"/>
                  </a:lnTo>
                  <a:lnTo>
                    <a:pt x="2881583" y="322606"/>
                  </a:lnTo>
                  <a:lnTo>
                    <a:pt x="2910864" y="348677"/>
                  </a:lnTo>
                  <a:lnTo>
                    <a:pt x="2928940" y="375749"/>
                  </a:lnTo>
                  <a:lnTo>
                    <a:pt x="2935986" y="403306"/>
                  </a:lnTo>
                  <a:lnTo>
                    <a:pt x="2932174" y="430831"/>
                  </a:lnTo>
                  <a:lnTo>
                    <a:pt x="2892675" y="483718"/>
                  </a:lnTo>
                  <a:lnTo>
                    <a:pt x="2857335" y="508048"/>
                  </a:lnTo>
                  <a:lnTo>
                    <a:pt x="2811833" y="530278"/>
                  </a:lnTo>
                  <a:lnTo>
                    <a:pt x="2756343" y="549894"/>
                  </a:lnTo>
                  <a:lnTo>
                    <a:pt x="2707281" y="562733"/>
                  </a:lnTo>
                  <a:lnTo>
                    <a:pt x="2654647" y="572976"/>
                  </a:lnTo>
                  <a:lnTo>
                    <a:pt x="2599109" y="580505"/>
                  </a:lnTo>
                  <a:lnTo>
                    <a:pt x="2541332" y="585200"/>
                  </a:lnTo>
                  <a:lnTo>
                    <a:pt x="2535672" y="610027"/>
                  </a:lnTo>
                  <a:lnTo>
                    <a:pt x="2496039" y="655456"/>
                  </a:lnTo>
                  <a:lnTo>
                    <a:pt x="2424079" y="693166"/>
                  </a:lnTo>
                  <a:lnTo>
                    <a:pt x="2378011" y="708342"/>
                  </a:lnTo>
                  <a:lnTo>
                    <a:pt x="2326302" y="720649"/>
                  </a:lnTo>
                  <a:lnTo>
                    <a:pt x="2269767" y="729772"/>
                  </a:lnTo>
                  <a:lnTo>
                    <a:pt x="2209219" y="735400"/>
                  </a:lnTo>
                  <a:lnTo>
                    <a:pt x="2145473" y="737219"/>
                  </a:lnTo>
                  <a:lnTo>
                    <a:pt x="2091589" y="735587"/>
                  </a:lnTo>
                  <a:lnTo>
                    <a:pt x="2039015" y="731123"/>
                  </a:lnTo>
                  <a:lnTo>
                    <a:pt x="1988489" y="723896"/>
                  </a:lnTo>
                  <a:lnTo>
                    <a:pt x="1940749" y="713978"/>
                  </a:lnTo>
                  <a:lnTo>
                    <a:pt x="1918711" y="736811"/>
                  </a:lnTo>
                  <a:lnTo>
                    <a:pt x="1854559" y="776749"/>
                  </a:lnTo>
                  <a:lnTo>
                    <a:pt x="1813805" y="793569"/>
                  </a:lnTo>
                  <a:lnTo>
                    <a:pt x="1768172" y="808099"/>
                  </a:lnTo>
                  <a:lnTo>
                    <a:pt x="1718340" y="820197"/>
                  </a:lnTo>
                  <a:lnTo>
                    <a:pt x="1664989" y="829721"/>
                  </a:lnTo>
                  <a:lnTo>
                    <a:pt x="1608799" y="836528"/>
                  </a:lnTo>
                  <a:lnTo>
                    <a:pt x="1550450" y="840476"/>
                  </a:lnTo>
                  <a:lnTo>
                    <a:pt x="1490622" y="841422"/>
                  </a:lnTo>
                  <a:lnTo>
                    <a:pt x="1429995" y="839223"/>
                  </a:lnTo>
                  <a:lnTo>
                    <a:pt x="1369249" y="833739"/>
                  </a:lnTo>
                  <a:lnTo>
                    <a:pt x="1310132" y="824921"/>
                  </a:lnTo>
                  <a:lnTo>
                    <a:pt x="1255032" y="813091"/>
                  </a:lnTo>
                  <a:lnTo>
                    <a:pt x="1204675" y="798470"/>
                  </a:lnTo>
                  <a:lnTo>
                    <a:pt x="1159786" y="781276"/>
                  </a:lnTo>
                  <a:lnTo>
                    <a:pt x="1121091" y="761730"/>
                  </a:lnTo>
                  <a:lnTo>
                    <a:pt x="1070572" y="772200"/>
                  </a:lnTo>
                  <a:lnTo>
                    <a:pt x="1018521" y="780321"/>
                  </a:lnTo>
                  <a:lnTo>
                    <a:pt x="965376" y="786137"/>
                  </a:lnTo>
                  <a:lnTo>
                    <a:pt x="911577" y="789689"/>
                  </a:lnTo>
                  <a:lnTo>
                    <a:pt x="857561" y="791020"/>
                  </a:lnTo>
                  <a:lnTo>
                    <a:pt x="803767" y="790172"/>
                  </a:lnTo>
                  <a:lnTo>
                    <a:pt x="750635" y="787187"/>
                  </a:lnTo>
                  <a:lnTo>
                    <a:pt x="698602" y="782109"/>
                  </a:lnTo>
                  <a:lnTo>
                    <a:pt x="648108" y="774979"/>
                  </a:lnTo>
                  <a:lnTo>
                    <a:pt x="599591" y="765841"/>
                  </a:lnTo>
                  <a:lnTo>
                    <a:pt x="553490" y="754736"/>
                  </a:lnTo>
                  <a:lnTo>
                    <a:pt x="510243" y="741706"/>
                  </a:lnTo>
                  <a:lnTo>
                    <a:pt x="470289" y="726795"/>
                  </a:lnTo>
                  <a:lnTo>
                    <a:pt x="434068" y="710045"/>
                  </a:lnTo>
                  <a:lnTo>
                    <a:pt x="400137" y="690229"/>
                  </a:lnTo>
                  <a:lnTo>
                    <a:pt x="398295" y="688959"/>
                  </a:lnTo>
                  <a:lnTo>
                    <a:pt x="396479" y="687816"/>
                  </a:lnTo>
                  <a:lnTo>
                    <a:pt x="336546" y="688181"/>
                  </a:lnTo>
                  <a:lnTo>
                    <a:pt x="279366" y="684022"/>
                  </a:lnTo>
                  <a:lnTo>
                    <a:pt x="226260" y="675743"/>
                  </a:lnTo>
                  <a:lnTo>
                    <a:pt x="178549" y="663749"/>
                  </a:lnTo>
                  <a:lnTo>
                    <a:pt x="137554" y="648446"/>
                  </a:lnTo>
                  <a:lnTo>
                    <a:pt x="80993" y="609528"/>
                  </a:lnTo>
                  <a:lnTo>
                    <a:pt x="67578" y="561601"/>
                  </a:lnTo>
                  <a:lnTo>
                    <a:pt x="80865" y="537289"/>
                  </a:lnTo>
                  <a:lnTo>
                    <a:pt x="107221" y="514643"/>
                  </a:lnTo>
                  <a:lnTo>
                    <a:pt x="145934" y="494522"/>
                  </a:lnTo>
                  <a:lnTo>
                    <a:pt x="83604" y="475426"/>
                  </a:lnTo>
                  <a:lnTo>
                    <a:pt x="37834" y="451403"/>
                  </a:lnTo>
                  <a:lnTo>
                    <a:pt x="9631" y="423957"/>
                  </a:lnTo>
                  <a:lnTo>
                    <a:pt x="0" y="394596"/>
                  </a:lnTo>
                  <a:lnTo>
                    <a:pt x="9945" y="364826"/>
                  </a:lnTo>
                  <a:lnTo>
                    <a:pt x="40473" y="336153"/>
                  </a:lnTo>
                  <a:lnTo>
                    <a:pt x="113001" y="303596"/>
                  </a:lnTo>
                  <a:lnTo>
                    <a:pt x="159079" y="291951"/>
                  </a:lnTo>
                  <a:lnTo>
                    <a:pt x="210061" y="283816"/>
                  </a:lnTo>
                  <a:lnTo>
                    <a:pt x="264717" y="279511"/>
                  </a:lnTo>
                  <a:lnTo>
                    <a:pt x="267181" y="2768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6598" y="3069590"/>
              <a:ext cx="102616" cy="1026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4989" y="2885313"/>
              <a:ext cx="149352" cy="1493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56552" y="2501392"/>
              <a:ext cx="1810385" cy="267335"/>
            </a:xfrm>
            <a:custGeom>
              <a:avLst/>
              <a:gdLst/>
              <a:ahLst/>
              <a:cxnLst/>
              <a:rect l="l" t="t" r="r" b="b"/>
              <a:pathLst>
                <a:path w="1810385" h="267335">
                  <a:moveTo>
                    <a:pt x="171932" y="15494"/>
                  </a:moveTo>
                  <a:lnTo>
                    <a:pt x="127062" y="15501"/>
                  </a:lnTo>
                  <a:lnTo>
                    <a:pt x="82946" y="12890"/>
                  </a:lnTo>
                  <a:lnTo>
                    <a:pt x="40341" y="7707"/>
                  </a:lnTo>
                  <a:lnTo>
                    <a:pt x="0" y="0"/>
                  </a:lnTo>
                </a:path>
                <a:path w="1810385" h="267335">
                  <a:moveTo>
                    <a:pt x="323634" y="185293"/>
                  </a:moveTo>
                  <a:lnTo>
                    <a:pt x="305329" y="187892"/>
                  </a:lnTo>
                  <a:lnTo>
                    <a:pt x="286651" y="189992"/>
                  </a:lnTo>
                  <a:lnTo>
                    <a:pt x="267659" y="191615"/>
                  </a:lnTo>
                  <a:lnTo>
                    <a:pt x="248412" y="192786"/>
                  </a:lnTo>
                </a:path>
                <a:path w="1810385" h="267335">
                  <a:moveTo>
                    <a:pt x="971892" y="266954"/>
                  </a:moveTo>
                  <a:lnTo>
                    <a:pt x="958825" y="258833"/>
                  </a:lnTo>
                  <a:lnTo>
                    <a:pt x="946889" y="250475"/>
                  </a:lnTo>
                  <a:lnTo>
                    <a:pt x="936120" y="241879"/>
                  </a:lnTo>
                  <a:lnTo>
                    <a:pt x="926553" y="233045"/>
                  </a:lnTo>
                </a:path>
                <a:path w="1810385" h="267335">
                  <a:moveTo>
                    <a:pt x="1809965" y="182372"/>
                  </a:moveTo>
                  <a:lnTo>
                    <a:pt x="1807344" y="191847"/>
                  </a:lnTo>
                  <a:lnTo>
                    <a:pt x="1803473" y="201215"/>
                  </a:lnTo>
                  <a:lnTo>
                    <a:pt x="1798339" y="210464"/>
                  </a:lnTo>
                  <a:lnTo>
                    <a:pt x="1791931" y="21958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1864" y="2449576"/>
              <a:ext cx="229870" cy="14808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4674" y="2052701"/>
              <a:ext cx="2572385" cy="306070"/>
            </a:xfrm>
            <a:custGeom>
              <a:avLst/>
              <a:gdLst/>
              <a:ahLst/>
              <a:cxnLst/>
              <a:rect l="l" t="t" r="r" b="b"/>
              <a:pathLst>
                <a:path w="2572385" h="306069">
                  <a:moveTo>
                    <a:pt x="2572334" y="253364"/>
                  </a:moveTo>
                  <a:lnTo>
                    <a:pt x="2553635" y="268039"/>
                  </a:lnTo>
                  <a:lnTo>
                    <a:pt x="2530852" y="281701"/>
                  </a:lnTo>
                  <a:lnTo>
                    <a:pt x="2504236" y="294245"/>
                  </a:lnTo>
                  <a:lnTo>
                    <a:pt x="2474036" y="305562"/>
                  </a:lnTo>
                </a:path>
                <a:path w="2572385" h="306069">
                  <a:moveTo>
                    <a:pt x="2336495" y="60071"/>
                  </a:moveTo>
                  <a:lnTo>
                    <a:pt x="2340305" y="68199"/>
                  </a:lnTo>
                  <a:lnTo>
                    <a:pt x="2341956" y="76453"/>
                  </a:lnTo>
                  <a:lnTo>
                    <a:pt x="2341702" y="84709"/>
                  </a:lnTo>
                </a:path>
                <a:path w="2572385" h="306069">
                  <a:moveTo>
                    <a:pt x="1708988" y="31369"/>
                  </a:moveTo>
                  <a:lnTo>
                    <a:pt x="1719310" y="23020"/>
                  </a:lnTo>
                  <a:lnTo>
                    <a:pt x="1731181" y="14970"/>
                  </a:lnTo>
                  <a:lnTo>
                    <a:pt x="1744528" y="7276"/>
                  </a:lnTo>
                  <a:lnTo>
                    <a:pt x="1759280" y="0"/>
                  </a:lnTo>
                </a:path>
                <a:path w="2572385" h="306069">
                  <a:moveTo>
                    <a:pt x="1238072" y="46354"/>
                  </a:moveTo>
                  <a:lnTo>
                    <a:pt x="1242542" y="39360"/>
                  </a:lnTo>
                  <a:lnTo>
                    <a:pt x="1248121" y="32496"/>
                  </a:lnTo>
                  <a:lnTo>
                    <a:pt x="1254770" y="25798"/>
                  </a:lnTo>
                  <a:lnTo>
                    <a:pt x="1262456" y="19303"/>
                  </a:lnTo>
                </a:path>
                <a:path w="2572385" h="306069">
                  <a:moveTo>
                    <a:pt x="685495" y="55499"/>
                  </a:moveTo>
                  <a:lnTo>
                    <a:pt x="709055" y="61285"/>
                  </a:lnTo>
                  <a:lnTo>
                    <a:pt x="731675" y="67595"/>
                  </a:lnTo>
                  <a:lnTo>
                    <a:pt x="753271" y="74429"/>
                  </a:lnTo>
                  <a:lnTo>
                    <a:pt x="773760" y="81787"/>
                  </a:lnTo>
                </a:path>
                <a:path w="2572385" h="306069">
                  <a:moveTo>
                    <a:pt x="15405" y="261874"/>
                  </a:moveTo>
                  <a:lnTo>
                    <a:pt x="10504" y="255065"/>
                  </a:lnTo>
                  <a:lnTo>
                    <a:pt x="6302" y="248173"/>
                  </a:lnTo>
                  <a:lnTo>
                    <a:pt x="2799" y="241210"/>
                  </a:lnTo>
                  <a:lnTo>
                    <a:pt x="0" y="23418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36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Scope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Software</a:t>
            </a:r>
            <a:r>
              <a:rPr spc="1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6004" y="1479930"/>
            <a:ext cx="592709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“Understanding </a:t>
            </a:r>
            <a:r>
              <a:rPr sz="1800" dirty="0">
                <a:latin typeface="Verdana"/>
                <a:cs typeface="Verdana"/>
              </a:rPr>
              <a:t>risk 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key</a:t>
            </a:r>
            <a:r>
              <a:rPr sz="1800" dirty="0">
                <a:latin typeface="Verdana"/>
                <a:cs typeface="Verdana"/>
              </a:rPr>
              <a:t> to </a:t>
            </a:r>
            <a:r>
              <a:rPr sz="1800" spc="-5" dirty="0">
                <a:latin typeface="Verdana"/>
                <a:cs typeface="Verdana"/>
              </a:rPr>
              <a:t>Optimum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Verdana"/>
              <a:cs typeface="Verdana"/>
            </a:endParaRPr>
          </a:p>
          <a:p>
            <a:pPr marL="618490">
              <a:lnSpc>
                <a:spcPct val="100000"/>
              </a:lnSpc>
            </a:pPr>
            <a:r>
              <a:rPr sz="1400" b="1" spc="-5" dirty="0">
                <a:solidFill>
                  <a:srgbClr val="990000"/>
                </a:solidFill>
                <a:latin typeface="Verdana"/>
                <a:cs typeface="Verdana"/>
              </a:rPr>
              <a:t>Test</a:t>
            </a:r>
            <a:r>
              <a:rPr sz="1400" b="1" spc="-50" dirty="0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Verdana"/>
                <a:cs typeface="Verdana"/>
              </a:rPr>
              <a:t>critical</a:t>
            </a:r>
            <a:endParaRPr sz="1400">
              <a:latin typeface="Verdana"/>
              <a:cs typeface="Verdana"/>
            </a:endParaRPr>
          </a:p>
          <a:p>
            <a:pPr marL="61849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990000"/>
                </a:solidFill>
                <a:latin typeface="Verdana"/>
                <a:cs typeface="Verdana"/>
              </a:rPr>
              <a:t>quality</a:t>
            </a:r>
            <a:r>
              <a:rPr sz="1400" b="1" spc="-30" dirty="0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Verdana"/>
                <a:cs typeface="Verdana"/>
              </a:rPr>
              <a:t>risks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086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Factors</a:t>
            </a:r>
            <a:r>
              <a:rPr dirty="0"/>
              <a:t> influencing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Scope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158" y="756039"/>
            <a:ext cx="8550910" cy="59486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Contractual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Legal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spc="-5" dirty="0">
                <a:latin typeface="Verdana"/>
                <a:cs typeface="Verdana"/>
              </a:rPr>
              <a:t>Privacy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related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laws</a:t>
            </a:r>
            <a:endParaRPr sz="16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dirty="0">
                <a:latin typeface="Verdana"/>
                <a:cs typeface="Verdana"/>
              </a:rPr>
              <a:t>Non-disclosure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identity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Industry-specific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814069" indent="-402590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SzPct val="75000"/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dirty="0">
                <a:latin typeface="Verdana"/>
                <a:cs typeface="Verdana"/>
              </a:rPr>
              <a:t>Aircraft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safety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equipment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Verdana"/>
                <a:cs typeface="Verdana"/>
              </a:rPr>
              <a:t>Scope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correct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automation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steps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involved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are:</a:t>
            </a:r>
            <a:endParaRPr sz="16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0" dirty="0">
                <a:latin typeface="Verdana"/>
                <a:cs typeface="Verdana"/>
              </a:rPr>
              <a:t>Identify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various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factors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 </a:t>
            </a:r>
            <a:r>
              <a:rPr sz="1400" spc="-10" dirty="0">
                <a:latin typeface="Verdana"/>
                <a:cs typeface="Verdana"/>
              </a:rPr>
              <a:t>form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5" dirty="0">
                <a:latin typeface="Verdana"/>
                <a:cs typeface="Verdana"/>
              </a:rPr>
              <a:t>basis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identifying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candidate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5" dirty="0">
                <a:latin typeface="Verdana"/>
                <a:cs typeface="Verdana"/>
              </a:rPr>
              <a:t>Apply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‘Divide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&amp; rule’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strategy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Break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application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smaller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modules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0" dirty="0">
                <a:latin typeface="Verdana"/>
                <a:cs typeface="Verdana"/>
              </a:rPr>
              <a:t>Analyze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each </a:t>
            </a:r>
            <a:r>
              <a:rPr sz="1400" spc="-15" dirty="0">
                <a:latin typeface="Verdana"/>
                <a:cs typeface="Verdana"/>
              </a:rPr>
              <a:t>module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identify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candidate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0" dirty="0">
                <a:latin typeface="Verdana"/>
                <a:cs typeface="Verdana"/>
              </a:rPr>
              <a:t>Calculate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ROI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spc="-15" dirty="0">
                <a:latin typeface="Verdana"/>
                <a:cs typeface="Verdana"/>
              </a:rPr>
              <a:t>Factors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influencing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scope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small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</a:t>
            </a:r>
            <a:endParaRPr sz="1600">
              <a:latin typeface="Verdana"/>
              <a:cs typeface="Verdana"/>
            </a:endParaRPr>
          </a:p>
          <a:p>
            <a:pPr marL="1384300" marR="5425440">
              <a:lnSpc>
                <a:spcPct val="114399"/>
              </a:lnSpc>
              <a:spcBef>
                <a:spcPts val="489"/>
              </a:spcBef>
            </a:pPr>
            <a:r>
              <a:rPr sz="1400" spc="-45" dirty="0">
                <a:latin typeface="Verdana"/>
                <a:cs typeface="Verdana"/>
              </a:rPr>
              <a:t>Test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writing 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Test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execution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Regression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Large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</a:t>
            </a:r>
            <a:endParaRPr sz="16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latin typeface="Verdana"/>
                <a:cs typeface="Verdana"/>
              </a:rPr>
              <a:t>Setting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up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bed</a:t>
            </a:r>
            <a:endParaRPr sz="14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1400" spc="-10" dirty="0">
                <a:latin typeface="Verdana"/>
                <a:cs typeface="Verdana"/>
              </a:rPr>
              <a:t>Generating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scripts,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etc.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669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1.4	</a:t>
            </a:r>
            <a:r>
              <a:rPr spc="-65" dirty="0"/>
              <a:t>Test</a:t>
            </a:r>
            <a:r>
              <a:rPr spc="-4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7987030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rather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single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activity.</a:t>
            </a:r>
            <a:endParaRPr sz="1800">
              <a:latin typeface="Verdana"/>
              <a:cs typeface="Verdana"/>
            </a:endParaRPr>
          </a:p>
          <a:p>
            <a:pPr marL="12700" marR="1006475">
              <a:lnSpc>
                <a:spcPct val="15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effectiveness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primarily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determined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 can 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divided </a:t>
            </a:r>
            <a:r>
              <a:rPr sz="1800" spc="-5" dirty="0">
                <a:latin typeface="Verdana"/>
                <a:cs typeface="Verdana"/>
              </a:rPr>
              <a:t>into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dirty="0">
                <a:latin typeface="Verdana"/>
                <a:cs typeface="Verdana"/>
              </a:rPr>
              <a:t> basic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steps: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Evaluating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Reporting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Completion/Closure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55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1.4.1	</a:t>
            </a:r>
            <a:r>
              <a:rPr spc="-65" dirty="0"/>
              <a:t>Test</a:t>
            </a:r>
            <a:r>
              <a:rPr dirty="0"/>
              <a:t> </a:t>
            </a:r>
            <a:r>
              <a:rPr spc="-15" dirty="0"/>
              <a:t>Process</a:t>
            </a:r>
            <a:r>
              <a:rPr spc="35" dirty="0"/>
              <a:t> </a:t>
            </a:r>
            <a:r>
              <a:rPr spc="5" dirty="0"/>
              <a:t>in</a:t>
            </a:r>
            <a:r>
              <a:rPr spc="-60" dirty="0"/>
              <a:t> </a:t>
            </a:r>
            <a:r>
              <a:rPr spc="-10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051534"/>
            <a:ext cx="8278495" cy="534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95"/>
              </a:spcBef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40" dirty="0">
                <a:latin typeface="Verdana"/>
                <a:cs typeface="Verdana"/>
              </a:rPr>
              <a:t>proper,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given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situation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depends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many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factors.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spc="-15" dirty="0">
                <a:latin typeface="Verdana"/>
                <a:cs typeface="Verdana"/>
              </a:rPr>
              <a:t>Few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Contextual factors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influence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: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SDLC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project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methodologies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used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types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considered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3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Product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project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Business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domain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Operational constraints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90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dirty="0">
                <a:latin typeface="Verdana"/>
                <a:cs typeface="Verdana"/>
              </a:rPr>
              <a:t>Budgets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resources</a:t>
            </a:r>
            <a:endParaRPr sz="15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35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spc="5" dirty="0">
                <a:latin typeface="Verdana"/>
                <a:cs typeface="Verdana"/>
              </a:rPr>
              <a:t>Timescales</a:t>
            </a:r>
            <a:endParaRPr sz="15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55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dirty="0">
                <a:latin typeface="Verdana"/>
                <a:cs typeface="Verdana"/>
              </a:rPr>
              <a:t>Complexity</a:t>
            </a:r>
            <a:endParaRPr sz="15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35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dirty="0">
                <a:latin typeface="Verdana"/>
                <a:cs typeface="Verdana"/>
              </a:rPr>
              <a:t>Contractual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regulatory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endParaRPr sz="15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07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Organizational</a:t>
            </a:r>
            <a:r>
              <a:rPr sz="1700" spc="-10" dirty="0">
                <a:latin typeface="Verdana"/>
                <a:cs typeface="Verdana"/>
              </a:rPr>
              <a:t> policies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practices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Required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internal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external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standards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1.4.1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989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Process</a:t>
            </a:r>
            <a:r>
              <a:rPr sz="2000" spc="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in</a:t>
            </a:r>
            <a:r>
              <a:rPr sz="20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Context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(Cont.)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31" y="1597278"/>
            <a:ext cx="7552690" cy="224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sections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describe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general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aspects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organizational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700" spc="-5" dirty="0">
                <a:latin typeface="Verdana"/>
                <a:cs typeface="Verdana"/>
              </a:rPr>
              <a:t>processes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-5" dirty="0">
                <a:latin typeface="Verdana"/>
                <a:cs typeface="Verdana"/>
              </a:rPr>
              <a:t> terms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following: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AC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1700" spc="-20" dirty="0">
                <a:latin typeface="Verdana"/>
                <a:cs typeface="Verdana"/>
              </a:rPr>
              <a:t>Traceability</a:t>
            </a:r>
            <a:r>
              <a:rPr sz="1700" spc="-5" dirty="0">
                <a:latin typeface="Verdana"/>
                <a:cs typeface="Verdana"/>
              </a:rPr>
              <a:t> between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basis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1" y="4560773"/>
            <a:ext cx="8471535" cy="210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very</a:t>
            </a:r>
            <a:r>
              <a:rPr sz="1700" dirty="0">
                <a:latin typeface="Verdana"/>
                <a:cs typeface="Verdana"/>
              </a:rPr>
              <a:t> useful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basis (for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-5" dirty="0">
                <a:latin typeface="Verdana"/>
                <a:cs typeface="Verdana"/>
              </a:rPr>
              <a:t> testing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700" spc="-5" dirty="0">
                <a:latin typeface="Verdana"/>
                <a:cs typeface="Verdana"/>
              </a:rPr>
              <a:t>considered)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has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measurable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defined.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70100"/>
              </a:lnSpc>
              <a:spcBef>
                <a:spcPts val="490"/>
              </a:spcBef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effectively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key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performance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indicators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(KPIs)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15" dirty="0">
                <a:latin typeface="Verdana"/>
                <a:cs typeface="Verdana"/>
              </a:rPr>
              <a:t>drive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demonstrate achievement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(defined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1.1.1).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1.4.2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114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Activities</a:t>
            </a:r>
            <a:r>
              <a:rPr sz="2000" spc="-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006FAC"/>
                </a:solidFill>
                <a:latin typeface="Verdana"/>
                <a:cs typeface="Verdana"/>
              </a:rPr>
              <a:t>Tasks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16312"/>
            <a:ext cx="3595370" cy="23914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planning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control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577" y="1557909"/>
            <a:ext cx="5624195" cy="4793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1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dirty="0">
                <a:latin typeface="Verdana"/>
                <a:cs typeface="Verdana"/>
              </a:rPr>
              <a:t>Seven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Testing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Principles</a:t>
            </a:r>
            <a:endParaRPr sz="15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101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5" dirty="0">
                <a:latin typeface="Verdana"/>
                <a:cs typeface="Verdana"/>
              </a:rPr>
              <a:t>Economic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5" dirty="0">
                <a:latin typeface="Verdana"/>
                <a:cs typeface="Verdana"/>
              </a:rPr>
              <a:t>Scope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Software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0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20" dirty="0">
                <a:latin typeface="Verdana"/>
                <a:cs typeface="Verdana"/>
              </a:rPr>
              <a:t>Factors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influencing</a:t>
            </a:r>
            <a:r>
              <a:rPr sz="1300" spc="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Software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0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Process</a:t>
            </a:r>
            <a:endParaRPr sz="15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101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Process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Context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Activities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Tasks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8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Work</a:t>
            </a:r>
            <a:r>
              <a:rPr sz="1300" spc="-5" dirty="0">
                <a:latin typeface="Verdana"/>
                <a:cs typeface="Verdana"/>
              </a:rPr>
              <a:t> Products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0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20" dirty="0">
                <a:latin typeface="Verdana"/>
                <a:cs typeface="Verdana"/>
              </a:rPr>
              <a:t>Traceability</a:t>
            </a:r>
            <a:r>
              <a:rPr sz="1300" spc="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between</a:t>
            </a:r>
            <a:r>
              <a:rPr sz="1300" spc="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the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3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Basis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4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Work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Products</a:t>
            </a: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0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Psychology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1019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5" dirty="0">
                <a:latin typeface="Verdana"/>
                <a:cs typeface="Verdana"/>
              </a:rPr>
              <a:t>Human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Psychology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919"/>
              </a:spcBef>
              <a:tabLst>
                <a:tab pos="975994" algn="l"/>
              </a:tabLst>
            </a:pPr>
            <a:r>
              <a:rPr sz="850" spc="30" dirty="0">
                <a:solidFill>
                  <a:srgbClr val="006FAC"/>
                </a:solidFill>
                <a:latin typeface="Verdana"/>
                <a:cs typeface="Verdana"/>
              </a:rPr>
              <a:t>−	</a:t>
            </a:r>
            <a:r>
              <a:rPr sz="1100" spc="-5" dirty="0">
                <a:latin typeface="Verdana"/>
                <a:cs typeface="Verdana"/>
              </a:rPr>
              <a:t>Attributes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Tester</a:t>
            </a:r>
            <a:endParaRPr sz="11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910"/>
              </a:spcBef>
              <a:tabLst>
                <a:tab pos="975994" algn="l"/>
              </a:tabLst>
            </a:pPr>
            <a:r>
              <a:rPr sz="900" spc="-10" dirty="0">
                <a:solidFill>
                  <a:srgbClr val="006FAC"/>
                </a:solidFill>
                <a:latin typeface="Verdana"/>
                <a:cs typeface="Verdana"/>
              </a:rPr>
              <a:t>−	</a:t>
            </a:r>
            <a:r>
              <a:rPr sz="1100" dirty="0">
                <a:latin typeface="Verdana"/>
                <a:cs typeface="Verdana"/>
              </a:rPr>
              <a:t>Code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Ethics</a:t>
            </a:r>
            <a:r>
              <a:rPr sz="1100" dirty="0">
                <a:latin typeface="Verdana"/>
                <a:cs typeface="Verdana"/>
              </a:rPr>
              <a:t> 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Tester</a:t>
            </a:r>
            <a:endParaRPr sz="11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30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30" dirty="0">
                <a:latin typeface="Verdana"/>
                <a:cs typeface="Verdana"/>
              </a:rPr>
              <a:t>Tester’s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Developer’s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Mindsets</a:t>
            </a: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0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dirty="0">
                <a:latin typeface="Verdana"/>
                <a:cs typeface="Verdana"/>
              </a:rPr>
              <a:t>Limitations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5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55064" y="2066544"/>
            <a:ext cx="600710" cy="2192020"/>
            <a:chOff x="1655064" y="2066544"/>
            <a:chExt cx="600710" cy="2192020"/>
          </a:xfrm>
        </p:grpSpPr>
        <p:sp>
          <p:nvSpPr>
            <p:cNvPr id="4" name="object 4"/>
            <p:cNvSpPr/>
            <p:nvPr/>
          </p:nvSpPr>
          <p:spPr>
            <a:xfrm>
              <a:off x="1655064" y="3611880"/>
              <a:ext cx="600710" cy="646430"/>
            </a:xfrm>
            <a:custGeom>
              <a:avLst/>
              <a:gdLst/>
              <a:ahLst/>
              <a:cxnLst/>
              <a:rect l="l" t="t" r="r" b="b"/>
              <a:pathLst>
                <a:path w="600710" h="646429">
                  <a:moveTo>
                    <a:pt x="600456" y="0"/>
                  </a:moveTo>
                  <a:lnTo>
                    <a:pt x="0" y="0"/>
                  </a:lnTo>
                  <a:lnTo>
                    <a:pt x="0" y="215773"/>
                  </a:lnTo>
                  <a:lnTo>
                    <a:pt x="300228" y="646176"/>
                  </a:lnTo>
                  <a:lnTo>
                    <a:pt x="600456" y="215773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2328" y="4130039"/>
              <a:ext cx="186055" cy="119380"/>
            </a:xfrm>
            <a:custGeom>
              <a:avLst/>
              <a:gdLst/>
              <a:ahLst/>
              <a:cxnLst/>
              <a:rect l="l" t="t" r="r" b="b"/>
              <a:pathLst>
                <a:path w="186055" h="119379">
                  <a:moveTo>
                    <a:pt x="185928" y="0"/>
                  </a:moveTo>
                  <a:lnTo>
                    <a:pt x="0" y="0"/>
                  </a:lnTo>
                  <a:lnTo>
                    <a:pt x="92964" y="118872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4D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8256" y="2066544"/>
              <a:ext cx="207645" cy="1844039"/>
            </a:xfrm>
            <a:custGeom>
              <a:avLst/>
              <a:gdLst/>
              <a:ahLst/>
              <a:cxnLst/>
              <a:rect l="l" t="t" r="r" b="b"/>
              <a:pathLst>
                <a:path w="207644" h="1844039">
                  <a:moveTo>
                    <a:pt x="207263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8137" y="1780764"/>
                  </a:lnTo>
                  <a:lnTo>
                    <a:pt x="30337" y="1813702"/>
                  </a:lnTo>
                  <a:lnTo>
                    <a:pt x="63275" y="1835902"/>
                  </a:lnTo>
                  <a:lnTo>
                    <a:pt x="103631" y="1844039"/>
                  </a:lnTo>
                  <a:lnTo>
                    <a:pt x="143988" y="1835902"/>
                  </a:lnTo>
                  <a:lnTo>
                    <a:pt x="176926" y="1813702"/>
                  </a:lnTo>
                  <a:lnTo>
                    <a:pt x="199126" y="1780764"/>
                  </a:lnTo>
                  <a:lnTo>
                    <a:pt x="207263" y="1740407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B8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0992" y="2066544"/>
              <a:ext cx="207645" cy="1844039"/>
            </a:xfrm>
            <a:custGeom>
              <a:avLst/>
              <a:gdLst/>
              <a:ahLst/>
              <a:cxnLst/>
              <a:rect l="l" t="t" r="r" b="b"/>
              <a:pathLst>
                <a:path w="207644" h="1844039">
                  <a:moveTo>
                    <a:pt x="207263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8137" y="1780764"/>
                  </a:lnTo>
                  <a:lnTo>
                    <a:pt x="30337" y="1813702"/>
                  </a:lnTo>
                  <a:lnTo>
                    <a:pt x="63275" y="1835902"/>
                  </a:lnTo>
                  <a:lnTo>
                    <a:pt x="103631" y="1844039"/>
                  </a:lnTo>
                  <a:lnTo>
                    <a:pt x="143988" y="1835902"/>
                  </a:lnTo>
                  <a:lnTo>
                    <a:pt x="176926" y="1813702"/>
                  </a:lnTo>
                  <a:lnTo>
                    <a:pt x="199126" y="1780764"/>
                  </a:lnTo>
                  <a:lnTo>
                    <a:pt x="207263" y="1740407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94D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5064" y="2066544"/>
              <a:ext cx="207645" cy="1844039"/>
            </a:xfrm>
            <a:custGeom>
              <a:avLst/>
              <a:gdLst/>
              <a:ahLst/>
              <a:cxnLst/>
              <a:rect l="l" t="t" r="r" b="b"/>
              <a:pathLst>
                <a:path w="207644" h="1844039">
                  <a:moveTo>
                    <a:pt x="207263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8137" y="1780764"/>
                  </a:lnTo>
                  <a:lnTo>
                    <a:pt x="30337" y="1813702"/>
                  </a:lnTo>
                  <a:lnTo>
                    <a:pt x="63275" y="1835902"/>
                  </a:lnTo>
                  <a:lnTo>
                    <a:pt x="103631" y="1844039"/>
                  </a:lnTo>
                  <a:lnTo>
                    <a:pt x="143988" y="1835902"/>
                  </a:lnTo>
                  <a:lnTo>
                    <a:pt x="176926" y="1813702"/>
                  </a:lnTo>
                  <a:lnTo>
                    <a:pt x="199126" y="1780764"/>
                  </a:lnTo>
                  <a:lnTo>
                    <a:pt x="207263" y="1740407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359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96183" y="2054351"/>
            <a:ext cx="603885" cy="2194560"/>
            <a:chOff x="2996183" y="2054351"/>
            <a:chExt cx="603885" cy="2194560"/>
          </a:xfrm>
        </p:grpSpPr>
        <p:sp>
          <p:nvSpPr>
            <p:cNvPr id="10" name="object 10"/>
            <p:cNvSpPr/>
            <p:nvPr/>
          </p:nvSpPr>
          <p:spPr>
            <a:xfrm>
              <a:off x="2996183" y="3599687"/>
              <a:ext cx="603885" cy="649605"/>
            </a:xfrm>
            <a:custGeom>
              <a:avLst/>
              <a:gdLst/>
              <a:ahLst/>
              <a:cxnLst/>
              <a:rect l="l" t="t" r="r" b="b"/>
              <a:pathLst>
                <a:path w="603885" h="649604">
                  <a:moveTo>
                    <a:pt x="603504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301752" y="649224"/>
                  </a:lnTo>
                  <a:lnTo>
                    <a:pt x="603504" y="216535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3447" y="4120895"/>
              <a:ext cx="189230" cy="119380"/>
            </a:xfrm>
            <a:custGeom>
              <a:avLst/>
              <a:gdLst/>
              <a:ahLst/>
              <a:cxnLst/>
              <a:rect l="l" t="t" r="r" b="b"/>
              <a:pathLst>
                <a:path w="189229" h="119379">
                  <a:moveTo>
                    <a:pt x="188975" y="0"/>
                  </a:moveTo>
                  <a:lnTo>
                    <a:pt x="0" y="0"/>
                  </a:lnTo>
                  <a:lnTo>
                    <a:pt x="94487" y="11887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A8DF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2423" y="2054351"/>
              <a:ext cx="207645" cy="1847214"/>
            </a:xfrm>
            <a:custGeom>
              <a:avLst/>
              <a:gdLst/>
              <a:ahLst/>
              <a:cxnLst/>
              <a:rect l="l" t="t" r="r" b="b"/>
              <a:pathLst>
                <a:path w="207645" h="1847214">
                  <a:moveTo>
                    <a:pt x="207263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8137" y="1783812"/>
                  </a:lnTo>
                  <a:lnTo>
                    <a:pt x="30337" y="1816750"/>
                  </a:lnTo>
                  <a:lnTo>
                    <a:pt x="63275" y="1838950"/>
                  </a:lnTo>
                  <a:lnTo>
                    <a:pt x="103631" y="1847088"/>
                  </a:lnTo>
                  <a:lnTo>
                    <a:pt x="143988" y="1838950"/>
                  </a:lnTo>
                  <a:lnTo>
                    <a:pt x="176926" y="1816750"/>
                  </a:lnTo>
                  <a:lnTo>
                    <a:pt x="199126" y="1783812"/>
                  </a:lnTo>
                  <a:lnTo>
                    <a:pt x="207263" y="1743456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C5E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5159" y="2054351"/>
              <a:ext cx="207645" cy="1847214"/>
            </a:xfrm>
            <a:custGeom>
              <a:avLst/>
              <a:gdLst/>
              <a:ahLst/>
              <a:cxnLst/>
              <a:rect l="l" t="t" r="r" b="b"/>
              <a:pathLst>
                <a:path w="207645" h="1847214">
                  <a:moveTo>
                    <a:pt x="207263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8137" y="1783812"/>
                  </a:lnTo>
                  <a:lnTo>
                    <a:pt x="30337" y="1816750"/>
                  </a:lnTo>
                  <a:lnTo>
                    <a:pt x="63275" y="1838950"/>
                  </a:lnTo>
                  <a:lnTo>
                    <a:pt x="103631" y="1847088"/>
                  </a:lnTo>
                  <a:lnTo>
                    <a:pt x="143988" y="1838950"/>
                  </a:lnTo>
                  <a:lnTo>
                    <a:pt x="176926" y="1816750"/>
                  </a:lnTo>
                  <a:lnTo>
                    <a:pt x="199126" y="1783812"/>
                  </a:lnTo>
                  <a:lnTo>
                    <a:pt x="207263" y="1743456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A8DF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183" y="2054351"/>
              <a:ext cx="207645" cy="1847214"/>
            </a:xfrm>
            <a:custGeom>
              <a:avLst/>
              <a:gdLst/>
              <a:ahLst/>
              <a:cxnLst/>
              <a:rect l="l" t="t" r="r" b="b"/>
              <a:pathLst>
                <a:path w="207644" h="1847214">
                  <a:moveTo>
                    <a:pt x="207264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8137" y="1783812"/>
                  </a:lnTo>
                  <a:lnTo>
                    <a:pt x="30337" y="1816750"/>
                  </a:lnTo>
                  <a:lnTo>
                    <a:pt x="63275" y="1838950"/>
                  </a:lnTo>
                  <a:lnTo>
                    <a:pt x="103632" y="1847088"/>
                  </a:lnTo>
                  <a:lnTo>
                    <a:pt x="143988" y="1838950"/>
                  </a:lnTo>
                  <a:lnTo>
                    <a:pt x="176926" y="1816750"/>
                  </a:lnTo>
                  <a:lnTo>
                    <a:pt x="199126" y="1783812"/>
                  </a:lnTo>
                  <a:lnTo>
                    <a:pt x="207264" y="174345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528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58055" y="2066544"/>
            <a:ext cx="603885" cy="2200910"/>
            <a:chOff x="4258055" y="2066544"/>
            <a:chExt cx="603885" cy="2200910"/>
          </a:xfrm>
        </p:grpSpPr>
        <p:sp>
          <p:nvSpPr>
            <p:cNvPr id="16" name="object 16"/>
            <p:cNvSpPr/>
            <p:nvPr/>
          </p:nvSpPr>
          <p:spPr>
            <a:xfrm>
              <a:off x="4258055" y="3617976"/>
              <a:ext cx="603885" cy="649605"/>
            </a:xfrm>
            <a:custGeom>
              <a:avLst/>
              <a:gdLst/>
              <a:ahLst/>
              <a:cxnLst/>
              <a:rect l="l" t="t" r="r" b="b"/>
              <a:pathLst>
                <a:path w="603885" h="649604">
                  <a:moveTo>
                    <a:pt x="603504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301752" y="649224"/>
                  </a:lnTo>
                  <a:lnTo>
                    <a:pt x="603504" y="216535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5319" y="4139183"/>
              <a:ext cx="189230" cy="119380"/>
            </a:xfrm>
            <a:custGeom>
              <a:avLst/>
              <a:gdLst/>
              <a:ahLst/>
              <a:cxnLst/>
              <a:rect l="l" t="t" r="r" b="b"/>
              <a:pathLst>
                <a:path w="189229" h="119379">
                  <a:moveTo>
                    <a:pt x="188975" y="0"/>
                  </a:moveTo>
                  <a:lnTo>
                    <a:pt x="0" y="0"/>
                  </a:lnTo>
                  <a:lnTo>
                    <a:pt x="94487" y="118872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6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295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1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9DD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3983" y="2066544"/>
              <a:ext cx="210820" cy="1853564"/>
            </a:xfrm>
            <a:custGeom>
              <a:avLst/>
              <a:gdLst/>
              <a:ahLst/>
              <a:cxnLst/>
              <a:rect l="l" t="t" r="r" b="b"/>
              <a:pathLst>
                <a:path w="210820" h="1853564">
                  <a:moveTo>
                    <a:pt x="210312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8268" y="1788943"/>
                  </a:lnTo>
                  <a:lnTo>
                    <a:pt x="30813" y="1822370"/>
                  </a:lnTo>
                  <a:lnTo>
                    <a:pt x="64240" y="1844915"/>
                  </a:lnTo>
                  <a:lnTo>
                    <a:pt x="105155" y="1853183"/>
                  </a:lnTo>
                  <a:lnTo>
                    <a:pt x="146071" y="1844915"/>
                  </a:lnTo>
                  <a:lnTo>
                    <a:pt x="179498" y="1822370"/>
                  </a:lnTo>
                  <a:lnTo>
                    <a:pt x="202043" y="1788943"/>
                  </a:lnTo>
                  <a:lnTo>
                    <a:pt x="210312" y="1748027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6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8055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4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2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4" y="1749551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126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373623" y="2066544"/>
            <a:ext cx="600710" cy="2200910"/>
            <a:chOff x="5373623" y="2066544"/>
            <a:chExt cx="600710" cy="2200910"/>
          </a:xfrm>
        </p:grpSpPr>
        <p:sp>
          <p:nvSpPr>
            <p:cNvPr id="22" name="object 22"/>
            <p:cNvSpPr/>
            <p:nvPr/>
          </p:nvSpPr>
          <p:spPr>
            <a:xfrm>
              <a:off x="5373623" y="3617976"/>
              <a:ext cx="600710" cy="649605"/>
            </a:xfrm>
            <a:custGeom>
              <a:avLst/>
              <a:gdLst/>
              <a:ahLst/>
              <a:cxnLst/>
              <a:rect l="l" t="t" r="r" b="b"/>
              <a:pathLst>
                <a:path w="600710" h="649604">
                  <a:moveTo>
                    <a:pt x="600455" y="0"/>
                  </a:moveTo>
                  <a:lnTo>
                    <a:pt x="0" y="0"/>
                  </a:lnTo>
                  <a:lnTo>
                    <a:pt x="0" y="218821"/>
                  </a:lnTo>
                  <a:lnTo>
                    <a:pt x="300227" y="649224"/>
                  </a:lnTo>
                  <a:lnTo>
                    <a:pt x="600455" y="218821"/>
                  </a:lnTo>
                  <a:lnTo>
                    <a:pt x="60045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0887" y="4139183"/>
              <a:ext cx="186055" cy="119380"/>
            </a:xfrm>
            <a:custGeom>
              <a:avLst/>
              <a:gdLst/>
              <a:ahLst/>
              <a:cxnLst/>
              <a:rect l="l" t="t" r="r" b="b"/>
              <a:pathLst>
                <a:path w="186054" h="119379">
                  <a:moveTo>
                    <a:pt x="185927" y="0"/>
                  </a:moveTo>
                  <a:lnTo>
                    <a:pt x="0" y="0"/>
                  </a:lnTo>
                  <a:lnTo>
                    <a:pt x="92963" y="1188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18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66815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2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F7B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9551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2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F18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3623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1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AF2D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188466" y="1313688"/>
            <a:ext cx="6398260" cy="2932430"/>
            <a:chOff x="1188466" y="1313688"/>
            <a:chExt cx="6398260" cy="2932430"/>
          </a:xfrm>
        </p:grpSpPr>
        <p:sp>
          <p:nvSpPr>
            <p:cNvPr id="28" name="object 28"/>
            <p:cNvSpPr/>
            <p:nvPr/>
          </p:nvSpPr>
          <p:spPr>
            <a:xfrm>
              <a:off x="6577583" y="3587495"/>
              <a:ext cx="603885" cy="658495"/>
            </a:xfrm>
            <a:custGeom>
              <a:avLst/>
              <a:gdLst/>
              <a:ahLst/>
              <a:cxnLst/>
              <a:rect l="l" t="t" r="r" b="b"/>
              <a:pathLst>
                <a:path w="603884" h="658495">
                  <a:moveTo>
                    <a:pt x="603504" y="0"/>
                  </a:moveTo>
                  <a:lnTo>
                    <a:pt x="0" y="0"/>
                  </a:lnTo>
                  <a:lnTo>
                    <a:pt x="0" y="225678"/>
                  </a:lnTo>
                  <a:lnTo>
                    <a:pt x="301751" y="658367"/>
                  </a:lnTo>
                  <a:lnTo>
                    <a:pt x="603504" y="22567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7896" y="2017775"/>
              <a:ext cx="393700" cy="2216150"/>
            </a:xfrm>
            <a:custGeom>
              <a:avLst/>
              <a:gdLst/>
              <a:ahLst/>
              <a:cxnLst/>
              <a:rect l="l" t="t" r="r" b="b"/>
              <a:pathLst>
                <a:path w="393700" h="2216150">
                  <a:moveTo>
                    <a:pt x="185928" y="2097024"/>
                  </a:moveTo>
                  <a:lnTo>
                    <a:pt x="0" y="2097024"/>
                  </a:lnTo>
                  <a:lnTo>
                    <a:pt x="92964" y="2215896"/>
                  </a:lnTo>
                  <a:lnTo>
                    <a:pt x="185928" y="2097024"/>
                  </a:lnTo>
                  <a:close/>
                </a:path>
                <a:path w="393700" h="2216150">
                  <a:moveTo>
                    <a:pt x="393192" y="0"/>
                  </a:moveTo>
                  <a:lnTo>
                    <a:pt x="185928" y="0"/>
                  </a:lnTo>
                  <a:lnTo>
                    <a:pt x="185928" y="1770888"/>
                  </a:lnTo>
                  <a:lnTo>
                    <a:pt x="194056" y="1811248"/>
                  </a:lnTo>
                  <a:lnTo>
                    <a:pt x="216255" y="1844192"/>
                  </a:lnTo>
                  <a:lnTo>
                    <a:pt x="249199" y="1866392"/>
                  </a:lnTo>
                  <a:lnTo>
                    <a:pt x="289560" y="1874520"/>
                  </a:lnTo>
                  <a:lnTo>
                    <a:pt x="329907" y="1866392"/>
                  </a:lnTo>
                  <a:lnTo>
                    <a:pt x="362851" y="1844192"/>
                  </a:lnTo>
                  <a:lnTo>
                    <a:pt x="385051" y="1811248"/>
                  </a:lnTo>
                  <a:lnTo>
                    <a:pt x="393192" y="1770888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892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6560" y="2017776"/>
              <a:ext cx="207645" cy="1874520"/>
            </a:xfrm>
            <a:custGeom>
              <a:avLst/>
              <a:gdLst/>
              <a:ahLst/>
              <a:cxnLst/>
              <a:rect l="l" t="t" r="r" b="b"/>
              <a:pathLst>
                <a:path w="207645" h="1874520">
                  <a:moveTo>
                    <a:pt x="207264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8137" y="1811244"/>
                  </a:lnTo>
                  <a:lnTo>
                    <a:pt x="30337" y="1844182"/>
                  </a:lnTo>
                  <a:lnTo>
                    <a:pt x="63275" y="1866382"/>
                  </a:lnTo>
                  <a:lnTo>
                    <a:pt x="103632" y="1874520"/>
                  </a:lnTo>
                  <a:lnTo>
                    <a:pt x="143988" y="1866382"/>
                  </a:lnTo>
                  <a:lnTo>
                    <a:pt x="176926" y="1844182"/>
                  </a:lnTo>
                  <a:lnTo>
                    <a:pt x="199126" y="1811244"/>
                  </a:lnTo>
                  <a:lnTo>
                    <a:pt x="207264" y="1770888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D16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7583" y="2017776"/>
              <a:ext cx="210820" cy="1874520"/>
            </a:xfrm>
            <a:custGeom>
              <a:avLst/>
              <a:gdLst/>
              <a:ahLst/>
              <a:cxnLst/>
              <a:rect l="l" t="t" r="r" b="b"/>
              <a:pathLst>
                <a:path w="210820" h="1874520">
                  <a:moveTo>
                    <a:pt x="21031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8268" y="1810279"/>
                  </a:lnTo>
                  <a:lnTo>
                    <a:pt x="30813" y="1843706"/>
                  </a:lnTo>
                  <a:lnTo>
                    <a:pt x="64240" y="1866251"/>
                  </a:lnTo>
                  <a:lnTo>
                    <a:pt x="105156" y="1874520"/>
                  </a:lnTo>
                  <a:lnTo>
                    <a:pt x="146071" y="1866251"/>
                  </a:lnTo>
                  <a:lnTo>
                    <a:pt x="179498" y="1843706"/>
                  </a:lnTo>
                  <a:lnTo>
                    <a:pt x="202043" y="1810279"/>
                  </a:lnTo>
                  <a:lnTo>
                    <a:pt x="210312" y="176936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8A4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4816" y="1786128"/>
              <a:ext cx="6385560" cy="805180"/>
            </a:xfrm>
            <a:custGeom>
              <a:avLst/>
              <a:gdLst/>
              <a:ahLst/>
              <a:cxnLst/>
              <a:rect l="l" t="t" r="r" b="b"/>
              <a:pathLst>
                <a:path w="6385559" h="805180">
                  <a:moveTo>
                    <a:pt x="6251448" y="0"/>
                  </a:moveTo>
                  <a:lnTo>
                    <a:pt x="134112" y="0"/>
                  </a:ln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39"/>
                  </a:lnTo>
                  <a:lnTo>
                    <a:pt x="25876" y="749753"/>
                  </a:lnTo>
                  <a:lnTo>
                    <a:pt x="54907" y="778788"/>
                  </a:lnTo>
                  <a:lnTo>
                    <a:pt x="91722" y="797832"/>
                  </a:lnTo>
                  <a:lnTo>
                    <a:pt x="134112" y="804672"/>
                  </a:lnTo>
                  <a:lnTo>
                    <a:pt x="6251448" y="804672"/>
                  </a:lnTo>
                  <a:lnTo>
                    <a:pt x="6293827" y="797832"/>
                  </a:lnTo>
                  <a:lnTo>
                    <a:pt x="6330641" y="778788"/>
                  </a:lnTo>
                  <a:lnTo>
                    <a:pt x="6359676" y="749753"/>
                  </a:lnTo>
                  <a:lnTo>
                    <a:pt x="6378720" y="712939"/>
                  </a:lnTo>
                  <a:lnTo>
                    <a:pt x="6385560" y="670560"/>
                  </a:lnTo>
                  <a:lnTo>
                    <a:pt x="6385560" y="134112"/>
                  </a:lnTo>
                  <a:lnTo>
                    <a:pt x="6378720" y="91732"/>
                  </a:lnTo>
                  <a:lnTo>
                    <a:pt x="6359676" y="54918"/>
                  </a:lnTo>
                  <a:lnTo>
                    <a:pt x="6330641" y="25883"/>
                  </a:lnTo>
                  <a:lnTo>
                    <a:pt x="6293827" y="6839"/>
                  </a:lnTo>
                  <a:lnTo>
                    <a:pt x="6251448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4816" y="1786128"/>
              <a:ext cx="6385560" cy="805180"/>
            </a:xfrm>
            <a:custGeom>
              <a:avLst/>
              <a:gdLst/>
              <a:ahLst/>
              <a:cxnLst/>
              <a:rect l="l" t="t" r="r" b="b"/>
              <a:pathLst>
                <a:path w="6385559" h="805180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2" y="0"/>
                  </a:lnTo>
                  <a:lnTo>
                    <a:pt x="6251448" y="0"/>
                  </a:lnTo>
                  <a:lnTo>
                    <a:pt x="6293827" y="6839"/>
                  </a:lnTo>
                  <a:lnTo>
                    <a:pt x="6330641" y="25883"/>
                  </a:lnTo>
                  <a:lnTo>
                    <a:pt x="6359676" y="54918"/>
                  </a:lnTo>
                  <a:lnTo>
                    <a:pt x="6378720" y="91732"/>
                  </a:lnTo>
                  <a:lnTo>
                    <a:pt x="6385560" y="134112"/>
                  </a:lnTo>
                  <a:lnTo>
                    <a:pt x="6385560" y="670560"/>
                  </a:lnTo>
                  <a:lnTo>
                    <a:pt x="6378720" y="712939"/>
                  </a:lnTo>
                  <a:lnTo>
                    <a:pt x="6359676" y="749753"/>
                  </a:lnTo>
                  <a:lnTo>
                    <a:pt x="6330641" y="778788"/>
                  </a:lnTo>
                  <a:lnTo>
                    <a:pt x="6293827" y="797832"/>
                  </a:lnTo>
                  <a:lnTo>
                    <a:pt x="6251448" y="804672"/>
                  </a:lnTo>
                  <a:lnTo>
                    <a:pt x="134112" y="804672"/>
                  </a:lnTo>
                  <a:lnTo>
                    <a:pt x="91722" y="797832"/>
                  </a:lnTo>
                  <a:lnTo>
                    <a:pt x="54907" y="778788"/>
                  </a:lnTo>
                  <a:lnTo>
                    <a:pt x="25876" y="749753"/>
                  </a:lnTo>
                  <a:lnTo>
                    <a:pt x="6837" y="71293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8112" y="1792224"/>
              <a:ext cx="585470" cy="807720"/>
            </a:xfrm>
            <a:custGeom>
              <a:avLst/>
              <a:gdLst/>
              <a:ahLst/>
              <a:cxnLst/>
              <a:rect l="l" t="t" r="r" b="b"/>
              <a:pathLst>
                <a:path w="585469" h="807719">
                  <a:moveTo>
                    <a:pt x="292607" y="0"/>
                  </a:moveTo>
                  <a:lnTo>
                    <a:pt x="225534" y="3558"/>
                  </a:lnTo>
                  <a:lnTo>
                    <a:pt x="163952" y="13692"/>
                  </a:lnTo>
                  <a:lnTo>
                    <a:pt x="109621" y="29591"/>
                  </a:lnTo>
                  <a:lnTo>
                    <a:pt x="64301" y="50444"/>
                  </a:lnTo>
                  <a:lnTo>
                    <a:pt x="29751" y="75440"/>
                  </a:lnTo>
                  <a:lnTo>
                    <a:pt x="0" y="134620"/>
                  </a:lnTo>
                  <a:lnTo>
                    <a:pt x="0" y="807720"/>
                  </a:lnTo>
                  <a:lnTo>
                    <a:pt x="7731" y="776869"/>
                  </a:lnTo>
                  <a:lnTo>
                    <a:pt x="29751" y="748540"/>
                  </a:lnTo>
                  <a:lnTo>
                    <a:pt x="64301" y="723544"/>
                  </a:lnTo>
                  <a:lnTo>
                    <a:pt x="109621" y="702691"/>
                  </a:lnTo>
                  <a:lnTo>
                    <a:pt x="163952" y="686792"/>
                  </a:lnTo>
                  <a:lnTo>
                    <a:pt x="225534" y="676658"/>
                  </a:lnTo>
                  <a:lnTo>
                    <a:pt x="292607" y="673100"/>
                  </a:lnTo>
                  <a:lnTo>
                    <a:pt x="359681" y="676658"/>
                  </a:lnTo>
                  <a:lnTo>
                    <a:pt x="421263" y="686792"/>
                  </a:lnTo>
                  <a:lnTo>
                    <a:pt x="475594" y="702691"/>
                  </a:lnTo>
                  <a:lnTo>
                    <a:pt x="520914" y="723544"/>
                  </a:lnTo>
                  <a:lnTo>
                    <a:pt x="555464" y="748540"/>
                  </a:lnTo>
                  <a:lnTo>
                    <a:pt x="585215" y="807720"/>
                  </a:lnTo>
                  <a:lnTo>
                    <a:pt x="585215" y="134620"/>
                  </a:lnTo>
                  <a:lnTo>
                    <a:pt x="555464" y="75440"/>
                  </a:lnTo>
                  <a:lnTo>
                    <a:pt x="520914" y="50444"/>
                  </a:lnTo>
                  <a:lnTo>
                    <a:pt x="475594" y="29591"/>
                  </a:lnTo>
                  <a:lnTo>
                    <a:pt x="421263" y="13692"/>
                  </a:lnTo>
                  <a:lnTo>
                    <a:pt x="359681" y="3558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359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58112" y="1792224"/>
              <a:ext cx="585470" cy="807720"/>
            </a:xfrm>
            <a:custGeom>
              <a:avLst/>
              <a:gdLst/>
              <a:ahLst/>
              <a:cxnLst/>
              <a:rect l="l" t="t" r="r" b="b"/>
              <a:pathLst>
                <a:path w="585469" h="807719">
                  <a:moveTo>
                    <a:pt x="585215" y="134620"/>
                  </a:moveTo>
                  <a:lnTo>
                    <a:pt x="585215" y="807720"/>
                  </a:lnTo>
                  <a:lnTo>
                    <a:pt x="577484" y="776869"/>
                  </a:lnTo>
                  <a:lnTo>
                    <a:pt x="555464" y="748540"/>
                  </a:lnTo>
                  <a:lnTo>
                    <a:pt x="520914" y="723544"/>
                  </a:lnTo>
                  <a:lnTo>
                    <a:pt x="475594" y="702691"/>
                  </a:lnTo>
                  <a:lnTo>
                    <a:pt x="421263" y="686792"/>
                  </a:lnTo>
                  <a:lnTo>
                    <a:pt x="359681" y="676658"/>
                  </a:lnTo>
                  <a:lnTo>
                    <a:pt x="292607" y="673100"/>
                  </a:lnTo>
                  <a:lnTo>
                    <a:pt x="225534" y="676658"/>
                  </a:lnTo>
                  <a:lnTo>
                    <a:pt x="163952" y="686792"/>
                  </a:lnTo>
                  <a:lnTo>
                    <a:pt x="109621" y="702691"/>
                  </a:lnTo>
                  <a:lnTo>
                    <a:pt x="64301" y="723544"/>
                  </a:lnTo>
                  <a:lnTo>
                    <a:pt x="29751" y="748540"/>
                  </a:lnTo>
                  <a:lnTo>
                    <a:pt x="0" y="807720"/>
                  </a:lnTo>
                  <a:lnTo>
                    <a:pt x="0" y="134620"/>
                  </a:lnTo>
                  <a:lnTo>
                    <a:pt x="29751" y="75440"/>
                  </a:lnTo>
                  <a:lnTo>
                    <a:pt x="64301" y="50444"/>
                  </a:lnTo>
                  <a:lnTo>
                    <a:pt x="109621" y="29591"/>
                  </a:lnTo>
                  <a:lnTo>
                    <a:pt x="163952" y="13692"/>
                  </a:lnTo>
                  <a:lnTo>
                    <a:pt x="225534" y="3558"/>
                  </a:lnTo>
                  <a:lnTo>
                    <a:pt x="292607" y="0"/>
                  </a:lnTo>
                  <a:lnTo>
                    <a:pt x="359681" y="3558"/>
                  </a:lnTo>
                  <a:lnTo>
                    <a:pt x="421263" y="13692"/>
                  </a:lnTo>
                  <a:lnTo>
                    <a:pt x="475594" y="29591"/>
                  </a:lnTo>
                  <a:lnTo>
                    <a:pt x="520914" y="50444"/>
                  </a:lnTo>
                  <a:lnTo>
                    <a:pt x="555464" y="75440"/>
                  </a:lnTo>
                  <a:lnTo>
                    <a:pt x="577484" y="103769"/>
                  </a:lnTo>
                  <a:lnTo>
                    <a:pt x="585215" y="134620"/>
                  </a:lnTo>
                  <a:close/>
                </a:path>
              </a:pathLst>
            </a:custGeom>
            <a:ln w="1219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93136" y="1795272"/>
              <a:ext cx="603885" cy="805180"/>
            </a:xfrm>
            <a:custGeom>
              <a:avLst/>
              <a:gdLst/>
              <a:ahLst/>
              <a:cxnLst/>
              <a:rect l="l" t="t" r="r" b="b"/>
              <a:pathLst>
                <a:path w="603885" h="805180">
                  <a:moveTo>
                    <a:pt x="301751" y="0"/>
                  </a:moveTo>
                  <a:lnTo>
                    <a:pt x="240946" y="2725"/>
                  </a:lnTo>
                  <a:lnTo>
                    <a:pt x="184308" y="10542"/>
                  </a:lnTo>
                  <a:lnTo>
                    <a:pt x="133052" y="22911"/>
                  </a:lnTo>
                  <a:lnTo>
                    <a:pt x="88392" y="39290"/>
                  </a:lnTo>
                  <a:lnTo>
                    <a:pt x="51542" y="59140"/>
                  </a:lnTo>
                  <a:lnTo>
                    <a:pt x="6131" y="107091"/>
                  </a:lnTo>
                  <a:lnTo>
                    <a:pt x="0" y="134112"/>
                  </a:lnTo>
                  <a:lnTo>
                    <a:pt x="0" y="804672"/>
                  </a:lnTo>
                  <a:lnTo>
                    <a:pt x="6131" y="777651"/>
                  </a:lnTo>
                  <a:lnTo>
                    <a:pt x="23717" y="752480"/>
                  </a:lnTo>
                  <a:lnTo>
                    <a:pt x="88392" y="709850"/>
                  </a:lnTo>
                  <a:lnTo>
                    <a:pt x="133052" y="693471"/>
                  </a:lnTo>
                  <a:lnTo>
                    <a:pt x="184308" y="681102"/>
                  </a:lnTo>
                  <a:lnTo>
                    <a:pt x="240946" y="673285"/>
                  </a:lnTo>
                  <a:lnTo>
                    <a:pt x="301751" y="670560"/>
                  </a:lnTo>
                  <a:lnTo>
                    <a:pt x="362557" y="673285"/>
                  </a:lnTo>
                  <a:lnTo>
                    <a:pt x="419195" y="681102"/>
                  </a:lnTo>
                  <a:lnTo>
                    <a:pt x="470451" y="693471"/>
                  </a:lnTo>
                  <a:lnTo>
                    <a:pt x="515111" y="709850"/>
                  </a:lnTo>
                  <a:lnTo>
                    <a:pt x="551961" y="729700"/>
                  </a:lnTo>
                  <a:lnTo>
                    <a:pt x="597372" y="777651"/>
                  </a:lnTo>
                  <a:lnTo>
                    <a:pt x="603503" y="804672"/>
                  </a:lnTo>
                  <a:lnTo>
                    <a:pt x="603503" y="134112"/>
                  </a:lnTo>
                  <a:lnTo>
                    <a:pt x="579786" y="81920"/>
                  </a:lnTo>
                  <a:lnTo>
                    <a:pt x="515112" y="39290"/>
                  </a:lnTo>
                  <a:lnTo>
                    <a:pt x="470451" y="22911"/>
                  </a:lnTo>
                  <a:lnTo>
                    <a:pt x="419195" y="10542"/>
                  </a:lnTo>
                  <a:lnTo>
                    <a:pt x="362557" y="2725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528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93136" y="1795272"/>
              <a:ext cx="603885" cy="805180"/>
            </a:xfrm>
            <a:custGeom>
              <a:avLst/>
              <a:gdLst/>
              <a:ahLst/>
              <a:cxnLst/>
              <a:rect l="l" t="t" r="r" b="b"/>
              <a:pathLst>
                <a:path w="603885" h="805180">
                  <a:moveTo>
                    <a:pt x="603503" y="134112"/>
                  </a:moveTo>
                  <a:lnTo>
                    <a:pt x="603503" y="804672"/>
                  </a:lnTo>
                  <a:lnTo>
                    <a:pt x="597372" y="777651"/>
                  </a:lnTo>
                  <a:lnTo>
                    <a:pt x="579786" y="752480"/>
                  </a:lnTo>
                  <a:lnTo>
                    <a:pt x="515111" y="709850"/>
                  </a:lnTo>
                  <a:lnTo>
                    <a:pt x="470451" y="693471"/>
                  </a:lnTo>
                  <a:lnTo>
                    <a:pt x="419195" y="681102"/>
                  </a:lnTo>
                  <a:lnTo>
                    <a:pt x="362557" y="673285"/>
                  </a:lnTo>
                  <a:lnTo>
                    <a:pt x="301751" y="670560"/>
                  </a:lnTo>
                  <a:lnTo>
                    <a:pt x="240946" y="673285"/>
                  </a:lnTo>
                  <a:lnTo>
                    <a:pt x="184308" y="681102"/>
                  </a:lnTo>
                  <a:lnTo>
                    <a:pt x="133052" y="693471"/>
                  </a:lnTo>
                  <a:lnTo>
                    <a:pt x="88392" y="709850"/>
                  </a:lnTo>
                  <a:lnTo>
                    <a:pt x="51542" y="729700"/>
                  </a:lnTo>
                  <a:lnTo>
                    <a:pt x="6131" y="777651"/>
                  </a:lnTo>
                  <a:lnTo>
                    <a:pt x="0" y="804672"/>
                  </a:lnTo>
                  <a:lnTo>
                    <a:pt x="0" y="134112"/>
                  </a:lnTo>
                  <a:lnTo>
                    <a:pt x="23717" y="81920"/>
                  </a:lnTo>
                  <a:lnTo>
                    <a:pt x="88392" y="39290"/>
                  </a:lnTo>
                  <a:lnTo>
                    <a:pt x="133052" y="22911"/>
                  </a:lnTo>
                  <a:lnTo>
                    <a:pt x="184308" y="10542"/>
                  </a:lnTo>
                  <a:lnTo>
                    <a:pt x="240946" y="2725"/>
                  </a:lnTo>
                  <a:lnTo>
                    <a:pt x="301751" y="0"/>
                  </a:lnTo>
                  <a:lnTo>
                    <a:pt x="362557" y="2725"/>
                  </a:lnTo>
                  <a:lnTo>
                    <a:pt x="419195" y="10542"/>
                  </a:lnTo>
                  <a:lnTo>
                    <a:pt x="470451" y="22911"/>
                  </a:lnTo>
                  <a:lnTo>
                    <a:pt x="515112" y="39290"/>
                  </a:lnTo>
                  <a:lnTo>
                    <a:pt x="551961" y="59140"/>
                  </a:lnTo>
                  <a:lnTo>
                    <a:pt x="597372" y="107091"/>
                  </a:lnTo>
                  <a:lnTo>
                    <a:pt x="603503" y="134112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39767" y="1776984"/>
              <a:ext cx="619125" cy="835660"/>
            </a:xfrm>
            <a:custGeom>
              <a:avLst/>
              <a:gdLst/>
              <a:ahLst/>
              <a:cxnLst/>
              <a:rect l="l" t="t" r="r" b="b"/>
              <a:pathLst>
                <a:path w="619125" h="835660">
                  <a:moveTo>
                    <a:pt x="309372" y="0"/>
                  </a:moveTo>
                  <a:lnTo>
                    <a:pt x="247036" y="2829"/>
                  </a:lnTo>
                  <a:lnTo>
                    <a:pt x="188970" y="10943"/>
                  </a:lnTo>
                  <a:lnTo>
                    <a:pt x="136419" y="23781"/>
                  </a:lnTo>
                  <a:lnTo>
                    <a:pt x="90630" y="40782"/>
                  </a:lnTo>
                  <a:lnTo>
                    <a:pt x="52848" y="61385"/>
                  </a:lnTo>
                  <a:lnTo>
                    <a:pt x="6287" y="111151"/>
                  </a:lnTo>
                  <a:lnTo>
                    <a:pt x="0" y="139191"/>
                  </a:lnTo>
                  <a:lnTo>
                    <a:pt x="0" y="835151"/>
                  </a:lnTo>
                  <a:lnTo>
                    <a:pt x="6287" y="807111"/>
                  </a:lnTo>
                  <a:lnTo>
                    <a:pt x="24318" y="780988"/>
                  </a:lnTo>
                  <a:lnTo>
                    <a:pt x="90630" y="736742"/>
                  </a:lnTo>
                  <a:lnTo>
                    <a:pt x="136419" y="719741"/>
                  </a:lnTo>
                  <a:lnTo>
                    <a:pt x="188970" y="706903"/>
                  </a:lnTo>
                  <a:lnTo>
                    <a:pt x="247036" y="698789"/>
                  </a:lnTo>
                  <a:lnTo>
                    <a:pt x="309372" y="695960"/>
                  </a:lnTo>
                  <a:lnTo>
                    <a:pt x="371707" y="698789"/>
                  </a:lnTo>
                  <a:lnTo>
                    <a:pt x="429773" y="706903"/>
                  </a:lnTo>
                  <a:lnTo>
                    <a:pt x="482324" y="719741"/>
                  </a:lnTo>
                  <a:lnTo>
                    <a:pt x="528113" y="736742"/>
                  </a:lnTo>
                  <a:lnTo>
                    <a:pt x="565895" y="757345"/>
                  </a:lnTo>
                  <a:lnTo>
                    <a:pt x="612456" y="807111"/>
                  </a:lnTo>
                  <a:lnTo>
                    <a:pt x="618744" y="835151"/>
                  </a:lnTo>
                  <a:lnTo>
                    <a:pt x="618744" y="139191"/>
                  </a:lnTo>
                  <a:lnTo>
                    <a:pt x="594425" y="85028"/>
                  </a:lnTo>
                  <a:lnTo>
                    <a:pt x="528113" y="40782"/>
                  </a:lnTo>
                  <a:lnTo>
                    <a:pt x="482324" y="23781"/>
                  </a:lnTo>
                  <a:lnTo>
                    <a:pt x="429773" y="10943"/>
                  </a:lnTo>
                  <a:lnTo>
                    <a:pt x="371707" y="282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126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39767" y="1776984"/>
              <a:ext cx="619125" cy="835660"/>
            </a:xfrm>
            <a:custGeom>
              <a:avLst/>
              <a:gdLst/>
              <a:ahLst/>
              <a:cxnLst/>
              <a:rect l="l" t="t" r="r" b="b"/>
              <a:pathLst>
                <a:path w="619125" h="835660">
                  <a:moveTo>
                    <a:pt x="618744" y="139191"/>
                  </a:moveTo>
                  <a:lnTo>
                    <a:pt x="618744" y="835151"/>
                  </a:lnTo>
                  <a:lnTo>
                    <a:pt x="612456" y="807111"/>
                  </a:lnTo>
                  <a:lnTo>
                    <a:pt x="594425" y="780988"/>
                  </a:lnTo>
                  <a:lnTo>
                    <a:pt x="528113" y="736742"/>
                  </a:lnTo>
                  <a:lnTo>
                    <a:pt x="482324" y="719741"/>
                  </a:lnTo>
                  <a:lnTo>
                    <a:pt x="429773" y="706903"/>
                  </a:lnTo>
                  <a:lnTo>
                    <a:pt x="371707" y="698789"/>
                  </a:lnTo>
                  <a:lnTo>
                    <a:pt x="309372" y="695960"/>
                  </a:lnTo>
                  <a:lnTo>
                    <a:pt x="247036" y="698789"/>
                  </a:lnTo>
                  <a:lnTo>
                    <a:pt x="188970" y="706903"/>
                  </a:lnTo>
                  <a:lnTo>
                    <a:pt x="136419" y="719741"/>
                  </a:lnTo>
                  <a:lnTo>
                    <a:pt x="90630" y="736742"/>
                  </a:lnTo>
                  <a:lnTo>
                    <a:pt x="52848" y="757345"/>
                  </a:lnTo>
                  <a:lnTo>
                    <a:pt x="6287" y="807111"/>
                  </a:lnTo>
                  <a:lnTo>
                    <a:pt x="0" y="835151"/>
                  </a:lnTo>
                  <a:lnTo>
                    <a:pt x="0" y="139191"/>
                  </a:lnTo>
                  <a:lnTo>
                    <a:pt x="24318" y="85028"/>
                  </a:lnTo>
                  <a:lnTo>
                    <a:pt x="90630" y="40782"/>
                  </a:lnTo>
                  <a:lnTo>
                    <a:pt x="136419" y="23781"/>
                  </a:lnTo>
                  <a:lnTo>
                    <a:pt x="188970" y="10943"/>
                  </a:lnTo>
                  <a:lnTo>
                    <a:pt x="247036" y="2829"/>
                  </a:lnTo>
                  <a:lnTo>
                    <a:pt x="309372" y="0"/>
                  </a:lnTo>
                  <a:lnTo>
                    <a:pt x="371707" y="2829"/>
                  </a:lnTo>
                  <a:lnTo>
                    <a:pt x="429773" y="10943"/>
                  </a:lnTo>
                  <a:lnTo>
                    <a:pt x="482324" y="23781"/>
                  </a:lnTo>
                  <a:lnTo>
                    <a:pt x="528113" y="40782"/>
                  </a:lnTo>
                  <a:lnTo>
                    <a:pt x="565895" y="61385"/>
                  </a:lnTo>
                  <a:lnTo>
                    <a:pt x="612456" y="111151"/>
                  </a:lnTo>
                  <a:lnTo>
                    <a:pt x="618744" y="139191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0575" y="1807464"/>
              <a:ext cx="585470" cy="805180"/>
            </a:xfrm>
            <a:custGeom>
              <a:avLst/>
              <a:gdLst/>
              <a:ahLst/>
              <a:cxnLst/>
              <a:rect l="l" t="t" r="r" b="b"/>
              <a:pathLst>
                <a:path w="585470" h="805180">
                  <a:moveTo>
                    <a:pt x="292608" y="0"/>
                  </a:moveTo>
                  <a:lnTo>
                    <a:pt x="225534" y="3543"/>
                  </a:lnTo>
                  <a:lnTo>
                    <a:pt x="163952" y="13636"/>
                  </a:lnTo>
                  <a:lnTo>
                    <a:pt x="109621" y="29471"/>
                  </a:lnTo>
                  <a:lnTo>
                    <a:pt x="64301" y="50243"/>
                  </a:lnTo>
                  <a:lnTo>
                    <a:pt x="29751" y="75144"/>
                  </a:lnTo>
                  <a:lnTo>
                    <a:pt x="0" y="134112"/>
                  </a:lnTo>
                  <a:lnTo>
                    <a:pt x="0" y="804672"/>
                  </a:lnTo>
                  <a:lnTo>
                    <a:pt x="7731" y="773929"/>
                  </a:lnTo>
                  <a:lnTo>
                    <a:pt x="29751" y="745704"/>
                  </a:lnTo>
                  <a:lnTo>
                    <a:pt x="64301" y="720803"/>
                  </a:lnTo>
                  <a:lnTo>
                    <a:pt x="109621" y="700031"/>
                  </a:lnTo>
                  <a:lnTo>
                    <a:pt x="163952" y="684196"/>
                  </a:lnTo>
                  <a:lnTo>
                    <a:pt x="225534" y="674103"/>
                  </a:lnTo>
                  <a:lnTo>
                    <a:pt x="292608" y="670560"/>
                  </a:lnTo>
                  <a:lnTo>
                    <a:pt x="359681" y="674103"/>
                  </a:lnTo>
                  <a:lnTo>
                    <a:pt x="421263" y="684196"/>
                  </a:lnTo>
                  <a:lnTo>
                    <a:pt x="475594" y="700031"/>
                  </a:lnTo>
                  <a:lnTo>
                    <a:pt x="520914" y="720803"/>
                  </a:lnTo>
                  <a:lnTo>
                    <a:pt x="555464" y="745704"/>
                  </a:lnTo>
                  <a:lnTo>
                    <a:pt x="585215" y="804672"/>
                  </a:lnTo>
                  <a:lnTo>
                    <a:pt x="585215" y="134112"/>
                  </a:lnTo>
                  <a:lnTo>
                    <a:pt x="555464" y="75144"/>
                  </a:lnTo>
                  <a:lnTo>
                    <a:pt x="520914" y="50243"/>
                  </a:lnTo>
                  <a:lnTo>
                    <a:pt x="475594" y="29471"/>
                  </a:lnTo>
                  <a:lnTo>
                    <a:pt x="421263" y="13636"/>
                  </a:lnTo>
                  <a:lnTo>
                    <a:pt x="359681" y="3543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AF2D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0575" y="1807464"/>
              <a:ext cx="585470" cy="805180"/>
            </a:xfrm>
            <a:custGeom>
              <a:avLst/>
              <a:gdLst/>
              <a:ahLst/>
              <a:cxnLst/>
              <a:rect l="l" t="t" r="r" b="b"/>
              <a:pathLst>
                <a:path w="585470" h="805180">
                  <a:moveTo>
                    <a:pt x="585215" y="134112"/>
                  </a:moveTo>
                  <a:lnTo>
                    <a:pt x="585215" y="804672"/>
                  </a:lnTo>
                  <a:lnTo>
                    <a:pt x="577484" y="773929"/>
                  </a:lnTo>
                  <a:lnTo>
                    <a:pt x="555464" y="745704"/>
                  </a:lnTo>
                  <a:lnTo>
                    <a:pt x="520914" y="720803"/>
                  </a:lnTo>
                  <a:lnTo>
                    <a:pt x="475594" y="700031"/>
                  </a:lnTo>
                  <a:lnTo>
                    <a:pt x="421263" y="684196"/>
                  </a:lnTo>
                  <a:lnTo>
                    <a:pt x="359681" y="674103"/>
                  </a:lnTo>
                  <a:lnTo>
                    <a:pt x="292608" y="670560"/>
                  </a:lnTo>
                  <a:lnTo>
                    <a:pt x="225534" y="674103"/>
                  </a:lnTo>
                  <a:lnTo>
                    <a:pt x="163952" y="684196"/>
                  </a:lnTo>
                  <a:lnTo>
                    <a:pt x="109621" y="700031"/>
                  </a:lnTo>
                  <a:lnTo>
                    <a:pt x="64301" y="720803"/>
                  </a:lnTo>
                  <a:lnTo>
                    <a:pt x="29751" y="745704"/>
                  </a:lnTo>
                  <a:lnTo>
                    <a:pt x="0" y="804672"/>
                  </a:lnTo>
                  <a:lnTo>
                    <a:pt x="0" y="134112"/>
                  </a:lnTo>
                  <a:lnTo>
                    <a:pt x="29751" y="75144"/>
                  </a:lnTo>
                  <a:lnTo>
                    <a:pt x="64301" y="50243"/>
                  </a:lnTo>
                  <a:lnTo>
                    <a:pt x="109621" y="29471"/>
                  </a:lnTo>
                  <a:lnTo>
                    <a:pt x="163952" y="13636"/>
                  </a:lnTo>
                  <a:lnTo>
                    <a:pt x="225534" y="3543"/>
                  </a:lnTo>
                  <a:lnTo>
                    <a:pt x="292608" y="0"/>
                  </a:lnTo>
                  <a:lnTo>
                    <a:pt x="359681" y="3543"/>
                  </a:lnTo>
                  <a:lnTo>
                    <a:pt x="421263" y="13636"/>
                  </a:lnTo>
                  <a:lnTo>
                    <a:pt x="475594" y="29471"/>
                  </a:lnTo>
                  <a:lnTo>
                    <a:pt x="520914" y="50243"/>
                  </a:lnTo>
                  <a:lnTo>
                    <a:pt x="555464" y="75144"/>
                  </a:lnTo>
                  <a:lnTo>
                    <a:pt x="577484" y="103369"/>
                  </a:lnTo>
                  <a:lnTo>
                    <a:pt x="585215" y="134112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7583" y="1798320"/>
              <a:ext cx="603885" cy="814069"/>
            </a:xfrm>
            <a:custGeom>
              <a:avLst/>
              <a:gdLst/>
              <a:ahLst/>
              <a:cxnLst/>
              <a:rect l="l" t="t" r="r" b="b"/>
              <a:pathLst>
                <a:path w="603884" h="814069">
                  <a:moveTo>
                    <a:pt x="301751" y="0"/>
                  </a:moveTo>
                  <a:lnTo>
                    <a:pt x="240946" y="2754"/>
                  </a:lnTo>
                  <a:lnTo>
                    <a:pt x="184308" y="10656"/>
                  </a:lnTo>
                  <a:lnTo>
                    <a:pt x="133052" y="23159"/>
                  </a:lnTo>
                  <a:lnTo>
                    <a:pt x="88392" y="39719"/>
                  </a:lnTo>
                  <a:lnTo>
                    <a:pt x="51542" y="59791"/>
                  </a:lnTo>
                  <a:lnTo>
                    <a:pt x="6131" y="108294"/>
                  </a:lnTo>
                  <a:lnTo>
                    <a:pt x="0" y="135635"/>
                  </a:lnTo>
                  <a:lnTo>
                    <a:pt x="0" y="813815"/>
                  </a:lnTo>
                  <a:lnTo>
                    <a:pt x="6131" y="786474"/>
                  </a:lnTo>
                  <a:lnTo>
                    <a:pt x="23717" y="761011"/>
                  </a:lnTo>
                  <a:lnTo>
                    <a:pt x="88392" y="717899"/>
                  </a:lnTo>
                  <a:lnTo>
                    <a:pt x="133052" y="701339"/>
                  </a:lnTo>
                  <a:lnTo>
                    <a:pt x="184308" y="688836"/>
                  </a:lnTo>
                  <a:lnTo>
                    <a:pt x="240946" y="680934"/>
                  </a:lnTo>
                  <a:lnTo>
                    <a:pt x="301751" y="678179"/>
                  </a:lnTo>
                  <a:lnTo>
                    <a:pt x="362557" y="680934"/>
                  </a:lnTo>
                  <a:lnTo>
                    <a:pt x="419195" y="688836"/>
                  </a:lnTo>
                  <a:lnTo>
                    <a:pt x="470451" y="701339"/>
                  </a:lnTo>
                  <a:lnTo>
                    <a:pt x="515111" y="717899"/>
                  </a:lnTo>
                  <a:lnTo>
                    <a:pt x="551961" y="737971"/>
                  </a:lnTo>
                  <a:lnTo>
                    <a:pt x="597372" y="786474"/>
                  </a:lnTo>
                  <a:lnTo>
                    <a:pt x="603504" y="813815"/>
                  </a:lnTo>
                  <a:lnTo>
                    <a:pt x="603504" y="135635"/>
                  </a:lnTo>
                  <a:lnTo>
                    <a:pt x="579786" y="82831"/>
                  </a:lnTo>
                  <a:lnTo>
                    <a:pt x="515111" y="39719"/>
                  </a:lnTo>
                  <a:lnTo>
                    <a:pt x="470451" y="23159"/>
                  </a:lnTo>
                  <a:lnTo>
                    <a:pt x="419195" y="10656"/>
                  </a:lnTo>
                  <a:lnTo>
                    <a:pt x="362557" y="2754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8A4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7583" y="1798320"/>
              <a:ext cx="603885" cy="814069"/>
            </a:xfrm>
            <a:custGeom>
              <a:avLst/>
              <a:gdLst/>
              <a:ahLst/>
              <a:cxnLst/>
              <a:rect l="l" t="t" r="r" b="b"/>
              <a:pathLst>
                <a:path w="603884" h="814069">
                  <a:moveTo>
                    <a:pt x="603504" y="135635"/>
                  </a:moveTo>
                  <a:lnTo>
                    <a:pt x="603504" y="813815"/>
                  </a:lnTo>
                  <a:lnTo>
                    <a:pt x="597372" y="786474"/>
                  </a:lnTo>
                  <a:lnTo>
                    <a:pt x="579786" y="761011"/>
                  </a:lnTo>
                  <a:lnTo>
                    <a:pt x="515111" y="717899"/>
                  </a:lnTo>
                  <a:lnTo>
                    <a:pt x="470451" y="701339"/>
                  </a:lnTo>
                  <a:lnTo>
                    <a:pt x="419195" y="688836"/>
                  </a:lnTo>
                  <a:lnTo>
                    <a:pt x="362557" y="680934"/>
                  </a:lnTo>
                  <a:lnTo>
                    <a:pt x="301751" y="678179"/>
                  </a:lnTo>
                  <a:lnTo>
                    <a:pt x="240946" y="680934"/>
                  </a:lnTo>
                  <a:lnTo>
                    <a:pt x="184308" y="688836"/>
                  </a:lnTo>
                  <a:lnTo>
                    <a:pt x="133052" y="701339"/>
                  </a:lnTo>
                  <a:lnTo>
                    <a:pt x="88392" y="717899"/>
                  </a:lnTo>
                  <a:lnTo>
                    <a:pt x="51542" y="737971"/>
                  </a:lnTo>
                  <a:lnTo>
                    <a:pt x="6131" y="786474"/>
                  </a:lnTo>
                  <a:lnTo>
                    <a:pt x="0" y="813815"/>
                  </a:lnTo>
                  <a:lnTo>
                    <a:pt x="0" y="135635"/>
                  </a:lnTo>
                  <a:lnTo>
                    <a:pt x="23717" y="82831"/>
                  </a:lnTo>
                  <a:lnTo>
                    <a:pt x="88392" y="39719"/>
                  </a:lnTo>
                  <a:lnTo>
                    <a:pt x="133052" y="23159"/>
                  </a:lnTo>
                  <a:lnTo>
                    <a:pt x="184308" y="10656"/>
                  </a:lnTo>
                  <a:lnTo>
                    <a:pt x="240946" y="2754"/>
                  </a:lnTo>
                  <a:lnTo>
                    <a:pt x="301751" y="0"/>
                  </a:lnTo>
                  <a:lnTo>
                    <a:pt x="362557" y="2754"/>
                  </a:lnTo>
                  <a:lnTo>
                    <a:pt x="419195" y="10656"/>
                  </a:lnTo>
                  <a:lnTo>
                    <a:pt x="470451" y="23159"/>
                  </a:lnTo>
                  <a:lnTo>
                    <a:pt x="515111" y="39719"/>
                  </a:lnTo>
                  <a:lnTo>
                    <a:pt x="551961" y="59791"/>
                  </a:lnTo>
                  <a:lnTo>
                    <a:pt x="597372" y="108294"/>
                  </a:lnTo>
                  <a:lnTo>
                    <a:pt x="603504" y="135635"/>
                  </a:lnTo>
                  <a:close/>
                </a:path>
              </a:pathLst>
            </a:custGeom>
            <a:ln w="1219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90472" y="1313688"/>
              <a:ext cx="908685" cy="414655"/>
            </a:xfrm>
            <a:custGeom>
              <a:avLst/>
              <a:gdLst/>
              <a:ahLst/>
              <a:cxnLst/>
              <a:rect l="l" t="t" r="r" b="b"/>
              <a:pathLst>
                <a:path w="908685" h="414655">
                  <a:moveTo>
                    <a:pt x="90830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08304" y="414527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359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90472" y="1313688"/>
            <a:ext cx="908685" cy="4146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marR="194945" indent="91440">
              <a:lnSpc>
                <a:spcPts val="1250"/>
              </a:lnSpc>
              <a:spcBef>
                <a:spcPts val="34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gy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859523"/>
            <a:ext cx="6968490" cy="63475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09365" y="995248"/>
            <a:ext cx="215646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Software</a:t>
            </a:r>
            <a:r>
              <a:rPr sz="1500" b="1" spc="-5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testing</a:t>
            </a:r>
            <a:r>
              <a:rPr sz="1500" b="1" spc="-6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life</a:t>
            </a:r>
            <a:r>
              <a:rPr sz="1500" b="1" spc="-2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cycle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77583" y="1322832"/>
            <a:ext cx="664845" cy="579120"/>
          </a:xfrm>
          <a:prstGeom prst="rect">
            <a:avLst/>
          </a:prstGeom>
          <a:solidFill>
            <a:srgbClr val="8A49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37688" y="1344167"/>
            <a:ext cx="969644" cy="414655"/>
          </a:xfrm>
          <a:prstGeom prst="rect">
            <a:avLst/>
          </a:prstGeom>
          <a:solidFill>
            <a:srgbClr val="52831D"/>
          </a:solidFill>
        </p:spPr>
        <p:txBody>
          <a:bodyPr vert="horz" wrap="square" lIns="0" tIns="43815" rIns="0" bIns="0" rtlCol="0">
            <a:spAutoFit/>
          </a:bodyPr>
          <a:lstStyle/>
          <a:p>
            <a:pPr marL="93345" marR="109220" indent="240665">
              <a:lnSpc>
                <a:spcPts val="1250"/>
              </a:lnSpc>
              <a:spcBef>
                <a:spcPts val="34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72711" y="1335024"/>
            <a:ext cx="753110" cy="414655"/>
          </a:xfrm>
          <a:prstGeom prst="rect">
            <a:avLst/>
          </a:prstGeom>
          <a:solidFill>
            <a:srgbClr val="126A9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 marR="109220" indent="149225">
              <a:lnSpc>
                <a:spcPts val="1250"/>
              </a:lnSpc>
              <a:spcBef>
                <a:spcPts val="35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xe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18176" y="1338072"/>
            <a:ext cx="960119" cy="417830"/>
          </a:xfrm>
          <a:prstGeom prst="rect">
            <a:avLst/>
          </a:prstGeom>
          <a:solidFill>
            <a:srgbClr val="AF2D0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3345" marR="108585" indent="179705">
              <a:lnSpc>
                <a:spcPts val="1250"/>
              </a:lnSpc>
              <a:spcBef>
                <a:spcPts val="35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Defect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55064" y="5291328"/>
            <a:ext cx="600710" cy="506095"/>
          </a:xfrm>
          <a:custGeom>
            <a:avLst/>
            <a:gdLst/>
            <a:ahLst/>
            <a:cxnLst/>
            <a:rect l="l" t="t" r="r" b="b"/>
            <a:pathLst>
              <a:path w="600710" h="506095">
                <a:moveTo>
                  <a:pt x="300228" y="0"/>
                </a:moveTo>
                <a:lnTo>
                  <a:pt x="246248" y="4076"/>
                </a:lnTo>
                <a:lnTo>
                  <a:pt x="195448" y="15829"/>
                </a:lnTo>
                <a:lnTo>
                  <a:pt x="148674" y="34544"/>
                </a:lnTo>
                <a:lnTo>
                  <a:pt x="106774" y="59504"/>
                </a:lnTo>
                <a:lnTo>
                  <a:pt x="70593" y="89997"/>
                </a:lnTo>
                <a:lnTo>
                  <a:pt x="40978" y="125306"/>
                </a:lnTo>
                <a:lnTo>
                  <a:pt x="18777" y="164717"/>
                </a:lnTo>
                <a:lnTo>
                  <a:pt x="4835" y="207514"/>
                </a:lnTo>
                <a:lnTo>
                  <a:pt x="0" y="252984"/>
                </a:lnTo>
                <a:lnTo>
                  <a:pt x="4835" y="298456"/>
                </a:lnTo>
                <a:lnTo>
                  <a:pt x="18777" y="341255"/>
                </a:lnTo>
                <a:lnTo>
                  <a:pt x="40978" y="380666"/>
                </a:lnTo>
                <a:lnTo>
                  <a:pt x="70593" y="415975"/>
                </a:lnTo>
                <a:lnTo>
                  <a:pt x="106774" y="446467"/>
                </a:lnTo>
                <a:lnTo>
                  <a:pt x="148674" y="471426"/>
                </a:lnTo>
                <a:lnTo>
                  <a:pt x="195448" y="490139"/>
                </a:lnTo>
                <a:lnTo>
                  <a:pt x="246248" y="501891"/>
                </a:lnTo>
                <a:lnTo>
                  <a:pt x="300228" y="505968"/>
                </a:lnTo>
                <a:lnTo>
                  <a:pt x="354207" y="501891"/>
                </a:lnTo>
                <a:lnTo>
                  <a:pt x="405007" y="490139"/>
                </a:lnTo>
                <a:lnTo>
                  <a:pt x="451781" y="471426"/>
                </a:lnTo>
                <a:lnTo>
                  <a:pt x="493681" y="446467"/>
                </a:lnTo>
                <a:lnTo>
                  <a:pt x="529862" y="415975"/>
                </a:lnTo>
                <a:lnTo>
                  <a:pt x="559477" y="380666"/>
                </a:lnTo>
                <a:lnTo>
                  <a:pt x="581678" y="341255"/>
                </a:lnTo>
                <a:lnTo>
                  <a:pt x="595620" y="298456"/>
                </a:lnTo>
                <a:lnTo>
                  <a:pt x="600456" y="252984"/>
                </a:lnTo>
                <a:lnTo>
                  <a:pt x="595620" y="207514"/>
                </a:lnTo>
                <a:lnTo>
                  <a:pt x="581678" y="164717"/>
                </a:lnTo>
                <a:lnTo>
                  <a:pt x="559477" y="125306"/>
                </a:lnTo>
                <a:lnTo>
                  <a:pt x="529862" y="89997"/>
                </a:lnTo>
                <a:lnTo>
                  <a:pt x="493681" y="59504"/>
                </a:lnTo>
                <a:lnTo>
                  <a:pt x="451781" y="34544"/>
                </a:lnTo>
                <a:lnTo>
                  <a:pt x="405007" y="15829"/>
                </a:lnTo>
                <a:lnTo>
                  <a:pt x="354207" y="4076"/>
                </a:lnTo>
                <a:lnTo>
                  <a:pt x="300228" y="0"/>
                </a:lnTo>
                <a:close/>
              </a:path>
            </a:pathLst>
          </a:custGeom>
          <a:solidFill>
            <a:srgbClr val="359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42642" y="5439867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40536" y="4239755"/>
            <a:ext cx="6341110" cy="894080"/>
            <a:chOff x="1240536" y="4239755"/>
            <a:chExt cx="6341110" cy="894080"/>
          </a:xfrm>
        </p:grpSpPr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536" y="4239755"/>
              <a:ext cx="1338834" cy="8755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0424" y="4258043"/>
              <a:ext cx="1219962" cy="8755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3152" y="4239755"/>
              <a:ext cx="1219962" cy="8755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8071" y="4239755"/>
              <a:ext cx="2433066" cy="87555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313432" y="5279135"/>
            <a:ext cx="1247140" cy="502920"/>
            <a:chOff x="2313432" y="5279135"/>
            <a:chExt cx="1247140" cy="502920"/>
          </a:xfrm>
        </p:grpSpPr>
        <p:sp>
          <p:nvSpPr>
            <p:cNvPr id="60" name="object 60"/>
            <p:cNvSpPr/>
            <p:nvPr/>
          </p:nvSpPr>
          <p:spPr>
            <a:xfrm>
              <a:off x="2319528" y="5465063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5" h="158750">
                  <a:moveTo>
                    <a:pt x="524256" y="0"/>
                  </a:moveTo>
                  <a:lnTo>
                    <a:pt x="524256" y="39624"/>
                  </a:lnTo>
                  <a:lnTo>
                    <a:pt x="0" y="39624"/>
                  </a:lnTo>
                  <a:lnTo>
                    <a:pt x="0" y="118872"/>
                  </a:lnTo>
                  <a:lnTo>
                    <a:pt x="524256" y="118872"/>
                  </a:lnTo>
                  <a:lnTo>
                    <a:pt x="524256" y="158496"/>
                  </a:lnTo>
                  <a:lnTo>
                    <a:pt x="603504" y="7924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19528" y="5465063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5" h="158750">
                  <a:moveTo>
                    <a:pt x="0" y="39624"/>
                  </a:moveTo>
                  <a:lnTo>
                    <a:pt x="524256" y="39624"/>
                  </a:lnTo>
                  <a:lnTo>
                    <a:pt x="524256" y="0"/>
                  </a:lnTo>
                  <a:lnTo>
                    <a:pt x="603504" y="79248"/>
                  </a:lnTo>
                  <a:lnTo>
                    <a:pt x="524256" y="158496"/>
                  </a:lnTo>
                  <a:lnTo>
                    <a:pt x="524256" y="118872"/>
                  </a:lnTo>
                  <a:lnTo>
                    <a:pt x="0" y="118872"/>
                  </a:lnTo>
                  <a:lnTo>
                    <a:pt x="0" y="39624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56560" y="5279135"/>
              <a:ext cx="603885" cy="502920"/>
            </a:xfrm>
            <a:custGeom>
              <a:avLst/>
              <a:gdLst/>
              <a:ahLst/>
              <a:cxnLst/>
              <a:rect l="l" t="t" r="r" b="b"/>
              <a:pathLst>
                <a:path w="603885" h="502920">
                  <a:moveTo>
                    <a:pt x="301751" y="0"/>
                  </a:moveTo>
                  <a:lnTo>
                    <a:pt x="247519" y="4049"/>
                  </a:lnTo>
                  <a:lnTo>
                    <a:pt x="196472" y="15725"/>
                  </a:lnTo>
                  <a:lnTo>
                    <a:pt x="149464" y="34318"/>
                  </a:lnTo>
                  <a:lnTo>
                    <a:pt x="107348" y="59120"/>
                  </a:lnTo>
                  <a:lnTo>
                    <a:pt x="70977" y="89422"/>
                  </a:lnTo>
                  <a:lnTo>
                    <a:pt x="41204" y="124516"/>
                  </a:lnTo>
                  <a:lnTo>
                    <a:pt x="18881" y="163693"/>
                  </a:lnTo>
                  <a:lnTo>
                    <a:pt x="4862" y="206243"/>
                  </a:lnTo>
                  <a:lnTo>
                    <a:pt x="0" y="251459"/>
                  </a:lnTo>
                  <a:lnTo>
                    <a:pt x="4862" y="296659"/>
                  </a:lnTo>
                  <a:lnTo>
                    <a:pt x="18881" y="339201"/>
                  </a:lnTo>
                  <a:lnTo>
                    <a:pt x="41204" y="378375"/>
                  </a:lnTo>
                  <a:lnTo>
                    <a:pt x="70977" y="413471"/>
                  </a:lnTo>
                  <a:lnTo>
                    <a:pt x="107348" y="443778"/>
                  </a:lnTo>
                  <a:lnTo>
                    <a:pt x="149464" y="468587"/>
                  </a:lnTo>
                  <a:lnTo>
                    <a:pt x="196472" y="487187"/>
                  </a:lnTo>
                  <a:lnTo>
                    <a:pt x="247519" y="498868"/>
                  </a:lnTo>
                  <a:lnTo>
                    <a:pt x="301751" y="502919"/>
                  </a:lnTo>
                  <a:lnTo>
                    <a:pt x="355984" y="498868"/>
                  </a:lnTo>
                  <a:lnTo>
                    <a:pt x="407031" y="487187"/>
                  </a:lnTo>
                  <a:lnTo>
                    <a:pt x="454039" y="468587"/>
                  </a:lnTo>
                  <a:lnTo>
                    <a:pt x="496155" y="443778"/>
                  </a:lnTo>
                  <a:lnTo>
                    <a:pt x="532526" y="413471"/>
                  </a:lnTo>
                  <a:lnTo>
                    <a:pt x="562299" y="378375"/>
                  </a:lnTo>
                  <a:lnTo>
                    <a:pt x="584622" y="339201"/>
                  </a:lnTo>
                  <a:lnTo>
                    <a:pt x="598641" y="296659"/>
                  </a:lnTo>
                  <a:lnTo>
                    <a:pt x="603503" y="251459"/>
                  </a:lnTo>
                  <a:lnTo>
                    <a:pt x="598641" y="206243"/>
                  </a:lnTo>
                  <a:lnTo>
                    <a:pt x="584622" y="163693"/>
                  </a:lnTo>
                  <a:lnTo>
                    <a:pt x="562299" y="124516"/>
                  </a:lnTo>
                  <a:lnTo>
                    <a:pt x="532526" y="89422"/>
                  </a:lnTo>
                  <a:lnTo>
                    <a:pt x="496155" y="59120"/>
                  </a:lnTo>
                  <a:lnTo>
                    <a:pt x="454039" y="34318"/>
                  </a:lnTo>
                  <a:lnTo>
                    <a:pt x="407031" y="15725"/>
                  </a:lnTo>
                  <a:lnTo>
                    <a:pt x="355984" y="4049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528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143250" y="5425846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TD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39767" y="5269991"/>
            <a:ext cx="603885" cy="506095"/>
          </a:xfrm>
          <a:custGeom>
            <a:avLst/>
            <a:gdLst/>
            <a:ahLst/>
            <a:cxnLst/>
            <a:rect l="l" t="t" r="r" b="b"/>
            <a:pathLst>
              <a:path w="603885" h="506095">
                <a:moveTo>
                  <a:pt x="301752" y="0"/>
                </a:moveTo>
                <a:lnTo>
                  <a:pt x="252813" y="3311"/>
                </a:lnTo>
                <a:lnTo>
                  <a:pt x="206386" y="12899"/>
                </a:lnTo>
                <a:lnTo>
                  <a:pt x="163092" y="28241"/>
                </a:lnTo>
                <a:lnTo>
                  <a:pt x="123553" y="48816"/>
                </a:lnTo>
                <a:lnTo>
                  <a:pt x="88392" y="74104"/>
                </a:lnTo>
                <a:lnTo>
                  <a:pt x="58228" y="103583"/>
                </a:lnTo>
                <a:lnTo>
                  <a:pt x="33686" y="136731"/>
                </a:lnTo>
                <a:lnTo>
                  <a:pt x="15386" y="173028"/>
                </a:lnTo>
                <a:lnTo>
                  <a:pt x="3950" y="211953"/>
                </a:lnTo>
                <a:lnTo>
                  <a:pt x="0" y="252984"/>
                </a:lnTo>
                <a:lnTo>
                  <a:pt x="3950" y="294017"/>
                </a:lnTo>
                <a:lnTo>
                  <a:pt x="15386" y="332944"/>
                </a:lnTo>
                <a:lnTo>
                  <a:pt x="33686" y="369241"/>
                </a:lnTo>
                <a:lnTo>
                  <a:pt x="58228" y="402390"/>
                </a:lnTo>
                <a:lnTo>
                  <a:pt x="88392" y="431868"/>
                </a:lnTo>
                <a:lnTo>
                  <a:pt x="123553" y="457154"/>
                </a:lnTo>
                <a:lnTo>
                  <a:pt x="163092" y="477729"/>
                </a:lnTo>
                <a:lnTo>
                  <a:pt x="206386" y="493070"/>
                </a:lnTo>
                <a:lnTo>
                  <a:pt x="252813" y="502656"/>
                </a:lnTo>
                <a:lnTo>
                  <a:pt x="301752" y="505968"/>
                </a:lnTo>
                <a:lnTo>
                  <a:pt x="350690" y="502656"/>
                </a:lnTo>
                <a:lnTo>
                  <a:pt x="397117" y="493070"/>
                </a:lnTo>
                <a:lnTo>
                  <a:pt x="440411" y="477729"/>
                </a:lnTo>
                <a:lnTo>
                  <a:pt x="479950" y="457154"/>
                </a:lnTo>
                <a:lnTo>
                  <a:pt x="515112" y="431868"/>
                </a:lnTo>
                <a:lnTo>
                  <a:pt x="545275" y="402390"/>
                </a:lnTo>
                <a:lnTo>
                  <a:pt x="569817" y="369241"/>
                </a:lnTo>
                <a:lnTo>
                  <a:pt x="588117" y="332944"/>
                </a:lnTo>
                <a:lnTo>
                  <a:pt x="599553" y="294017"/>
                </a:lnTo>
                <a:lnTo>
                  <a:pt x="603504" y="252984"/>
                </a:lnTo>
                <a:lnTo>
                  <a:pt x="599553" y="211953"/>
                </a:lnTo>
                <a:lnTo>
                  <a:pt x="588117" y="173028"/>
                </a:lnTo>
                <a:lnTo>
                  <a:pt x="569817" y="136731"/>
                </a:lnTo>
                <a:lnTo>
                  <a:pt x="545275" y="103583"/>
                </a:lnTo>
                <a:lnTo>
                  <a:pt x="515112" y="74104"/>
                </a:lnTo>
                <a:lnTo>
                  <a:pt x="479950" y="48816"/>
                </a:lnTo>
                <a:lnTo>
                  <a:pt x="440411" y="28241"/>
                </a:lnTo>
                <a:lnTo>
                  <a:pt x="397117" y="12899"/>
                </a:lnTo>
                <a:lnTo>
                  <a:pt x="350690" y="3311"/>
                </a:lnTo>
                <a:lnTo>
                  <a:pt x="301752" y="0"/>
                </a:lnTo>
                <a:close/>
              </a:path>
            </a:pathLst>
          </a:custGeom>
          <a:solidFill>
            <a:srgbClr val="12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29505" y="5417946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55920" y="5291328"/>
            <a:ext cx="603885" cy="506095"/>
          </a:xfrm>
          <a:custGeom>
            <a:avLst/>
            <a:gdLst/>
            <a:ahLst/>
            <a:cxnLst/>
            <a:rect l="l" t="t" r="r" b="b"/>
            <a:pathLst>
              <a:path w="603885" h="506095">
                <a:moveTo>
                  <a:pt x="301751" y="0"/>
                </a:moveTo>
                <a:lnTo>
                  <a:pt x="252813" y="3311"/>
                </a:lnTo>
                <a:lnTo>
                  <a:pt x="206386" y="12899"/>
                </a:lnTo>
                <a:lnTo>
                  <a:pt x="163092" y="28241"/>
                </a:lnTo>
                <a:lnTo>
                  <a:pt x="123553" y="48816"/>
                </a:lnTo>
                <a:lnTo>
                  <a:pt x="88392" y="74104"/>
                </a:lnTo>
                <a:lnTo>
                  <a:pt x="58228" y="103583"/>
                </a:lnTo>
                <a:lnTo>
                  <a:pt x="33686" y="136731"/>
                </a:lnTo>
                <a:lnTo>
                  <a:pt x="15386" y="173028"/>
                </a:lnTo>
                <a:lnTo>
                  <a:pt x="3950" y="211953"/>
                </a:lnTo>
                <a:lnTo>
                  <a:pt x="0" y="252984"/>
                </a:lnTo>
                <a:lnTo>
                  <a:pt x="3950" y="294017"/>
                </a:lnTo>
                <a:lnTo>
                  <a:pt x="15386" y="332944"/>
                </a:lnTo>
                <a:lnTo>
                  <a:pt x="33686" y="369241"/>
                </a:lnTo>
                <a:lnTo>
                  <a:pt x="58228" y="402390"/>
                </a:lnTo>
                <a:lnTo>
                  <a:pt x="88392" y="431868"/>
                </a:lnTo>
                <a:lnTo>
                  <a:pt x="123553" y="457154"/>
                </a:lnTo>
                <a:lnTo>
                  <a:pt x="163092" y="477729"/>
                </a:lnTo>
                <a:lnTo>
                  <a:pt x="206386" y="493070"/>
                </a:lnTo>
                <a:lnTo>
                  <a:pt x="252813" y="502656"/>
                </a:lnTo>
                <a:lnTo>
                  <a:pt x="301751" y="505968"/>
                </a:lnTo>
                <a:lnTo>
                  <a:pt x="350690" y="502656"/>
                </a:lnTo>
                <a:lnTo>
                  <a:pt x="397117" y="493070"/>
                </a:lnTo>
                <a:lnTo>
                  <a:pt x="440411" y="477729"/>
                </a:lnTo>
                <a:lnTo>
                  <a:pt x="479950" y="457154"/>
                </a:lnTo>
                <a:lnTo>
                  <a:pt x="515111" y="431868"/>
                </a:lnTo>
                <a:lnTo>
                  <a:pt x="545275" y="402390"/>
                </a:lnTo>
                <a:lnTo>
                  <a:pt x="569817" y="369241"/>
                </a:lnTo>
                <a:lnTo>
                  <a:pt x="588117" y="332944"/>
                </a:lnTo>
                <a:lnTo>
                  <a:pt x="599553" y="294017"/>
                </a:lnTo>
                <a:lnTo>
                  <a:pt x="603503" y="252984"/>
                </a:lnTo>
                <a:lnTo>
                  <a:pt x="599553" y="211953"/>
                </a:lnTo>
                <a:lnTo>
                  <a:pt x="588117" y="173028"/>
                </a:lnTo>
                <a:lnTo>
                  <a:pt x="569817" y="136731"/>
                </a:lnTo>
                <a:lnTo>
                  <a:pt x="545275" y="103583"/>
                </a:lnTo>
                <a:lnTo>
                  <a:pt x="515111" y="74104"/>
                </a:lnTo>
                <a:lnTo>
                  <a:pt x="479950" y="48816"/>
                </a:lnTo>
                <a:lnTo>
                  <a:pt x="440411" y="28241"/>
                </a:lnTo>
                <a:lnTo>
                  <a:pt x="397117" y="12899"/>
                </a:lnTo>
                <a:lnTo>
                  <a:pt x="350690" y="3311"/>
                </a:lnTo>
                <a:lnTo>
                  <a:pt x="301751" y="0"/>
                </a:lnTo>
                <a:close/>
              </a:path>
            </a:pathLst>
          </a:custGeom>
          <a:solidFill>
            <a:srgbClr val="AF2D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28513" y="5439257"/>
            <a:ext cx="262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90359" y="5269991"/>
            <a:ext cx="603885" cy="506095"/>
          </a:xfrm>
          <a:custGeom>
            <a:avLst/>
            <a:gdLst/>
            <a:ahLst/>
            <a:cxnLst/>
            <a:rect l="l" t="t" r="r" b="b"/>
            <a:pathLst>
              <a:path w="603884" h="506095">
                <a:moveTo>
                  <a:pt x="301751" y="0"/>
                </a:moveTo>
                <a:lnTo>
                  <a:pt x="252813" y="3311"/>
                </a:lnTo>
                <a:lnTo>
                  <a:pt x="206386" y="12899"/>
                </a:lnTo>
                <a:lnTo>
                  <a:pt x="163092" y="28241"/>
                </a:lnTo>
                <a:lnTo>
                  <a:pt x="123553" y="48816"/>
                </a:lnTo>
                <a:lnTo>
                  <a:pt x="88392" y="74104"/>
                </a:lnTo>
                <a:lnTo>
                  <a:pt x="58228" y="103583"/>
                </a:lnTo>
                <a:lnTo>
                  <a:pt x="33686" y="136731"/>
                </a:lnTo>
                <a:lnTo>
                  <a:pt x="15386" y="173028"/>
                </a:lnTo>
                <a:lnTo>
                  <a:pt x="3950" y="211953"/>
                </a:lnTo>
                <a:lnTo>
                  <a:pt x="0" y="252984"/>
                </a:lnTo>
                <a:lnTo>
                  <a:pt x="3950" y="294017"/>
                </a:lnTo>
                <a:lnTo>
                  <a:pt x="15386" y="332944"/>
                </a:lnTo>
                <a:lnTo>
                  <a:pt x="33686" y="369241"/>
                </a:lnTo>
                <a:lnTo>
                  <a:pt x="58228" y="402390"/>
                </a:lnTo>
                <a:lnTo>
                  <a:pt x="88392" y="431868"/>
                </a:lnTo>
                <a:lnTo>
                  <a:pt x="123553" y="457154"/>
                </a:lnTo>
                <a:lnTo>
                  <a:pt x="163092" y="477729"/>
                </a:lnTo>
                <a:lnTo>
                  <a:pt x="206386" y="493070"/>
                </a:lnTo>
                <a:lnTo>
                  <a:pt x="252813" y="502656"/>
                </a:lnTo>
                <a:lnTo>
                  <a:pt x="301751" y="505968"/>
                </a:lnTo>
                <a:lnTo>
                  <a:pt x="350690" y="502656"/>
                </a:lnTo>
                <a:lnTo>
                  <a:pt x="397117" y="493070"/>
                </a:lnTo>
                <a:lnTo>
                  <a:pt x="440411" y="477729"/>
                </a:lnTo>
                <a:lnTo>
                  <a:pt x="479950" y="457154"/>
                </a:lnTo>
                <a:lnTo>
                  <a:pt x="515111" y="431868"/>
                </a:lnTo>
                <a:lnTo>
                  <a:pt x="545275" y="402390"/>
                </a:lnTo>
                <a:lnTo>
                  <a:pt x="569817" y="369241"/>
                </a:lnTo>
                <a:lnTo>
                  <a:pt x="588117" y="332944"/>
                </a:lnTo>
                <a:lnTo>
                  <a:pt x="599553" y="294017"/>
                </a:lnTo>
                <a:lnTo>
                  <a:pt x="603504" y="252984"/>
                </a:lnTo>
                <a:lnTo>
                  <a:pt x="599553" y="211953"/>
                </a:lnTo>
                <a:lnTo>
                  <a:pt x="588117" y="173028"/>
                </a:lnTo>
                <a:lnTo>
                  <a:pt x="569817" y="136731"/>
                </a:lnTo>
                <a:lnTo>
                  <a:pt x="545275" y="103583"/>
                </a:lnTo>
                <a:lnTo>
                  <a:pt x="515111" y="74104"/>
                </a:lnTo>
                <a:lnTo>
                  <a:pt x="479950" y="48816"/>
                </a:lnTo>
                <a:lnTo>
                  <a:pt x="440411" y="28241"/>
                </a:lnTo>
                <a:lnTo>
                  <a:pt x="397117" y="12899"/>
                </a:lnTo>
                <a:lnTo>
                  <a:pt x="350690" y="3311"/>
                </a:lnTo>
                <a:lnTo>
                  <a:pt x="301751" y="0"/>
                </a:lnTo>
                <a:close/>
              </a:path>
            </a:pathLst>
          </a:custGeom>
          <a:solidFill>
            <a:srgbClr val="D1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927342" y="541794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611879" y="5443728"/>
            <a:ext cx="3091180" cy="186055"/>
            <a:chOff x="3611879" y="5443728"/>
            <a:chExt cx="3091180" cy="186055"/>
          </a:xfrm>
        </p:grpSpPr>
        <p:sp>
          <p:nvSpPr>
            <p:cNvPr id="71" name="object 71"/>
            <p:cNvSpPr/>
            <p:nvPr/>
          </p:nvSpPr>
          <p:spPr>
            <a:xfrm>
              <a:off x="3617975" y="5449824"/>
              <a:ext cx="600710" cy="161925"/>
            </a:xfrm>
            <a:custGeom>
              <a:avLst/>
              <a:gdLst/>
              <a:ahLst/>
              <a:cxnLst/>
              <a:rect l="l" t="t" r="r" b="b"/>
              <a:pathLst>
                <a:path w="600710" h="161925">
                  <a:moveTo>
                    <a:pt x="519684" y="0"/>
                  </a:moveTo>
                  <a:lnTo>
                    <a:pt x="519684" y="40385"/>
                  </a:lnTo>
                  <a:lnTo>
                    <a:pt x="0" y="40385"/>
                  </a:lnTo>
                  <a:lnTo>
                    <a:pt x="0" y="121157"/>
                  </a:lnTo>
                  <a:lnTo>
                    <a:pt x="519684" y="121157"/>
                  </a:lnTo>
                  <a:lnTo>
                    <a:pt x="519684" y="161544"/>
                  </a:lnTo>
                  <a:lnTo>
                    <a:pt x="600456" y="80772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17975" y="5449824"/>
              <a:ext cx="600710" cy="161925"/>
            </a:xfrm>
            <a:custGeom>
              <a:avLst/>
              <a:gdLst/>
              <a:ahLst/>
              <a:cxnLst/>
              <a:rect l="l" t="t" r="r" b="b"/>
              <a:pathLst>
                <a:path w="600710" h="161925">
                  <a:moveTo>
                    <a:pt x="0" y="40385"/>
                  </a:moveTo>
                  <a:lnTo>
                    <a:pt x="519684" y="40385"/>
                  </a:lnTo>
                  <a:lnTo>
                    <a:pt x="519684" y="0"/>
                  </a:lnTo>
                  <a:lnTo>
                    <a:pt x="600456" y="80772"/>
                  </a:lnTo>
                  <a:lnTo>
                    <a:pt x="519684" y="161544"/>
                  </a:lnTo>
                  <a:lnTo>
                    <a:pt x="519684" y="121157"/>
                  </a:lnTo>
                  <a:lnTo>
                    <a:pt x="0" y="121157"/>
                  </a:lnTo>
                  <a:lnTo>
                    <a:pt x="0" y="40385"/>
                  </a:lnTo>
                  <a:close/>
                </a:path>
              </a:pathLst>
            </a:custGeom>
            <a:ln w="1219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49367" y="5449824"/>
              <a:ext cx="603885" cy="161925"/>
            </a:xfrm>
            <a:custGeom>
              <a:avLst/>
              <a:gdLst/>
              <a:ahLst/>
              <a:cxnLst/>
              <a:rect l="l" t="t" r="r" b="b"/>
              <a:pathLst>
                <a:path w="603885" h="161925">
                  <a:moveTo>
                    <a:pt x="522732" y="0"/>
                  </a:moveTo>
                  <a:lnTo>
                    <a:pt x="522732" y="40385"/>
                  </a:lnTo>
                  <a:lnTo>
                    <a:pt x="0" y="40385"/>
                  </a:lnTo>
                  <a:lnTo>
                    <a:pt x="0" y="121157"/>
                  </a:lnTo>
                  <a:lnTo>
                    <a:pt x="522732" y="121157"/>
                  </a:lnTo>
                  <a:lnTo>
                    <a:pt x="522732" y="161544"/>
                  </a:lnTo>
                  <a:lnTo>
                    <a:pt x="603504" y="80772"/>
                  </a:lnTo>
                  <a:lnTo>
                    <a:pt x="5227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49367" y="5449824"/>
              <a:ext cx="603885" cy="161925"/>
            </a:xfrm>
            <a:custGeom>
              <a:avLst/>
              <a:gdLst/>
              <a:ahLst/>
              <a:cxnLst/>
              <a:rect l="l" t="t" r="r" b="b"/>
              <a:pathLst>
                <a:path w="603885" h="161925">
                  <a:moveTo>
                    <a:pt x="0" y="40385"/>
                  </a:moveTo>
                  <a:lnTo>
                    <a:pt x="522732" y="40385"/>
                  </a:lnTo>
                  <a:lnTo>
                    <a:pt x="522732" y="0"/>
                  </a:lnTo>
                  <a:lnTo>
                    <a:pt x="603504" y="80772"/>
                  </a:lnTo>
                  <a:lnTo>
                    <a:pt x="522732" y="161544"/>
                  </a:lnTo>
                  <a:lnTo>
                    <a:pt x="522732" y="121157"/>
                  </a:lnTo>
                  <a:lnTo>
                    <a:pt x="0" y="121157"/>
                  </a:lnTo>
                  <a:lnTo>
                    <a:pt x="0" y="40385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92951" y="5465064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4" h="158750">
                  <a:moveTo>
                    <a:pt x="524255" y="0"/>
                  </a:moveTo>
                  <a:lnTo>
                    <a:pt x="524255" y="39624"/>
                  </a:lnTo>
                  <a:lnTo>
                    <a:pt x="0" y="39624"/>
                  </a:lnTo>
                  <a:lnTo>
                    <a:pt x="0" y="118872"/>
                  </a:lnTo>
                  <a:lnTo>
                    <a:pt x="524255" y="118872"/>
                  </a:lnTo>
                  <a:lnTo>
                    <a:pt x="524255" y="158496"/>
                  </a:lnTo>
                  <a:lnTo>
                    <a:pt x="603503" y="79248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92951" y="5465064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4" h="158750">
                  <a:moveTo>
                    <a:pt x="0" y="39624"/>
                  </a:moveTo>
                  <a:lnTo>
                    <a:pt x="524255" y="39624"/>
                  </a:lnTo>
                  <a:lnTo>
                    <a:pt x="524255" y="0"/>
                  </a:lnTo>
                  <a:lnTo>
                    <a:pt x="603503" y="79248"/>
                  </a:lnTo>
                  <a:lnTo>
                    <a:pt x="524255" y="158496"/>
                  </a:lnTo>
                  <a:lnTo>
                    <a:pt x="524255" y="118872"/>
                  </a:lnTo>
                  <a:lnTo>
                    <a:pt x="0" y="118872"/>
                  </a:lnTo>
                  <a:lnTo>
                    <a:pt x="0" y="39624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718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60" dirty="0"/>
              <a:t> </a:t>
            </a:r>
            <a:r>
              <a:rPr spc="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025130" cy="303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655" marR="5080" indent="-402590">
              <a:lnSpc>
                <a:spcPct val="15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testing </a:t>
            </a: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(refer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1.1.1)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approach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constraints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imposed 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context.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585"/>
              </a:spcBef>
            </a:pP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example,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specifying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suitable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tasks,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formulating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schedule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 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deadline.</a:t>
            </a:r>
            <a:endParaRPr sz="1800">
              <a:latin typeface="Verdana"/>
              <a:cs typeface="Verdana"/>
            </a:endParaRPr>
          </a:p>
          <a:p>
            <a:pPr marL="414655" marR="524510" indent="-40259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plans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dirty="0">
                <a:latin typeface="Verdana"/>
                <a:cs typeface="Verdana"/>
              </a:rPr>
              <a:t> 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revisited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 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feedback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obtained</a:t>
            </a:r>
            <a:r>
              <a:rPr sz="1800" spc="-5" dirty="0">
                <a:latin typeface="Verdana"/>
                <a:cs typeface="Verdana"/>
              </a:rPr>
              <a:t> from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433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0" dirty="0"/>
              <a:t> </a:t>
            </a:r>
            <a:r>
              <a:rPr dirty="0"/>
              <a:t>Monitoring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44375"/>
            <a:ext cx="8472170" cy="52254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655" marR="5080" indent="-402590">
              <a:lnSpc>
                <a:spcPct val="1300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involves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on-going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comparison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actual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progress </a:t>
            </a:r>
            <a:r>
              <a:rPr sz="1700" dirty="0">
                <a:latin typeface="Verdana"/>
                <a:cs typeface="Verdana"/>
              </a:rPr>
              <a:t> against 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test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control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taking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actions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necessary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meet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objectives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30"/>
              </a:spcBef>
            </a:pP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dirty="0">
                <a:latin typeface="Verdana"/>
                <a:cs typeface="Verdana"/>
              </a:rPr>
              <a:t> control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supported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exit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30"/>
              </a:spcBef>
            </a:pPr>
            <a:r>
              <a:rPr sz="1700" spc="-5" dirty="0">
                <a:latin typeface="Verdana"/>
                <a:cs typeface="Verdana"/>
              </a:rPr>
              <a:t>criteria.</a:t>
            </a:r>
            <a:endParaRPr sz="1700">
              <a:latin typeface="Verdana"/>
              <a:cs typeface="Verdana"/>
            </a:endParaRPr>
          </a:p>
          <a:p>
            <a:pPr marL="414655" marR="104139" indent="-402590">
              <a:lnSpc>
                <a:spcPct val="1294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dirty="0">
                <a:latin typeface="Verdana"/>
                <a:cs typeface="Verdana"/>
              </a:rPr>
              <a:t> the </a:t>
            </a:r>
            <a:r>
              <a:rPr sz="1700" spc="-5" dirty="0">
                <a:latin typeface="Verdana"/>
                <a:cs typeface="Verdana"/>
              </a:rPr>
              <a:t>evaluation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part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given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090"/>
              </a:spcBef>
              <a:buClr>
                <a:srgbClr val="006FAC"/>
              </a:buClr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500" spc="5" dirty="0">
                <a:latin typeface="Verdana"/>
                <a:cs typeface="Verdana"/>
              </a:rPr>
              <a:t>Checking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results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logs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against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specified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coverage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criteria</a:t>
            </a:r>
            <a:endParaRPr sz="1500">
              <a:latin typeface="Verdana"/>
              <a:cs typeface="Verdana"/>
            </a:endParaRPr>
          </a:p>
          <a:p>
            <a:pPr marL="927100" marR="119380" lvl="1" indent="-457834">
              <a:lnSpc>
                <a:spcPct val="130800"/>
              </a:lnSpc>
              <a:spcBef>
                <a:spcPts val="480"/>
              </a:spcBef>
              <a:buClr>
                <a:srgbClr val="006FAC"/>
              </a:buClr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500" spc="5" dirty="0">
                <a:latin typeface="Verdana"/>
                <a:cs typeface="Verdana"/>
              </a:rPr>
              <a:t>Assessing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level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5" dirty="0">
                <a:latin typeface="Verdana"/>
                <a:cs typeface="Verdana"/>
              </a:rPr>
              <a:t>component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system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based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results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 </a:t>
            </a:r>
            <a:r>
              <a:rPr sz="1500" spc="-5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logs</a:t>
            </a:r>
            <a:endParaRPr sz="1500">
              <a:latin typeface="Verdana"/>
              <a:cs typeface="Verdana"/>
            </a:endParaRPr>
          </a:p>
          <a:p>
            <a:pPr marL="927100" marR="554990" lvl="1" indent="-457834" algn="just">
              <a:lnSpc>
                <a:spcPct val="130100"/>
              </a:lnSpc>
              <a:spcBef>
                <a:spcPts val="490"/>
              </a:spcBef>
              <a:buClr>
                <a:srgbClr val="006FAC"/>
              </a:buClr>
              <a:buFont typeface="Courier New"/>
              <a:buChar char="o"/>
              <a:tabLst>
                <a:tab pos="927735" algn="l"/>
              </a:tabLst>
            </a:pPr>
            <a:r>
              <a:rPr sz="1500" dirty="0">
                <a:latin typeface="Verdana"/>
                <a:cs typeface="Verdana"/>
              </a:rPr>
              <a:t>Determining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if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more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needed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(e.g.,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if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originally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intended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</a:t>
            </a:r>
            <a:r>
              <a:rPr sz="1500" spc="-5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achieve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certain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level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 product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risk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coverage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failed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do </a:t>
            </a:r>
            <a:r>
              <a:rPr sz="1500" spc="-10" dirty="0">
                <a:latin typeface="Verdana"/>
                <a:cs typeface="Verdana"/>
              </a:rPr>
              <a:t>so,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requiring </a:t>
            </a:r>
            <a:r>
              <a:rPr sz="1500" spc="-5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additional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written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executed)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6719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4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35269"/>
            <a:ext cx="8470265" cy="51555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analysis </a:t>
            </a:r>
            <a:r>
              <a:rPr sz="1700" spc="-5" dirty="0">
                <a:latin typeface="Verdana"/>
                <a:cs typeface="Verdana"/>
              </a:rPr>
              <a:t>determines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“what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test”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terms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measurable </a:t>
            </a:r>
            <a:r>
              <a:rPr sz="1700" spc="-15" dirty="0">
                <a:latin typeface="Verdana"/>
                <a:cs typeface="Verdana"/>
              </a:rPr>
              <a:t>coverage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criteria.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analysis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major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activities:</a:t>
            </a:r>
            <a:endParaRPr sz="1700">
              <a:latin typeface="Verdana"/>
              <a:cs typeface="Verdana"/>
            </a:endParaRPr>
          </a:p>
          <a:p>
            <a:pPr marL="302260" indent="-29019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02895" algn="l"/>
              </a:tabLst>
            </a:pPr>
            <a:r>
              <a:rPr sz="1700" spc="-5" dirty="0">
                <a:latin typeface="Verdana"/>
                <a:cs typeface="Verdana"/>
              </a:rPr>
              <a:t>Analyzing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appropriate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considered.</a:t>
            </a:r>
            <a:endParaRPr sz="1700">
              <a:latin typeface="Verdana"/>
              <a:cs typeface="Verdana"/>
            </a:endParaRPr>
          </a:p>
          <a:p>
            <a:pPr marL="579120" marR="290195" lvl="1" indent="-277495">
              <a:lnSpc>
                <a:spcPct val="140100"/>
              </a:lnSpc>
              <a:spcBef>
                <a:spcPts val="56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10" dirty="0">
                <a:latin typeface="Verdana"/>
                <a:cs typeface="Verdana"/>
              </a:rPr>
              <a:t>Requirement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specifications,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such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 </a:t>
            </a:r>
            <a:r>
              <a:rPr sz="1400" spc="-10" dirty="0">
                <a:latin typeface="Verdana"/>
                <a:cs typeface="Verdana"/>
              </a:rPr>
              <a:t>business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functional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requirements,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</a:t>
            </a:r>
            <a:r>
              <a:rPr sz="1400" spc="-10" dirty="0">
                <a:latin typeface="Verdana"/>
                <a:cs typeface="Verdana"/>
              </a:rPr>
              <a:t> stories,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epics,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use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similar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work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specify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desired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functional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non-functional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 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behavior</a:t>
            </a:r>
            <a:endParaRPr sz="1400">
              <a:latin typeface="Verdana"/>
              <a:cs typeface="Verdana"/>
            </a:endParaRPr>
          </a:p>
          <a:p>
            <a:pPr marL="579120" marR="5080" lvl="1" indent="-277495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10" dirty="0">
                <a:latin typeface="Verdana"/>
                <a:cs typeface="Verdana"/>
              </a:rPr>
              <a:t>Design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implementation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information,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such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architecture 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diagrams </a:t>
            </a:r>
            <a:r>
              <a:rPr sz="1400" spc="-10" dirty="0">
                <a:latin typeface="Verdana"/>
                <a:cs typeface="Verdana"/>
              </a:rPr>
              <a:t>or documents, </a:t>
            </a:r>
            <a:r>
              <a:rPr sz="1400" spc="-15" dirty="0">
                <a:latin typeface="Verdana"/>
                <a:cs typeface="Verdana"/>
              </a:rPr>
              <a:t>design specifications,</a:t>
            </a:r>
            <a:r>
              <a:rPr sz="1400" spc="-10" dirty="0">
                <a:latin typeface="Verdana"/>
                <a:cs typeface="Verdana"/>
              </a:rPr>
              <a:t> call </a:t>
            </a:r>
            <a:r>
              <a:rPr sz="1400" spc="-15" dirty="0">
                <a:latin typeface="Verdana"/>
                <a:cs typeface="Verdana"/>
              </a:rPr>
              <a:t>flows, modelling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diagrams </a:t>
            </a:r>
            <a:r>
              <a:rPr sz="1400" spc="-25" dirty="0">
                <a:latin typeface="Verdana"/>
                <a:cs typeface="Verdana"/>
              </a:rPr>
              <a:t>(e.g., </a:t>
            </a:r>
            <a:r>
              <a:rPr sz="1400" spc="-10" dirty="0">
                <a:latin typeface="Verdana"/>
                <a:cs typeface="Verdana"/>
              </a:rPr>
              <a:t>UML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diagrams),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interface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specifications,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similar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work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spc="-15" dirty="0">
                <a:latin typeface="Verdana"/>
                <a:cs typeface="Verdana"/>
              </a:rPr>
              <a:t>specify </a:t>
            </a:r>
            <a:r>
              <a:rPr sz="1400" spc="-10" dirty="0">
                <a:latin typeface="Verdana"/>
                <a:cs typeface="Verdana"/>
              </a:rPr>
              <a:t> component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structure</a:t>
            </a:r>
            <a:endParaRPr sz="1400">
              <a:latin typeface="Verdana"/>
              <a:cs typeface="Verdana"/>
            </a:endParaRPr>
          </a:p>
          <a:p>
            <a:pPr marL="579120" marR="691515" lvl="1" indent="-27749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implementation</a:t>
            </a:r>
            <a:r>
              <a:rPr sz="1400" spc="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itself,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including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code,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database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metadata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queries,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interfaces</a:t>
            </a:r>
            <a:endParaRPr sz="1400">
              <a:latin typeface="Verdana"/>
              <a:cs typeface="Verdana"/>
            </a:endParaRPr>
          </a:p>
          <a:p>
            <a:pPr marL="579120" marR="417830" lvl="1" indent="-27749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20" dirty="0">
                <a:latin typeface="Verdana"/>
                <a:cs typeface="Verdana"/>
              </a:rPr>
              <a:t>Risk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analysis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reports,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which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consider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functional,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non-functional,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0" dirty="0">
                <a:latin typeface="Verdana"/>
                <a:cs typeface="Verdana"/>
              </a:rPr>
              <a:t>structural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aspects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 system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7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6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68" y="1425554"/>
            <a:ext cx="8260080" cy="32988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323215" algn="l"/>
              </a:tabLst>
            </a:pPr>
            <a:r>
              <a:rPr sz="1800" spc="-10" dirty="0">
                <a:latin typeface="Verdana"/>
                <a:cs typeface="Verdana"/>
              </a:rPr>
              <a:t>Evaluating</a:t>
            </a:r>
            <a:r>
              <a:rPr sz="1800" spc="-5" dirty="0">
                <a:latin typeface="Verdana"/>
                <a:cs typeface="Verdana"/>
              </a:rPr>
              <a:t> 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</a:t>
            </a:r>
            <a:r>
              <a:rPr sz="1800" spc="-5" dirty="0">
                <a:latin typeface="Verdana"/>
                <a:cs typeface="Verdana"/>
              </a:rPr>
              <a:t>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items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identify defects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various</a:t>
            </a:r>
            <a:endParaRPr sz="180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types,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as:</a:t>
            </a:r>
            <a:endParaRPr sz="18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480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5" dirty="0">
                <a:latin typeface="Verdana"/>
                <a:cs typeface="Verdana"/>
              </a:rPr>
              <a:t>Ambiguities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41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10" dirty="0">
                <a:latin typeface="Verdana"/>
                <a:cs typeface="Verdana"/>
              </a:rPr>
              <a:t>Omissions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5" dirty="0">
                <a:latin typeface="Verdana"/>
                <a:cs typeface="Verdana"/>
              </a:rPr>
              <a:t>Inconsistencies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dirty="0">
                <a:latin typeface="Verdana"/>
                <a:cs typeface="Verdana"/>
              </a:rPr>
              <a:t>Inaccuracies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41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dirty="0">
                <a:latin typeface="Verdana"/>
                <a:cs typeface="Verdana"/>
              </a:rPr>
              <a:t>Contradictions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5" dirty="0">
                <a:latin typeface="Verdana"/>
                <a:cs typeface="Verdana"/>
              </a:rPr>
              <a:t>Superfluous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statements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7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6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68" y="1562227"/>
            <a:ext cx="8538845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3215" algn="l"/>
              </a:tabLst>
            </a:pP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</a:t>
            </a:r>
            <a:endParaRPr sz="1800">
              <a:latin typeface="Verdana"/>
              <a:cs typeface="Verdana"/>
            </a:endParaRPr>
          </a:p>
          <a:p>
            <a:pPr marL="304800" marR="5080" indent="-292735">
              <a:lnSpc>
                <a:spcPct val="150000"/>
              </a:lnSpc>
              <a:spcBef>
                <a:spcPts val="505"/>
              </a:spcBef>
              <a:buAutoNum type="arabicPeriod" startAt="3"/>
              <a:tabLst>
                <a:tab pos="323215" algn="l"/>
              </a:tabLst>
            </a:pPr>
            <a:r>
              <a:rPr sz="1800" spc="-5" dirty="0">
                <a:latin typeface="Verdana"/>
                <a:cs typeface="Verdana"/>
              </a:rPr>
              <a:t>Defining and </a:t>
            </a:r>
            <a:r>
              <a:rPr sz="1800" dirty="0">
                <a:latin typeface="Verdana"/>
                <a:cs typeface="Verdana"/>
              </a:rPr>
              <a:t>prioritizing test conditions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each </a:t>
            </a:r>
            <a:r>
              <a:rPr sz="1800" spc="-5" dirty="0">
                <a:latin typeface="Verdana"/>
                <a:cs typeface="Verdana"/>
              </a:rPr>
              <a:t>feature </a:t>
            </a:r>
            <a:r>
              <a:rPr sz="1800" dirty="0">
                <a:latin typeface="Verdana"/>
                <a:cs typeface="Verdana"/>
              </a:rPr>
              <a:t>based on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basis,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considering </a:t>
            </a:r>
            <a:r>
              <a:rPr sz="1800" spc="-5" dirty="0">
                <a:latin typeface="Verdana"/>
                <a:cs typeface="Verdana"/>
              </a:rPr>
              <a:t>functional,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non-functional,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structural characteristics, </a:t>
            </a:r>
            <a:r>
              <a:rPr sz="1800" dirty="0">
                <a:latin typeface="Verdana"/>
                <a:cs typeface="Verdana"/>
              </a:rPr>
              <a:t>other </a:t>
            </a:r>
            <a:r>
              <a:rPr sz="1800" spc="-5" dirty="0">
                <a:latin typeface="Verdana"/>
                <a:cs typeface="Verdana"/>
              </a:rPr>
              <a:t>business and technical </a:t>
            </a:r>
            <a:r>
              <a:rPr sz="1800" dirty="0">
                <a:latin typeface="Verdana"/>
                <a:cs typeface="Verdana"/>
              </a:rPr>
              <a:t>factors,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risks</a:t>
            </a:r>
            <a:endParaRPr sz="1800">
              <a:latin typeface="Verdana"/>
              <a:cs typeface="Verdana"/>
            </a:endParaRPr>
          </a:p>
          <a:p>
            <a:pPr marL="304800" marR="83185" indent="-292735">
              <a:lnSpc>
                <a:spcPct val="150100"/>
              </a:lnSpc>
              <a:spcBef>
                <a:spcPts val="505"/>
              </a:spcBef>
              <a:buAutoNum type="arabicPeriod" startAt="3"/>
              <a:tabLst>
                <a:tab pos="323215" algn="l"/>
              </a:tabLst>
            </a:pPr>
            <a:r>
              <a:rPr sz="1800" spc="-5" dirty="0">
                <a:latin typeface="Verdana"/>
                <a:cs typeface="Verdana"/>
              </a:rPr>
              <a:t>Capturing </a:t>
            </a:r>
            <a:r>
              <a:rPr sz="1800" dirty="0">
                <a:latin typeface="Verdana"/>
                <a:cs typeface="Verdana"/>
              </a:rPr>
              <a:t>bi-directional traceability between each element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associated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dirty="0">
                <a:latin typeface="Verdana"/>
                <a:cs typeface="Verdana"/>
              </a:rPr>
              <a:t> sections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1.4.3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1.4.4)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4928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5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840470" cy="397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During </a:t>
            </a:r>
            <a:r>
              <a:rPr sz="1800" dirty="0">
                <a:latin typeface="Verdana"/>
                <a:cs typeface="Verdana"/>
              </a:rPr>
              <a:t>test design,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conditions are elaborated </a:t>
            </a:r>
            <a:r>
              <a:rPr sz="1800" spc="-5" dirty="0">
                <a:latin typeface="Verdana"/>
                <a:cs typeface="Verdana"/>
              </a:rPr>
              <a:t>into </a:t>
            </a:r>
            <a:r>
              <a:rPr sz="1800" dirty="0">
                <a:latin typeface="Verdana"/>
                <a:cs typeface="Verdana"/>
              </a:rPr>
              <a:t>high-level 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high-level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 </a:t>
            </a:r>
            <a:r>
              <a:rPr sz="1800" spc="-5" dirty="0">
                <a:latin typeface="Verdana"/>
                <a:cs typeface="Verdana"/>
              </a:rPr>
              <a:t>testware.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analysis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“what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test?”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question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“how</a:t>
            </a:r>
            <a:r>
              <a:rPr sz="1800" dirty="0">
                <a:latin typeface="Verdana"/>
                <a:cs typeface="Verdana"/>
              </a:rPr>
              <a:t> to test?”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dirty="0">
                <a:latin typeface="Verdana"/>
                <a:cs typeface="Verdana"/>
              </a:rPr>
              <a:t> major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Designing 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prioritizing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 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necessary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Designing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environment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any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infrastructure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5" dirty="0"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Capturing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bi-directional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traceability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conditions,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1.4.4)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elaboration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design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often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chapter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4).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53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224788"/>
            <a:ext cx="8398510" cy="255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necessary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14655" marR="17780">
              <a:lnSpc>
                <a:spcPts val="346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r>
              <a:rPr sz="1800" dirty="0">
                <a:latin typeface="Verdana"/>
                <a:cs typeface="Verdana"/>
              </a:rPr>
              <a:t> completed,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sequencing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into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procedures.</a:t>
            </a:r>
            <a:endParaRPr sz="1800">
              <a:latin typeface="Verdana"/>
              <a:cs typeface="Verdana"/>
            </a:endParaRPr>
          </a:p>
          <a:p>
            <a:pPr marL="414655" marR="5080" indent="-402590">
              <a:lnSpc>
                <a:spcPct val="160000"/>
              </a:lnSpc>
              <a:spcBef>
                <a:spcPts val="17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“how</a:t>
            </a:r>
            <a:r>
              <a:rPr sz="1800" dirty="0">
                <a:latin typeface="Verdana"/>
                <a:cs typeface="Verdana"/>
              </a:rPr>
              <a:t> to test?”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“do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everything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place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run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tests?”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56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dirty="0"/>
              <a:t> </a:t>
            </a:r>
            <a:r>
              <a:rPr spc="-5" dirty="0"/>
              <a:t>Implementation</a:t>
            </a:r>
            <a:r>
              <a:rPr spc="-10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178508"/>
            <a:ext cx="8719820" cy="5384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following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major</a:t>
            </a:r>
            <a:r>
              <a:rPr sz="1700" spc="-5" dirty="0">
                <a:latin typeface="Verdana"/>
                <a:cs typeface="Verdana"/>
              </a:rPr>
              <a:t> activities:</a:t>
            </a:r>
            <a:endParaRPr sz="1700">
              <a:latin typeface="Verdana"/>
              <a:cs typeface="Verdana"/>
            </a:endParaRPr>
          </a:p>
          <a:p>
            <a:pPr marL="414655" marR="750570" indent="-40259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Developing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prioritizing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procedures,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potentially,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creating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automated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scripts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Creating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suites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from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procedures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automated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scripts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Arranging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suites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schedule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way</a:t>
            </a:r>
            <a:r>
              <a:rPr sz="1700" dirty="0">
                <a:latin typeface="Verdana"/>
                <a:cs typeface="Verdana"/>
              </a:rPr>
              <a:t> that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820"/>
              </a:spcBef>
            </a:pP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efficient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(see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5.2.4)</a:t>
            </a:r>
            <a:endParaRPr sz="1700">
              <a:latin typeface="Verdana"/>
              <a:cs typeface="Verdana"/>
            </a:endParaRPr>
          </a:p>
          <a:p>
            <a:pPr marL="414655" marR="5080" indent="-402590">
              <a:lnSpc>
                <a:spcPct val="14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Building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environment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(including,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potentially,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harnesses,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service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virtualization,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simulators,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infrastructure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items)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verifying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everything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needed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up </a:t>
            </a:r>
            <a:r>
              <a:rPr sz="1700" spc="-5" dirty="0">
                <a:latin typeface="Verdana"/>
                <a:cs typeface="Verdana"/>
              </a:rPr>
              <a:t>correctly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Preparing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data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ensuring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properly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loaded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environment</a:t>
            </a:r>
            <a:endParaRPr sz="1700">
              <a:latin typeface="Verdana"/>
              <a:cs typeface="Verdana"/>
            </a:endParaRPr>
          </a:p>
          <a:p>
            <a:pPr marL="414655" marR="445134" indent="-402590" algn="just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Verifying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updating bi-directional </a:t>
            </a:r>
            <a:r>
              <a:rPr sz="1700" spc="-10" dirty="0">
                <a:latin typeface="Verdana"/>
                <a:cs typeface="Verdana"/>
              </a:rPr>
              <a:t>traceability </a:t>
            </a:r>
            <a:r>
              <a:rPr sz="1700" spc="-5" dirty="0">
                <a:latin typeface="Verdana"/>
                <a:cs typeface="Verdana"/>
              </a:rPr>
              <a:t>between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 conditions, test </a:t>
            </a:r>
            <a:r>
              <a:rPr sz="1700" dirty="0">
                <a:latin typeface="Verdana"/>
                <a:cs typeface="Verdana"/>
              </a:rPr>
              <a:t>cases, </a:t>
            </a:r>
            <a:r>
              <a:rPr sz="1700" spc="-5" dirty="0">
                <a:latin typeface="Verdana"/>
                <a:cs typeface="Verdana"/>
              </a:rPr>
              <a:t>test procedures,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test suites (see section </a:t>
            </a:r>
            <a:r>
              <a:rPr sz="1700" dirty="0">
                <a:latin typeface="Verdana"/>
                <a:cs typeface="Verdana"/>
              </a:rPr>
              <a:t> 1.4.4)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858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55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262888"/>
            <a:ext cx="8514715" cy="526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During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execution, </a:t>
            </a:r>
            <a:r>
              <a:rPr sz="1800" dirty="0">
                <a:latin typeface="Verdana"/>
                <a:cs typeface="Verdana"/>
              </a:rPr>
              <a:t>test suites are </a:t>
            </a:r>
            <a:r>
              <a:rPr sz="1800" spc="-10" dirty="0">
                <a:latin typeface="Verdana"/>
                <a:cs typeface="Verdana"/>
              </a:rPr>
              <a:t>run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accordance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schedule.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execution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dirty="0">
                <a:latin typeface="Verdana"/>
                <a:cs typeface="Verdana"/>
              </a:rPr>
              <a:t> major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414655" marR="87630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10" dirty="0">
                <a:latin typeface="Verdana"/>
                <a:cs typeface="Verdana"/>
              </a:rPr>
              <a:t>Recording </a:t>
            </a:r>
            <a:r>
              <a:rPr sz="1800" spc="-5" dirty="0">
                <a:latin typeface="Verdana"/>
                <a:cs typeface="Verdana"/>
              </a:rPr>
              <a:t>the IDs and versions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item(s) or test object, 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tool(s),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10" dirty="0">
                <a:latin typeface="Verdana"/>
                <a:cs typeface="Verdana"/>
              </a:rPr>
              <a:t>Executing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either</a:t>
            </a:r>
            <a:r>
              <a:rPr sz="1800" spc="-5" dirty="0">
                <a:latin typeface="Verdana"/>
                <a:cs typeface="Verdana"/>
              </a:rPr>
              <a:t> manually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Comparing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actual </a:t>
            </a:r>
            <a:r>
              <a:rPr sz="1800" dirty="0">
                <a:latin typeface="Verdana"/>
                <a:cs typeface="Verdana"/>
              </a:rPr>
              <a:t>results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  <a:p>
            <a:pPr marL="414655" marR="5080" indent="-4025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Analyzing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anomalies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establish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likely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causes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occur due </a:t>
            </a:r>
            <a:r>
              <a:rPr sz="1800" dirty="0">
                <a:latin typeface="Verdana"/>
                <a:cs typeface="Verdana"/>
              </a:rPr>
              <a:t>to defects 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code,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false positives also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occur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1.2.3))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Reporting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 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observed (see</a:t>
            </a:r>
            <a:r>
              <a:rPr sz="1800" dirty="0">
                <a:latin typeface="Verdana"/>
                <a:cs typeface="Verdana"/>
              </a:rPr>
              <a:t> section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5.6)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dirty="0">
                <a:latin typeface="Verdana"/>
                <a:cs typeface="Verdana"/>
              </a:rPr>
              <a:t>Logging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outcome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execution</a:t>
            </a:r>
            <a:r>
              <a:rPr sz="1800" spc="-25" dirty="0">
                <a:latin typeface="Verdana"/>
                <a:cs typeface="Verdana"/>
              </a:rPr>
              <a:t> (e.g.,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pass,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fail,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blocked)</a:t>
            </a:r>
            <a:endParaRPr sz="1800">
              <a:latin typeface="Verdana"/>
              <a:cs typeface="Verdana"/>
            </a:endParaRPr>
          </a:p>
          <a:p>
            <a:pPr marL="414655" marR="7556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Repeating </a:t>
            </a:r>
            <a:r>
              <a:rPr sz="1800" dirty="0">
                <a:latin typeface="Verdana"/>
                <a:cs typeface="Verdana"/>
              </a:rPr>
              <a:t>test activities either as a </a:t>
            </a:r>
            <a:r>
              <a:rPr sz="1800" spc="-5" dirty="0">
                <a:latin typeface="Verdana"/>
                <a:cs typeface="Verdana"/>
              </a:rPr>
              <a:t>result </a:t>
            </a:r>
            <a:r>
              <a:rPr sz="1800" dirty="0">
                <a:latin typeface="Verdana"/>
                <a:cs typeface="Verdana"/>
              </a:rPr>
              <a:t>of action </a:t>
            </a:r>
            <a:r>
              <a:rPr sz="1800" spc="-10" dirty="0">
                <a:latin typeface="Verdana"/>
                <a:cs typeface="Verdana"/>
              </a:rPr>
              <a:t>taken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anomaly, </a:t>
            </a:r>
            <a:r>
              <a:rPr sz="1800" dirty="0">
                <a:latin typeface="Verdana"/>
                <a:cs typeface="Verdana"/>
              </a:rPr>
              <a:t>or as </a:t>
            </a:r>
            <a:r>
              <a:rPr sz="1800" spc="-5" dirty="0">
                <a:latin typeface="Verdana"/>
                <a:cs typeface="Verdana"/>
              </a:rPr>
              <a:t>part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planned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dirty="0">
                <a:latin typeface="Verdana"/>
                <a:cs typeface="Verdana"/>
              </a:rPr>
              <a:t>confirmation </a:t>
            </a:r>
            <a:r>
              <a:rPr sz="1800" spc="-5" dirty="0">
                <a:latin typeface="Verdana"/>
                <a:cs typeface="Verdana"/>
              </a:rPr>
              <a:t>testing,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regression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testing)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15" dirty="0">
                <a:latin typeface="Verdana"/>
                <a:cs typeface="Verdana"/>
              </a:rPr>
              <a:t>Verifying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updating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bi-directional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traceability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basis,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85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Some</a:t>
            </a:r>
            <a:r>
              <a:rPr spc="-5" dirty="0"/>
              <a:t> </a:t>
            </a:r>
            <a:r>
              <a:rPr spc="-25" dirty="0"/>
              <a:t>Facts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10" dirty="0"/>
              <a:t> </a:t>
            </a:r>
            <a:r>
              <a:rPr spc="-10" dirty="0"/>
              <a:t>Software</a:t>
            </a:r>
            <a:r>
              <a:rPr dirty="0"/>
              <a:t> </a:t>
            </a:r>
            <a:r>
              <a:rPr spc="-15" dirty="0"/>
              <a:t>Systems</a:t>
            </a:r>
            <a:r>
              <a:rPr spc="30" dirty="0"/>
              <a:t> </a:t>
            </a:r>
            <a:r>
              <a:rPr spc="-5" dirty="0"/>
              <a:t>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121897"/>
            <a:ext cx="8508365" cy="54102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1548765" algn="l"/>
                <a:tab pos="2719705" algn="l"/>
                <a:tab pos="3320415" algn="l"/>
                <a:tab pos="3829685" algn="l"/>
                <a:tab pos="4933315" algn="l"/>
                <a:tab pos="5628640" algn="l"/>
                <a:tab pos="6076950" algn="l"/>
                <a:tab pos="6732270" algn="l"/>
                <a:tab pos="7500620" algn="l"/>
              </a:tabLst>
            </a:pPr>
            <a:r>
              <a:rPr sz="1800" spc="-10" dirty="0">
                <a:latin typeface="Verdana"/>
                <a:cs typeface="Verdana"/>
              </a:rPr>
              <a:t>Software	</a:t>
            </a:r>
            <a:r>
              <a:rPr sz="1800" dirty="0">
                <a:latin typeface="Verdana"/>
                <a:cs typeface="Verdana"/>
              </a:rPr>
              <a:t>systems	are	an	</a:t>
            </a:r>
            <a:r>
              <a:rPr sz="1800" spc="-5" dirty="0">
                <a:latin typeface="Verdana"/>
                <a:cs typeface="Verdana"/>
              </a:rPr>
              <a:t>integral	</a:t>
            </a:r>
            <a:r>
              <a:rPr sz="1800" dirty="0">
                <a:latin typeface="Verdana"/>
                <a:cs typeface="Verdana"/>
              </a:rPr>
              <a:t>part	</a:t>
            </a:r>
            <a:r>
              <a:rPr sz="1800" spc="5" dirty="0">
                <a:latin typeface="Verdana"/>
                <a:cs typeface="Verdana"/>
              </a:rPr>
              <a:t>of	</a:t>
            </a:r>
            <a:r>
              <a:rPr sz="1800" dirty="0">
                <a:latin typeface="Verdana"/>
                <a:cs typeface="Verdana"/>
              </a:rPr>
              <a:t>life,	</a:t>
            </a:r>
            <a:r>
              <a:rPr sz="1800" spc="-5" dirty="0">
                <a:latin typeface="Verdana"/>
                <a:cs typeface="Verdana"/>
              </a:rPr>
              <a:t>from	business</a:t>
            </a:r>
            <a:endParaRPr sz="18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applications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banking)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consumer</a:t>
            </a:r>
            <a:r>
              <a:rPr sz="1800" dirty="0">
                <a:latin typeface="Verdana"/>
                <a:cs typeface="Verdana"/>
              </a:rPr>
              <a:t> products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cars).</a:t>
            </a:r>
            <a:endParaRPr sz="18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Most people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5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had an </a:t>
            </a:r>
            <a:r>
              <a:rPr sz="1800" dirty="0">
                <a:latin typeface="Verdana"/>
                <a:cs typeface="Verdana"/>
              </a:rPr>
              <a:t>experience with </a:t>
            </a:r>
            <a:r>
              <a:rPr sz="1800" spc="-5" dirty="0">
                <a:latin typeface="Verdana"/>
                <a:cs typeface="Verdana"/>
              </a:rPr>
              <a:t>software that </a:t>
            </a:r>
            <a:r>
              <a:rPr sz="1800" dirty="0">
                <a:latin typeface="Verdana"/>
                <a:cs typeface="Verdana"/>
              </a:rPr>
              <a:t>did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spc="-10" dirty="0">
                <a:latin typeface="Verdana"/>
                <a:cs typeface="Verdana"/>
              </a:rPr>
              <a:t>work </a:t>
            </a:r>
            <a:r>
              <a:rPr sz="1800" spc="-5" dirty="0">
                <a:latin typeface="Verdana"/>
                <a:cs typeface="Verdana"/>
              </a:rPr>
              <a:t> 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expected.</a:t>
            </a:r>
            <a:endParaRPr sz="1800">
              <a:latin typeface="Verdana"/>
              <a:cs typeface="Verdana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Software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does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work correctly can lead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many </a:t>
            </a:r>
            <a:r>
              <a:rPr sz="1800" dirty="0">
                <a:latin typeface="Verdana"/>
                <a:cs typeface="Verdana"/>
              </a:rPr>
              <a:t>problems,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including </a:t>
            </a:r>
            <a:r>
              <a:rPr sz="1800" dirty="0">
                <a:latin typeface="Verdana"/>
                <a:cs typeface="Verdana"/>
              </a:rPr>
              <a:t>loss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30" dirty="0">
                <a:latin typeface="Verdana"/>
                <a:cs typeface="Verdana"/>
              </a:rPr>
              <a:t>money, </a:t>
            </a:r>
            <a:r>
              <a:rPr sz="1800" spc="5" dirty="0">
                <a:latin typeface="Verdana"/>
                <a:cs typeface="Verdana"/>
              </a:rPr>
              <a:t>time, or </a:t>
            </a:r>
            <a:r>
              <a:rPr sz="1800" dirty="0">
                <a:latin typeface="Verdana"/>
                <a:cs typeface="Verdana"/>
              </a:rPr>
              <a:t>business </a:t>
            </a:r>
            <a:r>
              <a:rPr sz="1800" spc="-5" dirty="0">
                <a:latin typeface="Verdana"/>
                <a:cs typeface="Verdana"/>
              </a:rPr>
              <a:t>reputation,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even </a:t>
            </a:r>
            <a:r>
              <a:rPr sz="1800" dirty="0">
                <a:latin typeface="Verdana"/>
                <a:cs typeface="Verdana"/>
              </a:rPr>
              <a:t>injury </a:t>
            </a:r>
            <a:r>
              <a:rPr sz="1800" spc="5" dirty="0">
                <a:latin typeface="Verdana"/>
                <a:cs typeface="Verdana"/>
              </a:rPr>
              <a:t> 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death.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Verdana"/>
                <a:cs typeface="Verdana"/>
              </a:rPr>
              <a:t>Examples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65"/>
              </a:spcBef>
              <a:buAutoNum type="arabicPeriod"/>
              <a:tabLst>
                <a:tab pos="357505" algn="l"/>
                <a:tab pos="2393315" algn="l"/>
                <a:tab pos="2771775" algn="l"/>
              </a:tabLst>
            </a:pPr>
            <a:r>
              <a:rPr sz="1800" spc="-10" dirty="0">
                <a:latin typeface="Verdana"/>
                <a:cs typeface="Verdana"/>
              </a:rPr>
              <a:t>Excel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gives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77.1	x	850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100000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instead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65535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357505" algn="l"/>
              </a:tabLst>
            </a:pPr>
            <a:r>
              <a:rPr sz="1800" dirty="0">
                <a:latin typeface="Verdana"/>
                <a:cs typeface="Verdana"/>
              </a:rPr>
              <a:t>Y2K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problem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Payroll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systems </a:t>
            </a:r>
            <a:r>
              <a:rPr sz="1800" dirty="0">
                <a:latin typeface="Verdana"/>
                <a:cs typeface="Verdana"/>
              </a:rPr>
              <a:t>designed</a:t>
            </a:r>
            <a:r>
              <a:rPr sz="1800" spc="5" dirty="0">
                <a:latin typeface="Verdana"/>
                <a:cs typeface="Verdana"/>
              </a:rPr>
              <a:t> 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1974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357505" algn="l"/>
              </a:tabLst>
            </a:pPr>
            <a:r>
              <a:rPr sz="1800" spc="-15" dirty="0">
                <a:latin typeface="Verdana"/>
                <a:cs typeface="Verdana"/>
              </a:rPr>
              <a:t>Disney’s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King 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Simba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67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40" dirty="0"/>
              <a:t> </a:t>
            </a:r>
            <a:r>
              <a:rPr spc="-5" dirty="0"/>
              <a:t>Completion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44879"/>
            <a:ext cx="8451215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completion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major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299085" marR="77851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Checking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 reports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closed,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entering change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requests or product backlog items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remain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unresolved at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execution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Creating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summary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report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communicated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Finalizing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archiving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environment,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infrastructure,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later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reuse</a:t>
            </a:r>
            <a:endParaRPr sz="1800">
              <a:latin typeface="Verdana"/>
              <a:cs typeface="Verdana"/>
            </a:endParaRPr>
          </a:p>
          <a:p>
            <a:pPr marL="299085" marR="328295" indent="-28702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Handing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over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r>
              <a:rPr sz="1800" dirty="0">
                <a:latin typeface="Verdana"/>
                <a:cs typeface="Verdana"/>
              </a:rPr>
              <a:t> 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</a:t>
            </a:r>
            <a:r>
              <a:rPr sz="1800" dirty="0">
                <a:latin typeface="Verdana"/>
                <a:cs typeface="Verdana"/>
              </a:rPr>
              <a:t> teams,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teams,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who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 benefit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Analyzing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lessons learned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completed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Verdana"/>
                <a:cs typeface="Verdana"/>
              </a:rPr>
              <a:t>determine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needed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future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iterations,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releases,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projects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Using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gathered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improve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maturity.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1.4.3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61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Work</a:t>
            </a:r>
            <a:r>
              <a:rPr sz="2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25554"/>
            <a:ext cx="8733790" cy="458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are created as part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process. </a:t>
            </a:r>
            <a:r>
              <a:rPr sz="1800" spc="-15" dirty="0">
                <a:latin typeface="Verdana"/>
                <a:cs typeface="Verdana"/>
              </a:rPr>
              <a:t>Many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5" dirty="0">
                <a:latin typeface="Verdana"/>
                <a:cs typeface="Verdana"/>
              </a:rPr>
              <a:t>can be captured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managed using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management </a:t>
            </a:r>
            <a:r>
              <a:rPr sz="1800" spc="5" dirty="0">
                <a:latin typeface="Verdana"/>
                <a:cs typeface="Verdana"/>
              </a:rPr>
              <a:t>tools 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</a:t>
            </a:r>
            <a:r>
              <a:rPr sz="1800" spc="-5" dirty="0">
                <a:latin typeface="Verdana"/>
                <a:cs typeface="Verdana"/>
              </a:rPr>
              <a:t> management</a:t>
            </a:r>
            <a:r>
              <a:rPr sz="1800" dirty="0">
                <a:latin typeface="Verdana"/>
                <a:cs typeface="Verdana"/>
              </a:rPr>
              <a:t> tools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dirty="0">
                <a:latin typeface="Verdana"/>
                <a:cs typeface="Verdana"/>
              </a:rPr>
              <a:t> chapter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6).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control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 work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47" y="375665"/>
            <a:ext cx="84391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1.4.4	</a:t>
            </a:r>
            <a:r>
              <a:rPr spc="-20" dirty="0"/>
              <a:t>Traceability</a:t>
            </a:r>
            <a:r>
              <a:rPr spc="-60" dirty="0"/>
              <a:t> </a:t>
            </a:r>
            <a:r>
              <a:rPr spc="-10" dirty="0"/>
              <a:t>between</a:t>
            </a:r>
            <a:r>
              <a:rPr spc="25" dirty="0"/>
              <a:t> </a:t>
            </a:r>
            <a:r>
              <a:rPr spc="-65" dirty="0"/>
              <a:t>Test</a:t>
            </a:r>
            <a:r>
              <a:rPr spc="40" dirty="0"/>
              <a:t> </a:t>
            </a:r>
            <a:r>
              <a:rPr dirty="0"/>
              <a:t>Basis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70" dirty="0"/>
              <a:t>Test</a:t>
            </a:r>
            <a:r>
              <a:rPr spc="40" dirty="0"/>
              <a:t> </a:t>
            </a:r>
            <a:r>
              <a:rPr spc="-40" dirty="0"/>
              <a:t>Work</a:t>
            </a:r>
            <a:r>
              <a:rPr spc="10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47" y="914433"/>
            <a:ext cx="8950960" cy="596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285">
              <a:lnSpc>
                <a:spcPct val="150100"/>
              </a:lnSpc>
              <a:spcBef>
                <a:spcPts val="100"/>
              </a:spcBef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important to </a:t>
            </a:r>
            <a:r>
              <a:rPr sz="1600" dirty="0">
                <a:latin typeface="Verdana"/>
                <a:cs typeface="Verdana"/>
              </a:rPr>
              <a:t>establish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10" dirty="0">
                <a:latin typeface="Verdana"/>
                <a:cs typeface="Verdana"/>
              </a:rPr>
              <a:t>maintain </a:t>
            </a:r>
            <a:r>
              <a:rPr sz="1600" spc="-5" dirty="0">
                <a:latin typeface="Verdana"/>
                <a:cs typeface="Verdana"/>
              </a:rPr>
              <a:t>traceability throughout the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the various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work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associated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spc="-10" dirty="0"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addition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evaluation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good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traceability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supports: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5" dirty="0">
                <a:latin typeface="Verdana"/>
                <a:cs typeface="Verdana"/>
              </a:rPr>
              <a:t>Analyzing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impact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5" dirty="0">
                <a:latin typeface="Verdana"/>
                <a:cs typeface="Verdana"/>
              </a:rPr>
              <a:t>Making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auditable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4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5" dirty="0">
                <a:latin typeface="Verdana"/>
                <a:cs typeface="Verdana"/>
              </a:rPr>
              <a:t>Meeting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governance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criteria</a:t>
            </a:r>
            <a:endParaRPr sz="1600">
              <a:latin typeface="Verdana"/>
              <a:cs typeface="Verdana"/>
            </a:endParaRPr>
          </a:p>
          <a:p>
            <a:pPr marL="414655" marR="5080" indent="-402590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5" dirty="0">
                <a:latin typeface="Verdana"/>
                <a:cs typeface="Verdana"/>
              </a:rPr>
              <a:t>Improving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understandability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progress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reports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summary </a:t>
            </a:r>
            <a:r>
              <a:rPr sz="1600" spc="5" dirty="0">
                <a:latin typeface="Verdana"/>
                <a:cs typeface="Verdana"/>
              </a:rPr>
              <a:t>reports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include the status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elements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 basis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dirty="0">
                <a:latin typeface="Verdana"/>
                <a:cs typeface="Verdana"/>
              </a:rPr>
              <a:t>requirements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passed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tests, requirements </a:t>
            </a:r>
            <a:r>
              <a:rPr sz="1600" spc="-5" dirty="0">
                <a:latin typeface="Verdana"/>
                <a:cs typeface="Verdana"/>
              </a:rPr>
              <a:t>that failed their </a:t>
            </a:r>
            <a:r>
              <a:rPr sz="1600" dirty="0">
                <a:latin typeface="Verdana"/>
                <a:cs typeface="Verdana"/>
              </a:rPr>
              <a:t>tests,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requirements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spc="-15" dirty="0">
                <a:latin typeface="Verdana"/>
                <a:cs typeface="Verdana"/>
              </a:rPr>
              <a:t>have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pending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tests)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10" dirty="0">
                <a:latin typeface="Verdana"/>
                <a:cs typeface="Verdana"/>
              </a:rPr>
              <a:t>Relating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technical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aspects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 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stakeholders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terms</a:t>
            </a:r>
            <a:r>
              <a:rPr sz="1600" spc="-5" dirty="0">
                <a:latin typeface="Verdana"/>
                <a:cs typeface="Verdana"/>
              </a:rPr>
              <a:t> 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endParaRPr sz="16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understand</a:t>
            </a:r>
            <a:endParaRPr sz="1600">
              <a:latin typeface="Verdana"/>
              <a:cs typeface="Verdana"/>
            </a:endParaRPr>
          </a:p>
          <a:p>
            <a:pPr marL="414655" marR="471805" indent="-40259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Providing information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assess product </a:t>
            </a:r>
            <a:r>
              <a:rPr sz="1600" spc="-20" dirty="0">
                <a:latin typeface="Verdana"/>
                <a:cs typeface="Verdana"/>
              </a:rPr>
              <a:t>quality,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-15" dirty="0">
                <a:latin typeface="Verdana"/>
                <a:cs typeface="Verdana"/>
              </a:rPr>
              <a:t>capability,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project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progress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against</a:t>
            </a:r>
            <a:r>
              <a:rPr sz="1600" dirty="0">
                <a:latin typeface="Verdana"/>
                <a:cs typeface="Verdana"/>
              </a:rPr>
              <a:t> business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417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Attributes</a:t>
            </a:r>
            <a:r>
              <a:rPr spc="-55" dirty="0"/>
              <a:t> </a:t>
            </a:r>
            <a:r>
              <a:rPr spc="-10" dirty="0"/>
              <a:t>of</a:t>
            </a:r>
            <a:r>
              <a:rPr spc="-5" dirty="0"/>
              <a:t> a</a:t>
            </a:r>
            <a:r>
              <a:rPr spc="-20" dirty="0"/>
              <a:t> </a:t>
            </a:r>
            <a:r>
              <a:rPr spc="-15" dirty="0"/>
              <a:t>good</a:t>
            </a:r>
            <a:r>
              <a:rPr spc="25" dirty="0"/>
              <a:t> </a:t>
            </a:r>
            <a:r>
              <a:rPr spc="-45" dirty="0"/>
              <a:t>Tester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329698"/>
            <a:ext cx="8373745" cy="38919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'test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break'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attitude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Need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view,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mindset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(“What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-25" dirty="0">
                <a:latin typeface="Verdana"/>
                <a:cs typeface="Verdana"/>
              </a:rPr>
              <a:t>isn’t?”,</a:t>
            </a:r>
            <a:endParaRPr sz="18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“What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wrong?”)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An </a:t>
            </a:r>
            <a:r>
              <a:rPr sz="1800" spc="5" dirty="0">
                <a:latin typeface="Verdana"/>
                <a:cs typeface="Verdana"/>
              </a:rPr>
              <a:t>ability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understand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view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A passion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attention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detail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Notice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little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things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miss/ignore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 </a:t>
            </a:r>
            <a:r>
              <a:rPr sz="1800" dirty="0">
                <a:latin typeface="Verdana"/>
                <a:cs typeface="Verdana"/>
              </a:rPr>
              <a:t>symptom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 bug)</a:t>
            </a:r>
            <a:endParaRPr sz="1800">
              <a:latin typeface="Verdana"/>
              <a:cs typeface="Verdana"/>
            </a:endParaRPr>
          </a:p>
          <a:p>
            <a:pPr marL="186055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Ability to </a:t>
            </a:r>
            <a:r>
              <a:rPr sz="1800" spc="-5" dirty="0">
                <a:latin typeface="Verdana"/>
                <a:cs typeface="Verdana"/>
              </a:rPr>
              <a:t>communicate fault </a:t>
            </a:r>
            <a:r>
              <a:rPr sz="1800" dirty="0">
                <a:latin typeface="Verdana"/>
                <a:cs typeface="Verdana"/>
              </a:rPr>
              <a:t>information to both </a:t>
            </a:r>
            <a:r>
              <a:rPr sz="1800" spc="-5" dirty="0">
                <a:latin typeface="Verdana"/>
                <a:cs typeface="Verdana"/>
              </a:rPr>
              <a:t>technical (developers)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non-technical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(managers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customers)</a:t>
            </a:r>
            <a:endParaRPr sz="1800">
              <a:latin typeface="Verdana"/>
              <a:cs typeface="Verdana"/>
            </a:endParaRPr>
          </a:p>
          <a:p>
            <a:pPr marL="186055" marR="528955" indent="-173990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60" dirty="0">
                <a:latin typeface="Verdana"/>
                <a:cs typeface="Verdana"/>
              </a:rPr>
              <a:t>Tact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diplomacy </a:t>
            </a:r>
            <a:r>
              <a:rPr sz="1800" spc="-5" dirty="0">
                <a:latin typeface="Verdana"/>
                <a:cs typeface="Verdana"/>
              </a:rPr>
              <a:t>for maintaining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cooperative </a:t>
            </a:r>
            <a:r>
              <a:rPr sz="1800" dirty="0">
                <a:latin typeface="Verdana"/>
                <a:cs typeface="Verdana"/>
              </a:rPr>
              <a:t>relationship with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developers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25" dirty="0">
                <a:latin typeface="Verdana"/>
                <a:cs typeface="Verdana"/>
              </a:rPr>
              <a:t>Work </a:t>
            </a:r>
            <a:r>
              <a:rPr sz="1800" spc="-5" dirty="0">
                <a:latin typeface="Verdana"/>
                <a:cs typeface="Verdana"/>
              </a:rPr>
              <a:t>under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worst </a:t>
            </a:r>
            <a:r>
              <a:rPr sz="1800" dirty="0">
                <a:latin typeface="Verdana"/>
                <a:cs typeface="Verdana"/>
              </a:rPr>
              <a:t>time</a:t>
            </a:r>
            <a:r>
              <a:rPr sz="1800" spc="-5" dirty="0">
                <a:latin typeface="Verdana"/>
                <a:cs typeface="Verdana"/>
              </a:rPr>
              <a:t> pressure (at the end)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0" dirty="0">
                <a:latin typeface="Verdana"/>
                <a:cs typeface="Verdana"/>
              </a:rPr>
              <a:t>“Patience”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444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1.5	</a:t>
            </a:r>
            <a:r>
              <a:rPr spc="-10" dirty="0"/>
              <a:t>Psychology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392545"/>
            <a:ext cx="8242934" cy="521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4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 during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execution,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perceived</a:t>
            </a:r>
            <a:r>
              <a:rPr sz="1800" dirty="0">
                <a:latin typeface="Verdana"/>
                <a:cs typeface="Verdana"/>
              </a:rPr>
              <a:t> 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criticism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author.</a:t>
            </a:r>
            <a:endParaRPr sz="1800">
              <a:latin typeface="Verdana"/>
              <a:cs typeface="Verdana"/>
            </a:endParaRPr>
          </a:p>
          <a:p>
            <a:pPr marL="186055" marR="525145" indent="-173990">
              <a:lnSpc>
                <a:spcPct val="14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Since developers expect </a:t>
            </a:r>
            <a:r>
              <a:rPr sz="1800" dirty="0">
                <a:latin typeface="Verdana"/>
                <a:cs typeface="Verdana"/>
              </a:rPr>
              <a:t>their code to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correct,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 bias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0" dirty="0">
                <a:latin typeface="Verdana"/>
                <a:cs typeface="Verdana"/>
              </a:rPr>
              <a:t>makes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difficult </a:t>
            </a:r>
            <a:r>
              <a:rPr sz="1800" dirty="0">
                <a:latin typeface="Verdana"/>
                <a:cs typeface="Verdana"/>
              </a:rPr>
              <a:t>to accept </a:t>
            </a:r>
            <a:r>
              <a:rPr sz="1800" spc="-5" dirty="0">
                <a:latin typeface="Verdana"/>
                <a:cs typeface="Verdana"/>
              </a:rPr>
              <a:t>that the </a:t>
            </a:r>
            <a:r>
              <a:rPr sz="1800" dirty="0">
                <a:latin typeface="Verdana"/>
                <a:cs typeface="Verdana"/>
              </a:rPr>
              <a:t>code 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incorrect.</a:t>
            </a:r>
            <a:endParaRPr sz="1800">
              <a:latin typeface="Verdana"/>
              <a:cs typeface="Verdana"/>
            </a:endParaRPr>
          </a:p>
          <a:p>
            <a:pPr marL="186055" marR="72390" indent="-173990" algn="just">
              <a:lnSpc>
                <a:spcPct val="14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As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result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these psychological </a:t>
            </a:r>
            <a:r>
              <a:rPr sz="1800" dirty="0">
                <a:latin typeface="Verdana"/>
                <a:cs typeface="Verdana"/>
              </a:rPr>
              <a:t>factors, some people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perceive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 as a </a:t>
            </a:r>
            <a:r>
              <a:rPr sz="1800" spc="-5" dirty="0">
                <a:latin typeface="Verdana"/>
                <a:cs typeface="Verdana"/>
              </a:rPr>
              <a:t>destructive </a:t>
            </a:r>
            <a:r>
              <a:rPr sz="1800" spc="-20" dirty="0">
                <a:latin typeface="Verdana"/>
                <a:cs typeface="Verdana"/>
              </a:rPr>
              <a:t>activity, </a:t>
            </a:r>
            <a:r>
              <a:rPr sz="1800" spc="-10" dirty="0">
                <a:latin typeface="Verdana"/>
                <a:cs typeface="Verdana"/>
              </a:rPr>
              <a:t>even </a:t>
            </a:r>
            <a:r>
              <a:rPr sz="1800" spc="-5" dirty="0">
                <a:latin typeface="Verdana"/>
                <a:cs typeface="Verdana"/>
              </a:rPr>
              <a:t>though </a:t>
            </a:r>
            <a:r>
              <a:rPr sz="1800" dirty="0">
                <a:latin typeface="Verdana"/>
                <a:cs typeface="Verdana"/>
              </a:rPr>
              <a:t>it contributes greatly to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progress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  <a:p>
            <a:pPr marL="186055" marR="186690" indent="-17399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try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perceptions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tensions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testers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the analysts, </a:t>
            </a:r>
            <a:r>
              <a:rPr sz="1800" dirty="0">
                <a:latin typeface="Verdana"/>
                <a:cs typeface="Verdana"/>
              </a:rPr>
              <a:t>product </a:t>
            </a:r>
            <a:r>
              <a:rPr sz="1800" spc="-5" dirty="0">
                <a:latin typeface="Verdana"/>
                <a:cs typeface="Verdana"/>
              </a:rPr>
              <a:t>owners, </a:t>
            </a:r>
            <a:r>
              <a:rPr sz="1800" dirty="0">
                <a:latin typeface="Verdana"/>
                <a:cs typeface="Verdana"/>
              </a:rPr>
              <a:t>designers,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developers,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information about defects </a:t>
            </a:r>
            <a:r>
              <a:rPr sz="1800" spc="-5" dirty="0">
                <a:latin typeface="Verdana"/>
                <a:cs typeface="Verdana"/>
              </a:rPr>
              <a:t>and failures should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communicated </a:t>
            </a:r>
            <a:r>
              <a:rPr sz="1800" dirty="0">
                <a:latin typeface="Verdana"/>
                <a:cs typeface="Verdana"/>
              </a:rPr>
              <a:t>in 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constructive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way.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358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1.5.1	</a:t>
            </a:r>
            <a:r>
              <a:rPr spc="-10" dirty="0"/>
              <a:t>Human</a:t>
            </a:r>
            <a:r>
              <a:rPr dirty="0"/>
              <a:t> </a:t>
            </a:r>
            <a:r>
              <a:rPr spc="-10" dirty="0"/>
              <a:t>Psychology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49527"/>
            <a:ext cx="8671560" cy="567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latin typeface="Verdana"/>
                <a:cs typeface="Verdana"/>
              </a:rPr>
              <a:t>Testers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managers </a:t>
            </a:r>
            <a:r>
              <a:rPr sz="1700" spc="-5" dirty="0">
                <a:latin typeface="Verdana"/>
                <a:cs typeface="Verdana"/>
              </a:rPr>
              <a:t>need</a:t>
            </a:r>
            <a:r>
              <a:rPr sz="1700" dirty="0">
                <a:latin typeface="Verdana"/>
                <a:cs typeface="Verdana"/>
              </a:rPr>
              <a:t> 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good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interpersonal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skills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able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 communicate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effectively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progress,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risks,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build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positive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relationships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colleagues.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700" spc="-25" dirty="0">
                <a:latin typeface="Verdana"/>
                <a:cs typeface="Verdana"/>
              </a:rPr>
              <a:t>Ways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communicate </a:t>
            </a:r>
            <a:r>
              <a:rPr sz="1700" spc="-10" dirty="0">
                <a:latin typeface="Verdana"/>
                <a:cs typeface="Verdana"/>
              </a:rPr>
              <a:t>well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 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examples: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Start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collaboration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rather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battles.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Remind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everyone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common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goal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better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systems.</a:t>
            </a:r>
            <a:endParaRPr sz="1700">
              <a:latin typeface="Verdana"/>
              <a:cs typeface="Verdana"/>
            </a:endParaRPr>
          </a:p>
          <a:p>
            <a:pPr marL="189230" marR="288290" indent="-173990">
              <a:lnSpc>
                <a:spcPct val="1502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Emphasize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benefits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authors,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improve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their work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their skills.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organization,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found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save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money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reduce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overall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r>
              <a:rPr sz="1700" dirty="0">
                <a:latin typeface="Verdana"/>
                <a:cs typeface="Verdana"/>
              </a:rPr>
              <a:t> 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quality.</a:t>
            </a:r>
            <a:endParaRPr sz="1700">
              <a:latin typeface="Verdana"/>
              <a:cs typeface="Verdana"/>
            </a:endParaRPr>
          </a:p>
          <a:p>
            <a:pPr marL="189230" marR="323850" indent="-173990">
              <a:lnSpc>
                <a:spcPct val="1495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Communicate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findings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neutral,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fact-focused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way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without </a:t>
            </a:r>
            <a:r>
              <a:rPr sz="1700" spc="-10" dirty="0">
                <a:latin typeface="Verdana"/>
                <a:cs typeface="Verdana"/>
              </a:rPr>
              <a:t>criticizing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35" dirty="0">
                <a:latin typeface="Verdana"/>
                <a:cs typeface="Verdana"/>
              </a:rPr>
              <a:t>author.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Confirm that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person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has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understood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what</a:t>
            </a:r>
            <a:r>
              <a:rPr sz="1700" spc="5" dirty="0">
                <a:latin typeface="Verdana"/>
                <a:cs typeface="Verdana"/>
              </a:rPr>
              <a:t> has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been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said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vice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10"/>
              </a:spcBef>
            </a:pPr>
            <a:r>
              <a:rPr sz="1700" spc="-10" dirty="0">
                <a:latin typeface="Verdana"/>
                <a:cs typeface="Verdana"/>
              </a:rPr>
              <a:t>versa.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Clearly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right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343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Code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dirty="0"/>
              <a:t>Ethics</a:t>
            </a:r>
            <a:r>
              <a:rPr spc="-30" dirty="0"/>
              <a:t> </a:t>
            </a:r>
            <a:r>
              <a:rPr spc="-15" dirty="0"/>
              <a:t>for </a:t>
            </a:r>
            <a:r>
              <a:rPr spc="-45" dirty="0"/>
              <a:t>Tester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47876"/>
            <a:ext cx="8843010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Involvement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testing enables </a:t>
            </a:r>
            <a:r>
              <a:rPr sz="1800" spc="-5" dirty="0">
                <a:latin typeface="Verdana"/>
                <a:cs typeface="Verdana"/>
              </a:rPr>
              <a:t>individuals </a:t>
            </a:r>
            <a:r>
              <a:rPr sz="1800" dirty="0">
                <a:latin typeface="Verdana"/>
                <a:cs typeface="Verdana"/>
              </a:rPr>
              <a:t>to learn </a:t>
            </a:r>
            <a:r>
              <a:rPr sz="1800" spc="-5" dirty="0">
                <a:latin typeface="Verdana"/>
                <a:cs typeface="Verdana"/>
              </a:rPr>
              <a:t>confidential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privileged </a:t>
            </a:r>
            <a:r>
              <a:rPr sz="1800" spc="-5" dirty="0">
                <a:latin typeface="Verdana"/>
                <a:cs typeface="Verdana"/>
              </a:rPr>
              <a:t>information. </a:t>
            </a:r>
            <a:r>
              <a:rPr sz="1800" dirty="0">
                <a:latin typeface="Verdana"/>
                <a:cs typeface="Verdana"/>
              </a:rPr>
              <a:t>A code of ethics is </a:t>
            </a:r>
            <a:r>
              <a:rPr sz="1800" spc="-5" dirty="0">
                <a:latin typeface="Verdana"/>
                <a:cs typeface="Verdana"/>
              </a:rPr>
              <a:t>therefore </a:t>
            </a:r>
            <a:r>
              <a:rPr sz="1800" spc="-20" dirty="0">
                <a:latin typeface="Verdana"/>
                <a:cs typeface="Verdana"/>
              </a:rPr>
              <a:t>necessary, </a:t>
            </a:r>
            <a:r>
              <a:rPr sz="1800" spc="-5" dirty="0">
                <a:latin typeface="Verdana"/>
                <a:cs typeface="Verdana"/>
              </a:rPr>
              <a:t>among </a:t>
            </a:r>
            <a:r>
              <a:rPr sz="1800" dirty="0">
                <a:latin typeface="Verdana"/>
                <a:cs typeface="Verdana"/>
              </a:rPr>
              <a:t>other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reasons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ensure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put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inappropriate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1600" dirty="0">
                <a:latin typeface="Verdana"/>
                <a:cs typeface="Verdana"/>
              </a:rPr>
              <a:t>PUBLIC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consistently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public</a:t>
            </a:r>
            <a:r>
              <a:rPr sz="1600" dirty="0">
                <a:latin typeface="Verdana"/>
                <a:cs typeface="Verdana"/>
              </a:rPr>
              <a:t> interest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latin typeface="Verdana"/>
                <a:cs typeface="Verdana"/>
              </a:rPr>
              <a:t>CLIENT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EMPLOYER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dirty="0">
                <a:latin typeface="Verdana"/>
                <a:cs typeface="Verdana"/>
              </a:rPr>
              <a:t> act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interests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their </a:t>
            </a:r>
            <a:r>
              <a:rPr sz="1600" dirty="0">
                <a:latin typeface="Verdana"/>
                <a:cs typeface="Verdana"/>
              </a:rPr>
              <a:t>client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employer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1600" spc="5" dirty="0">
                <a:latin typeface="Verdana"/>
                <a:cs typeface="Verdana"/>
              </a:rPr>
              <a:t>PRODUCT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deliverables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dirty="0">
                <a:latin typeface="Verdana"/>
                <a:cs typeface="Verdana"/>
              </a:rPr>
              <a:t> provide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highest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professional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standards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possible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latin typeface="Verdana"/>
                <a:cs typeface="Verdana"/>
              </a:rPr>
              <a:t>JUDGMENT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maintain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integrity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independence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professional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judgment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Verdana"/>
                <a:cs typeface="Verdana"/>
              </a:rPr>
              <a:t>MANAGEMENT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managers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leaders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subscribe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promote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ethical</a:t>
            </a:r>
            <a:r>
              <a:rPr sz="1600" dirty="0">
                <a:latin typeface="Verdana"/>
                <a:cs typeface="Verdana"/>
              </a:rPr>
              <a:t> approach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Verdana"/>
                <a:cs typeface="Verdana"/>
              </a:rPr>
              <a:t>PROFESSION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advance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integrity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reputation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profession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consistent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public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interest</a:t>
            </a:r>
            <a:endParaRPr sz="1600">
              <a:latin typeface="Verdana"/>
              <a:cs typeface="Verdana"/>
            </a:endParaRPr>
          </a:p>
          <a:p>
            <a:pPr marL="12700" marR="5588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latin typeface="Verdana"/>
                <a:cs typeface="Verdana"/>
              </a:rPr>
              <a:t>COLLEAGUES - </a:t>
            </a:r>
            <a:r>
              <a:rPr sz="1600" spc="-30" dirty="0">
                <a:latin typeface="Verdana"/>
                <a:cs typeface="Verdana"/>
              </a:rPr>
              <a:t>Tester </a:t>
            </a:r>
            <a:r>
              <a:rPr sz="1600" spc="-5" dirty="0">
                <a:latin typeface="Verdana"/>
                <a:cs typeface="Verdana"/>
              </a:rPr>
              <a:t>shall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-5" dirty="0">
                <a:latin typeface="Verdana"/>
                <a:cs typeface="Verdana"/>
              </a:rPr>
              <a:t>fair to and </a:t>
            </a:r>
            <a:r>
              <a:rPr sz="1600" dirty="0">
                <a:latin typeface="Verdana"/>
                <a:cs typeface="Verdana"/>
              </a:rPr>
              <a:t>supportive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colleagues,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promote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cooperation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developers</a:t>
            </a:r>
            <a:endParaRPr sz="1600">
              <a:latin typeface="Verdana"/>
              <a:cs typeface="Verdana"/>
            </a:endParaRPr>
          </a:p>
          <a:p>
            <a:pPr marL="12700" marR="832485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Verdana"/>
                <a:cs typeface="Verdana"/>
              </a:rPr>
              <a:t>SELF -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participate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lifelong</a:t>
            </a:r>
            <a:r>
              <a:rPr sz="1600" spc="-5" dirty="0">
                <a:latin typeface="Verdana"/>
                <a:cs typeface="Verdana"/>
              </a:rPr>
              <a:t> learning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promote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ethical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approach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practice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profession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1.5.2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3287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006FAC"/>
                </a:solidFill>
                <a:latin typeface="Verdana"/>
                <a:cs typeface="Verdana"/>
              </a:rPr>
              <a:t>Tester’s</a:t>
            </a:r>
            <a:r>
              <a:rPr sz="20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6FAC"/>
                </a:solidFill>
                <a:latin typeface="Verdana"/>
                <a:cs typeface="Verdana"/>
              </a:rPr>
              <a:t>Developer’s</a:t>
            </a:r>
            <a:r>
              <a:rPr sz="20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Mindsets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44573"/>
            <a:ext cx="8648700" cy="516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54940" indent="-287020">
              <a:lnSpc>
                <a:spcPct val="13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Developers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often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think </a:t>
            </a:r>
            <a:r>
              <a:rPr sz="1600" spc="-10" dirty="0">
                <a:latin typeface="Verdana"/>
                <a:cs typeface="Verdana"/>
              </a:rPr>
              <a:t>differently.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Bringing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mindsets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together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helps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achieve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higher level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quality.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mindset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reflects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individual’s</a:t>
            </a:r>
            <a:r>
              <a:rPr sz="1600" dirty="0">
                <a:latin typeface="Verdana"/>
                <a:cs typeface="Verdana"/>
              </a:rPr>
              <a:t> assumptions</a:t>
            </a:r>
            <a:r>
              <a:rPr sz="1600" spc="-5" dirty="0">
                <a:latin typeface="Verdana"/>
                <a:cs typeface="Verdana"/>
              </a:rPr>
              <a:t> 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preferred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making and </a:t>
            </a:r>
            <a:r>
              <a:rPr sz="1600" dirty="0">
                <a:latin typeface="Verdana"/>
                <a:cs typeface="Verdana"/>
              </a:rPr>
              <a:t>problem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solving.</a:t>
            </a:r>
            <a:endParaRPr sz="1600">
              <a:latin typeface="Verdana"/>
              <a:cs typeface="Verdana"/>
            </a:endParaRPr>
          </a:p>
          <a:p>
            <a:pPr marL="299085" marR="5080" indent="-287020">
              <a:lnSpc>
                <a:spcPct val="13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tester’s </a:t>
            </a:r>
            <a:r>
              <a:rPr sz="1600" dirty="0">
                <a:latin typeface="Verdana"/>
                <a:cs typeface="Verdana"/>
              </a:rPr>
              <a:t>mindset should </a:t>
            </a:r>
            <a:r>
              <a:rPr sz="1600" spc="-5" dirty="0">
                <a:latin typeface="Verdana"/>
                <a:cs typeface="Verdana"/>
              </a:rPr>
              <a:t>include </a:t>
            </a:r>
            <a:r>
              <a:rPr sz="1600" spc="-15" dirty="0">
                <a:latin typeface="Verdana"/>
                <a:cs typeface="Verdana"/>
              </a:rPr>
              <a:t>curiosity, </a:t>
            </a:r>
            <a:r>
              <a:rPr sz="1600" dirty="0">
                <a:latin typeface="Verdana"/>
                <a:cs typeface="Verdana"/>
              </a:rPr>
              <a:t>professional pessimism, a critical eye,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attention to detail, and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motivation </a:t>
            </a:r>
            <a:r>
              <a:rPr sz="1600" spc="5" dirty="0">
                <a:latin typeface="Verdana"/>
                <a:cs typeface="Verdana"/>
              </a:rPr>
              <a:t>for good </a:t>
            </a:r>
            <a:r>
              <a:rPr sz="1600" spc="-5" dirty="0">
                <a:latin typeface="Verdana"/>
                <a:cs typeface="Verdana"/>
              </a:rPr>
              <a:t>and positive communications and </a:t>
            </a:r>
            <a:r>
              <a:rPr sz="1600" dirty="0">
                <a:latin typeface="Verdana"/>
                <a:cs typeface="Verdana"/>
              </a:rPr>
              <a:t> relationships.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tester’s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mindset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tends 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grow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mature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gains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developer’s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mindset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designing</a:t>
            </a:r>
            <a:r>
              <a:rPr sz="1600" spc="-5" dirty="0">
                <a:latin typeface="Verdana"/>
                <a:cs typeface="Verdana"/>
              </a:rPr>
              <a:t> and building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solutions than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Verdana"/>
                <a:cs typeface="Verdana"/>
              </a:rPr>
              <a:t>contemplating </a:t>
            </a:r>
            <a:r>
              <a:rPr sz="1600" dirty="0">
                <a:latin typeface="Verdana"/>
                <a:cs typeface="Verdana"/>
              </a:rPr>
              <a:t>what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might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wrong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those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solutions.</a:t>
            </a:r>
            <a:endParaRPr sz="1600">
              <a:latin typeface="Verdana"/>
              <a:cs typeface="Verdana"/>
            </a:endParaRPr>
          </a:p>
          <a:p>
            <a:pPr marL="286385" marR="551180" indent="-286385">
              <a:lnSpc>
                <a:spcPct val="100000"/>
              </a:lnSpc>
              <a:spcBef>
                <a:spcPts val="1080"/>
              </a:spcBef>
              <a:buClr>
                <a:srgbClr val="006FAC"/>
              </a:buClr>
              <a:buFont typeface="Wingdings"/>
              <a:buChar char=""/>
              <a:tabLst>
                <a:tab pos="286385" algn="l"/>
                <a:tab pos="299720" algn="l"/>
              </a:tabLst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addition,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confirmation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makes it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difficult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find</a:t>
            </a:r>
            <a:r>
              <a:rPr sz="1600" spc="-5" dirty="0">
                <a:latin typeface="Verdana"/>
                <a:cs typeface="Verdana"/>
              </a:rPr>
              <a:t> mistakes 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own</a:t>
            </a:r>
            <a:endParaRPr sz="1600">
              <a:latin typeface="Verdana"/>
              <a:cs typeface="Verdana"/>
            </a:endParaRPr>
          </a:p>
          <a:p>
            <a:pPr marR="554355" algn="ctr">
              <a:lnSpc>
                <a:spcPct val="100000"/>
              </a:lnSpc>
              <a:spcBef>
                <a:spcPts val="580"/>
              </a:spcBef>
            </a:pPr>
            <a:r>
              <a:rPr sz="1600" spc="5" dirty="0">
                <a:latin typeface="Verdana"/>
                <a:cs typeface="Verdana"/>
              </a:rPr>
              <a:t>work.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right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mindset,</a:t>
            </a:r>
            <a:r>
              <a:rPr sz="1600" dirty="0">
                <a:latin typeface="Verdana"/>
                <a:cs typeface="Verdana"/>
              </a:rPr>
              <a:t> developers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able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own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299085" marR="195580" indent="-287020">
              <a:lnSpc>
                <a:spcPct val="13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Having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independent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increases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detection effectiveness, </a:t>
            </a:r>
            <a:r>
              <a:rPr sz="1600" spc="-5" dirty="0">
                <a:latin typeface="Verdana"/>
                <a:cs typeface="Verdana"/>
              </a:rPr>
              <a:t>which is particularly </a:t>
            </a:r>
            <a:r>
              <a:rPr sz="1600" dirty="0">
                <a:latin typeface="Verdana"/>
                <a:cs typeface="Verdana"/>
              </a:rPr>
              <a:t>important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large, </a:t>
            </a:r>
            <a:r>
              <a:rPr sz="1600" spc="5" dirty="0">
                <a:latin typeface="Verdana"/>
                <a:cs typeface="Verdana"/>
              </a:rPr>
              <a:t>complex, or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safety-critical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965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Limitations</a:t>
            </a:r>
            <a:r>
              <a:rPr spc="-7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76427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Even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 generate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input,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run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evaluate the output,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would not</a:t>
            </a:r>
            <a:r>
              <a:rPr sz="1800" dirty="0">
                <a:latin typeface="Verdana"/>
                <a:cs typeface="Verdana"/>
              </a:rPr>
              <a:t> detect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faults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Correctness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spc="-10" dirty="0">
                <a:latin typeface="Verdana"/>
                <a:cs typeface="Verdana"/>
              </a:rPr>
              <a:t> checked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programmer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misinterpreted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specs,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specs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misinterpreted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find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missing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paths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671" y="1493519"/>
            <a:ext cx="1639824" cy="171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452730"/>
            <a:ext cx="6497320" cy="38093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5" dirty="0">
                <a:latin typeface="Verdana"/>
                <a:cs typeface="Verdana"/>
              </a:rPr>
              <a:t> 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extremely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creative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intellectually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challenging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task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No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exists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bug</a:t>
            </a:r>
            <a:endParaRPr sz="16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conducted </a:t>
            </a:r>
            <a:r>
              <a:rPr sz="1600" spc="-5" dirty="0">
                <a:latin typeface="Verdana"/>
                <a:cs typeface="Verdana"/>
              </a:rPr>
              <a:t>with the help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users requirements,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 documents, </a:t>
            </a:r>
            <a:r>
              <a:rPr sz="1600" spc="-15" dirty="0">
                <a:latin typeface="Verdana"/>
                <a:cs typeface="Verdana"/>
              </a:rPr>
              <a:t>functionality, </a:t>
            </a:r>
            <a:r>
              <a:rPr sz="1600" spc="-5" dirty="0">
                <a:latin typeface="Verdana"/>
                <a:cs typeface="Verdana"/>
              </a:rPr>
              <a:t>internal </a:t>
            </a:r>
            <a:r>
              <a:rPr sz="1600" dirty="0">
                <a:latin typeface="Verdana"/>
                <a:cs typeface="Verdana"/>
              </a:rPr>
              <a:t>structures </a:t>
            </a:r>
            <a:r>
              <a:rPr sz="1600" spc="5" dirty="0">
                <a:latin typeface="Verdana"/>
                <a:cs typeface="Verdana"/>
              </a:rPr>
              <a:t>&amp; </a:t>
            </a:r>
            <a:r>
              <a:rPr sz="1600" dirty="0">
                <a:latin typeface="Verdana"/>
                <a:cs typeface="Verdana"/>
              </a:rPr>
              <a:t>design,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Scope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potentially </a:t>
            </a:r>
            <a:r>
              <a:rPr sz="1600" dirty="0">
                <a:latin typeface="Verdana"/>
                <a:cs typeface="Verdana"/>
              </a:rPr>
              <a:t>much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higher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15" dirty="0">
                <a:latin typeface="Verdana"/>
                <a:cs typeface="Verdana"/>
              </a:rPr>
              <a:t>way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destructive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successful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brings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error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Various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principles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882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1.1	What</a:t>
            </a:r>
            <a:r>
              <a:rPr spc="-20" dirty="0"/>
              <a:t> </a:t>
            </a:r>
            <a:r>
              <a:rPr spc="5" dirty="0"/>
              <a:t>is</a:t>
            </a:r>
            <a:r>
              <a:rPr spc="-60" dirty="0"/>
              <a:t> </a:t>
            </a:r>
            <a:r>
              <a:rPr spc="-35" dirty="0"/>
              <a:t>Testing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121897"/>
            <a:ext cx="8472805" cy="54844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assess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reduce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 failure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operation.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Misperceptions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695325" marR="264160" lvl="1" indent="-403225">
              <a:lnSpc>
                <a:spcPct val="150100"/>
              </a:lnSpc>
              <a:spcBef>
                <a:spcPts val="560"/>
              </a:spcBef>
              <a:buClr>
                <a:srgbClr val="006FAC"/>
              </a:buClr>
              <a:buFont typeface="Wingdings"/>
              <a:buChar char=""/>
              <a:tabLst>
                <a:tab pos="695325" algn="l"/>
                <a:tab pos="69596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only consists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running tests i.e. executing the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 checking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results. </a:t>
            </a:r>
            <a:r>
              <a:rPr sz="1600" spc="-5" dirty="0">
                <a:latin typeface="Verdana"/>
                <a:cs typeface="Verdana"/>
              </a:rPr>
              <a:t>But,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testing is </a:t>
            </a:r>
            <a:r>
              <a:rPr sz="1600" spc="5" dirty="0">
                <a:latin typeface="Verdana"/>
                <a:cs typeface="Verdana"/>
              </a:rPr>
              <a:t>a process </a:t>
            </a:r>
            <a:r>
              <a:rPr sz="1600" dirty="0">
                <a:latin typeface="Verdana"/>
                <a:cs typeface="Verdana"/>
              </a:rPr>
              <a:t>which </a:t>
            </a:r>
            <a:r>
              <a:rPr sz="1600" spc="-5" dirty="0">
                <a:latin typeface="Verdana"/>
                <a:cs typeface="Verdana"/>
              </a:rPr>
              <a:t>includes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many </a:t>
            </a:r>
            <a:r>
              <a:rPr sz="1600" dirty="0">
                <a:latin typeface="Verdana"/>
                <a:cs typeface="Verdana"/>
              </a:rPr>
              <a:t>different </a:t>
            </a:r>
            <a:r>
              <a:rPr sz="1600" spc="-5" dirty="0">
                <a:latin typeface="Verdana"/>
                <a:cs typeface="Verdana"/>
              </a:rPr>
              <a:t>activities and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execution is just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these </a:t>
            </a:r>
            <a:r>
              <a:rPr sz="1600" spc="-5" dirty="0">
                <a:latin typeface="Verdana"/>
                <a:cs typeface="Verdana"/>
              </a:rPr>
              <a:t>activities.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-5" dirty="0">
                <a:latin typeface="Verdana"/>
                <a:cs typeface="Verdana"/>
              </a:rPr>
              <a:t>includes activities </a:t>
            </a:r>
            <a:r>
              <a:rPr sz="1600" dirty="0">
                <a:latin typeface="Verdana"/>
                <a:cs typeface="Verdana"/>
              </a:rPr>
              <a:t>such as test </a:t>
            </a:r>
            <a:r>
              <a:rPr sz="1600" spc="-5" dirty="0">
                <a:latin typeface="Verdana"/>
                <a:cs typeface="Verdana"/>
              </a:rPr>
              <a:t>planning, analyzing, </a:t>
            </a:r>
            <a:r>
              <a:rPr sz="1600" dirty="0">
                <a:latin typeface="Verdana"/>
                <a:cs typeface="Verdana"/>
              </a:rPr>
              <a:t> designing, </a:t>
            </a:r>
            <a:r>
              <a:rPr sz="1600" spc="-5" dirty="0">
                <a:latin typeface="Verdana"/>
                <a:cs typeface="Verdana"/>
              </a:rPr>
              <a:t>implementing and executing the </a:t>
            </a:r>
            <a:r>
              <a:rPr sz="1600" dirty="0">
                <a:latin typeface="Verdana"/>
                <a:cs typeface="Verdana"/>
              </a:rPr>
              <a:t>tests, reporting test </a:t>
            </a:r>
            <a:r>
              <a:rPr sz="1600" spc="5" dirty="0">
                <a:latin typeface="Verdana"/>
                <a:cs typeface="Verdana"/>
              </a:rPr>
              <a:t>progress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results,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evaluating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quality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695325" marR="5080" lvl="1" indent="-40322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"/>
              <a:tabLst>
                <a:tab pos="695325" algn="l"/>
                <a:tab pos="69596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focuses entirely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verification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requirements, user stories,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other specifications.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But,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involves</a:t>
            </a:r>
            <a:r>
              <a:rPr sz="1600" dirty="0">
                <a:latin typeface="Verdana"/>
                <a:cs typeface="Verdana"/>
              </a:rPr>
              <a:t> checking </a:t>
            </a:r>
            <a:r>
              <a:rPr sz="1600" spc="-5" dirty="0">
                <a:latin typeface="Verdana"/>
                <a:cs typeface="Verdana"/>
              </a:rPr>
              <a:t>whether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meets specified requirements, </a:t>
            </a:r>
            <a:r>
              <a:rPr sz="1600" spc="-5" dirty="0">
                <a:latin typeface="Verdana"/>
                <a:cs typeface="Verdana"/>
              </a:rPr>
              <a:t>it also </a:t>
            </a:r>
            <a:r>
              <a:rPr sz="1600" spc="-10" dirty="0">
                <a:latin typeface="Verdana"/>
                <a:cs typeface="Verdana"/>
              </a:rPr>
              <a:t>involves validation, </a:t>
            </a:r>
            <a:r>
              <a:rPr sz="1600" dirty="0">
                <a:latin typeface="Verdana"/>
                <a:cs typeface="Verdana"/>
              </a:rPr>
              <a:t>which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checking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whether 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spc="5" dirty="0">
                <a:latin typeface="Verdana"/>
                <a:cs typeface="Verdana"/>
              </a:rPr>
              <a:t>meet </a:t>
            </a:r>
            <a:r>
              <a:rPr sz="1600" dirty="0">
                <a:latin typeface="Verdana"/>
                <a:cs typeface="Verdana"/>
              </a:rPr>
              <a:t>user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other </a:t>
            </a:r>
            <a:r>
              <a:rPr sz="1600" spc="-5" dirty="0">
                <a:latin typeface="Verdana"/>
                <a:cs typeface="Verdana"/>
              </a:rPr>
              <a:t>stakeholder </a:t>
            </a:r>
            <a:r>
              <a:rPr sz="1600" dirty="0">
                <a:latin typeface="Verdana"/>
                <a:cs typeface="Verdana"/>
              </a:rPr>
              <a:t>needs </a:t>
            </a:r>
            <a:r>
              <a:rPr sz="1600" spc="-5" dirty="0">
                <a:latin typeface="Verdana"/>
                <a:cs typeface="Verdana"/>
              </a:rPr>
              <a:t>in its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operational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environment(s).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503044"/>
            <a:ext cx="6644640" cy="49764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471170">
              <a:lnSpc>
                <a:spcPts val="1610"/>
              </a:lnSpc>
              <a:spcBef>
                <a:spcPts val="325"/>
              </a:spcBef>
              <a:tabLst>
                <a:tab pos="1264285" algn="l"/>
              </a:tabLst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1:	</a:t>
            </a:r>
            <a:r>
              <a:rPr sz="1500" dirty="0">
                <a:latin typeface="Verdana"/>
                <a:cs typeface="Verdana"/>
              </a:rPr>
              <a:t>What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visible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end-users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deviation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from the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specific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expected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behavior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called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Defect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Bug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5" dirty="0">
                <a:latin typeface="Verdana"/>
                <a:cs typeface="Verdana"/>
              </a:rPr>
              <a:t>Failure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5" dirty="0">
                <a:latin typeface="Verdana"/>
                <a:cs typeface="Verdana"/>
              </a:rPr>
              <a:t>Fault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AC"/>
              </a:buClr>
              <a:buFont typeface="Wingdings"/>
              <a:buChar char="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12085" algn="l"/>
              </a:tabLst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2: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planned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sequence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actions.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3: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Pick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best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definition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job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done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10" dirty="0">
                <a:latin typeface="Verdana"/>
                <a:cs typeface="Verdana"/>
              </a:rPr>
              <a:t>Zero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defects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3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Conformance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15" dirty="0">
                <a:latin typeface="Verdana"/>
                <a:cs typeface="Verdana"/>
              </a:rPr>
              <a:t>Work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designed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Verdana"/>
              <a:cs typeface="Verdana"/>
            </a:endParaRPr>
          </a:p>
          <a:p>
            <a:pPr marL="12700" marR="5080">
              <a:lnSpc>
                <a:spcPts val="1610"/>
              </a:lnSpc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4: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One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cannot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program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completely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guarantee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that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error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free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(T/F)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5: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One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find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missing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paths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due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coding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errors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(T/F)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97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  <a:tab pos="3048635" algn="l"/>
              </a:tabLst>
            </a:pPr>
            <a:r>
              <a:rPr spc="-5" dirty="0"/>
              <a:t>1.1	What</a:t>
            </a:r>
            <a:r>
              <a:rPr spc="10" dirty="0"/>
              <a:t> </a:t>
            </a:r>
            <a:r>
              <a:rPr spc="5" dirty="0"/>
              <a:t>is</a:t>
            </a:r>
            <a:r>
              <a:rPr spc="-35" dirty="0"/>
              <a:t> Testing</a:t>
            </a:r>
            <a:r>
              <a:rPr spc="5" dirty="0"/>
              <a:t> </a:t>
            </a:r>
            <a:r>
              <a:rPr spc="-5" dirty="0"/>
              <a:t>?	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258570"/>
            <a:ext cx="8350884" cy="384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being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tested;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dynamic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marR="38608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reviewing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dirty="0">
                <a:latin typeface="Verdana"/>
                <a:cs typeface="Verdana"/>
              </a:rPr>
              <a:t> products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requirements,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stories, </a:t>
            </a:r>
            <a:r>
              <a:rPr sz="1800" spc="-5" dirty="0">
                <a:latin typeface="Verdana"/>
                <a:cs typeface="Verdana"/>
              </a:rPr>
              <a:t>and source </a:t>
            </a:r>
            <a:r>
              <a:rPr sz="1800" dirty="0">
                <a:latin typeface="Verdana"/>
                <a:cs typeface="Verdana"/>
              </a:rPr>
              <a:t>code;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testing is called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static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695325">
              <a:lnSpc>
                <a:spcPct val="150000"/>
              </a:lnSpc>
              <a:spcBef>
                <a:spcPts val="158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activities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carried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lifecycles, </a:t>
            </a:r>
            <a:r>
              <a:rPr sz="1800" dirty="0">
                <a:latin typeface="Verdana"/>
                <a:cs typeface="Verdana"/>
              </a:rPr>
              <a:t>explained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lesson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898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2000" spc="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251666"/>
            <a:ext cx="8460740" cy="49358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evaluate work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stories,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design,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verify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 specified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been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fulfilled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validate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 object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build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confidence</a:t>
            </a:r>
            <a:r>
              <a:rPr sz="1800" dirty="0">
                <a:latin typeface="Verdana"/>
                <a:cs typeface="Verdana"/>
              </a:rPr>
              <a:t> in </a:t>
            </a:r>
            <a:r>
              <a:rPr sz="1800" spc="-5" dirty="0">
                <a:latin typeface="Verdana"/>
                <a:cs typeface="Verdana"/>
              </a:rPr>
              <a:t>the level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prevent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before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299085" marR="30543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 sufficient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allow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make </a:t>
            </a:r>
            <a:r>
              <a:rPr sz="1800" spc="-5" dirty="0">
                <a:latin typeface="Verdana"/>
                <a:cs typeface="Verdana"/>
              </a:rPr>
              <a:t>informed </a:t>
            </a:r>
            <a:r>
              <a:rPr sz="1800" dirty="0">
                <a:latin typeface="Verdana"/>
                <a:cs typeface="Verdana"/>
              </a:rPr>
              <a:t>decisions, especially regarding </a:t>
            </a:r>
            <a:r>
              <a:rPr sz="1800" spc="-5" dirty="0">
                <a:latin typeface="Verdana"/>
                <a:cs typeface="Verdana"/>
              </a:rPr>
              <a:t>the level </a:t>
            </a:r>
            <a:r>
              <a:rPr sz="1800" dirty="0">
                <a:latin typeface="Verdana"/>
                <a:cs typeface="Verdana"/>
              </a:rPr>
              <a:t>of quality of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901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2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(Cont.)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251666"/>
            <a:ext cx="8229600" cy="481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</a:t>
            </a:r>
            <a:r>
              <a:rPr sz="1800" dirty="0">
                <a:latin typeface="Verdana"/>
                <a:cs typeface="Verdana"/>
              </a:rPr>
              <a:t> of risk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inadequate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previously undetected </a:t>
            </a:r>
            <a:r>
              <a:rPr sz="1800" spc="-5" dirty="0">
                <a:latin typeface="Verdana"/>
                <a:cs typeface="Verdana"/>
              </a:rPr>
              <a:t>failures occurring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operation) and </a:t>
            </a:r>
            <a:r>
              <a:rPr sz="1800" dirty="0">
                <a:latin typeface="Verdana"/>
                <a:cs typeface="Verdana"/>
              </a:rPr>
              <a:t>contribute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delivery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higher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299085" marR="361950" indent="-287020">
              <a:lnSpc>
                <a:spcPct val="150000"/>
              </a:lnSpc>
              <a:spcBef>
                <a:spcPts val="15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comply with </a:t>
            </a:r>
            <a:r>
              <a:rPr sz="1800" spc="-5" dirty="0">
                <a:latin typeface="Verdana"/>
                <a:cs typeface="Verdana"/>
              </a:rPr>
              <a:t>contractual, </a:t>
            </a:r>
            <a:r>
              <a:rPr sz="1800" dirty="0">
                <a:latin typeface="Verdana"/>
                <a:cs typeface="Verdana"/>
              </a:rPr>
              <a:t>legal, or regulatory requirements or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standards, and/or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verify 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object’s </a:t>
            </a:r>
            <a:r>
              <a:rPr sz="1800" dirty="0">
                <a:latin typeface="Verdana"/>
                <a:cs typeface="Verdana"/>
              </a:rPr>
              <a:t>compliance with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440690">
              <a:lnSpc>
                <a:spcPct val="150100"/>
              </a:lnSpc>
              <a:spcBef>
                <a:spcPts val="1580"/>
              </a:spcBef>
            </a:pPr>
            <a:r>
              <a:rPr sz="1800" spc="-5" dirty="0">
                <a:latin typeface="Verdana"/>
                <a:cs typeface="Verdana"/>
              </a:rPr>
              <a:t>Objectives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vary,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depending</a:t>
            </a:r>
            <a:r>
              <a:rPr sz="1800" spc="-5" dirty="0">
                <a:latin typeface="Verdana"/>
                <a:cs typeface="Verdana"/>
              </a:rPr>
              <a:t> upon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being tested,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level, and the software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lifecycle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0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Software</a:t>
            </a:r>
            <a:r>
              <a:rPr spc="10" dirty="0"/>
              <a:t> </a:t>
            </a:r>
            <a:r>
              <a:rPr spc="-35" dirty="0"/>
              <a:t>Testing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25930"/>
            <a:ext cx="8308340" cy="486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executing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program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program)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intention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finding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errors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 </a:t>
            </a:r>
            <a:r>
              <a:rPr sz="1700" spc="-5" dirty="0">
                <a:latin typeface="Verdana"/>
                <a:cs typeface="Verdana"/>
              </a:rPr>
              <a:t>G.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J.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Myers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111125">
              <a:lnSpc>
                <a:spcPct val="160100"/>
              </a:lnSpc>
              <a:tabLst>
                <a:tab pos="6944995" algn="l"/>
              </a:tabLst>
            </a:pPr>
            <a:r>
              <a:rPr sz="1700" spc="5" dirty="0">
                <a:latin typeface="Verdana"/>
                <a:cs typeface="Verdana"/>
              </a:rPr>
              <a:t>S</a:t>
            </a:r>
            <a:r>
              <a:rPr sz="1700" dirty="0">
                <a:latin typeface="Verdana"/>
                <a:cs typeface="Verdana"/>
              </a:rPr>
              <a:t>oft</a:t>
            </a:r>
            <a:r>
              <a:rPr sz="1700" spc="-30" dirty="0">
                <a:latin typeface="Verdana"/>
                <a:cs typeface="Verdana"/>
              </a:rPr>
              <a:t>w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s </a:t>
            </a:r>
            <a:r>
              <a:rPr sz="1700" spc="-5" dirty="0">
                <a:latin typeface="Verdana"/>
                <a:cs typeface="Verdana"/>
              </a:rPr>
              <a:t>th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</a:t>
            </a:r>
            <a:r>
              <a:rPr sz="1700" dirty="0">
                <a:latin typeface="Verdana"/>
                <a:cs typeface="Verdana"/>
              </a:rPr>
              <a:t>oc</a:t>
            </a:r>
            <a:r>
              <a:rPr sz="1700" spc="-15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</a:t>
            </a:r>
            <a:r>
              <a:rPr sz="1700" spc="-5" dirty="0">
                <a:latin typeface="Verdana"/>
                <a:cs typeface="Verdana"/>
              </a:rPr>
              <a:t>o</a:t>
            </a:r>
            <a:r>
              <a:rPr sz="1700" dirty="0">
                <a:latin typeface="Verdana"/>
                <a:cs typeface="Verdana"/>
              </a:rPr>
              <a:t>n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li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dirty="0">
                <a:latin typeface="Verdana"/>
                <a:cs typeface="Verdana"/>
              </a:rPr>
              <a:t>y 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nd	co</a:t>
            </a:r>
            <a:r>
              <a:rPr sz="1700" spc="-15" dirty="0">
                <a:latin typeface="Verdana"/>
                <a:cs typeface="Verdana"/>
              </a:rPr>
              <a:t>r</a:t>
            </a:r>
            <a:r>
              <a:rPr sz="1700" spc="-10" dirty="0">
                <a:latin typeface="Verdana"/>
                <a:cs typeface="Verdana"/>
              </a:rPr>
              <a:t>re</a:t>
            </a:r>
            <a:r>
              <a:rPr sz="1700" dirty="0">
                <a:latin typeface="Verdana"/>
                <a:cs typeface="Verdana"/>
              </a:rPr>
              <a:t>ctn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ss  of</a:t>
            </a:r>
            <a:r>
              <a:rPr sz="1700" spc="-5" dirty="0">
                <a:latin typeface="Verdana"/>
                <a:cs typeface="Verdana"/>
              </a:rPr>
              <a:t> software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running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Verdana"/>
              <a:cs typeface="Verdana"/>
            </a:endParaRPr>
          </a:p>
          <a:p>
            <a:pPr marL="12700" marR="781685">
              <a:lnSpc>
                <a:spcPct val="160100"/>
              </a:lnSpc>
            </a:pP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exercising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component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manual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automated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means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verify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satisfies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IEEE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83a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60100"/>
              </a:lnSpc>
              <a:tabLst>
                <a:tab pos="2726055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process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analyzing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existing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	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to evaluate the feature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IEEE/ANSI,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1983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[Std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829-1983]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4225</Words>
  <Application>Microsoft Office PowerPoint</Application>
  <PresentationFormat>On-screen Show (4:3)</PresentationFormat>
  <Paragraphs>499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Angles</vt:lpstr>
      <vt:lpstr>PowerPoint Presentation</vt:lpstr>
      <vt:lpstr>Lesson Objectives</vt:lpstr>
      <vt:lpstr>Lesson Objectives</vt:lpstr>
      <vt:lpstr>Some Facts about Software Systems !!</vt:lpstr>
      <vt:lpstr>1.1 What is Testing ?</vt:lpstr>
      <vt:lpstr>1.1 What is Testing ? (Cont.)</vt:lpstr>
      <vt:lpstr>1.1.1</vt:lpstr>
      <vt:lpstr>1.1.1</vt:lpstr>
      <vt:lpstr>Software Testing - Definitions</vt:lpstr>
      <vt:lpstr>1.1.2</vt:lpstr>
      <vt:lpstr>1.2 Why is Software Testing necessary ?</vt:lpstr>
      <vt:lpstr>1.2.1 Testing’s Contributions to Success</vt:lpstr>
      <vt:lpstr>1.2.2</vt:lpstr>
      <vt:lpstr>Quality Assurance and Testing (Cont.)</vt:lpstr>
      <vt:lpstr>1.2.3</vt:lpstr>
      <vt:lpstr>1.2.3</vt:lpstr>
      <vt:lpstr>Reasons behind Errors</vt:lpstr>
      <vt:lpstr>1.2.4 Defects, Root Causes and Effects</vt:lpstr>
      <vt:lpstr>PowerPoint Presentation</vt:lpstr>
      <vt:lpstr>Importance of Testing Early in SDLC Phases</vt:lpstr>
      <vt:lpstr>1.3 Seven Testing Principles</vt:lpstr>
      <vt:lpstr>Economics of Testing</vt:lpstr>
      <vt:lpstr>Scope of Software Testing</vt:lpstr>
      <vt:lpstr>Scope of Software Testing</vt:lpstr>
      <vt:lpstr>Factors influencing the Scope of Testing</vt:lpstr>
      <vt:lpstr>1.4 Test Process</vt:lpstr>
      <vt:lpstr>1.4.1 Test Process in Context</vt:lpstr>
      <vt:lpstr>1.4.1</vt:lpstr>
      <vt:lpstr>1.4.2</vt:lpstr>
      <vt:lpstr>PowerPoint Presentation</vt:lpstr>
      <vt:lpstr>Test Planning</vt:lpstr>
      <vt:lpstr>Test Monitoring and Control</vt:lpstr>
      <vt:lpstr>Test Analysis</vt:lpstr>
      <vt:lpstr>Test Analysis (Cont.)</vt:lpstr>
      <vt:lpstr>Test Analysis (Cont.)</vt:lpstr>
      <vt:lpstr>Test Design</vt:lpstr>
      <vt:lpstr>Test Implementation</vt:lpstr>
      <vt:lpstr>Test Implementation (Cont.)</vt:lpstr>
      <vt:lpstr>Test Execution</vt:lpstr>
      <vt:lpstr>Test Completion</vt:lpstr>
      <vt:lpstr>1.4.3</vt:lpstr>
      <vt:lpstr>1.4.4 Traceability between Test Basis and Test Work Products</vt:lpstr>
      <vt:lpstr>Attributes of a good Tester</vt:lpstr>
      <vt:lpstr>1.5 Psychology of Testing</vt:lpstr>
      <vt:lpstr>1.5.1 Human Psychology and Testing</vt:lpstr>
      <vt:lpstr>Code of Ethics for Tester</vt:lpstr>
      <vt:lpstr>1.5.2</vt:lpstr>
      <vt:lpstr>Limitations of Software Testing</vt:lpstr>
      <vt:lpstr>Summary</vt:lpstr>
      <vt:lpstr>Review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918617893423</cp:lastModifiedBy>
  <cp:revision>2</cp:revision>
  <dcterms:created xsi:type="dcterms:W3CDTF">2021-10-20T09:17:37Z</dcterms:created>
  <dcterms:modified xsi:type="dcterms:W3CDTF">2021-10-20T09:22:48Z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