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19" y="3380178"/>
            <a:ext cx="2463165" cy="7454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6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3:</a:t>
            </a:r>
            <a:r>
              <a:rPr sz="160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6FAC"/>
                </a:solidFill>
                <a:latin typeface="Verdana"/>
                <a:cs typeface="Verdana"/>
              </a:rPr>
              <a:t>Static</a:t>
            </a:r>
            <a:r>
              <a:rPr sz="16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574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3.2	</a:t>
            </a:r>
            <a:r>
              <a:rPr spc="-15" dirty="0"/>
              <a:t>Review</a:t>
            </a:r>
            <a:r>
              <a:rPr spc="-40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588389"/>
            <a:ext cx="8330565" cy="509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Reviews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vary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from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informal</a:t>
            </a:r>
            <a:r>
              <a:rPr sz="1800" b="1" dirty="0">
                <a:latin typeface="Verdana"/>
                <a:cs typeface="Verdana"/>
              </a:rPr>
              <a:t> to </a:t>
            </a:r>
            <a:r>
              <a:rPr sz="1800" b="1" spc="-5" dirty="0">
                <a:latin typeface="Verdana"/>
                <a:cs typeface="Verdana"/>
              </a:rPr>
              <a:t>formal.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Informal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reviews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characterized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defined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69"/>
              </a:spcBef>
            </a:pP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formal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documented output.</a:t>
            </a:r>
            <a:endParaRPr sz="1800">
              <a:latin typeface="Verdana"/>
              <a:cs typeface="Verdana"/>
            </a:endParaRPr>
          </a:p>
          <a:p>
            <a:pPr marL="299085" marR="1778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Formal </a:t>
            </a:r>
            <a:r>
              <a:rPr sz="1800" spc="-5" dirty="0">
                <a:latin typeface="Verdana"/>
                <a:cs typeface="Verdana"/>
              </a:rPr>
              <a:t>reviews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characterized </a:t>
            </a:r>
            <a:r>
              <a:rPr sz="1800" dirty="0">
                <a:latin typeface="Verdana"/>
                <a:cs typeface="Verdana"/>
              </a:rPr>
              <a:t>by team participation, </a:t>
            </a:r>
            <a:r>
              <a:rPr sz="1800" spc="-5" dirty="0">
                <a:latin typeface="Verdana"/>
                <a:cs typeface="Verdana"/>
              </a:rPr>
              <a:t>documented </a:t>
            </a:r>
            <a:r>
              <a:rPr sz="1800" dirty="0">
                <a:latin typeface="Verdana"/>
                <a:cs typeface="Verdana"/>
              </a:rPr>
              <a:t> results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review,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conducting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review. </a:t>
            </a: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formality of a review process is related to factors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SDLC </a:t>
            </a:r>
            <a:r>
              <a:rPr sz="1800" dirty="0">
                <a:latin typeface="Verdana"/>
                <a:cs typeface="Verdana"/>
              </a:rPr>
              <a:t>model,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maturity of </a:t>
            </a:r>
            <a:r>
              <a:rPr sz="1800" spc="-5" dirty="0">
                <a:latin typeface="Verdana"/>
                <a:cs typeface="Verdana"/>
              </a:rPr>
              <a:t>the development </a:t>
            </a:r>
            <a:r>
              <a:rPr sz="1800" dirty="0">
                <a:latin typeface="Verdana"/>
                <a:cs typeface="Verdana"/>
              </a:rPr>
              <a:t>process,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complexity of </a:t>
            </a:r>
            <a:r>
              <a:rPr sz="1800" spc="-5" dirty="0">
                <a:latin typeface="Verdana"/>
                <a:cs typeface="Verdana"/>
              </a:rPr>
              <a:t>the work </a:t>
            </a:r>
            <a:r>
              <a:rPr sz="1800" dirty="0">
                <a:latin typeface="Verdana"/>
                <a:cs typeface="Verdana"/>
              </a:rPr>
              <a:t>product to be reviewed,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legal or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regulatory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and/or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need 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audit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trail.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4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focus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depends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agreed </a:t>
            </a:r>
            <a:r>
              <a:rPr sz="1800" spc="-5" dirty="0">
                <a:latin typeface="Verdana"/>
                <a:cs typeface="Verdana"/>
              </a:rPr>
              <a:t>objectives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review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gaining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understanding,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educating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participants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 testers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new </a:t>
            </a:r>
            <a:r>
              <a:rPr sz="1800" dirty="0">
                <a:latin typeface="Verdana"/>
                <a:cs typeface="Verdana"/>
              </a:rPr>
              <a:t>team members, or </a:t>
            </a:r>
            <a:r>
              <a:rPr sz="1800" spc="-5" dirty="0">
                <a:latin typeface="Verdana"/>
                <a:cs typeface="Verdana"/>
              </a:rPr>
              <a:t>discussing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deciding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5" dirty="0">
                <a:latin typeface="Verdana"/>
                <a:cs typeface="Verdana"/>
              </a:rPr>
              <a:t> consensus).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8056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3.2.1	</a:t>
            </a:r>
            <a:r>
              <a:rPr spc="-40" dirty="0"/>
              <a:t>Work</a:t>
            </a:r>
            <a:r>
              <a:rPr spc="5" dirty="0"/>
              <a:t> </a:t>
            </a:r>
            <a:r>
              <a:rPr spc="-10" dirty="0"/>
              <a:t>Product</a:t>
            </a:r>
            <a:r>
              <a:rPr spc="10" dirty="0"/>
              <a:t> </a:t>
            </a:r>
            <a:r>
              <a:rPr spc="-15" dirty="0"/>
              <a:t>Review</a:t>
            </a:r>
            <a:r>
              <a:rPr spc="10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606677"/>
            <a:ext cx="7165975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 process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comprises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 </a:t>
            </a:r>
            <a:r>
              <a:rPr sz="1800" dirty="0">
                <a:latin typeface="Verdana"/>
                <a:cs typeface="Verdana"/>
              </a:rPr>
              <a:t>main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Planning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Initiate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Individual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 </a:t>
            </a:r>
            <a:r>
              <a:rPr sz="1800" spc="-25" dirty="0">
                <a:latin typeface="Verdana"/>
                <a:cs typeface="Verdana"/>
              </a:rPr>
              <a:t>(i.e.,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individual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preparation)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Issue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communication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Fixing</a:t>
            </a:r>
            <a:r>
              <a:rPr sz="1800" spc="-10" dirty="0">
                <a:latin typeface="Verdana"/>
                <a:cs typeface="Verdana"/>
              </a:rPr>
              <a:t> and </a:t>
            </a:r>
            <a:r>
              <a:rPr sz="1800" spc="-5" dirty="0">
                <a:latin typeface="Verdana"/>
                <a:cs typeface="Verdana"/>
              </a:rPr>
              <a:t>Reporting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928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Code</a:t>
            </a:r>
            <a:r>
              <a:rPr spc="25" dirty="0"/>
              <a:t> </a:t>
            </a:r>
            <a:r>
              <a:rPr spc="-15" dirty="0"/>
              <a:t>Review</a:t>
            </a:r>
            <a:r>
              <a:rPr spc="5" dirty="0"/>
              <a:t> </a:t>
            </a:r>
            <a:r>
              <a:rPr spc="-5" dirty="0"/>
              <a:t>Checklist</a:t>
            </a:r>
            <a:r>
              <a:rPr spc="-30" dirty="0"/>
              <a:t> </a:t>
            </a:r>
            <a:r>
              <a:rPr spc="-10" dirty="0"/>
              <a:t>used</a:t>
            </a:r>
            <a:r>
              <a:rPr spc="20" dirty="0"/>
              <a:t> </a:t>
            </a:r>
            <a:r>
              <a:rPr spc="5" dirty="0"/>
              <a:t>in</a:t>
            </a:r>
            <a:r>
              <a:rPr spc="-20" dirty="0"/>
              <a:t> </a:t>
            </a:r>
            <a:r>
              <a:rPr spc="-15" dirty="0"/>
              <a:t>Review</a:t>
            </a:r>
            <a:r>
              <a:rPr spc="-5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891461"/>
            <a:ext cx="8581390" cy="54476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Verdana"/>
                <a:cs typeface="Verdana"/>
              </a:rPr>
              <a:t>Data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Reference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30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10" dirty="0">
                <a:latin typeface="Verdana"/>
                <a:cs typeface="Verdana"/>
              </a:rPr>
              <a:t>Is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variable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referenced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whose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unset</a:t>
            </a:r>
            <a:r>
              <a:rPr sz="1600" spc="5" dirty="0">
                <a:latin typeface="Verdana"/>
                <a:cs typeface="Verdana"/>
              </a:rPr>
              <a:t> 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uninitialized?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latin typeface="Verdana"/>
                <a:cs typeface="Verdana"/>
              </a:rPr>
              <a:t>Data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Declaration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30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variables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been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explicitly</a:t>
            </a:r>
            <a:r>
              <a:rPr sz="1600" dirty="0">
                <a:latin typeface="Verdana"/>
                <a:cs typeface="Verdana"/>
              </a:rPr>
              <a:t> declared?</a:t>
            </a:r>
            <a:endParaRPr sz="16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5" dirty="0">
                <a:latin typeface="Verdana"/>
                <a:cs typeface="Verdana"/>
              </a:rPr>
              <a:t>Are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variables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properly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initialized 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declaration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sections?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latin typeface="Verdana"/>
                <a:cs typeface="Verdana"/>
              </a:rPr>
              <a:t>Computation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5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any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computations </a:t>
            </a:r>
            <a:r>
              <a:rPr sz="1600" spc="-5" dirty="0">
                <a:latin typeface="Verdana"/>
                <a:cs typeface="Verdana"/>
              </a:rPr>
              <a:t>using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variables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having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inconsistent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types?</a:t>
            </a:r>
            <a:endParaRPr sz="16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1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15" dirty="0">
                <a:latin typeface="Verdana"/>
                <a:cs typeface="Verdana"/>
              </a:rPr>
              <a:t> any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mixed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mode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computations?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latin typeface="Verdana"/>
                <a:cs typeface="Verdana"/>
              </a:rPr>
              <a:t>Comparison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  <a:p>
            <a:pPr marL="814069" marR="447040" indent="-344805">
              <a:lnSpc>
                <a:spcPts val="154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  <a:tab pos="7673975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th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mparis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ween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ia</a:t>
            </a:r>
            <a:r>
              <a:rPr sz="1600" spc="5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</a:t>
            </a:r>
            <a:r>
              <a:rPr sz="1600" spc="-3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sis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t	</a:t>
            </a:r>
            <a:r>
              <a:rPr sz="1600" spc="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at</a:t>
            </a:r>
            <a:r>
              <a:rPr sz="1600" dirty="0">
                <a:latin typeface="Verdana"/>
                <a:cs typeface="Verdana"/>
              </a:rPr>
              <a:t>a  types?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Verdana"/>
                <a:cs typeface="Verdana"/>
              </a:rPr>
              <a:t>Control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Flow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-5" dirty="0">
                <a:latin typeface="Verdana"/>
                <a:cs typeface="Verdana"/>
              </a:rPr>
              <a:t>Will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every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loop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eventually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terminate?</a:t>
            </a:r>
            <a:endParaRPr sz="1600">
              <a:latin typeface="Verdana"/>
              <a:cs typeface="Verdana"/>
            </a:endParaRPr>
          </a:p>
          <a:p>
            <a:pPr marL="814069" indent="-344805">
              <a:lnSpc>
                <a:spcPts val="1730"/>
              </a:lnSpc>
              <a:spcBef>
                <a:spcPts val="120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1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possible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that,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because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condition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entry,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loop</a:t>
            </a:r>
            <a:r>
              <a:rPr sz="1600" spc="-5" dirty="0">
                <a:latin typeface="Verdana"/>
                <a:cs typeface="Verdana"/>
              </a:rPr>
              <a:t> will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never</a:t>
            </a:r>
            <a:endParaRPr sz="1600">
              <a:latin typeface="Verdana"/>
              <a:cs typeface="Verdana"/>
            </a:endParaRPr>
          </a:p>
          <a:p>
            <a:pPr marL="814069">
              <a:lnSpc>
                <a:spcPts val="1730"/>
              </a:lnSpc>
            </a:pPr>
            <a:r>
              <a:rPr sz="1600" dirty="0">
                <a:latin typeface="Verdana"/>
                <a:cs typeface="Verdana"/>
              </a:rPr>
              <a:t>execute?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latin typeface="Verdana"/>
                <a:cs typeface="Verdana"/>
              </a:rPr>
              <a:t>Interface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  <a:p>
            <a:pPr marL="814069" indent="-344805">
              <a:lnSpc>
                <a:spcPts val="1730"/>
              </a:lnSpc>
              <a:spcBef>
                <a:spcPts val="130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spc="5" dirty="0">
                <a:latin typeface="Verdana"/>
                <a:cs typeface="Verdana"/>
              </a:rPr>
              <a:t>Does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number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parameters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received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these module equals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814069">
              <a:lnSpc>
                <a:spcPts val="1730"/>
              </a:lnSpc>
            </a:pPr>
            <a:r>
              <a:rPr sz="1600" dirty="0">
                <a:latin typeface="Verdana"/>
                <a:cs typeface="Verdana"/>
              </a:rPr>
              <a:t>number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arguments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calling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modules?</a:t>
            </a:r>
            <a:endParaRPr sz="16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20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dirty="0">
                <a:latin typeface="Verdana"/>
                <a:cs typeface="Verdana"/>
              </a:rPr>
              <a:t>Also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order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correct?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latin typeface="Verdana"/>
                <a:cs typeface="Verdana"/>
              </a:rPr>
              <a:t>Input/output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  <a:p>
            <a:pPr marL="814069" indent="-344805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dirty="0">
                <a:latin typeface="Verdana"/>
                <a:cs typeface="Verdana"/>
              </a:rPr>
              <a:t>All </a:t>
            </a:r>
            <a:r>
              <a:rPr sz="1600" spc="5" dirty="0">
                <a:latin typeface="Verdana"/>
                <a:cs typeface="Verdana"/>
              </a:rPr>
              <a:t>I/O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conditions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handled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correctly?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5608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3.2.2	</a:t>
            </a:r>
            <a:r>
              <a:rPr spc="-15" dirty="0"/>
              <a:t>Roles</a:t>
            </a:r>
            <a:r>
              <a:rPr spc="-20" dirty="0"/>
              <a:t> </a:t>
            </a:r>
            <a:r>
              <a:rPr spc="-10" dirty="0"/>
              <a:t>&amp; </a:t>
            </a:r>
            <a:r>
              <a:rPr spc="-5" dirty="0"/>
              <a:t>Responsibilities</a:t>
            </a:r>
            <a:r>
              <a:rPr spc="-70" dirty="0"/>
              <a:t> </a:t>
            </a:r>
            <a:r>
              <a:rPr spc="5" dirty="0"/>
              <a:t>in</a:t>
            </a:r>
            <a:r>
              <a:rPr spc="-50" dirty="0"/>
              <a:t> </a:t>
            </a:r>
            <a:r>
              <a:rPr spc="-5" dirty="0"/>
              <a:t>a </a:t>
            </a:r>
            <a:r>
              <a:rPr spc="-15" dirty="0"/>
              <a:t>Formal</a:t>
            </a:r>
            <a:r>
              <a:rPr spc="35" dirty="0"/>
              <a:t> </a:t>
            </a:r>
            <a:r>
              <a:rPr spc="-1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24907"/>
            <a:ext cx="7957184" cy="523049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b="1" dirty="0">
                <a:latin typeface="Verdana"/>
                <a:cs typeface="Verdana"/>
              </a:rPr>
              <a:t>Author</a:t>
            </a:r>
            <a:endParaRPr sz="1700">
              <a:latin typeface="Verdana"/>
              <a:cs typeface="Verdana"/>
            </a:endParaRPr>
          </a:p>
          <a:p>
            <a:pPr marL="704850" lvl="1" indent="-287655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-5" dirty="0">
                <a:latin typeface="Verdana"/>
                <a:cs typeface="Verdana"/>
              </a:rPr>
              <a:t>Creates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under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endParaRPr sz="1700">
              <a:latin typeface="Verdana"/>
              <a:cs typeface="Verdana"/>
            </a:endParaRPr>
          </a:p>
          <a:p>
            <a:pPr marL="704850" lvl="1" indent="-287655">
              <a:lnSpc>
                <a:spcPct val="100000"/>
              </a:lnSpc>
              <a:spcBef>
                <a:spcPts val="1135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-10" dirty="0">
                <a:latin typeface="Verdana"/>
                <a:cs typeface="Verdana"/>
              </a:rPr>
              <a:t>Fixes</a:t>
            </a:r>
            <a:r>
              <a:rPr sz="1700" spc="-5" dirty="0">
                <a:latin typeface="Verdana"/>
                <a:cs typeface="Verdana"/>
              </a:rPr>
              <a:t> 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under </a:t>
            </a:r>
            <a:r>
              <a:rPr sz="1700" spc="-5" dirty="0">
                <a:latin typeface="Verdana"/>
                <a:cs typeface="Verdana"/>
              </a:rPr>
              <a:t>review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(if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necessary)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Verdana"/>
                <a:cs typeface="Verdana"/>
              </a:rPr>
              <a:t>Management</a:t>
            </a:r>
            <a:endParaRPr sz="1700">
              <a:latin typeface="Verdana"/>
              <a:cs typeface="Verdana"/>
            </a:endParaRPr>
          </a:p>
          <a:p>
            <a:pPr marL="704850" lvl="1" indent="-290830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10" dirty="0">
                <a:latin typeface="Verdana"/>
                <a:cs typeface="Verdana"/>
              </a:rPr>
              <a:t>Is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responsible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planning</a:t>
            </a:r>
            <a:endParaRPr sz="1700">
              <a:latin typeface="Verdana"/>
              <a:cs typeface="Verdana"/>
            </a:endParaRPr>
          </a:p>
          <a:p>
            <a:pPr marL="704850" lvl="1" indent="-290830">
              <a:lnSpc>
                <a:spcPct val="100000"/>
              </a:lnSpc>
              <a:spcBef>
                <a:spcPts val="1130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-5" dirty="0">
                <a:latin typeface="Verdana"/>
                <a:cs typeface="Verdana"/>
              </a:rPr>
              <a:t>Decides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reviews</a:t>
            </a:r>
            <a:endParaRPr sz="1700">
              <a:latin typeface="Verdana"/>
              <a:cs typeface="Verdana"/>
            </a:endParaRPr>
          </a:p>
          <a:p>
            <a:pPr marL="704850" lvl="1" indent="-290830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dirty="0">
                <a:latin typeface="Verdana"/>
                <a:cs typeface="Verdana"/>
              </a:rPr>
              <a:t>Assigns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staff,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budget,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</a:t>
            </a:r>
            <a:endParaRPr sz="1700">
              <a:latin typeface="Verdana"/>
              <a:cs typeface="Verdana"/>
            </a:endParaRPr>
          </a:p>
          <a:p>
            <a:pPr marL="704850" lvl="1" indent="-290830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-5" dirty="0">
                <a:latin typeface="Verdana"/>
                <a:cs typeface="Verdana"/>
              </a:rPr>
              <a:t>Monitors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ongoing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cost-effectiveness</a:t>
            </a:r>
            <a:endParaRPr sz="1700">
              <a:latin typeface="Verdana"/>
              <a:cs typeface="Verdana"/>
            </a:endParaRPr>
          </a:p>
          <a:p>
            <a:pPr marL="704850" lvl="1" indent="-290830">
              <a:lnSpc>
                <a:spcPct val="100000"/>
              </a:lnSpc>
              <a:spcBef>
                <a:spcPts val="1125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-5" dirty="0">
                <a:latin typeface="Verdana"/>
                <a:cs typeface="Verdana"/>
              </a:rPr>
              <a:t>Executes</a:t>
            </a:r>
            <a:r>
              <a:rPr sz="1700" dirty="0">
                <a:latin typeface="Verdana"/>
                <a:cs typeface="Verdana"/>
              </a:rPr>
              <a:t> control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decisions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event</a:t>
            </a:r>
            <a:r>
              <a:rPr sz="1700" dirty="0">
                <a:latin typeface="Verdana"/>
                <a:cs typeface="Verdana"/>
              </a:rPr>
              <a:t> of </a:t>
            </a:r>
            <a:r>
              <a:rPr sz="1700" spc="-5" dirty="0">
                <a:latin typeface="Verdana"/>
                <a:cs typeface="Verdana"/>
              </a:rPr>
              <a:t>inadequate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outcomes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b="1" spc="-10" dirty="0">
                <a:latin typeface="Verdana"/>
                <a:cs typeface="Verdana"/>
              </a:rPr>
              <a:t>Facilitator</a:t>
            </a:r>
            <a:r>
              <a:rPr sz="1700" b="1" spc="1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(often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called</a:t>
            </a:r>
            <a:r>
              <a:rPr sz="1700" b="1" spc="-3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moderator)</a:t>
            </a:r>
            <a:endParaRPr sz="1700">
              <a:latin typeface="Verdana"/>
              <a:cs typeface="Verdana"/>
            </a:endParaRPr>
          </a:p>
          <a:p>
            <a:pPr marL="704850" lvl="1" indent="-287655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-5" dirty="0">
                <a:latin typeface="Verdana"/>
                <a:cs typeface="Verdana"/>
              </a:rPr>
              <a:t>Ensures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effective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running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" dirty="0">
                <a:latin typeface="Verdana"/>
                <a:cs typeface="Verdana"/>
              </a:rPr>
              <a:t> review meetings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(when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held)</a:t>
            </a:r>
            <a:endParaRPr sz="1700">
              <a:latin typeface="Verdana"/>
              <a:cs typeface="Verdana"/>
            </a:endParaRPr>
          </a:p>
          <a:p>
            <a:pPr marL="704850" lvl="1" indent="-287655">
              <a:lnSpc>
                <a:spcPct val="100000"/>
              </a:lnSpc>
              <a:spcBef>
                <a:spcPts val="1125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-5" dirty="0">
                <a:latin typeface="Verdana"/>
                <a:cs typeface="Verdana"/>
              </a:rPr>
              <a:t>Mediates,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necessary,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various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points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view</a:t>
            </a:r>
            <a:endParaRPr sz="1700">
              <a:latin typeface="Verdana"/>
              <a:cs typeface="Verdana"/>
            </a:endParaRPr>
          </a:p>
          <a:p>
            <a:pPr marL="704850" lvl="1" indent="-287655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704215" algn="l"/>
                <a:tab pos="705485" algn="l"/>
              </a:tabLst>
            </a:pPr>
            <a:r>
              <a:rPr sz="1700" spc="10" dirty="0">
                <a:latin typeface="Verdana"/>
                <a:cs typeface="Verdana"/>
              </a:rPr>
              <a:t>Is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often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person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upon </a:t>
            </a:r>
            <a:r>
              <a:rPr sz="1700" spc="-5" dirty="0">
                <a:latin typeface="Verdana"/>
                <a:cs typeface="Verdana"/>
              </a:rPr>
              <a:t>whom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success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review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depends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7653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3.2.2	</a:t>
            </a:r>
            <a:r>
              <a:rPr spc="-15" dirty="0"/>
              <a:t>Roles </a:t>
            </a:r>
            <a:r>
              <a:rPr spc="-10" dirty="0"/>
              <a:t>&amp;</a:t>
            </a:r>
            <a:r>
              <a:rPr spc="-5" dirty="0"/>
              <a:t> Responsibilities</a:t>
            </a:r>
            <a:r>
              <a:rPr spc="-60" dirty="0"/>
              <a:t> </a:t>
            </a:r>
            <a:r>
              <a:rPr spc="5" dirty="0"/>
              <a:t>in</a:t>
            </a:r>
            <a:r>
              <a:rPr spc="-5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5" dirty="0"/>
              <a:t>Formal</a:t>
            </a:r>
            <a:r>
              <a:rPr spc="45" dirty="0"/>
              <a:t> </a:t>
            </a:r>
            <a:r>
              <a:rPr spc="-15" dirty="0"/>
              <a:t>Review</a:t>
            </a:r>
            <a:r>
              <a:rPr dirty="0"/>
              <a:t> </a:t>
            </a:r>
            <a:r>
              <a:rPr spc="-1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892396"/>
            <a:ext cx="8642985" cy="57124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Verdana"/>
                <a:cs typeface="Verdana"/>
              </a:rPr>
              <a:t>Review</a:t>
            </a:r>
            <a:r>
              <a:rPr sz="1700" b="1" spc="-8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leader</a:t>
            </a:r>
            <a:endParaRPr sz="1700">
              <a:latin typeface="Verdana"/>
              <a:cs typeface="Verdana"/>
            </a:endParaRPr>
          </a:p>
          <a:p>
            <a:pPr marL="750570" lvl="1" indent="-336550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749935" algn="l"/>
                <a:tab pos="751205" algn="l"/>
              </a:tabLst>
            </a:pPr>
            <a:r>
              <a:rPr sz="1700" spc="-45" dirty="0">
                <a:latin typeface="Verdana"/>
                <a:cs typeface="Verdana"/>
              </a:rPr>
              <a:t>Takes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overall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responsibility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endParaRPr sz="1700">
              <a:latin typeface="Verdana"/>
              <a:cs typeface="Verdana"/>
            </a:endParaRPr>
          </a:p>
          <a:p>
            <a:pPr marL="750570" lvl="1" indent="-336550">
              <a:lnSpc>
                <a:spcPct val="100000"/>
              </a:lnSpc>
              <a:spcBef>
                <a:spcPts val="1135"/>
              </a:spcBef>
              <a:buClr>
                <a:srgbClr val="006FAC"/>
              </a:buClr>
              <a:buFont typeface="Wingdings"/>
              <a:buChar char=""/>
              <a:tabLst>
                <a:tab pos="749935" algn="l"/>
                <a:tab pos="751205" algn="l"/>
              </a:tabLst>
            </a:pPr>
            <a:r>
              <a:rPr sz="1700" spc="-5" dirty="0">
                <a:latin typeface="Verdana"/>
                <a:cs typeface="Verdana"/>
              </a:rPr>
              <a:t>Decides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who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will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involved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organizes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where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will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take</a:t>
            </a:r>
            <a:endParaRPr sz="1700">
              <a:latin typeface="Verdana"/>
              <a:cs typeface="Verdana"/>
            </a:endParaRPr>
          </a:p>
          <a:p>
            <a:pPr marL="750570">
              <a:lnSpc>
                <a:spcPct val="100000"/>
              </a:lnSpc>
              <a:spcBef>
                <a:spcPts val="600"/>
              </a:spcBef>
            </a:pPr>
            <a:r>
              <a:rPr sz="1700" spc="-5" dirty="0">
                <a:latin typeface="Verdana"/>
                <a:cs typeface="Verdana"/>
              </a:rPr>
              <a:t>place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Verdana"/>
                <a:cs typeface="Verdana"/>
              </a:rPr>
              <a:t>Reviewers</a:t>
            </a:r>
            <a:endParaRPr sz="1700">
              <a:latin typeface="Verdana"/>
              <a:cs typeface="Verdana"/>
            </a:endParaRPr>
          </a:p>
          <a:p>
            <a:pPr marL="750570" marR="5080" lvl="1" indent="-335915">
              <a:lnSpc>
                <a:spcPct val="130000"/>
              </a:lnSpc>
              <a:spcBef>
                <a:spcPts val="520"/>
              </a:spcBef>
              <a:buClr>
                <a:srgbClr val="006FAC"/>
              </a:buClr>
              <a:buFont typeface="Wingdings"/>
              <a:buChar char=""/>
              <a:tabLst>
                <a:tab pos="749935" algn="l"/>
                <a:tab pos="751205" algn="l"/>
              </a:tabLst>
            </a:pPr>
            <a:r>
              <a:rPr sz="1700" spc="-5" dirty="0">
                <a:latin typeface="Verdana"/>
                <a:cs typeface="Verdana"/>
              </a:rPr>
              <a:t>May be </a:t>
            </a:r>
            <a:r>
              <a:rPr sz="1700" spc="5" dirty="0">
                <a:latin typeface="Verdana"/>
                <a:cs typeface="Verdana"/>
              </a:rPr>
              <a:t>SME,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persons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the project,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stakeholders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and/or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individuals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technical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business backgrounds</a:t>
            </a:r>
            <a:endParaRPr sz="1700">
              <a:latin typeface="Verdana"/>
              <a:cs typeface="Verdana"/>
            </a:endParaRPr>
          </a:p>
          <a:p>
            <a:pPr marL="750570" lvl="1" indent="-336550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749935" algn="l"/>
                <a:tab pos="751205" algn="l"/>
              </a:tabLst>
            </a:pPr>
            <a:r>
              <a:rPr sz="1700" dirty="0">
                <a:latin typeface="Verdana"/>
                <a:cs typeface="Verdana"/>
              </a:rPr>
              <a:t>Identify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potential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under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endParaRPr sz="1700">
              <a:latin typeface="Verdana"/>
              <a:cs typeface="Verdana"/>
            </a:endParaRPr>
          </a:p>
          <a:p>
            <a:pPr marL="750570" lvl="1" indent="-336550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749935" algn="l"/>
                <a:tab pos="751205" algn="l"/>
              </a:tabLst>
            </a:pP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represent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different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perspectives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tester,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programmer,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user,</a:t>
            </a:r>
            <a:endParaRPr sz="1700">
              <a:latin typeface="Verdana"/>
              <a:cs typeface="Verdana"/>
            </a:endParaRPr>
          </a:p>
          <a:p>
            <a:pPr marL="750570">
              <a:lnSpc>
                <a:spcPct val="100000"/>
              </a:lnSpc>
              <a:spcBef>
                <a:spcPts val="620"/>
              </a:spcBef>
            </a:pPr>
            <a:r>
              <a:rPr sz="1700" spc="-35" dirty="0">
                <a:latin typeface="Verdana"/>
                <a:cs typeface="Verdana"/>
              </a:rPr>
              <a:t>operator,</a:t>
            </a:r>
            <a:r>
              <a:rPr sz="1700" spc="-5" dirty="0">
                <a:latin typeface="Verdana"/>
                <a:cs typeface="Verdana"/>
              </a:rPr>
              <a:t> business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analyst,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usability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expert,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etc.)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Verdana"/>
                <a:cs typeface="Verdana"/>
              </a:rPr>
              <a:t>Scribe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(or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recorder)</a:t>
            </a:r>
            <a:endParaRPr sz="1700">
              <a:latin typeface="Verdana"/>
              <a:cs typeface="Verdana"/>
            </a:endParaRPr>
          </a:p>
          <a:p>
            <a:pPr marL="750570" lvl="1" indent="-336550">
              <a:lnSpc>
                <a:spcPct val="100000"/>
              </a:lnSpc>
              <a:spcBef>
                <a:spcPts val="1130"/>
              </a:spcBef>
              <a:buClr>
                <a:srgbClr val="006FAC"/>
              </a:buClr>
              <a:buFont typeface="Wingdings"/>
              <a:buChar char=""/>
              <a:tabLst>
                <a:tab pos="749935" algn="l"/>
                <a:tab pos="751205" algn="l"/>
              </a:tabLst>
            </a:pPr>
            <a:r>
              <a:rPr sz="1700" spc="-5" dirty="0">
                <a:latin typeface="Verdana"/>
                <a:cs typeface="Verdana"/>
              </a:rPr>
              <a:t>Collates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potential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found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individual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activity</a:t>
            </a:r>
            <a:endParaRPr sz="1700">
              <a:latin typeface="Verdana"/>
              <a:cs typeface="Verdana"/>
            </a:endParaRPr>
          </a:p>
          <a:p>
            <a:pPr marL="750570" marR="569595" lvl="1" indent="-335915">
              <a:lnSpc>
                <a:spcPct val="1295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749935" algn="l"/>
                <a:tab pos="751205" algn="l"/>
              </a:tabLst>
            </a:pPr>
            <a:r>
              <a:rPr sz="1700" spc="-15" dirty="0">
                <a:latin typeface="Verdana"/>
                <a:cs typeface="Verdana"/>
              </a:rPr>
              <a:t>Records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new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potential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open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points,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decisions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from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 meeting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(when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held)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76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3.2.3	</a:t>
            </a:r>
            <a:r>
              <a:rPr spc="-15" dirty="0"/>
              <a:t>Review</a:t>
            </a:r>
            <a:r>
              <a:rPr spc="-65" dirty="0"/>
              <a:t> </a:t>
            </a:r>
            <a:r>
              <a:rPr spc="-5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389329"/>
            <a:ext cx="2537460" cy="220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Self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Informal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Verdana"/>
                <a:cs typeface="Verdana"/>
              </a:rPr>
              <a:t>Walkthrough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Technical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Inspection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4986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Self</a:t>
            </a:r>
            <a:r>
              <a:rPr spc="-80" dirty="0"/>
              <a:t> </a:t>
            </a:r>
            <a:r>
              <a:rPr spc="-1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547473"/>
            <a:ext cx="8234680" cy="35744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Self review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done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person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who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responsible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particular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program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reviewing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code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informal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way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like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who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writes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understands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better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Self</a:t>
            </a:r>
            <a:r>
              <a:rPr sz="1800" dirty="0">
                <a:latin typeface="Verdana"/>
                <a:cs typeface="Verdana"/>
              </a:rPr>
              <a:t> review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done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programmer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when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builds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review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checklists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helps</a:t>
            </a:r>
            <a:r>
              <a:rPr sz="1800" spc="-5" dirty="0">
                <a:latin typeface="Verdana"/>
                <a:cs typeface="Verdana"/>
              </a:rPr>
              <a:t> programmer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verify</a:t>
            </a:r>
            <a:r>
              <a:rPr sz="1800" dirty="0">
                <a:latin typeface="Verdana"/>
                <a:cs typeface="Verdana"/>
              </a:rPr>
              <a:t> with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common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regarding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program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00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Informal</a:t>
            </a:r>
            <a:r>
              <a:rPr spc="-25" dirty="0"/>
              <a:t> </a:t>
            </a:r>
            <a:r>
              <a:rPr spc="-1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659763"/>
            <a:ext cx="8122920" cy="4850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  <a:tab pos="1588135" algn="l"/>
              </a:tabLst>
            </a:pPr>
            <a:r>
              <a:rPr sz="1700" spc="-5" dirty="0">
                <a:latin typeface="Verdana"/>
                <a:cs typeface="Verdana"/>
              </a:rPr>
              <a:t>Examples:	buddy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check,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pairing,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pair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Main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purpose: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detecting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potential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0" dirty="0">
                <a:latin typeface="Verdana"/>
                <a:cs typeface="Verdana"/>
              </a:rPr>
              <a:t>Possible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additional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purposes: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generating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new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ideas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solutions,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quickly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solving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minor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problems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Not based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 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formal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(documented)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5" dirty="0">
                <a:latin typeface="Verdana"/>
                <a:cs typeface="Verdana"/>
              </a:rPr>
              <a:t> review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2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performed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colleague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author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(buddy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check)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9"/>
              </a:spcBef>
            </a:pPr>
            <a:r>
              <a:rPr sz="1700" spc="-5" dirty="0">
                <a:latin typeface="Verdana"/>
                <a:cs typeface="Verdana"/>
              </a:rPr>
              <a:t>more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people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5" dirty="0">
                <a:latin typeface="Verdana"/>
                <a:cs typeface="Verdana"/>
              </a:rPr>
              <a:t>Results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 be documented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5" dirty="0">
                <a:latin typeface="Verdana"/>
                <a:cs typeface="Verdana"/>
              </a:rPr>
              <a:t>Varies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usefulness</a:t>
            </a:r>
            <a:r>
              <a:rPr sz="1700" spc="-5" dirty="0">
                <a:latin typeface="Verdana"/>
                <a:cs typeface="Verdana"/>
              </a:rPr>
              <a:t> depending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reviewers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Use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checklists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optional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20" dirty="0">
                <a:latin typeface="Verdana"/>
                <a:cs typeface="Verdana"/>
              </a:rPr>
              <a:t>Very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commonly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 Agile</a:t>
            </a:r>
            <a:r>
              <a:rPr sz="1700" spc="-10" dirty="0">
                <a:latin typeface="Verdana"/>
                <a:cs typeface="Verdana"/>
              </a:rPr>
              <a:t> development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704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Code </a:t>
            </a:r>
            <a:r>
              <a:rPr spc="-15" dirty="0"/>
              <a:t>Walkthrough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9719"/>
            <a:ext cx="8257540" cy="4888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439420" indent="-287020">
              <a:lnSpc>
                <a:spcPct val="140100"/>
              </a:lnSpc>
              <a:spcBef>
                <a:spcPts val="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Main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purposes: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improve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consider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alternative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implementations,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conformance to standards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0" dirty="0">
                <a:latin typeface="Verdana"/>
                <a:cs typeface="Verdana"/>
              </a:rPr>
              <a:t>Possible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additional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purposes: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exchanging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ideas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about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techniques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style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9"/>
              </a:spcBef>
            </a:pPr>
            <a:r>
              <a:rPr sz="1700" spc="-5" dirty="0">
                <a:latin typeface="Verdana"/>
                <a:cs typeface="Verdana"/>
              </a:rPr>
              <a:t>variations,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training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participants,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achieving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consensus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Individual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preparation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before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optional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5" dirty="0">
                <a:latin typeface="Verdana"/>
                <a:cs typeface="Verdana"/>
              </a:rPr>
              <a:t>Review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meeting is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typically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author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work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Scribe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mandatory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Use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checklists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optional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take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form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scenarios,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dry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runs,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5" dirty="0">
                <a:latin typeface="Verdana"/>
                <a:cs typeface="Verdana"/>
              </a:rPr>
              <a:t> simulations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Potential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logs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review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reports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produced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vary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practice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from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quite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informal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very</a:t>
            </a:r>
            <a:r>
              <a:rPr sz="1700" dirty="0">
                <a:latin typeface="Verdana"/>
                <a:cs typeface="Verdana"/>
              </a:rPr>
              <a:t> formal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710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Technical</a:t>
            </a:r>
            <a:r>
              <a:rPr spc="-50" dirty="0"/>
              <a:t> </a:t>
            </a:r>
            <a:r>
              <a:rPr spc="-1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681099"/>
            <a:ext cx="8203565" cy="500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Main </a:t>
            </a:r>
            <a:r>
              <a:rPr sz="1700" spc="-5" dirty="0">
                <a:latin typeface="Verdana"/>
                <a:cs typeface="Verdana"/>
              </a:rPr>
              <a:t>purposes: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gaining</a:t>
            </a:r>
            <a:r>
              <a:rPr sz="1700" dirty="0">
                <a:latin typeface="Verdana"/>
                <a:cs typeface="Verdana"/>
              </a:rPr>
              <a:t> consensus,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detecting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potential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endParaRPr sz="1700">
              <a:latin typeface="Verdana"/>
              <a:cs typeface="Verdana"/>
            </a:endParaRPr>
          </a:p>
          <a:p>
            <a:pPr marL="299085" marR="153035" indent="-287020">
              <a:lnSpc>
                <a:spcPct val="1500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Other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purposes: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building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confidence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work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generating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new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ideas,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motivating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enabling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authors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improve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future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considering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alternative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implementations</a:t>
            </a:r>
            <a:endParaRPr sz="1700">
              <a:latin typeface="Verdana"/>
              <a:cs typeface="Verdana"/>
            </a:endParaRPr>
          </a:p>
          <a:p>
            <a:pPr marL="299085" marR="5080" indent="-287020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5" dirty="0">
                <a:latin typeface="Verdana"/>
                <a:cs typeface="Verdana"/>
              </a:rPr>
              <a:t>Reviewers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should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technical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peers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author,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technical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experts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-5" dirty="0">
                <a:latin typeface="Verdana"/>
                <a:cs typeface="Verdana"/>
              </a:rPr>
              <a:t> the</a:t>
            </a:r>
            <a:r>
              <a:rPr sz="1700" dirty="0">
                <a:latin typeface="Verdana"/>
                <a:cs typeface="Verdana"/>
              </a:rPr>
              <a:t> same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disciplines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Individual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preparation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before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required</a:t>
            </a:r>
            <a:endParaRPr sz="1700">
              <a:latin typeface="Verdana"/>
              <a:cs typeface="Verdana"/>
            </a:endParaRPr>
          </a:p>
          <a:p>
            <a:pPr marL="299085" marR="291465" indent="-287020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5" dirty="0">
                <a:latin typeface="Verdana"/>
                <a:cs typeface="Verdana"/>
              </a:rPr>
              <a:t>Review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optional,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ideally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trained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facilitator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(not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author)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Scribe is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mandatory,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ideally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author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Use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checklists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optional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Potential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logs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review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reports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typically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produced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329130"/>
            <a:ext cx="6245225" cy="42468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600" spc="-90" dirty="0">
                <a:latin typeface="Verdana"/>
                <a:cs typeface="Verdana"/>
              </a:rPr>
              <a:t>To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understand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following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topics: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79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35" dirty="0">
                <a:latin typeface="Verdana"/>
                <a:cs typeface="Verdana"/>
              </a:rPr>
              <a:t>Types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Techniques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08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Differences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between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Static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Dynamic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08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Static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Basics</a:t>
            </a:r>
            <a:endParaRPr sz="1600">
              <a:latin typeface="Verdana"/>
              <a:cs typeface="Verdana"/>
            </a:endParaRPr>
          </a:p>
          <a:p>
            <a:pPr marL="588645" lvl="1" indent="-351155">
              <a:lnSpc>
                <a:spcPct val="100000"/>
              </a:lnSpc>
              <a:spcBef>
                <a:spcPts val="104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400" spc="-30" dirty="0">
                <a:latin typeface="Verdana"/>
                <a:cs typeface="Verdana"/>
              </a:rPr>
              <a:t>Work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Products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Examined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Static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588645" lvl="1" indent="-351155">
              <a:lnSpc>
                <a:spcPct val="100000"/>
              </a:lnSpc>
              <a:spcBef>
                <a:spcPts val="99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400" spc="-10" dirty="0">
                <a:latin typeface="Verdana"/>
                <a:cs typeface="Verdana"/>
              </a:rPr>
              <a:t>Benefits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 Static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04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Review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588645" lvl="1" indent="-351155">
              <a:lnSpc>
                <a:spcPct val="100000"/>
              </a:lnSpc>
              <a:spcBef>
                <a:spcPts val="104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400" spc="-30" dirty="0">
                <a:latin typeface="Verdana"/>
                <a:cs typeface="Verdana"/>
              </a:rPr>
              <a:t>Work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Review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  <a:p>
            <a:pPr marL="588645" lvl="1" indent="-351155">
              <a:lnSpc>
                <a:spcPct val="100000"/>
              </a:lnSpc>
              <a:spcBef>
                <a:spcPts val="100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400" spc="-20" dirty="0">
                <a:latin typeface="Verdana"/>
                <a:cs typeface="Verdana"/>
              </a:rPr>
              <a:t>Roles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responsibilities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formal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review</a:t>
            </a:r>
            <a:endParaRPr sz="1400">
              <a:latin typeface="Verdana"/>
              <a:cs typeface="Verdana"/>
            </a:endParaRPr>
          </a:p>
          <a:p>
            <a:pPr marL="588645" lvl="1" indent="-351155">
              <a:lnSpc>
                <a:spcPct val="100000"/>
              </a:lnSpc>
              <a:spcBef>
                <a:spcPts val="10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400" spc="-15" dirty="0">
                <a:latin typeface="Verdana"/>
                <a:cs typeface="Verdana"/>
              </a:rPr>
              <a:t>Review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Types</a:t>
            </a:r>
            <a:endParaRPr sz="1400">
              <a:latin typeface="Verdana"/>
              <a:cs typeface="Verdana"/>
            </a:endParaRPr>
          </a:p>
          <a:p>
            <a:pPr marL="588645" lvl="1" indent="-351155">
              <a:lnSpc>
                <a:spcPct val="100000"/>
              </a:lnSpc>
              <a:spcBef>
                <a:spcPts val="100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400" spc="-15" dirty="0">
                <a:latin typeface="Verdana"/>
                <a:cs typeface="Verdana"/>
              </a:rPr>
              <a:t>Applying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Review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Techniques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–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checklist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based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Testing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detail.</a:t>
            </a:r>
            <a:endParaRPr sz="1400">
              <a:latin typeface="Verdana"/>
              <a:cs typeface="Verdana"/>
            </a:endParaRPr>
          </a:p>
          <a:p>
            <a:pPr marL="588645" lvl="1" indent="-351155">
              <a:lnSpc>
                <a:spcPct val="100000"/>
              </a:lnSpc>
              <a:spcBef>
                <a:spcPts val="98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588645" algn="l"/>
                <a:tab pos="589280" algn="l"/>
              </a:tabLst>
            </a:pPr>
            <a:r>
              <a:rPr sz="1400" spc="-10" dirty="0">
                <a:latin typeface="Verdana"/>
                <a:cs typeface="Verdana"/>
              </a:rPr>
              <a:t>Success </a:t>
            </a:r>
            <a:r>
              <a:rPr sz="1400" spc="-20" dirty="0">
                <a:latin typeface="Verdana"/>
                <a:cs typeface="Verdana"/>
              </a:rPr>
              <a:t>Factors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for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Reviews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783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Code</a:t>
            </a:r>
            <a:r>
              <a:rPr spc="-50" dirty="0"/>
              <a:t> </a:t>
            </a:r>
            <a:r>
              <a:rPr spc="-5" dirty="0"/>
              <a:t>Inspection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807" y="1631060"/>
            <a:ext cx="8505825" cy="449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Main </a:t>
            </a:r>
            <a:r>
              <a:rPr sz="1800" spc="-5" dirty="0">
                <a:latin typeface="Verdana"/>
                <a:cs typeface="Verdana"/>
              </a:rPr>
              <a:t>purposes: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detecting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potential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evaluating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299085" algn="just">
              <a:lnSpc>
                <a:spcPct val="100000"/>
              </a:lnSpc>
              <a:spcBef>
                <a:spcPts val="1345"/>
              </a:spcBef>
            </a:pPr>
            <a:r>
              <a:rPr sz="1800" spc="-5" dirty="0">
                <a:latin typeface="Verdana"/>
                <a:cs typeface="Verdana"/>
              </a:rPr>
              <a:t>building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confidence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preventing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future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similar</a:t>
            </a:r>
            <a:endParaRPr sz="1800">
              <a:latin typeface="Verdana"/>
              <a:cs typeface="Verdana"/>
            </a:endParaRPr>
          </a:p>
          <a:p>
            <a:pPr marL="299085" algn="just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through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author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learning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root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cause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617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Possible further purposes: motivating and enabling authors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improve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future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</a:t>
            </a:r>
            <a:r>
              <a:rPr sz="1800" spc="-5" dirty="0">
                <a:latin typeface="Verdana"/>
                <a:cs typeface="Verdana"/>
              </a:rPr>
              <a:t>and the software development </a:t>
            </a:r>
            <a:r>
              <a:rPr sz="1800" dirty="0">
                <a:latin typeface="Verdana"/>
                <a:cs typeface="Verdana"/>
              </a:rPr>
              <a:t>process, </a:t>
            </a:r>
            <a:r>
              <a:rPr sz="1800" spc="-5" dirty="0">
                <a:latin typeface="Verdana"/>
                <a:cs typeface="Verdana"/>
              </a:rPr>
              <a:t>achieving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consensus</a:t>
            </a:r>
            <a:endParaRPr sz="1800">
              <a:latin typeface="Verdana"/>
              <a:cs typeface="Verdana"/>
            </a:endParaRPr>
          </a:p>
          <a:p>
            <a:pPr marL="299085" marR="224154" indent="-287020" algn="just">
              <a:lnSpc>
                <a:spcPct val="1623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Follows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defined </a:t>
            </a:r>
            <a:r>
              <a:rPr sz="1800" dirty="0">
                <a:latin typeface="Verdana"/>
                <a:cs typeface="Verdana"/>
              </a:rPr>
              <a:t>process with </a:t>
            </a:r>
            <a:r>
              <a:rPr sz="1800" spc="-5" dirty="0">
                <a:latin typeface="Verdana"/>
                <a:cs typeface="Verdana"/>
              </a:rPr>
              <a:t>formal documented outputs, </a:t>
            </a:r>
            <a:r>
              <a:rPr sz="1800" dirty="0">
                <a:latin typeface="Verdana"/>
                <a:cs typeface="Verdana"/>
              </a:rPr>
              <a:t>based on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rules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checklists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85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  <a:tab pos="4851400" algn="l"/>
              </a:tabLst>
            </a:pPr>
            <a:r>
              <a:rPr sz="1800" spc="-5" dirty="0">
                <a:latin typeface="Verdana"/>
                <a:cs typeface="Verdana"/>
              </a:rPr>
              <a:t>An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inspection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team</a:t>
            </a:r>
            <a:r>
              <a:rPr sz="1800" spc="-5" dirty="0">
                <a:latin typeface="Verdana"/>
                <a:cs typeface="Verdana"/>
              </a:rPr>
              <a:t> usually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consists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	clearly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defined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roles,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299085" algn="just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Verdana"/>
                <a:cs typeface="Verdana"/>
              </a:rPr>
              <a:t>those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3.2.2.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737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Code</a:t>
            </a:r>
            <a:r>
              <a:rPr dirty="0"/>
              <a:t> </a:t>
            </a:r>
            <a:r>
              <a:rPr spc="-5" dirty="0"/>
              <a:t>Inspection</a:t>
            </a:r>
            <a:r>
              <a:rPr spc="-20" dirty="0"/>
              <a:t> </a:t>
            </a:r>
            <a:r>
              <a:rPr spc="-1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1606677"/>
            <a:ext cx="8508365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344805" algn="l"/>
                <a:tab pos="345440" algn="l"/>
              </a:tabLst>
            </a:pPr>
            <a:r>
              <a:rPr sz="1800" spc="-5" dirty="0">
                <a:latin typeface="Verdana"/>
                <a:cs typeface="Verdana"/>
              </a:rPr>
              <a:t>Individual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preparation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before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  <a:p>
            <a:pPr marL="344805" indent="-33274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4805" algn="l"/>
                <a:tab pos="345440" algn="l"/>
              </a:tabLst>
            </a:pPr>
            <a:r>
              <a:rPr sz="1800" spc="-10" dirty="0">
                <a:latin typeface="Verdana"/>
                <a:cs typeface="Verdana"/>
              </a:rPr>
              <a:t>Reviewers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either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peers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author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experts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disciplines</a:t>
            </a:r>
            <a:endParaRPr sz="1800">
              <a:latin typeface="Verdana"/>
              <a:cs typeface="Verdana"/>
            </a:endParaRPr>
          </a:p>
          <a:p>
            <a:pPr marL="34480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relevant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product.</a:t>
            </a:r>
            <a:endParaRPr sz="1800">
              <a:latin typeface="Verdana"/>
              <a:cs typeface="Verdana"/>
            </a:endParaRPr>
          </a:p>
          <a:p>
            <a:pPr marL="344805" indent="-33274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4805" algn="l"/>
                <a:tab pos="345440" algn="l"/>
              </a:tabLst>
            </a:pPr>
            <a:r>
              <a:rPr sz="1800" dirty="0">
                <a:latin typeface="Verdana"/>
                <a:cs typeface="Verdana"/>
              </a:rPr>
              <a:t>Specified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entry 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exit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criteria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used</a:t>
            </a:r>
            <a:endParaRPr sz="1800">
              <a:latin typeface="Verdana"/>
              <a:cs typeface="Verdana"/>
            </a:endParaRPr>
          </a:p>
          <a:p>
            <a:pPr marL="344805" indent="-33274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4805" algn="l"/>
                <a:tab pos="345440" algn="l"/>
              </a:tabLst>
            </a:pPr>
            <a:r>
              <a:rPr sz="1800" dirty="0">
                <a:latin typeface="Verdana"/>
                <a:cs typeface="Verdana"/>
              </a:rPr>
              <a:t>Scribe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mandatory</a:t>
            </a:r>
            <a:endParaRPr sz="1800">
              <a:latin typeface="Verdana"/>
              <a:cs typeface="Verdana"/>
            </a:endParaRPr>
          </a:p>
          <a:p>
            <a:pPr marL="344805" indent="-33274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4805" algn="l"/>
                <a:tab pos="345440" algn="l"/>
              </a:tabLst>
            </a:pPr>
            <a:r>
              <a:rPr sz="1800" spc="-10" dirty="0">
                <a:latin typeface="Verdana"/>
                <a:cs typeface="Verdana"/>
              </a:rPr>
              <a:t>Review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meeting 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led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trained</a:t>
            </a:r>
            <a:r>
              <a:rPr sz="1800" dirty="0">
                <a:latin typeface="Verdana"/>
                <a:cs typeface="Verdana"/>
              </a:rPr>
              <a:t> facilitator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(not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author)</a:t>
            </a:r>
            <a:endParaRPr sz="1800">
              <a:latin typeface="Verdana"/>
              <a:cs typeface="Verdana"/>
            </a:endParaRPr>
          </a:p>
          <a:p>
            <a:pPr marL="344805" indent="-33274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344805" algn="l"/>
                <a:tab pos="345440" algn="l"/>
              </a:tabLst>
            </a:pPr>
            <a:r>
              <a:rPr sz="1800" spc="-5" dirty="0">
                <a:latin typeface="Verdana"/>
                <a:cs typeface="Verdana"/>
              </a:rPr>
              <a:t>Author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cannot </a:t>
            </a:r>
            <a:r>
              <a:rPr sz="1800" dirty="0">
                <a:latin typeface="Verdana"/>
                <a:cs typeface="Verdana"/>
              </a:rPr>
              <a:t>act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leader,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reader,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scribe</a:t>
            </a:r>
            <a:endParaRPr sz="1800">
              <a:latin typeface="Verdana"/>
              <a:cs typeface="Verdana"/>
            </a:endParaRPr>
          </a:p>
          <a:p>
            <a:pPr marL="344805" indent="-33274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4805" algn="l"/>
                <a:tab pos="345440" algn="l"/>
              </a:tabLst>
            </a:pPr>
            <a:r>
              <a:rPr sz="1800" spc="-5" dirty="0">
                <a:latin typeface="Verdana"/>
                <a:cs typeface="Verdana"/>
              </a:rPr>
              <a:t>Potential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logs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report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produced</a:t>
            </a:r>
            <a:endParaRPr sz="1800">
              <a:latin typeface="Verdana"/>
              <a:cs typeface="Verdana"/>
            </a:endParaRPr>
          </a:p>
          <a:p>
            <a:pPr marL="344805" indent="-33274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4805" algn="l"/>
                <a:tab pos="345440" algn="l"/>
              </a:tabLst>
            </a:pPr>
            <a:r>
              <a:rPr sz="1800" dirty="0">
                <a:latin typeface="Verdana"/>
                <a:cs typeface="Verdana"/>
              </a:rPr>
              <a:t>Metrics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collected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improve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entire</a:t>
            </a:r>
            <a:r>
              <a:rPr sz="1800" spc="-5" dirty="0">
                <a:latin typeface="Verdana"/>
                <a:cs typeface="Verdana"/>
              </a:rPr>
              <a:t> software</a:t>
            </a:r>
            <a:endParaRPr sz="1800">
              <a:latin typeface="Verdana"/>
              <a:cs typeface="Verdana"/>
            </a:endParaRPr>
          </a:p>
          <a:p>
            <a:pPr marL="34480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inspection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7655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Desk</a:t>
            </a:r>
            <a:r>
              <a:rPr spc="-15" dirty="0"/>
              <a:t> </a:t>
            </a:r>
            <a:r>
              <a:rPr spc="-5" dirty="0"/>
              <a:t>Checking</a:t>
            </a:r>
            <a:r>
              <a:rPr spc="-15" dirty="0"/>
              <a:t> </a:t>
            </a:r>
            <a:r>
              <a:rPr spc="-25" dirty="0"/>
              <a:t>(Peer</a:t>
            </a:r>
            <a:r>
              <a:rPr spc="10" dirty="0"/>
              <a:t> </a:t>
            </a:r>
            <a:r>
              <a:rPr spc="-15" dirty="0"/>
              <a:t>Review)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2"/>
            <a:ext cx="8682990" cy="19919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latin typeface="Verdana"/>
                <a:cs typeface="Verdana"/>
              </a:rPr>
              <a:t>Human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detection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Viewed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person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inspection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walkthrough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person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reads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program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checks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 with respect 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error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list</a:t>
            </a:r>
            <a:r>
              <a:rPr sz="1800" spc="-5" dirty="0">
                <a:latin typeface="Verdana"/>
                <a:cs typeface="Verdana"/>
              </a:rPr>
              <a:t> and/or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walks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through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Less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effective technique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Best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performed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person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author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program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6494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3.2.4	</a:t>
            </a:r>
            <a:r>
              <a:rPr spc="5" dirty="0"/>
              <a:t>Applying</a:t>
            </a:r>
            <a:r>
              <a:rPr spc="-85" dirty="0"/>
              <a:t> </a:t>
            </a:r>
            <a:r>
              <a:rPr spc="-15" dirty="0"/>
              <a:t>Review</a:t>
            </a:r>
            <a:r>
              <a:rPr spc="-45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251666"/>
            <a:ext cx="8467725" cy="322516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number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 </a:t>
            </a:r>
            <a:r>
              <a:rPr sz="1800" spc="-5" dirty="0">
                <a:latin typeface="Verdana"/>
                <a:cs typeface="Verdana"/>
              </a:rPr>
              <a:t>techniques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applied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individual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(i.e.,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individual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preparation)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5" dirty="0">
                <a:latin typeface="Verdana"/>
                <a:cs typeface="Verdana"/>
              </a:rPr>
              <a:t> uncover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Ad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hoc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Checklist-based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Verdana"/>
                <a:cs typeface="Verdana"/>
              </a:rPr>
              <a:t>Scenarios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and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dry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runs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Role-based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Verdana"/>
                <a:cs typeface="Verdana"/>
              </a:rPr>
              <a:t>Perspective-based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725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3635" algn="l"/>
              </a:tabLst>
            </a:pPr>
            <a:r>
              <a:rPr spc="-5" dirty="0"/>
              <a:t>3.2.5	</a:t>
            </a:r>
            <a:r>
              <a:rPr spc="-10" dirty="0"/>
              <a:t>Success</a:t>
            </a:r>
            <a:r>
              <a:rPr spc="-20" dirty="0"/>
              <a:t> Factors</a:t>
            </a:r>
            <a:r>
              <a:rPr spc="-10" dirty="0"/>
              <a:t> for</a:t>
            </a:r>
            <a:r>
              <a:rPr spc="-20" dirty="0"/>
              <a:t> </a:t>
            </a:r>
            <a:r>
              <a:rPr spc="-15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304" y="1107185"/>
            <a:ext cx="8434705" cy="5327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Verdana"/>
                <a:cs typeface="Verdana"/>
              </a:rPr>
              <a:t>Organizational</a:t>
            </a:r>
            <a:r>
              <a:rPr sz="1500" b="1" spc="-65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Success</a:t>
            </a:r>
            <a:r>
              <a:rPr sz="1500" b="1" spc="-7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Factors</a:t>
            </a:r>
            <a:r>
              <a:rPr sz="1500" b="1" spc="-2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for</a:t>
            </a:r>
            <a:r>
              <a:rPr sz="1500" b="1" spc="-5" dirty="0">
                <a:latin typeface="Verdana"/>
                <a:cs typeface="Verdana"/>
              </a:rPr>
              <a:t> </a:t>
            </a:r>
            <a:r>
              <a:rPr sz="1500" b="1" spc="5" dirty="0">
                <a:latin typeface="Verdana"/>
                <a:cs typeface="Verdana"/>
              </a:rPr>
              <a:t>Reviews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spc="5" dirty="0">
                <a:latin typeface="Verdana"/>
                <a:cs typeface="Verdana"/>
              </a:rPr>
              <a:t>Each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review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has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clear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objectives,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defined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during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review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planning,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used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as</a:t>
            </a:r>
            <a:endParaRPr sz="15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90"/>
              </a:spcBef>
            </a:pPr>
            <a:r>
              <a:rPr sz="1500" spc="5" dirty="0">
                <a:latin typeface="Verdana"/>
                <a:cs typeface="Verdana"/>
              </a:rPr>
              <a:t>measurable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exit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criteria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dirty="0">
                <a:latin typeface="Verdana"/>
                <a:cs typeface="Verdana"/>
              </a:rPr>
              <a:t>Review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types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applied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which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suitable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5" dirty="0">
                <a:latin typeface="Verdana"/>
                <a:cs typeface="Verdana"/>
              </a:rPr>
              <a:t> achieve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objectives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</a:t>
            </a:r>
            <a:endParaRPr sz="15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90"/>
              </a:spcBef>
            </a:pPr>
            <a:r>
              <a:rPr sz="1500" spc="5" dirty="0">
                <a:latin typeface="Verdana"/>
                <a:cs typeface="Verdana"/>
              </a:rPr>
              <a:t>appropriate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to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type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level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of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software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work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products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participants</a:t>
            </a:r>
            <a:endParaRPr sz="1500">
              <a:latin typeface="Verdana"/>
              <a:cs typeface="Verdana"/>
            </a:endParaRPr>
          </a:p>
          <a:p>
            <a:pPr marL="299085" marR="276225" indent="-287020">
              <a:lnSpc>
                <a:spcPct val="149300"/>
              </a:lnSpc>
              <a:spcBef>
                <a:spcPts val="6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dirty="0">
                <a:latin typeface="Verdana"/>
                <a:cs typeface="Verdana"/>
              </a:rPr>
              <a:t>Any </a:t>
            </a:r>
            <a:r>
              <a:rPr sz="1500" spc="5" dirty="0">
                <a:latin typeface="Verdana"/>
                <a:cs typeface="Verdana"/>
              </a:rPr>
              <a:t>review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techniques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used,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such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as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checklist-based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role-based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reviewing,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suitable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effective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defect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identification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in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work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product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to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reviewed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dirty="0">
                <a:latin typeface="Verdana"/>
                <a:cs typeface="Verdana"/>
              </a:rPr>
              <a:t>Any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checklists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used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address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main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risks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up</a:t>
            </a:r>
            <a:r>
              <a:rPr sz="1500" dirty="0">
                <a:latin typeface="Verdana"/>
                <a:cs typeface="Verdana"/>
              </a:rPr>
              <a:t> to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date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spc="5" dirty="0">
                <a:latin typeface="Verdana"/>
                <a:cs typeface="Verdana"/>
              </a:rPr>
              <a:t>Large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documents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written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reviewed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in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small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chunks,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so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that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quality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control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endParaRPr sz="15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Verdana"/>
                <a:cs typeface="Verdana"/>
              </a:rPr>
              <a:t>exercised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by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providing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authors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early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frequent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feedback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on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defects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dirty="0">
                <a:latin typeface="Verdana"/>
                <a:cs typeface="Verdana"/>
              </a:rPr>
              <a:t>Participants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have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adequate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time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prepare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dirty="0">
                <a:latin typeface="Verdana"/>
                <a:cs typeface="Verdana"/>
              </a:rPr>
              <a:t>Reviews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scheduled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with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adequate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notice</a:t>
            </a:r>
            <a:endParaRPr sz="1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500" spc="5" dirty="0">
                <a:latin typeface="Verdana"/>
                <a:cs typeface="Verdana"/>
              </a:rPr>
              <a:t>Management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supports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review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process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(e.g.,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by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incorporating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adequate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time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endParaRPr sz="15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15"/>
              </a:spcBef>
            </a:pPr>
            <a:r>
              <a:rPr sz="1500" spc="10" dirty="0">
                <a:latin typeface="Verdana"/>
                <a:cs typeface="Verdana"/>
              </a:rPr>
              <a:t>review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activities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in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project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schedules)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7327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3.2.5	</a:t>
            </a:r>
            <a:r>
              <a:rPr spc="-10" dirty="0"/>
              <a:t>Success</a:t>
            </a:r>
            <a:r>
              <a:rPr spc="-15" dirty="0"/>
              <a:t> </a:t>
            </a:r>
            <a:r>
              <a:rPr spc="-20" dirty="0"/>
              <a:t>Factors</a:t>
            </a:r>
            <a:r>
              <a:rPr dirty="0"/>
              <a:t> </a:t>
            </a:r>
            <a:r>
              <a:rPr spc="-10" dirty="0"/>
              <a:t>for</a:t>
            </a:r>
            <a:r>
              <a:rPr spc="-15" dirty="0"/>
              <a:t> Reviews</a:t>
            </a:r>
            <a:r>
              <a:rPr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560957"/>
            <a:ext cx="8646795" cy="499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People-related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success factors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for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reviews </a:t>
            </a:r>
            <a:r>
              <a:rPr sz="1800" b="1" spc="-10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299085" marR="236220" indent="-287020">
              <a:lnSpc>
                <a:spcPct val="1600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 people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5" dirty="0">
                <a:latin typeface="Verdana"/>
                <a:cs typeface="Verdana"/>
              </a:rPr>
              <a:t>involved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meet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review </a:t>
            </a:r>
            <a:r>
              <a:rPr sz="1800" spc="-5" dirty="0">
                <a:latin typeface="Verdana"/>
                <a:cs typeface="Verdana"/>
              </a:rPr>
              <a:t>objectives,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 example,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people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skill</a:t>
            </a:r>
            <a:r>
              <a:rPr sz="1800" dirty="0">
                <a:latin typeface="Verdana"/>
                <a:cs typeface="Verdana"/>
              </a:rPr>
              <a:t> sets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" dirty="0">
                <a:latin typeface="Verdana"/>
                <a:cs typeface="Verdana"/>
              </a:rPr>
              <a:t> perspectives,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who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</a:t>
            </a:r>
            <a:r>
              <a:rPr sz="1800" dirty="0">
                <a:latin typeface="Verdana"/>
                <a:cs typeface="Verdana"/>
              </a:rPr>
              <a:t> 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input</a:t>
            </a:r>
            <a:endParaRPr sz="1800">
              <a:latin typeface="Verdana"/>
              <a:cs typeface="Verdana"/>
            </a:endParaRPr>
          </a:p>
          <a:p>
            <a:pPr marL="299085" marR="196215" indent="-287020">
              <a:lnSpc>
                <a:spcPct val="1601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Testers </a:t>
            </a:r>
            <a:r>
              <a:rPr sz="1800" dirty="0">
                <a:latin typeface="Verdana"/>
                <a:cs typeface="Verdana"/>
              </a:rPr>
              <a:t>are seen as </a:t>
            </a:r>
            <a:r>
              <a:rPr sz="1800" spc="-10" dirty="0">
                <a:latin typeface="Verdana"/>
                <a:cs typeface="Verdana"/>
              </a:rPr>
              <a:t>valued </a:t>
            </a:r>
            <a:r>
              <a:rPr sz="1800" dirty="0">
                <a:latin typeface="Verdana"/>
                <a:cs typeface="Verdana"/>
              </a:rPr>
              <a:t>reviewers </a:t>
            </a:r>
            <a:r>
              <a:rPr sz="1800" spc="-10" dirty="0">
                <a:latin typeface="Verdana"/>
                <a:cs typeface="Verdana"/>
              </a:rPr>
              <a:t>who </a:t>
            </a:r>
            <a:r>
              <a:rPr sz="1800" dirty="0">
                <a:latin typeface="Verdana"/>
                <a:cs typeface="Verdana"/>
              </a:rPr>
              <a:t>contribute to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review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 about </a:t>
            </a:r>
            <a:r>
              <a:rPr sz="1800" spc="-5" dirty="0">
                <a:latin typeface="Verdana"/>
                <a:cs typeface="Verdana"/>
              </a:rPr>
              <a:t>the work </a:t>
            </a:r>
            <a:r>
              <a:rPr sz="1800" dirty="0">
                <a:latin typeface="Verdana"/>
                <a:cs typeface="Verdana"/>
              </a:rPr>
              <a:t>product,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dirty="0">
                <a:latin typeface="Verdana"/>
                <a:cs typeface="Verdana"/>
              </a:rPr>
              <a:t>enables </a:t>
            </a:r>
            <a:r>
              <a:rPr sz="1800" spc="-5" dirty="0">
                <a:latin typeface="Verdana"/>
                <a:cs typeface="Verdana"/>
              </a:rPr>
              <a:t>them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prepare </a:t>
            </a:r>
            <a:r>
              <a:rPr sz="1800" dirty="0">
                <a:latin typeface="Verdana"/>
                <a:cs typeface="Verdana"/>
              </a:rPr>
              <a:t>more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effective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prepare </a:t>
            </a:r>
            <a:r>
              <a:rPr sz="1800" spc="-5" dirty="0">
                <a:latin typeface="Verdana"/>
                <a:cs typeface="Verdana"/>
              </a:rPr>
              <a:t>those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earlier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9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Participants </a:t>
            </a:r>
            <a:r>
              <a:rPr sz="1800" dirty="0">
                <a:latin typeface="Verdana"/>
                <a:cs typeface="Verdana"/>
              </a:rPr>
              <a:t>dedicate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adequate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time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attention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detail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601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Reviews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conducted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small </a:t>
            </a:r>
            <a:r>
              <a:rPr sz="1800" spc="-10" dirty="0">
                <a:latin typeface="Verdana"/>
                <a:cs typeface="Verdana"/>
              </a:rPr>
              <a:t>chunks,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</a:t>
            </a:r>
            <a:r>
              <a:rPr sz="1800" spc="-5" dirty="0">
                <a:latin typeface="Verdana"/>
                <a:cs typeface="Verdana"/>
              </a:rPr>
              <a:t> that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reviewers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dirty="0">
                <a:latin typeface="Verdana"/>
                <a:cs typeface="Verdana"/>
              </a:rPr>
              <a:t> lose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concentration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individual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and/or the</a:t>
            </a:r>
            <a:r>
              <a:rPr sz="1800" dirty="0">
                <a:latin typeface="Verdana"/>
                <a:cs typeface="Verdana"/>
              </a:rPr>
              <a:t> review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(when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held)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7327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3.2.5	</a:t>
            </a:r>
            <a:r>
              <a:rPr spc="-10" dirty="0"/>
              <a:t>Success</a:t>
            </a:r>
            <a:r>
              <a:rPr spc="-15" dirty="0"/>
              <a:t> </a:t>
            </a:r>
            <a:r>
              <a:rPr spc="-20" dirty="0"/>
              <a:t>Factors</a:t>
            </a:r>
            <a:r>
              <a:rPr dirty="0"/>
              <a:t> </a:t>
            </a:r>
            <a:r>
              <a:rPr spc="-10" dirty="0"/>
              <a:t>for</a:t>
            </a:r>
            <a:r>
              <a:rPr spc="-15" dirty="0"/>
              <a:t> Reviews</a:t>
            </a:r>
            <a:r>
              <a:rPr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651457"/>
            <a:ext cx="8644255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People-related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success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factors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for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reviews </a:t>
            </a:r>
            <a:r>
              <a:rPr sz="1800" b="1" spc="-10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-10" dirty="0">
                <a:latin typeface="Verdana"/>
                <a:cs typeface="Verdana"/>
              </a:rPr>
              <a:t> found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acknowledged,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appreciated,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handled</a:t>
            </a:r>
            <a:r>
              <a:rPr sz="1800" dirty="0">
                <a:latin typeface="Verdana"/>
                <a:cs typeface="Verdana"/>
              </a:rPr>
              <a:t> objectively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well-managed,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</a:t>
            </a:r>
            <a:r>
              <a:rPr sz="1800" spc="-5" dirty="0">
                <a:latin typeface="Verdana"/>
                <a:cs typeface="Verdana"/>
              </a:rPr>
              <a:t> that </a:t>
            </a:r>
            <a:r>
              <a:rPr sz="1800" dirty="0">
                <a:latin typeface="Verdana"/>
                <a:cs typeface="Verdana"/>
              </a:rPr>
              <a:t>participants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consider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 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valuable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use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time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501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review is </a:t>
            </a:r>
            <a:r>
              <a:rPr sz="1800" spc="-5" dirty="0">
                <a:latin typeface="Verdana"/>
                <a:cs typeface="Verdana"/>
              </a:rPr>
              <a:t>conducted </a:t>
            </a:r>
            <a:r>
              <a:rPr sz="1800" dirty="0">
                <a:latin typeface="Verdana"/>
                <a:cs typeface="Verdana"/>
              </a:rPr>
              <a:t>in an atmosphere of </a:t>
            </a:r>
            <a:r>
              <a:rPr sz="1800" spc="-5" dirty="0">
                <a:latin typeface="Verdana"/>
                <a:cs typeface="Verdana"/>
              </a:rPr>
              <a:t>trust; the </a:t>
            </a:r>
            <a:r>
              <a:rPr sz="1800" dirty="0">
                <a:latin typeface="Verdana"/>
                <a:cs typeface="Verdana"/>
              </a:rPr>
              <a:t>outcome will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evaluation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participants</a:t>
            </a:r>
            <a:endParaRPr sz="1800">
              <a:latin typeface="Verdana"/>
              <a:cs typeface="Verdana"/>
            </a:endParaRPr>
          </a:p>
          <a:p>
            <a:pPr marL="299085" marR="577215" indent="-287020">
              <a:lnSpc>
                <a:spcPct val="150000"/>
              </a:lnSpc>
              <a:spcBef>
                <a:spcPts val="6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Participants</a:t>
            </a:r>
            <a:r>
              <a:rPr sz="1800" spc="-10" dirty="0">
                <a:latin typeface="Verdana"/>
                <a:cs typeface="Verdana"/>
              </a:rPr>
              <a:t> avoid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body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language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behaviors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might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indicate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boredom,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exasperation,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hostility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other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participants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Adequate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training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provided,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especially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review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types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inspections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6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culture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learning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process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improvement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promoted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2"/>
            <a:ext cx="3632835" cy="20561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Basics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Review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5" dirty="0">
                <a:latin typeface="Verdana"/>
                <a:cs typeface="Verdana"/>
              </a:rPr>
              <a:t>Various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Types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Applying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Techniques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Success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Factors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524380"/>
            <a:ext cx="6720205" cy="235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92630" algn="l"/>
              </a:tabLst>
            </a:pPr>
            <a:r>
              <a:rPr sz="1600" dirty="0">
                <a:latin typeface="Verdana"/>
                <a:cs typeface="Verdana"/>
              </a:rPr>
              <a:t>Question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1: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discover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dead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codes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Question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objective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walkthrough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find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errors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solutions.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(T/F)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Question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3: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State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various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Review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Types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Question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4: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State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Success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factors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Review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667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35" dirty="0"/>
              <a:t>Testing</a:t>
            </a:r>
            <a:r>
              <a:rPr spc="-5" dirty="0"/>
              <a:t> </a:t>
            </a:r>
            <a:r>
              <a:rPr spc="-3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524380"/>
            <a:ext cx="8669020" cy="432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two </a:t>
            </a:r>
            <a:r>
              <a:rPr sz="1800" dirty="0">
                <a:latin typeface="Verdana"/>
                <a:cs typeface="Verdana"/>
              </a:rPr>
              <a:t>types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Techniques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1.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Static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b="1" i="1" dirty="0">
                <a:latin typeface="Verdana"/>
                <a:cs typeface="Verdana"/>
              </a:rPr>
              <a:t>verification</a:t>
            </a:r>
            <a:r>
              <a:rPr sz="1600" b="1" i="1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189230" marR="1733550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a software </a:t>
            </a:r>
            <a:r>
              <a:rPr sz="1600" spc="-5" dirty="0">
                <a:latin typeface="Verdana"/>
                <a:cs typeface="Verdana"/>
              </a:rPr>
              <a:t>without execution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20" dirty="0">
                <a:latin typeface="Verdana"/>
                <a:cs typeface="Verdana"/>
              </a:rPr>
              <a:t>computer. </a:t>
            </a:r>
            <a:r>
              <a:rPr sz="1600" spc="-5" dirty="0">
                <a:latin typeface="Verdana"/>
                <a:cs typeface="Verdana"/>
              </a:rPr>
              <a:t>Involves just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examination/review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evaluation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confirms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its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SRS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i.e.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specified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b="1" i="1" spc="5" dirty="0">
                <a:latin typeface="Verdana"/>
                <a:cs typeface="Verdana"/>
              </a:rPr>
              <a:t>preventing</a:t>
            </a:r>
            <a:r>
              <a:rPr sz="1600" b="1" i="1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2.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Dynamic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b="1" i="1" spc="5" dirty="0">
                <a:latin typeface="Verdana"/>
                <a:cs typeface="Verdana"/>
              </a:rPr>
              <a:t>validation</a:t>
            </a:r>
            <a:r>
              <a:rPr sz="1600" b="1" i="1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through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executing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dirty="0">
                <a:latin typeface="Verdana"/>
                <a:cs typeface="Verdana"/>
              </a:rPr>
              <a:t> software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does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user really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b="1" i="1" spc="5" dirty="0">
                <a:latin typeface="Verdana"/>
                <a:cs typeface="Verdana"/>
              </a:rPr>
              <a:t>detecting</a:t>
            </a:r>
            <a:r>
              <a:rPr sz="1600" b="1" i="1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7053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Static</a:t>
            </a:r>
            <a:r>
              <a:rPr spc="-40" dirty="0"/>
              <a:t> </a:t>
            </a:r>
            <a:r>
              <a:rPr spc="-10" dirty="0"/>
              <a:t>&amp;</a:t>
            </a:r>
            <a:r>
              <a:rPr spc="-5" dirty="0"/>
              <a:t> Dynamic</a:t>
            </a:r>
            <a:r>
              <a:rPr spc="-10" dirty="0"/>
              <a:t> </a:t>
            </a:r>
            <a:r>
              <a:rPr spc="-35" dirty="0"/>
              <a:t>Testing</a:t>
            </a:r>
            <a:r>
              <a:rPr spc="5" dirty="0"/>
              <a:t> </a:t>
            </a:r>
            <a:r>
              <a:rPr spc="-30" dirty="0"/>
              <a:t>Techniques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08770" y="3081014"/>
            <a:ext cx="4493260" cy="421640"/>
            <a:chOff x="3108770" y="3081014"/>
            <a:chExt cx="4493260" cy="421640"/>
          </a:xfrm>
        </p:grpSpPr>
        <p:sp>
          <p:nvSpPr>
            <p:cNvPr id="5" name="object 5"/>
            <p:cNvSpPr/>
            <p:nvPr/>
          </p:nvSpPr>
          <p:spPr>
            <a:xfrm>
              <a:off x="4607899" y="3081014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053"/>
                  </a:lnTo>
                </a:path>
              </a:pathLst>
            </a:custGeom>
            <a:ln w="9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3685" y="3292067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20">
                  <a:moveTo>
                    <a:pt x="0" y="0"/>
                  </a:moveTo>
                  <a:lnTo>
                    <a:pt x="0" y="210375"/>
                  </a:lnTo>
                </a:path>
              </a:pathLst>
            </a:custGeom>
            <a:ln w="9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3685" y="3292067"/>
              <a:ext cx="1494790" cy="0"/>
            </a:xfrm>
            <a:custGeom>
              <a:avLst/>
              <a:gdLst/>
              <a:ahLst/>
              <a:cxnLst/>
              <a:rect l="l" t="t" r="r" b="b"/>
              <a:pathLst>
                <a:path w="1494789">
                  <a:moveTo>
                    <a:pt x="0" y="0"/>
                  </a:moveTo>
                  <a:lnTo>
                    <a:pt x="1494213" y="0"/>
                  </a:lnTo>
                </a:path>
              </a:pathLst>
            </a:custGeom>
            <a:ln w="18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6618" y="3292067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20">
                  <a:moveTo>
                    <a:pt x="0" y="0"/>
                  </a:moveTo>
                  <a:lnTo>
                    <a:pt x="0" y="210375"/>
                  </a:lnTo>
                </a:path>
              </a:pathLst>
            </a:custGeom>
            <a:ln w="9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7899" y="3292067"/>
              <a:ext cx="2988945" cy="0"/>
            </a:xfrm>
            <a:custGeom>
              <a:avLst/>
              <a:gdLst/>
              <a:ahLst/>
              <a:cxnLst/>
              <a:rect l="l" t="t" r="r" b="b"/>
              <a:pathLst>
                <a:path w="2988945">
                  <a:moveTo>
                    <a:pt x="0" y="0"/>
                  </a:moveTo>
                  <a:lnTo>
                    <a:pt x="2988719" y="0"/>
                  </a:lnTo>
                </a:path>
              </a:pathLst>
            </a:custGeom>
            <a:ln w="18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66924" y="4052216"/>
            <a:ext cx="4493260" cy="421640"/>
            <a:chOff x="866924" y="4052216"/>
            <a:chExt cx="4493260" cy="421640"/>
          </a:xfrm>
        </p:grpSpPr>
        <p:sp>
          <p:nvSpPr>
            <p:cNvPr id="11" name="object 11"/>
            <p:cNvSpPr/>
            <p:nvPr/>
          </p:nvSpPr>
          <p:spPr>
            <a:xfrm>
              <a:off x="3113685" y="4052216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20">
                  <a:moveTo>
                    <a:pt x="0" y="0"/>
                  </a:moveTo>
                  <a:lnTo>
                    <a:pt x="0" y="210402"/>
                  </a:lnTo>
                </a:path>
              </a:pathLst>
            </a:custGeom>
            <a:ln w="10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014" y="4262619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053"/>
                  </a:lnTo>
                </a:path>
              </a:pathLst>
            </a:custGeom>
            <a:ln w="10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6505" y="4262619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053"/>
                  </a:lnTo>
                </a:path>
              </a:pathLst>
            </a:custGeom>
            <a:ln w="10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014" y="4262619"/>
              <a:ext cx="2242185" cy="0"/>
            </a:xfrm>
            <a:custGeom>
              <a:avLst/>
              <a:gdLst/>
              <a:ahLst/>
              <a:cxnLst/>
              <a:rect l="l" t="t" r="r" b="b"/>
              <a:pathLst>
                <a:path w="2242185">
                  <a:moveTo>
                    <a:pt x="0" y="0"/>
                  </a:moveTo>
                  <a:lnTo>
                    <a:pt x="1494491" y="0"/>
                  </a:lnTo>
                </a:path>
                <a:path w="2242185">
                  <a:moveTo>
                    <a:pt x="1494491" y="0"/>
                  </a:moveTo>
                  <a:lnTo>
                    <a:pt x="2241670" y="0"/>
                  </a:lnTo>
                </a:path>
              </a:pathLst>
            </a:custGeom>
            <a:ln w="14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0719" y="4262619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053"/>
                  </a:lnTo>
                </a:path>
              </a:pathLst>
            </a:custGeom>
            <a:ln w="10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3685" y="426261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033" y="0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54932" y="4262619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053"/>
                  </a:lnTo>
                </a:path>
              </a:pathLst>
            </a:custGeom>
            <a:ln w="10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0719" y="4262619"/>
              <a:ext cx="1494790" cy="0"/>
            </a:xfrm>
            <a:custGeom>
              <a:avLst/>
              <a:gdLst/>
              <a:ahLst/>
              <a:cxnLst/>
              <a:rect l="l" t="t" r="r" b="b"/>
              <a:pathLst>
                <a:path w="1494789">
                  <a:moveTo>
                    <a:pt x="0" y="0"/>
                  </a:moveTo>
                  <a:lnTo>
                    <a:pt x="1494213" y="0"/>
                  </a:lnTo>
                </a:path>
              </a:pathLst>
            </a:custGeom>
            <a:ln w="18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4252" y="4473672"/>
            <a:ext cx="1376045" cy="353302"/>
          </a:xfrm>
          <a:prstGeom prst="rect">
            <a:avLst/>
          </a:prstGeom>
          <a:solidFill>
            <a:srgbClr val="DD582C"/>
          </a:solidFill>
          <a:ln w="18484">
            <a:solidFill>
              <a:srgbClr val="EDEBE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355"/>
              </a:spcBef>
            </a:pPr>
            <a:r>
              <a:rPr lang="en-US" sz="2000" dirty="0" smtClean="0">
                <a:latin typeface="Arial"/>
                <a:cs typeface="Arial"/>
              </a:rPr>
              <a:t>Review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8837" y="4473672"/>
            <a:ext cx="1376045" cy="661078"/>
          </a:xfrm>
          <a:prstGeom prst="rect">
            <a:avLst/>
          </a:prstGeom>
          <a:solidFill>
            <a:srgbClr val="DD582C"/>
          </a:solidFill>
          <a:ln w="18484">
            <a:solidFill>
              <a:srgbClr val="EDEBE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55"/>
              </a:spcBef>
            </a:pPr>
            <a:r>
              <a:rPr lang="en-US" sz="2000" dirty="0" smtClean="0">
                <a:latin typeface="Arial"/>
                <a:cs typeface="Arial"/>
              </a:rPr>
              <a:t>Code Inspection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3050" y="4473672"/>
            <a:ext cx="1376045" cy="784189"/>
          </a:xfrm>
          <a:prstGeom prst="rect">
            <a:avLst/>
          </a:prstGeom>
          <a:solidFill>
            <a:srgbClr val="DD582C"/>
          </a:solidFill>
          <a:ln w="18484">
            <a:solidFill>
              <a:srgbClr val="EDEBE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55"/>
              </a:spcBef>
            </a:pPr>
            <a:r>
              <a:rPr lang="en-US" sz="2400" dirty="0" smtClean="0">
                <a:latin typeface="Arial"/>
                <a:cs typeface="Arial"/>
              </a:rPr>
              <a:t>Walk throw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7263" y="4473672"/>
            <a:ext cx="1376045" cy="845744"/>
          </a:xfrm>
          <a:prstGeom prst="rect">
            <a:avLst/>
          </a:prstGeom>
          <a:solidFill>
            <a:srgbClr val="DD582C"/>
          </a:solidFill>
          <a:ln w="18484">
            <a:solidFill>
              <a:srgbClr val="EDEBE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355"/>
              </a:spcBef>
            </a:pPr>
            <a:r>
              <a:rPr lang="en-US" sz="2400" dirty="0" smtClean="0">
                <a:latin typeface="Arial"/>
                <a:cs typeface="Arial"/>
              </a:rPr>
              <a:t>Desk</a:t>
            </a:r>
            <a:r>
              <a:rPr lang="en-US" sz="2600" dirty="0" smtClean="0">
                <a:latin typeface="Arial"/>
                <a:cs typeface="Arial"/>
              </a:rPr>
              <a:t> Check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9800" y="3605941"/>
            <a:ext cx="2792796" cy="446275"/>
          </a:xfrm>
          <a:prstGeom prst="rect">
            <a:avLst/>
          </a:prstGeom>
          <a:solidFill>
            <a:srgbClr val="DD582C"/>
          </a:solidFill>
          <a:ln w="17863">
            <a:solidFill>
              <a:srgbClr val="EDEBE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59"/>
              </a:spcBef>
            </a:pPr>
            <a:r>
              <a:rPr lang="en-US" sz="2600" dirty="0" smtClean="0">
                <a:latin typeface="Arial"/>
                <a:cs typeface="Arial"/>
              </a:rPr>
              <a:t>Static Testing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44669" y="4052216"/>
            <a:ext cx="1504315" cy="421640"/>
            <a:chOff x="6844669" y="4052216"/>
            <a:chExt cx="1504315" cy="421640"/>
          </a:xfrm>
        </p:grpSpPr>
        <p:sp>
          <p:nvSpPr>
            <p:cNvPr id="25" name="object 25"/>
            <p:cNvSpPr/>
            <p:nvPr/>
          </p:nvSpPr>
          <p:spPr>
            <a:xfrm>
              <a:off x="7596618" y="4052216"/>
              <a:ext cx="0" cy="210820"/>
            </a:xfrm>
            <a:custGeom>
              <a:avLst/>
              <a:gdLst/>
              <a:ahLst/>
              <a:cxnLst/>
              <a:rect l="l" t="t" r="r" b="b"/>
              <a:pathLst>
                <a:path h="210820">
                  <a:moveTo>
                    <a:pt x="0" y="0"/>
                  </a:moveTo>
                  <a:lnTo>
                    <a:pt x="0" y="210402"/>
                  </a:lnTo>
                </a:path>
              </a:pathLst>
            </a:custGeom>
            <a:ln w="9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49584" y="4262619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053"/>
                  </a:lnTo>
                </a:path>
              </a:pathLst>
            </a:custGeom>
            <a:ln w="9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49584" y="426261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033" y="0"/>
                  </a:lnTo>
                </a:path>
              </a:pathLst>
            </a:custGeom>
            <a:ln w="18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43652" y="4262619"/>
              <a:ext cx="0" cy="211454"/>
            </a:xfrm>
            <a:custGeom>
              <a:avLst/>
              <a:gdLst/>
              <a:ahLst/>
              <a:cxnLst/>
              <a:rect l="l" t="t" r="r" b="b"/>
              <a:pathLst>
                <a:path h="211454">
                  <a:moveTo>
                    <a:pt x="0" y="0"/>
                  </a:moveTo>
                  <a:lnTo>
                    <a:pt x="0" y="211053"/>
                  </a:lnTo>
                </a:path>
              </a:pathLst>
            </a:custGeom>
            <a:ln w="9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96618" y="4262619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747033" y="0"/>
                  </a:lnTo>
                </a:path>
              </a:pathLst>
            </a:custGeom>
            <a:ln w="18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61770" y="4473672"/>
            <a:ext cx="1376045" cy="835485"/>
          </a:xfrm>
          <a:prstGeom prst="rect">
            <a:avLst/>
          </a:prstGeom>
          <a:solidFill>
            <a:srgbClr val="DD582C"/>
          </a:solidFill>
          <a:ln w="17847">
            <a:solidFill>
              <a:srgbClr val="EDEBE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355"/>
              </a:spcBef>
            </a:pPr>
            <a:r>
              <a:rPr lang="en-US" sz="2400" dirty="0" smtClean="0">
                <a:latin typeface="Arial"/>
                <a:cs typeface="Arial"/>
              </a:rPr>
              <a:t>White</a:t>
            </a:r>
          </a:p>
          <a:p>
            <a:pPr marL="281305">
              <a:lnSpc>
                <a:spcPct val="100000"/>
              </a:lnSpc>
              <a:spcBef>
                <a:spcPts val="355"/>
              </a:spcBef>
            </a:pPr>
            <a:r>
              <a:rPr lang="en-US" sz="2400" dirty="0" smtClean="0">
                <a:latin typeface="Arial"/>
                <a:cs typeface="Arial"/>
              </a:rPr>
              <a:t>box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55983" y="4473672"/>
            <a:ext cx="1376045" cy="845744"/>
          </a:xfrm>
          <a:prstGeom prst="rect">
            <a:avLst/>
          </a:prstGeom>
          <a:solidFill>
            <a:srgbClr val="DD582C"/>
          </a:solidFill>
          <a:ln w="17847">
            <a:solidFill>
              <a:srgbClr val="EDEBE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355"/>
              </a:spcBef>
            </a:pPr>
            <a:r>
              <a:rPr lang="en-US" sz="2400" dirty="0" smtClean="0">
                <a:latin typeface="Arial"/>
                <a:cs typeface="Arial"/>
              </a:rPr>
              <a:t>Black</a:t>
            </a:r>
            <a:r>
              <a:rPr lang="en-US" sz="2600" dirty="0" smtClean="0">
                <a:latin typeface="Arial"/>
                <a:cs typeface="Arial"/>
              </a:rPr>
              <a:t> Box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7400" y="3502443"/>
            <a:ext cx="2895600" cy="446275"/>
          </a:xfrm>
          <a:prstGeom prst="rect">
            <a:avLst/>
          </a:prstGeom>
          <a:solidFill>
            <a:srgbClr val="DD582C"/>
          </a:solidFill>
          <a:ln w="17863">
            <a:solidFill>
              <a:srgbClr val="EDEBE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359"/>
              </a:spcBef>
            </a:pPr>
            <a:r>
              <a:rPr lang="en-US" sz="2600" dirty="0" smtClean="0">
                <a:latin typeface="Arial"/>
                <a:cs typeface="Arial"/>
              </a:rPr>
              <a:t>Dynamic Testing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4600" y="2531241"/>
            <a:ext cx="4038600" cy="446275"/>
          </a:xfrm>
          <a:prstGeom prst="rect">
            <a:avLst/>
          </a:prstGeom>
          <a:solidFill>
            <a:srgbClr val="DD582C"/>
          </a:solidFill>
          <a:ln w="17954">
            <a:solidFill>
              <a:srgbClr val="EDEBE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359"/>
              </a:spcBef>
            </a:pPr>
            <a:r>
              <a:rPr lang="en-US" sz="2600" b="1" dirty="0" smtClean="0">
                <a:latin typeface="Arial"/>
                <a:cs typeface="Arial"/>
              </a:rPr>
              <a:t>Testing Techniques</a:t>
            </a:r>
            <a:endParaRPr sz="2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1868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Differences</a:t>
            </a:r>
            <a:r>
              <a:rPr spc="10" dirty="0"/>
              <a:t> </a:t>
            </a:r>
            <a:r>
              <a:rPr spc="-10" dirty="0"/>
              <a:t>between</a:t>
            </a:r>
            <a:r>
              <a:rPr spc="50" dirty="0"/>
              <a:t> </a:t>
            </a:r>
            <a:r>
              <a:rPr dirty="0"/>
              <a:t>Static</a:t>
            </a:r>
            <a:r>
              <a:rPr spc="-6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Dynamic</a:t>
            </a:r>
            <a:r>
              <a:rPr spc="20" dirty="0"/>
              <a:t> </a:t>
            </a:r>
            <a:r>
              <a:rPr spc="-35" dirty="0"/>
              <a:t>Testing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162" y="1523491"/>
          <a:ext cx="8489950" cy="4478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4975"/>
                <a:gridCol w="4244975"/>
              </a:tblGrid>
              <a:tr h="573405">
                <a:tc>
                  <a:txBody>
                    <a:bodyPr/>
                    <a:lstStyle/>
                    <a:p>
                      <a:pPr marL="7772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Static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Testing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A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Dynamic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Testing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AC"/>
                    </a:solidFill>
                  </a:tcPr>
                </a:tc>
              </a:tr>
              <a:tr h="10458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the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process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confirming</a:t>
                      </a:r>
                      <a:r>
                        <a:rPr sz="1400" spc="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whether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the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software</a:t>
                      </a:r>
                      <a:r>
                        <a:rPr sz="14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meets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its</a:t>
                      </a:r>
                      <a:r>
                        <a:rPr sz="14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requirement</a:t>
                      </a:r>
                      <a:r>
                        <a:rPr sz="14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specification.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the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process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confirming</a:t>
                      </a:r>
                      <a:r>
                        <a:rPr sz="1400" spc="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whether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the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software</a:t>
                      </a:r>
                      <a:r>
                        <a:rPr sz="14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meets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requirements.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  <a:tr h="11156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Examples</a:t>
                      </a:r>
                      <a:r>
                        <a:rPr sz="14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: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Inspections,</a:t>
                      </a:r>
                      <a:r>
                        <a:rPr sz="14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walkthroughs</a:t>
                      </a:r>
                      <a:r>
                        <a:rPr sz="1400" spc="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and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reviews.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81660">
                        <a:lnSpc>
                          <a:spcPct val="150100"/>
                        </a:lnSpc>
                        <a:spcBef>
                          <a:spcPts val="2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Examples</a:t>
                      </a:r>
                      <a:r>
                        <a:rPr sz="14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structural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testing,</a:t>
                      </a:r>
                      <a:r>
                        <a:rPr sz="14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black-box </a:t>
                      </a:r>
                      <a:r>
                        <a:rPr sz="1400" spc="-4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testing,</a:t>
                      </a:r>
                      <a:r>
                        <a:rPr sz="14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integration</a:t>
                      </a:r>
                      <a:r>
                        <a:rPr sz="1400" spc="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testing,</a:t>
                      </a:r>
                      <a:r>
                        <a:rPr sz="14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acceptance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testing.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 marR="786765">
                        <a:lnSpc>
                          <a:spcPct val="150200"/>
                        </a:lnSpc>
                        <a:spcBef>
                          <a:spcPts val="2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process</a:t>
                      </a:r>
                      <a:r>
                        <a:rPr sz="14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inspecting</a:t>
                      </a:r>
                      <a:r>
                        <a:rPr sz="1400" spc="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without </a:t>
                      </a:r>
                      <a:r>
                        <a:rPr sz="1400" spc="-4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executing</a:t>
                      </a:r>
                      <a:r>
                        <a:rPr sz="14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computer.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20040">
                        <a:lnSpc>
                          <a:spcPct val="150200"/>
                        </a:lnSpc>
                        <a:spcBef>
                          <a:spcPts val="2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the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process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testing</a:t>
                      </a:r>
                      <a:r>
                        <a:rPr sz="14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by executing</a:t>
                      </a:r>
                      <a:r>
                        <a:rPr sz="14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on </a:t>
                      </a:r>
                      <a:r>
                        <a:rPr sz="1400" spc="-4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computer.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conducted</a:t>
                      </a:r>
                      <a:r>
                        <a:rPr sz="14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prevent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defects.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conducted</a:t>
                      </a:r>
                      <a:r>
                        <a:rPr sz="14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correct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defects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can be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done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before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compilation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340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takes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place</a:t>
                      </a:r>
                      <a:r>
                        <a:rPr sz="14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only</a:t>
                      </a:r>
                      <a:r>
                        <a:rPr sz="14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after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compilation</a:t>
                      </a:r>
                      <a:r>
                        <a:rPr sz="1400" spc="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400" spc="-4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linking.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115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5325" algn="l"/>
              </a:tabLst>
            </a:pPr>
            <a:r>
              <a:rPr spc="-5" dirty="0"/>
              <a:t>3.1	</a:t>
            </a:r>
            <a:r>
              <a:rPr dirty="0"/>
              <a:t>Static</a:t>
            </a:r>
            <a:r>
              <a:rPr spc="-60" dirty="0"/>
              <a:t> </a:t>
            </a:r>
            <a:r>
              <a:rPr spc="-35" dirty="0"/>
              <a:t>Testing</a:t>
            </a:r>
            <a:r>
              <a:rPr spc="-30" dirty="0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396318"/>
            <a:ext cx="8617585" cy="5222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59079" indent="-287020">
              <a:lnSpc>
                <a:spcPct val="15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static testing relies on </a:t>
            </a:r>
            <a:r>
              <a:rPr sz="1800" spc="-5" dirty="0">
                <a:latin typeface="Verdana"/>
                <a:cs typeface="Verdana"/>
              </a:rPr>
              <a:t>the manual </a:t>
            </a:r>
            <a:r>
              <a:rPr sz="1800" dirty="0">
                <a:latin typeface="Verdana"/>
                <a:cs typeface="Verdana"/>
              </a:rPr>
              <a:t>examination of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</a:t>
            </a:r>
            <a:r>
              <a:rPr sz="1800" spc="-25" dirty="0">
                <a:latin typeface="Verdana"/>
                <a:cs typeface="Verdana"/>
              </a:rPr>
              <a:t>(i.e.,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reviews) </a:t>
            </a:r>
            <a:r>
              <a:rPr sz="1800" dirty="0">
                <a:latin typeface="Verdana"/>
                <a:cs typeface="Verdana"/>
              </a:rPr>
              <a:t>or tool-driven </a:t>
            </a:r>
            <a:r>
              <a:rPr sz="1800" spc="-5" dirty="0">
                <a:latin typeface="Verdana"/>
                <a:cs typeface="Verdana"/>
              </a:rPr>
              <a:t>evaluation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code or other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(i.e.,</a:t>
            </a:r>
            <a:r>
              <a:rPr sz="1800" dirty="0">
                <a:latin typeface="Verdana"/>
                <a:cs typeface="Verdana"/>
              </a:rPr>
              <a:t> static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analysis).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Both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types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assess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being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tested</a:t>
            </a:r>
            <a:r>
              <a:rPr sz="1800" spc="-5" dirty="0">
                <a:latin typeface="Verdana"/>
                <a:cs typeface="Verdana"/>
              </a:rPr>
              <a:t> without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actually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executing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 being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tested.</a:t>
            </a:r>
            <a:endParaRPr sz="1800">
              <a:latin typeface="Verdana"/>
              <a:cs typeface="Verdana"/>
            </a:endParaRPr>
          </a:p>
          <a:p>
            <a:pPr marL="299085" marR="268605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Static </a:t>
            </a:r>
            <a:r>
              <a:rPr sz="1800" spc="-5" dirty="0">
                <a:latin typeface="Verdana"/>
                <a:cs typeface="Verdana"/>
              </a:rPr>
              <a:t>analysis </a:t>
            </a:r>
            <a:r>
              <a:rPr sz="1800" dirty="0">
                <a:latin typeface="Verdana"/>
                <a:cs typeface="Verdana"/>
              </a:rPr>
              <a:t>is important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safety-critical computer </a:t>
            </a:r>
            <a:r>
              <a:rPr sz="1800" spc="-5" dirty="0">
                <a:latin typeface="Verdana"/>
                <a:cs typeface="Verdana"/>
              </a:rPr>
              <a:t>systems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aviation,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medical,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nuclear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software).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important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part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security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299085" marR="685165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Static </a:t>
            </a:r>
            <a:r>
              <a:rPr sz="1800" spc="-5" dirty="0">
                <a:latin typeface="Verdana"/>
                <a:cs typeface="Verdana"/>
              </a:rPr>
              <a:t>analysis </a:t>
            </a:r>
            <a:r>
              <a:rPr sz="1800" dirty="0">
                <a:latin typeface="Verdana"/>
                <a:cs typeface="Verdana"/>
              </a:rPr>
              <a:t>is also often </a:t>
            </a:r>
            <a:r>
              <a:rPr sz="1800" spc="-5" dirty="0">
                <a:latin typeface="Verdana"/>
                <a:cs typeface="Verdana"/>
              </a:rPr>
              <a:t>incorporated into </a:t>
            </a:r>
            <a:r>
              <a:rPr sz="1800" dirty="0">
                <a:latin typeface="Verdana"/>
                <a:cs typeface="Verdana"/>
              </a:rPr>
              <a:t>automated build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delivery systems, for </a:t>
            </a:r>
            <a:r>
              <a:rPr sz="1800" dirty="0">
                <a:latin typeface="Verdana"/>
                <a:cs typeface="Verdana"/>
              </a:rPr>
              <a:t>example in Agile </a:t>
            </a:r>
            <a:r>
              <a:rPr sz="1800" spc="-5" dirty="0">
                <a:latin typeface="Verdana"/>
                <a:cs typeface="Verdana"/>
              </a:rPr>
              <a:t>development, continuous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delivery,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continuous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deployment.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2439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0425" algn="l"/>
              </a:tabLst>
            </a:pPr>
            <a:r>
              <a:rPr spc="-5" dirty="0"/>
              <a:t>3.1.1	</a:t>
            </a:r>
            <a:r>
              <a:rPr spc="-40" dirty="0"/>
              <a:t>Work</a:t>
            </a:r>
            <a:r>
              <a:rPr spc="35" dirty="0"/>
              <a:t> </a:t>
            </a:r>
            <a:r>
              <a:rPr spc="-10" dirty="0"/>
              <a:t>Products</a:t>
            </a:r>
            <a:r>
              <a:rPr spc="10" dirty="0"/>
              <a:t> </a:t>
            </a:r>
            <a:r>
              <a:rPr spc="-5" dirty="0"/>
              <a:t>examined</a:t>
            </a:r>
            <a:r>
              <a:rPr dirty="0"/>
              <a:t> </a:t>
            </a:r>
            <a:r>
              <a:rPr spc="-10" dirty="0"/>
              <a:t>by</a:t>
            </a:r>
            <a:r>
              <a:rPr spc="10" dirty="0"/>
              <a:t> </a:t>
            </a:r>
            <a:r>
              <a:rPr dirty="0"/>
              <a:t>Static</a:t>
            </a:r>
            <a:r>
              <a:rPr spc="-4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1476705"/>
            <a:ext cx="8432165" cy="51968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Specifications,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including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business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requirements,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functional </a:t>
            </a:r>
            <a:r>
              <a:rPr sz="1700" spc="-5" dirty="0">
                <a:latin typeface="Verdana"/>
                <a:cs typeface="Verdana"/>
              </a:rPr>
              <a:t>requirements,</a:t>
            </a:r>
            <a:endParaRPr sz="1700">
              <a:latin typeface="Verdana"/>
              <a:cs typeface="Verdana"/>
            </a:endParaRPr>
          </a:p>
          <a:p>
            <a:pPr marL="302260">
              <a:lnSpc>
                <a:spcPct val="100000"/>
              </a:lnSpc>
              <a:spcBef>
                <a:spcPts val="1010"/>
              </a:spcBef>
            </a:pP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security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Epics, user stories,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dirty="0">
                <a:latin typeface="Verdana"/>
                <a:cs typeface="Verdana"/>
              </a:rPr>
              <a:t> acceptance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Architecture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design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dirty="0">
                <a:latin typeface="Verdana"/>
                <a:cs typeface="Verdana"/>
              </a:rPr>
              <a:t>Code</a:t>
            </a:r>
            <a:endParaRPr sz="1700">
              <a:latin typeface="Verdana"/>
              <a:cs typeface="Verdana"/>
            </a:endParaRPr>
          </a:p>
          <a:p>
            <a:pPr marL="302260" marR="5080" indent="-289560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25" dirty="0">
                <a:latin typeface="Verdana"/>
                <a:cs typeface="Verdana"/>
              </a:rPr>
              <a:t>Testware,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procedures,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automated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 scripts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User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guides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30" dirty="0">
                <a:latin typeface="Verdana"/>
                <a:cs typeface="Verdana"/>
              </a:rPr>
              <a:t>Web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pages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dirty="0">
                <a:latin typeface="Verdana"/>
                <a:cs typeface="Verdana"/>
              </a:rPr>
              <a:t>Contracts,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plans,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schedules,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budgets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Models,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such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diagrams,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may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dirty="0">
                <a:latin typeface="Verdana"/>
                <a:cs typeface="Verdana"/>
              </a:rPr>
              <a:t> used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Model-Based</a:t>
            </a:r>
            <a:endParaRPr sz="1700">
              <a:latin typeface="Verdana"/>
              <a:cs typeface="Verdana"/>
            </a:endParaRPr>
          </a:p>
          <a:p>
            <a:pPr marL="302260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1268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8055" algn="l"/>
              </a:tabLst>
            </a:pPr>
            <a:r>
              <a:rPr spc="-5" dirty="0"/>
              <a:t>3.1.2	Benefits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dirty="0"/>
              <a:t> Static</a:t>
            </a:r>
            <a:r>
              <a:rPr spc="-5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344" y="958722"/>
            <a:ext cx="8853170" cy="547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Detecting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correcting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more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efficiently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prior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dynamic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testing.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dirty="0">
                <a:latin typeface="Verdana"/>
                <a:cs typeface="Verdana"/>
              </a:rPr>
              <a:t>Identifying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easily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found</a:t>
            </a:r>
            <a:r>
              <a:rPr sz="1700" spc="-5" dirty="0">
                <a:latin typeface="Verdana"/>
                <a:cs typeface="Verdana"/>
              </a:rPr>
              <a:t> by</a:t>
            </a:r>
            <a:r>
              <a:rPr sz="1700" dirty="0">
                <a:latin typeface="Verdana"/>
                <a:cs typeface="Verdana"/>
              </a:rPr>
              <a:t> dynamic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302260" marR="582930" indent="-289560">
              <a:lnSpc>
                <a:spcPct val="1501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Preventing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uncovering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inconsistencies,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ambiguities,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contradictions,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omissions,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inaccuracies,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redundancies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dirty="0">
                <a:latin typeface="Verdana"/>
                <a:cs typeface="Verdana"/>
              </a:rPr>
              <a:t>Increasing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development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productivity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(improved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more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maintainable</a:t>
            </a:r>
            <a:endParaRPr sz="1700">
              <a:latin typeface="Verdana"/>
              <a:cs typeface="Verdana"/>
            </a:endParaRPr>
          </a:p>
          <a:p>
            <a:pPr marL="302260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code)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10" dirty="0">
                <a:latin typeface="Verdana"/>
                <a:cs typeface="Verdana"/>
              </a:rPr>
              <a:t>Reducing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development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cost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10" dirty="0">
                <a:latin typeface="Verdana"/>
                <a:cs typeface="Verdana"/>
              </a:rPr>
              <a:t>Reducing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cost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10" dirty="0">
                <a:latin typeface="Verdana"/>
                <a:cs typeface="Verdana"/>
              </a:rPr>
              <a:t>Reducing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total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over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software’s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lifetime,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fewer</a:t>
            </a:r>
            <a:endParaRPr sz="1700">
              <a:latin typeface="Verdana"/>
              <a:cs typeface="Verdana"/>
            </a:endParaRPr>
          </a:p>
          <a:p>
            <a:pPr marL="302260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failures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later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lifecycle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after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delivery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operation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10" dirty="0">
                <a:latin typeface="Verdana"/>
                <a:cs typeface="Verdana"/>
              </a:rPr>
              <a:t>Improves </a:t>
            </a:r>
            <a:r>
              <a:rPr sz="1700" dirty="0">
                <a:latin typeface="Verdana"/>
                <a:cs typeface="Verdana"/>
              </a:rPr>
              <a:t>communication</a:t>
            </a:r>
            <a:r>
              <a:rPr sz="1700" spc="-5" dirty="0">
                <a:latin typeface="Verdana"/>
                <a:cs typeface="Verdana"/>
              </a:rPr>
              <a:t> between </a:t>
            </a:r>
            <a:r>
              <a:rPr sz="1700" dirty="0">
                <a:latin typeface="Verdana"/>
                <a:cs typeface="Verdana"/>
              </a:rPr>
              <a:t>team</a:t>
            </a:r>
            <a:r>
              <a:rPr sz="1700" spc="-5" dirty="0">
                <a:latin typeface="Verdana"/>
                <a:cs typeface="Verdana"/>
              </a:rPr>
              <a:t> members.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5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800" spc="-5" dirty="0">
                <a:latin typeface="Verdana"/>
                <a:cs typeface="Verdana"/>
              </a:rPr>
              <a:t>Increased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awareness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5" dirty="0">
                <a:latin typeface="Verdana"/>
                <a:cs typeface="Verdana"/>
              </a:rPr>
              <a:t> issues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early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feedback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quality.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52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0" dirty="0"/>
              <a:t>Typical</a:t>
            </a:r>
            <a:r>
              <a:rPr spc="-10" dirty="0"/>
              <a:t> Defects</a:t>
            </a:r>
            <a:r>
              <a:rPr spc="30" dirty="0"/>
              <a:t> </a:t>
            </a:r>
            <a:r>
              <a:rPr spc="-5" dirty="0"/>
              <a:t>found</a:t>
            </a:r>
            <a:r>
              <a:rPr dirty="0"/>
              <a:t> </a:t>
            </a:r>
            <a:r>
              <a:rPr spc="-5" dirty="0"/>
              <a:t>during</a:t>
            </a:r>
            <a:r>
              <a:rPr spc="-30" dirty="0"/>
              <a:t> </a:t>
            </a:r>
            <a:r>
              <a:rPr dirty="0"/>
              <a:t>Static</a:t>
            </a:r>
            <a:r>
              <a:rPr spc="-4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1119987"/>
            <a:ext cx="8559800" cy="506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498475" indent="-289560">
              <a:lnSpc>
                <a:spcPct val="1495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inconsistencies,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ambiguities,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contradictions,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omissions,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inaccuracies,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redundancies)</a:t>
            </a:r>
            <a:endParaRPr sz="1700">
              <a:latin typeface="Verdana"/>
              <a:cs typeface="Verdana"/>
            </a:endParaRPr>
          </a:p>
          <a:p>
            <a:pPr marL="302260" marR="480695" indent="-289560">
              <a:lnSpc>
                <a:spcPct val="150700"/>
              </a:lnSpc>
              <a:spcBef>
                <a:spcPts val="47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Design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inefficient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algorithms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database </a:t>
            </a:r>
            <a:r>
              <a:rPr sz="1700" spc="-5" dirty="0">
                <a:latin typeface="Verdana"/>
                <a:cs typeface="Verdana"/>
              </a:rPr>
              <a:t>structures,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high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coupling, low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cohesion)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Coding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variables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undefined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values, </a:t>
            </a:r>
            <a:r>
              <a:rPr sz="1700" spc="-10" dirty="0">
                <a:latin typeface="Verdana"/>
                <a:cs typeface="Verdana"/>
              </a:rPr>
              <a:t>variables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endParaRPr sz="1700">
              <a:latin typeface="Verdana"/>
              <a:cs typeface="Verdana"/>
            </a:endParaRPr>
          </a:p>
          <a:p>
            <a:pPr marL="302260">
              <a:lnSpc>
                <a:spcPct val="100000"/>
              </a:lnSpc>
              <a:spcBef>
                <a:spcPts val="1030"/>
              </a:spcBef>
            </a:pPr>
            <a:r>
              <a:rPr sz="1700" spc="-5" dirty="0">
                <a:latin typeface="Verdana"/>
                <a:cs typeface="Verdana"/>
              </a:rPr>
              <a:t>declared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never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used,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unreachable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duplicate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code)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Deviations from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standards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lack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adherence</a:t>
            </a:r>
            <a:r>
              <a:rPr sz="1700" spc="-5" dirty="0">
                <a:latin typeface="Verdana"/>
                <a:cs typeface="Verdana"/>
              </a:rPr>
              <a:t> 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coding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standards)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dirty="0">
                <a:latin typeface="Verdana"/>
                <a:cs typeface="Verdana"/>
              </a:rPr>
              <a:t>Incorrect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interface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different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units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measurement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used</a:t>
            </a:r>
            <a:endParaRPr sz="1700">
              <a:latin typeface="Verdana"/>
              <a:cs typeface="Verdana"/>
            </a:endParaRPr>
          </a:p>
          <a:p>
            <a:pPr marL="302260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by the calling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system</a:t>
            </a:r>
            <a:r>
              <a:rPr sz="1700" dirty="0">
                <a:latin typeface="Verdana"/>
                <a:cs typeface="Verdana"/>
              </a:rPr>
              <a:t> than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called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system)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spc="-5" dirty="0">
                <a:latin typeface="Verdana"/>
                <a:cs typeface="Verdana"/>
              </a:rPr>
              <a:t>Security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vulnerabilities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susceptibility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buffer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overflows)</a:t>
            </a:r>
            <a:endParaRPr sz="17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z="1700" dirty="0">
                <a:latin typeface="Verdana"/>
                <a:cs typeface="Verdana"/>
              </a:rPr>
              <a:t>Gaps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inaccuracies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basis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traceability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15" dirty="0">
                <a:latin typeface="Verdana"/>
                <a:cs typeface="Verdana"/>
              </a:rPr>
              <a:t>coverage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missing</a:t>
            </a:r>
            <a:endParaRPr sz="1700">
              <a:latin typeface="Verdana"/>
              <a:cs typeface="Verdana"/>
            </a:endParaRPr>
          </a:p>
          <a:p>
            <a:pPr marL="302260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tests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5" dirty="0">
                <a:latin typeface="Verdana"/>
                <a:cs typeface="Verdana"/>
              </a:rPr>
              <a:t>an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acceptance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criterion)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</TotalTime>
  <Words>2055</Words>
  <Application>Microsoft Office PowerPoint</Application>
  <PresentationFormat>On-screen Show (4:3)</PresentationFormat>
  <Paragraphs>284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PowerPoint Presentation</vt:lpstr>
      <vt:lpstr>Lesson Objectives</vt:lpstr>
      <vt:lpstr>Types of Testing Techniques</vt:lpstr>
      <vt:lpstr>Static &amp; Dynamic Testing Techniques</vt:lpstr>
      <vt:lpstr>Differences between Static and Dynamic Testing</vt:lpstr>
      <vt:lpstr>3.1 Static Testing Basics</vt:lpstr>
      <vt:lpstr>3.1.1 Work Products examined by Static Testing</vt:lpstr>
      <vt:lpstr>3.1.2 Benefits of Static Testing</vt:lpstr>
      <vt:lpstr>Typical Defects found during Static Testing</vt:lpstr>
      <vt:lpstr>3.2 Review Process</vt:lpstr>
      <vt:lpstr>3.2.1 Work Product Review Process</vt:lpstr>
      <vt:lpstr>Code Review Checklist used in Review Process</vt:lpstr>
      <vt:lpstr>3.2.2 Roles &amp; Responsibilities in a Formal Review</vt:lpstr>
      <vt:lpstr>3.2.2 Roles &amp; Responsibilities in a Formal Review (Cont..)</vt:lpstr>
      <vt:lpstr>3.2.3 Review Types</vt:lpstr>
      <vt:lpstr>Self Review</vt:lpstr>
      <vt:lpstr>Informal Review</vt:lpstr>
      <vt:lpstr>Code Walkthrough</vt:lpstr>
      <vt:lpstr>Technical Review</vt:lpstr>
      <vt:lpstr>Code Inspection</vt:lpstr>
      <vt:lpstr>Code Inspection (Cont..)</vt:lpstr>
      <vt:lpstr>Desk Checking (Peer Review)</vt:lpstr>
      <vt:lpstr>3.2.4 Applying Review Techniques</vt:lpstr>
      <vt:lpstr>3.2.5 Success Factors for Reviews</vt:lpstr>
      <vt:lpstr>3.2.5 Success Factors for Reviews (Cont..)</vt:lpstr>
      <vt:lpstr>3.2.5 Success Factors for Reviews (Cont..)</vt:lpstr>
      <vt:lpstr>Summary</vt:lpstr>
      <vt:lpstr>Review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Concepts</dc:title>
  <dc:creator>iGATE</dc:creator>
  <cp:lastModifiedBy>918617893423</cp:lastModifiedBy>
  <cp:revision>4</cp:revision>
  <dcterms:created xsi:type="dcterms:W3CDTF">2021-10-20T09:23:52Z</dcterms:created>
  <dcterms:modified xsi:type="dcterms:W3CDTF">2021-12-20T12:51:52Z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2021-10-20T00:00:00Z</vt:filetime>
  </property>
</Properties>
</file>