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727" y="0"/>
            <a:ext cx="5294630" cy="6857365"/>
          </a:xfrm>
          <a:custGeom>
            <a:avLst/>
            <a:gdLst/>
            <a:ahLst/>
            <a:cxnLst/>
            <a:rect l="l" t="t" r="r" b="b"/>
            <a:pathLst>
              <a:path w="5294630" h="6857365">
                <a:moveTo>
                  <a:pt x="149404" y="0"/>
                </a:moveTo>
                <a:lnTo>
                  <a:pt x="5294381" y="0"/>
                </a:lnTo>
                <a:lnTo>
                  <a:pt x="5294381" y="6843745"/>
                </a:lnTo>
                <a:lnTo>
                  <a:pt x="5137607" y="6857280"/>
                </a:lnTo>
                <a:lnTo>
                  <a:pt x="4651185" y="6721439"/>
                </a:lnTo>
                <a:lnTo>
                  <a:pt x="3810967" y="6171552"/>
                </a:lnTo>
                <a:lnTo>
                  <a:pt x="2592802" y="4942950"/>
                </a:lnTo>
                <a:lnTo>
                  <a:pt x="2614260" y="4892413"/>
                </a:lnTo>
                <a:lnTo>
                  <a:pt x="2634389" y="4842721"/>
                </a:lnTo>
                <a:lnTo>
                  <a:pt x="2653197" y="4793862"/>
                </a:lnTo>
                <a:lnTo>
                  <a:pt x="2670696" y="4745819"/>
                </a:lnTo>
                <a:lnTo>
                  <a:pt x="2686896" y="4698579"/>
                </a:lnTo>
                <a:lnTo>
                  <a:pt x="2701807" y="4652126"/>
                </a:lnTo>
                <a:lnTo>
                  <a:pt x="2715440" y="4606445"/>
                </a:lnTo>
                <a:lnTo>
                  <a:pt x="2727805" y="4561523"/>
                </a:lnTo>
                <a:lnTo>
                  <a:pt x="2738912" y="4517344"/>
                </a:lnTo>
                <a:lnTo>
                  <a:pt x="2748773" y="4473894"/>
                </a:lnTo>
                <a:lnTo>
                  <a:pt x="2757397" y="4431157"/>
                </a:lnTo>
                <a:lnTo>
                  <a:pt x="2764795" y="4389120"/>
                </a:lnTo>
                <a:lnTo>
                  <a:pt x="2770977" y="4347767"/>
                </a:lnTo>
                <a:lnTo>
                  <a:pt x="2775954" y="4307084"/>
                </a:lnTo>
                <a:lnTo>
                  <a:pt x="2779736" y="4267056"/>
                </a:lnTo>
                <a:lnTo>
                  <a:pt x="2782334" y="4227668"/>
                </a:lnTo>
                <a:lnTo>
                  <a:pt x="2783758" y="4188906"/>
                </a:lnTo>
                <a:lnTo>
                  <a:pt x="2784018" y="4150754"/>
                </a:lnTo>
                <a:lnTo>
                  <a:pt x="2783124" y="4113199"/>
                </a:lnTo>
                <a:lnTo>
                  <a:pt x="2777920" y="4039818"/>
                </a:lnTo>
                <a:lnTo>
                  <a:pt x="2768228" y="3968645"/>
                </a:lnTo>
                <a:lnTo>
                  <a:pt x="2754131" y="3899562"/>
                </a:lnTo>
                <a:lnTo>
                  <a:pt x="2735714" y="3832452"/>
                </a:lnTo>
                <a:lnTo>
                  <a:pt x="2713058" y="3767196"/>
                </a:lnTo>
                <a:lnTo>
                  <a:pt x="2686249" y="3703678"/>
                </a:lnTo>
                <a:lnTo>
                  <a:pt x="2655368" y="3641778"/>
                </a:lnTo>
                <a:lnTo>
                  <a:pt x="2620500" y="3581381"/>
                </a:lnTo>
                <a:lnTo>
                  <a:pt x="2581727" y="3522367"/>
                </a:lnTo>
                <a:lnTo>
                  <a:pt x="2539133" y="3464619"/>
                </a:lnTo>
                <a:lnTo>
                  <a:pt x="2492802" y="3408019"/>
                </a:lnTo>
                <a:lnTo>
                  <a:pt x="2442817" y="3352450"/>
                </a:lnTo>
                <a:lnTo>
                  <a:pt x="2389261" y="3297794"/>
                </a:lnTo>
                <a:lnTo>
                  <a:pt x="2361170" y="3270772"/>
                </a:lnTo>
                <a:lnTo>
                  <a:pt x="2332217" y="3243934"/>
                </a:lnTo>
                <a:lnTo>
                  <a:pt x="2302414" y="3217264"/>
                </a:lnTo>
                <a:lnTo>
                  <a:pt x="2271769" y="3190750"/>
                </a:lnTo>
                <a:lnTo>
                  <a:pt x="2240295" y="3164376"/>
                </a:lnTo>
                <a:lnTo>
                  <a:pt x="2208001" y="3138126"/>
                </a:lnTo>
                <a:lnTo>
                  <a:pt x="2174897" y="3111987"/>
                </a:lnTo>
                <a:lnTo>
                  <a:pt x="2140995" y="3085944"/>
                </a:lnTo>
                <a:lnTo>
                  <a:pt x="2106304" y="3059982"/>
                </a:lnTo>
                <a:lnTo>
                  <a:pt x="2070835" y="3034087"/>
                </a:lnTo>
                <a:lnTo>
                  <a:pt x="2034598" y="3008243"/>
                </a:lnTo>
                <a:lnTo>
                  <a:pt x="1959863" y="2956651"/>
                </a:lnTo>
                <a:lnTo>
                  <a:pt x="1882182" y="2905088"/>
                </a:lnTo>
                <a:lnTo>
                  <a:pt x="1801639" y="2853438"/>
                </a:lnTo>
                <a:lnTo>
                  <a:pt x="1718317" y="2801582"/>
                </a:lnTo>
                <a:lnTo>
                  <a:pt x="1632300" y="2749403"/>
                </a:lnTo>
                <a:lnTo>
                  <a:pt x="1498401" y="2670271"/>
                </a:lnTo>
                <a:lnTo>
                  <a:pt x="1358907" y="2589749"/>
                </a:lnTo>
                <a:lnTo>
                  <a:pt x="909658" y="2335869"/>
                </a:lnTo>
                <a:lnTo>
                  <a:pt x="195145" y="1634766"/>
                </a:lnTo>
                <a:lnTo>
                  <a:pt x="0" y="869158"/>
                </a:lnTo>
                <a:lnTo>
                  <a:pt x="69620" y="252938"/>
                </a:lnTo>
                <a:lnTo>
                  <a:pt x="149404" y="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319" y="3380178"/>
            <a:ext cx="2695575" cy="7454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6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4:</a:t>
            </a:r>
            <a:r>
              <a:rPr sz="1600" spc="-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6FAC"/>
                </a:solidFill>
                <a:latin typeface="Verdana"/>
                <a:cs typeface="Verdana"/>
              </a:rPr>
              <a:t>Test </a:t>
            </a:r>
            <a:r>
              <a:rPr sz="1600" spc="-20" dirty="0">
                <a:solidFill>
                  <a:srgbClr val="006FAC"/>
                </a:solidFill>
                <a:latin typeface="Verdana"/>
                <a:cs typeface="Verdana"/>
              </a:rPr>
              <a:t>Techniques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383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Characteristics</a:t>
            </a:r>
            <a:r>
              <a:rPr spc="-55"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10" dirty="0"/>
              <a:t>Experience-box</a:t>
            </a:r>
            <a:r>
              <a:rPr spc="50" dirty="0"/>
              <a:t> </a:t>
            </a:r>
            <a:r>
              <a:rPr spc="-65" dirty="0"/>
              <a:t>Test</a:t>
            </a:r>
            <a:r>
              <a:rPr spc="30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60375"/>
            <a:ext cx="8112759" cy="25082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9085" marR="582295" indent="-287020">
              <a:lnSpc>
                <a:spcPct val="150300"/>
              </a:lnSpc>
              <a:spcBef>
                <a:spcPts val="114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5" dirty="0">
                <a:latin typeface="Verdana"/>
                <a:cs typeface="Verdana"/>
              </a:rPr>
              <a:t>Test </a:t>
            </a:r>
            <a:r>
              <a:rPr sz="1750" dirty="0">
                <a:latin typeface="Verdana"/>
                <a:cs typeface="Verdana"/>
              </a:rPr>
              <a:t>conditions, </a:t>
            </a:r>
            <a:r>
              <a:rPr sz="1750" spc="-5" dirty="0">
                <a:latin typeface="Verdana"/>
                <a:cs typeface="Verdana"/>
              </a:rPr>
              <a:t>test cases, </a:t>
            </a:r>
            <a:r>
              <a:rPr sz="1750" dirty="0">
                <a:latin typeface="Verdana"/>
                <a:cs typeface="Verdana"/>
              </a:rPr>
              <a:t>and </a:t>
            </a:r>
            <a:r>
              <a:rPr sz="1750" spc="-5" dirty="0">
                <a:latin typeface="Verdana"/>
                <a:cs typeface="Verdana"/>
              </a:rPr>
              <a:t>test data </a:t>
            </a:r>
            <a:r>
              <a:rPr sz="1750" dirty="0">
                <a:latin typeface="Verdana"/>
                <a:cs typeface="Verdana"/>
              </a:rPr>
              <a:t>are </a:t>
            </a:r>
            <a:r>
              <a:rPr sz="1750" spc="-10" dirty="0">
                <a:latin typeface="Verdana"/>
                <a:cs typeface="Verdana"/>
              </a:rPr>
              <a:t>derived </a:t>
            </a:r>
            <a:r>
              <a:rPr sz="1750" dirty="0">
                <a:latin typeface="Verdana"/>
                <a:cs typeface="Verdana"/>
              </a:rPr>
              <a:t>from a </a:t>
            </a:r>
            <a:r>
              <a:rPr sz="1750" spc="-5" dirty="0">
                <a:latin typeface="Verdana"/>
                <a:cs typeface="Verdana"/>
              </a:rPr>
              <a:t>test </a:t>
            </a:r>
            <a:r>
              <a:rPr sz="1750" spc="-60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basis that </a:t>
            </a:r>
            <a:r>
              <a:rPr sz="1750" spc="-10" dirty="0">
                <a:latin typeface="Verdana"/>
                <a:cs typeface="Verdana"/>
              </a:rPr>
              <a:t>may </a:t>
            </a:r>
            <a:r>
              <a:rPr sz="1750" dirty="0">
                <a:latin typeface="Verdana"/>
                <a:cs typeface="Verdana"/>
              </a:rPr>
              <a:t>include </a:t>
            </a:r>
            <a:r>
              <a:rPr sz="1750" spc="-5" dirty="0">
                <a:latin typeface="Verdana"/>
                <a:cs typeface="Verdana"/>
              </a:rPr>
              <a:t>knowledge </a:t>
            </a:r>
            <a:r>
              <a:rPr sz="1750" dirty="0">
                <a:latin typeface="Verdana"/>
                <a:cs typeface="Verdana"/>
              </a:rPr>
              <a:t>and </a:t>
            </a:r>
            <a:r>
              <a:rPr sz="1750" spc="-5" dirty="0">
                <a:latin typeface="Verdana"/>
                <a:cs typeface="Verdana"/>
              </a:rPr>
              <a:t>experience of testers, 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developers,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users</a:t>
            </a:r>
            <a:r>
              <a:rPr sz="1750" spc="2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-10" dirty="0">
                <a:latin typeface="Verdana"/>
                <a:cs typeface="Verdana"/>
              </a:rPr>
              <a:t> other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stakeholders.</a:t>
            </a: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504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dirty="0">
                <a:latin typeface="Verdana"/>
                <a:cs typeface="Verdana"/>
              </a:rPr>
              <a:t>This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knowledge</a:t>
            </a:r>
            <a:r>
              <a:rPr sz="1750" spc="4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experience</a:t>
            </a:r>
            <a:r>
              <a:rPr sz="1750" spc="2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includes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expected</a:t>
            </a:r>
            <a:r>
              <a:rPr sz="1750" spc="4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use</a:t>
            </a:r>
            <a:r>
              <a:rPr sz="1750" spc="2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</a:t>
            </a:r>
            <a:r>
              <a:rPr sz="1750" spc="3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 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software,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its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environment,</a:t>
            </a:r>
            <a:r>
              <a:rPr sz="1750" spc="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likely</a:t>
            </a:r>
            <a:r>
              <a:rPr sz="1750" spc="-6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defects,</a:t>
            </a:r>
            <a:r>
              <a:rPr sz="1750" dirty="0">
                <a:latin typeface="Verdana"/>
                <a:cs typeface="Verdana"/>
              </a:rPr>
              <a:t> and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-3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distribution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those </a:t>
            </a:r>
            <a:r>
              <a:rPr sz="1750" spc="-60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defects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052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4.2	</a:t>
            </a:r>
            <a:r>
              <a:rPr dirty="0"/>
              <a:t>Black</a:t>
            </a:r>
            <a:r>
              <a:rPr spc="-35" dirty="0"/>
              <a:t> </a:t>
            </a:r>
            <a:r>
              <a:rPr spc="-20" dirty="0"/>
              <a:t>Box</a:t>
            </a:r>
            <a:r>
              <a:rPr spc="15" dirty="0"/>
              <a:t> </a:t>
            </a:r>
            <a:r>
              <a:rPr spc="-65" dirty="0"/>
              <a:t>Test</a:t>
            </a:r>
            <a:r>
              <a:rPr spc="-5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577" y="1460372"/>
            <a:ext cx="8608695" cy="22028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6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Black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box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data-driven,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input/output-driven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6055" marR="5080" indent="-17399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Engineer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completely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unconcerned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internal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behavior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structure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Black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box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also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known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behavioral,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functional,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opaque-box</a:t>
            </a:r>
            <a:endParaRPr sz="18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closed-box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Black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Box</a:t>
            </a:r>
            <a:r>
              <a:rPr sz="1800" dirty="0">
                <a:latin typeface="Verdana"/>
                <a:cs typeface="Verdana"/>
              </a:rPr>
              <a:t> can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applied at</a:t>
            </a:r>
            <a:r>
              <a:rPr sz="1800" spc="-5" dirty="0">
                <a:latin typeface="Verdana"/>
                <a:cs typeface="Verdana"/>
              </a:rPr>
              <a:t> different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Levels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Unit,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Subsystem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6727" y="4575047"/>
            <a:ext cx="2505455" cy="12283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3613" y="4911293"/>
            <a:ext cx="846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pu</a:t>
            </a:r>
            <a:r>
              <a:rPr sz="2400" dirty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8538" y="4911293"/>
            <a:ext cx="1078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Ou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pu</a:t>
            </a:r>
            <a:r>
              <a:rPr sz="2400" dirty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661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Black</a:t>
            </a:r>
            <a:r>
              <a:rPr spc="-35" dirty="0"/>
              <a:t> </a:t>
            </a:r>
            <a:r>
              <a:rPr spc="-20" dirty="0"/>
              <a:t>Box</a:t>
            </a:r>
            <a:r>
              <a:rPr spc="15" dirty="0"/>
              <a:t> </a:t>
            </a:r>
            <a:r>
              <a:rPr spc="-65" dirty="0"/>
              <a:t>Test</a:t>
            </a:r>
            <a:r>
              <a:rPr spc="-5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524380"/>
            <a:ext cx="6904990" cy="248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0" dirty="0">
                <a:latin typeface="Verdana"/>
                <a:cs typeface="Verdana"/>
              </a:rPr>
              <a:t>various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techniques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perform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Black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box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Equivalence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Partitioning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Boundary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Value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Decision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Table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State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transition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Use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Error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Guessing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0341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66469" algn="l"/>
              </a:tabLst>
            </a:pPr>
            <a:r>
              <a:rPr spc="-5" dirty="0"/>
              <a:t>4.2.1	Equivalence</a:t>
            </a:r>
            <a:r>
              <a:rPr spc="-90" dirty="0"/>
              <a:t> </a:t>
            </a:r>
            <a:r>
              <a:rPr spc="-5"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375" y="951282"/>
            <a:ext cx="8849995" cy="5831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Equivalence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partitioning</a:t>
            </a:r>
            <a:r>
              <a:rPr sz="1600" dirty="0">
                <a:latin typeface="Verdana"/>
                <a:cs typeface="Verdana"/>
              </a:rPr>
              <a:t> divides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partitions</a:t>
            </a:r>
            <a:r>
              <a:rPr sz="1600" dirty="0">
                <a:latin typeface="Verdana"/>
                <a:cs typeface="Verdana"/>
              </a:rPr>
              <a:t> called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equivalence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such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15" dirty="0">
                <a:latin typeface="Verdana"/>
                <a:cs typeface="Verdana"/>
              </a:rPr>
              <a:t>way </a:t>
            </a:r>
            <a:r>
              <a:rPr sz="1600" spc="-5" dirty="0">
                <a:latin typeface="Verdana"/>
                <a:cs typeface="Verdana"/>
              </a:rPr>
              <a:t>that all the </a:t>
            </a:r>
            <a:r>
              <a:rPr sz="1600" dirty="0">
                <a:latin typeface="Verdana"/>
                <a:cs typeface="Verdana"/>
              </a:rPr>
              <a:t>members </a:t>
            </a:r>
            <a:r>
              <a:rPr sz="1600" spc="5" dirty="0">
                <a:latin typeface="Verdana"/>
                <a:cs typeface="Verdana"/>
              </a:rPr>
              <a:t>of a </a:t>
            </a:r>
            <a:r>
              <a:rPr sz="1600" spc="-5" dirty="0">
                <a:latin typeface="Verdana"/>
                <a:cs typeface="Verdana"/>
              </a:rPr>
              <a:t>given partition </a:t>
            </a:r>
            <a:r>
              <a:rPr sz="1600" dirty="0">
                <a:latin typeface="Verdana"/>
                <a:cs typeface="Verdana"/>
              </a:rPr>
              <a:t>are expected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be </a:t>
            </a:r>
            <a:r>
              <a:rPr sz="1600" spc="5" dirty="0">
                <a:latin typeface="Verdana"/>
                <a:cs typeface="Verdana"/>
              </a:rPr>
              <a:t>processed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same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way.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There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equivalence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partitions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dirty="0">
                <a:latin typeface="Verdana"/>
                <a:cs typeface="Verdana"/>
              </a:rPr>
              <a:t> both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valid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invalid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 marL="750570" lvl="1" indent="-397510">
              <a:lnSpc>
                <a:spcPct val="100000"/>
              </a:lnSpc>
              <a:spcBef>
                <a:spcPts val="1460"/>
              </a:spcBef>
              <a:buClr>
                <a:srgbClr val="006FAC"/>
              </a:buClr>
              <a:buFont typeface="Courier New"/>
              <a:buChar char="o"/>
              <a:tabLst>
                <a:tab pos="749935" algn="l"/>
                <a:tab pos="751205" algn="l"/>
              </a:tabLst>
            </a:pPr>
            <a:r>
              <a:rPr sz="1600" spc="-20" dirty="0">
                <a:latin typeface="Verdana"/>
                <a:cs typeface="Verdana"/>
              </a:rPr>
              <a:t>Valid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values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values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accepted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An </a:t>
            </a:r>
            <a:r>
              <a:rPr sz="1600" spc="-5" dirty="0">
                <a:latin typeface="Verdana"/>
                <a:cs typeface="Verdana"/>
              </a:rPr>
              <a:t>equivalence</a:t>
            </a:r>
            <a:endParaRPr sz="1600">
              <a:latin typeface="Verdana"/>
              <a:cs typeface="Verdana"/>
            </a:endParaRPr>
          </a:p>
          <a:p>
            <a:pPr marL="75057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Verdana"/>
                <a:cs typeface="Verdana"/>
              </a:rPr>
              <a:t>partition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containing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valid</a:t>
            </a:r>
            <a:r>
              <a:rPr sz="1600" spc="-5" dirty="0">
                <a:latin typeface="Verdana"/>
                <a:cs typeface="Verdana"/>
              </a:rPr>
              <a:t> values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called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“valid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equivalence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partition.”</a:t>
            </a:r>
            <a:endParaRPr sz="1600">
              <a:latin typeface="Verdana"/>
              <a:cs typeface="Verdana"/>
            </a:endParaRPr>
          </a:p>
          <a:p>
            <a:pPr marL="750570" marR="64135" lvl="1" indent="-396875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Courier New"/>
              <a:buChar char="o"/>
              <a:tabLst>
                <a:tab pos="749935" algn="l"/>
                <a:tab pos="751205" algn="l"/>
              </a:tabLst>
            </a:pPr>
            <a:r>
              <a:rPr sz="1600" spc="-10" dirty="0">
                <a:latin typeface="Verdana"/>
                <a:cs typeface="Verdana"/>
              </a:rPr>
              <a:t>Invalid </a:t>
            </a:r>
            <a:r>
              <a:rPr sz="1600" spc="-5" dirty="0">
                <a:latin typeface="Verdana"/>
                <a:cs typeface="Verdana"/>
              </a:rPr>
              <a:t>values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-5" dirty="0">
                <a:latin typeface="Verdana"/>
                <a:cs typeface="Verdana"/>
              </a:rPr>
              <a:t>values </a:t>
            </a:r>
            <a:r>
              <a:rPr sz="1600" dirty="0">
                <a:latin typeface="Verdana"/>
                <a:cs typeface="Verdana"/>
              </a:rPr>
              <a:t>rejected by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component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system. </a:t>
            </a:r>
            <a:r>
              <a:rPr sz="1600" spc="5" dirty="0">
                <a:latin typeface="Verdana"/>
                <a:cs typeface="Verdana"/>
              </a:rPr>
              <a:t>An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equivalence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containing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invalid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values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called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“invalid</a:t>
            </a:r>
            <a:r>
              <a:rPr sz="1600" spc="-5" dirty="0">
                <a:latin typeface="Verdana"/>
                <a:cs typeface="Verdana"/>
              </a:rPr>
              <a:t> equivalence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partition.”</a:t>
            </a:r>
            <a:endParaRPr sz="1600">
              <a:latin typeface="Verdana"/>
              <a:cs typeface="Verdana"/>
            </a:endParaRPr>
          </a:p>
          <a:p>
            <a:pPr marL="299085" marR="60960" indent="-287020">
              <a:lnSpc>
                <a:spcPct val="150100"/>
              </a:lnSpc>
              <a:spcBef>
                <a:spcPts val="4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latin typeface="Verdana"/>
                <a:cs typeface="Verdana"/>
              </a:rPr>
              <a:t>Partitions </a:t>
            </a:r>
            <a:r>
              <a:rPr sz="1600" dirty="0">
                <a:latin typeface="Verdana"/>
                <a:cs typeface="Verdana"/>
              </a:rPr>
              <a:t>can be </a:t>
            </a:r>
            <a:r>
              <a:rPr sz="1600" spc="-5" dirty="0">
                <a:latin typeface="Verdana"/>
                <a:cs typeface="Verdana"/>
              </a:rPr>
              <a:t>identified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spc="-5" dirty="0">
                <a:latin typeface="Verdana"/>
                <a:cs typeface="Verdana"/>
              </a:rPr>
              <a:t>data </a:t>
            </a:r>
            <a:r>
              <a:rPr sz="1600" dirty="0">
                <a:latin typeface="Verdana"/>
                <a:cs typeface="Verdana"/>
              </a:rPr>
              <a:t>element related </a:t>
            </a:r>
            <a:r>
              <a:rPr sz="1600" spc="-5" dirty="0">
                <a:latin typeface="Verdana"/>
                <a:cs typeface="Verdana"/>
              </a:rPr>
              <a:t>to the </a:t>
            </a:r>
            <a:r>
              <a:rPr sz="1600" dirty="0">
                <a:latin typeface="Verdana"/>
                <a:cs typeface="Verdana"/>
              </a:rPr>
              <a:t>test object,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including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inputs,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outputs,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internal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values,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time-related </a:t>
            </a:r>
            <a:r>
              <a:rPr sz="1600" spc="-5" dirty="0">
                <a:latin typeface="Verdana"/>
                <a:cs typeface="Verdana"/>
              </a:rPr>
              <a:t>values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(e.g.,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before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after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 </a:t>
            </a:r>
            <a:r>
              <a:rPr sz="1600" spc="-5" dirty="0">
                <a:latin typeface="Verdana"/>
                <a:cs typeface="Verdana"/>
              </a:rPr>
              <a:t>event) and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interface parameters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spc="-5" dirty="0">
                <a:latin typeface="Verdana"/>
                <a:cs typeface="Verdana"/>
              </a:rPr>
              <a:t>integrated </a:t>
            </a:r>
            <a:r>
              <a:rPr sz="1600" dirty="0">
                <a:latin typeface="Verdana"/>
                <a:cs typeface="Verdana"/>
              </a:rPr>
              <a:t>components </a:t>
            </a:r>
            <a:r>
              <a:rPr sz="1600" spc="-5" dirty="0">
                <a:latin typeface="Verdana"/>
                <a:cs typeface="Verdana"/>
              </a:rPr>
              <a:t>being </a:t>
            </a:r>
            <a:r>
              <a:rPr sz="1600" dirty="0">
                <a:latin typeface="Verdana"/>
                <a:cs typeface="Verdana"/>
              </a:rPr>
              <a:t>tested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during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integration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testing).</a:t>
            </a:r>
            <a:endParaRPr sz="1600">
              <a:latin typeface="Verdana"/>
              <a:cs typeface="Verdana"/>
            </a:endParaRPr>
          </a:p>
          <a:p>
            <a:pPr marL="299085" marR="6350" indent="-287020">
              <a:lnSpc>
                <a:spcPct val="15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Assumption: </a:t>
            </a:r>
            <a:r>
              <a:rPr sz="1600" spc="10" dirty="0">
                <a:latin typeface="Verdana"/>
                <a:cs typeface="Verdana"/>
              </a:rPr>
              <a:t>If </a:t>
            </a:r>
            <a:r>
              <a:rPr sz="1600" dirty="0">
                <a:latin typeface="Verdana"/>
                <a:cs typeface="Verdana"/>
              </a:rPr>
              <a:t>one </a:t>
            </a:r>
            <a:r>
              <a:rPr sz="1600" spc="-10" dirty="0">
                <a:latin typeface="Verdana"/>
                <a:cs typeface="Verdana"/>
              </a:rPr>
              <a:t>value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a group </a:t>
            </a:r>
            <a:r>
              <a:rPr sz="1600" spc="5" dirty="0">
                <a:latin typeface="Verdana"/>
                <a:cs typeface="Verdana"/>
              </a:rPr>
              <a:t>works, </a:t>
            </a:r>
            <a:r>
              <a:rPr sz="1600" spc="-5" dirty="0">
                <a:latin typeface="Verdana"/>
                <a:cs typeface="Verdana"/>
              </a:rPr>
              <a:t>all will </a:t>
            </a:r>
            <a:r>
              <a:rPr sz="1600" spc="5" dirty="0">
                <a:latin typeface="Verdana"/>
                <a:cs typeface="Verdana"/>
              </a:rPr>
              <a:t>work. </a:t>
            </a:r>
            <a:r>
              <a:rPr sz="1600" dirty="0">
                <a:latin typeface="Verdana"/>
                <a:cs typeface="Verdana"/>
              </a:rPr>
              <a:t>One </a:t>
            </a:r>
            <a:r>
              <a:rPr sz="1600" spc="5" dirty="0">
                <a:latin typeface="Verdana"/>
                <a:cs typeface="Verdana"/>
              </a:rPr>
              <a:t>from </a:t>
            </a:r>
            <a:r>
              <a:rPr sz="1600" dirty="0">
                <a:latin typeface="Verdana"/>
                <a:cs typeface="Verdana"/>
              </a:rPr>
              <a:t>each </a:t>
            </a:r>
            <a:r>
              <a:rPr sz="1600" spc="-5" dirty="0">
                <a:latin typeface="Verdana"/>
                <a:cs typeface="Verdana"/>
              </a:rPr>
              <a:t>partition is </a:t>
            </a:r>
            <a:r>
              <a:rPr sz="1600" spc="-5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better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from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386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Guidelines</a:t>
            </a:r>
            <a:r>
              <a:rPr spc="-75" dirty="0"/>
              <a:t> </a:t>
            </a:r>
            <a:r>
              <a:rPr spc="-10" dirty="0"/>
              <a:t>&amp;</a:t>
            </a:r>
            <a:r>
              <a:rPr dirty="0"/>
              <a:t> </a:t>
            </a:r>
            <a:r>
              <a:rPr spc="-5" dirty="0"/>
              <a:t>Examples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dirty="0"/>
              <a:t>identify</a:t>
            </a:r>
            <a:r>
              <a:rPr spc="-70" dirty="0"/>
              <a:t> </a:t>
            </a:r>
            <a:r>
              <a:rPr spc="-5" dirty="0"/>
              <a:t>Equivalence</a:t>
            </a:r>
            <a:r>
              <a:rPr spc="-25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524380"/>
            <a:ext cx="8682990" cy="4091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1.</a:t>
            </a:r>
            <a:r>
              <a:rPr sz="1800" spc="2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If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input</a:t>
            </a:r>
            <a:r>
              <a:rPr sz="1800" dirty="0">
                <a:latin typeface="Verdana"/>
                <a:cs typeface="Verdana"/>
              </a:rPr>
              <a:t> condition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continuous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range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valid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class,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two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invalid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classes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09"/>
              </a:spcBef>
            </a:pPr>
            <a:r>
              <a:rPr sz="1600" spc="-5" dirty="0">
                <a:latin typeface="Verdana"/>
                <a:cs typeface="Verdana"/>
              </a:rPr>
              <a:t>E.g.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valid </a:t>
            </a:r>
            <a:r>
              <a:rPr sz="1600" spc="-5" dirty="0">
                <a:latin typeface="Verdana"/>
                <a:cs typeface="Verdana"/>
              </a:rPr>
              <a:t>range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mortgage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applicant’s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income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$1000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 </a:t>
            </a:r>
            <a:r>
              <a:rPr sz="1600" spc="5" dirty="0">
                <a:latin typeface="Verdana"/>
                <a:cs typeface="Verdana"/>
              </a:rPr>
              <a:t>$75,000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Verdana"/>
                <a:cs typeface="Verdana"/>
              </a:rPr>
              <a:t>Valid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{1000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&gt;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=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income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&lt;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=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75,000}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Invalid </a:t>
            </a:r>
            <a:r>
              <a:rPr sz="1600" dirty="0">
                <a:latin typeface="Verdana"/>
                <a:cs typeface="Verdana"/>
              </a:rPr>
              <a:t>classes: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{income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&lt;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1000},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{income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&gt;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75,000}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2.</a:t>
            </a:r>
            <a:r>
              <a:rPr sz="1800" spc="2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If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input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reason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believe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 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handled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differently in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program.</a:t>
            </a:r>
            <a:endParaRPr sz="1800">
              <a:latin typeface="Verdana"/>
              <a:cs typeface="Verdana"/>
            </a:endParaRPr>
          </a:p>
          <a:p>
            <a:pPr marL="356870" marR="283210">
              <a:lnSpc>
                <a:spcPct val="100000"/>
              </a:lnSpc>
              <a:spcBef>
                <a:spcPts val="509"/>
              </a:spcBef>
            </a:pPr>
            <a:r>
              <a:rPr sz="1600" spc="-5" dirty="0">
                <a:latin typeface="Verdana"/>
                <a:cs typeface="Verdana"/>
              </a:rPr>
              <a:t>E.g.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Type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Vehicle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must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Bus,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Truck,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Taxi).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valid</a:t>
            </a:r>
            <a:r>
              <a:rPr sz="1600" spc="-5" dirty="0">
                <a:latin typeface="Verdana"/>
                <a:cs typeface="Verdana"/>
              </a:rPr>
              <a:t> equivalence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would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any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values and</a:t>
            </a:r>
            <a:r>
              <a:rPr sz="1600" spc="-10" dirty="0">
                <a:latin typeface="Verdana"/>
                <a:cs typeface="Verdana"/>
              </a:rPr>
              <a:t> invalid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would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say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Trailer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Van.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3.</a:t>
            </a:r>
            <a:r>
              <a:rPr sz="1800" spc="2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If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“must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be”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required,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valid equivalence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and one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invalid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class</a:t>
            </a:r>
            <a:endParaRPr sz="1800">
              <a:latin typeface="Verdana"/>
              <a:cs typeface="Verdana"/>
            </a:endParaRPr>
          </a:p>
          <a:p>
            <a:pPr marL="356870" marR="3549015">
              <a:lnSpc>
                <a:spcPct val="100000"/>
              </a:lnSpc>
              <a:spcBef>
                <a:spcPts val="515"/>
              </a:spcBef>
            </a:pPr>
            <a:r>
              <a:rPr sz="1600" spc="-5" dirty="0">
                <a:latin typeface="Verdana"/>
                <a:cs typeface="Verdana"/>
              </a:rPr>
              <a:t>E.g. The </a:t>
            </a:r>
            <a:r>
              <a:rPr sz="1600" dirty="0">
                <a:latin typeface="Verdana"/>
                <a:cs typeface="Verdana"/>
              </a:rPr>
              <a:t>mortgage </a:t>
            </a:r>
            <a:r>
              <a:rPr sz="1600" spc="-5" dirty="0">
                <a:latin typeface="Verdana"/>
                <a:cs typeface="Verdana"/>
              </a:rPr>
              <a:t>applicant </a:t>
            </a:r>
            <a:r>
              <a:rPr sz="1600" dirty="0">
                <a:latin typeface="Verdana"/>
                <a:cs typeface="Verdana"/>
              </a:rPr>
              <a:t>must be a </a:t>
            </a:r>
            <a:r>
              <a:rPr sz="1600" spc="5" dirty="0">
                <a:latin typeface="Verdana"/>
                <a:cs typeface="Verdana"/>
              </a:rPr>
              <a:t>person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Valid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class:</a:t>
            </a:r>
            <a:r>
              <a:rPr sz="1600" spc="5" dirty="0">
                <a:latin typeface="Verdana"/>
                <a:cs typeface="Verdana"/>
              </a:rPr>
              <a:t> {person}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Invalid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classes:{corporation,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...anything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else...}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368" y="213613"/>
            <a:ext cx="320040" cy="435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7281" y="375665"/>
            <a:ext cx="45085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Examples: Equivalence</a:t>
            </a:r>
            <a:r>
              <a:rPr sz="20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Partitioning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1524380"/>
            <a:ext cx="8609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77240" algn="l"/>
              </a:tabLst>
            </a:pPr>
            <a:r>
              <a:rPr sz="1800" spc="-10" dirty="0">
                <a:latin typeface="Verdana"/>
                <a:cs typeface="Verdana"/>
              </a:rPr>
              <a:t>If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input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specifies</a:t>
            </a:r>
            <a:r>
              <a:rPr sz="1800" spc="-5" dirty="0">
                <a:latin typeface="Verdana"/>
                <a:cs typeface="Verdana"/>
              </a:rPr>
              <a:t> that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variable,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say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count,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take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range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values(1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999). </a:t>
            </a: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one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valid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equivalence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class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(1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&lt;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count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&lt; 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999)	</a:t>
            </a:r>
            <a:r>
              <a:rPr sz="1800" b="1" spc="-5" dirty="0">
                <a:latin typeface="Verdana"/>
                <a:cs typeface="Verdana"/>
              </a:rPr>
              <a:t>and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two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invalid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equivalence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classes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(count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&lt; 1)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&amp;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(count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Verdana"/>
                <a:cs typeface="Verdana"/>
              </a:rPr>
              <a:t>&gt;999)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4439" y="3575303"/>
            <a:ext cx="6395085" cy="1839595"/>
            <a:chOff x="1234439" y="3575303"/>
            <a:chExt cx="6395085" cy="1839595"/>
          </a:xfrm>
        </p:grpSpPr>
        <p:sp>
          <p:nvSpPr>
            <p:cNvPr id="6" name="object 6"/>
            <p:cNvSpPr/>
            <p:nvPr/>
          </p:nvSpPr>
          <p:spPr>
            <a:xfrm>
              <a:off x="1296923" y="4347971"/>
              <a:ext cx="6324600" cy="1066800"/>
            </a:xfrm>
            <a:custGeom>
              <a:avLst/>
              <a:gdLst/>
              <a:ahLst/>
              <a:cxnLst/>
              <a:rect l="l" t="t" r="r" b="b"/>
              <a:pathLst>
                <a:path w="6324600" h="1066800">
                  <a:moveTo>
                    <a:pt x="0" y="533400"/>
                  </a:moveTo>
                  <a:lnTo>
                    <a:pt x="6324600" y="533400"/>
                  </a:lnTo>
                </a:path>
                <a:path w="6324600" h="1066800">
                  <a:moveTo>
                    <a:pt x="1524000" y="0"/>
                  </a:moveTo>
                  <a:lnTo>
                    <a:pt x="1524000" y="1066799"/>
                  </a:lnTo>
                </a:path>
                <a:path w="6324600" h="1066800">
                  <a:moveTo>
                    <a:pt x="4572000" y="0"/>
                  </a:moveTo>
                  <a:lnTo>
                    <a:pt x="4572000" y="1066799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6900" y="4194047"/>
              <a:ext cx="4953000" cy="685800"/>
            </a:xfrm>
            <a:custGeom>
              <a:avLst/>
              <a:gdLst/>
              <a:ahLst/>
              <a:cxnLst/>
              <a:rect l="l" t="t" r="r" b="b"/>
              <a:pathLst>
                <a:path w="4953000" h="685800">
                  <a:moveTo>
                    <a:pt x="76200" y="609600"/>
                  </a:moveTo>
                  <a:lnTo>
                    <a:pt x="44450" y="609600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609600"/>
                  </a:lnTo>
                  <a:lnTo>
                    <a:pt x="0" y="609600"/>
                  </a:lnTo>
                  <a:lnTo>
                    <a:pt x="38100" y="685800"/>
                  </a:lnTo>
                  <a:lnTo>
                    <a:pt x="69850" y="622300"/>
                  </a:lnTo>
                  <a:lnTo>
                    <a:pt x="76200" y="609600"/>
                  </a:lnTo>
                  <a:close/>
                </a:path>
                <a:path w="4953000" h="685800">
                  <a:moveTo>
                    <a:pt x="2590800" y="609600"/>
                  </a:moveTo>
                  <a:lnTo>
                    <a:pt x="2559050" y="609600"/>
                  </a:lnTo>
                  <a:lnTo>
                    <a:pt x="2559050" y="76200"/>
                  </a:lnTo>
                  <a:lnTo>
                    <a:pt x="2546350" y="76200"/>
                  </a:lnTo>
                  <a:lnTo>
                    <a:pt x="2546350" y="609600"/>
                  </a:lnTo>
                  <a:lnTo>
                    <a:pt x="2514600" y="609600"/>
                  </a:lnTo>
                  <a:lnTo>
                    <a:pt x="2552700" y="685800"/>
                  </a:lnTo>
                  <a:lnTo>
                    <a:pt x="2584450" y="622300"/>
                  </a:lnTo>
                  <a:lnTo>
                    <a:pt x="2590800" y="609600"/>
                  </a:lnTo>
                  <a:close/>
                </a:path>
                <a:path w="4953000" h="685800">
                  <a:moveTo>
                    <a:pt x="4953000" y="609600"/>
                  </a:moveTo>
                  <a:lnTo>
                    <a:pt x="4921250" y="609600"/>
                  </a:lnTo>
                  <a:lnTo>
                    <a:pt x="4921250" y="76200"/>
                  </a:lnTo>
                  <a:lnTo>
                    <a:pt x="4908550" y="76200"/>
                  </a:lnTo>
                  <a:lnTo>
                    <a:pt x="4908550" y="609600"/>
                  </a:lnTo>
                  <a:lnTo>
                    <a:pt x="4876800" y="609600"/>
                  </a:lnTo>
                  <a:lnTo>
                    <a:pt x="4914900" y="685800"/>
                  </a:lnTo>
                  <a:lnTo>
                    <a:pt x="4946650" y="622300"/>
                  </a:lnTo>
                  <a:lnTo>
                    <a:pt x="4953000" y="60960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583" y="3584447"/>
              <a:ext cx="6376416" cy="6400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39011" y="3579875"/>
              <a:ext cx="6385560" cy="649605"/>
            </a:xfrm>
            <a:custGeom>
              <a:avLst/>
              <a:gdLst/>
              <a:ahLst/>
              <a:cxnLst/>
              <a:rect l="l" t="t" r="r" b="b"/>
              <a:pathLst>
                <a:path w="6385559" h="649604">
                  <a:moveTo>
                    <a:pt x="0" y="649224"/>
                  </a:moveTo>
                  <a:lnTo>
                    <a:pt x="6385560" y="649224"/>
                  </a:lnTo>
                  <a:lnTo>
                    <a:pt x="6385560" y="0"/>
                  </a:lnTo>
                  <a:lnTo>
                    <a:pt x="0" y="0"/>
                  </a:lnTo>
                  <a:lnTo>
                    <a:pt x="0" y="649224"/>
                  </a:lnTo>
                  <a:close/>
                </a:path>
              </a:pathLst>
            </a:custGeom>
            <a:ln w="9144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50794" y="5279542"/>
            <a:ext cx="132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ndara"/>
                <a:cs typeface="Candara"/>
              </a:rPr>
              <a:t>1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8828" y="5127116"/>
            <a:ext cx="52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ndara"/>
                <a:cs typeface="Candara"/>
              </a:rPr>
              <a:t>999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8864" y="5167960"/>
            <a:ext cx="193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ndara"/>
                <a:cs typeface="Candara"/>
              </a:rPr>
              <a:t>0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0134" y="5091760"/>
            <a:ext cx="635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ndara"/>
                <a:cs typeface="Candara"/>
              </a:rPr>
              <a:t>1000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14706"/>
            <a:ext cx="4293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3635" algn="l"/>
              </a:tabLst>
            </a:pPr>
            <a:r>
              <a:rPr spc="-5" dirty="0"/>
              <a:t>4.2.2	Boundary</a:t>
            </a:r>
            <a:r>
              <a:rPr spc="-20" dirty="0"/>
              <a:t> </a:t>
            </a:r>
            <a:r>
              <a:rPr spc="-15" dirty="0"/>
              <a:t>Value</a:t>
            </a:r>
            <a:r>
              <a:rPr spc="-7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58617"/>
            <a:ext cx="8595995" cy="30581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594610" algn="l"/>
              </a:tabLst>
            </a:pPr>
            <a:r>
              <a:rPr sz="2000" spc="-10" dirty="0">
                <a:latin typeface="Verdana"/>
                <a:cs typeface="Verdana"/>
              </a:rPr>
              <a:t>“</a:t>
            </a:r>
            <a:r>
              <a:rPr sz="1800" spc="-10" dirty="0">
                <a:latin typeface="Verdana"/>
                <a:cs typeface="Verdana"/>
              </a:rPr>
              <a:t>Bugs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lurk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corners	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congregate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boundaries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…..”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Boris</a:t>
            </a:r>
            <a:r>
              <a:rPr sz="1800" i="1" spc="-1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Beizer</a:t>
            </a:r>
            <a:endParaRPr sz="1800">
              <a:latin typeface="Verdana"/>
              <a:cs typeface="Verdana"/>
            </a:endParaRPr>
          </a:p>
          <a:p>
            <a:pPr marL="12700" marR="105410">
              <a:lnSpc>
                <a:spcPct val="100000"/>
              </a:lnSpc>
              <a:spcBef>
                <a:spcPts val="490"/>
              </a:spcBef>
              <a:tabLst>
                <a:tab pos="3703954" algn="l"/>
              </a:tabLst>
            </a:pPr>
            <a:r>
              <a:rPr sz="1800" spc="-5" dirty="0">
                <a:latin typeface="Verdana"/>
                <a:cs typeface="Verdana"/>
              </a:rPr>
              <a:t>Boundary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Conditions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those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situations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directly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on,</a:t>
            </a:r>
            <a:r>
              <a:rPr sz="1800" spc="-10" dirty="0">
                <a:latin typeface="Verdana"/>
                <a:cs typeface="Verdana"/>
              </a:rPr>
              <a:t> above,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beneath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edges of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input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equivalence	</a:t>
            </a:r>
            <a:r>
              <a:rPr sz="1800" dirty="0">
                <a:latin typeface="Verdana"/>
                <a:cs typeface="Verdana"/>
              </a:rPr>
              <a:t>classes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output equivalence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classes.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  <a:tabLst>
                <a:tab pos="2933700" algn="l"/>
              </a:tabLst>
            </a:pPr>
            <a:r>
              <a:rPr sz="1800" spc="-5" dirty="0">
                <a:latin typeface="Verdana"/>
                <a:cs typeface="Verdana"/>
              </a:rPr>
              <a:t>Boundary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technique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complements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Equivalence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partitioning	</a:t>
            </a:r>
            <a:r>
              <a:rPr sz="1800" spc="-5" dirty="0">
                <a:latin typeface="Verdana"/>
                <a:cs typeface="Verdana"/>
              </a:rPr>
              <a:t>but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only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used when the </a:t>
            </a:r>
            <a:r>
              <a:rPr sz="1800" dirty="0">
                <a:latin typeface="Verdana"/>
                <a:cs typeface="Verdana"/>
              </a:rPr>
              <a:t>partition is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ordered, </a:t>
            </a:r>
            <a:r>
              <a:rPr sz="1800" spc="-5" dirty="0">
                <a:latin typeface="Verdana"/>
                <a:cs typeface="Verdana"/>
              </a:rPr>
              <a:t>consisting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numeric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sequential </a:t>
            </a:r>
            <a:r>
              <a:rPr sz="1800" dirty="0">
                <a:latin typeface="Verdana"/>
                <a:cs typeface="Verdana"/>
              </a:rPr>
              <a:t>data. </a:t>
            </a: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minimum and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maximum </a:t>
            </a:r>
            <a:r>
              <a:rPr sz="1800" spc="-10" dirty="0">
                <a:latin typeface="Verdana"/>
                <a:cs typeface="Verdana"/>
              </a:rPr>
              <a:t>values </a:t>
            </a:r>
            <a:r>
              <a:rPr sz="1800" dirty="0">
                <a:latin typeface="Verdana"/>
                <a:cs typeface="Verdana"/>
              </a:rPr>
              <a:t>(or </a:t>
            </a:r>
            <a:r>
              <a:rPr sz="1800" spc="-5" dirty="0">
                <a:latin typeface="Verdana"/>
                <a:cs typeface="Verdana"/>
              </a:rPr>
              <a:t>first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last </a:t>
            </a:r>
            <a:r>
              <a:rPr sz="1800" spc="-10" dirty="0">
                <a:latin typeface="Verdana"/>
                <a:cs typeface="Verdana"/>
              </a:rPr>
              <a:t>values) </a:t>
            </a:r>
            <a:r>
              <a:rPr sz="1800" dirty="0">
                <a:latin typeface="Verdana"/>
                <a:cs typeface="Verdana"/>
              </a:rPr>
              <a:t>of a partition are its </a:t>
            </a:r>
            <a:r>
              <a:rPr sz="1800" spc="-5" dirty="0">
                <a:latin typeface="Verdana"/>
                <a:cs typeface="Verdana"/>
              </a:rPr>
              <a:t>boundary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cases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boundary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each </a:t>
            </a:r>
            <a:r>
              <a:rPr sz="1800" spc="-5" dirty="0">
                <a:latin typeface="Verdana"/>
                <a:cs typeface="Verdana"/>
              </a:rPr>
              <a:t>input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Includes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values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Verdana"/>
                <a:cs typeface="Verdana"/>
              </a:rPr>
              <a:t>boundary,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just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below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boundary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just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above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boundary.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368" y="213613"/>
            <a:ext cx="320040" cy="435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7281" y="375665"/>
            <a:ext cx="8564880" cy="2363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Guidelines</a:t>
            </a:r>
            <a:r>
              <a:rPr sz="2000" spc="-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&amp;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Examples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for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Boundary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Value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Analysis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L="91440" marR="5080">
              <a:lnSpc>
                <a:spcPct val="140100"/>
              </a:lnSpc>
              <a:spcBef>
                <a:spcPts val="1670"/>
              </a:spcBef>
            </a:pPr>
            <a:r>
              <a:rPr sz="1700" spc="-5" dirty="0">
                <a:latin typeface="Verdana"/>
                <a:cs typeface="Verdana"/>
              </a:rPr>
              <a:t>E.g.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From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previous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have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valid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equivalence</a:t>
            </a:r>
            <a:r>
              <a:rPr sz="1700" dirty="0">
                <a:latin typeface="Verdana"/>
                <a:cs typeface="Verdana"/>
              </a:rPr>
              <a:t> class as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(1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&lt; count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&lt;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999).</a:t>
            </a:r>
            <a:r>
              <a:rPr sz="1700" spc="-15" dirty="0">
                <a:latin typeface="Verdana"/>
                <a:cs typeface="Verdana"/>
              </a:rPr>
              <a:t> Now, </a:t>
            </a:r>
            <a:r>
              <a:rPr sz="1700" spc="-5" dirty="0">
                <a:latin typeface="Verdana"/>
                <a:cs typeface="Verdana"/>
              </a:rPr>
              <a:t>according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boundary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value</a:t>
            </a:r>
            <a:r>
              <a:rPr sz="1700" dirty="0">
                <a:latin typeface="Verdana"/>
                <a:cs typeface="Verdana"/>
              </a:rPr>
              <a:t> analysis,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we </a:t>
            </a:r>
            <a:r>
              <a:rPr sz="1700" spc="-5" dirty="0">
                <a:latin typeface="Verdana"/>
                <a:cs typeface="Verdana"/>
              </a:rPr>
              <a:t>need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write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count=0, count=1,count=2,count=998,count=999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dirty="0">
                <a:latin typeface="Verdana"/>
                <a:cs typeface="Verdana"/>
              </a:rPr>
              <a:t>count=1000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respectively.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4482058"/>
            <a:ext cx="8436610" cy="134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  <a:tabLst>
                <a:tab pos="4680585" algn="l"/>
              </a:tabLst>
            </a:pPr>
            <a:r>
              <a:rPr sz="1700" spc="-5" dirty="0">
                <a:latin typeface="Verdana"/>
                <a:cs typeface="Verdana"/>
              </a:rPr>
              <a:t>E.g.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If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have</a:t>
            </a:r>
            <a:r>
              <a:rPr sz="1700" spc="-5" dirty="0">
                <a:latin typeface="Verdana"/>
                <a:cs typeface="Verdana"/>
              </a:rPr>
              <a:t> 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function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Max(int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b)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Boundary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Values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arguments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functions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will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	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374900" algn="l"/>
                <a:tab pos="6644005" algn="l"/>
              </a:tabLst>
            </a:pPr>
            <a:r>
              <a:rPr sz="1700" dirty="0">
                <a:latin typeface="Verdana"/>
                <a:cs typeface="Verdana"/>
              </a:rPr>
              <a:t>Arguments	</a:t>
            </a:r>
            <a:r>
              <a:rPr sz="1700" spc="-15" dirty="0">
                <a:latin typeface="Verdana"/>
                <a:cs typeface="Verdana"/>
              </a:rPr>
              <a:t>Valid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Values	Invalid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Values</a:t>
            </a:r>
            <a:endParaRPr sz="17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9229" y="5968552"/>
          <a:ext cx="8346440" cy="656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/>
                <a:gridCol w="4947920"/>
                <a:gridCol w="2645410"/>
              </a:tblGrid>
              <a:tr h="389890"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  <a:spcBef>
                          <a:spcPts val="97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a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2382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ts val="1989"/>
                        </a:lnSpc>
                        <a:spcBef>
                          <a:spcPts val="97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-32768,</a:t>
                      </a:r>
                      <a:r>
                        <a:rPr sz="17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-32767,</a:t>
                      </a:r>
                      <a:r>
                        <a:rPr sz="17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32767,</a:t>
                      </a:r>
                      <a:r>
                        <a:rPr sz="17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32766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2382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989"/>
                        </a:lnSpc>
                        <a:spcBef>
                          <a:spcPts val="975"/>
                        </a:spcBef>
                      </a:pPr>
                      <a:r>
                        <a:rPr sz="1700" spc="-5" dirty="0">
                          <a:latin typeface="Verdana"/>
                          <a:cs typeface="Verdana"/>
                        </a:rPr>
                        <a:t>-32769,32768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2382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CECEC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ts val="196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b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ts val="196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-32768,</a:t>
                      </a:r>
                      <a:r>
                        <a:rPr sz="17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-32767,</a:t>
                      </a:r>
                      <a:r>
                        <a:rPr sz="17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32767,</a:t>
                      </a:r>
                      <a:r>
                        <a:rPr sz="17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32766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960"/>
                        </a:lnSpc>
                        <a:spcBef>
                          <a:spcPts val="45"/>
                        </a:spcBef>
                      </a:pPr>
                      <a:r>
                        <a:rPr sz="1700" spc="-5" dirty="0">
                          <a:latin typeface="Verdana"/>
                          <a:cs typeface="Verdana"/>
                        </a:rPr>
                        <a:t>-32769,32768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02051" y="3607308"/>
            <a:ext cx="292735" cy="463550"/>
          </a:xfrm>
          <a:custGeom>
            <a:avLst/>
            <a:gdLst/>
            <a:ahLst/>
            <a:cxnLst/>
            <a:rect l="l" t="t" r="r" b="b"/>
            <a:pathLst>
              <a:path w="292735" h="463550">
                <a:moveTo>
                  <a:pt x="0" y="463295"/>
                </a:moveTo>
                <a:lnTo>
                  <a:pt x="292607" y="463295"/>
                </a:lnTo>
                <a:lnTo>
                  <a:pt x="292607" y="0"/>
                </a:lnTo>
                <a:lnTo>
                  <a:pt x="0" y="0"/>
                </a:lnTo>
                <a:lnTo>
                  <a:pt x="0" y="4632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6623" y="3611879"/>
            <a:ext cx="277495" cy="454659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2349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85"/>
              </a:spcBef>
            </a:pPr>
            <a:r>
              <a:rPr sz="2400" dirty="0">
                <a:latin typeface="Candara"/>
                <a:cs typeface="Candara"/>
              </a:rPr>
              <a:t>1</a:t>
            </a:r>
            <a:endParaRPr sz="2400">
              <a:latin typeface="Candara"/>
              <a:cs typeface="Candar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01305" y="2465641"/>
            <a:ext cx="6334125" cy="1308100"/>
            <a:chOff x="1301305" y="2465641"/>
            <a:chExt cx="6334125" cy="1308100"/>
          </a:xfrm>
        </p:grpSpPr>
        <p:sp>
          <p:nvSpPr>
            <p:cNvPr id="9" name="object 9"/>
            <p:cNvSpPr/>
            <p:nvPr/>
          </p:nvSpPr>
          <p:spPr>
            <a:xfrm>
              <a:off x="1306067" y="2470404"/>
              <a:ext cx="6324600" cy="1066800"/>
            </a:xfrm>
            <a:custGeom>
              <a:avLst/>
              <a:gdLst/>
              <a:ahLst/>
              <a:cxnLst/>
              <a:rect l="l" t="t" r="r" b="b"/>
              <a:pathLst>
                <a:path w="6324600" h="1066800">
                  <a:moveTo>
                    <a:pt x="0" y="533400"/>
                  </a:moveTo>
                  <a:lnTo>
                    <a:pt x="6324600" y="533400"/>
                  </a:lnTo>
                </a:path>
                <a:path w="6324600" h="1066800">
                  <a:moveTo>
                    <a:pt x="1524000" y="0"/>
                  </a:moveTo>
                  <a:lnTo>
                    <a:pt x="1524000" y="1066800"/>
                  </a:lnTo>
                </a:path>
                <a:path w="6324600" h="1066800">
                  <a:moveTo>
                    <a:pt x="4572000" y="0"/>
                  </a:moveTo>
                  <a:lnTo>
                    <a:pt x="4572000" y="1066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2467" y="3308604"/>
              <a:ext cx="326390" cy="460375"/>
            </a:xfrm>
            <a:custGeom>
              <a:avLst/>
              <a:gdLst/>
              <a:ahLst/>
              <a:cxnLst/>
              <a:rect l="l" t="t" r="r" b="b"/>
              <a:pathLst>
                <a:path w="326389" h="460375">
                  <a:moveTo>
                    <a:pt x="0" y="460248"/>
                  </a:moveTo>
                  <a:lnTo>
                    <a:pt x="326135" y="460248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59938" y="3322446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ndara"/>
                <a:cs typeface="Candara"/>
              </a:rPr>
              <a:t>2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39867" y="3232404"/>
            <a:ext cx="698500" cy="460375"/>
          </a:xfrm>
          <a:custGeom>
            <a:avLst/>
            <a:gdLst/>
            <a:ahLst/>
            <a:cxnLst/>
            <a:rect l="l" t="t" r="r" b="b"/>
            <a:pathLst>
              <a:path w="698500" h="460375">
                <a:moveTo>
                  <a:pt x="0" y="460248"/>
                </a:moveTo>
                <a:lnTo>
                  <a:pt x="697991" y="460248"/>
                </a:lnTo>
                <a:lnTo>
                  <a:pt x="697991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17972" y="3246246"/>
            <a:ext cx="53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ndara"/>
                <a:cs typeface="Candara"/>
              </a:rPr>
              <a:t>998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1427" y="3272028"/>
            <a:ext cx="353695" cy="463550"/>
          </a:xfrm>
          <a:prstGeom prst="rect">
            <a:avLst/>
          </a:prstGeom>
          <a:solidFill>
            <a:srgbClr val="ECECEC"/>
          </a:solidFill>
          <a:ln w="914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latin typeface="Candara"/>
                <a:cs typeface="Candara"/>
              </a:rPr>
              <a:t>0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1428" y="3195827"/>
            <a:ext cx="795655" cy="463550"/>
          </a:xfrm>
          <a:custGeom>
            <a:avLst/>
            <a:gdLst/>
            <a:ahLst/>
            <a:cxnLst/>
            <a:rect l="l" t="t" r="r" b="b"/>
            <a:pathLst>
              <a:path w="795654" h="463550">
                <a:moveTo>
                  <a:pt x="0" y="463296"/>
                </a:moveTo>
                <a:lnTo>
                  <a:pt x="795527" y="463296"/>
                </a:lnTo>
                <a:lnTo>
                  <a:pt x="795527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96000" y="3218688"/>
            <a:ext cx="786765" cy="413384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50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latin typeface="Candara"/>
                <a:cs typeface="Candara"/>
              </a:rPr>
              <a:t>1000</a:t>
            </a:r>
            <a:endParaRPr sz="2400">
              <a:latin typeface="Candara"/>
              <a:cs typeface="Candar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09444" y="2392679"/>
            <a:ext cx="4235450" cy="1682750"/>
            <a:chOff x="2409444" y="2392679"/>
            <a:chExt cx="4235450" cy="1682750"/>
          </a:xfrm>
        </p:grpSpPr>
        <p:sp>
          <p:nvSpPr>
            <p:cNvPr id="18" name="object 18"/>
            <p:cNvSpPr/>
            <p:nvPr/>
          </p:nvSpPr>
          <p:spPr>
            <a:xfrm>
              <a:off x="2409444" y="2392679"/>
              <a:ext cx="3886200" cy="685800"/>
            </a:xfrm>
            <a:custGeom>
              <a:avLst/>
              <a:gdLst/>
              <a:ahLst/>
              <a:cxnLst/>
              <a:rect l="l" t="t" r="r" b="b"/>
              <a:pathLst>
                <a:path w="3886200" h="685800">
                  <a:moveTo>
                    <a:pt x="76200" y="609600"/>
                  </a:moveTo>
                  <a:lnTo>
                    <a:pt x="44450" y="609600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609600"/>
                  </a:lnTo>
                  <a:lnTo>
                    <a:pt x="0" y="609600"/>
                  </a:lnTo>
                  <a:lnTo>
                    <a:pt x="38100" y="685800"/>
                  </a:lnTo>
                  <a:lnTo>
                    <a:pt x="69850" y="622300"/>
                  </a:lnTo>
                  <a:lnTo>
                    <a:pt x="76200" y="609600"/>
                  </a:lnTo>
                  <a:close/>
                </a:path>
                <a:path w="3886200" h="685800">
                  <a:moveTo>
                    <a:pt x="3124200" y="533400"/>
                  </a:moveTo>
                  <a:lnTo>
                    <a:pt x="3092450" y="533400"/>
                  </a:lnTo>
                  <a:lnTo>
                    <a:pt x="3092450" y="0"/>
                  </a:lnTo>
                  <a:lnTo>
                    <a:pt x="3079750" y="0"/>
                  </a:lnTo>
                  <a:lnTo>
                    <a:pt x="3079750" y="533400"/>
                  </a:lnTo>
                  <a:lnTo>
                    <a:pt x="3048000" y="533400"/>
                  </a:lnTo>
                  <a:lnTo>
                    <a:pt x="3086100" y="609600"/>
                  </a:lnTo>
                  <a:lnTo>
                    <a:pt x="3117850" y="546100"/>
                  </a:lnTo>
                  <a:lnTo>
                    <a:pt x="3124200" y="533400"/>
                  </a:lnTo>
                  <a:close/>
                </a:path>
                <a:path w="3886200" h="685800">
                  <a:moveTo>
                    <a:pt x="3886200" y="533400"/>
                  </a:moveTo>
                  <a:lnTo>
                    <a:pt x="3854450" y="533400"/>
                  </a:lnTo>
                  <a:lnTo>
                    <a:pt x="3854450" y="0"/>
                  </a:lnTo>
                  <a:lnTo>
                    <a:pt x="3841750" y="0"/>
                  </a:lnTo>
                  <a:lnTo>
                    <a:pt x="3841750" y="533400"/>
                  </a:lnTo>
                  <a:lnTo>
                    <a:pt x="3810000" y="533400"/>
                  </a:lnTo>
                  <a:lnTo>
                    <a:pt x="3848100" y="609600"/>
                  </a:lnTo>
                  <a:lnTo>
                    <a:pt x="3879850" y="546100"/>
                  </a:lnTo>
                  <a:lnTo>
                    <a:pt x="38862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3267" y="3613403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457200"/>
                  </a:moveTo>
                  <a:lnTo>
                    <a:pt x="1066799" y="457200"/>
                  </a:lnTo>
                  <a:lnTo>
                    <a:pt x="10667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51753" y="3626942"/>
            <a:ext cx="528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ndara"/>
                <a:cs typeface="Candara"/>
              </a:rPr>
              <a:t>999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95244" y="2392679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1750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1750" y="622300"/>
                </a:lnTo>
                <a:lnTo>
                  <a:pt x="31750" y="609600"/>
                </a:lnTo>
                <a:close/>
              </a:path>
              <a:path w="76200" h="685800">
                <a:moveTo>
                  <a:pt x="4445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44450" y="622300"/>
                </a:lnTo>
                <a:lnTo>
                  <a:pt x="44450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4450" y="609600"/>
                </a:lnTo>
                <a:lnTo>
                  <a:pt x="4445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7801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66469" algn="l"/>
              </a:tabLst>
            </a:pPr>
            <a:r>
              <a:rPr spc="-5" dirty="0"/>
              <a:t>4.2.3	Decision</a:t>
            </a:r>
            <a:r>
              <a:rPr spc="-45" dirty="0"/>
              <a:t> </a:t>
            </a:r>
            <a:r>
              <a:rPr spc="-50" dirty="0"/>
              <a:t>Table</a:t>
            </a:r>
            <a:r>
              <a:rPr spc="-4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4290"/>
            <a:ext cx="8644255" cy="4852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2260" marR="5080" indent="-289560">
              <a:lnSpc>
                <a:spcPct val="156300"/>
              </a:lnSpc>
              <a:spcBef>
                <a:spcPts val="9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  <a:tab pos="2326640" algn="l"/>
              </a:tabLst>
            </a:pPr>
            <a:r>
              <a:rPr sz="1600" dirty="0">
                <a:latin typeface="Verdana"/>
                <a:cs typeface="Verdana"/>
              </a:rPr>
              <a:t>Decision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	</a:t>
            </a:r>
            <a:r>
              <a:rPr sz="1600" dirty="0">
                <a:latin typeface="Verdana"/>
                <a:cs typeface="Verdana"/>
              </a:rPr>
              <a:t>useful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testing the implementation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system requirements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specify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how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different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combinations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conditions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different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outcomes.</a:t>
            </a:r>
            <a:endParaRPr sz="1600">
              <a:latin typeface="Verdana"/>
              <a:cs typeface="Verdana"/>
            </a:endParaRPr>
          </a:p>
          <a:p>
            <a:pPr marL="302260" marR="44450" indent="-289560">
              <a:lnSpc>
                <a:spcPct val="1563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dirty="0"/>
              <a:t>	</a:t>
            </a:r>
            <a:r>
              <a:rPr sz="1600" dirty="0">
                <a:latin typeface="Verdana"/>
                <a:cs typeface="Verdana"/>
              </a:rPr>
              <a:t>When creating decision </a:t>
            </a:r>
            <a:r>
              <a:rPr sz="1600" spc="-5" dirty="0">
                <a:latin typeface="Verdana"/>
                <a:cs typeface="Verdana"/>
              </a:rPr>
              <a:t>tables, the </a:t>
            </a:r>
            <a:r>
              <a:rPr sz="1600" dirty="0">
                <a:latin typeface="Verdana"/>
                <a:cs typeface="Verdana"/>
              </a:rPr>
              <a:t>tester </a:t>
            </a:r>
            <a:r>
              <a:rPr sz="1600" spc="-5" dirty="0">
                <a:latin typeface="Verdana"/>
                <a:cs typeface="Verdana"/>
              </a:rPr>
              <a:t>identifies </a:t>
            </a:r>
            <a:r>
              <a:rPr sz="1600" dirty="0">
                <a:latin typeface="Verdana"/>
                <a:cs typeface="Verdana"/>
              </a:rPr>
              <a:t>conditions (often </a:t>
            </a:r>
            <a:r>
              <a:rPr sz="1600" spc="-5" dirty="0">
                <a:latin typeface="Verdana"/>
                <a:cs typeface="Verdana"/>
              </a:rPr>
              <a:t>inputs) and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resulting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actions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(often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outputs)</a:t>
            </a:r>
            <a:r>
              <a:rPr sz="1600" spc="5" dirty="0">
                <a:latin typeface="Verdana"/>
                <a:cs typeface="Verdana"/>
              </a:rPr>
              <a:t> 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system.</a:t>
            </a:r>
            <a:endParaRPr sz="16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600" dirty="0">
                <a:latin typeface="Verdana"/>
                <a:cs typeface="Verdana"/>
              </a:rPr>
              <a:t>These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rows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table,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usually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conditions</a:t>
            </a:r>
            <a:r>
              <a:rPr sz="1600" spc="-5" dirty="0">
                <a:latin typeface="Verdana"/>
                <a:cs typeface="Verdana"/>
              </a:rPr>
              <a:t> 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top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302260" algn="just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Verdana"/>
                <a:cs typeface="Verdana"/>
              </a:rPr>
              <a:t>actions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bottom.</a:t>
            </a:r>
            <a:endParaRPr sz="1600">
              <a:latin typeface="Verdana"/>
              <a:cs typeface="Verdana"/>
            </a:endParaRPr>
          </a:p>
          <a:p>
            <a:pPr marL="585470" marR="34290" lvl="1" indent="-341630" algn="just">
              <a:lnSpc>
                <a:spcPct val="156300"/>
              </a:lnSpc>
              <a:spcBef>
                <a:spcPts val="505"/>
              </a:spcBef>
              <a:buClr>
                <a:srgbClr val="006FAC"/>
              </a:buClr>
              <a:buFont typeface="Courier New"/>
              <a:buChar char="o"/>
              <a:tabLst>
                <a:tab pos="586105" algn="l"/>
              </a:tabLst>
            </a:pPr>
            <a:r>
              <a:rPr sz="1600" dirty="0">
                <a:latin typeface="Verdana"/>
                <a:cs typeface="Verdana"/>
              </a:rPr>
              <a:t>Each column </a:t>
            </a:r>
            <a:r>
              <a:rPr sz="1600" spc="5" dirty="0">
                <a:latin typeface="Verdana"/>
                <a:cs typeface="Verdana"/>
              </a:rPr>
              <a:t>corresponds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a decision rule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defines a </a:t>
            </a:r>
            <a:r>
              <a:rPr sz="1600" spc="-5" dirty="0">
                <a:latin typeface="Verdana"/>
                <a:cs typeface="Verdana"/>
              </a:rPr>
              <a:t>unique </a:t>
            </a:r>
            <a:r>
              <a:rPr sz="1600" dirty="0">
                <a:latin typeface="Verdana"/>
                <a:cs typeface="Verdana"/>
              </a:rPr>
              <a:t>combination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conditions which results </a:t>
            </a:r>
            <a:r>
              <a:rPr sz="1600" spc="-5" dirty="0">
                <a:latin typeface="Verdana"/>
                <a:cs typeface="Verdana"/>
              </a:rPr>
              <a:t>in the </a:t>
            </a:r>
            <a:r>
              <a:rPr sz="1600" dirty="0">
                <a:latin typeface="Verdana"/>
                <a:cs typeface="Verdana"/>
              </a:rPr>
              <a:t>execution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actions </a:t>
            </a:r>
            <a:r>
              <a:rPr sz="1600" dirty="0">
                <a:latin typeface="Verdana"/>
                <a:cs typeface="Verdana"/>
              </a:rPr>
              <a:t>associated </a:t>
            </a:r>
            <a:r>
              <a:rPr sz="1600" spc="-5" dirty="0">
                <a:latin typeface="Verdana"/>
                <a:cs typeface="Verdana"/>
              </a:rPr>
              <a:t>with that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rule.</a:t>
            </a:r>
            <a:endParaRPr sz="1600">
              <a:latin typeface="Verdana"/>
              <a:cs typeface="Verdana"/>
            </a:endParaRPr>
          </a:p>
          <a:p>
            <a:pPr marL="585470" lvl="1" indent="-342265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Courier New"/>
              <a:buChar char="o"/>
              <a:tabLst>
                <a:tab pos="585470" algn="l"/>
                <a:tab pos="5861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values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conditions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-5" dirty="0">
                <a:latin typeface="Verdana"/>
                <a:cs typeface="Verdana"/>
              </a:rPr>
              <a:t>actions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usually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shown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Boolean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  <a:p>
            <a:pPr marL="58547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Verdana"/>
                <a:cs typeface="Verdana"/>
              </a:rPr>
              <a:t>(true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false)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can</a:t>
            </a:r>
            <a:r>
              <a:rPr sz="1600" dirty="0">
                <a:latin typeface="Verdana"/>
                <a:cs typeface="Verdana"/>
              </a:rPr>
              <a:t> also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numbers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ranges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numbers.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877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Notations</a:t>
            </a:r>
            <a:r>
              <a:rPr spc="-25" dirty="0"/>
              <a:t> </a:t>
            </a:r>
            <a:r>
              <a:rPr spc="5" dirty="0"/>
              <a:t>in</a:t>
            </a:r>
            <a:r>
              <a:rPr spc="-35" dirty="0"/>
              <a:t> </a:t>
            </a:r>
            <a:r>
              <a:rPr spc="-5" dirty="0"/>
              <a:t>Decision</a:t>
            </a:r>
            <a:r>
              <a:rPr spc="-30" dirty="0"/>
              <a:t> </a:t>
            </a:r>
            <a:r>
              <a:rPr spc="-4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577" y="1609724"/>
            <a:ext cx="8553450" cy="3383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common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notation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decision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tables 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follows: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600" b="1" spc="5" dirty="0">
                <a:latin typeface="Verdana"/>
                <a:cs typeface="Verdana"/>
              </a:rPr>
              <a:t>For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conditions: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means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condition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true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(may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also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shown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 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1)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means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condition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false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shown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0)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10" dirty="0">
                <a:latin typeface="Verdana"/>
                <a:cs typeface="Verdana"/>
              </a:rPr>
              <a:t>—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means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condition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doesn’t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matter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dirty="0">
                <a:latin typeface="Verdana"/>
                <a:cs typeface="Verdana"/>
              </a:rPr>
              <a:t> be shown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N/A)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600" b="1" spc="5" dirty="0">
                <a:latin typeface="Verdana"/>
                <a:cs typeface="Verdana"/>
              </a:rPr>
              <a:t>For</a:t>
            </a:r>
            <a:r>
              <a:rPr sz="1600" b="1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actions: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X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means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action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should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occur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(may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dirty="0">
                <a:latin typeface="Verdana"/>
                <a:cs typeface="Verdana"/>
              </a:rPr>
              <a:t> 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shown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 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1)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Blank means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action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should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occur </a:t>
            </a:r>
            <a:r>
              <a:rPr sz="1600" spc="-10" dirty="0">
                <a:latin typeface="Verdana"/>
                <a:cs typeface="Verdana"/>
              </a:rPr>
              <a:t>(may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dirty="0">
                <a:latin typeface="Verdana"/>
                <a:cs typeface="Verdana"/>
              </a:rPr>
              <a:t> 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shown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–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N or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0)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012" y="1442084"/>
            <a:ext cx="5634355" cy="449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understand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buClr>
                <a:srgbClr val="006FAC"/>
              </a:buClr>
              <a:buSzPct val="79411"/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Categories</a:t>
            </a:r>
            <a:r>
              <a:rPr sz="1700" dirty="0">
                <a:latin typeface="Verdana"/>
                <a:cs typeface="Verdana"/>
              </a:rPr>
              <a:t> of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  <a:p>
            <a:pPr marL="588645" lvl="1" indent="-290195">
              <a:lnSpc>
                <a:spcPct val="100000"/>
              </a:lnSpc>
              <a:spcBef>
                <a:spcPts val="1595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500" spc="5" dirty="0">
                <a:latin typeface="Verdana"/>
                <a:cs typeface="Verdana"/>
              </a:rPr>
              <a:t>Choosing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Techniques</a:t>
            </a:r>
            <a:endParaRPr sz="1500">
              <a:latin typeface="Verdana"/>
              <a:cs typeface="Verdana"/>
            </a:endParaRPr>
          </a:p>
          <a:p>
            <a:pPr marL="588645" lvl="1" indent="-290195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500" dirty="0">
                <a:latin typeface="Verdana"/>
                <a:cs typeface="Verdana"/>
              </a:rPr>
              <a:t>Categories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Techniques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&amp;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their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Characteristics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0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189865" algn="l"/>
              </a:tabLst>
            </a:pPr>
            <a:r>
              <a:rPr sz="1700" spc="-15" dirty="0">
                <a:latin typeface="Verdana"/>
                <a:cs typeface="Verdana"/>
              </a:rPr>
              <a:t>Black-box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  <a:p>
            <a:pPr marL="588645" lvl="1" indent="-290195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500" dirty="0">
                <a:latin typeface="Verdana"/>
                <a:cs typeface="Verdana"/>
              </a:rPr>
              <a:t>Equivalence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Partitioning</a:t>
            </a:r>
            <a:endParaRPr sz="1500">
              <a:latin typeface="Verdana"/>
              <a:cs typeface="Verdana"/>
            </a:endParaRPr>
          </a:p>
          <a:p>
            <a:pPr marL="588645" lvl="1" indent="-290195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500" dirty="0">
                <a:latin typeface="Verdana"/>
                <a:cs typeface="Verdana"/>
              </a:rPr>
              <a:t>Boundary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Value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Analysis</a:t>
            </a:r>
            <a:endParaRPr sz="1500">
              <a:latin typeface="Verdana"/>
              <a:cs typeface="Verdana"/>
            </a:endParaRPr>
          </a:p>
          <a:p>
            <a:pPr marL="588645" lvl="1" indent="-290195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500" spc="5" dirty="0">
                <a:latin typeface="Verdana"/>
                <a:cs typeface="Verdana"/>
              </a:rPr>
              <a:t>Decision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Table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  <a:p>
            <a:pPr marL="588645" lvl="1" indent="-290195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500" spc="5" dirty="0">
                <a:latin typeface="Verdana"/>
                <a:cs typeface="Verdana"/>
              </a:rPr>
              <a:t>State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Transition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  <a:p>
            <a:pPr marL="588645" lvl="1" indent="-290195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500" spc="5" dirty="0">
                <a:latin typeface="Verdana"/>
                <a:cs typeface="Verdana"/>
              </a:rPr>
              <a:t>Use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Case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368" y="213613"/>
            <a:ext cx="320040" cy="435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7281" y="375665"/>
            <a:ext cx="33477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Example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Decision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1417319"/>
            <a:ext cx="7979664" cy="50566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732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Advantages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5" dirty="0"/>
              <a:t>Decision</a:t>
            </a:r>
            <a:r>
              <a:rPr spc="-30" dirty="0"/>
              <a:t> </a:t>
            </a:r>
            <a:r>
              <a:rPr spc="-50" dirty="0"/>
              <a:t>Table</a:t>
            </a:r>
            <a:r>
              <a:rPr spc="-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6705"/>
            <a:ext cx="8300084" cy="2741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80"/>
              </a:spcBef>
              <a:buClr>
                <a:srgbClr val="006FAC"/>
              </a:buClr>
              <a:buAutoNum type="arabicPeriod"/>
              <a:tabLst>
                <a:tab pos="356870" algn="l"/>
                <a:tab pos="357505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strength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decision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table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helps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identify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all the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important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combinations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conditions,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some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might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otherwise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overlooked.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AC"/>
              </a:buClr>
              <a:buFont typeface="Verdana"/>
              <a:buAutoNum type="arabicPeriod"/>
            </a:pPr>
            <a:endParaRPr sz="205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Clr>
                <a:srgbClr val="006FAC"/>
              </a:buClr>
              <a:buAutoNum type="arabicPeriod"/>
              <a:tabLst>
                <a:tab pos="356870" algn="l"/>
                <a:tab pos="357505" algn="l"/>
              </a:tabLst>
            </a:pPr>
            <a:r>
              <a:rPr sz="1700" spc="10" dirty="0">
                <a:latin typeface="Verdana"/>
                <a:cs typeface="Verdana"/>
              </a:rPr>
              <a:t>It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also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helps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finding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gaps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6FAC"/>
              </a:buClr>
              <a:buFont typeface="Verdana"/>
              <a:buAutoNum type="arabicPeriod"/>
            </a:pPr>
            <a:endParaRPr sz="205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Clr>
                <a:srgbClr val="006FAC"/>
              </a:buClr>
              <a:buAutoNum type="arabicPeriod"/>
              <a:tabLst>
                <a:tab pos="356870" algn="l"/>
                <a:tab pos="357505" algn="l"/>
              </a:tabLst>
            </a:pPr>
            <a:r>
              <a:rPr sz="1700" spc="10" dirty="0">
                <a:latin typeface="Verdana"/>
                <a:cs typeface="Verdana"/>
              </a:rPr>
              <a:t>It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applied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situations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behavior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1030"/>
              </a:spcBef>
            </a:pPr>
            <a:r>
              <a:rPr sz="1700" spc="-5" dirty="0">
                <a:latin typeface="Verdana"/>
                <a:cs typeface="Verdana"/>
              </a:rPr>
              <a:t>depends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combination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conditions,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218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6660" algn="l"/>
              </a:tabLst>
            </a:pPr>
            <a:r>
              <a:rPr spc="-5" dirty="0"/>
              <a:t>4.2.4	State</a:t>
            </a:r>
            <a:r>
              <a:rPr spc="-35" dirty="0"/>
              <a:t> </a:t>
            </a:r>
            <a:r>
              <a:rPr spc="-25" dirty="0"/>
              <a:t>Transition</a:t>
            </a:r>
            <a:r>
              <a:rPr spc="-7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272209"/>
            <a:ext cx="8518525" cy="531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21285" indent="-287020">
              <a:lnSpc>
                <a:spcPct val="1402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state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transition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diagram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shows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possible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software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states,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well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 </a:t>
            </a:r>
            <a:r>
              <a:rPr sz="1400" spc="-10" dirty="0">
                <a:latin typeface="Verdana"/>
                <a:cs typeface="Verdana"/>
              </a:rPr>
              <a:t>how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software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enters,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exits,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5" dirty="0">
                <a:latin typeface="Verdana"/>
                <a:cs typeface="Verdana"/>
              </a:rPr>
              <a:t> transitions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between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states.</a:t>
            </a:r>
            <a:endParaRPr sz="1400">
              <a:latin typeface="Verdana"/>
              <a:cs typeface="Verdana"/>
            </a:endParaRPr>
          </a:p>
          <a:p>
            <a:pPr marL="299085" marR="527685" indent="-287020">
              <a:lnSpc>
                <a:spcPct val="14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transition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is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initiated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 </a:t>
            </a:r>
            <a:r>
              <a:rPr sz="1400" spc="-10" dirty="0">
                <a:latin typeface="Verdana"/>
                <a:cs typeface="Verdana"/>
              </a:rPr>
              <a:t>event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(e.g.,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input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 </a:t>
            </a:r>
            <a:r>
              <a:rPr sz="1400" spc="-15" dirty="0">
                <a:latin typeface="Verdana"/>
                <a:cs typeface="Verdana"/>
              </a:rPr>
              <a:t>value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into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 </a:t>
            </a:r>
            <a:r>
              <a:rPr sz="1400" spc="-15" dirty="0">
                <a:latin typeface="Verdana"/>
                <a:cs typeface="Verdana"/>
              </a:rPr>
              <a:t>field).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event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results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in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transition.</a:t>
            </a:r>
            <a:endParaRPr sz="1400">
              <a:latin typeface="Verdana"/>
              <a:cs typeface="Verdana"/>
            </a:endParaRPr>
          </a:p>
          <a:p>
            <a:pPr marL="299085" marR="130175" indent="-287020">
              <a:lnSpc>
                <a:spcPct val="1402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latin typeface="Verdana"/>
                <a:cs typeface="Verdana"/>
              </a:rPr>
              <a:t>If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same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event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can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result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in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two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more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different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transitions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from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same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state,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event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 </a:t>
            </a:r>
            <a:r>
              <a:rPr sz="1400" spc="-15" dirty="0">
                <a:latin typeface="Verdana"/>
                <a:cs typeface="Verdana"/>
              </a:rPr>
              <a:t>qualified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by</a:t>
            </a:r>
            <a:r>
              <a:rPr sz="1400" spc="-5" dirty="0">
                <a:latin typeface="Verdana"/>
                <a:cs typeface="Verdana"/>
              </a:rPr>
              <a:t> a</a:t>
            </a:r>
            <a:r>
              <a:rPr sz="1400" spc="-10" dirty="0">
                <a:latin typeface="Verdana"/>
                <a:cs typeface="Verdana"/>
              </a:rPr>
              <a:t> guard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condition.</a:t>
            </a:r>
            <a:endParaRPr sz="1400">
              <a:latin typeface="Verdana"/>
              <a:cs typeface="Verdana"/>
            </a:endParaRPr>
          </a:p>
          <a:p>
            <a:pPr marL="299085" marR="67310" indent="-287020">
              <a:lnSpc>
                <a:spcPct val="14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state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change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may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result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in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software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taking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action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(e.g.,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outputting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calculation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error</a:t>
            </a:r>
            <a:r>
              <a:rPr sz="1400" spc="-10" dirty="0">
                <a:latin typeface="Verdana"/>
                <a:cs typeface="Verdana"/>
              </a:rPr>
              <a:t> message).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Wingdings"/>
              <a:buChar char=""/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Verdana"/>
                <a:cs typeface="Verdana"/>
              </a:rPr>
              <a:t>Example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State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Transition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used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for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Menu-based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application.</a:t>
            </a:r>
            <a:endParaRPr sz="1400">
              <a:latin typeface="Verdana"/>
              <a:cs typeface="Verdana"/>
            </a:endParaRPr>
          </a:p>
          <a:p>
            <a:pPr marL="299085" marR="421640" indent="-287020">
              <a:lnSpc>
                <a:spcPct val="14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5" dirty="0">
                <a:latin typeface="Verdana"/>
                <a:cs typeface="Verdana"/>
              </a:rPr>
              <a:t>program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starts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with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 </a:t>
            </a:r>
            <a:r>
              <a:rPr sz="1400" spc="-10" dirty="0">
                <a:latin typeface="Verdana"/>
                <a:cs typeface="Verdana"/>
              </a:rPr>
              <a:t>introductory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menu.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option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selected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program 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changes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state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displays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new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menu.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Eventually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it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displays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some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information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,</a:t>
            </a:r>
            <a:r>
              <a:rPr sz="1400" spc="-10" dirty="0">
                <a:latin typeface="Verdana"/>
                <a:cs typeface="Verdana"/>
              </a:rPr>
              <a:t> data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input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screen.</a:t>
            </a:r>
            <a:endParaRPr sz="1400">
              <a:latin typeface="Verdana"/>
              <a:cs typeface="Verdana"/>
            </a:endParaRPr>
          </a:p>
          <a:p>
            <a:pPr marL="299085" marR="5080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Each </a:t>
            </a:r>
            <a:r>
              <a:rPr sz="1400" spc="-15" dirty="0">
                <a:latin typeface="Verdana"/>
                <a:cs typeface="Verdana"/>
              </a:rPr>
              <a:t>option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in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each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menu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should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tested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validate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 each </a:t>
            </a:r>
            <a:r>
              <a:rPr sz="1400" spc="-15" dirty="0">
                <a:latin typeface="Verdana"/>
                <a:cs typeface="Verdana"/>
              </a:rPr>
              <a:t>selection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made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takes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10" dirty="0">
                <a:latin typeface="Verdana"/>
                <a:cs typeface="Verdana"/>
              </a:rPr>
              <a:t> state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we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should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reach</a:t>
            </a:r>
            <a:r>
              <a:rPr sz="1400" spc="-10" dirty="0">
                <a:latin typeface="Verdana"/>
                <a:cs typeface="Verdana"/>
              </a:rPr>
              <a:t> next.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3366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Guidelines</a:t>
            </a:r>
            <a:r>
              <a:rPr spc="-70" dirty="0"/>
              <a:t> </a:t>
            </a:r>
            <a:r>
              <a:rPr spc="-10" dirty="0"/>
              <a:t>&amp;</a:t>
            </a:r>
            <a:r>
              <a:rPr spc="5" dirty="0"/>
              <a:t> </a:t>
            </a:r>
            <a:r>
              <a:rPr spc="-5" dirty="0"/>
              <a:t>Examples</a:t>
            </a:r>
            <a:r>
              <a:rPr spc="10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5" dirty="0"/>
              <a:t>State</a:t>
            </a:r>
            <a:r>
              <a:rPr spc="-15" dirty="0"/>
              <a:t> </a:t>
            </a:r>
            <a:r>
              <a:rPr spc="-25" dirty="0"/>
              <a:t>Transition</a:t>
            </a:r>
            <a:r>
              <a:rPr spc="-50" dirty="0"/>
              <a:t> </a:t>
            </a:r>
            <a:r>
              <a:rPr spc="-35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191" y="3831335"/>
            <a:ext cx="6288024" cy="29016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320" y="1371600"/>
            <a:ext cx="4239767" cy="23652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889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6660" algn="l"/>
              </a:tabLst>
            </a:pPr>
            <a:r>
              <a:rPr spc="-5" dirty="0"/>
              <a:t>4.2.5	Use</a:t>
            </a:r>
            <a:r>
              <a:rPr spc="-40" dirty="0"/>
              <a:t> </a:t>
            </a:r>
            <a:r>
              <a:rPr spc="-10" dirty="0"/>
              <a:t>Case</a:t>
            </a:r>
            <a:r>
              <a:rPr spc="-3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251666"/>
            <a:ext cx="8547735" cy="5222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89535" indent="-287020">
              <a:lnSpc>
                <a:spcPct val="1501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40" dirty="0">
                <a:latin typeface="Verdana"/>
                <a:cs typeface="Verdana"/>
              </a:rPr>
              <a:t>Tests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derived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from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which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way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designing </a:t>
            </a:r>
            <a:r>
              <a:rPr sz="1800" spc="-5" dirty="0">
                <a:latin typeface="Verdana"/>
                <a:cs typeface="Verdana"/>
              </a:rPr>
              <a:t>interactions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items, </a:t>
            </a:r>
            <a:r>
              <a:rPr sz="1800" spc="-5" dirty="0">
                <a:latin typeface="Verdana"/>
                <a:cs typeface="Verdana"/>
              </a:rPr>
              <a:t>incorporating </a:t>
            </a:r>
            <a:r>
              <a:rPr sz="1800" dirty="0">
                <a:latin typeface="Verdana"/>
                <a:cs typeface="Verdana"/>
              </a:rPr>
              <a:t>requirements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functions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represented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use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cases.</a:t>
            </a:r>
            <a:endParaRPr sz="1800">
              <a:latin typeface="Verdana"/>
              <a:cs typeface="Verdana"/>
            </a:endParaRPr>
          </a:p>
          <a:p>
            <a:pPr marL="299085" marR="11430" indent="-287020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Use </a:t>
            </a:r>
            <a:r>
              <a:rPr sz="1800" spc="-5" dirty="0">
                <a:latin typeface="Verdana"/>
                <a:cs typeface="Verdana"/>
              </a:rPr>
              <a:t>cases </a:t>
            </a:r>
            <a:r>
              <a:rPr sz="1800" dirty="0">
                <a:latin typeface="Verdana"/>
                <a:cs typeface="Verdana"/>
              </a:rPr>
              <a:t>are associated with actors </a:t>
            </a:r>
            <a:r>
              <a:rPr sz="1800" spc="-10" dirty="0">
                <a:latin typeface="Verdana"/>
                <a:cs typeface="Verdana"/>
              </a:rPr>
              <a:t>(human </a:t>
            </a:r>
            <a:r>
              <a:rPr sz="1800" spc="-5" dirty="0">
                <a:latin typeface="Verdana"/>
                <a:cs typeface="Verdana"/>
              </a:rPr>
              <a:t>users, external hardware,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 other </a:t>
            </a:r>
            <a:r>
              <a:rPr sz="1800" spc="-5" dirty="0">
                <a:latin typeface="Verdana"/>
                <a:cs typeface="Verdana"/>
              </a:rPr>
              <a:t>components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systems) and </a:t>
            </a:r>
            <a:r>
              <a:rPr sz="1800" dirty="0">
                <a:latin typeface="Verdana"/>
                <a:cs typeface="Verdana"/>
              </a:rPr>
              <a:t>subjects </a:t>
            </a:r>
            <a:r>
              <a:rPr sz="1800" spc="-5" dirty="0">
                <a:latin typeface="Verdana"/>
                <a:cs typeface="Verdana"/>
              </a:rPr>
              <a:t>(the component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which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use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applied).</a:t>
            </a:r>
            <a:endParaRPr sz="1800">
              <a:latin typeface="Verdana"/>
              <a:cs typeface="Verdana"/>
            </a:endParaRPr>
          </a:p>
          <a:p>
            <a:pPr marL="299085" marR="354965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Each use case </a:t>
            </a:r>
            <a:r>
              <a:rPr sz="1800" dirty="0">
                <a:latin typeface="Verdana"/>
                <a:cs typeface="Verdana"/>
              </a:rPr>
              <a:t>specifies some </a:t>
            </a:r>
            <a:r>
              <a:rPr sz="1800" spc="-5" dirty="0">
                <a:latin typeface="Verdana"/>
                <a:cs typeface="Verdana"/>
              </a:rPr>
              <a:t>behavior that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subject </a:t>
            </a:r>
            <a:r>
              <a:rPr sz="1800" dirty="0">
                <a:latin typeface="Verdana"/>
                <a:cs typeface="Verdana"/>
              </a:rPr>
              <a:t>can perform in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collaboration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one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actors.</a:t>
            </a:r>
            <a:endParaRPr sz="1800">
              <a:latin typeface="Verdana"/>
              <a:cs typeface="Verdana"/>
            </a:endParaRPr>
          </a:p>
          <a:p>
            <a:pPr marL="381000" indent="-368935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 can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dirty="0">
                <a:latin typeface="Verdana"/>
                <a:cs typeface="Verdana"/>
              </a:rPr>
              <a:t> described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interactions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well </a:t>
            </a:r>
            <a:r>
              <a:rPr sz="1800" dirty="0"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preconditions,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10" dirty="0">
                <a:latin typeface="Verdana"/>
                <a:cs typeface="Verdana"/>
              </a:rPr>
              <a:t>natural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language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where </a:t>
            </a:r>
            <a:r>
              <a:rPr sz="1800" dirty="0">
                <a:latin typeface="Verdana"/>
                <a:cs typeface="Verdana"/>
              </a:rPr>
              <a:t>appropriate.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Interactions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between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actors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subject </a:t>
            </a:r>
            <a:r>
              <a:rPr sz="1800" spc="-10" dirty="0">
                <a:latin typeface="Verdana"/>
                <a:cs typeface="Verdana"/>
              </a:rPr>
              <a:t>may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result</a:t>
            </a:r>
            <a:r>
              <a:rPr sz="1800" dirty="0">
                <a:latin typeface="Verdana"/>
                <a:cs typeface="Verdana"/>
              </a:rPr>
              <a:t> 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subject.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102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4.3	</a:t>
            </a:r>
            <a:r>
              <a:rPr dirty="0"/>
              <a:t>White</a:t>
            </a:r>
            <a:r>
              <a:rPr spc="-65" dirty="0"/>
              <a:t> </a:t>
            </a:r>
            <a:r>
              <a:rPr spc="-20" dirty="0"/>
              <a:t>Box</a:t>
            </a:r>
            <a:r>
              <a:rPr spc="10" dirty="0"/>
              <a:t> </a:t>
            </a:r>
            <a:r>
              <a:rPr spc="-65" dirty="0"/>
              <a:t>Test</a:t>
            </a:r>
            <a:r>
              <a:rPr spc="-5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078686"/>
            <a:ext cx="8390255" cy="4874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48945" indent="-287020">
              <a:lnSpc>
                <a:spcPct val="1502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White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box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logic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driven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 and </a:t>
            </a:r>
            <a:r>
              <a:rPr sz="1600" dirty="0">
                <a:latin typeface="Verdana"/>
                <a:cs typeface="Verdana"/>
              </a:rPr>
              <a:t>permits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Engineer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examine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internal </a:t>
            </a:r>
            <a:r>
              <a:rPr sz="1600" dirty="0">
                <a:latin typeface="Verdana"/>
                <a:cs typeface="Verdana"/>
              </a:rPr>
              <a:t>structure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Examine paths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implementation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latin typeface="Verdana"/>
                <a:cs typeface="Verdana"/>
              </a:rPr>
              <a:t>Make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sure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statement,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decision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branch,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path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tested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least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one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Desirable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tools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analyze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track Coverage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  <a:tab pos="3988435" algn="l"/>
              </a:tabLst>
            </a:pPr>
            <a:r>
              <a:rPr sz="1600" spc="-5" dirty="0">
                <a:latin typeface="Verdana"/>
                <a:cs typeface="Verdana"/>
              </a:rPr>
              <a:t>White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box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known</a:t>
            </a:r>
            <a:r>
              <a:rPr sz="1600" spc="-5" dirty="0">
                <a:latin typeface="Verdana"/>
                <a:cs typeface="Verdana"/>
              </a:rPr>
              <a:t> as	structural,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glass-box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clear-box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AC"/>
              </a:buClr>
              <a:buFont typeface="Wingdings"/>
              <a:buChar char=""/>
            </a:pP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latin typeface="Verdana"/>
                <a:cs typeface="Verdana"/>
              </a:rPr>
              <a:t>There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are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various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techniques</a:t>
            </a:r>
            <a:r>
              <a:rPr sz="1600" b="1" spc="-8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to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perform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Black</a:t>
            </a:r>
            <a:r>
              <a:rPr sz="1600" b="1" spc="5" dirty="0">
                <a:latin typeface="Verdana"/>
                <a:cs typeface="Verdana"/>
              </a:rPr>
              <a:t> box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testing</a:t>
            </a:r>
            <a:r>
              <a:rPr sz="1600" b="1" spc="-8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;</a:t>
            </a:r>
            <a:endParaRPr sz="1600">
              <a:latin typeface="Verdana"/>
              <a:cs typeface="Verdana"/>
            </a:endParaRPr>
          </a:p>
          <a:p>
            <a:pPr marL="753110" lvl="1" indent="-29337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endParaRPr sz="1600">
              <a:latin typeface="Verdana"/>
              <a:cs typeface="Verdana"/>
            </a:endParaRPr>
          </a:p>
          <a:p>
            <a:pPr marL="1152525" lvl="2" indent="-293370">
              <a:lnSpc>
                <a:spcPct val="100000"/>
              </a:lnSpc>
              <a:spcBef>
                <a:spcPts val="395"/>
              </a:spcBef>
              <a:buClr>
                <a:srgbClr val="006FAC"/>
              </a:buClr>
              <a:buFont typeface="Arial"/>
              <a:buChar char="•"/>
              <a:tabLst>
                <a:tab pos="1152525" algn="l"/>
                <a:tab pos="1153160" algn="l"/>
              </a:tabLst>
            </a:pPr>
            <a:r>
              <a:rPr sz="1400" spc="-5" dirty="0">
                <a:latin typeface="Verdana"/>
                <a:cs typeface="Verdana"/>
              </a:rPr>
              <a:t>Statement </a:t>
            </a:r>
            <a:r>
              <a:rPr sz="1400" spc="-30" dirty="0">
                <a:latin typeface="Verdana"/>
                <a:cs typeface="Verdana"/>
              </a:rPr>
              <a:t>Testing</a:t>
            </a:r>
            <a:r>
              <a:rPr sz="1400" spc="-5" dirty="0">
                <a:latin typeface="Verdana"/>
                <a:cs typeface="Verdana"/>
              </a:rPr>
              <a:t> and </a:t>
            </a:r>
            <a:r>
              <a:rPr sz="1400" spc="-15" dirty="0">
                <a:latin typeface="Verdana"/>
                <a:cs typeface="Verdana"/>
              </a:rPr>
              <a:t>Coverage</a:t>
            </a:r>
            <a:endParaRPr sz="1400">
              <a:latin typeface="Verdana"/>
              <a:cs typeface="Verdana"/>
            </a:endParaRPr>
          </a:p>
          <a:p>
            <a:pPr marL="1225550" lvl="2" indent="-402590">
              <a:lnSpc>
                <a:spcPct val="100000"/>
              </a:lnSpc>
              <a:spcBef>
                <a:spcPts val="340"/>
              </a:spcBef>
              <a:buClr>
                <a:srgbClr val="006FAC"/>
              </a:buClr>
              <a:buFont typeface="Arial"/>
              <a:buChar char="•"/>
              <a:tabLst>
                <a:tab pos="1225550" algn="l"/>
                <a:tab pos="1226185" algn="l"/>
              </a:tabLst>
            </a:pPr>
            <a:r>
              <a:rPr sz="1400" spc="-15" dirty="0">
                <a:latin typeface="Verdana"/>
                <a:cs typeface="Verdana"/>
              </a:rPr>
              <a:t>Decision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r>
              <a:rPr sz="1400" spc="-5" dirty="0">
                <a:latin typeface="Verdana"/>
                <a:cs typeface="Verdana"/>
              </a:rPr>
              <a:t> and </a:t>
            </a:r>
            <a:r>
              <a:rPr sz="1400" spc="-15" dirty="0">
                <a:latin typeface="Verdana"/>
                <a:cs typeface="Verdana"/>
              </a:rPr>
              <a:t>Coverage</a:t>
            </a:r>
            <a:endParaRPr sz="1400">
              <a:latin typeface="Verdana"/>
              <a:cs typeface="Verdana"/>
            </a:endParaRPr>
          </a:p>
          <a:p>
            <a:pPr marL="1225550" lvl="2" indent="-402590">
              <a:lnSpc>
                <a:spcPct val="100000"/>
              </a:lnSpc>
              <a:spcBef>
                <a:spcPts val="334"/>
              </a:spcBef>
              <a:buClr>
                <a:srgbClr val="006FAC"/>
              </a:buClr>
              <a:buFont typeface="Arial"/>
              <a:buChar char="•"/>
              <a:tabLst>
                <a:tab pos="1225550" algn="l"/>
                <a:tab pos="1226185" algn="l"/>
              </a:tabLst>
            </a:pPr>
            <a:r>
              <a:rPr sz="1400" spc="-15" dirty="0">
                <a:latin typeface="Verdana"/>
                <a:cs typeface="Verdana"/>
              </a:rPr>
              <a:t>Condition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Coverage</a:t>
            </a:r>
            <a:endParaRPr sz="1400">
              <a:latin typeface="Verdana"/>
              <a:cs typeface="Verdana"/>
            </a:endParaRPr>
          </a:p>
          <a:p>
            <a:pPr marL="753110" lvl="1" indent="-293370">
              <a:lnSpc>
                <a:spcPct val="100000"/>
              </a:lnSpc>
              <a:spcBef>
                <a:spcPts val="330"/>
              </a:spcBef>
              <a:buClr>
                <a:srgbClr val="006FAC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complexity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6779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4735" algn="l"/>
              </a:tabLst>
            </a:pPr>
            <a:r>
              <a:rPr spc="-5" dirty="0"/>
              <a:t>4.3.1	Statement</a:t>
            </a:r>
            <a:r>
              <a:rPr spc="-75" dirty="0"/>
              <a:t> </a:t>
            </a:r>
            <a:r>
              <a:rPr spc="-20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6635115" algn="l"/>
              </a:tabLst>
            </a:pPr>
            <a:r>
              <a:rPr spc="-190" dirty="0"/>
              <a:t>T</a:t>
            </a:r>
            <a:r>
              <a:rPr spc="-10" dirty="0"/>
              <a:t>e</a:t>
            </a:r>
            <a:r>
              <a:rPr dirty="0"/>
              <a:t>st cas</a:t>
            </a:r>
            <a:r>
              <a:rPr spc="-10" dirty="0"/>
              <a:t>e</a:t>
            </a:r>
            <a:r>
              <a:rPr dirty="0"/>
              <a:t>s </a:t>
            </a:r>
            <a:r>
              <a:rPr spc="-5" dirty="0"/>
              <a:t>m</a:t>
            </a:r>
            <a:r>
              <a:rPr dirty="0"/>
              <a:t>ust </a:t>
            </a:r>
            <a:r>
              <a:rPr spc="-10" dirty="0"/>
              <a:t>b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such </a:t>
            </a:r>
            <a:r>
              <a:rPr spc="-5" dirty="0"/>
              <a:t>tha</a:t>
            </a:r>
            <a:r>
              <a:rPr dirty="0"/>
              <a:t>t </a:t>
            </a:r>
            <a:r>
              <a:rPr spc="5" dirty="0"/>
              <a:t>a</a:t>
            </a:r>
            <a:r>
              <a:rPr spc="-15" dirty="0"/>
              <a:t>l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state</a:t>
            </a:r>
            <a:r>
              <a:rPr spc="-5" dirty="0"/>
              <a:t>me</a:t>
            </a:r>
            <a:r>
              <a:rPr dirty="0"/>
              <a:t>nts </a:t>
            </a:r>
            <a:r>
              <a:rPr spc="-15" dirty="0"/>
              <a:t>i</a:t>
            </a:r>
            <a:r>
              <a:rPr dirty="0"/>
              <a:t>n </a:t>
            </a:r>
            <a:r>
              <a:rPr spc="-5" dirty="0"/>
              <a:t>th</a:t>
            </a:r>
            <a:r>
              <a:rPr dirty="0"/>
              <a:t>e</a:t>
            </a:r>
            <a:r>
              <a:rPr spc="-10" dirty="0"/>
              <a:t> pr</a:t>
            </a:r>
            <a:r>
              <a:rPr dirty="0"/>
              <a:t>o</a:t>
            </a:r>
            <a:r>
              <a:rPr spc="-15" dirty="0"/>
              <a:t>g</a:t>
            </a:r>
            <a:r>
              <a:rPr spc="-35" dirty="0"/>
              <a:t>r</a:t>
            </a:r>
            <a:r>
              <a:rPr spc="5" dirty="0"/>
              <a:t>am</a:t>
            </a:r>
            <a:r>
              <a:rPr dirty="0"/>
              <a:t>	</a:t>
            </a:r>
            <a:r>
              <a:rPr spc="-15" dirty="0"/>
              <a:t>i</a:t>
            </a:r>
            <a:r>
              <a:rPr dirty="0"/>
              <a:t>s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pc="-5" dirty="0"/>
              <a:t>least</a:t>
            </a:r>
            <a:r>
              <a:rPr spc="-85" dirty="0"/>
              <a:t> </a:t>
            </a:r>
            <a:r>
              <a:rPr dirty="0"/>
              <a:t>once.</a:t>
            </a: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b="1" dirty="0">
                <a:latin typeface="Verdana"/>
                <a:cs typeface="Verdana"/>
              </a:rPr>
              <a:t>Example</a:t>
            </a:r>
            <a:r>
              <a:rPr b="1" spc="-12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pc="-5" dirty="0"/>
              <a:t>Consider</a:t>
            </a:r>
            <a:r>
              <a:rPr spc="-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following</a:t>
            </a:r>
            <a:r>
              <a:rPr spc="15" dirty="0"/>
              <a:t> </a:t>
            </a:r>
            <a:r>
              <a:rPr spc="-5" dirty="0"/>
              <a:t>snippet</a:t>
            </a:r>
            <a:r>
              <a:rPr spc="15" dirty="0"/>
              <a:t> </a:t>
            </a:r>
            <a:r>
              <a:rPr dirty="0"/>
              <a:t>of </a:t>
            </a:r>
            <a:r>
              <a:rPr spc="-5" dirty="0"/>
              <a:t>code</a:t>
            </a:r>
          </a:p>
          <a:p>
            <a:pPr marL="1511935">
              <a:lnSpc>
                <a:spcPct val="100000"/>
              </a:lnSpc>
              <a:spcBef>
                <a:spcPts val="1510"/>
              </a:spcBef>
            </a:pPr>
            <a:r>
              <a:rPr sz="1800" spc="-10" dirty="0">
                <a:solidFill>
                  <a:srgbClr val="FFFFFF"/>
                </a:solidFill>
              </a:rPr>
              <a:t>void</a:t>
            </a:r>
            <a:r>
              <a:rPr sz="1800" spc="-1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procedure(int</a:t>
            </a:r>
            <a:r>
              <a:rPr sz="1800" spc="-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a,</a:t>
            </a:r>
            <a:r>
              <a:rPr sz="1800" spc="-5" dirty="0">
                <a:solidFill>
                  <a:srgbClr val="FFFFFF"/>
                </a:solidFill>
              </a:rPr>
              <a:t> int</a:t>
            </a:r>
            <a:r>
              <a:rPr sz="1800" dirty="0">
                <a:solidFill>
                  <a:srgbClr val="FFFFFF"/>
                </a:solidFill>
              </a:rPr>
              <a:t> </a:t>
            </a:r>
            <a:r>
              <a:rPr sz="1800" spc="-10" dirty="0">
                <a:solidFill>
                  <a:srgbClr val="FFFFFF"/>
                </a:solidFill>
              </a:rPr>
              <a:t>b,</a:t>
            </a:r>
            <a:r>
              <a:rPr sz="1800" spc="-5" dirty="0">
                <a:solidFill>
                  <a:srgbClr val="FFFFFF"/>
                </a:solidFill>
              </a:rPr>
              <a:t> int</a:t>
            </a:r>
            <a:r>
              <a:rPr sz="1800" spc="-10" dirty="0">
                <a:solidFill>
                  <a:srgbClr val="FFFFFF"/>
                </a:solidFill>
              </a:rPr>
              <a:t> x)</a:t>
            </a:r>
            <a:endParaRPr sz="1800"/>
          </a:p>
          <a:p>
            <a:pPr marL="15119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</a:rPr>
              <a:t>{</a:t>
            </a:r>
            <a:endParaRPr sz="1800"/>
          </a:p>
          <a:p>
            <a:pPr marL="1917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</a:rPr>
              <a:t>If</a:t>
            </a:r>
            <a:r>
              <a:rPr sz="180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(a&gt;1)</a:t>
            </a:r>
            <a:r>
              <a:rPr sz="1800" spc="-3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&amp;&amp;</a:t>
            </a:r>
            <a:r>
              <a:rPr sz="1800" spc="-2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(b==0)</a:t>
            </a:r>
            <a:endParaRPr sz="1800"/>
          </a:p>
          <a:p>
            <a:pPr marL="2884170">
              <a:lnSpc>
                <a:spcPct val="100000"/>
              </a:lnSpc>
              <a:tabLst>
                <a:tab pos="4071620" algn="l"/>
                <a:tab pos="4458335" algn="l"/>
              </a:tabLst>
            </a:pPr>
            <a:r>
              <a:rPr sz="1800" dirty="0">
                <a:solidFill>
                  <a:srgbClr val="FFFFFF"/>
                </a:solidFill>
              </a:rPr>
              <a:t>{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spc="-10" dirty="0">
                <a:solidFill>
                  <a:srgbClr val="FFFFFF"/>
                </a:solidFill>
              </a:rPr>
              <a:t>x=x/a;	</a:t>
            </a:r>
            <a:r>
              <a:rPr sz="1800" dirty="0">
                <a:solidFill>
                  <a:srgbClr val="FFFFFF"/>
                </a:solidFill>
              </a:rPr>
              <a:t>}	</a:t>
            </a:r>
            <a:r>
              <a:rPr sz="1800" spc="-5" dirty="0">
                <a:solidFill>
                  <a:srgbClr val="FFFFFF"/>
                </a:solidFill>
              </a:rPr>
              <a:t>//statement</a:t>
            </a:r>
            <a:r>
              <a:rPr sz="1800" spc="-5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1</a:t>
            </a:r>
            <a:endParaRPr sz="1800"/>
          </a:p>
          <a:p>
            <a:pPr marL="19691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</a:rPr>
              <a:t>If</a:t>
            </a:r>
            <a:r>
              <a:rPr sz="180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(a==2)</a:t>
            </a:r>
            <a:r>
              <a:rPr sz="1800" spc="-15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||</a:t>
            </a:r>
            <a:r>
              <a:rPr sz="1800" spc="-35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(x&gt;1)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325474" y="1283919"/>
            <a:ext cx="13423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5" dirty="0">
                <a:latin typeface="Verdana"/>
                <a:cs typeface="Verdana"/>
              </a:rPr>
              <a:t>traversed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at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52" y="2990088"/>
            <a:ext cx="5529059" cy="20269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6529" y="4400550"/>
            <a:ext cx="8096250" cy="195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4170">
              <a:lnSpc>
                <a:spcPct val="100000"/>
              </a:lnSpc>
              <a:spcBef>
                <a:spcPts val="100"/>
              </a:spcBef>
              <a:tabLst>
                <a:tab pos="3191510" algn="l"/>
                <a:tab pos="447040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{	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x=x+1;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}	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//statement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 marL="15119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50100"/>
              </a:lnSpc>
              <a:spcBef>
                <a:spcPts val="1670"/>
              </a:spcBef>
            </a:pPr>
            <a:r>
              <a:rPr sz="1700" spc="-10" dirty="0">
                <a:latin typeface="Verdana"/>
                <a:cs typeface="Verdana"/>
              </a:rPr>
              <a:t>Coverage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measured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statements </a:t>
            </a:r>
            <a:r>
              <a:rPr sz="1700" spc="-10" dirty="0">
                <a:latin typeface="Verdana"/>
                <a:cs typeface="Verdana"/>
              </a:rPr>
              <a:t>executed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divided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total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executable </a:t>
            </a:r>
            <a:r>
              <a:rPr sz="1700" dirty="0">
                <a:latin typeface="Verdana"/>
                <a:cs typeface="Verdana"/>
              </a:rPr>
              <a:t>statements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object,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normally expressed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as</a:t>
            </a:r>
            <a:r>
              <a:rPr sz="1700" dirty="0">
                <a:latin typeface="Verdana"/>
                <a:cs typeface="Verdana"/>
              </a:rPr>
              <a:t> a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percentage.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69719"/>
            <a:ext cx="3422650" cy="20840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Case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: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a=2,b=0, x=3.</a:t>
            </a:r>
            <a:endParaRPr sz="1800">
              <a:latin typeface="Verdana"/>
              <a:cs typeface="Verdana"/>
            </a:endParaRPr>
          </a:p>
          <a:p>
            <a:pPr marL="12700" marR="692150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latin typeface="Verdana"/>
                <a:cs typeface="Verdana"/>
              </a:rPr>
              <a:t>Every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statement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will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once.</a:t>
            </a:r>
            <a:endParaRPr sz="1800">
              <a:latin typeface="Verdana"/>
              <a:cs typeface="Verdana"/>
            </a:endParaRPr>
          </a:p>
          <a:p>
            <a:pPr marL="12700" marR="5588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Verdana"/>
                <a:cs typeface="Verdana"/>
              </a:rPr>
              <a:t>One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sufficient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statements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35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Statement</a:t>
            </a:r>
            <a:r>
              <a:rPr spc="-75" dirty="0"/>
              <a:t> </a:t>
            </a:r>
            <a:r>
              <a:rPr spc="-20" dirty="0"/>
              <a:t>Coverage</a:t>
            </a:r>
          </a:p>
        </p:txBody>
      </p:sp>
      <p:sp>
        <p:nvSpPr>
          <p:cNvPr id="4" name="object 4"/>
          <p:cNvSpPr/>
          <p:nvPr/>
        </p:nvSpPr>
        <p:spPr>
          <a:xfrm>
            <a:off x="7546847" y="4671059"/>
            <a:ext cx="76200" cy="338455"/>
          </a:xfrm>
          <a:custGeom>
            <a:avLst/>
            <a:gdLst/>
            <a:ahLst/>
            <a:cxnLst/>
            <a:rect l="l" t="t" r="r" b="b"/>
            <a:pathLst>
              <a:path w="76200" h="338454">
                <a:moveTo>
                  <a:pt x="31750" y="262127"/>
                </a:moveTo>
                <a:lnTo>
                  <a:pt x="0" y="262127"/>
                </a:lnTo>
                <a:lnTo>
                  <a:pt x="38100" y="338327"/>
                </a:lnTo>
                <a:lnTo>
                  <a:pt x="69850" y="274827"/>
                </a:lnTo>
                <a:lnTo>
                  <a:pt x="31750" y="274827"/>
                </a:lnTo>
                <a:lnTo>
                  <a:pt x="31750" y="262127"/>
                </a:lnTo>
                <a:close/>
              </a:path>
              <a:path w="76200" h="338454">
                <a:moveTo>
                  <a:pt x="44450" y="0"/>
                </a:moveTo>
                <a:lnTo>
                  <a:pt x="31750" y="0"/>
                </a:lnTo>
                <a:lnTo>
                  <a:pt x="31750" y="274827"/>
                </a:lnTo>
                <a:lnTo>
                  <a:pt x="44450" y="274827"/>
                </a:lnTo>
                <a:lnTo>
                  <a:pt x="44450" y="0"/>
                </a:lnTo>
                <a:close/>
              </a:path>
              <a:path w="76200" h="338454">
                <a:moveTo>
                  <a:pt x="76200" y="262127"/>
                </a:moveTo>
                <a:lnTo>
                  <a:pt x="44450" y="262127"/>
                </a:lnTo>
                <a:lnTo>
                  <a:pt x="44450" y="274827"/>
                </a:lnTo>
                <a:lnTo>
                  <a:pt x="69850" y="274827"/>
                </a:lnTo>
                <a:lnTo>
                  <a:pt x="76200" y="262127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834128" y="1632204"/>
            <a:ext cx="2828925" cy="4593590"/>
            <a:chOff x="4834128" y="1632204"/>
            <a:chExt cx="2828925" cy="4593590"/>
          </a:xfrm>
        </p:grpSpPr>
        <p:sp>
          <p:nvSpPr>
            <p:cNvPr id="6" name="object 6"/>
            <p:cNvSpPr/>
            <p:nvPr/>
          </p:nvSpPr>
          <p:spPr>
            <a:xfrm>
              <a:off x="4838700" y="1836420"/>
              <a:ext cx="1301750" cy="1079500"/>
            </a:xfrm>
            <a:custGeom>
              <a:avLst/>
              <a:gdLst/>
              <a:ahLst/>
              <a:cxnLst/>
              <a:rect l="l" t="t" r="r" b="b"/>
              <a:pathLst>
                <a:path w="1301750" h="1079500">
                  <a:moveTo>
                    <a:pt x="650748" y="0"/>
                  </a:moveTo>
                  <a:lnTo>
                    <a:pt x="0" y="539495"/>
                  </a:lnTo>
                  <a:lnTo>
                    <a:pt x="650748" y="1078991"/>
                  </a:lnTo>
                  <a:lnTo>
                    <a:pt x="1301496" y="539495"/>
                  </a:lnTo>
                  <a:lnTo>
                    <a:pt x="650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8700" y="1836420"/>
              <a:ext cx="1301750" cy="1079500"/>
            </a:xfrm>
            <a:custGeom>
              <a:avLst/>
              <a:gdLst/>
              <a:ahLst/>
              <a:cxnLst/>
              <a:rect l="l" t="t" r="r" b="b"/>
              <a:pathLst>
                <a:path w="1301750" h="1079500">
                  <a:moveTo>
                    <a:pt x="0" y="539495"/>
                  </a:moveTo>
                  <a:lnTo>
                    <a:pt x="650748" y="0"/>
                  </a:lnTo>
                  <a:lnTo>
                    <a:pt x="1301496" y="539495"/>
                  </a:lnTo>
                  <a:lnTo>
                    <a:pt x="650748" y="1078991"/>
                  </a:lnTo>
                  <a:lnTo>
                    <a:pt x="0" y="539495"/>
                  </a:lnTo>
                  <a:close/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8700" y="4131564"/>
              <a:ext cx="1301750" cy="1079500"/>
            </a:xfrm>
            <a:custGeom>
              <a:avLst/>
              <a:gdLst/>
              <a:ahLst/>
              <a:cxnLst/>
              <a:rect l="l" t="t" r="r" b="b"/>
              <a:pathLst>
                <a:path w="1301750" h="1079500">
                  <a:moveTo>
                    <a:pt x="650748" y="0"/>
                  </a:moveTo>
                  <a:lnTo>
                    <a:pt x="0" y="539496"/>
                  </a:lnTo>
                  <a:lnTo>
                    <a:pt x="650748" y="1078992"/>
                  </a:lnTo>
                  <a:lnTo>
                    <a:pt x="1301496" y="539496"/>
                  </a:lnTo>
                  <a:lnTo>
                    <a:pt x="650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8700" y="4131564"/>
              <a:ext cx="1301750" cy="1079500"/>
            </a:xfrm>
            <a:custGeom>
              <a:avLst/>
              <a:gdLst/>
              <a:ahLst/>
              <a:cxnLst/>
              <a:rect l="l" t="t" r="r" b="b"/>
              <a:pathLst>
                <a:path w="1301750" h="1079500">
                  <a:moveTo>
                    <a:pt x="0" y="539496"/>
                  </a:moveTo>
                  <a:lnTo>
                    <a:pt x="650748" y="0"/>
                  </a:lnTo>
                  <a:lnTo>
                    <a:pt x="1301496" y="539496"/>
                  </a:lnTo>
                  <a:lnTo>
                    <a:pt x="650748" y="1078992"/>
                  </a:lnTo>
                  <a:lnTo>
                    <a:pt x="0" y="539496"/>
                  </a:lnTo>
                  <a:close/>
                </a:path>
              </a:pathLst>
            </a:custGeom>
            <a:ln w="9143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9824" y="2915412"/>
              <a:ext cx="76200" cy="1216660"/>
            </a:xfrm>
            <a:custGeom>
              <a:avLst/>
              <a:gdLst/>
              <a:ahLst/>
              <a:cxnLst/>
              <a:rect l="l" t="t" r="r" b="b"/>
              <a:pathLst>
                <a:path w="76200" h="1216660">
                  <a:moveTo>
                    <a:pt x="31750" y="1139952"/>
                  </a:moveTo>
                  <a:lnTo>
                    <a:pt x="0" y="1139952"/>
                  </a:lnTo>
                  <a:lnTo>
                    <a:pt x="38100" y="1216152"/>
                  </a:lnTo>
                  <a:lnTo>
                    <a:pt x="69850" y="1152652"/>
                  </a:lnTo>
                  <a:lnTo>
                    <a:pt x="31750" y="1152652"/>
                  </a:lnTo>
                  <a:lnTo>
                    <a:pt x="31750" y="1139952"/>
                  </a:lnTo>
                  <a:close/>
                </a:path>
                <a:path w="76200" h="1216660">
                  <a:moveTo>
                    <a:pt x="44450" y="0"/>
                  </a:moveTo>
                  <a:lnTo>
                    <a:pt x="31750" y="0"/>
                  </a:lnTo>
                  <a:lnTo>
                    <a:pt x="31750" y="1152652"/>
                  </a:lnTo>
                  <a:lnTo>
                    <a:pt x="44450" y="1152652"/>
                  </a:lnTo>
                  <a:lnTo>
                    <a:pt x="44450" y="0"/>
                  </a:lnTo>
                  <a:close/>
                </a:path>
                <a:path w="76200" h="1216660">
                  <a:moveTo>
                    <a:pt x="76200" y="1139952"/>
                  </a:moveTo>
                  <a:lnTo>
                    <a:pt x="44450" y="1139952"/>
                  </a:lnTo>
                  <a:lnTo>
                    <a:pt x="44450" y="1152652"/>
                  </a:lnTo>
                  <a:lnTo>
                    <a:pt x="69850" y="1152652"/>
                  </a:lnTo>
                  <a:lnTo>
                    <a:pt x="76200" y="1139952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8100" y="5615939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272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9824" y="5210555"/>
              <a:ext cx="2208530" cy="1015365"/>
            </a:xfrm>
            <a:custGeom>
              <a:avLst/>
              <a:gdLst/>
              <a:ahLst/>
              <a:cxnLst/>
              <a:rect l="l" t="t" r="r" b="b"/>
              <a:pathLst>
                <a:path w="2208529" h="1015364">
                  <a:moveTo>
                    <a:pt x="2208276" y="670306"/>
                  </a:moveTo>
                  <a:lnTo>
                    <a:pt x="114300" y="670306"/>
                  </a:lnTo>
                  <a:lnTo>
                    <a:pt x="114300" y="638556"/>
                  </a:lnTo>
                  <a:lnTo>
                    <a:pt x="44450" y="673481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938784"/>
                  </a:lnTo>
                  <a:lnTo>
                    <a:pt x="0" y="938784"/>
                  </a:lnTo>
                  <a:lnTo>
                    <a:pt x="38100" y="1014984"/>
                  </a:lnTo>
                  <a:lnTo>
                    <a:pt x="69850" y="951484"/>
                  </a:lnTo>
                  <a:lnTo>
                    <a:pt x="76200" y="938784"/>
                  </a:lnTo>
                  <a:lnTo>
                    <a:pt x="44450" y="938784"/>
                  </a:lnTo>
                  <a:lnTo>
                    <a:pt x="44450" y="679831"/>
                  </a:lnTo>
                  <a:lnTo>
                    <a:pt x="114300" y="714756"/>
                  </a:lnTo>
                  <a:lnTo>
                    <a:pt x="114300" y="683006"/>
                  </a:lnTo>
                  <a:lnTo>
                    <a:pt x="2208276" y="683006"/>
                  </a:lnTo>
                  <a:lnTo>
                    <a:pt x="2208276" y="670306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9824" y="1632204"/>
              <a:ext cx="76200" cy="2042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40196" y="2375916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73696" y="2375916"/>
              <a:ext cx="76200" cy="405765"/>
            </a:xfrm>
            <a:custGeom>
              <a:avLst/>
              <a:gdLst/>
              <a:ahLst/>
              <a:cxnLst/>
              <a:rect l="l" t="t" r="r" b="b"/>
              <a:pathLst>
                <a:path w="76200" h="405764">
                  <a:moveTo>
                    <a:pt x="31750" y="329184"/>
                  </a:moveTo>
                  <a:lnTo>
                    <a:pt x="0" y="329184"/>
                  </a:lnTo>
                  <a:lnTo>
                    <a:pt x="38100" y="405384"/>
                  </a:lnTo>
                  <a:lnTo>
                    <a:pt x="69850" y="341884"/>
                  </a:lnTo>
                  <a:lnTo>
                    <a:pt x="31750" y="341884"/>
                  </a:lnTo>
                  <a:lnTo>
                    <a:pt x="31750" y="329184"/>
                  </a:lnTo>
                  <a:close/>
                </a:path>
                <a:path w="76200" h="405764">
                  <a:moveTo>
                    <a:pt x="44450" y="0"/>
                  </a:moveTo>
                  <a:lnTo>
                    <a:pt x="31750" y="0"/>
                  </a:lnTo>
                  <a:lnTo>
                    <a:pt x="31750" y="341884"/>
                  </a:lnTo>
                  <a:lnTo>
                    <a:pt x="44450" y="341884"/>
                  </a:lnTo>
                  <a:lnTo>
                    <a:pt x="44450" y="0"/>
                  </a:lnTo>
                  <a:close/>
                </a:path>
                <a:path w="76200" h="405764">
                  <a:moveTo>
                    <a:pt x="76200" y="329184"/>
                  </a:moveTo>
                  <a:lnTo>
                    <a:pt x="44450" y="329184"/>
                  </a:lnTo>
                  <a:lnTo>
                    <a:pt x="44450" y="341884"/>
                  </a:lnTo>
                  <a:lnTo>
                    <a:pt x="69850" y="341884"/>
                  </a:lnTo>
                  <a:lnTo>
                    <a:pt x="76200" y="329184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84948" y="3387852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4">
                  <a:moveTo>
                    <a:pt x="0" y="0"/>
                  </a:moveTo>
                  <a:lnTo>
                    <a:pt x="0" y="405384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7924" y="3755136"/>
              <a:ext cx="2097405" cy="76200"/>
            </a:xfrm>
            <a:custGeom>
              <a:avLst/>
              <a:gdLst/>
              <a:ahLst/>
              <a:cxnLst/>
              <a:rect l="l" t="t" r="r" b="b"/>
              <a:pathLst>
                <a:path w="209740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097404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097404" h="76200">
                  <a:moveTo>
                    <a:pt x="209702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097024" y="44450"/>
                  </a:lnTo>
                  <a:lnTo>
                    <a:pt x="2097024" y="3175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44541" y="1728927"/>
            <a:ext cx="234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1506" y="1931619"/>
            <a:ext cx="238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9316" y="2781300"/>
            <a:ext cx="1588135" cy="60706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1405"/>
              </a:spcBef>
            </a:pPr>
            <a:r>
              <a:rPr sz="1400" spc="-15" dirty="0">
                <a:latin typeface="Verdana"/>
                <a:cs typeface="Verdana"/>
              </a:rPr>
              <a:t>x=x/a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9419" y="5009388"/>
            <a:ext cx="1591310" cy="60706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</a:pP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x=x+1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04535" y="1934417"/>
            <a:ext cx="451484" cy="8496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dirty="0">
                <a:latin typeface="Verdana"/>
                <a:cs typeface="Verdana"/>
              </a:rPr>
              <a:t>a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&gt;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Verdana"/>
                <a:cs typeface="Verdana"/>
              </a:rPr>
              <a:t>b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1198" y="2086483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Y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61584" y="2703927"/>
            <a:ext cx="440055" cy="110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 marR="5080" indent="-144780">
              <a:lnSpc>
                <a:spcPct val="147700"/>
              </a:lnSpc>
              <a:spcBef>
                <a:spcPts val="95"/>
              </a:spcBef>
            </a:pPr>
            <a:r>
              <a:rPr sz="2400" dirty="0">
                <a:latin typeface="Verdana"/>
                <a:cs typeface="Verdana"/>
              </a:rPr>
              <a:t>No  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27496" y="4305122"/>
            <a:ext cx="1395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285" algn="l"/>
                <a:tab pos="1188720" algn="l"/>
              </a:tabLst>
            </a:pPr>
            <a:r>
              <a:rPr sz="1800" u="sng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 	</a:t>
            </a:r>
            <a:r>
              <a:rPr sz="1800" u="sng" spc="-125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Y</a:t>
            </a:r>
            <a:r>
              <a:rPr sz="1800" u="sng" spc="5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e</a:t>
            </a:r>
            <a:r>
              <a:rPr sz="1800" u="sng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s	</a:t>
            </a:r>
            <a:r>
              <a:rPr sz="3600" u="sng" baseline="1157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E</a:t>
            </a:r>
            <a:endParaRPr sz="3600" baseline="1157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3847" y="4209012"/>
            <a:ext cx="593090" cy="176339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44145" algn="ctr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latin typeface="Verdana"/>
                <a:cs typeface="Verdana"/>
              </a:rPr>
              <a:t>a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marL="118110" algn="ctr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latin typeface="Verdana"/>
                <a:cs typeface="Verdana"/>
              </a:rPr>
              <a:t>Or</a:t>
            </a:r>
            <a:endParaRPr sz="1200">
              <a:latin typeface="Verdana"/>
              <a:cs typeface="Verdana"/>
            </a:endParaRPr>
          </a:p>
          <a:p>
            <a:pPr marL="141605" algn="ctr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Verdana"/>
                <a:cs typeface="Verdana"/>
              </a:rPr>
              <a:t>x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&gt;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latin typeface="Verdana"/>
                <a:cs typeface="Verdana"/>
              </a:rPr>
              <a:t>No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368" y="213613"/>
            <a:ext cx="320040" cy="435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7281" y="375665"/>
            <a:ext cx="330072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8055" algn="l"/>
              </a:tabLst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4.3.2	Decision</a:t>
            </a:r>
            <a:r>
              <a:rPr sz="2000" spc="-8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6FAC"/>
                </a:solidFill>
                <a:latin typeface="Verdana"/>
                <a:cs typeface="Verdana"/>
              </a:rPr>
              <a:t>Coverage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774" y="1454657"/>
            <a:ext cx="3618229" cy="9766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Case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15" dirty="0">
                <a:latin typeface="Verdana"/>
                <a:cs typeface="Verdana"/>
              </a:rPr>
              <a:t>1</a:t>
            </a:r>
            <a:r>
              <a:rPr sz="1800" spc="-15" dirty="0">
                <a:latin typeface="Verdana"/>
                <a:cs typeface="Verdana"/>
              </a:rPr>
              <a:t>: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a=2,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b=0,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x&gt;1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Verdana"/>
                <a:cs typeface="Verdana"/>
              </a:rPr>
              <a:t>(Decision1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True,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Decision2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True)</a:t>
            </a:r>
            <a:r>
              <a:rPr sz="1800" spc="-10" dirty="0">
                <a:latin typeface="Verdana"/>
                <a:cs typeface="Verdana"/>
              </a:rPr>
              <a:t> (Path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ACE)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774" y="2744470"/>
            <a:ext cx="3961765" cy="9772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Case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15" dirty="0">
                <a:latin typeface="Verdana"/>
                <a:cs typeface="Verdana"/>
              </a:rPr>
              <a:t>2</a:t>
            </a:r>
            <a:r>
              <a:rPr sz="1800" spc="-15" dirty="0">
                <a:latin typeface="Verdana"/>
                <a:cs typeface="Verdana"/>
              </a:rPr>
              <a:t>: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a&lt;=1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b!=0,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x&lt;=1</a:t>
            </a:r>
            <a:endParaRPr sz="1800">
              <a:latin typeface="Verdana"/>
              <a:cs typeface="Verdana"/>
            </a:endParaRPr>
          </a:p>
          <a:p>
            <a:pPr marL="12700" marR="26797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(Decision1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15" dirty="0">
                <a:latin typeface="Verdana"/>
                <a:cs typeface="Verdana"/>
              </a:rPr>
              <a:t>False, </a:t>
            </a:r>
            <a:r>
              <a:rPr sz="1800" dirty="0">
                <a:latin typeface="Verdana"/>
                <a:cs typeface="Verdana"/>
              </a:rPr>
              <a:t>Decision2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False)</a:t>
            </a:r>
            <a:r>
              <a:rPr sz="1800" spc="-10" dirty="0">
                <a:latin typeface="Verdana"/>
                <a:cs typeface="Verdana"/>
              </a:rPr>
              <a:t> (Path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ABD).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774" y="4095369"/>
            <a:ext cx="41103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Two</a:t>
            </a:r>
            <a:r>
              <a:rPr sz="1800" dirty="0">
                <a:latin typeface="Verdana"/>
                <a:cs typeface="Verdana"/>
              </a:rPr>
              <a:t> 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cases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sufficient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all </a:t>
            </a:r>
            <a:r>
              <a:rPr sz="1800" dirty="0">
                <a:latin typeface="Verdana"/>
                <a:cs typeface="Verdana"/>
              </a:rPr>
              <a:t>decisions – </a:t>
            </a:r>
            <a:r>
              <a:rPr sz="1800" spc="-5" dirty="0">
                <a:latin typeface="Verdana"/>
                <a:cs typeface="Verdana"/>
              </a:rPr>
              <a:t>every </a:t>
            </a:r>
            <a:r>
              <a:rPr sz="1800" dirty="0">
                <a:latin typeface="Verdana"/>
                <a:cs typeface="Verdana"/>
              </a:rPr>
              <a:t>decision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5" dirty="0">
                <a:latin typeface="Verdana"/>
                <a:cs typeface="Verdana"/>
              </a:rPr>
              <a:t>tested </a:t>
            </a:r>
            <a:r>
              <a:rPr sz="1800" dirty="0">
                <a:latin typeface="Verdana"/>
                <a:cs typeface="Verdana"/>
              </a:rPr>
              <a:t>at least once for </a:t>
            </a:r>
            <a:r>
              <a:rPr sz="1800" spc="5" dirty="0">
                <a:latin typeface="Verdana"/>
                <a:cs typeface="Verdana"/>
              </a:rPr>
              <a:t> both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TRUE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FALSE</a:t>
            </a:r>
            <a:r>
              <a:rPr sz="1800" dirty="0">
                <a:latin typeface="Verdana"/>
                <a:cs typeface="Verdana"/>
              </a:rPr>
              <a:t> sides.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59623" y="4588764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1750" y="265175"/>
                </a:moveTo>
                <a:lnTo>
                  <a:pt x="0" y="265175"/>
                </a:lnTo>
                <a:lnTo>
                  <a:pt x="38100" y="341375"/>
                </a:lnTo>
                <a:lnTo>
                  <a:pt x="69850" y="277875"/>
                </a:lnTo>
                <a:lnTo>
                  <a:pt x="31750" y="277875"/>
                </a:lnTo>
                <a:lnTo>
                  <a:pt x="31750" y="265175"/>
                </a:lnTo>
                <a:close/>
              </a:path>
              <a:path w="76200" h="341629">
                <a:moveTo>
                  <a:pt x="44450" y="0"/>
                </a:moveTo>
                <a:lnTo>
                  <a:pt x="31750" y="0"/>
                </a:lnTo>
                <a:lnTo>
                  <a:pt x="31750" y="277875"/>
                </a:lnTo>
                <a:lnTo>
                  <a:pt x="44450" y="277875"/>
                </a:lnTo>
                <a:lnTo>
                  <a:pt x="44450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4450" y="265175"/>
                </a:lnTo>
                <a:lnTo>
                  <a:pt x="44450" y="277875"/>
                </a:lnTo>
                <a:lnTo>
                  <a:pt x="69850" y="277875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797552" y="1522475"/>
            <a:ext cx="2981325" cy="4636135"/>
            <a:chOff x="4797552" y="1522475"/>
            <a:chExt cx="2981325" cy="46361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9824" y="1522475"/>
              <a:ext cx="76200" cy="2042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02124" y="1726691"/>
              <a:ext cx="1371600" cy="1091565"/>
            </a:xfrm>
            <a:custGeom>
              <a:avLst/>
              <a:gdLst/>
              <a:ahLst/>
              <a:cxnLst/>
              <a:rect l="l" t="t" r="r" b="b"/>
              <a:pathLst>
                <a:path w="1371600" h="1091564">
                  <a:moveTo>
                    <a:pt x="685800" y="0"/>
                  </a:moveTo>
                  <a:lnTo>
                    <a:pt x="0" y="545592"/>
                  </a:lnTo>
                  <a:lnTo>
                    <a:pt x="685800" y="1091184"/>
                  </a:lnTo>
                  <a:lnTo>
                    <a:pt x="1371600" y="54559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2124" y="1726691"/>
              <a:ext cx="1371600" cy="1091565"/>
            </a:xfrm>
            <a:custGeom>
              <a:avLst/>
              <a:gdLst/>
              <a:ahLst/>
              <a:cxnLst/>
              <a:rect l="l" t="t" r="r" b="b"/>
              <a:pathLst>
                <a:path w="1371600" h="1091564">
                  <a:moveTo>
                    <a:pt x="0" y="545592"/>
                  </a:moveTo>
                  <a:lnTo>
                    <a:pt x="685800" y="0"/>
                  </a:lnTo>
                  <a:lnTo>
                    <a:pt x="1371600" y="545592"/>
                  </a:lnTo>
                  <a:lnTo>
                    <a:pt x="685800" y="1091184"/>
                  </a:lnTo>
                  <a:lnTo>
                    <a:pt x="0" y="545592"/>
                  </a:lnTo>
                  <a:close/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9824" y="5134355"/>
              <a:ext cx="76200" cy="1024255"/>
            </a:xfrm>
            <a:custGeom>
              <a:avLst/>
              <a:gdLst/>
              <a:ahLst/>
              <a:cxnLst/>
              <a:rect l="l" t="t" r="r" b="b"/>
              <a:pathLst>
                <a:path w="76200" h="1024254">
                  <a:moveTo>
                    <a:pt x="31750" y="947928"/>
                  </a:moveTo>
                  <a:lnTo>
                    <a:pt x="0" y="947928"/>
                  </a:lnTo>
                  <a:lnTo>
                    <a:pt x="38100" y="1024128"/>
                  </a:lnTo>
                  <a:lnTo>
                    <a:pt x="69850" y="960628"/>
                  </a:lnTo>
                  <a:lnTo>
                    <a:pt x="31750" y="960628"/>
                  </a:lnTo>
                  <a:lnTo>
                    <a:pt x="31750" y="947928"/>
                  </a:lnTo>
                  <a:close/>
                </a:path>
                <a:path w="76200" h="1024254">
                  <a:moveTo>
                    <a:pt x="44450" y="0"/>
                  </a:moveTo>
                  <a:lnTo>
                    <a:pt x="31750" y="0"/>
                  </a:lnTo>
                  <a:lnTo>
                    <a:pt x="31750" y="960628"/>
                  </a:lnTo>
                  <a:lnTo>
                    <a:pt x="44450" y="960628"/>
                  </a:lnTo>
                  <a:lnTo>
                    <a:pt x="44450" y="0"/>
                  </a:lnTo>
                  <a:close/>
                </a:path>
                <a:path w="76200" h="1024254">
                  <a:moveTo>
                    <a:pt x="76200" y="947928"/>
                  </a:moveTo>
                  <a:lnTo>
                    <a:pt x="44450" y="947928"/>
                  </a:lnTo>
                  <a:lnTo>
                    <a:pt x="44450" y="960628"/>
                  </a:lnTo>
                  <a:lnTo>
                    <a:pt x="69850" y="960628"/>
                  </a:lnTo>
                  <a:lnTo>
                    <a:pt x="76200" y="947928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2124" y="4043171"/>
              <a:ext cx="1371600" cy="1091565"/>
            </a:xfrm>
            <a:custGeom>
              <a:avLst/>
              <a:gdLst/>
              <a:ahLst/>
              <a:cxnLst/>
              <a:rect l="l" t="t" r="r" b="b"/>
              <a:pathLst>
                <a:path w="1371600" h="1091564">
                  <a:moveTo>
                    <a:pt x="685800" y="0"/>
                  </a:moveTo>
                  <a:lnTo>
                    <a:pt x="0" y="545591"/>
                  </a:lnTo>
                  <a:lnTo>
                    <a:pt x="685800" y="1091183"/>
                  </a:lnTo>
                  <a:lnTo>
                    <a:pt x="1371600" y="54559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2124" y="4043171"/>
              <a:ext cx="1371600" cy="1091565"/>
            </a:xfrm>
            <a:custGeom>
              <a:avLst/>
              <a:gdLst/>
              <a:ahLst/>
              <a:cxnLst/>
              <a:rect l="l" t="t" r="r" b="b"/>
              <a:pathLst>
                <a:path w="1371600" h="1091564">
                  <a:moveTo>
                    <a:pt x="0" y="545591"/>
                  </a:moveTo>
                  <a:lnTo>
                    <a:pt x="685800" y="0"/>
                  </a:lnTo>
                  <a:lnTo>
                    <a:pt x="1371600" y="545591"/>
                  </a:lnTo>
                  <a:lnTo>
                    <a:pt x="685800" y="1091183"/>
                  </a:lnTo>
                  <a:lnTo>
                    <a:pt x="0" y="545591"/>
                  </a:lnTo>
                  <a:close/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49824" y="2817875"/>
              <a:ext cx="76200" cy="1225550"/>
            </a:xfrm>
            <a:custGeom>
              <a:avLst/>
              <a:gdLst/>
              <a:ahLst/>
              <a:cxnLst/>
              <a:rect l="l" t="t" r="r" b="b"/>
              <a:pathLst>
                <a:path w="76200" h="1225550">
                  <a:moveTo>
                    <a:pt x="31750" y="1149096"/>
                  </a:moveTo>
                  <a:lnTo>
                    <a:pt x="0" y="1149096"/>
                  </a:lnTo>
                  <a:lnTo>
                    <a:pt x="38100" y="1225296"/>
                  </a:lnTo>
                  <a:lnTo>
                    <a:pt x="69850" y="1161796"/>
                  </a:lnTo>
                  <a:lnTo>
                    <a:pt x="31750" y="1161796"/>
                  </a:lnTo>
                  <a:lnTo>
                    <a:pt x="31750" y="1149096"/>
                  </a:lnTo>
                  <a:close/>
                </a:path>
                <a:path w="76200" h="1225550">
                  <a:moveTo>
                    <a:pt x="44450" y="0"/>
                  </a:moveTo>
                  <a:lnTo>
                    <a:pt x="31750" y="0"/>
                  </a:lnTo>
                  <a:lnTo>
                    <a:pt x="31750" y="1161796"/>
                  </a:lnTo>
                  <a:lnTo>
                    <a:pt x="44450" y="1161796"/>
                  </a:lnTo>
                  <a:lnTo>
                    <a:pt x="44450" y="0"/>
                  </a:lnTo>
                  <a:close/>
                </a:path>
                <a:path w="76200" h="1225550">
                  <a:moveTo>
                    <a:pt x="76200" y="1149096"/>
                  </a:moveTo>
                  <a:lnTo>
                    <a:pt x="44450" y="1149096"/>
                  </a:lnTo>
                  <a:lnTo>
                    <a:pt x="44450" y="1161796"/>
                  </a:lnTo>
                  <a:lnTo>
                    <a:pt x="69850" y="1161796"/>
                  </a:lnTo>
                  <a:lnTo>
                    <a:pt x="76200" y="1149096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73924" y="5542787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4320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7924" y="5779008"/>
              <a:ext cx="2286000" cy="76200"/>
            </a:xfrm>
            <a:custGeom>
              <a:avLst/>
              <a:gdLst/>
              <a:ahLst/>
              <a:cxnLst/>
              <a:rect l="l" t="t" r="r" b="b"/>
              <a:pathLst>
                <a:path w="22860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228600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2286000" h="76200">
                  <a:moveTo>
                    <a:pt x="2286000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2286000" y="44449"/>
                  </a:lnTo>
                  <a:lnTo>
                    <a:pt x="2286000" y="31749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3724" y="2272283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83424" y="2272283"/>
              <a:ext cx="76200" cy="408940"/>
            </a:xfrm>
            <a:custGeom>
              <a:avLst/>
              <a:gdLst/>
              <a:ahLst/>
              <a:cxnLst/>
              <a:rect l="l" t="t" r="r" b="b"/>
              <a:pathLst>
                <a:path w="76200" h="408939">
                  <a:moveTo>
                    <a:pt x="31750" y="332231"/>
                  </a:moveTo>
                  <a:lnTo>
                    <a:pt x="0" y="332231"/>
                  </a:lnTo>
                  <a:lnTo>
                    <a:pt x="38100" y="408431"/>
                  </a:lnTo>
                  <a:lnTo>
                    <a:pt x="69850" y="344931"/>
                  </a:lnTo>
                  <a:lnTo>
                    <a:pt x="31750" y="344931"/>
                  </a:lnTo>
                  <a:lnTo>
                    <a:pt x="31750" y="332231"/>
                  </a:lnTo>
                  <a:close/>
                </a:path>
                <a:path w="76200" h="408939">
                  <a:moveTo>
                    <a:pt x="44450" y="0"/>
                  </a:moveTo>
                  <a:lnTo>
                    <a:pt x="31750" y="0"/>
                  </a:lnTo>
                  <a:lnTo>
                    <a:pt x="31750" y="344931"/>
                  </a:lnTo>
                  <a:lnTo>
                    <a:pt x="44450" y="344931"/>
                  </a:lnTo>
                  <a:lnTo>
                    <a:pt x="44450" y="0"/>
                  </a:lnTo>
                  <a:close/>
                </a:path>
                <a:path w="76200" h="408939">
                  <a:moveTo>
                    <a:pt x="76200" y="332231"/>
                  </a:moveTo>
                  <a:lnTo>
                    <a:pt x="44450" y="332231"/>
                  </a:lnTo>
                  <a:lnTo>
                    <a:pt x="44450" y="344931"/>
                  </a:lnTo>
                  <a:lnTo>
                    <a:pt x="69850" y="344931"/>
                  </a:lnTo>
                  <a:lnTo>
                    <a:pt x="76200" y="332231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97724" y="3293363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39">
                  <a:moveTo>
                    <a:pt x="0" y="0"/>
                  </a:moveTo>
                  <a:lnTo>
                    <a:pt x="0" y="408431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7924" y="3663696"/>
              <a:ext cx="2209800" cy="7620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220980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2209800" h="76200">
                  <a:moveTo>
                    <a:pt x="2209800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2209800" y="44449"/>
                  </a:lnTo>
                  <a:lnTo>
                    <a:pt x="2209800" y="31749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04664" y="1618615"/>
            <a:ext cx="23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153" y="1822780"/>
            <a:ext cx="238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3323" y="2680716"/>
            <a:ext cx="1676400" cy="612775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420"/>
              </a:spcBef>
            </a:pPr>
            <a:r>
              <a:rPr sz="1400" spc="-15" dirty="0">
                <a:latin typeface="Verdana"/>
                <a:cs typeface="Verdana"/>
              </a:rPr>
              <a:t>x=x/a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9523" y="4930140"/>
            <a:ext cx="1676400" cy="612775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</a:pPr>
            <a:r>
              <a:rPr sz="1400" spc="-20" dirty="0">
                <a:latin typeface="Verdana"/>
                <a:cs typeface="Verdana"/>
              </a:rPr>
              <a:t>x=x+1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3491" y="1773508"/>
            <a:ext cx="452120" cy="8496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dirty="0">
                <a:latin typeface="Verdana"/>
                <a:cs typeface="Verdana"/>
              </a:rPr>
              <a:t>a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&gt;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Verdana"/>
                <a:cs typeface="Verdana"/>
              </a:rPr>
              <a:t>b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43650" y="1970913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Y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3517" y="2598226"/>
            <a:ext cx="440055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49200"/>
              </a:lnSpc>
              <a:spcBef>
                <a:spcPts val="95"/>
              </a:spcBef>
            </a:pPr>
            <a:r>
              <a:rPr sz="2400" dirty="0">
                <a:latin typeface="Verdana"/>
                <a:cs typeface="Verdana"/>
              </a:rPr>
              <a:t>No  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61023" y="4213986"/>
            <a:ext cx="1453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540" algn="l"/>
                <a:tab pos="1247775" algn="l"/>
              </a:tabLst>
            </a:pPr>
            <a:r>
              <a:rPr sz="1800" u="sng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 	</a:t>
            </a:r>
            <a:r>
              <a:rPr sz="1800" u="sng" spc="-125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Y</a:t>
            </a:r>
            <a:r>
              <a:rPr sz="1800" u="sng" spc="5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e</a:t>
            </a:r>
            <a:r>
              <a:rPr sz="1800" u="sng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s	</a:t>
            </a:r>
            <a:r>
              <a:rPr sz="3600" u="sng" baseline="1157" dirty="0">
                <a:uFill>
                  <a:solidFill>
                    <a:srgbClr val="006FAC"/>
                  </a:solidFill>
                </a:uFill>
                <a:latin typeface="Verdana"/>
                <a:cs typeface="Verdana"/>
              </a:rPr>
              <a:t>E</a:t>
            </a:r>
            <a:endParaRPr sz="3600" baseline="1157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09717" y="4122165"/>
            <a:ext cx="643890" cy="177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algn="ctr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2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Or</a:t>
            </a:r>
            <a:endParaRPr sz="1200">
              <a:latin typeface="Verdana"/>
              <a:cs typeface="Verdana"/>
            </a:endParaRPr>
          </a:p>
          <a:p>
            <a:pPr marL="192405" algn="ctr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Verdana"/>
                <a:cs typeface="Verdana"/>
              </a:rPr>
              <a:t>x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&gt;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latin typeface="Verdana"/>
                <a:cs typeface="Verdana"/>
              </a:rPr>
              <a:t>No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400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2941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7760" algn="l"/>
              </a:tabLst>
            </a:pPr>
            <a:r>
              <a:rPr spc="-5" dirty="0"/>
              <a:t>4.3.3	</a:t>
            </a:r>
            <a:r>
              <a:rPr spc="-15" dirty="0"/>
              <a:t>Value</a:t>
            </a:r>
            <a:r>
              <a:rPr spc="-55" dirty="0"/>
              <a:t> </a:t>
            </a:r>
            <a:r>
              <a:rPr spc="-10" dirty="0"/>
              <a:t>of</a:t>
            </a:r>
            <a:r>
              <a:rPr spc="-20" dirty="0"/>
              <a:t> </a:t>
            </a:r>
            <a:r>
              <a:rPr spc="-5" dirty="0"/>
              <a:t>Statement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Decision</a:t>
            </a:r>
            <a:r>
              <a:rPr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078686"/>
            <a:ext cx="8273415" cy="497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When </a:t>
            </a:r>
            <a:r>
              <a:rPr sz="1600" spc="5" dirty="0">
                <a:latin typeface="Verdana"/>
                <a:cs typeface="Verdana"/>
              </a:rPr>
              <a:t>100% </a:t>
            </a:r>
            <a:r>
              <a:rPr sz="1600" spc="-5" dirty="0">
                <a:latin typeface="Verdana"/>
                <a:cs typeface="Verdana"/>
              </a:rPr>
              <a:t>statement coverage is achieved, it </a:t>
            </a:r>
            <a:r>
              <a:rPr sz="1600" dirty="0">
                <a:latin typeface="Verdana"/>
                <a:cs typeface="Verdana"/>
              </a:rPr>
              <a:t>ensures </a:t>
            </a:r>
            <a:r>
              <a:rPr sz="1600" spc="-5" dirty="0">
                <a:latin typeface="Verdana"/>
                <a:cs typeface="Verdana"/>
              </a:rPr>
              <a:t>that all executable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statements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have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been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tested </a:t>
            </a:r>
            <a:r>
              <a:rPr sz="1600" spc="-5" dirty="0">
                <a:latin typeface="Verdana"/>
                <a:cs typeface="Verdana"/>
              </a:rPr>
              <a:t>at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least once,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</a:t>
            </a:r>
            <a:r>
              <a:rPr sz="1600" spc="5" dirty="0">
                <a:latin typeface="Verdana"/>
                <a:cs typeface="Verdana"/>
              </a:rPr>
              <a:t> does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ensure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all </a:t>
            </a:r>
            <a:r>
              <a:rPr sz="1600" dirty="0">
                <a:latin typeface="Verdana"/>
                <a:cs typeface="Verdana"/>
              </a:rPr>
              <a:t>decision logic </a:t>
            </a:r>
            <a:r>
              <a:rPr sz="1600" spc="-5" dirty="0">
                <a:latin typeface="Verdana"/>
                <a:cs typeface="Verdana"/>
              </a:rPr>
              <a:t>has </a:t>
            </a:r>
            <a:r>
              <a:rPr sz="1600" dirty="0">
                <a:latin typeface="Verdana"/>
                <a:cs typeface="Verdana"/>
              </a:rPr>
              <a:t>been tested. Statement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provides less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than</a:t>
            </a:r>
            <a:r>
              <a:rPr sz="1600" dirty="0">
                <a:latin typeface="Verdana"/>
                <a:cs typeface="Verdana"/>
              </a:rPr>
              <a:t> decision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testing.</a:t>
            </a:r>
            <a:endParaRPr sz="1600">
              <a:latin typeface="Verdana"/>
              <a:cs typeface="Verdana"/>
            </a:endParaRPr>
          </a:p>
          <a:p>
            <a:pPr marL="299085" marR="29209" indent="-283845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When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100%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decision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achieved,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executes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decision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outcomes,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 includes testing the </a:t>
            </a:r>
            <a:r>
              <a:rPr sz="1600" dirty="0">
                <a:latin typeface="Verdana"/>
                <a:cs typeface="Verdana"/>
              </a:rPr>
              <a:t>true outcome </a:t>
            </a:r>
            <a:r>
              <a:rPr sz="1600" spc="-5" dirty="0">
                <a:latin typeface="Verdana"/>
                <a:cs typeface="Verdana"/>
              </a:rPr>
              <a:t>and also the </a:t>
            </a:r>
            <a:r>
              <a:rPr sz="1600" dirty="0">
                <a:latin typeface="Verdana"/>
                <a:cs typeface="Verdana"/>
              </a:rPr>
              <a:t>false outcome, even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 there </a:t>
            </a:r>
            <a:r>
              <a:rPr sz="1600" spc="-5" dirty="0">
                <a:latin typeface="Verdana"/>
                <a:cs typeface="Verdana"/>
              </a:rPr>
              <a:t>is no </a:t>
            </a:r>
            <a:r>
              <a:rPr sz="1600" dirty="0">
                <a:latin typeface="Verdana"/>
                <a:cs typeface="Verdana"/>
              </a:rPr>
              <a:t>explicit false </a:t>
            </a:r>
            <a:r>
              <a:rPr sz="1600" spc="-5" dirty="0">
                <a:latin typeface="Verdana"/>
                <a:cs typeface="Verdana"/>
              </a:rPr>
              <a:t>statement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spc="-5" dirty="0">
                <a:latin typeface="Verdana"/>
                <a:cs typeface="Verdana"/>
              </a:rPr>
              <a:t>in the </a:t>
            </a:r>
            <a:r>
              <a:rPr sz="1600" dirty="0">
                <a:latin typeface="Verdana"/>
                <a:cs typeface="Verdana"/>
              </a:rPr>
              <a:t>case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an </a:t>
            </a:r>
            <a:r>
              <a:rPr sz="1600" spc="10" dirty="0">
                <a:latin typeface="Verdana"/>
                <a:cs typeface="Verdana"/>
              </a:rPr>
              <a:t>IF </a:t>
            </a:r>
            <a:r>
              <a:rPr sz="1600" spc="-5" dirty="0">
                <a:latin typeface="Verdana"/>
                <a:cs typeface="Verdana"/>
              </a:rPr>
              <a:t>statement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without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 else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code).</a:t>
            </a:r>
            <a:endParaRPr sz="1600">
              <a:latin typeface="Verdana"/>
              <a:cs typeface="Verdana"/>
            </a:endParaRPr>
          </a:p>
          <a:p>
            <a:pPr marL="299085" marR="52069" indent="-283845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Statement </a:t>
            </a:r>
            <a:r>
              <a:rPr sz="1600" spc="-5" dirty="0">
                <a:latin typeface="Verdana"/>
                <a:cs typeface="Verdana"/>
              </a:rPr>
              <a:t>coverage </a:t>
            </a:r>
            <a:r>
              <a:rPr sz="1600" dirty="0">
                <a:latin typeface="Verdana"/>
                <a:cs typeface="Verdana"/>
              </a:rPr>
              <a:t>helps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find defects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5" dirty="0">
                <a:latin typeface="Verdana"/>
                <a:cs typeface="Verdana"/>
              </a:rPr>
              <a:t>code </a:t>
            </a:r>
            <a:r>
              <a:rPr sz="1600" spc="-5" dirty="0">
                <a:latin typeface="Verdana"/>
                <a:cs typeface="Verdana"/>
              </a:rPr>
              <a:t>that was </a:t>
            </a:r>
            <a:r>
              <a:rPr sz="1600" dirty="0">
                <a:latin typeface="Verdana"/>
                <a:cs typeface="Verdana"/>
              </a:rPr>
              <a:t>not exercised by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other tests.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Decision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helps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find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code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other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have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taken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true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false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outcomes.</a:t>
            </a:r>
            <a:endParaRPr sz="1600">
              <a:latin typeface="Verdana"/>
              <a:cs typeface="Verdana"/>
            </a:endParaRPr>
          </a:p>
          <a:p>
            <a:pPr marL="299085" indent="-28448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spc="5" dirty="0">
                <a:latin typeface="Verdana"/>
                <a:cs typeface="Verdana"/>
              </a:rPr>
              <a:t>Achieving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100%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decision</a:t>
            </a:r>
            <a:r>
              <a:rPr sz="1600" b="1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coverage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guarantees</a:t>
            </a:r>
            <a:r>
              <a:rPr sz="1600" b="1" spc="-6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100%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statement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latin typeface="Verdana"/>
                <a:cs typeface="Verdana"/>
              </a:rPr>
              <a:t>coverage.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060" y="1521332"/>
            <a:ext cx="4893945" cy="3183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187325" algn="l"/>
              </a:tabLst>
            </a:pPr>
            <a:r>
              <a:rPr sz="1700" spc="-10" dirty="0">
                <a:latin typeface="Verdana"/>
                <a:cs typeface="Verdana"/>
              </a:rPr>
              <a:t>White-box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20" dirty="0">
                <a:latin typeface="Verdana"/>
                <a:cs typeface="Verdana"/>
              </a:rPr>
              <a:t> Techniques</a:t>
            </a:r>
            <a:endParaRPr sz="1700">
              <a:latin typeface="Verdana"/>
              <a:cs typeface="Verdana"/>
            </a:endParaRPr>
          </a:p>
          <a:p>
            <a:pPr marL="585470" lvl="1" indent="-290195">
              <a:lnSpc>
                <a:spcPct val="100000"/>
              </a:lnSpc>
              <a:spcBef>
                <a:spcPts val="1445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5470" algn="l"/>
                <a:tab pos="586105" algn="l"/>
              </a:tabLst>
            </a:pPr>
            <a:r>
              <a:rPr sz="1500" spc="5" dirty="0">
                <a:latin typeface="Verdana"/>
                <a:cs typeface="Verdana"/>
              </a:rPr>
              <a:t>Statement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Coverage</a:t>
            </a:r>
            <a:endParaRPr sz="1500">
              <a:latin typeface="Verdana"/>
              <a:cs typeface="Verdana"/>
            </a:endParaRPr>
          </a:p>
          <a:p>
            <a:pPr marL="585470" lvl="1" indent="-290195">
              <a:lnSpc>
                <a:spcPct val="100000"/>
              </a:lnSpc>
              <a:spcBef>
                <a:spcPts val="1395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5470" algn="l"/>
                <a:tab pos="586105" algn="l"/>
              </a:tabLst>
            </a:pPr>
            <a:r>
              <a:rPr sz="1500" spc="5" dirty="0">
                <a:latin typeface="Verdana"/>
                <a:cs typeface="Verdana"/>
              </a:rPr>
              <a:t>Decision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Coverage</a:t>
            </a:r>
            <a:endParaRPr sz="1500">
              <a:latin typeface="Verdana"/>
              <a:cs typeface="Verdana"/>
            </a:endParaRPr>
          </a:p>
          <a:p>
            <a:pPr marL="585470" lvl="1" indent="-290195">
              <a:lnSpc>
                <a:spcPct val="100000"/>
              </a:lnSpc>
              <a:spcBef>
                <a:spcPts val="1395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5470" algn="l"/>
                <a:tab pos="586105" algn="l"/>
              </a:tabLst>
            </a:pP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Value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Statement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Decision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148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187325" algn="l"/>
              </a:tabLst>
            </a:pPr>
            <a:r>
              <a:rPr sz="1700" spc="-5" dirty="0">
                <a:latin typeface="Verdana"/>
                <a:cs typeface="Verdana"/>
              </a:rPr>
              <a:t>Experience-based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  <a:p>
            <a:pPr marL="585470" lvl="1" indent="-290195">
              <a:lnSpc>
                <a:spcPct val="100000"/>
              </a:lnSpc>
              <a:spcBef>
                <a:spcPts val="1450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5470" algn="l"/>
                <a:tab pos="586105" algn="l"/>
              </a:tabLst>
            </a:pPr>
            <a:r>
              <a:rPr sz="1500" spc="5" dirty="0">
                <a:latin typeface="Verdana"/>
                <a:cs typeface="Verdana"/>
              </a:rPr>
              <a:t>Error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Guessing</a:t>
            </a:r>
            <a:endParaRPr sz="1500">
              <a:latin typeface="Verdana"/>
              <a:cs typeface="Verdana"/>
            </a:endParaRPr>
          </a:p>
          <a:p>
            <a:pPr marL="585470" lvl="1" indent="-290195">
              <a:lnSpc>
                <a:spcPct val="100000"/>
              </a:lnSpc>
              <a:spcBef>
                <a:spcPts val="1390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5470" algn="l"/>
                <a:tab pos="586105" algn="l"/>
              </a:tabLst>
            </a:pPr>
            <a:r>
              <a:rPr sz="1500" dirty="0">
                <a:latin typeface="Verdana"/>
                <a:cs typeface="Verdana"/>
              </a:rPr>
              <a:t>Exploratory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  <a:p>
            <a:pPr marL="585470" lvl="1" indent="-290195">
              <a:lnSpc>
                <a:spcPct val="100000"/>
              </a:lnSpc>
              <a:spcBef>
                <a:spcPts val="1420"/>
              </a:spcBef>
              <a:buClr>
                <a:srgbClr val="006FAC"/>
              </a:buClr>
              <a:buSzPct val="80000"/>
              <a:buFont typeface="Courier New"/>
              <a:buChar char="o"/>
              <a:tabLst>
                <a:tab pos="585470" algn="l"/>
                <a:tab pos="586105" algn="l"/>
              </a:tabLst>
            </a:pPr>
            <a:r>
              <a:rPr sz="1500" dirty="0">
                <a:latin typeface="Verdana"/>
                <a:cs typeface="Verdana"/>
              </a:rPr>
              <a:t>Checklist-based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368" y="213613"/>
            <a:ext cx="320040" cy="435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0588" y="375665"/>
            <a:ext cx="4723765" cy="1490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  <a:tabLst>
                <a:tab pos="1200150" algn="l"/>
              </a:tabLst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4.3.4	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Condition</a:t>
            </a:r>
            <a:r>
              <a:rPr sz="2000" spc="-9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6FAC"/>
                </a:solidFill>
                <a:latin typeface="Verdana"/>
                <a:cs typeface="Verdana"/>
              </a:rPr>
              <a:t>Coverage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 are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written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such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each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decision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takes</a:t>
            </a:r>
            <a:r>
              <a:rPr sz="1700" dirty="0">
                <a:latin typeface="Verdana"/>
                <a:cs typeface="Verdana"/>
              </a:rPr>
              <a:t> 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possible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outcomes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least</a:t>
            </a:r>
            <a:r>
              <a:rPr sz="1700" dirty="0">
                <a:latin typeface="Verdana"/>
                <a:cs typeface="Verdana"/>
              </a:rPr>
              <a:t> once.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588" y="2227833"/>
            <a:ext cx="4565650" cy="4094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Case1 </a:t>
            </a:r>
            <a:r>
              <a:rPr sz="1700" dirty="0">
                <a:latin typeface="Verdana"/>
                <a:cs typeface="Verdana"/>
              </a:rPr>
              <a:t>: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a=2,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b=0,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x=3</a:t>
            </a:r>
            <a:r>
              <a:rPr sz="1700" spc="-5" dirty="0">
                <a:latin typeface="Verdana"/>
                <a:cs typeface="Verdana"/>
              </a:rPr>
              <a:t> (Condition1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15" dirty="0">
                <a:latin typeface="Verdana"/>
                <a:cs typeface="Verdana"/>
              </a:rPr>
              <a:t> True,Condn2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True)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spc="-10" dirty="0">
                <a:latin typeface="Verdana"/>
                <a:cs typeface="Verdana"/>
              </a:rPr>
              <a:t>(Path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ACE)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-1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Case2</a:t>
            </a:r>
            <a:r>
              <a:rPr sz="1700" b="1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a=3,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b=0,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x=0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700" dirty="0">
                <a:latin typeface="Verdana"/>
                <a:cs typeface="Verdana"/>
              </a:rPr>
              <a:t>(Condn1</a:t>
            </a:r>
            <a:r>
              <a:rPr sz="1700" spc="-5" dirty="0">
                <a:latin typeface="Verdana"/>
                <a:cs typeface="Verdana"/>
              </a:rPr>
              <a:t> is</a:t>
            </a:r>
            <a:r>
              <a:rPr sz="1700" spc="-15" dirty="0">
                <a:latin typeface="Verdana"/>
                <a:cs typeface="Verdana"/>
              </a:rPr>
              <a:t> True,Condn2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-5" dirty="0">
                <a:latin typeface="Verdana"/>
                <a:cs typeface="Verdana"/>
              </a:rPr>
              <a:t> False,Condn3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False)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spc="-10" dirty="0">
                <a:latin typeface="Verdana"/>
                <a:cs typeface="Verdana"/>
              </a:rPr>
              <a:t>(Path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ACD)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b="1" spc="-5" dirty="0">
                <a:latin typeface="Verdana"/>
                <a:cs typeface="Verdana"/>
              </a:rPr>
              <a:t>Test Case3 </a:t>
            </a:r>
            <a:r>
              <a:rPr sz="1700" b="1" dirty="0">
                <a:latin typeface="Verdana"/>
                <a:cs typeface="Verdana"/>
              </a:rPr>
              <a:t>:</a:t>
            </a:r>
            <a:r>
              <a:rPr sz="1700" b="1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a=1,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b=0,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x=3</a:t>
            </a:r>
            <a:endParaRPr sz="1700">
              <a:latin typeface="Verdana"/>
              <a:cs typeface="Verdana"/>
            </a:endParaRPr>
          </a:p>
          <a:p>
            <a:pPr marL="12700" marR="277495">
              <a:lnSpc>
                <a:spcPct val="124700"/>
              </a:lnSpc>
              <a:spcBef>
                <a:spcPts val="5"/>
              </a:spcBef>
            </a:pPr>
            <a:r>
              <a:rPr sz="1700" spc="-5" dirty="0">
                <a:latin typeface="Verdana"/>
                <a:cs typeface="Verdana"/>
              </a:rPr>
              <a:t>(Condition1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False,Condition2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True)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(Path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ABE)</a:t>
            </a:r>
            <a:endParaRPr sz="1700">
              <a:latin typeface="Verdana"/>
              <a:cs typeface="Verdana"/>
            </a:endParaRPr>
          </a:p>
          <a:p>
            <a:pPr marL="12700" marR="200660">
              <a:lnSpc>
                <a:spcPts val="2540"/>
              </a:lnSpc>
              <a:spcBef>
                <a:spcPts val="150"/>
              </a:spcBef>
              <a:tabLst>
                <a:tab pos="1564640" algn="l"/>
              </a:tabLst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Case4:	</a:t>
            </a:r>
            <a:r>
              <a:rPr sz="1700" spc="-5" dirty="0">
                <a:latin typeface="Verdana"/>
                <a:cs typeface="Verdana"/>
              </a:rPr>
              <a:t>a=1, b=1, </a:t>
            </a:r>
            <a:r>
              <a:rPr sz="1700" dirty="0">
                <a:latin typeface="Verdana"/>
                <a:cs typeface="Verdana"/>
              </a:rPr>
              <a:t>x=1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(Condition1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False,Condition2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False)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700" spc="-10" dirty="0">
                <a:latin typeface="Verdana"/>
                <a:cs typeface="Verdana"/>
              </a:rPr>
              <a:t>(Path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ABD)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7111" y="1644395"/>
            <a:ext cx="2816860" cy="4495800"/>
            <a:chOff x="5087111" y="1644395"/>
            <a:chExt cx="2816860" cy="4495800"/>
          </a:xfrm>
        </p:grpSpPr>
        <p:sp>
          <p:nvSpPr>
            <p:cNvPr id="6" name="object 6"/>
            <p:cNvSpPr/>
            <p:nvPr/>
          </p:nvSpPr>
          <p:spPr>
            <a:xfrm>
              <a:off x="5091683" y="1842515"/>
              <a:ext cx="1295400" cy="1057910"/>
            </a:xfrm>
            <a:custGeom>
              <a:avLst/>
              <a:gdLst/>
              <a:ahLst/>
              <a:cxnLst/>
              <a:rect l="l" t="t" r="r" b="b"/>
              <a:pathLst>
                <a:path w="1295400" h="1057910">
                  <a:moveTo>
                    <a:pt x="647700" y="0"/>
                  </a:moveTo>
                  <a:lnTo>
                    <a:pt x="0" y="528828"/>
                  </a:lnTo>
                  <a:lnTo>
                    <a:pt x="647700" y="1057656"/>
                  </a:lnTo>
                  <a:lnTo>
                    <a:pt x="1295400" y="52882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1683" y="1842515"/>
              <a:ext cx="1295400" cy="1057910"/>
            </a:xfrm>
            <a:custGeom>
              <a:avLst/>
              <a:gdLst/>
              <a:ahLst/>
              <a:cxnLst/>
              <a:rect l="l" t="t" r="r" b="b"/>
              <a:pathLst>
                <a:path w="1295400" h="1057910">
                  <a:moveTo>
                    <a:pt x="0" y="528828"/>
                  </a:moveTo>
                  <a:lnTo>
                    <a:pt x="647700" y="0"/>
                  </a:lnTo>
                  <a:lnTo>
                    <a:pt x="1295400" y="528828"/>
                  </a:lnTo>
                  <a:lnTo>
                    <a:pt x="647700" y="1057656"/>
                  </a:lnTo>
                  <a:lnTo>
                    <a:pt x="0" y="528828"/>
                  </a:lnTo>
                  <a:close/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91683" y="4091939"/>
              <a:ext cx="1295400" cy="1057910"/>
            </a:xfrm>
            <a:custGeom>
              <a:avLst/>
              <a:gdLst/>
              <a:ahLst/>
              <a:cxnLst/>
              <a:rect l="l" t="t" r="r" b="b"/>
              <a:pathLst>
                <a:path w="1295400" h="1057910">
                  <a:moveTo>
                    <a:pt x="647700" y="0"/>
                  </a:moveTo>
                  <a:lnTo>
                    <a:pt x="0" y="528828"/>
                  </a:lnTo>
                  <a:lnTo>
                    <a:pt x="647700" y="1057656"/>
                  </a:lnTo>
                  <a:lnTo>
                    <a:pt x="1295400" y="52882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1683" y="4091939"/>
              <a:ext cx="1295400" cy="1057910"/>
            </a:xfrm>
            <a:custGeom>
              <a:avLst/>
              <a:gdLst/>
              <a:ahLst/>
              <a:cxnLst/>
              <a:rect l="l" t="t" r="r" b="b"/>
              <a:pathLst>
                <a:path w="1295400" h="1057910">
                  <a:moveTo>
                    <a:pt x="0" y="528828"/>
                  </a:moveTo>
                  <a:lnTo>
                    <a:pt x="647700" y="0"/>
                  </a:lnTo>
                  <a:lnTo>
                    <a:pt x="1295400" y="528828"/>
                  </a:lnTo>
                  <a:lnTo>
                    <a:pt x="647700" y="1057656"/>
                  </a:lnTo>
                  <a:lnTo>
                    <a:pt x="0" y="528828"/>
                  </a:lnTo>
                  <a:close/>
                </a:path>
              </a:pathLst>
            </a:custGeom>
            <a:ln w="9143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2807" y="2900171"/>
              <a:ext cx="76200" cy="1191895"/>
            </a:xfrm>
            <a:custGeom>
              <a:avLst/>
              <a:gdLst/>
              <a:ahLst/>
              <a:cxnLst/>
              <a:rect l="l" t="t" r="r" b="b"/>
              <a:pathLst>
                <a:path w="76200" h="1191895">
                  <a:moveTo>
                    <a:pt x="31750" y="1115567"/>
                  </a:moveTo>
                  <a:lnTo>
                    <a:pt x="0" y="1115567"/>
                  </a:lnTo>
                  <a:lnTo>
                    <a:pt x="38100" y="1191767"/>
                  </a:lnTo>
                  <a:lnTo>
                    <a:pt x="69850" y="1128267"/>
                  </a:lnTo>
                  <a:lnTo>
                    <a:pt x="31750" y="1128267"/>
                  </a:lnTo>
                  <a:lnTo>
                    <a:pt x="31750" y="1115567"/>
                  </a:lnTo>
                  <a:close/>
                </a:path>
                <a:path w="76200" h="1191895">
                  <a:moveTo>
                    <a:pt x="44450" y="0"/>
                  </a:moveTo>
                  <a:lnTo>
                    <a:pt x="31750" y="0"/>
                  </a:lnTo>
                  <a:lnTo>
                    <a:pt x="31750" y="1128267"/>
                  </a:lnTo>
                  <a:lnTo>
                    <a:pt x="44450" y="1128267"/>
                  </a:lnTo>
                  <a:lnTo>
                    <a:pt x="44450" y="0"/>
                  </a:lnTo>
                  <a:close/>
                </a:path>
                <a:path w="76200" h="1191895">
                  <a:moveTo>
                    <a:pt x="76200" y="1115567"/>
                  </a:moveTo>
                  <a:lnTo>
                    <a:pt x="44450" y="1115567"/>
                  </a:lnTo>
                  <a:lnTo>
                    <a:pt x="44450" y="1128267"/>
                  </a:lnTo>
                  <a:lnTo>
                    <a:pt x="69850" y="1128267"/>
                  </a:lnTo>
                  <a:lnTo>
                    <a:pt x="76200" y="1115567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7083" y="4619244"/>
              <a:ext cx="1438910" cy="0"/>
            </a:xfrm>
            <a:custGeom>
              <a:avLst/>
              <a:gdLst/>
              <a:ahLst/>
              <a:cxnLst/>
              <a:rect l="l" t="t" r="r" b="b"/>
              <a:pathLst>
                <a:path w="1438909">
                  <a:moveTo>
                    <a:pt x="0" y="0"/>
                  </a:moveTo>
                  <a:lnTo>
                    <a:pt x="1438656" y="0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87639" y="4619244"/>
              <a:ext cx="76200" cy="332740"/>
            </a:xfrm>
            <a:custGeom>
              <a:avLst/>
              <a:gdLst/>
              <a:ahLst/>
              <a:cxnLst/>
              <a:rect l="l" t="t" r="r" b="b"/>
              <a:pathLst>
                <a:path w="76200" h="332739">
                  <a:moveTo>
                    <a:pt x="31750" y="256031"/>
                  </a:moveTo>
                  <a:lnTo>
                    <a:pt x="0" y="256031"/>
                  </a:lnTo>
                  <a:lnTo>
                    <a:pt x="38100" y="332231"/>
                  </a:lnTo>
                  <a:lnTo>
                    <a:pt x="69850" y="268731"/>
                  </a:lnTo>
                  <a:lnTo>
                    <a:pt x="31750" y="268731"/>
                  </a:lnTo>
                  <a:lnTo>
                    <a:pt x="31750" y="256031"/>
                  </a:lnTo>
                  <a:close/>
                </a:path>
                <a:path w="76200" h="332739">
                  <a:moveTo>
                    <a:pt x="44450" y="0"/>
                  </a:moveTo>
                  <a:lnTo>
                    <a:pt x="31750" y="0"/>
                  </a:lnTo>
                  <a:lnTo>
                    <a:pt x="31750" y="268731"/>
                  </a:lnTo>
                  <a:lnTo>
                    <a:pt x="44450" y="268731"/>
                  </a:lnTo>
                  <a:lnTo>
                    <a:pt x="44450" y="0"/>
                  </a:lnTo>
                  <a:close/>
                </a:path>
                <a:path w="76200" h="332739">
                  <a:moveTo>
                    <a:pt x="76200" y="256031"/>
                  </a:moveTo>
                  <a:lnTo>
                    <a:pt x="44450" y="256031"/>
                  </a:lnTo>
                  <a:lnTo>
                    <a:pt x="44450" y="268731"/>
                  </a:lnTo>
                  <a:lnTo>
                    <a:pt x="69850" y="268731"/>
                  </a:lnTo>
                  <a:lnTo>
                    <a:pt x="76200" y="256031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98891" y="5545836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127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02808" y="5149595"/>
              <a:ext cx="2196465" cy="990600"/>
            </a:xfrm>
            <a:custGeom>
              <a:avLst/>
              <a:gdLst/>
              <a:ahLst/>
              <a:cxnLst/>
              <a:rect l="l" t="t" r="r" b="b"/>
              <a:pathLst>
                <a:path w="2196465" h="990600">
                  <a:moveTo>
                    <a:pt x="2196084" y="652018"/>
                  </a:moveTo>
                  <a:lnTo>
                    <a:pt x="114300" y="652018"/>
                  </a:lnTo>
                  <a:lnTo>
                    <a:pt x="114300" y="620268"/>
                  </a:lnTo>
                  <a:lnTo>
                    <a:pt x="44450" y="65519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914400"/>
                  </a:lnTo>
                  <a:lnTo>
                    <a:pt x="0" y="914400"/>
                  </a:lnTo>
                  <a:lnTo>
                    <a:pt x="38100" y="990600"/>
                  </a:lnTo>
                  <a:lnTo>
                    <a:pt x="69850" y="927100"/>
                  </a:lnTo>
                  <a:lnTo>
                    <a:pt x="76200" y="914400"/>
                  </a:lnTo>
                  <a:lnTo>
                    <a:pt x="44450" y="914400"/>
                  </a:lnTo>
                  <a:lnTo>
                    <a:pt x="44450" y="661543"/>
                  </a:lnTo>
                  <a:lnTo>
                    <a:pt x="114300" y="696468"/>
                  </a:lnTo>
                  <a:lnTo>
                    <a:pt x="114300" y="664718"/>
                  </a:lnTo>
                  <a:lnTo>
                    <a:pt x="2196084" y="664718"/>
                  </a:lnTo>
                  <a:lnTo>
                    <a:pt x="2196084" y="652018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2807" y="1644395"/>
              <a:ext cx="76200" cy="1981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87083" y="2372867"/>
              <a:ext cx="1369060" cy="0"/>
            </a:xfrm>
            <a:custGeom>
              <a:avLst/>
              <a:gdLst/>
              <a:ahLst/>
              <a:cxnLst/>
              <a:rect l="l" t="t" r="r" b="b"/>
              <a:pathLst>
                <a:path w="1369059">
                  <a:moveTo>
                    <a:pt x="0" y="0"/>
                  </a:moveTo>
                  <a:lnTo>
                    <a:pt x="1368551" y="0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17535" y="2372867"/>
              <a:ext cx="76200" cy="396240"/>
            </a:xfrm>
            <a:custGeom>
              <a:avLst/>
              <a:gdLst/>
              <a:ahLst/>
              <a:cxnLst/>
              <a:rect l="l" t="t" r="r" b="b"/>
              <a:pathLst>
                <a:path w="76200" h="396239">
                  <a:moveTo>
                    <a:pt x="31750" y="320040"/>
                  </a:moveTo>
                  <a:lnTo>
                    <a:pt x="0" y="320040"/>
                  </a:lnTo>
                  <a:lnTo>
                    <a:pt x="38100" y="396240"/>
                  </a:lnTo>
                  <a:lnTo>
                    <a:pt x="69850" y="332740"/>
                  </a:lnTo>
                  <a:lnTo>
                    <a:pt x="31750" y="332740"/>
                  </a:lnTo>
                  <a:lnTo>
                    <a:pt x="31750" y="320040"/>
                  </a:lnTo>
                  <a:close/>
                </a:path>
                <a:path w="76200" h="396239">
                  <a:moveTo>
                    <a:pt x="44450" y="0"/>
                  </a:moveTo>
                  <a:lnTo>
                    <a:pt x="31750" y="0"/>
                  </a:lnTo>
                  <a:lnTo>
                    <a:pt x="31750" y="332740"/>
                  </a:lnTo>
                  <a:lnTo>
                    <a:pt x="44450" y="332740"/>
                  </a:lnTo>
                  <a:lnTo>
                    <a:pt x="44450" y="0"/>
                  </a:lnTo>
                  <a:close/>
                </a:path>
                <a:path w="76200" h="396239">
                  <a:moveTo>
                    <a:pt x="76200" y="320040"/>
                  </a:moveTo>
                  <a:lnTo>
                    <a:pt x="44450" y="320040"/>
                  </a:lnTo>
                  <a:lnTo>
                    <a:pt x="44450" y="332740"/>
                  </a:lnTo>
                  <a:lnTo>
                    <a:pt x="69850" y="332740"/>
                  </a:lnTo>
                  <a:lnTo>
                    <a:pt x="76200" y="32004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5739" y="3363467"/>
              <a:ext cx="0" cy="396240"/>
            </a:xfrm>
            <a:custGeom>
              <a:avLst/>
              <a:gdLst/>
              <a:ahLst/>
              <a:cxnLst/>
              <a:rect l="l" t="t" r="r" b="b"/>
              <a:pathLst>
                <a:path h="396239">
                  <a:moveTo>
                    <a:pt x="0" y="0"/>
                  </a:moveTo>
                  <a:lnTo>
                    <a:pt x="0" y="396240"/>
                  </a:lnTo>
                </a:path>
              </a:pathLst>
            </a:custGeom>
            <a:ln w="9144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40907" y="3721607"/>
              <a:ext cx="2085339" cy="76200"/>
            </a:xfrm>
            <a:custGeom>
              <a:avLst/>
              <a:gdLst/>
              <a:ahLst/>
              <a:cxnLst/>
              <a:rect l="l" t="t" r="r" b="b"/>
              <a:pathLst>
                <a:path w="208534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08534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085340" h="76200">
                  <a:moveTo>
                    <a:pt x="2084832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084832" y="44450"/>
                  </a:lnTo>
                  <a:lnTo>
                    <a:pt x="2084832" y="3175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98796" y="1739900"/>
            <a:ext cx="23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74457" y="1938273"/>
            <a:ext cx="23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6340" y="4253229"/>
            <a:ext cx="21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3156" y="2769107"/>
            <a:ext cx="1582420" cy="59436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385"/>
              </a:spcBef>
            </a:pPr>
            <a:r>
              <a:rPr sz="1400" spc="-15" dirty="0">
                <a:latin typeface="Verdana"/>
                <a:cs typeface="Verdana"/>
              </a:rPr>
              <a:t>x=x/a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6307" y="4951476"/>
            <a:ext cx="1582420" cy="594360"/>
          </a:xfrm>
          <a:prstGeom prst="rect">
            <a:avLst/>
          </a:prstGeom>
          <a:solidFill>
            <a:srgbClr val="FFFFFF"/>
          </a:solidFill>
          <a:ln w="9144">
            <a:solidFill>
              <a:srgbClr val="006F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594995">
              <a:lnSpc>
                <a:spcPct val="100000"/>
              </a:lnSpc>
            </a:pPr>
            <a:r>
              <a:rPr sz="1400" spc="-20" dirty="0">
                <a:latin typeface="Verdana"/>
                <a:cs typeface="Verdana"/>
              </a:rPr>
              <a:t>x=x+1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1235" y="1915113"/>
            <a:ext cx="451484" cy="8496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dirty="0">
                <a:latin typeface="Verdana"/>
                <a:cs typeface="Verdana"/>
              </a:rPr>
              <a:t>a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&gt;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Verdana"/>
                <a:cs typeface="Verdana"/>
              </a:rPr>
              <a:t>b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38721" y="2040128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Y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4950" y="2701036"/>
            <a:ext cx="440055" cy="1083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210" marR="5080" indent="-144145">
              <a:lnSpc>
                <a:spcPct val="144700"/>
              </a:lnSpc>
              <a:spcBef>
                <a:spcPts val="95"/>
              </a:spcBef>
            </a:pPr>
            <a:r>
              <a:rPr sz="2400" dirty="0">
                <a:latin typeface="Verdana"/>
                <a:cs typeface="Verdana"/>
              </a:rPr>
              <a:t>No  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10604" y="4288612"/>
            <a:ext cx="4070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Y</a:t>
            </a:r>
            <a:r>
              <a:rPr sz="1800" dirty="0"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86832" y="4164838"/>
            <a:ext cx="565785" cy="173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algn="ctr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2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Or</a:t>
            </a:r>
            <a:endParaRPr sz="1200">
              <a:latin typeface="Verdana"/>
              <a:cs typeface="Verdana"/>
            </a:endParaRPr>
          </a:p>
          <a:p>
            <a:pPr marL="113664" algn="ctr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Verdana"/>
                <a:cs typeface="Verdana"/>
              </a:rPr>
              <a:t>x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&gt;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spc="-5" dirty="0">
                <a:latin typeface="Verdana"/>
                <a:cs typeface="Verdana"/>
              </a:rPr>
              <a:t>No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0786" y="2538729"/>
            <a:ext cx="799465" cy="787400"/>
            <a:chOff x="700786" y="2538729"/>
            <a:chExt cx="799465" cy="787400"/>
          </a:xfrm>
        </p:grpSpPr>
        <p:sp>
          <p:nvSpPr>
            <p:cNvPr id="3" name="object 3"/>
            <p:cNvSpPr/>
            <p:nvPr/>
          </p:nvSpPr>
          <p:spPr>
            <a:xfrm>
              <a:off x="714756" y="2552699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385572" y="0"/>
                  </a:moveTo>
                  <a:lnTo>
                    <a:pt x="0" y="379475"/>
                  </a:lnTo>
                  <a:lnTo>
                    <a:pt x="385572" y="758951"/>
                  </a:lnTo>
                  <a:lnTo>
                    <a:pt x="771144" y="379475"/>
                  </a:lnTo>
                  <a:lnTo>
                    <a:pt x="385572" y="0"/>
                  </a:lnTo>
                  <a:close/>
                </a:path>
              </a:pathLst>
            </a:custGeom>
            <a:solidFill>
              <a:srgbClr val="FBF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4756" y="2552699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0" y="379475"/>
                  </a:moveTo>
                  <a:lnTo>
                    <a:pt x="385572" y="0"/>
                  </a:lnTo>
                  <a:lnTo>
                    <a:pt x="771144" y="379475"/>
                  </a:lnTo>
                  <a:lnTo>
                    <a:pt x="385572" y="758951"/>
                  </a:lnTo>
                  <a:lnTo>
                    <a:pt x="0" y="379475"/>
                  </a:lnTo>
                  <a:close/>
                </a:path>
              </a:pathLst>
            </a:custGeom>
            <a:ln w="27432">
              <a:solidFill>
                <a:srgbClr val="12A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66317" y="2710941"/>
            <a:ext cx="26733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&gt;1  </a:t>
            </a:r>
            <a:r>
              <a:rPr sz="900" spc="10" dirty="0">
                <a:latin typeface="Verdana"/>
                <a:cs typeface="Verdana"/>
              </a:rPr>
              <a:t>&amp;&amp; </a:t>
            </a:r>
            <a:r>
              <a:rPr sz="900" spc="1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b</a:t>
            </a:r>
            <a:r>
              <a:rPr sz="900" dirty="0">
                <a:latin typeface="Verdana"/>
                <a:cs typeface="Verdana"/>
              </a:rPr>
              <a:t>=0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162" y="3962146"/>
            <a:ext cx="802640" cy="787400"/>
            <a:chOff x="661162" y="3962146"/>
            <a:chExt cx="802640" cy="787400"/>
          </a:xfrm>
        </p:grpSpPr>
        <p:sp>
          <p:nvSpPr>
            <p:cNvPr id="7" name="object 7"/>
            <p:cNvSpPr/>
            <p:nvPr/>
          </p:nvSpPr>
          <p:spPr>
            <a:xfrm>
              <a:off x="675132" y="3976116"/>
              <a:ext cx="774700" cy="759460"/>
            </a:xfrm>
            <a:custGeom>
              <a:avLst/>
              <a:gdLst/>
              <a:ahLst/>
              <a:cxnLst/>
              <a:rect l="l" t="t" r="r" b="b"/>
              <a:pathLst>
                <a:path w="774700" h="759460">
                  <a:moveTo>
                    <a:pt x="387096" y="0"/>
                  </a:moveTo>
                  <a:lnTo>
                    <a:pt x="0" y="379475"/>
                  </a:lnTo>
                  <a:lnTo>
                    <a:pt x="387096" y="758951"/>
                  </a:lnTo>
                  <a:lnTo>
                    <a:pt x="774192" y="379475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FBF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5132" y="3976116"/>
              <a:ext cx="774700" cy="759460"/>
            </a:xfrm>
            <a:custGeom>
              <a:avLst/>
              <a:gdLst/>
              <a:ahLst/>
              <a:cxnLst/>
              <a:rect l="l" t="t" r="r" b="b"/>
              <a:pathLst>
                <a:path w="774700" h="759460">
                  <a:moveTo>
                    <a:pt x="0" y="379475"/>
                  </a:moveTo>
                  <a:lnTo>
                    <a:pt x="387096" y="0"/>
                  </a:lnTo>
                  <a:lnTo>
                    <a:pt x="774192" y="379475"/>
                  </a:lnTo>
                  <a:lnTo>
                    <a:pt x="387096" y="758951"/>
                  </a:lnTo>
                  <a:lnTo>
                    <a:pt x="0" y="379475"/>
                  </a:lnTo>
                  <a:close/>
                </a:path>
              </a:pathLst>
            </a:custGeom>
            <a:ln w="27432">
              <a:solidFill>
                <a:srgbClr val="12A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9741" y="4134358"/>
            <a:ext cx="264160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=2</a:t>
            </a:r>
            <a:endParaRPr sz="900">
              <a:latin typeface="Verdana"/>
              <a:cs typeface="Verdana"/>
            </a:endParaRPr>
          </a:p>
          <a:p>
            <a:pPr marL="15240" marR="5080" indent="635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Verdana"/>
                <a:cs typeface="Verdana"/>
              </a:rPr>
              <a:t>|| 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x</a:t>
            </a:r>
            <a:r>
              <a:rPr sz="900" dirty="0">
                <a:latin typeface="Verdana"/>
                <a:cs typeface="Verdana"/>
              </a:rPr>
              <a:t>&gt;1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6172" y="3302508"/>
            <a:ext cx="771525" cy="231775"/>
          </a:xfrm>
          <a:prstGeom prst="rect">
            <a:avLst/>
          </a:prstGeom>
          <a:solidFill>
            <a:srgbClr val="ECECEC"/>
          </a:solidFill>
          <a:ln w="27432">
            <a:solidFill>
              <a:srgbClr val="12ABDB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45"/>
              </a:spcBef>
            </a:pPr>
            <a:r>
              <a:rPr sz="900" spc="-5" dirty="0">
                <a:latin typeface="Verdana"/>
                <a:cs typeface="Verdana"/>
              </a:rPr>
              <a:t>x=x/a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4127" y="2919983"/>
            <a:ext cx="779145" cy="1056640"/>
            <a:chOff x="1024127" y="2919983"/>
            <a:chExt cx="779145" cy="1056640"/>
          </a:xfrm>
        </p:grpSpPr>
        <p:sp>
          <p:nvSpPr>
            <p:cNvPr id="12" name="object 12"/>
            <p:cNvSpPr/>
            <p:nvPr/>
          </p:nvSpPr>
          <p:spPr>
            <a:xfrm>
              <a:off x="1024127" y="3311651"/>
              <a:ext cx="76200" cy="664845"/>
            </a:xfrm>
            <a:custGeom>
              <a:avLst/>
              <a:gdLst/>
              <a:ahLst/>
              <a:cxnLst/>
              <a:rect l="l" t="t" r="r" b="b"/>
              <a:pathLst>
                <a:path w="76200" h="664845">
                  <a:moveTo>
                    <a:pt x="31750" y="588264"/>
                  </a:moveTo>
                  <a:lnTo>
                    <a:pt x="0" y="588264"/>
                  </a:lnTo>
                  <a:lnTo>
                    <a:pt x="38100" y="664464"/>
                  </a:lnTo>
                  <a:lnTo>
                    <a:pt x="69850" y="600964"/>
                  </a:lnTo>
                  <a:lnTo>
                    <a:pt x="31750" y="600964"/>
                  </a:lnTo>
                  <a:lnTo>
                    <a:pt x="31750" y="588264"/>
                  </a:lnTo>
                  <a:close/>
                </a:path>
                <a:path w="76200" h="664845">
                  <a:moveTo>
                    <a:pt x="44450" y="0"/>
                  </a:moveTo>
                  <a:lnTo>
                    <a:pt x="31750" y="0"/>
                  </a:lnTo>
                  <a:lnTo>
                    <a:pt x="31750" y="600964"/>
                  </a:lnTo>
                  <a:lnTo>
                    <a:pt x="44450" y="600964"/>
                  </a:lnTo>
                  <a:lnTo>
                    <a:pt x="44450" y="0"/>
                  </a:lnTo>
                  <a:close/>
                </a:path>
                <a:path w="76200" h="664845">
                  <a:moveTo>
                    <a:pt x="76200" y="588264"/>
                  </a:moveTo>
                  <a:lnTo>
                    <a:pt x="44450" y="588264"/>
                  </a:lnTo>
                  <a:lnTo>
                    <a:pt x="44450" y="600964"/>
                  </a:lnTo>
                  <a:lnTo>
                    <a:pt x="69850" y="600964"/>
                  </a:lnTo>
                  <a:lnTo>
                    <a:pt x="7620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3940" y="2919983"/>
              <a:ext cx="758825" cy="908685"/>
            </a:xfrm>
            <a:custGeom>
              <a:avLst/>
              <a:gdLst/>
              <a:ahLst/>
              <a:cxnLst/>
              <a:rect l="l" t="t" r="r" b="b"/>
              <a:pathLst>
                <a:path w="758825" h="908685">
                  <a:moveTo>
                    <a:pt x="661416" y="853440"/>
                  </a:moveTo>
                  <a:lnTo>
                    <a:pt x="82296" y="853440"/>
                  </a:lnTo>
                  <a:lnTo>
                    <a:pt x="82296" y="826008"/>
                  </a:lnTo>
                  <a:lnTo>
                    <a:pt x="0" y="867156"/>
                  </a:lnTo>
                  <a:lnTo>
                    <a:pt x="82296" y="908304"/>
                  </a:lnTo>
                  <a:lnTo>
                    <a:pt x="82296" y="880872"/>
                  </a:lnTo>
                  <a:lnTo>
                    <a:pt x="661416" y="880872"/>
                  </a:lnTo>
                  <a:lnTo>
                    <a:pt x="661416" y="853440"/>
                  </a:lnTo>
                  <a:close/>
                </a:path>
                <a:path w="758825" h="908685">
                  <a:moveTo>
                    <a:pt x="758825" y="300990"/>
                  </a:moveTo>
                  <a:lnTo>
                    <a:pt x="731393" y="300990"/>
                  </a:lnTo>
                  <a:lnTo>
                    <a:pt x="731393" y="27432"/>
                  </a:lnTo>
                  <a:lnTo>
                    <a:pt x="731393" y="13716"/>
                  </a:lnTo>
                  <a:lnTo>
                    <a:pt x="731393" y="0"/>
                  </a:lnTo>
                  <a:lnTo>
                    <a:pt x="441960" y="0"/>
                  </a:lnTo>
                  <a:lnTo>
                    <a:pt x="441960" y="27432"/>
                  </a:lnTo>
                  <a:lnTo>
                    <a:pt x="703961" y="27432"/>
                  </a:lnTo>
                  <a:lnTo>
                    <a:pt x="703961" y="300990"/>
                  </a:lnTo>
                  <a:lnTo>
                    <a:pt x="676529" y="300990"/>
                  </a:lnTo>
                  <a:lnTo>
                    <a:pt x="717677" y="383286"/>
                  </a:lnTo>
                  <a:lnTo>
                    <a:pt x="751967" y="314706"/>
                  </a:lnTo>
                  <a:lnTo>
                    <a:pt x="758825" y="300990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3644" y="3598163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88975"/>
                  </a:lnTo>
                </a:path>
              </a:pathLst>
            </a:custGeom>
            <a:ln w="27432">
              <a:solidFill>
                <a:srgbClr val="12A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76172" y="4722876"/>
            <a:ext cx="771525" cy="231775"/>
          </a:xfrm>
          <a:prstGeom prst="rect">
            <a:avLst/>
          </a:prstGeom>
          <a:solidFill>
            <a:srgbClr val="ECECEC"/>
          </a:solidFill>
          <a:ln w="27432">
            <a:solidFill>
              <a:srgbClr val="12ABD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55"/>
              </a:spcBef>
            </a:pPr>
            <a:r>
              <a:rPr sz="900" spc="-5" dirty="0">
                <a:latin typeface="Verdana"/>
                <a:cs typeface="Verdana"/>
              </a:rPr>
              <a:t>x=x/b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24127" y="4340352"/>
            <a:ext cx="779145" cy="1059180"/>
            <a:chOff x="1024127" y="4340352"/>
            <a:chExt cx="779145" cy="1059180"/>
          </a:xfrm>
        </p:grpSpPr>
        <p:sp>
          <p:nvSpPr>
            <p:cNvPr id="17" name="object 17"/>
            <p:cNvSpPr/>
            <p:nvPr/>
          </p:nvSpPr>
          <p:spPr>
            <a:xfrm>
              <a:off x="1024127" y="4735068"/>
              <a:ext cx="76200" cy="664845"/>
            </a:xfrm>
            <a:custGeom>
              <a:avLst/>
              <a:gdLst/>
              <a:ahLst/>
              <a:cxnLst/>
              <a:rect l="l" t="t" r="r" b="b"/>
              <a:pathLst>
                <a:path w="76200" h="664845">
                  <a:moveTo>
                    <a:pt x="31750" y="588263"/>
                  </a:moveTo>
                  <a:lnTo>
                    <a:pt x="0" y="588263"/>
                  </a:lnTo>
                  <a:lnTo>
                    <a:pt x="38100" y="664463"/>
                  </a:lnTo>
                  <a:lnTo>
                    <a:pt x="69850" y="600963"/>
                  </a:lnTo>
                  <a:lnTo>
                    <a:pt x="31750" y="600963"/>
                  </a:lnTo>
                  <a:lnTo>
                    <a:pt x="31750" y="588263"/>
                  </a:lnTo>
                  <a:close/>
                </a:path>
                <a:path w="76200" h="664845">
                  <a:moveTo>
                    <a:pt x="44450" y="0"/>
                  </a:moveTo>
                  <a:lnTo>
                    <a:pt x="31750" y="0"/>
                  </a:lnTo>
                  <a:lnTo>
                    <a:pt x="31750" y="600963"/>
                  </a:lnTo>
                  <a:lnTo>
                    <a:pt x="44450" y="600963"/>
                  </a:lnTo>
                  <a:lnTo>
                    <a:pt x="44450" y="0"/>
                  </a:lnTo>
                  <a:close/>
                </a:path>
                <a:path w="76200" h="664845">
                  <a:moveTo>
                    <a:pt x="76200" y="588263"/>
                  </a:moveTo>
                  <a:lnTo>
                    <a:pt x="44450" y="588263"/>
                  </a:lnTo>
                  <a:lnTo>
                    <a:pt x="44450" y="600963"/>
                  </a:lnTo>
                  <a:lnTo>
                    <a:pt x="69850" y="600963"/>
                  </a:lnTo>
                  <a:lnTo>
                    <a:pt x="76200" y="588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3940" y="4340352"/>
              <a:ext cx="759460" cy="893444"/>
            </a:xfrm>
            <a:custGeom>
              <a:avLst/>
              <a:gdLst/>
              <a:ahLst/>
              <a:cxnLst/>
              <a:rect l="l" t="t" r="r" b="b"/>
              <a:pathLst>
                <a:path w="759460" h="893445">
                  <a:moveTo>
                    <a:pt x="661416" y="838200"/>
                  </a:moveTo>
                  <a:lnTo>
                    <a:pt x="82296" y="838200"/>
                  </a:lnTo>
                  <a:lnTo>
                    <a:pt x="82296" y="810768"/>
                  </a:lnTo>
                  <a:lnTo>
                    <a:pt x="0" y="851916"/>
                  </a:lnTo>
                  <a:lnTo>
                    <a:pt x="82296" y="893064"/>
                  </a:lnTo>
                  <a:lnTo>
                    <a:pt x="82296" y="865632"/>
                  </a:lnTo>
                  <a:lnTo>
                    <a:pt x="661416" y="865632"/>
                  </a:lnTo>
                  <a:lnTo>
                    <a:pt x="661416" y="838200"/>
                  </a:lnTo>
                  <a:close/>
                </a:path>
                <a:path w="759460" h="893445">
                  <a:moveTo>
                    <a:pt x="759079" y="298958"/>
                  </a:moveTo>
                  <a:lnTo>
                    <a:pt x="731647" y="298958"/>
                  </a:lnTo>
                  <a:lnTo>
                    <a:pt x="731647" y="27432"/>
                  </a:lnTo>
                  <a:lnTo>
                    <a:pt x="731647" y="13716"/>
                  </a:lnTo>
                  <a:lnTo>
                    <a:pt x="731647" y="0"/>
                  </a:lnTo>
                  <a:lnTo>
                    <a:pt x="405384" y="0"/>
                  </a:lnTo>
                  <a:lnTo>
                    <a:pt x="405384" y="27432"/>
                  </a:lnTo>
                  <a:lnTo>
                    <a:pt x="704215" y="27432"/>
                  </a:lnTo>
                  <a:lnTo>
                    <a:pt x="704215" y="298958"/>
                  </a:lnTo>
                  <a:lnTo>
                    <a:pt x="676783" y="298958"/>
                  </a:lnTo>
                  <a:lnTo>
                    <a:pt x="717931" y="381254"/>
                  </a:lnTo>
                  <a:lnTo>
                    <a:pt x="752221" y="312674"/>
                  </a:lnTo>
                  <a:lnTo>
                    <a:pt x="759079" y="298958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3644" y="5018532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4">
                  <a:moveTo>
                    <a:pt x="0" y="0"/>
                  </a:moveTo>
                  <a:lnTo>
                    <a:pt x="0" y="192024"/>
                  </a:lnTo>
                </a:path>
              </a:pathLst>
            </a:custGeom>
            <a:ln w="27432">
              <a:solidFill>
                <a:srgbClr val="12A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65554" y="2760979"/>
            <a:ext cx="1066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C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5921" y="4844922"/>
            <a:ext cx="1149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D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9345" y="3423285"/>
            <a:ext cx="1054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B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7266" y="4166742"/>
            <a:ext cx="990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0528" y="2234945"/>
            <a:ext cx="82550" cy="333375"/>
          </a:xfrm>
          <a:custGeom>
            <a:avLst/>
            <a:gdLst/>
            <a:ahLst/>
            <a:cxnLst/>
            <a:rect l="l" t="t" r="r" b="b"/>
            <a:pathLst>
              <a:path w="82550" h="333375">
                <a:moveTo>
                  <a:pt x="0" y="248538"/>
                </a:moveTo>
                <a:lnTo>
                  <a:pt x="36563" y="332993"/>
                </a:lnTo>
                <a:lnTo>
                  <a:pt x="75208" y="265302"/>
                </a:lnTo>
                <a:lnTo>
                  <a:pt x="54025" y="265302"/>
                </a:lnTo>
                <a:lnTo>
                  <a:pt x="26631" y="263778"/>
                </a:lnTo>
                <a:lnTo>
                  <a:pt x="27387" y="250062"/>
                </a:lnTo>
                <a:lnTo>
                  <a:pt x="0" y="248538"/>
                </a:lnTo>
                <a:close/>
              </a:path>
              <a:path w="82550" h="333375">
                <a:moveTo>
                  <a:pt x="27387" y="250062"/>
                </a:moveTo>
                <a:lnTo>
                  <a:pt x="26631" y="263778"/>
                </a:lnTo>
                <a:lnTo>
                  <a:pt x="54025" y="265302"/>
                </a:lnTo>
                <a:lnTo>
                  <a:pt x="54780" y="251587"/>
                </a:lnTo>
                <a:lnTo>
                  <a:pt x="27387" y="250062"/>
                </a:lnTo>
                <a:close/>
              </a:path>
              <a:path w="82550" h="333375">
                <a:moveTo>
                  <a:pt x="54780" y="251587"/>
                </a:moveTo>
                <a:lnTo>
                  <a:pt x="54025" y="265302"/>
                </a:lnTo>
                <a:lnTo>
                  <a:pt x="75208" y="265302"/>
                </a:lnTo>
                <a:lnTo>
                  <a:pt x="82168" y="253111"/>
                </a:lnTo>
                <a:lnTo>
                  <a:pt x="54780" y="251587"/>
                </a:lnTo>
                <a:close/>
              </a:path>
              <a:path w="82550" h="333375">
                <a:moveTo>
                  <a:pt x="41160" y="0"/>
                </a:moveTo>
                <a:lnTo>
                  <a:pt x="27387" y="250062"/>
                </a:lnTo>
                <a:lnTo>
                  <a:pt x="54780" y="251587"/>
                </a:lnTo>
                <a:lnTo>
                  <a:pt x="68541" y="1524"/>
                </a:lnTo>
                <a:lnTo>
                  <a:pt x="4116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01090" y="1652778"/>
            <a:ext cx="332105" cy="45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ACE</a:t>
            </a:r>
            <a:endParaRPr sz="1200">
              <a:latin typeface="Verdana"/>
              <a:cs typeface="Verdana"/>
            </a:endParaRPr>
          </a:p>
          <a:p>
            <a:pPr marL="30480" algn="ctr">
              <a:lnSpc>
                <a:spcPct val="100000"/>
              </a:lnSpc>
              <a:spcBef>
                <a:spcPts val="82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2251" y="5573267"/>
            <a:ext cx="963294" cy="256540"/>
          </a:xfrm>
          <a:custGeom>
            <a:avLst/>
            <a:gdLst/>
            <a:ahLst/>
            <a:cxnLst/>
            <a:rect l="l" t="t" r="r" b="b"/>
            <a:pathLst>
              <a:path w="963294" h="256539">
                <a:moveTo>
                  <a:pt x="0" y="256031"/>
                </a:moveTo>
                <a:lnTo>
                  <a:pt x="963168" y="256031"/>
                </a:lnTo>
                <a:lnTo>
                  <a:pt x="963168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0382" y="5604154"/>
            <a:ext cx="9906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Verdana"/>
                <a:cs typeface="Verdana"/>
              </a:rPr>
              <a:t>a=2,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b=0,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x=3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36409" y="2429001"/>
            <a:ext cx="799465" cy="787400"/>
            <a:chOff x="6836409" y="2429001"/>
            <a:chExt cx="799465" cy="787400"/>
          </a:xfrm>
        </p:grpSpPr>
        <p:sp>
          <p:nvSpPr>
            <p:cNvPr id="29" name="object 29"/>
            <p:cNvSpPr/>
            <p:nvPr/>
          </p:nvSpPr>
          <p:spPr>
            <a:xfrm>
              <a:off x="6850379" y="2442971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385572" y="0"/>
                  </a:moveTo>
                  <a:lnTo>
                    <a:pt x="0" y="379475"/>
                  </a:lnTo>
                  <a:lnTo>
                    <a:pt x="385572" y="758951"/>
                  </a:lnTo>
                  <a:lnTo>
                    <a:pt x="771144" y="379475"/>
                  </a:lnTo>
                  <a:lnTo>
                    <a:pt x="385572" y="0"/>
                  </a:lnTo>
                  <a:close/>
                </a:path>
              </a:pathLst>
            </a:custGeom>
            <a:solidFill>
              <a:srgbClr val="FBF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50379" y="2442971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0" y="379475"/>
                  </a:moveTo>
                  <a:lnTo>
                    <a:pt x="385572" y="0"/>
                  </a:lnTo>
                  <a:lnTo>
                    <a:pt x="771144" y="379475"/>
                  </a:lnTo>
                  <a:lnTo>
                    <a:pt x="385572" y="758951"/>
                  </a:lnTo>
                  <a:lnTo>
                    <a:pt x="0" y="379475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105650" y="2600325"/>
            <a:ext cx="26733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&gt;1  </a:t>
            </a:r>
            <a:r>
              <a:rPr sz="900" spc="10" dirty="0">
                <a:latin typeface="Verdana"/>
                <a:cs typeface="Verdana"/>
              </a:rPr>
              <a:t>&amp;&amp; </a:t>
            </a:r>
            <a:r>
              <a:rPr sz="900" spc="1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b</a:t>
            </a:r>
            <a:r>
              <a:rPr sz="900" dirty="0">
                <a:latin typeface="Verdana"/>
                <a:cs typeface="Verdana"/>
              </a:rPr>
              <a:t>=0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99833" y="3852417"/>
            <a:ext cx="799465" cy="787400"/>
            <a:chOff x="6799833" y="3852417"/>
            <a:chExt cx="799465" cy="787400"/>
          </a:xfrm>
        </p:grpSpPr>
        <p:sp>
          <p:nvSpPr>
            <p:cNvPr id="33" name="object 33"/>
            <p:cNvSpPr/>
            <p:nvPr/>
          </p:nvSpPr>
          <p:spPr>
            <a:xfrm>
              <a:off x="6813803" y="3866387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385572" y="0"/>
                  </a:moveTo>
                  <a:lnTo>
                    <a:pt x="0" y="379475"/>
                  </a:lnTo>
                  <a:lnTo>
                    <a:pt x="385572" y="758951"/>
                  </a:lnTo>
                  <a:lnTo>
                    <a:pt x="771144" y="379475"/>
                  </a:lnTo>
                  <a:lnTo>
                    <a:pt x="385572" y="0"/>
                  </a:lnTo>
                  <a:close/>
                </a:path>
              </a:pathLst>
            </a:custGeom>
            <a:solidFill>
              <a:srgbClr val="FBF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13803" y="3866387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0" y="379475"/>
                  </a:moveTo>
                  <a:lnTo>
                    <a:pt x="385572" y="0"/>
                  </a:lnTo>
                  <a:lnTo>
                    <a:pt x="771144" y="379475"/>
                  </a:lnTo>
                  <a:lnTo>
                    <a:pt x="385572" y="758951"/>
                  </a:lnTo>
                  <a:lnTo>
                    <a:pt x="0" y="379475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069073" y="4023740"/>
            <a:ext cx="2641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=2</a:t>
            </a:r>
            <a:endParaRPr sz="900">
              <a:latin typeface="Verdana"/>
              <a:cs typeface="Verdana"/>
            </a:endParaRPr>
          </a:p>
          <a:p>
            <a:pPr marL="79375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||</a:t>
            </a:r>
            <a:endParaRPr sz="9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x</a:t>
            </a:r>
            <a:r>
              <a:rPr sz="900" spc="5" dirty="0">
                <a:latin typeface="Verdana"/>
                <a:cs typeface="Verdana"/>
              </a:rPr>
              <a:t>&gt;1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11795" y="3189732"/>
            <a:ext cx="771525" cy="231775"/>
          </a:xfrm>
          <a:prstGeom prst="rect">
            <a:avLst/>
          </a:prstGeom>
          <a:solidFill>
            <a:srgbClr val="ECECEC"/>
          </a:solidFill>
          <a:ln w="27432">
            <a:solidFill>
              <a:srgbClr val="FF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900" spc="-5" dirty="0">
                <a:latin typeface="Verdana"/>
                <a:cs typeface="Verdana"/>
              </a:rPr>
              <a:t>x=x/a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162800" y="2807207"/>
            <a:ext cx="775970" cy="1059180"/>
            <a:chOff x="7162800" y="2807207"/>
            <a:chExt cx="775970" cy="1059180"/>
          </a:xfrm>
        </p:grpSpPr>
        <p:sp>
          <p:nvSpPr>
            <p:cNvPr id="38" name="object 38"/>
            <p:cNvSpPr/>
            <p:nvPr/>
          </p:nvSpPr>
          <p:spPr>
            <a:xfrm>
              <a:off x="7162800" y="3201923"/>
              <a:ext cx="76200" cy="664845"/>
            </a:xfrm>
            <a:custGeom>
              <a:avLst/>
              <a:gdLst/>
              <a:ahLst/>
              <a:cxnLst/>
              <a:rect l="l" t="t" r="r" b="b"/>
              <a:pathLst>
                <a:path w="76200" h="664845">
                  <a:moveTo>
                    <a:pt x="31750" y="588263"/>
                  </a:moveTo>
                  <a:lnTo>
                    <a:pt x="0" y="588263"/>
                  </a:lnTo>
                  <a:lnTo>
                    <a:pt x="38100" y="664463"/>
                  </a:lnTo>
                  <a:lnTo>
                    <a:pt x="69850" y="600963"/>
                  </a:lnTo>
                  <a:lnTo>
                    <a:pt x="31750" y="600963"/>
                  </a:lnTo>
                  <a:lnTo>
                    <a:pt x="31750" y="588263"/>
                  </a:lnTo>
                  <a:close/>
                </a:path>
                <a:path w="76200" h="664845">
                  <a:moveTo>
                    <a:pt x="44450" y="0"/>
                  </a:moveTo>
                  <a:lnTo>
                    <a:pt x="31750" y="0"/>
                  </a:lnTo>
                  <a:lnTo>
                    <a:pt x="31750" y="600963"/>
                  </a:lnTo>
                  <a:lnTo>
                    <a:pt x="44450" y="600963"/>
                  </a:lnTo>
                  <a:lnTo>
                    <a:pt x="44450" y="0"/>
                  </a:lnTo>
                  <a:close/>
                </a:path>
                <a:path w="76200" h="664845">
                  <a:moveTo>
                    <a:pt x="76200" y="588263"/>
                  </a:moveTo>
                  <a:lnTo>
                    <a:pt x="44450" y="588263"/>
                  </a:lnTo>
                  <a:lnTo>
                    <a:pt x="44450" y="600963"/>
                  </a:lnTo>
                  <a:lnTo>
                    <a:pt x="69850" y="600963"/>
                  </a:lnTo>
                  <a:lnTo>
                    <a:pt x="76200" y="588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82612" y="2807207"/>
              <a:ext cx="756285" cy="908685"/>
            </a:xfrm>
            <a:custGeom>
              <a:avLst/>
              <a:gdLst/>
              <a:ahLst/>
              <a:cxnLst/>
              <a:rect l="l" t="t" r="r" b="b"/>
              <a:pathLst>
                <a:path w="756284" h="908685">
                  <a:moveTo>
                    <a:pt x="661416" y="853440"/>
                  </a:moveTo>
                  <a:lnTo>
                    <a:pt x="82296" y="853440"/>
                  </a:lnTo>
                  <a:lnTo>
                    <a:pt x="82296" y="826008"/>
                  </a:lnTo>
                  <a:lnTo>
                    <a:pt x="0" y="867156"/>
                  </a:lnTo>
                  <a:lnTo>
                    <a:pt x="82296" y="908304"/>
                  </a:lnTo>
                  <a:lnTo>
                    <a:pt x="82296" y="880872"/>
                  </a:lnTo>
                  <a:lnTo>
                    <a:pt x="661416" y="880872"/>
                  </a:lnTo>
                  <a:lnTo>
                    <a:pt x="661416" y="853440"/>
                  </a:lnTo>
                  <a:close/>
                </a:path>
                <a:path w="756284" h="908685">
                  <a:moveTo>
                    <a:pt x="755777" y="298958"/>
                  </a:moveTo>
                  <a:lnTo>
                    <a:pt x="728345" y="298958"/>
                  </a:lnTo>
                  <a:lnTo>
                    <a:pt x="728345" y="27432"/>
                  </a:lnTo>
                  <a:lnTo>
                    <a:pt x="728345" y="13716"/>
                  </a:lnTo>
                  <a:lnTo>
                    <a:pt x="728345" y="0"/>
                  </a:lnTo>
                  <a:lnTo>
                    <a:pt x="438912" y="0"/>
                  </a:lnTo>
                  <a:lnTo>
                    <a:pt x="438912" y="27432"/>
                  </a:lnTo>
                  <a:lnTo>
                    <a:pt x="700913" y="27432"/>
                  </a:lnTo>
                  <a:lnTo>
                    <a:pt x="700913" y="298958"/>
                  </a:lnTo>
                  <a:lnTo>
                    <a:pt x="673481" y="298958"/>
                  </a:lnTo>
                  <a:lnTo>
                    <a:pt x="714629" y="381254"/>
                  </a:lnTo>
                  <a:lnTo>
                    <a:pt x="748919" y="312674"/>
                  </a:lnTo>
                  <a:lnTo>
                    <a:pt x="755777" y="2989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62316" y="3485387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88975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511795" y="4613147"/>
            <a:ext cx="771525" cy="238125"/>
          </a:xfrm>
          <a:prstGeom prst="rect">
            <a:avLst/>
          </a:prstGeom>
          <a:solidFill>
            <a:srgbClr val="ECECEC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900" spc="-5" dirty="0">
                <a:latin typeface="Verdana"/>
                <a:cs typeface="Verdana"/>
              </a:rPr>
              <a:t>x=x/b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159752" y="4237990"/>
            <a:ext cx="775970" cy="1052195"/>
            <a:chOff x="7159752" y="4237990"/>
            <a:chExt cx="775970" cy="1052195"/>
          </a:xfrm>
        </p:grpSpPr>
        <p:sp>
          <p:nvSpPr>
            <p:cNvPr id="43" name="object 43"/>
            <p:cNvSpPr/>
            <p:nvPr/>
          </p:nvSpPr>
          <p:spPr>
            <a:xfrm>
              <a:off x="7159752" y="4625340"/>
              <a:ext cx="82550" cy="664845"/>
            </a:xfrm>
            <a:custGeom>
              <a:avLst/>
              <a:gdLst/>
              <a:ahLst/>
              <a:cxnLst/>
              <a:rect l="l" t="t" r="r" b="b"/>
              <a:pathLst>
                <a:path w="82550" h="664845">
                  <a:moveTo>
                    <a:pt x="27431" y="582168"/>
                  </a:moveTo>
                  <a:lnTo>
                    <a:pt x="0" y="582168"/>
                  </a:lnTo>
                  <a:lnTo>
                    <a:pt x="41148" y="664464"/>
                  </a:lnTo>
                  <a:lnTo>
                    <a:pt x="75438" y="595884"/>
                  </a:lnTo>
                  <a:lnTo>
                    <a:pt x="27431" y="595884"/>
                  </a:lnTo>
                  <a:lnTo>
                    <a:pt x="27431" y="582168"/>
                  </a:lnTo>
                  <a:close/>
                </a:path>
                <a:path w="82550" h="664845">
                  <a:moveTo>
                    <a:pt x="54864" y="0"/>
                  </a:moveTo>
                  <a:lnTo>
                    <a:pt x="27431" y="0"/>
                  </a:lnTo>
                  <a:lnTo>
                    <a:pt x="27431" y="595884"/>
                  </a:lnTo>
                  <a:lnTo>
                    <a:pt x="54864" y="595884"/>
                  </a:lnTo>
                  <a:lnTo>
                    <a:pt x="54864" y="0"/>
                  </a:lnTo>
                  <a:close/>
                </a:path>
                <a:path w="82550" h="664845">
                  <a:moveTo>
                    <a:pt x="82296" y="582168"/>
                  </a:moveTo>
                  <a:lnTo>
                    <a:pt x="54864" y="582168"/>
                  </a:lnTo>
                  <a:lnTo>
                    <a:pt x="54864" y="595884"/>
                  </a:lnTo>
                  <a:lnTo>
                    <a:pt x="75438" y="595884"/>
                  </a:lnTo>
                  <a:lnTo>
                    <a:pt x="82296" y="5821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82612" y="4237990"/>
              <a:ext cx="753110" cy="897890"/>
            </a:xfrm>
            <a:custGeom>
              <a:avLst/>
              <a:gdLst/>
              <a:ahLst/>
              <a:cxnLst/>
              <a:rect l="l" t="t" r="r" b="b"/>
              <a:pathLst>
                <a:path w="753109" h="897889">
                  <a:moveTo>
                    <a:pt x="661416" y="853440"/>
                  </a:moveTo>
                  <a:lnTo>
                    <a:pt x="76200" y="853440"/>
                  </a:lnTo>
                  <a:lnTo>
                    <a:pt x="76200" y="821690"/>
                  </a:lnTo>
                  <a:lnTo>
                    <a:pt x="0" y="859790"/>
                  </a:lnTo>
                  <a:lnTo>
                    <a:pt x="76200" y="897890"/>
                  </a:lnTo>
                  <a:lnTo>
                    <a:pt x="76200" y="866140"/>
                  </a:lnTo>
                  <a:lnTo>
                    <a:pt x="661416" y="866140"/>
                  </a:lnTo>
                  <a:lnTo>
                    <a:pt x="661416" y="853440"/>
                  </a:lnTo>
                  <a:close/>
                </a:path>
                <a:path w="753109" h="897889">
                  <a:moveTo>
                    <a:pt x="752729" y="297688"/>
                  </a:moveTo>
                  <a:lnTo>
                    <a:pt x="720979" y="297688"/>
                  </a:lnTo>
                  <a:lnTo>
                    <a:pt x="720979" y="12700"/>
                  </a:lnTo>
                  <a:lnTo>
                    <a:pt x="720979" y="6350"/>
                  </a:lnTo>
                  <a:lnTo>
                    <a:pt x="720979" y="0"/>
                  </a:lnTo>
                  <a:lnTo>
                    <a:pt x="438912" y="0"/>
                  </a:lnTo>
                  <a:lnTo>
                    <a:pt x="438912" y="12700"/>
                  </a:lnTo>
                  <a:lnTo>
                    <a:pt x="708279" y="12700"/>
                  </a:lnTo>
                  <a:lnTo>
                    <a:pt x="708279" y="297688"/>
                  </a:lnTo>
                  <a:lnTo>
                    <a:pt x="676529" y="297688"/>
                  </a:lnTo>
                  <a:lnTo>
                    <a:pt x="714629" y="373888"/>
                  </a:lnTo>
                  <a:lnTo>
                    <a:pt x="746379" y="310388"/>
                  </a:lnTo>
                  <a:lnTo>
                    <a:pt x="752729" y="297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62316" y="4908804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8897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904733" y="2648204"/>
            <a:ext cx="1066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C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85254" y="4737861"/>
            <a:ext cx="1149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D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48678" y="3312414"/>
            <a:ext cx="1054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B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86192" y="4057903"/>
            <a:ext cx="990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00900" y="2109977"/>
            <a:ext cx="82550" cy="333375"/>
          </a:xfrm>
          <a:custGeom>
            <a:avLst/>
            <a:gdLst/>
            <a:ahLst/>
            <a:cxnLst/>
            <a:rect l="l" t="t" r="r" b="b"/>
            <a:pathLst>
              <a:path w="82550" h="333375">
                <a:moveTo>
                  <a:pt x="0" y="248538"/>
                </a:moveTo>
                <a:lnTo>
                  <a:pt x="36575" y="332994"/>
                </a:lnTo>
                <a:lnTo>
                  <a:pt x="75210" y="265302"/>
                </a:lnTo>
                <a:lnTo>
                  <a:pt x="54101" y="265302"/>
                </a:lnTo>
                <a:lnTo>
                  <a:pt x="26670" y="263779"/>
                </a:lnTo>
                <a:lnTo>
                  <a:pt x="27422" y="250064"/>
                </a:lnTo>
                <a:lnTo>
                  <a:pt x="0" y="248538"/>
                </a:lnTo>
                <a:close/>
              </a:path>
              <a:path w="82550" h="333375">
                <a:moveTo>
                  <a:pt x="27422" y="250064"/>
                </a:moveTo>
                <a:lnTo>
                  <a:pt x="26670" y="263779"/>
                </a:lnTo>
                <a:lnTo>
                  <a:pt x="54101" y="265302"/>
                </a:lnTo>
                <a:lnTo>
                  <a:pt x="54854" y="251591"/>
                </a:lnTo>
                <a:lnTo>
                  <a:pt x="27422" y="250064"/>
                </a:lnTo>
                <a:close/>
              </a:path>
              <a:path w="82550" h="333375">
                <a:moveTo>
                  <a:pt x="54854" y="251591"/>
                </a:moveTo>
                <a:lnTo>
                  <a:pt x="54101" y="265302"/>
                </a:lnTo>
                <a:lnTo>
                  <a:pt x="75210" y="265302"/>
                </a:lnTo>
                <a:lnTo>
                  <a:pt x="82169" y="253111"/>
                </a:lnTo>
                <a:lnTo>
                  <a:pt x="54854" y="251591"/>
                </a:lnTo>
                <a:close/>
              </a:path>
              <a:path w="82550" h="333375">
                <a:moveTo>
                  <a:pt x="41148" y="0"/>
                </a:moveTo>
                <a:lnTo>
                  <a:pt x="27422" y="250064"/>
                </a:lnTo>
                <a:lnTo>
                  <a:pt x="54854" y="251591"/>
                </a:lnTo>
                <a:lnTo>
                  <a:pt x="68579" y="152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17511" y="1652778"/>
            <a:ext cx="35306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ACD</a:t>
            </a:r>
            <a:endParaRPr sz="1200">
              <a:latin typeface="Verdana"/>
              <a:cs typeface="Verdana"/>
            </a:endParaRPr>
          </a:p>
          <a:p>
            <a:pPr marL="17780" algn="ctr">
              <a:lnSpc>
                <a:spcPct val="100000"/>
              </a:lnSpc>
              <a:spcBef>
                <a:spcPts val="55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70547" y="5573267"/>
            <a:ext cx="960119" cy="256540"/>
          </a:xfrm>
          <a:custGeom>
            <a:avLst/>
            <a:gdLst/>
            <a:ahLst/>
            <a:cxnLst/>
            <a:rect l="l" t="t" r="r" b="b"/>
            <a:pathLst>
              <a:path w="960120" h="256539">
                <a:moveTo>
                  <a:pt x="0" y="256031"/>
                </a:moveTo>
                <a:lnTo>
                  <a:pt x="960120" y="256031"/>
                </a:lnTo>
                <a:lnTo>
                  <a:pt x="960120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48653" y="5604154"/>
            <a:ext cx="9906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Verdana"/>
                <a:cs typeface="Verdana"/>
              </a:rPr>
              <a:t>a=3,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b=0,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x=0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815585" y="2493010"/>
            <a:ext cx="802640" cy="787400"/>
            <a:chOff x="4815585" y="2493010"/>
            <a:chExt cx="802640" cy="787400"/>
          </a:xfrm>
        </p:grpSpPr>
        <p:sp>
          <p:nvSpPr>
            <p:cNvPr id="55" name="object 55"/>
            <p:cNvSpPr/>
            <p:nvPr/>
          </p:nvSpPr>
          <p:spPr>
            <a:xfrm>
              <a:off x="4829555" y="2506980"/>
              <a:ext cx="774700" cy="759460"/>
            </a:xfrm>
            <a:custGeom>
              <a:avLst/>
              <a:gdLst/>
              <a:ahLst/>
              <a:cxnLst/>
              <a:rect l="l" t="t" r="r" b="b"/>
              <a:pathLst>
                <a:path w="774700" h="759460">
                  <a:moveTo>
                    <a:pt x="387096" y="0"/>
                  </a:moveTo>
                  <a:lnTo>
                    <a:pt x="0" y="379475"/>
                  </a:lnTo>
                  <a:lnTo>
                    <a:pt x="387096" y="758952"/>
                  </a:lnTo>
                  <a:lnTo>
                    <a:pt x="774192" y="379475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FBF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29555" y="2506980"/>
              <a:ext cx="774700" cy="759460"/>
            </a:xfrm>
            <a:custGeom>
              <a:avLst/>
              <a:gdLst/>
              <a:ahLst/>
              <a:cxnLst/>
              <a:rect l="l" t="t" r="r" b="b"/>
              <a:pathLst>
                <a:path w="774700" h="759460">
                  <a:moveTo>
                    <a:pt x="0" y="379475"/>
                  </a:moveTo>
                  <a:lnTo>
                    <a:pt x="387096" y="0"/>
                  </a:lnTo>
                  <a:lnTo>
                    <a:pt x="774192" y="379475"/>
                  </a:lnTo>
                  <a:lnTo>
                    <a:pt x="387096" y="758952"/>
                  </a:lnTo>
                  <a:lnTo>
                    <a:pt x="0" y="379475"/>
                  </a:lnTo>
                  <a:close/>
                </a:path>
              </a:pathLst>
            </a:custGeom>
            <a:ln w="27432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085334" y="2663444"/>
            <a:ext cx="267335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&gt;1  </a:t>
            </a:r>
            <a:r>
              <a:rPr sz="900" spc="10" dirty="0">
                <a:latin typeface="Verdana"/>
                <a:cs typeface="Verdana"/>
              </a:rPr>
              <a:t>&amp;&amp; </a:t>
            </a:r>
            <a:r>
              <a:rPr sz="900" spc="1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b</a:t>
            </a:r>
            <a:r>
              <a:rPr sz="900" dirty="0">
                <a:latin typeface="Verdana"/>
                <a:cs typeface="Verdana"/>
              </a:rPr>
              <a:t>=0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79009" y="3913378"/>
            <a:ext cx="802640" cy="787400"/>
            <a:chOff x="4779009" y="3913378"/>
            <a:chExt cx="802640" cy="787400"/>
          </a:xfrm>
        </p:grpSpPr>
        <p:sp>
          <p:nvSpPr>
            <p:cNvPr id="59" name="object 59"/>
            <p:cNvSpPr/>
            <p:nvPr/>
          </p:nvSpPr>
          <p:spPr>
            <a:xfrm>
              <a:off x="4792979" y="3927348"/>
              <a:ext cx="774700" cy="759460"/>
            </a:xfrm>
            <a:custGeom>
              <a:avLst/>
              <a:gdLst/>
              <a:ahLst/>
              <a:cxnLst/>
              <a:rect l="l" t="t" r="r" b="b"/>
              <a:pathLst>
                <a:path w="774700" h="759460">
                  <a:moveTo>
                    <a:pt x="387096" y="0"/>
                  </a:moveTo>
                  <a:lnTo>
                    <a:pt x="0" y="379475"/>
                  </a:lnTo>
                  <a:lnTo>
                    <a:pt x="387096" y="758951"/>
                  </a:lnTo>
                  <a:lnTo>
                    <a:pt x="774192" y="379475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FBF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92979" y="3927348"/>
              <a:ext cx="774700" cy="759460"/>
            </a:xfrm>
            <a:custGeom>
              <a:avLst/>
              <a:gdLst/>
              <a:ahLst/>
              <a:cxnLst/>
              <a:rect l="l" t="t" r="r" b="b"/>
              <a:pathLst>
                <a:path w="774700" h="759460">
                  <a:moveTo>
                    <a:pt x="0" y="379475"/>
                  </a:moveTo>
                  <a:lnTo>
                    <a:pt x="387096" y="0"/>
                  </a:lnTo>
                  <a:lnTo>
                    <a:pt x="774192" y="379475"/>
                  </a:lnTo>
                  <a:lnTo>
                    <a:pt x="387096" y="758951"/>
                  </a:lnTo>
                  <a:lnTo>
                    <a:pt x="0" y="379475"/>
                  </a:lnTo>
                  <a:close/>
                </a:path>
              </a:pathLst>
            </a:custGeom>
            <a:ln w="27432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048503" y="4087114"/>
            <a:ext cx="2641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=2</a:t>
            </a:r>
            <a:endParaRPr sz="900">
              <a:latin typeface="Verdana"/>
              <a:cs typeface="Verdana"/>
            </a:endParaRPr>
          </a:p>
          <a:p>
            <a:pPr marL="15240" marR="5080" indent="63500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|| 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x</a:t>
            </a:r>
            <a:r>
              <a:rPr sz="900" dirty="0">
                <a:latin typeface="Verdana"/>
                <a:cs typeface="Verdana"/>
              </a:rPr>
              <a:t>&gt;1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94020" y="3253740"/>
            <a:ext cx="771525" cy="241300"/>
          </a:xfrm>
          <a:prstGeom prst="rect">
            <a:avLst/>
          </a:prstGeom>
          <a:solidFill>
            <a:srgbClr val="ECECE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5"/>
              </a:spcBef>
            </a:pPr>
            <a:r>
              <a:rPr sz="900" spc="-5" dirty="0">
                <a:latin typeface="Verdana"/>
                <a:cs typeface="Verdana"/>
              </a:rPr>
              <a:t>x=x/a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138928" y="2878582"/>
            <a:ext cx="779780" cy="1049020"/>
            <a:chOff x="5138928" y="2878582"/>
            <a:chExt cx="779780" cy="1049020"/>
          </a:xfrm>
        </p:grpSpPr>
        <p:sp>
          <p:nvSpPr>
            <p:cNvPr id="64" name="object 64"/>
            <p:cNvSpPr/>
            <p:nvPr/>
          </p:nvSpPr>
          <p:spPr>
            <a:xfrm>
              <a:off x="5138928" y="3265932"/>
              <a:ext cx="82550" cy="661670"/>
            </a:xfrm>
            <a:custGeom>
              <a:avLst/>
              <a:gdLst/>
              <a:ahLst/>
              <a:cxnLst/>
              <a:rect l="l" t="t" r="r" b="b"/>
              <a:pathLst>
                <a:path w="82550" h="661670">
                  <a:moveTo>
                    <a:pt x="27432" y="579119"/>
                  </a:moveTo>
                  <a:lnTo>
                    <a:pt x="0" y="579119"/>
                  </a:lnTo>
                  <a:lnTo>
                    <a:pt x="41148" y="661415"/>
                  </a:lnTo>
                  <a:lnTo>
                    <a:pt x="75437" y="592835"/>
                  </a:lnTo>
                  <a:lnTo>
                    <a:pt x="27432" y="592835"/>
                  </a:lnTo>
                  <a:lnTo>
                    <a:pt x="27432" y="579119"/>
                  </a:lnTo>
                  <a:close/>
                </a:path>
                <a:path w="82550" h="661670">
                  <a:moveTo>
                    <a:pt x="54863" y="0"/>
                  </a:moveTo>
                  <a:lnTo>
                    <a:pt x="27432" y="0"/>
                  </a:lnTo>
                  <a:lnTo>
                    <a:pt x="27432" y="592835"/>
                  </a:lnTo>
                  <a:lnTo>
                    <a:pt x="54863" y="592835"/>
                  </a:lnTo>
                  <a:lnTo>
                    <a:pt x="54863" y="0"/>
                  </a:lnTo>
                  <a:close/>
                </a:path>
                <a:path w="82550" h="661670">
                  <a:moveTo>
                    <a:pt x="82296" y="579119"/>
                  </a:moveTo>
                  <a:lnTo>
                    <a:pt x="54863" y="579119"/>
                  </a:lnTo>
                  <a:lnTo>
                    <a:pt x="54863" y="592835"/>
                  </a:lnTo>
                  <a:lnTo>
                    <a:pt x="75437" y="592835"/>
                  </a:lnTo>
                  <a:lnTo>
                    <a:pt x="82296" y="57911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61788" y="2878581"/>
              <a:ext cx="756920" cy="897890"/>
            </a:xfrm>
            <a:custGeom>
              <a:avLst/>
              <a:gdLst/>
              <a:ahLst/>
              <a:cxnLst/>
              <a:rect l="l" t="t" r="r" b="b"/>
              <a:pathLst>
                <a:path w="756920" h="897889">
                  <a:moveTo>
                    <a:pt x="661416" y="853440"/>
                  </a:moveTo>
                  <a:lnTo>
                    <a:pt x="76200" y="853440"/>
                  </a:lnTo>
                  <a:lnTo>
                    <a:pt x="76200" y="821690"/>
                  </a:lnTo>
                  <a:lnTo>
                    <a:pt x="0" y="859790"/>
                  </a:lnTo>
                  <a:lnTo>
                    <a:pt x="76200" y="897890"/>
                  </a:lnTo>
                  <a:lnTo>
                    <a:pt x="76200" y="866140"/>
                  </a:lnTo>
                  <a:lnTo>
                    <a:pt x="661416" y="866140"/>
                  </a:lnTo>
                  <a:lnTo>
                    <a:pt x="661416" y="853440"/>
                  </a:lnTo>
                  <a:close/>
                </a:path>
                <a:path w="756920" h="897889">
                  <a:moveTo>
                    <a:pt x="756412" y="297688"/>
                  </a:moveTo>
                  <a:lnTo>
                    <a:pt x="724662" y="297688"/>
                  </a:lnTo>
                  <a:lnTo>
                    <a:pt x="724662" y="12700"/>
                  </a:lnTo>
                  <a:lnTo>
                    <a:pt x="724662" y="6350"/>
                  </a:lnTo>
                  <a:lnTo>
                    <a:pt x="724662" y="0"/>
                  </a:lnTo>
                  <a:lnTo>
                    <a:pt x="463296" y="0"/>
                  </a:lnTo>
                  <a:lnTo>
                    <a:pt x="463296" y="12700"/>
                  </a:lnTo>
                  <a:lnTo>
                    <a:pt x="711962" y="12700"/>
                  </a:lnTo>
                  <a:lnTo>
                    <a:pt x="711962" y="297688"/>
                  </a:lnTo>
                  <a:lnTo>
                    <a:pt x="680212" y="297688"/>
                  </a:lnTo>
                  <a:lnTo>
                    <a:pt x="718312" y="373888"/>
                  </a:lnTo>
                  <a:lnTo>
                    <a:pt x="750062" y="310388"/>
                  </a:lnTo>
                  <a:lnTo>
                    <a:pt x="756412" y="297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41492" y="3549396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889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494020" y="4677155"/>
            <a:ext cx="771525" cy="228600"/>
          </a:xfrm>
          <a:prstGeom prst="rect">
            <a:avLst/>
          </a:prstGeom>
          <a:solidFill>
            <a:srgbClr val="ECECEC"/>
          </a:solidFill>
          <a:ln w="27431">
            <a:solidFill>
              <a:srgbClr val="008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900" spc="-5" dirty="0">
                <a:latin typeface="Verdana"/>
                <a:cs typeface="Verdana"/>
              </a:rPr>
              <a:t>x=x/b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141976" y="4294632"/>
            <a:ext cx="779145" cy="1056640"/>
            <a:chOff x="5141976" y="4294632"/>
            <a:chExt cx="779145" cy="1056640"/>
          </a:xfrm>
        </p:grpSpPr>
        <p:sp>
          <p:nvSpPr>
            <p:cNvPr id="69" name="object 69"/>
            <p:cNvSpPr/>
            <p:nvPr/>
          </p:nvSpPr>
          <p:spPr>
            <a:xfrm>
              <a:off x="5141976" y="4686300"/>
              <a:ext cx="76200" cy="664845"/>
            </a:xfrm>
            <a:custGeom>
              <a:avLst/>
              <a:gdLst/>
              <a:ahLst/>
              <a:cxnLst/>
              <a:rect l="l" t="t" r="r" b="b"/>
              <a:pathLst>
                <a:path w="76200" h="664845">
                  <a:moveTo>
                    <a:pt x="31750" y="588263"/>
                  </a:moveTo>
                  <a:lnTo>
                    <a:pt x="0" y="588263"/>
                  </a:lnTo>
                  <a:lnTo>
                    <a:pt x="38100" y="664463"/>
                  </a:lnTo>
                  <a:lnTo>
                    <a:pt x="69850" y="600963"/>
                  </a:lnTo>
                  <a:lnTo>
                    <a:pt x="31750" y="600963"/>
                  </a:lnTo>
                  <a:lnTo>
                    <a:pt x="31750" y="588263"/>
                  </a:lnTo>
                  <a:close/>
                </a:path>
                <a:path w="76200" h="664845">
                  <a:moveTo>
                    <a:pt x="44450" y="0"/>
                  </a:moveTo>
                  <a:lnTo>
                    <a:pt x="31750" y="0"/>
                  </a:lnTo>
                  <a:lnTo>
                    <a:pt x="31750" y="600963"/>
                  </a:lnTo>
                  <a:lnTo>
                    <a:pt x="44450" y="600963"/>
                  </a:lnTo>
                  <a:lnTo>
                    <a:pt x="44450" y="0"/>
                  </a:lnTo>
                  <a:close/>
                </a:path>
                <a:path w="76200" h="664845">
                  <a:moveTo>
                    <a:pt x="76200" y="588263"/>
                  </a:moveTo>
                  <a:lnTo>
                    <a:pt x="44450" y="588263"/>
                  </a:lnTo>
                  <a:lnTo>
                    <a:pt x="44450" y="600963"/>
                  </a:lnTo>
                  <a:lnTo>
                    <a:pt x="69850" y="600963"/>
                  </a:lnTo>
                  <a:lnTo>
                    <a:pt x="76200" y="588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61788" y="4294631"/>
              <a:ext cx="759460" cy="893444"/>
            </a:xfrm>
            <a:custGeom>
              <a:avLst/>
              <a:gdLst/>
              <a:ahLst/>
              <a:cxnLst/>
              <a:rect l="l" t="t" r="r" b="b"/>
              <a:pathLst>
                <a:path w="759460" h="893445">
                  <a:moveTo>
                    <a:pt x="661416" y="838200"/>
                  </a:moveTo>
                  <a:lnTo>
                    <a:pt x="82296" y="838200"/>
                  </a:lnTo>
                  <a:lnTo>
                    <a:pt x="82296" y="810768"/>
                  </a:lnTo>
                  <a:lnTo>
                    <a:pt x="0" y="851916"/>
                  </a:lnTo>
                  <a:lnTo>
                    <a:pt x="82296" y="893064"/>
                  </a:lnTo>
                  <a:lnTo>
                    <a:pt x="82296" y="865632"/>
                  </a:lnTo>
                  <a:lnTo>
                    <a:pt x="661416" y="865632"/>
                  </a:lnTo>
                  <a:lnTo>
                    <a:pt x="661416" y="838200"/>
                  </a:lnTo>
                  <a:close/>
                </a:path>
                <a:path w="759460" h="893445">
                  <a:moveTo>
                    <a:pt x="759079" y="298958"/>
                  </a:moveTo>
                  <a:lnTo>
                    <a:pt x="731647" y="298958"/>
                  </a:lnTo>
                  <a:lnTo>
                    <a:pt x="731647" y="27432"/>
                  </a:lnTo>
                  <a:lnTo>
                    <a:pt x="731647" y="13716"/>
                  </a:lnTo>
                  <a:lnTo>
                    <a:pt x="731647" y="0"/>
                  </a:lnTo>
                  <a:lnTo>
                    <a:pt x="405384" y="0"/>
                  </a:lnTo>
                  <a:lnTo>
                    <a:pt x="405384" y="27432"/>
                  </a:lnTo>
                  <a:lnTo>
                    <a:pt x="704215" y="27432"/>
                  </a:lnTo>
                  <a:lnTo>
                    <a:pt x="704215" y="298958"/>
                  </a:lnTo>
                  <a:lnTo>
                    <a:pt x="676783" y="298958"/>
                  </a:lnTo>
                  <a:lnTo>
                    <a:pt x="717931" y="381254"/>
                  </a:lnTo>
                  <a:lnTo>
                    <a:pt x="752208" y="312674"/>
                  </a:lnTo>
                  <a:lnTo>
                    <a:pt x="759079" y="29895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41492" y="4972812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88975"/>
                  </a:lnTo>
                </a:path>
              </a:pathLst>
            </a:custGeom>
            <a:ln w="27432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884290" y="2713482"/>
            <a:ext cx="1066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C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64938" y="4798898"/>
            <a:ext cx="11493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10" dirty="0">
                <a:latin typeface="Verdana"/>
                <a:cs typeface="Verdana"/>
              </a:rPr>
              <a:t>D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28108" y="3375786"/>
            <a:ext cx="1054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B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66003" y="4119117"/>
            <a:ext cx="990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180076" y="2173985"/>
            <a:ext cx="82550" cy="333375"/>
          </a:xfrm>
          <a:custGeom>
            <a:avLst/>
            <a:gdLst/>
            <a:ahLst/>
            <a:cxnLst/>
            <a:rect l="l" t="t" r="r" b="b"/>
            <a:pathLst>
              <a:path w="82550" h="333375">
                <a:moveTo>
                  <a:pt x="0" y="248538"/>
                </a:moveTo>
                <a:lnTo>
                  <a:pt x="36575" y="332993"/>
                </a:lnTo>
                <a:lnTo>
                  <a:pt x="75210" y="265302"/>
                </a:lnTo>
                <a:lnTo>
                  <a:pt x="54101" y="265302"/>
                </a:lnTo>
                <a:lnTo>
                  <a:pt x="26670" y="263778"/>
                </a:lnTo>
                <a:lnTo>
                  <a:pt x="27422" y="250064"/>
                </a:lnTo>
                <a:lnTo>
                  <a:pt x="0" y="248538"/>
                </a:lnTo>
                <a:close/>
              </a:path>
              <a:path w="82550" h="333375">
                <a:moveTo>
                  <a:pt x="27422" y="250064"/>
                </a:moveTo>
                <a:lnTo>
                  <a:pt x="26670" y="263778"/>
                </a:lnTo>
                <a:lnTo>
                  <a:pt x="54101" y="265302"/>
                </a:lnTo>
                <a:lnTo>
                  <a:pt x="54854" y="251591"/>
                </a:lnTo>
                <a:lnTo>
                  <a:pt x="27422" y="250064"/>
                </a:lnTo>
                <a:close/>
              </a:path>
              <a:path w="82550" h="333375">
                <a:moveTo>
                  <a:pt x="54854" y="251591"/>
                </a:moveTo>
                <a:lnTo>
                  <a:pt x="54101" y="265302"/>
                </a:lnTo>
                <a:lnTo>
                  <a:pt x="75210" y="265302"/>
                </a:lnTo>
                <a:lnTo>
                  <a:pt x="82169" y="253111"/>
                </a:lnTo>
                <a:lnTo>
                  <a:pt x="54854" y="251591"/>
                </a:lnTo>
                <a:close/>
              </a:path>
              <a:path w="82550" h="333375">
                <a:moveTo>
                  <a:pt x="41148" y="0"/>
                </a:moveTo>
                <a:lnTo>
                  <a:pt x="27422" y="250064"/>
                </a:lnTo>
                <a:lnTo>
                  <a:pt x="54854" y="251591"/>
                </a:lnTo>
                <a:lnTo>
                  <a:pt x="68579" y="1524"/>
                </a:lnTo>
                <a:lnTo>
                  <a:pt x="4114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983226" y="1652778"/>
            <a:ext cx="329565" cy="45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A</a:t>
            </a:r>
            <a:r>
              <a:rPr sz="1200" spc="-10" dirty="0">
                <a:latin typeface="Verdana"/>
                <a:cs typeface="Verdana"/>
              </a:rPr>
              <a:t>B</a:t>
            </a:r>
            <a:r>
              <a:rPr sz="1200" dirty="0"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  <a:p>
            <a:pPr marL="160020">
              <a:lnSpc>
                <a:spcPct val="100000"/>
              </a:lnSpc>
              <a:spcBef>
                <a:spcPts val="82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73523" y="5573267"/>
            <a:ext cx="963294" cy="256540"/>
          </a:xfrm>
          <a:custGeom>
            <a:avLst/>
            <a:gdLst/>
            <a:ahLst/>
            <a:cxnLst/>
            <a:rect l="l" t="t" r="r" b="b"/>
            <a:pathLst>
              <a:path w="963295" h="256539">
                <a:moveTo>
                  <a:pt x="0" y="256031"/>
                </a:moveTo>
                <a:lnTo>
                  <a:pt x="963168" y="256031"/>
                </a:lnTo>
                <a:lnTo>
                  <a:pt x="963168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652264" y="5604154"/>
            <a:ext cx="9906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Verdana"/>
                <a:cs typeface="Verdana"/>
              </a:rPr>
              <a:t>a=1,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b=0,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x=3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721610" y="2493010"/>
            <a:ext cx="799465" cy="787400"/>
            <a:chOff x="2721610" y="2493010"/>
            <a:chExt cx="799465" cy="787400"/>
          </a:xfrm>
        </p:grpSpPr>
        <p:sp>
          <p:nvSpPr>
            <p:cNvPr id="81" name="object 81"/>
            <p:cNvSpPr/>
            <p:nvPr/>
          </p:nvSpPr>
          <p:spPr>
            <a:xfrm>
              <a:off x="2735580" y="2506980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385571" y="0"/>
                  </a:moveTo>
                  <a:lnTo>
                    <a:pt x="0" y="379475"/>
                  </a:lnTo>
                  <a:lnTo>
                    <a:pt x="385571" y="758952"/>
                  </a:lnTo>
                  <a:lnTo>
                    <a:pt x="771144" y="379475"/>
                  </a:lnTo>
                  <a:lnTo>
                    <a:pt x="385571" y="0"/>
                  </a:lnTo>
                  <a:close/>
                </a:path>
              </a:pathLst>
            </a:custGeom>
            <a:solidFill>
              <a:srgbClr val="FBF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735580" y="2506980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0" y="379475"/>
                  </a:moveTo>
                  <a:lnTo>
                    <a:pt x="385571" y="0"/>
                  </a:lnTo>
                  <a:lnTo>
                    <a:pt x="771144" y="379475"/>
                  </a:lnTo>
                  <a:lnTo>
                    <a:pt x="385571" y="758952"/>
                  </a:lnTo>
                  <a:lnTo>
                    <a:pt x="0" y="379475"/>
                  </a:lnTo>
                  <a:close/>
                </a:path>
              </a:pathLst>
            </a:custGeom>
            <a:ln w="27432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988945" y="2663444"/>
            <a:ext cx="267335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&gt;1  </a:t>
            </a:r>
            <a:r>
              <a:rPr sz="900" spc="10" dirty="0">
                <a:latin typeface="Verdana"/>
                <a:cs typeface="Verdana"/>
              </a:rPr>
              <a:t>&amp;&amp; </a:t>
            </a:r>
            <a:r>
              <a:rPr sz="900" spc="1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b</a:t>
            </a:r>
            <a:r>
              <a:rPr sz="900" dirty="0">
                <a:latin typeface="Verdana"/>
                <a:cs typeface="Verdana"/>
              </a:rPr>
              <a:t>=0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85033" y="3913378"/>
            <a:ext cx="799465" cy="787400"/>
            <a:chOff x="2685033" y="3913378"/>
            <a:chExt cx="799465" cy="787400"/>
          </a:xfrm>
        </p:grpSpPr>
        <p:sp>
          <p:nvSpPr>
            <p:cNvPr id="85" name="object 85"/>
            <p:cNvSpPr/>
            <p:nvPr/>
          </p:nvSpPr>
          <p:spPr>
            <a:xfrm>
              <a:off x="2699003" y="3927348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385571" y="0"/>
                  </a:moveTo>
                  <a:lnTo>
                    <a:pt x="0" y="379475"/>
                  </a:lnTo>
                  <a:lnTo>
                    <a:pt x="385571" y="758951"/>
                  </a:lnTo>
                  <a:lnTo>
                    <a:pt x="771144" y="379475"/>
                  </a:lnTo>
                  <a:lnTo>
                    <a:pt x="385571" y="0"/>
                  </a:lnTo>
                  <a:close/>
                </a:path>
              </a:pathLst>
            </a:custGeom>
            <a:solidFill>
              <a:srgbClr val="FBF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699003" y="3927348"/>
              <a:ext cx="771525" cy="759460"/>
            </a:xfrm>
            <a:custGeom>
              <a:avLst/>
              <a:gdLst/>
              <a:ahLst/>
              <a:cxnLst/>
              <a:rect l="l" t="t" r="r" b="b"/>
              <a:pathLst>
                <a:path w="771525" h="759460">
                  <a:moveTo>
                    <a:pt x="0" y="379475"/>
                  </a:moveTo>
                  <a:lnTo>
                    <a:pt x="385571" y="0"/>
                  </a:lnTo>
                  <a:lnTo>
                    <a:pt x="771144" y="379475"/>
                  </a:lnTo>
                  <a:lnTo>
                    <a:pt x="385571" y="758951"/>
                  </a:lnTo>
                  <a:lnTo>
                    <a:pt x="0" y="379475"/>
                  </a:lnTo>
                  <a:close/>
                </a:path>
              </a:pathLst>
            </a:custGeom>
            <a:ln w="27432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952369" y="4087114"/>
            <a:ext cx="2641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=2</a:t>
            </a:r>
            <a:endParaRPr sz="900">
              <a:latin typeface="Verdana"/>
              <a:cs typeface="Verdana"/>
            </a:endParaRPr>
          </a:p>
          <a:p>
            <a:pPr marL="15240" marR="5080" indent="63500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|| 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x</a:t>
            </a:r>
            <a:r>
              <a:rPr sz="900" dirty="0">
                <a:latin typeface="Verdana"/>
                <a:cs typeface="Verdana"/>
              </a:rPr>
              <a:t>&gt;1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396996" y="3253740"/>
            <a:ext cx="771525" cy="241300"/>
          </a:xfrm>
          <a:prstGeom prst="rect">
            <a:avLst/>
          </a:prstGeom>
          <a:solidFill>
            <a:srgbClr val="ECECE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900" spc="-5" dirty="0">
                <a:latin typeface="Verdana"/>
                <a:cs typeface="Verdana"/>
              </a:rPr>
              <a:t>x=x/a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044951" y="2878582"/>
            <a:ext cx="776605" cy="1049020"/>
            <a:chOff x="3044951" y="2878582"/>
            <a:chExt cx="776605" cy="1049020"/>
          </a:xfrm>
        </p:grpSpPr>
        <p:sp>
          <p:nvSpPr>
            <p:cNvPr id="90" name="object 90"/>
            <p:cNvSpPr/>
            <p:nvPr/>
          </p:nvSpPr>
          <p:spPr>
            <a:xfrm>
              <a:off x="3044951" y="3265932"/>
              <a:ext cx="82550" cy="661670"/>
            </a:xfrm>
            <a:custGeom>
              <a:avLst/>
              <a:gdLst/>
              <a:ahLst/>
              <a:cxnLst/>
              <a:rect l="l" t="t" r="r" b="b"/>
              <a:pathLst>
                <a:path w="82550" h="661670">
                  <a:moveTo>
                    <a:pt x="27431" y="579119"/>
                  </a:moveTo>
                  <a:lnTo>
                    <a:pt x="0" y="579119"/>
                  </a:lnTo>
                  <a:lnTo>
                    <a:pt x="41148" y="661415"/>
                  </a:lnTo>
                  <a:lnTo>
                    <a:pt x="75438" y="592835"/>
                  </a:lnTo>
                  <a:lnTo>
                    <a:pt x="27431" y="592835"/>
                  </a:lnTo>
                  <a:lnTo>
                    <a:pt x="27431" y="579119"/>
                  </a:lnTo>
                  <a:close/>
                </a:path>
                <a:path w="82550" h="661670">
                  <a:moveTo>
                    <a:pt x="54864" y="0"/>
                  </a:moveTo>
                  <a:lnTo>
                    <a:pt x="27431" y="0"/>
                  </a:lnTo>
                  <a:lnTo>
                    <a:pt x="27431" y="592835"/>
                  </a:lnTo>
                  <a:lnTo>
                    <a:pt x="54864" y="592835"/>
                  </a:lnTo>
                  <a:lnTo>
                    <a:pt x="54864" y="0"/>
                  </a:lnTo>
                  <a:close/>
                </a:path>
                <a:path w="82550" h="661670">
                  <a:moveTo>
                    <a:pt x="82296" y="579119"/>
                  </a:moveTo>
                  <a:lnTo>
                    <a:pt x="54864" y="579119"/>
                  </a:lnTo>
                  <a:lnTo>
                    <a:pt x="54864" y="592835"/>
                  </a:lnTo>
                  <a:lnTo>
                    <a:pt x="75438" y="592835"/>
                  </a:lnTo>
                  <a:lnTo>
                    <a:pt x="82296" y="57911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64764" y="2878581"/>
              <a:ext cx="756920" cy="897890"/>
            </a:xfrm>
            <a:custGeom>
              <a:avLst/>
              <a:gdLst/>
              <a:ahLst/>
              <a:cxnLst/>
              <a:rect l="l" t="t" r="r" b="b"/>
              <a:pathLst>
                <a:path w="756920" h="897889">
                  <a:moveTo>
                    <a:pt x="664464" y="853440"/>
                  </a:moveTo>
                  <a:lnTo>
                    <a:pt x="76200" y="853440"/>
                  </a:lnTo>
                  <a:lnTo>
                    <a:pt x="76200" y="821690"/>
                  </a:lnTo>
                  <a:lnTo>
                    <a:pt x="0" y="859790"/>
                  </a:lnTo>
                  <a:lnTo>
                    <a:pt x="76200" y="897890"/>
                  </a:lnTo>
                  <a:lnTo>
                    <a:pt x="76200" y="866140"/>
                  </a:lnTo>
                  <a:lnTo>
                    <a:pt x="664464" y="866140"/>
                  </a:lnTo>
                  <a:lnTo>
                    <a:pt x="664464" y="853440"/>
                  </a:lnTo>
                  <a:close/>
                </a:path>
                <a:path w="756920" h="897889">
                  <a:moveTo>
                    <a:pt x="756412" y="297688"/>
                  </a:moveTo>
                  <a:lnTo>
                    <a:pt x="724662" y="297688"/>
                  </a:lnTo>
                  <a:lnTo>
                    <a:pt x="724662" y="12700"/>
                  </a:lnTo>
                  <a:lnTo>
                    <a:pt x="724662" y="6350"/>
                  </a:lnTo>
                  <a:lnTo>
                    <a:pt x="724662" y="0"/>
                  </a:lnTo>
                  <a:lnTo>
                    <a:pt x="463296" y="0"/>
                  </a:lnTo>
                  <a:lnTo>
                    <a:pt x="463296" y="12700"/>
                  </a:lnTo>
                  <a:lnTo>
                    <a:pt x="711962" y="12700"/>
                  </a:lnTo>
                  <a:lnTo>
                    <a:pt x="711962" y="297688"/>
                  </a:lnTo>
                  <a:lnTo>
                    <a:pt x="680212" y="297688"/>
                  </a:lnTo>
                  <a:lnTo>
                    <a:pt x="718312" y="373888"/>
                  </a:lnTo>
                  <a:lnTo>
                    <a:pt x="750062" y="310388"/>
                  </a:lnTo>
                  <a:lnTo>
                    <a:pt x="756412" y="297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47515" y="3549396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889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396996" y="4677155"/>
            <a:ext cx="771525" cy="234950"/>
          </a:xfrm>
          <a:prstGeom prst="rect">
            <a:avLst/>
          </a:prstGeom>
          <a:solidFill>
            <a:srgbClr val="ECECEC"/>
          </a:solidFill>
          <a:ln w="914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900" spc="-5" dirty="0">
                <a:latin typeface="Verdana"/>
                <a:cs typeface="Verdana"/>
              </a:rPr>
              <a:t>x=x/b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044951" y="4301997"/>
            <a:ext cx="775970" cy="1049020"/>
            <a:chOff x="3044951" y="4301997"/>
            <a:chExt cx="775970" cy="1049020"/>
          </a:xfrm>
        </p:grpSpPr>
        <p:sp>
          <p:nvSpPr>
            <p:cNvPr id="95" name="object 95"/>
            <p:cNvSpPr/>
            <p:nvPr/>
          </p:nvSpPr>
          <p:spPr>
            <a:xfrm>
              <a:off x="3044951" y="4686299"/>
              <a:ext cx="82550" cy="664845"/>
            </a:xfrm>
            <a:custGeom>
              <a:avLst/>
              <a:gdLst/>
              <a:ahLst/>
              <a:cxnLst/>
              <a:rect l="l" t="t" r="r" b="b"/>
              <a:pathLst>
                <a:path w="82550" h="664845">
                  <a:moveTo>
                    <a:pt x="27431" y="582168"/>
                  </a:moveTo>
                  <a:lnTo>
                    <a:pt x="0" y="582168"/>
                  </a:lnTo>
                  <a:lnTo>
                    <a:pt x="41148" y="664463"/>
                  </a:lnTo>
                  <a:lnTo>
                    <a:pt x="75438" y="595884"/>
                  </a:lnTo>
                  <a:lnTo>
                    <a:pt x="27431" y="595884"/>
                  </a:lnTo>
                  <a:lnTo>
                    <a:pt x="27431" y="582168"/>
                  </a:lnTo>
                  <a:close/>
                </a:path>
                <a:path w="82550" h="664845">
                  <a:moveTo>
                    <a:pt x="54864" y="0"/>
                  </a:moveTo>
                  <a:lnTo>
                    <a:pt x="27431" y="0"/>
                  </a:lnTo>
                  <a:lnTo>
                    <a:pt x="27431" y="595884"/>
                  </a:lnTo>
                  <a:lnTo>
                    <a:pt x="54864" y="595884"/>
                  </a:lnTo>
                  <a:lnTo>
                    <a:pt x="54864" y="0"/>
                  </a:lnTo>
                  <a:close/>
                </a:path>
                <a:path w="82550" h="664845">
                  <a:moveTo>
                    <a:pt x="82296" y="582168"/>
                  </a:moveTo>
                  <a:lnTo>
                    <a:pt x="54864" y="582168"/>
                  </a:lnTo>
                  <a:lnTo>
                    <a:pt x="54864" y="595884"/>
                  </a:lnTo>
                  <a:lnTo>
                    <a:pt x="75438" y="595884"/>
                  </a:lnTo>
                  <a:lnTo>
                    <a:pt x="82296" y="582168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64764" y="4301997"/>
              <a:ext cx="756285" cy="897890"/>
            </a:xfrm>
            <a:custGeom>
              <a:avLst/>
              <a:gdLst/>
              <a:ahLst/>
              <a:cxnLst/>
              <a:rect l="l" t="t" r="r" b="b"/>
              <a:pathLst>
                <a:path w="756285" h="897889">
                  <a:moveTo>
                    <a:pt x="664464" y="853440"/>
                  </a:moveTo>
                  <a:lnTo>
                    <a:pt x="76200" y="853440"/>
                  </a:lnTo>
                  <a:lnTo>
                    <a:pt x="76200" y="821690"/>
                  </a:lnTo>
                  <a:lnTo>
                    <a:pt x="0" y="859790"/>
                  </a:lnTo>
                  <a:lnTo>
                    <a:pt x="76200" y="897890"/>
                  </a:lnTo>
                  <a:lnTo>
                    <a:pt x="76200" y="866140"/>
                  </a:lnTo>
                  <a:lnTo>
                    <a:pt x="664464" y="866140"/>
                  </a:lnTo>
                  <a:lnTo>
                    <a:pt x="664464" y="853440"/>
                  </a:lnTo>
                  <a:close/>
                </a:path>
                <a:path w="756285" h="897889">
                  <a:moveTo>
                    <a:pt x="755777" y="297688"/>
                  </a:moveTo>
                  <a:lnTo>
                    <a:pt x="724027" y="297688"/>
                  </a:lnTo>
                  <a:lnTo>
                    <a:pt x="724027" y="12700"/>
                  </a:lnTo>
                  <a:lnTo>
                    <a:pt x="724027" y="6350"/>
                  </a:lnTo>
                  <a:lnTo>
                    <a:pt x="724027" y="0"/>
                  </a:lnTo>
                  <a:lnTo>
                    <a:pt x="441960" y="0"/>
                  </a:lnTo>
                  <a:lnTo>
                    <a:pt x="441960" y="12700"/>
                  </a:lnTo>
                  <a:lnTo>
                    <a:pt x="711327" y="12700"/>
                  </a:lnTo>
                  <a:lnTo>
                    <a:pt x="711327" y="297688"/>
                  </a:lnTo>
                  <a:lnTo>
                    <a:pt x="679577" y="297688"/>
                  </a:lnTo>
                  <a:lnTo>
                    <a:pt x="717677" y="373888"/>
                  </a:lnTo>
                  <a:lnTo>
                    <a:pt x="749427" y="310388"/>
                  </a:lnTo>
                  <a:lnTo>
                    <a:pt x="755777" y="297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729227" y="4972811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889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788155" y="2713482"/>
            <a:ext cx="1066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C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868929" y="4798898"/>
            <a:ext cx="11493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10" dirty="0">
                <a:latin typeface="Verdana"/>
                <a:cs typeface="Verdana"/>
              </a:rPr>
              <a:t>D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92983" y="3375786"/>
            <a:ext cx="1054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B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769867" y="4119117"/>
            <a:ext cx="990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086100" y="2173985"/>
            <a:ext cx="82550" cy="333375"/>
          </a:xfrm>
          <a:custGeom>
            <a:avLst/>
            <a:gdLst/>
            <a:ahLst/>
            <a:cxnLst/>
            <a:rect l="l" t="t" r="r" b="b"/>
            <a:pathLst>
              <a:path w="82550" h="333375">
                <a:moveTo>
                  <a:pt x="0" y="248538"/>
                </a:moveTo>
                <a:lnTo>
                  <a:pt x="36575" y="332993"/>
                </a:lnTo>
                <a:lnTo>
                  <a:pt x="75210" y="265302"/>
                </a:lnTo>
                <a:lnTo>
                  <a:pt x="54101" y="265302"/>
                </a:lnTo>
                <a:lnTo>
                  <a:pt x="26669" y="263778"/>
                </a:lnTo>
                <a:lnTo>
                  <a:pt x="27422" y="250064"/>
                </a:lnTo>
                <a:lnTo>
                  <a:pt x="0" y="248538"/>
                </a:lnTo>
                <a:close/>
              </a:path>
              <a:path w="82550" h="333375">
                <a:moveTo>
                  <a:pt x="27422" y="250064"/>
                </a:moveTo>
                <a:lnTo>
                  <a:pt x="26669" y="263778"/>
                </a:lnTo>
                <a:lnTo>
                  <a:pt x="54101" y="265302"/>
                </a:lnTo>
                <a:lnTo>
                  <a:pt x="54854" y="251591"/>
                </a:lnTo>
                <a:lnTo>
                  <a:pt x="27422" y="250064"/>
                </a:lnTo>
                <a:close/>
              </a:path>
              <a:path w="82550" h="333375">
                <a:moveTo>
                  <a:pt x="54854" y="251591"/>
                </a:moveTo>
                <a:lnTo>
                  <a:pt x="54101" y="265302"/>
                </a:lnTo>
                <a:lnTo>
                  <a:pt x="75210" y="265302"/>
                </a:lnTo>
                <a:lnTo>
                  <a:pt x="82168" y="253111"/>
                </a:lnTo>
                <a:lnTo>
                  <a:pt x="54854" y="251591"/>
                </a:lnTo>
                <a:close/>
              </a:path>
              <a:path w="82550" h="333375">
                <a:moveTo>
                  <a:pt x="41148" y="0"/>
                </a:moveTo>
                <a:lnTo>
                  <a:pt x="27422" y="250064"/>
                </a:lnTo>
                <a:lnTo>
                  <a:pt x="54854" y="251591"/>
                </a:lnTo>
                <a:lnTo>
                  <a:pt x="68580" y="152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887217" y="1652778"/>
            <a:ext cx="350520" cy="45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ABD</a:t>
            </a:r>
            <a:endParaRPr sz="1200">
              <a:latin typeface="Verdana"/>
              <a:cs typeface="Verdana"/>
            </a:endParaRPr>
          </a:p>
          <a:p>
            <a:pPr marL="47625" algn="ctr">
              <a:lnSpc>
                <a:spcPct val="100000"/>
              </a:lnSpc>
              <a:spcBef>
                <a:spcPts val="820"/>
              </a:spcBef>
            </a:pPr>
            <a:r>
              <a:rPr sz="900" spc="5" dirty="0"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479548" y="5573267"/>
            <a:ext cx="960119" cy="256540"/>
          </a:xfrm>
          <a:custGeom>
            <a:avLst/>
            <a:gdLst/>
            <a:ahLst/>
            <a:cxnLst/>
            <a:rect l="l" t="t" r="r" b="b"/>
            <a:pathLst>
              <a:path w="960120" h="256539">
                <a:moveTo>
                  <a:pt x="0" y="256031"/>
                </a:moveTo>
                <a:lnTo>
                  <a:pt x="960120" y="256031"/>
                </a:lnTo>
                <a:lnTo>
                  <a:pt x="960120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556129" y="5604154"/>
            <a:ext cx="9906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Verdana"/>
                <a:cs typeface="Verdana"/>
              </a:rPr>
              <a:t>a=1,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b=0,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x=0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title"/>
          </p:nvPr>
        </p:nvSpPr>
        <p:spPr>
          <a:xfrm>
            <a:off x="255524" y="431419"/>
            <a:ext cx="25038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Condition</a:t>
            </a:r>
            <a:r>
              <a:rPr spc="-95" dirty="0"/>
              <a:t> </a:t>
            </a:r>
            <a:r>
              <a:rPr spc="-20" dirty="0"/>
              <a:t>Coverage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298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Cyclomatic</a:t>
            </a:r>
            <a:r>
              <a:rPr spc="-75" dirty="0"/>
              <a:t> </a:t>
            </a:r>
            <a:r>
              <a:rPr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577" y="1524380"/>
            <a:ext cx="8495030" cy="296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60070" indent="-1739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Cyclomatic </a:t>
            </a:r>
            <a:r>
              <a:rPr sz="1800" dirty="0">
                <a:latin typeface="Verdana"/>
                <a:cs typeface="Verdana"/>
              </a:rPr>
              <a:t>Complexity </a:t>
            </a:r>
            <a:r>
              <a:rPr sz="1800" spc="-5" dirty="0">
                <a:latin typeface="Verdana"/>
                <a:cs typeface="Verdana"/>
              </a:rPr>
              <a:t>(Code </a:t>
            </a:r>
            <a:r>
              <a:rPr sz="1800" dirty="0">
                <a:latin typeface="Verdana"/>
                <a:cs typeface="Verdana"/>
              </a:rPr>
              <a:t>Complexity) is a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metric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provides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quantitative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measure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logical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complexity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  <a:p>
            <a:pPr marL="186055" marR="508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When </a:t>
            </a:r>
            <a:r>
              <a:rPr sz="1800" dirty="0">
                <a:latin typeface="Verdana"/>
                <a:cs typeface="Verdana"/>
              </a:rPr>
              <a:t>Used in </a:t>
            </a:r>
            <a:r>
              <a:rPr sz="1800" spc="-5" dirty="0">
                <a:latin typeface="Verdana"/>
                <a:cs typeface="Verdana"/>
              </a:rPr>
              <a:t>the context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basis path testing method, </a:t>
            </a:r>
            <a:r>
              <a:rPr sz="1800" spc="-10" dirty="0">
                <a:latin typeface="Verdana"/>
                <a:cs typeface="Verdana"/>
              </a:rPr>
              <a:t>value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cyclomatic </a:t>
            </a:r>
            <a:r>
              <a:rPr sz="1800" dirty="0">
                <a:latin typeface="Verdana"/>
                <a:cs typeface="Verdana"/>
              </a:rPr>
              <a:t>complexity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defines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number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independent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paths</a:t>
            </a:r>
            <a:r>
              <a:rPr sz="1800" dirty="0">
                <a:latin typeface="Verdana"/>
                <a:cs typeface="Verdana"/>
              </a:rPr>
              <a:t> 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basis set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  <a:p>
            <a:pPr marL="186055" marR="37973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Also provides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upper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bound 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number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must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conducted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ensure that </a:t>
            </a:r>
            <a:r>
              <a:rPr sz="1800" dirty="0">
                <a:latin typeface="Verdana"/>
                <a:cs typeface="Verdana"/>
              </a:rPr>
              <a:t>all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statements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been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executed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 </a:t>
            </a:r>
            <a:r>
              <a:rPr sz="1800" dirty="0">
                <a:latin typeface="Verdana"/>
                <a:cs typeface="Verdana"/>
              </a:rPr>
              <a:t>least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once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  <a:tab pos="6332855" algn="l"/>
              </a:tabLst>
            </a:pPr>
            <a:r>
              <a:rPr sz="1800" spc="-5" dirty="0">
                <a:latin typeface="Verdana"/>
                <a:cs typeface="Verdana"/>
              </a:rPr>
              <a:t>Cyclomatic </a:t>
            </a:r>
            <a:r>
              <a:rPr sz="1800" dirty="0">
                <a:latin typeface="Verdana"/>
                <a:cs typeface="Verdana"/>
              </a:rPr>
              <a:t>complexity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often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referred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simply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	</a:t>
            </a:r>
            <a:r>
              <a:rPr sz="1800" spc="-5" dirty="0"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complexity,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McCabe's </a:t>
            </a:r>
            <a:r>
              <a:rPr sz="1800" dirty="0">
                <a:latin typeface="Verdana"/>
                <a:cs typeface="Verdana"/>
              </a:rPr>
              <a:t>complexity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4215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Calculating</a:t>
            </a:r>
            <a:r>
              <a:rPr spc="-45" dirty="0"/>
              <a:t> </a:t>
            </a:r>
            <a:r>
              <a:rPr spc="-5" dirty="0"/>
              <a:t>Cyclomatic</a:t>
            </a:r>
            <a:r>
              <a:rPr spc="-25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79930"/>
            <a:ext cx="8724265" cy="235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102870" indent="-1739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cyclomatic </a:t>
            </a:r>
            <a:r>
              <a:rPr sz="1800" dirty="0">
                <a:latin typeface="Verdana"/>
                <a:cs typeface="Verdana"/>
              </a:rPr>
              <a:t>complexity of a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module is calculated </a:t>
            </a:r>
            <a:r>
              <a:rPr sz="1800" spc="-5" dirty="0">
                <a:latin typeface="Verdana"/>
                <a:cs typeface="Verdana"/>
              </a:rPr>
              <a:t>from </a:t>
            </a:r>
            <a:r>
              <a:rPr sz="1800" dirty="0">
                <a:latin typeface="Verdana"/>
                <a:cs typeface="Verdana"/>
              </a:rPr>
              <a:t>a flow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graph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module , </a:t>
            </a:r>
            <a:r>
              <a:rPr sz="1800" spc="-5" dirty="0">
                <a:latin typeface="Verdana"/>
                <a:cs typeface="Verdana"/>
              </a:rPr>
              <a:t>when used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context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basis path testing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method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Cyclomatic </a:t>
            </a:r>
            <a:r>
              <a:rPr sz="1800" dirty="0">
                <a:latin typeface="Verdana"/>
                <a:cs typeface="Verdana"/>
              </a:rPr>
              <a:t>Complexity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V(G)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calculated one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three </a:t>
            </a:r>
            <a:r>
              <a:rPr sz="1800" spc="-15" dirty="0">
                <a:latin typeface="Verdana"/>
                <a:cs typeface="Verdana"/>
              </a:rPr>
              <a:t>ways:</a:t>
            </a:r>
            <a:endParaRPr sz="1800">
              <a:latin typeface="Verdana"/>
              <a:cs typeface="Verdana"/>
            </a:endParaRPr>
          </a:p>
          <a:p>
            <a:pPr marL="353695" marR="5080" lvl="1" indent="-17399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Arial"/>
              <a:buChar char="•"/>
              <a:tabLst>
                <a:tab pos="354330" algn="l"/>
              </a:tabLst>
            </a:pPr>
            <a:r>
              <a:rPr sz="1600" dirty="0">
                <a:latin typeface="Verdana"/>
                <a:cs typeface="Verdana"/>
              </a:rPr>
              <a:t>V(G) </a:t>
            </a:r>
            <a:r>
              <a:rPr sz="1600" spc="5" dirty="0">
                <a:latin typeface="Verdana"/>
                <a:cs typeface="Verdana"/>
              </a:rPr>
              <a:t>= E </a:t>
            </a:r>
            <a:r>
              <a:rPr sz="1600" dirty="0">
                <a:latin typeface="Verdana"/>
                <a:cs typeface="Verdana"/>
              </a:rPr>
              <a:t>- </a:t>
            </a:r>
            <a:r>
              <a:rPr sz="1600" spc="5" dirty="0">
                <a:latin typeface="Verdana"/>
                <a:cs typeface="Verdana"/>
              </a:rPr>
              <a:t>N + 2 </a:t>
            </a:r>
            <a:r>
              <a:rPr sz="1600" dirty="0">
                <a:latin typeface="Verdana"/>
                <a:cs typeface="Verdana"/>
              </a:rPr>
              <a:t>, where </a:t>
            </a:r>
            <a:r>
              <a:rPr sz="1600" spc="5" dirty="0">
                <a:latin typeface="Verdana"/>
                <a:cs typeface="Verdana"/>
              </a:rPr>
              <a:t>E </a:t>
            </a:r>
            <a:r>
              <a:rPr sz="1600" spc="-5" dirty="0">
                <a:latin typeface="Verdana"/>
                <a:cs typeface="Verdana"/>
              </a:rPr>
              <a:t>is the </a:t>
            </a:r>
            <a:r>
              <a:rPr sz="1600" dirty="0">
                <a:latin typeface="Verdana"/>
                <a:cs typeface="Verdana"/>
              </a:rPr>
              <a:t>number </a:t>
            </a:r>
            <a:r>
              <a:rPr sz="1600" spc="5" dirty="0">
                <a:latin typeface="Verdana"/>
                <a:cs typeface="Verdana"/>
              </a:rPr>
              <a:t>of edges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5" dirty="0">
                <a:latin typeface="Verdana"/>
                <a:cs typeface="Verdana"/>
              </a:rPr>
              <a:t>N =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number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nodes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graph</a:t>
            </a:r>
            <a:endParaRPr sz="1600">
              <a:latin typeface="Verdana"/>
              <a:cs typeface="Verdana"/>
            </a:endParaRPr>
          </a:p>
          <a:p>
            <a:pPr marL="353695" lvl="1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4330" algn="l"/>
              </a:tabLst>
            </a:pPr>
            <a:r>
              <a:rPr sz="1600" dirty="0">
                <a:latin typeface="Verdana"/>
                <a:cs typeface="Verdana"/>
              </a:rPr>
              <a:t>V(G)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=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P+1,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number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predicate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nodes</a:t>
            </a:r>
            <a:endParaRPr sz="1600">
              <a:latin typeface="Verdana"/>
              <a:cs typeface="Verdana"/>
            </a:endParaRPr>
          </a:p>
          <a:p>
            <a:pPr marL="353695" lvl="1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4330" algn="l"/>
              </a:tabLst>
            </a:pPr>
            <a:r>
              <a:rPr sz="1600" dirty="0">
                <a:latin typeface="Verdana"/>
                <a:cs typeface="Verdana"/>
              </a:rPr>
              <a:t>V(G)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=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, where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number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region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graph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05711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1066800"/>
                </a:moveTo>
                <a:lnTo>
                  <a:pt x="2133600" y="1066800"/>
                </a:lnTo>
                <a:lnTo>
                  <a:pt x="2133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2192">
            <a:solidFill>
              <a:srgbClr val="006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77" y="3755516"/>
            <a:ext cx="8368665" cy="260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153670" indent="-357505">
              <a:lnSpc>
                <a:spcPct val="120000"/>
              </a:lnSpc>
              <a:spcBef>
                <a:spcPts val="100"/>
              </a:spcBef>
              <a:buAutoNum type="arabicPeriod"/>
              <a:tabLst>
                <a:tab pos="357505" algn="l"/>
              </a:tabLst>
            </a:pPr>
            <a:r>
              <a:rPr sz="1800" spc="-5" dirty="0">
                <a:latin typeface="Verdana"/>
                <a:cs typeface="Verdana"/>
              </a:rPr>
              <a:t>Cyclomatic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Complexity,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V(G)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flow </a:t>
            </a:r>
            <a:r>
              <a:rPr sz="1800" spc="-10" dirty="0">
                <a:latin typeface="Verdana"/>
                <a:cs typeface="Verdana"/>
              </a:rPr>
              <a:t>Graph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V(G)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 E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+ 2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5" dirty="0">
                <a:latin typeface="Verdana"/>
                <a:cs typeface="Verdana"/>
              </a:rPr>
              <a:t>Number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Edges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graph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(7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above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figure)</a:t>
            </a:r>
            <a:endParaRPr sz="1800">
              <a:latin typeface="Verdana"/>
              <a:cs typeface="Verdana"/>
            </a:endParaRPr>
          </a:p>
          <a:p>
            <a:pPr marL="408940" marR="3729354">
              <a:lnSpc>
                <a:spcPct val="120000"/>
              </a:lnSpc>
            </a:pPr>
            <a:r>
              <a:rPr sz="1800" dirty="0">
                <a:latin typeface="Verdana"/>
                <a:cs typeface="Verdana"/>
              </a:rPr>
              <a:t>N 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number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flow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graph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Nodes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(6)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 =</a:t>
            </a:r>
            <a:r>
              <a:rPr sz="1800" spc="-5" dirty="0">
                <a:latin typeface="Verdana"/>
                <a:cs typeface="Verdana"/>
              </a:rPr>
              <a:t> number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10" dirty="0">
                <a:latin typeface="Verdana"/>
                <a:cs typeface="Verdana"/>
              </a:rPr>
              <a:t>Regions </a:t>
            </a:r>
            <a:r>
              <a:rPr sz="1800" spc="-5" dirty="0">
                <a:latin typeface="Verdana"/>
                <a:cs typeface="Verdana"/>
              </a:rPr>
              <a:t>(3)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Verdana"/>
                <a:cs typeface="Verdana"/>
              </a:rPr>
              <a:t>Hence V(G)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7-6+2 =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357505" algn="l"/>
              </a:tabLst>
            </a:pPr>
            <a:r>
              <a:rPr sz="1800" spc="-5" dirty="0">
                <a:latin typeface="Verdana"/>
                <a:cs typeface="Verdana"/>
              </a:rPr>
              <a:t>V(G) </a:t>
            </a:r>
            <a:r>
              <a:rPr sz="1800" dirty="0">
                <a:latin typeface="Verdana"/>
                <a:cs typeface="Verdana"/>
              </a:rPr>
              <a:t>can also be calculated as </a:t>
            </a:r>
            <a:r>
              <a:rPr sz="1800" spc="-5" dirty="0">
                <a:latin typeface="Verdana"/>
                <a:cs typeface="Verdana"/>
              </a:rPr>
              <a:t>V(G)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5" dirty="0">
                <a:latin typeface="Verdana"/>
                <a:cs typeface="Verdana"/>
              </a:rPr>
              <a:t>P+1, where </a:t>
            </a:r>
            <a:r>
              <a:rPr sz="1800" dirty="0">
                <a:latin typeface="Verdana"/>
                <a:cs typeface="Verdana"/>
              </a:rPr>
              <a:t>P is </a:t>
            </a:r>
            <a:r>
              <a:rPr sz="1800" spc="-5" dirty="0">
                <a:latin typeface="Verdana"/>
                <a:cs typeface="Verdana"/>
              </a:rPr>
              <a:t>the number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predicate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nodes.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Here V(G)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5" dirty="0">
                <a:latin typeface="Verdana"/>
                <a:cs typeface="Verdana"/>
              </a:rPr>
              <a:t>2+1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 3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34"/>
              </a:spcBef>
              <a:buAutoNum type="arabicPeriod" startAt="2"/>
              <a:tabLst>
                <a:tab pos="357505" algn="l"/>
              </a:tabLst>
            </a:pPr>
            <a:r>
              <a:rPr sz="1800" spc="-5" dirty="0">
                <a:latin typeface="Verdana"/>
                <a:cs typeface="Verdana"/>
              </a:rPr>
              <a:t>Also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V(G)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calculated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V(G)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 </a:t>
            </a:r>
            <a:r>
              <a:rPr sz="1800" spc="-5" dirty="0">
                <a:latin typeface="Verdana"/>
                <a:cs typeface="Verdana"/>
              </a:rPr>
              <a:t>hence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V(G)</a:t>
            </a:r>
            <a:r>
              <a:rPr sz="1800" dirty="0">
                <a:latin typeface="Verdana"/>
                <a:cs typeface="Verdana"/>
              </a:rPr>
              <a:t> 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1538427"/>
            <a:ext cx="21640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given figure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b are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predicate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nodes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43200" y="1301496"/>
            <a:ext cx="3606165" cy="2520950"/>
            <a:chOff x="2743200" y="1301496"/>
            <a:chExt cx="3606165" cy="25209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0" y="1301496"/>
              <a:ext cx="2767583" cy="2520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43200" y="2013204"/>
              <a:ext cx="838200" cy="103505"/>
            </a:xfrm>
            <a:custGeom>
              <a:avLst/>
              <a:gdLst/>
              <a:ahLst/>
              <a:cxnLst/>
              <a:rect l="l" t="t" r="r" b="b"/>
              <a:pathLst>
                <a:path w="838200" h="103505">
                  <a:moveTo>
                    <a:pt x="749680" y="0"/>
                  </a:moveTo>
                  <a:lnTo>
                    <a:pt x="745744" y="1016"/>
                  </a:lnTo>
                  <a:lnTo>
                    <a:pt x="744092" y="4063"/>
                  </a:lnTo>
                  <a:lnTo>
                    <a:pt x="742314" y="7112"/>
                  </a:lnTo>
                  <a:lnTo>
                    <a:pt x="743330" y="10922"/>
                  </a:lnTo>
                  <a:lnTo>
                    <a:pt x="746251" y="12700"/>
                  </a:lnTo>
                  <a:lnTo>
                    <a:pt x="802188" y="45422"/>
                  </a:lnTo>
                  <a:lnTo>
                    <a:pt x="825626" y="45466"/>
                  </a:lnTo>
                  <a:lnTo>
                    <a:pt x="825626" y="58166"/>
                  </a:lnTo>
                  <a:lnTo>
                    <a:pt x="802116" y="58166"/>
                  </a:lnTo>
                  <a:lnTo>
                    <a:pt x="743076" y="92456"/>
                  </a:lnTo>
                  <a:lnTo>
                    <a:pt x="742061" y="96266"/>
                  </a:lnTo>
                  <a:lnTo>
                    <a:pt x="745616" y="102362"/>
                  </a:lnTo>
                  <a:lnTo>
                    <a:pt x="749553" y="103378"/>
                  </a:lnTo>
                  <a:lnTo>
                    <a:pt x="752475" y="101600"/>
                  </a:lnTo>
                  <a:lnTo>
                    <a:pt x="827456" y="58166"/>
                  </a:lnTo>
                  <a:lnTo>
                    <a:pt x="825626" y="58166"/>
                  </a:lnTo>
                  <a:lnTo>
                    <a:pt x="827531" y="58122"/>
                  </a:lnTo>
                  <a:lnTo>
                    <a:pt x="838200" y="51943"/>
                  </a:lnTo>
                  <a:lnTo>
                    <a:pt x="749680" y="0"/>
                  </a:lnTo>
                  <a:close/>
                </a:path>
                <a:path w="838200" h="103505">
                  <a:moveTo>
                    <a:pt x="813083" y="51796"/>
                  </a:moveTo>
                  <a:lnTo>
                    <a:pt x="802190" y="58122"/>
                  </a:lnTo>
                  <a:lnTo>
                    <a:pt x="825626" y="58166"/>
                  </a:lnTo>
                  <a:lnTo>
                    <a:pt x="825626" y="57276"/>
                  </a:lnTo>
                  <a:lnTo>
                    <a:pt x="822451" y="57276"/>
                  </a:lnTo>
                  <a:lnTo>
                    <a:pt x="813083" y="51796"/>
                  </a:lnTo>
                  <a:close/>
                </a:path>
                <a:path w="838200" h="103505">
                  <a:moveTo>
                    <a:pt x="0" y="43942"/>
                  </a:moveTo>
                  <a:lnTo>
                    <a:pt x="0" y="56642"/>
                  </a:lnTo>
                  <a:lnTo>
                    <a:pt x="802190" y="58122"/>
                  </a:lnTo>
                  <a:lnTo>
                    <a:pt x="813083" y="51796"/>
                  </a:lnTo>
                  <a:lnTo>
                    <a:pt x="802188" y="45422"/>
                  </a:lnTo>
                  <a:lnTo>
                    <a:pt x="0" y="43942"/>
                  </a:lnTo>
                  <a:close/>
                </a:path>
                <a:path w="838200" h="103505">
                  <a:moveTo>
                    <a:pt x="822451" y="46355"/>
                  </a:moveTo>
                  <a:lnTo>
                    <a:pt x="813083" y="51796"/>
                  </a:lnTo>
                  <a:lnTo>
                    <a:pt x="822451" y="57276"/>
                  </a:lnTo>
                  <a:lnTo>
                    <a:pt x="822451" y="46355"/>
                  </a:lnTo>
                  <a:close/>
                </a:path>
                <a:path w="838200" h="103505">
                  <a:moveTo>
                    <a:pt x="825626" y="46355"/>
                  </a:moveTo>
                  <a:lnTo>
                    <a:pt x="822451" y="46355"/>
                  </a:lnTo>
                  <a:lnTo>
                    <a:pt x="822451" y="57276"/>
                  </a:lnTo>
                  <a:lnTo>
                    <a:pt x="825626" y="57276"/>
                  </a:lnTo>
                  <a:lnTo>
                    <a:pt x="825626" y="46355"/>
                  </a:lnTo>
                  <a:close/>
                </a:path>
                <a:path w="838200" h="103505">
                  <a:moveTo>
                    <a:pt x="802188" y="45422"/>
                  </a:moveTo>
                  <a:lnTo>
                    <a:pt x="813083" y="51796"/>
                  </a:lnTo>
                  <a:lnTo>
                    <a:pt x="822451" y="46355"/>
                  </a:lnTo>
                  <a:lnTo>
                    <a:pt x="825626" y="46355"/>
                  </a:lnTo>
                  <a:lnTo>
                    <a:pt x="825626" y="45466"/>
                  </a:lnTo>
                  <a:lnTo>
                    <a:pt x="802188" y="45422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8026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Calculating</a:t>
            </a:r>
            <a:r>
              <a:rPr spc="-45" dirty="0"/>
              <a:t> </a:t>
            </a:r>
            <a:r>
              <a:rPr spc="-5" dirty="0"/>
              <a:t>Cyclomatic</a:t>
            </a:r>
            <a:r>
              <a:rPr spc="-25" dirty="0"/>
              <a:t> </a:t>
            </a:r>
            <a:r>
              <a:rPr spc="-5" dirty="0"/>
              <a:t>Complexity</a:t>
            </a:r>
            <a:r>
              <a:rPr dirty="0"/>
              <a:t> </a:t>
            </a:r>
            <a:r>
              <a:rPr spc="-5" dirty="0"/>
              <a:t>:</a:t>
            </a:r>
            <a:r>
              <a:rPr spc="5" dirty="0"/>
              <a:t> </a:t>
            </a:r>
            <a:r>
              <a:rPr spc="-5" dirty="0"/>
              <a:t>Example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975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7060" algn="l"/>
              </a:tabLst>
            </a:pPr>
            <a:r>
              <a:rPr spc="-5" dirty="0"/>
              <a:t>4.4	</a:t>
            </a:r>
            <a:r>
              <a:rPr spc="-10" dirty="0"/>
              <a:t>Experience-based</a:t>
            </a:r>
            <a:r>
              <a:rPr spc="45" dirty="0"/>
              <a:t> </a:t>
            </a:r>
            <a:r>
              <a:rPr spc="-65" dirty="0"/>
              <a:t>Test</a:t>
            </a:r>
            <a:r>
              <a:rPr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025812"/>
            <a:ext cx="8184515" cy="522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501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dirty="0">
                <a:latin typeface="Verdana"/>
                <a:cs typeface="Verdana"/>
              </a:rPr>
              <a:t>When </a:t>
            </a:r>
            <a:r>
              <a:rPr sz="1600" spc="-5" dirty="0">
                <a:latin typeface="Verdana"/>
                <a:cs typeface="Verdana"/>
              </a:rPr>
              <a:t>applying </a:t>
            </a:r>
            <a:r>
              <a:rPr sz="1600" dirty="0">
                <a:latin typeface="Verdana"/>
                <a:cs typeface="Verdana"/>
              </a:rPr>
              <a:t>experience-based test </a:t>
            </a:r>
            <a:r>
              <a:rPr sz="1600" spc="-5" dirty="0">
                <a:latin typeface="Verdana"/>
                <a:cs typeface="Verdana"/>
              </a:rPr>
              <a:t>techniques, the </a:t>
            </a:r>
            <a:r>
              <a:rPr sz="1600" dirty="0">
                <a:latin typeface="Verdana"/>
                <a:cs typeface="Verdana"/>
              </a:rPr>
              <a:t>test cases are derived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from </a:t>
            </a:r>
            <a:r>
              <a:rPr sz="1600" spc="-5" dirty="0">
                <a:latin typeface="Verdana"/>
                <a:cs typeface="Verdana"/>
              </a:rPr>
              <a:t>the tester’s </a:t>
            </a:r>
            <a:r>
              <a:rPr sz="1600" dirty="0">
                <a:latin typeface="Verdana"/>
                <a:cs typeface="Verdana"/>
              </a:rPr>
              <a:t>skill </a:t>
            </a:r>
            <a:r>
              <a:rPr sz="1600" spc="-5" dirty="0">
                <a:latin typeface="Verdana"/>
                <a:cs typeface="Verdana"/>
              </a:rPr>
              <a:t>and intuition, and their </a:t>
            </a:r>
            <a:r>
              <a:rPr sz="1600" dirty="0">
                <a:latin typeface="Verdana"/>
                <a:cs typeface="Verdana"/>
              </a:rPr>
              <a:t>experience </a:t>
            </a:r>
            <a:r>
              <a:rPr sz="1600" spc="-5" dirty="0">
                <a:latin typeface="Verdana"/>
                <a:cs typeface="Verdana"/>
              </a:rPr>
              <a:t>with similar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technologies.</a:t>
            </a:r>
            <a:endParaRPr sz="1600">
              <a:latin typeface="Verdana"/>
              <a:cs typeface="Verdana"/>
            </a:endParaRPr>
          </a:p>
          <a:p>
            <a:pPr marL="350520" marR="481330" indent="-338455">
              <a:lnSpc>
                <a:spcPct val="1502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dirty="0">
                <a:latin typeface="Verdana"/>
                <a:cs typeface="Verdana"/>
              </a:rPr>
              <a:t>These </a:t>
            </a:r>
            <a:r>
              <a:rPr sz="1600" spc="-5" dirty="0">
                <a:latin typeface="Verdana"/>
                <a:cs typeface="Verdana"/>
              </a:rPr>
              <a:t>techniques </a:t>
            </a:r>
            <a:r>
              <a:rPr sz="1600" dirty="0">
                <a:latin typeface="Verdana"/>
                <a:cs typeface="Verdana"/>
              </a:rPr>
              <a:t>can be helpful </a:t>
            </a:r>
            <a:r>
              <a:rPr sz="1600" spc="-5" dirty="0">
                <a:latin typeface="Verdana"/>
                <a:cs typeface="Verdana"/>
              </a:rPr>
              <a:t>in identifying tests that </a:t>
            </a:r>
            <a:r>
              <a:rPr sz="1600" dirty="0">
                <a:latin typeface="Verdana"/>
                <a:cs typeface="Verdana"/>
              </a:rPr>
              <a:t>were not easily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identified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other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more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systematic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techniques.</a:t>
            </a:r>
            <a:endParaRPr sz="16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dirty="0">
                <a:latin typeface="Verdana"/>
                <a:cs typeface="Verdana"/>
              </a:rPr>
              <a:t>Depending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tester’s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approach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experience,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techniques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endParaRPr sz="160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achieve </a:t>
            </a:r>
            <a:r>
              <a:rPr sz="1600" dirty="0">
                <a:latin typeface="Verdana"/>
                <a:cs typeface="Verdana"/>
              </a:rPr>
              <a:t>widely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varying </a:t>
            </a:r>
            <a:r>
              <a:rPr sz="1600" spc="5" dirty="0">
                <a:latin typeface="Verdana"/>
                <a:cs typeface="Verdana"/>
              </a:rPr>
              <a:t>degrees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effectiveness.</a:t>
            </a:r>
            <a:endParaRPr sz="1600">
              <a:latin typeface="Verdana"/>
              <a:cs typeface="Verdana"/>
            </a:endParaRPr>
          </a:p>
          <a:p>
            <a:pPr marL="350520" marR="218440" indent="-338455">
              <a:lnSpc>
                <a:spcPct val="15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spc="-5" dirty="0">
                <a:latin typeface="Verdana"/>
                <a:cs typeface="Verdana"/>
              </a:rPr>
              <a:t>Coverage </a:t>
            </a:r>
            <a:r>
              <a:rPr sz="1600" dirty="0">
                <a:latin typeface="Verdana"/>
                <a:cs typeface="Verdana"/>
              </a:rPr>
              <a:t>can be difficult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assess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not be </a:t>
            </a:r>
            <a:r>
              <a:rPr sz="1600" spc="-5" dirty="0">
                <a:latin typeface="Verdana"/>
                <a:cs typeface="Verdana"/>
              </a:rPr>
              <a:t>measurable with </a:t>
            </a:r>
            <a:r>
              <a:rPr sz="1600" dirty="0">
                <a:latin typeface="Verdana"/>
                <a:cs typeface="Verdana"/>
              </a:rPr>
              <a:t>these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techniques.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b="1" spc="5" dirty="0">
                <a:latin typeface="Verdana"/>
                <a:cs typeface="Verdana"/>
              </a:rPr>
              <a:t>Commonly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used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experience-based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techniques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dirty="0">
                <a:latin typeface="Verdana"/>
                <a:cs typeface="Verdana"/>
              </a:rPr>
              <a:t>Error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Guessing</a:t>
            </a:r>
            <a:endParaRPr sz="16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dirty="0">
                <a:latin typeface="Verdana"/>
                <a:cs typeface="Verdana"/>
              </a:rPr>
              <a:t>Exploratory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spc="-5" dirty="0">
                <a:latin typeface="Verdana"/>
                <a:cs typeface="Verdana"/>
              </a:rPr>
              <a:t>Checklist-based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7616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0425" algn="l"/>
              </a:tabLst>
            </a:pPr>
            <a:r>
              <a:rPr spc="-5" dirty="0"/>
              <a:t>4.4.1	</a:t>
            </a:r>
            <a:r>
              <a:rPr spc="-15" dirty="0"/>
              <a:t>Error</a:t>
            </a:r>
            <a:r>
              <a:rPr spc="-25" dirty="0"/>
              <a:t> </a:t>
            </a:r>
            <a:r>
              <a:rPr spc="-5" dirty="0"/>
              <a:t>Guessing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25" y="1150747"/>
            <a:ext cx="8639175" cy="525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Verdana"/>
                <a:cs typeface="Verdana"/>
              </a:rPr>
              <a:t>It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is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an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ad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hoc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approach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650" spc="-5" dirty="0">
                <a:latin typeface="Verdana"/>
                <a:cs typeface="Verdana"/>
              </a:rPr>
              <a:t>Error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guessing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is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technique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used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 </a:t>
            </a:r>
            <a:r>
              <a:rPr sz="1650" spc="-5" dirty="0">
                <a:latin typeface="Verdana"/>
                <a:cs typeface="Verdana"/>
              </a:rPr>
              <a:t>anticipate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the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occurrence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of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mistakes,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50" spc="-5" dirty="0">
                <a:latin typeface="Verdana"/>
                <a:cs typeface="Verdana"/>
              </a:rPr>
              <a:t>defects, </a:t>
            </a:r>
            <a:r>
              <a:rPr sz="1650" dirty="0">
                <a:latin typeface="Verdana"/>
                <a:cs typeface="Verdana"/>
              </a:rPr>
              <a:t>and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failures,</a:t>
            </a:r>
            <a:r>
              <a:rPr sz="165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based </a:t>
            </a:r>
            <a:r>
              <a:rPr sz="1650" dirty="0">
                <a:latin typeface="Verdana"/>
                <a:cs typeface="Verdana"/>
              </a:rPr>
              <a:t>on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the</a:t>
            </a:r>
            <a:r>
              <a:rPr sz="165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tester’s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knowledge,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including:</a:t>
            </a:r>
            <a:endParaRPr sz="16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50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spc="5" dirty="0">
                <a:latin typeface="Verdana"/>
                <a:cs typeface="Verdana"/>
              </a:rPr>
              <a:t>How</a:t>
            </a:r>
            <a:r>
              <a:rPr sz="1650" spc="-4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the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application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has </a:t>
            </a:r>
            <a:r>
              <a:rPr sz="1650" spc="-5" dirty="0">
                <a:latin typeface="Verdana"/>
                <a:cs typeface="Verdana"/>
              </a:rPr>
              <a:t>worked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in the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past</a:t>
            </a:r>
            <a:endParaRPr sz="16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47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dirty="0">
                <a:latin typeface="Verdana"/>
                <a:cs typeface="Verdana"/>
              </a:rPr>
              <a:t>What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types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of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mistakes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the</a:t>
            </a:r>
            <a:r>
              <a:rPr sz="1650" spc="-5" dirty="0">
                <a:latin typeface="Verdana"/>
                <a:cs typeface="Verdana"/>
              </a:rPr>
              <a:t> developers</a:t>
            </a:r>
            <a:r>
              <a:rPr sz="1650" dirty="0">
                <a:latin typeface="Verdana"/>
                <a:cs typeface="Verdana"/>
              </a:rPr>
              <a:t> tend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 </a:t>
            </a:r>
            <a:r>
              <a:rPr sz="1650" spc="-5" dirty="0">
                <a:latin typeface="Verdana"/>
                <a:cs typeface="Verdana"/>
              </a:rPr>
              <a:t>make</a:t>
            </a:r>
            <a:endParaRPr sz="16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spc="-10" dirty="0">
                <a:latin typeface="Verdana"/>
                <a:cs typeface="Verdana"/>
              </a:rPr>
              <a:t>Failures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that</a:t>
            </a:r>
            <a:r>
              <a:rPr sz="1650" spc="-10" dirty="0">
                <a:latin typeface="Verdana"/>
                <a:cs typeface="Verdana"/>
              </a:rPr>
              <a:t> have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occurred in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other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applications</a:t>
            </a:r>
            <a:endParaRPr sz="1650">
              <a:latin typeface="Verdana"/>
              <a:cs typeface="Verdana"/>
            </a:endParaRPr>
          </a:p>
          <a:p>
            <a:pPr marL="12700" marR="221615">
              <a:lnSpc>
                <a:spcPct val="150400"/>
              </a:lnSpc>
              <a:spcBef>
                <a:spcPts val="480"/>
              </a:spcBef>
            </a:pPr>
            <a:r>
              <a:rPr sz="1650" spc="5" dirty="0">
                <a:latin typeface="Verdana"/>
                <a:cs typeface="Verdana"/>
              </a:rPr>
              <a:t>A </a:t>
            </a:r>
            <a:r>
              <a:rPr sz="1650" dirty="0">
                <a:latin typeface="Verdana"/>
                <a:cs typeface="Verdana"/>
              </a:rPr>
              <a:t>methodical </a:t>
            </a:r>
            <a:r>
              <a:rPr sz="1650" spc="-5" dirty="0">
                <a:latin typeface="Verdana"/>
                <a:cs typeface="Verdana"/>
              </a:rPr>
              <a:t>approach </a:t>
            </a:r>
            <a:r>
              <a:rPr sz="1650" dirty="0">
                <a:latin typeface="Verdana"/>
                <a:cs typeface="Verdana"/>
              </a:rPr>
              <a:t>to the </a:t>
            </a:r>
            <a:r>
              <a:rPr sz="1650" spc="-5" dirty="0">
                <a:latin typeface="Verdana"/>
                <a:cs typeface="Verdana"/>
              </a:rPr>
              <a:t>error </a:t>
            </a:r>
            <a:r>
              <a:rPr sz="1650" dirty="0">
                <a:latin typeface="Verdana"/>
                <a:cs typeface="Verdana"/>
              </a:rPr>
              <a:t>guessing technique </a:t>
            </a:r>
            <a:r>
              <a:rPr sz="1650" spc="-5" dirty="0">
                <a:latin typeface="Verdana"/>
                <a:cs typeface="Verdana"/>
              </a:rPr>
              <a:t>is to create </a:t>
            </a:r>
            <a:r>
              <a:rPr sz="1650" spc="5" dirty="0">
                <a:latin typeface="Verdana"/>
                <a:cs typeface="Verdana"/>
              </a:rPr>
              <a:t>a </a:t>
            </a:r>
            <a:r>
              <a:rPr sz="1650" dirty="0">
                <a:latin typeface="Verdana"/>
                <a:cs typeface="Verdana"/>
              </a:rPr>
              <a:t>list of 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possible mistakes, defects, </a:t>
            </a:r>
            <a:r>
              <a:rPr sz="1650" dirty="0">
                <a:latin typeface="Verdana"/>
                <a:cs typeface="Verdana"/>
              </a:rPr>
              <a:t>and </a:t>
            </a:r>
            <a:r>
              <a:rPr sz="1650" spc="-5" dirty="0">
                <a:latin typeface="Verdana"/>
                <a:cs typeface="Verdana"/>
              </a:rPr>
              <a:t>failures, </a:t>
            </a:r>
            <a:r>
              <a:rPr sz="1650" dirty="0">
                <a:latin typeface="Verdana"/>
                <a:cs typeface="Verdana"/>
              </a:rPr>
              <a:t>and </a:t>
            </a:r>
            <a:r>
              <a:rPr sz="1650" spc="-5" dirty="0">
                <a:latin typeface="Verdana"/>
                <a:cs typeface="Verdana"/>
              </a:rPr>
              <a:t>design tests that will </a:t>
            </a:r>
            <a:r>
              <a:rPr sz="1650" dirty="0">
                <a:latin typeface="Verdana"/>
                <a:cs typeface="Verdana"/>
              </a:rPr>
              <a:t>expose those </a:t>
            </a:r>
            <a:r>
              <a:rPr sz="1650" spc="-57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failures </a:t>
            </a:r>
            <a:r>
              <a:rPr sz="1650" dirty="0">
                <a:latin typeface="Verdana"/>
                <a:cs typeface="Verdana"/>
              </a:rPr>
              <a:t>and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the defects that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caused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them.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650" b="1" dirty="0">
                <a:latin typeface="Verdana"/>
                <a:cs typeface="Verdana"/>
              </a:rPr>
              <a:t>Example</a:t>
            </a:r>
            <a:r>
              <a:rPr sz="1650" b="1" spc="-80" dirty="0">
                <a:latin typeface="Verdana"/>
                <a:cs typeface="Verdana"/>
              </a:rPr>
              <a:t> </a:t>
            </a:r>
            <a:r>
              <a:rPr sz="1650" b="1" dirty="0">
                <a:latin typeface="Verdana"/>
                <a:cs typeface="Verdana"/>
              </a:rPr>
              <a:t>: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50400"/>
              </a:lnSpc>
              <a:spcBef>
                <a:spcPts val="480"/>
              </a:spcBef>
            </a:pPr>
            <a:r>
              <a:rPr sz="1650" dirty="0">
                <a:latin typeface="Verdana"/>
                <a:cs typeface="Verdana"/>
              </a:rPr>
              <a:t>Suppose </a:t>
            </a:r>
            <a:r>
              <a:rPr sz="1650" spc="-5" dirty="0">
                <a:latin typeface="Verdana"/>
                <a:cs typeface="Verdana"/>
              </a:rPr>
              <a:t>we </a:t>
            </a:r>
            <a:r>
              <a:rPr sz="1650" spc="-10" dirty="0">
                <a:latin typeface="Verdana"/>
                <a:cs typeface="Verdana"/>
              </a:rPr>
              <a:t>have </a:t>
            </a:r>
            <a:r>
              <a:rPr sz="1650" dirty="0">
                <a:latin typeface="Verdana"/>
                <a:cs typeface="Verdana"/>
              </a:rPr>
              <a:t>to </a:t>
            </a:r>
            <a:r>
              <a:rPr sz="1650" spc="-5" dirty="0">
                <a:latin typeface="Verdana"/>
                <a:cs typeface="Verdana"/>
              </a:rPr>
              <a:t>test the </a:t>
            </a:r>
            <a:r>
              <a:rPr sz="1650" dirty="0">
                <a:latin typeface="Verdana"/>
                <a:cs typeface="Verdana"/>
              </a:rPr>
              <a:t>login screen of </a:t>
            </a:r>
            <a:r>
              <a:rPr sz="1650" spc="-5" dirty="0">
                <a:latin typeface="Verdana"/>
                <a:cs typeface="Verdana"/>
              </a:rPr>
              <a:t>an application. </a:t>
            </a:r>
            <a:r>
              <a:rPr sz="1650" dirty="0">
                <a:latin typeface="Verdana"/>
                <a:cs typeface="Verdana"/>
              </a:rPr>
              <a:t>An experienced </a:t>
            </a:r>
            <a:r>
              <a:rPr sz="1650" spc="-5" dirty="0">
                <a:latin typeface="Verdana"/>
                <a:cs typeface="Verdana"/>
              </a:rPr>
              <a:t>test </a:t>
            </a:r>
            <a:r>
              <a:rPr sz="1650" dirty="0">
                <a:latin typeface="Verdana"/>
                <a:cs typeface="Verdana"/>
              </a:rPr>
              <a:t> engineer </a:t>
            </a:r>
            <a:r>
              <a:rPr sz="1650" spc="-10" dirty="0">
                <a:latin typeface="Verdana"/>
                <a:cs typeface="Verdana"/>
              </a:rPr>
              <a:t>may </a:t>
            </a:r>
            <a:r>
              <a:rPr sz="1650" spc="-5" dirty="0">
                <a:latin typeface="Verdana"/>
                <a:cs typeface="Verdana"/>
              </a:rPr>
              <a:t>immediately </a:t>
            </a:r>
            <a:r>
              <a:rPr sz="1650" dirty="0">
                <a:latin typeface="Verdana"/>
                <a:cs typeface="Verdana"/>
              </a:rPr>
              <a:t>see </a:t>
            </a:r>
            <a:r>
              <a:rPr sz="1650" spc="-5" dirty="0">
                <a:latin typeface="Verdana"/>
                <a:cs typeface="Verdana"/>
              </a:rPr>
              <a:t>if </a:t>
            </a:r>
            <a:r>
              <a:rPr sz="1650" dirty="0">
                <a:latin typeface="Verdana"/>
                <a:cs typeface="Verdana"/>
              </a:rPr>
              <a:t>the </a:t>
            </a:r>
            <a:r>
              <a:rPr sz="1650" spc="-5" dirty="0">
                <a:latin typeface="Verdana"/>
                <a:cs typeface="Verdana"/>
              </a:rPr>
              <a:t>password </a:t>
            </a:r>
            <a:r>
              <a:rPr sz="1650" dirty="0">
                <a:latin typeface="Verdana"/>
                <a:cs typeface="Verdana"/>
              </a:rPr>
              <a:t>typed in the </a:t>
            </a:r>
            <a:r>
              <a:rPr sz="1650" spc="-5" dirty="0">
                <a:latin typeface="Verdana"/>
                <a:cs typeface="Verdana"/>
              </a:rPr>
              <a:t>password field can </a:t>
            </a:r>
            <a:r>
              <a:rPr sz="1650" dirty="0">
                <a:latin typeface="Verdana"/>
                <a:cs typeface="Verdana"/>
              </a:rPr>
              <a:t>be </a:t>
            </a:r>
            <a:r>
              <a:rPr sz="1650" spc="-57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copied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text</a:t>
            </a:r>
            <a:r>
              <a:rPr sz="165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field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which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may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cause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breach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in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the</a:t>
            </a:r>
            <a:r>
              <a:rPr sz="1650" dirty="0">
                <a:latin typeface="Verdana"/>
                <a:cs typeface="Verdana"/>
              </a:rPr>
              <a:t> security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of </a:t>
            </a:r>
            <a:r>
              <a:rPr sz="1650" spc="-5" dirty="0">
                <a:latin typeface="Verdana"/>
                <a:cs typeface="Verdana"/>
              </a:rPr>
              <a:t>the</a:t>
            </a:r>
            <a:r>
              <a:rPr sz="165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application.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2612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0425" algn="l"/>
              </a:tabLst>
            </a:pPr>
            <a:r>
              <a:rPr spc="-5" dirty="0"/>
              <a:t>4.4.2	</a:t>
            </a:r>
            <a:r>
              <a:rPr spc="-10" dirty="0"/>
              <a:t>Exploratory</a:t>
            </a:r>
            <a:r>
              <a:rPr spc="-2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25" y="1025169"/>
            <a:ext cx="8765540" cy="480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marR="22860" indent="-338455">
              <a:lnSpc>
                <a:spcPct val="1503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dirty="0">
                <a:latin typeface="Verdana"/>
                <a:cs typeface="Verdana"/>
              </a:rPr>
              <a:t>In </a:t>
            </a:r>
            <a:r>
              <a:rPr sz="1650" spc="-5" dirty="0">
                <a:latin typeface="Verdana"/>
                <a:cs typeface="Verdana"/>
              </a:rPr>
              <a:t>exploratory </a:t>
            </a:r>
            <a:r>
              <a:rPr sz="1650" dirty="0">
                <a:latin typeface="Verdana"/>
                <a:cs typeface="Verdana"/>
              </a:rPr>
              <a:t>testing, </a:t>
            </a:r>
            <a:r>
              <a:rPr sz="1650" spc="-5" dirty="0">
                <a:latin typeface="Verdana"/>
                <a:cs typeface="Verdana"/>
              </a:rPr>
              <a:t>informal </a:t>
            </a:r>
            <a:r>
              <a:rPr sz="1650" dirty="0">
                <a:latin typeface="Verdana"/>
                <a:cs typeface="Verdana"/>
              </a:rPr>
              <a:t>(not </a:t>
            </a:r>
            <a:r>
              <a:rPr sz="1650" spc="-5" dirty="0">
                <a:latin typeface="Verdana"/>
                <a:cs typeface="Verdana"/>
              </a:rPr>
              <a:t>pre-defined) tests </a:t>
            </a:r>
            <a:r>
              <a:rPr sz="1650" spc="-10" dirty="0">
                <a:latin typeface="Verdana"/>
                <a:cs typeface="Verdana"/>
              </a:rPr>
              <a:t>are </a:t>
            </a:r>
            <a:r>
              <a:rPr sz="1650" dirty="0">
                <a:latin typeface="Verdana"/>
                <a:cs typeface="Verdana"/>
              </a:rPr>
              <a:t>designed, </a:t>
            </a:r>
            <a:r>
              <a:rPr sz="1650" spc="-5" dirty="0">
                <a:latin typeface="Verdana"/>
                <a:cs typeface="Verdana"/>
              </a:rPr>
              <a:t>executed, </a:t>
            </a:r>
            <a:r>
              <a:rPr sz="1650" spc="-57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logged,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and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evaluated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dynamically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during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execution.</a:t>
            </a:r>
            <a:endParaRPr sz="16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spc="5" dirty="0">
                <a:latin typeface="Verdana"/>
                <a:cs typeface="Verdana"/>
              </a:rPr>
              <a:t>The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results</a:t>
            </a:r>
            <a:r>
              <a:rPr sz="1650" spc="-10" dirty="0">
                <a:latin typeface="Verdana"/>
                <a:cs typeface="Verdana"/>
              </a:rPr>
              <a:t> are</a:t>
            </a:r>
            <a:r>
              <a:rPr sz="1650" dirty="0">
                <a:latin typeface="Verdana"/>
                <a:cs typeface="Verdana"/>
              </a:rPr>
              <a:t> used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to learn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more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about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the </a:t>
            </a:r>
            <a:r>
              <a:rPr sz="1650" spc="5" dirty="0">
                <a:latin typeface="Verdana"/>
                <a:cs typeface="Verdana"/>
              </a:rPr>
              <a:t>component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or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system,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and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to</a:t>
            </a:r>
            <a:endParaRPr sz="165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  <a:spcBef>
                <a:spcPts val="994"/>
              </a:spcBef>
            </a:pPr>
            <a:r>
              <a:rPr sz="1650" spc="-5" dirty="0">
                <a:latin typeface="Verdana"/>
                <a:cs typeface="Verdana"/>
              </a:rPr>
              <a:t>create</a:t>
            </a:r>
            <a:r>
              <a:rPr sz="1650" spc="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tests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for</a:t>
            </a:r>
            <a:r>
              <a:rPr sz="1650" spc="-4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the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areas</a:t>
            </a:r>
            <a:r>
              <a:rPr sz="1650" spc="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that</a:t>
            </a:r>
            <a:r>
              <a:rPr sz="1650" spc="-10" dirty="0">
                <a:latin typeface="Verdana"/>
                <a:cs typeface="Verdana"/>
              </a:rPr>
              <a:t> may</a:t>
            </a:r>
            <a:r>
              <a:rPr sz="165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need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more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testing.</a:t>
            </a:r>
            <a:endParaRPr sz="1650">
              <a:latin typeface="Verdana"/>
              <a:cs typeface="Verdana"/>
            </a:endParaRPr>
          </a:p>
          <a:p>
            <a:pPr marL="350520" marR="520700" indent="-338455">
              <a:lnSpc>
                <a:spcPct val="1504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spc="-5" dirty="0">
                <a:latin typeface="Verdana"/>
                <a:cs typeface="Verdana"/>
              </a:rPr>
              <a:t>Exploratory</a:t>
            </a:r>
            <a:r>
              <a:rPr sz="1650" spc="-4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testing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is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sometimes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conducted</a:t>
            </a:r>
            <a:r>
              <a:rPr sz="1650" spc="-4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using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session-based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testing</a:t>
            </a:r>
            <a:r>
              <a:rPr sz="1650" spc="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to </a:t>
            </a:r>
            <a:r>
              <a:rPr sz="1650" spc="-56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structure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the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spc="-20" dirty="0">
                <a:latin typeface="Verdana"/>
                <a:cs typeface="Verdana"/>
              </a:rPr>
              <a:t>activity.</a:t>
            </a:r>
            <a:endParaRPr sz="16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50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spc="-5" dirty="0">
                <a:latin typeface="Verdana"/>
                <a:cs typeface="Verdana"/>
              </a:rPr>
              <a:t>Exploratory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testing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is</a:t>
            </a:r>
            <a:r>
              <a:rPr sz="1650" dirty="0">
                <a:latin typeface="Verdana"/>
                <a:cs typeface="Verdana"/>
              </a:rPr>
              <a:t> most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useful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when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there</a:t>
            </a:r>
            <a:r>
              <a:rPr sz="1650" spc="-5" dirty="0">
                <a:latin typeface="Verdana"/>
                <a:cs typeface="Verdana"/>
              </a:rPr>
              <a:t> are</a:t>
            </a:r>
            <a:r>
              <a:rPr sz="1650" spc="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few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or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inadequate</a:t>
            </a:r>
            <a:endParaRPr sz="165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  <a:spcBef>
                <a:spcPts val="1000"/>
              </a:spcBef>
            </a:pPr>
            <a:r>
              <a:rPr sz="1650" dirty="0">
                <a:latin typeface="Verdana"/>
                <a:cs typeface="Verdana"/>
              </a:rPr>
              <a:t>specifications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or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significant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time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pressure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on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testing.</a:t>
            </a:r>
            <a:endParaRPr sz="1650">
              <a:latin typeface="Verdana"/>
              <a:cs typeface="Verdana"/>
            </a:endParaRPr>
          </a:p>
          <a:p>
            <a:pPr marL="350520" marR="316865" indent="-338455">
              <a:lnSpc>
                <a:spcPct val="15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  <a:tab pos="1714500" algn="l"/>
              </a:tabLst>
            </a:pPr>
            <a:r>
              <a:rPr sz="1650" spc="-5" dirty="0">
                <a:latin typeface="Verdana"/>
                <a:cs typeface="Verdana"/>
              </a:rPr>
              <a:t>Exploratory </a:t>
            </a:r>
            <a:r>
              <a:rPr sz="1650" dirty="0">
                <a:latin typeface="Verdana"/>
                <a:cs typeface="Verdana"/>
              </a:rPr>
              <a:t>testing </a:t>
            </a:r>
            <a:r>
              <a:rPr sz="1650" spc="-5" dirty="0">
                <a:latin typeface="Verdana"/>
                <a:cs typeface="Verdana"/>
              </a:rPr>
              <a:t>is also </a:t>
            </a:r>
            <a:r>
              <a:rPr sz="1650" dirty="0">
                <a:latin typeface="Verdana"/>
                <a:cs typeface="Verdana"/>
              </a:rPr>
              <a:t>useful to </a:t>
            </a:r>
            <a:r>
              <a:rPr sz="1650" spc="5" dirty="0">
                <a:latin typeface="Verdana"/>
                <a:cs typeface="Verdana"/>
              </a:rPr>
              <a:t>complement other </a:t>
            </a:r>
            <a:r>
              <a:rPr sz="1650" dirty="0">
                <a:latin typeface="Verdana"/>
                <a:cs typeface="Verdana"/>
              </a:rPr>
              <a:t>more </a:t>
            </a:r>
            <a:r>
              <a:rPr sz="1650" spc="-5" dirty="0">
                <a:latin typeface="Verdana"/>
                <a:cs typeface="Verdana"/>
              </a:rPr>
              <a:t>formal </a:t>
            </a:r>
            <a:r>
              <a:rPr sz="1650" dirty="0">
                <a:latin typeface="Verdana"/>
                <a:cs typeface="Verdana"/>
              </a:rPr>
              <a:t>testing 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techniques.	</a:t>
            </a:r>
            <a:r>
              <a:rPr sz="1650" spc="-5" dirty="0">
                <a:latin typeface="Verdana"/>
                <a:cs typeface="Verdana"/>
              </a:rPr>
              <a:t>Exploratory </a:t>
            </a:r>
            <a:r>
              <a:rPr sz="1650" dirty="0">
                <a:latin typeface="Verdana"/>
                <a:cs typeface="Verdana"/>
              </a:rPr>
              <a:t>testing </a:t>
            </a:r>
            <a:r>
              <a:rPr sz="1650" spc="-5" dirty="0">
                <a:latin typeface="Verdana"/>
                <a:cs typeface="Verdana"/>
              </a:rPr>
              <a:t>is </a:t>
            </a:r>
            <a:r>
              <a:rPr sz="1650" dirty="0">
                <a:latin typeface="Verdana"/>
                <a:cs typeface="Verdana"/>
              </a:rPr>
              <a:t>strongly associated </a:t>
            </a:r>
            <a:r>
              <a:rPr sz="1650" spc="-5" dirty="0">
                <a:latin typeface="Verdana"/>
                <a:cs typeface="Verdana"/>
              </a:rPr>
              <a:t>with reactive </a:t>
            </a:r>
            <a:r>
              <a:rPr sz="1650" dirty="0">
                <a:latin typeface="Verdana"/>
                <a:cs typeface="Verdana"/>
              </a:rPr>
              <a:t>test 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strategies </a:t>
            </a:r>
            <a:r>
              <a:rPr sz="1650" dirty="0">
                <a:latin typeface="Verdana"/>
                <a:cs typeface="Verdana"/>
              </a:rPr>
              <a:t>(see section 5.2.2). </a:t>
            </a:r>
            <a:r>
              <a:rPr sz="1650" spc="-5" dirty="0">
                <a:latin typeface="Verdana"/>
                <a:cs typeface="Verdana"/>
              </a:rPr>
              <a:t>Exploratory </a:t>
            </a:r>
            <a:r>
              <a:rPr sz="1650" dirty="0">
                <a:latin typeface="Verdana"/>
                <a:cs typeface="Verdana"/>
              </a:rPr>
              <a:t>testing can </a:t>
            </a:r>
            <a:r>
              <a:rPr sz="1650" spc="-5" dirty="0">
                <a:latin typeface="Verdana"/>
                <a:cs typeface="Verdana"/>
              </a:rPr>
              <a:t>incorporate </a:t>
            </a:r>
            <a:r>
              <a:rPr sz="1650" dirty="0">
                <a:latin typeface="Verdana"/>
                <a:cs typeface="Verdana"/>
              </a:rPr>
              <a:t>the </a:t>
            </a:r>
            <a:r>
              <a:rPr sz="1650" spc="5" dirty="0">
                <a:latin typeface="Verdana"/>
                <a:cs typeface="Verdana"/>
              </a:rPr>
              <a:t>use </a:t>
            </a:r>
            <a:r>
              <a:rPr sz="1650" dirty="0">
                <a:latin typeface="Verdana"/>
                <a:cs typeface="Verdana"/>
              </a:rPr>
              <a:t>of </a:t>
            </a:r>
            <a:r>
              <a:rPr sz="1650" spc="-57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other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black-box,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white-box, </a:t>
            </a:r>
            <a:r>
              <a:rPr sz="1650" dirty="0">
                <a:latin typeface="Verdana"/>
                <a:cs typeface="Verdana"/>
              </a:rPr>
              <a:t>and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experience-based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techniques.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8715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0425" algn="l"/>
              </a:tabLst>
            </a:pPr>
            <a:r>
              <a:rPr spc="-5" dirty="0"/>
              <a:t>4.4.3	</a:t>
            </a:r>
            <a:r>
              <a:rPr spc="-10" dirty="0"/>
              <a:t>Checklist-based</a:t>
            </a:r>
            <a:r>
              <a:rPr spc="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25" y="1025169"/>
            <a:ext cx="8820150" cy="487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marR="553085" indent="-338455">
              <a:lnSpc>
                <a:spcPct val="1503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dirty="0">
                <a:latin typeface="Verdana"/>
                <a:cs typeface="Verdana"/>
              </a:rPr>
              <a:t>In </a:t>
            </a:r>
            <a:r>
              <a:rPr sz="1650" spc="-5" dirty="0">
                <a:latin typeface="Verdana"/>
                <a:cs typeface="Verdana"/>
              </a:rPr>
              <a:t>checklist-based </a:t>
            </a:r>
            <a:r>
              <a:rPr sz="1650" dirty="0">
                <a:latin typeface="Verdana"/>
                <a:cs typeface="Verdana"/>
              </a:rPr>
              <a:t>testing, </a:t>
            </a:r>
            <a:r>
              <a:rPr sz="1650" spc="-5" dirty="0">
                <a:latin typeface="Verdana"/>
                <a:cs typeface="Verdana"/>
              </a:rPr>
              <a:t>testers </a:t>
            </a:r>
            <a:r>
              <a:rPr sz="1650" dirty="0">
                <a:latin typeface="Verdana"/>
                <a:cs typeface="Verdana"/>
              </a:rPr>
              <a:t>design, implement, and </a:t>
            </a:r>
            <a:r>
              <a:rPr sz="1650" spc="-5" dirty="0">
                <a:latin typeface="Verdana"/>
                <a:cs typeface="Verdana"/>
              </a:rPr>
              <a:t>execute tests to </a:t>
            </a:r>
            <a:r>
              <a:rPr sz="1650" spc="-57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cover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</a:t>
            </a:r>
            <a:r>
              <a:rPr sz="1650" spc="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conditions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found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in a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checklist.</a:t>
            </a:r>
            <a:endParaRPr sz="16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dirty="0">
                <a:latin typeface="Verdana"/>
                <a:cs typeface="Verdana"/>
              </a:rPr>
              <a:t>As </a:t>
            </a:r>
            <a:r>
              <a:rPr sz="1650" spc="-5" dirty="0">
                <a:latin typeface="Verdana"/>
                <a:cs typeface="Verdana"/>
              </a:rPr>
              <a:t>part </a:t>
            </a:r>
            <a:r>
              <a:rPr sz="1650" dirty="0">
                <a:latin typeface="Verdana"/>
                <a:cs typeface="Verdana"/>
              </a:rPr>
              <a:t>of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analysis,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testers</a:t>
            </a:r>
            <a:r>
              <a:rPr sz="1650" spc="2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create </a:t>
            </a:r>
            <a:r>
              <a:rPr sz="1650" dirty="0">
                <a:latin typeface="Verdana"/>
                <a:cs typeface="Verdana"/>
              </a:rPr>
              <a:t>a</a:t>
            </a:r>
            <a:r>
              <a:rPr sz="1650" spc="1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new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checklist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or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expand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an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existing</a:t>
            </a:r>
            <a:endParaRPr sz="165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  <a:spcBef>
                <a:spcPts val="994"/>
              </a:spcBef>
            </a:pPr>
            <a:r>
              <a:rPr sz="1650" dirty="0">
                <a:latin typeface="Verdana"/>
                <a:cs typeface="Verdana"/>
              </a:rPr>
              <a:t>checklist,</a:t>
            </a:r>
            <a:r>
              <a:rPr sz="1650" spc="-4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but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testers</a:t>
            </a:r>
            <a:r>
              <a:rPr sz="1650" spc="2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may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also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use</a:t>
            </a:r>
            <a:r>
              <a:rPr sz="1650" dirty="0">
                <a:latin typeface="Verdana"/>
                <a:cs typeface="Verdana"/>
              </a:rPr>
              <a:t> an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existing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checklist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without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modification.</a:t>
            </a:r>
            <a:endParaRPr sz="1650">
              <a:latin typeface="Verdana"/>
              <a:cs typeface="Verdana"/>
            </a:endParaRPr>
          </a:p>
          <a:p>
            <a:pPr marL="350520" marR="526415" indent="-338455">
              <a:lnSpc>
                <a:spcPct val="1504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spc="5" dirty="0">
                <a:latin typeface="Verdana"/>
                <a:cs typeface="Verdana"/>
              </a:rPr>
              <a:t>Such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checklists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can be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built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based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on experience,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knowledge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about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what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is </a:t>
            </a:r>
            <a:r>
              <a:rPr sz="1650" spc="-56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important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for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the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spc="-50" dirty="0">
                <a:latin typeface="Verdana"/>
                <a:cs typeface="Verdana"/>
              </a:rPr>
              <a:t>user,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or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an</a:t>
            </a:r>
            <a:r>
              <a:rPr sz="1650" dirty="0">
                <a:latin typeface="Verdana"/>
                <a:cs typeface="Verdana"/>
              </a:rPr>
              <a:t> understanding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of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why</a:t>
            </a:r>
            <a:r>
              <a:rPr sz="1650" dirty="0">
                <a:latin typeface="Verdana"/>
                <a:cs typeface="Verdana"/>
              </a:rPr>
              <a:t> and</a:t>
            </a:r>
            <a:r>
              <a:rPr sz="1650" spc="5" dirty="0">
                <a:latin typeface="Verdana"/>
                <a:cs typeface="Verdana"/>
              </a:rPr>
              <a:t> how</a:t>
            </a:r>
            <a:r>
              <a:rPr sz="1650" spc="-10" dirty="0">
                <a:latin typeface="Verdana"/>
                <a:cs typeface="Verdana"/>
              </a:rPr>
              <a:t> software</a:t>
            </a:r>
            <a:r>
              <a:rPr sz="1650" spc="-5" dirty="0">
                <a:latin typeface="Verdana"/>
                <a:cs typeface="Verdana"/>
              </a:rPr>
              <a:t> fails.</a:t>
            </a:r>
            <a:endParaRPr sz="16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50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dirty="0">
                <a:latin typeface="Verdana"/>
                <a:cs typeface="Verdana"/>
              </a:rPr>
              <a:t>Checklists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can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be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created</a:t>
            </a:r>
            <a:r>
              <a:rPr sz="1650" spc="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support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various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types,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including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functional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and</a:t>
            </a:r>
            <a:endParaRPr sz="165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  <a:spcBef>
                <a:spcPts val="1000"/>
              </a:spcBef>
            </a:pPr>
            <a:r>
              <a:rPr sz="1650" dirty="0">
                <a:latin typeface="Verdana"/>
                <a:cs typeface="Verdana"/>
              </a:rPr>
              <a:t>non-functional</a:t>
            </a:r>
            <a:r>
              <a:rPr sz="1650" spc="-9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testing.</a:t>
            </a:r>
            <a:endParaRPr sz="16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47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dirty="0">
                <a:latin typeface="Verdana"/>
                <a:cs typeface="Verdana"/>
              </a:rPr>
              <a:t>In</a:t>
            </a:r>
            <a:r>
              <a:rPr sz="1650" spc="1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the absence of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detailed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</a:t>
            </a:r>
            <a:r>
              <a:rPr sz="1650" spc="-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cases, </a:t>
            </a:r>
            <a:r>
              <a:rPr sz="1650" spc="-5" dirty="0">
                <a:latin typeface="Verdana"/>
                <a:cs typeface="Verdana"/>
              </a:rPr>
              <a:t>checklist-based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testing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can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provide</a:t>
            </a:r>
            <a:endParaRPr sz="165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  <a:spcBef>
                <a:spcPts val="1000"/>
              </a:spcBef>
            </a:pPr>
            <a:r>
              <a:rPr sz="1650" dirty="0">
                <a:latin typeface="Verdana"/>
                <a:cs typeface="Verdana"/>
              </a:rPr>
              <a:t>guidelines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and a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degree </a:t>
            </a:r>
            <a:r>
              <a:rPr sz="1650" dirty="0">
                <a:latin typeface="Verdana"/>
                <a:cs typeface="Verdana"/>
              </a:rPr>
              <a:t>of</a:t>
            </a:r>
            <a:r>
              <a:rPr sz="1650" spc="-10" dirty="0">
                <a:latin typeface="Verdana"/>
                <a:cs typeface="Verdana"/>
              </a:rPr>
              <a:t> consistency.</a:t>
            </a:r>
            <a:endParaRPr sz="16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1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50" dirty="0">
                <a:latin typeface="Verdana"/>
                <a:cs typeface="Verdana"/>
              </a:rPr>
              <a:t>As these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are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high-level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lists, some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variability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in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the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actual</a:t>
            </a:r>
            <a:r>
              <a:rPr sz="1650" dirty="0">
                <a:latin typeface="Verdana"/>
                <a:cs typeface="Verdana"/>
              </a:rPr>
              <a:t> testing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is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likely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to</a:t>
            </a:r>
            <a:endParaRPr sz="165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  <a:spcBef>
                <a:spcPts val="994"/>
              </a:spcBef>
            </a:pPr>
            <a:r>
              <a:rPr sz="1650" spc="-40" dirty="0">
                <a:latin typeface="Verdana"/>
                <a:cs typeface="Verdana"/>
              </a:rPr>
              <a:t>occur,</a:t>
            </a:r>
            <a:r>
              <a:rPr sz="1650" dirty="0">
                <a:latin typeface="Verdana"/>
                <a:cs typeface="Verdana"/>
              </a:rPr>
              <a:t> resulting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in</a:t>
            </a:r>
            <a:r>
              <a:rPr sz="1650" spc="-1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potentially</a:t>
            </a:r>
            <a:r>
              <a:rPr sz="1650" spc="-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greater </a:t>
            </a:r>
            <a:r>
              <a:rPr sz="1650" spc="-10" dirty="0">
                <a:latin typeface="Verdana"/>
                <a:cs typeface="Verdana"/>
              </a:rPr>
              <a:t>coverage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but</a:t>
            </a:r>
            <a:r>
              <a:rPr sz="1650" spc="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less</a:t>
            </a:r>
            <a:r>
              <a:rPr sz="1650" spc="10" dirty="0">
                <a:latin typeface="Verdana"/>
                <a:cs typeface="Verdana"/>
              </a:rPr>
              <a:t> </a:t>
            </a:r>
            <a:r>
              <a:rPr sz="1650" spc="-15" dirty="0">
                <a:latin typeface="Verdana"/>
                <a:cs typeface="Verdana"/>
              </a:rPr>
              <a:t>repeatability.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97" y="505790"/>
            <a:ext cx="274510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6FAC"/>
                </a:solidFill>
                <a:latin typeface="Verdana"/>
                <a:cs typeface="Verdana"/>
              </a:rPr>
              <a:t>Check-list</a:t>
            </a:r>
            <a:r>
              <a:rPr sz="14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6FAC"/>
                </a:solidFill>
                <a:latin typeface="Verdana"/>
                <a:cs typeface="Verdana"/>
              </a:rPr>
              <a:t>based</a:t>
            </a:r>
            <a:r>
              <a:rPr sz="1400" b="1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6FAC"/>
                </a:solidFill>
                <a:latin typeface="Verdana"/>
                <a:cs typeface="Verdana"/>
              </a:rPr>
              <a:t>Technique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97" y="881252"/>
            <a:ext cx="49574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Commonly</a:t>
            </a:r>
            <a:r>
              <a:rPr b="1" spc="40" dirty="0">
                <a:latin typeface="Verdana"/>
                <a:cs typeface="Verdana"/>
              </a:rPr>
              <a:t> </a:t>
            </a:r>
            <a:r>
              <a:rPr b="1" spc="-15" dirty="0">
                <a:latin typeface="Verdana"/>
                <a:cs typeface="Verdana"/>
              </a:rPr>
              <a:t>used</a:t>
            </a:r>
            <a:r>
              <a:rPr b="1" spc="20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Testing</a:t>
            </a:r>
            <a:r>
              <a:rPr b="1" spc="20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Checklists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2685288"/>
            <a:ext cx="5839968" cy="2493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6864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4.1	</a:t>
            </a:r>
            <a:r>
              <a:rPr spc="-10" dirty="0"/>
              <a:t>Categories</a:t>
            </a:r>
            <a:r>
              <a:rPr spc="-5" dirty="0"/>
              <a:t> </a:t>
            </a:r>
            <a:r>
              <a:rPr spc="-10" dirty="0"/>
              <a:t>of</a:t>
            </a:r>
            <a:r>
              <a:rPr dirty="0"/>
              <a:t> Dynamic</a:t>
            </a:r>
            <a:r>
              <a:rPr spc="-30" dirty="0"/>
              <a:t> </a:t>
            </a:r>
            <a:r>
              <a:rPr spc="-65" dirty="0"/>
              <a:t>Test</a:t>
            </a:r>
            <a:r>
              <a:rPr spc="5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0004"/>
            <a:ext cx="8596630" cy="40347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  <a:tab pos="6513195" algn="l"/>
              </a:tabLst>
            </a:pPr>
            <a:r>
              <a:rPr sz="1800" spc="-5" dirty="0">
                <a:latin typeface="Verdana"/>
                <a:cs typeface="Verdana"/>
              </a:rPr>
              <a:t>Dynamic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software,	giving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input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Verdana"/>
                <a:cs typeface="Verdana"/>
              </a:rPr>
              <a:t>values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validating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output</a:t>
            </a:r>
            <a:r>
              <a:rPr sz="1800" dirty="0">
                <a:latin typeface="Verdana"/>
                <a:cs typeface="Verdana"/>
              </a:rPr>
              <a:t> with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expected outcome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Dynamic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performed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checks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functional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behavior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memory/CPU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usage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overall</a:t>
            </a:r>
            <a:r>
              <a:rPr sz="1800" spc="-5" dirty="0">
                <a:latin typeface="Verdana"/>
                <a:cs typeface="Verdana"/>
              </a:rPr>
              <a:t> performance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system</a:t>
            </a:r>
            <a:endParaRPr sz="1800">
              <a:latin typeface="Verdana"/>
              <a:cs typeface="Verdana"/>
            </a:endParaRPr>
          </a:p>
          <a:p>
            <a:pPr marL="299085" marR="561975" indent="-287020">
              <a:lnSpc>
                <a:spcPct val="1501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  <a:tab pos="2501265" algn="l"/>
              </a:tabLst>
            </a:pPr>
            <a:r>
              <a:rPr sz="1800" spc="-5" dirty="0">
                <a:latin typeface="Verdana"/>
                <a:cs typeface="Verdana"/>
              </a:rPr>
              <a:t>Dynamic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focuses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whether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conformance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	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Dynamic </a:t>
            </a:r>
            <a:r>
              <a:rPr sz="1800" dirty="0">
                <a:latin typeface="Verdana"/>
                <a:cs typeface="Verdana"/>
              </a:rPr>
              <a:t>testing is performed at all </a:t>
            </a:r>
            <a:r>
              <a:rPr sz="1800" spc="-5" dirty="0">
                <a:latin typeface="Verdana"/>
                <a:cs typeface="Verdana"/>
              </a:rPr>
              <a:t>levels </a:t>
            </a:r>
            <a:r>
              <a:rPr sz="1800" dirty="0">
                <a:latin typeface="Verdana"/>
                <a:cs typeface="Verdana"/>
              </a:rPr>
              <a:t>of testing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it can be either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black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white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box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283" y="505155"/>
            <a:ext cx="58654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Verdana"/>
                <a:cs typeface="Verdana"/>
              </a:rPr>
              <a:t>Advantages</a:t>
            </a:r>
            <a:r>
              <a:rPr b="1" spc="90" dirty="0">
                <a:latin typeface="Verdana"/>
                <a:cs typeface="Verdana"/>
              </a:rPr>
              <a:t> </a:t>
            </a:r>
            <a:r>
              <a:rPr b="1" spc="-5" dirty="0">
                <a:latin typeface="Verdana"/>
                <a:cs typeface="Verdana"/>
              </a:rPr>
              <a:t>of</a:t>
            </a:r>
            <a:r>
              <a:rPr b="1" spc="5" dirty="0">
                <a:latin typeface="Verdana"/>
                <a:cs typeface="Verdana"/>
              </a:rPr>
              <a:t> </a:t>
            </a:r>
            <a:r>
              <a:rPr b="1" spc="-15" dirty="0">
                <a:latin typeface="Verdana"/>
                <a:cs typeface="Verdana"/>
              </a:rPr>
              <a:t>using</a:t>
            </a:r>
            <a:r>
              <a:rPr b="1" spc="50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checklists</a:t>
            </a:r>
            <a:r>
              <a:rPr b="1" spc="5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in</a:t>
            </a:r>
            <a:r>
              <a:rPr b="1" spc="2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8406130" cy="356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15" dirty="0">
                <a:latin typeface="Verdana"/>
                <a:cs typeface="Verdana"/>
              </a:rPr>
              <a:t>Flexibility.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5" dirty="0">
                <a:latin typeface="Verdana"/>
                <a:cs typeface="Verdana"/>
              </a:rPr>
              <a:t>Easy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create.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10" dirty="0">
                <a:latin typeface="Verdana"/>
                <a:cs typeface="Verdana"/>
              </a:rPr>
              <a:t>Analyzing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results.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50" dirty="0">
                <a:latin typeface="Verdana"/>
                <a:cs typeface="Verdana"/>
              </a:rPr>
              <a:t>Team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integration.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dirty="0">
                <a:latin typeface="Verdana"/>
                <a:cs typeface="Verdana"/>
              </a:rPr>
              <a:t>Deadlines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control.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reusability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help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cutting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down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incurred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missing</a:t>
            </a:r>
            <a:endParaRPr sz="1800">
              <a:latin typeface="Verdana"/>
              <a:cs typeface="Verdana"/>
            </a:endParaRPr>
          </a:p>
          <a:p>
            <a:pPr marL="22606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out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important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aspects.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10" dirty="0">
                <a:latin typeface="Verdana"/>
                <a:cs typeface="Verdana"/>
              </a:rPr>
              <a:t>innovative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strategy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added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checklist.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4" y="315594"/>
            <a:ext cx="5730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Difficulties</a:t>
            </a:r>
            <a:r>
              <a:rPr b="1" spc="90" dirty="0">
                <a:latin typeface="Verdana"/>
                <a:cs typeface="Verdana"/>
              </a:rPr>
              <a:t> </a:t>
            </a:r>
            <a:r>
              <a:rPr b="1" spc="-5" dirty="0">
                <a:latin typeface="Verdana"/>
                <a:cs typeface="Verdana"/>
              </a:rPr>
              <a:t>of</a:t>
            </a:r>
            <a:r>
              <a:rPr b="1" spc="25" dirty="0">
                <a:latin typeface="Verdana"/>
                <a:cs typeface="Verdana"/>
              </a:rPr>
              <a:t> </a:t>
            </a:r>
            <a:r>
              <a:rPr b="1" spc="-15" dirty="0">
                <a:latin typeface="Verdana"/>
                <a:cs typeface="Verdana"/>
              </a:rPr>
              <a:t>using</a:t>
            </a:r>
            <a:r>
              <a:rPr b="1" spc="40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checklists</a:t>
            </a:r>
            <a:r>
              <a:rPr b="1" spc="40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in</a:t>
            </a:r>
            <a:r>
              <a:rPr b="1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466344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5" dirty="0">
                <a:latin typeface="Verdana"/>
                <a:cs typeface="Verdana"/>
              </a:rPr>
              <a:t>Different </a:t>
            </a:r>
            <a:r>
              <a:rPr sz="1800" dirty="0">
                <a:latin typeface="Verdana"/>
                <a:cs typeface="Verdana"/>
              </a:rPr>
              <a:t>interpretation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5" dirty="0">
                <a:latin typeface="Verdana"/>
                <a:cs typeface="Verdana"/>
              </a:rPr>
              <a:t>Difficulty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results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reproducibility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5" dirty="0">
                <a:latin typeface="Verdana"/>
                <a:cs typeface="Verdana"/>
              </a:rPr>
              <a:t>“Holes”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coverage.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5" dirty="0">
                <a:latin typeface="Verdana"/>
                <a:cs typeface="Verdana"/>
              </a:rPr>
              <a:t>Item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overlap.</a:t>
            </a:r>
            <a:endParaRPr sz="18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26060" algn="l"/>
              </a:tabLst>
            </a:pPr>
            <a:r>
              <a:rPr sz="1800" spc="-5" dirty="0">
                <a:latin typeface="Verdana"/>
                <a:cs typeface="Verdana"/>
              </a:rPr>
              <a:t>Reporting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problems.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m</a:t>
            </a:r>
            <a:r>
              <a:rPr spc="-5" dirty="0"/>
              <a:t>a</a:t>
            </a:r>
            <a:r>
              <a:rPr spc="-1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52730"/>
            <a:ext cx="8449310" cy="14770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7620634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test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 </a:t>
            </a:r>
            <a:r>
              <a:rPr sz="1600" spc="-5" dirty="0">
                <a:latin typeface="Verdana"/>
                <a:cs typeface="Verdana"/>
              </a:rPr>
              <a:t>techniques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discussed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combined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form	</a:t>
            </a:r>
            <a:r>
              <a:rPr sz="1600" spc="-5" dirty="0">
                <a:latin typeface="Verdana"/>
                <a:cs typeface="Verdana"/>
              </a:rPr>
              <a:t>overall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strategy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3291204" algn="l"/>
              </a:tabLst>
            </a:pPr>
            <a:r>
              <a:rPr sz="1600" spc="-5" dirty="0">
                <a:latin typeface="Verdana"/>
                <a:cs typeface="Verdana"/>
              </a:rPr>
              <a:t>Each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contributes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	set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useful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none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them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5" dirty="0">
                <a:latin typeface="Verdana"/>
                <a:cs typeface="Verdana"/>
              </a:rPr>
              <a:t> itself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contributes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thorough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43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524380"/>
            <a:ext cx="6410325" cy="466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8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Question 1: </a:t>
            </a:r>
            <a:r>
              <a:rPr sz="1800" spc="-15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calculating cyclomatic </a:t>
            </a:r>
            <a:r>
              <a:rPr sz="1800" spc="-15" dirty="0">
                <a:latin typeface="Verdana"/>
                <a:cs typeface="Verdana"/>
              </a:rPr>
              <a:t>complexity, </a:t>
            </a:r>
            <a:r>
              <a:rPr sz="1800" dirty="0">
                <a:latin typeface="Verdana"/>
                <a:cs typeface="Verdana"/>
              </a:rPr>
              <a:t>flow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graph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mapped</a:t>
            </a:r>
            <a:r>
              <a:rPr sz="1800" spc="-5" dirty="0">
                <a:latin typeface="Verdana"/>
                <a:cs typeface="Verdana"/>
              </a:rPr>
              <a:t> into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corresponding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flow </a:t>
            </a:r>
            <a:r>
              <a:rPr sz="1800" spc="-5" dirty="0">
                <a:latin typeface="Verdana"/>
                <a:cs typeface="Verdana"/>
              </a:rPr>
              <a:t>chart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Option: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True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2: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How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many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minimum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cases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simple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loop?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3: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Incorrect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logic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coverage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Statement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5" dirty="0">
                <a:latin typeface="Verdana"/>
                <a:cs typeface="Verdana"/>
              </a:rPr>
              <a:t>Pole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Condition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20" dirty="0">
                <a:latin typeface="Verdana"/>
                <a:cs typeface="Verdana"/>
              </a:rPr>
              <a:t>Path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00">
              <a:latin typeface="Verdana"/>
              <a:cs typeface="Verdana"/>
            </a:endParaRPr>
          </a:p>
          <a:p>
            <a:pPr marL="12700" marR="12065">
              <a:lnSpc>
                <a:spcPct val="100000"/>
              </a:lnSpc>
              <a:tabLst>
                <a:tab pos="6389370" algn="l"/>
              </a:tabLst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4: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One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will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 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800" dirty="0">
                <a:latin typeface="Verdana"/>
                <a:cs typeface="Verdana"/>
              </a:rPr>
              <a:t>                   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43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524380"/>
            <a:ext cx="6690995" cy="456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Question 5: </a:t>
            </a:r>
            <a:r>
              <a:rPr sz="1800" spc="-1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Agile </a:t>
            </a:r>
            <a:r>
              <a:rPr sz="1800" spc="-5" dirty="0">
                <a:latin typeface="Verdana"/>
                <a:cs typeface="Verdana"/>
              </a:rPr>
              <a:t>development </a:t>
            </a:r>
            <a:r>
              <a:rPr sz="1800" dirty="0">
                <a:latin typeface="Verdana"/>
                <a:cs typeface="Verdana"/>
              </a:rPr>
              <a:t>model </a:t>
            </a:r>
            <a:r>
              <a:rPr sz="1800" spc="-10" dirty="0">
                <a:latin typeface="Verdana"/>
                <a:cs typeface="Verdana"/>
              </a:rPr>
              <a:t>conventional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approach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followed.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Option: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True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344545" algn="l"/>
                <a:tab pos="5240655" algn="l"/>
              </a:tabLst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6: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	set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800" dirty="0">
                <a:latin typeface="Verdana"/>
                <a:cs typeface="Verdana"/>
              </a:rPr>
              <a:t>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767839" algn="l"/>
                <a:tab pos="397192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800" dirty="0">
                <a:latin typeface="Verdana"/>
                <a:cs typeface="Verdana"/>
              </a:rPr>
              <a:t>developed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particular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objective.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Question 7: </a:t>
            </a:r>
            <a:r>
              <a:rPr sz="1800" spc="-5" dirty="0">
                <a:latin typeface="Verdana"/>
                <a:cs typeface="Verdana"/>
              </a:rPr>
              <a:t>An input </a:t>
            </a:r>
            <a:r>
              <a:rPr sz="1800" dirty="0">
                <a:latin typeface="Verdana"/>
                <a:cs typeface="Verdana"/>
              </a:rPr>
              <a:t>field </a:t>
            </a:r>
            <a:r>
              <a:rPr sz="1800" spc="-10" dirty="0">
                <a:latin typeface="Verdana"/>
                <a:cs typeface="Verdana"/>
              </a:rPr>
              <a:t>takes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year </a:t>
            </a:r>
            <a:r>
              <a:rPr sz="1800" dirty="0">
                <a:latin typeface="Verdana"/>
                <a:cs typeface="Verdana"/>
              </a:rPr>
              <a:t>of birth between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1900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2004.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boundary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values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field.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0,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1900,2004,2005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1900,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2004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1899,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1900,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2004,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2005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1899,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1900,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1901,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2003,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2004,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2005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3123" y="1771650"/>
          <a:ext cx="27432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584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Code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coverage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Interface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errors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8069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	Code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complexity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8596" y="1593850"/>
          <a:ext cx="2800350" cy="4335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0350"/>
              </a:tblGrid>
              <a:tr h="72263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91490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A.	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Flow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graph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91490" algn="l"/>
                        </a:tabLst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B.	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Loop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Black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box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D.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Flow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chart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E.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Condition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35" dirty="0">
                          <a:latin typeface="Verdana"/>
                          <a:cs typeface="Verdana"/>
                        </a:rPr>
                        <a:t>F.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White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box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8850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5" dirty="0"/>
              <a:t> </a:t>
            </a:r>
            <a:r>
              <a:rPr spc="-5" dirty="0"/>
              <a:t>Question:</a:t>
            </a:r>
            <a:r>
              <a:rPr spc="-10" dirty="0"/>
              <a:t> </a:t>
            </a:r>
            <a:r>
              <a:rPr spc="-5" dirty="0"/>
              <a:t>Match</a:t>
            </a:r>
            <a:r>
              <a:rPr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Following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0921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Categories</a:t>
            </a:r>
            <a:r>
              <a:rPr dirty="0"/>
              <a:t> </a:t>
            </a:r>
            <a:r>
              <a:rPr spc="-10" dirty="0"/>
              <a:t>of</a:t>
            </a:r>
            <a:r>
              <a:rPr dirty="0"/>
              <a:t> Dynamic</a:t>
            </a:r>
            <a:r>
              <a:rPr spc="-25" dirty="0"/>
              <a:t> </a:t>
            </a:r>
            <a:r>
              <a:rPr spc="-65" dirty="0"/>
              <a:t>Test</a:t>
            </a:r>
            <a:r>
              <a:rPr spc="5" dirty="0"/>
              <a:t> </a:t>
            </a:r>
            <a:r>
              <a:rPr spc="-25" dirty="0"/>
              <a:t>Techniques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89135"/>
            <a:ext cx="3422015" cy="27139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latin typeface="Verdana"/>
                <a:cs typeface="Verdana"/>
              </a:rPr>
              <a:t>White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Box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Test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Techniques</a:t>
            </a:r>
            <a:endParaRPr sz="2000">
              <a:latin typeface="Verdana"/>
              <a:cs typeface="Verdana"/>
            </a:endParaRPr>
          </a:p>
          <a:p>
            <a:pPr marL="823594" indent="-3632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823594" algn="l"/>
                <a:tab pos="824230" algn="l"/>
              </a:tabLst>
            </a:pP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endParaRPr sz="1600">
              <a:latin typeface="Verdana"/>
              <a:cs typeface="Verdana"/>
            </a:endParaRPr>
          </a:p>
          <a:p>
            <a:pPr marL="1226185" lvl="1" indent="-4032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Arial"/>
              <a:buChar char="•"/>
              <a:tabLst>
                <a:tab pos="1226185" algn="l"/>
                <a:tab pos="1226820" algn="l"/>
              </a:tabLst>
            </a:pPr>
            <a:r>
              <a:rPr sz="1400" spc="-5" dirty="0">
                <a:latin typeface="Verdana"/>
                <a:cs typeface="Verdana"/>
              </a:rPr>
              <a:t>Statement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Coverage</a:t>
            </a:r>
            <a:endParaRPr sz="1400">
              <a:latin typeface="Verdana"/>
              <a:cs typeface="Verdana"/>
            </a:endParaRPr>
          </a:p>
          <a:p>
            <a:pPr marL="1226185" lvl="1" indent="-4032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Arial"/>
              <a:buChar char="•"/>
              <a:tabLst>
                <a:tab pos="1226185" algn="l"/>
                <a:tab pos="1226820" algn="l"/>
              </a:tabLst>
            </a:pPr>
            <a:r>
              <a:rPr sz="1400" spc="-15" dirty="0">
                <a:latin typeface="Verdana"/>
                <a:cs typeface="Verdana"/>
              </a:rPr>
              <a:t>Decision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Coverage</a:t>
            </a:r>
            <a:endParaRPr sz="1400">
              <a:latin typeface="Verdana"/>
              <a:cs typeface="Verdana"/>
            </a:endParaRPr>
          </a:p>
          <a:p>
            <a:pPr marL="1226185" lvl="1" indent="-4032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1226185" algn="l"/>
                <a:tab pos="1226820" algn="l"/>
              </a:tabLst>
            </a:pPr>
            <a:r>
              <a:rPr sz="1400" spc="-15" dirty="0">
                <a:latin typeface="Verdana"/>
                <a:cs typeface="Verdana"/>
              </a:rPr>
              <a:t>Condition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Coverage</a:t>
            </a:r>
            <a:endParaRPr sz="1400">
              <a:latin typeface="Verdana"/>
              <a:cs typeface="Verdana"/>
            </a:endParaRPr>
          </a:p>
          <a:p>
            <a:pPr marL="1226185" lvl="1" indent="-4032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Arial"/>
              <a:buChar char="•"/>
              <a:tabLst>
                <a:tab pos="1226185" algn="l"/>
                <a:tab pos="1226820" algn="l"/>
              </a:tabLst>
            </a:pPr>
            <a:r>
              <a:rPr sz="1400" spc="-15" dirty="0">
                <a:latin typeface="Verdana"/>
                <a:cs typeface="Verdana"/>
              </a:rPr>
              <a:t>Loop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896619" indent="-436245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896619" algn="l"/>
                <a:tab pos="897255" algn="l"/>
              </a:tabLst>
            </a:pP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complexity</a:t>
            </a:r>
            <a:endParaRPr sz="1600">
              <a:latin typeface="Verdana"/>
              <a:cs typeface="Verdana"/>
            </a:endParaRPr>
          </a:p>
          <a:p>
            <a:pPr marL="1101090" lvl="1" indent="-27813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Arial"/>
              <a:buChar char="•"/>
              <a:tabLst>
                <a:tab pos="1101090" algn="l"/>
                <a:tab pos="1101725" algn="l"/>
              </a:tabLst>
            </a:pPr>
            <a:r>
              <a:rPr sz="1400" spc="-15" dirty="0">
                <a:latin typeface="Verdana"/>
                <a:cs typeface="Verdana"/>
              </a:rPr>
              <a:t>Cyclomatic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Complexity</a:t>
            </a:r>
            <a:endParaRPr sz="1400">
              <a:latin typeface="Verdana"/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spc="5" dirty="0">
                <a:latin typeface="Verdana"/>
                <a:cs typeface="Verdana"/>
              </a:rPr>
              <a:t>Memory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Leakage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5466" y="1444685"/>
            <a:ext cx="3366135" cy="22504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latin typeface="Verdana"/>
                <a:cs typeface="Verdana"/>
              </a:rPr>
              <a:t>Black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Box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Test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Techniques</a:t>
            </a:r>
            <a:endParaRPr sz="2000">
              <a:latin typeface="Verdana"/>
              <a:cs typeface="Verdana"/>
            </a:endParaRPr>
          </a:p>
          <a:p>
            <a:pPr marL="356870" indent="-2870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Equivalence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Partitioning</a:t>
            </a:r>
            <a:endParaRPr sz="1600">
              <a:latin typeface="Verdana"/>
              <a:cs typeface="Verdana"/>
            </a:endParaRPr>
          </a:p>
          <a:p>
            <a:pPr marL="356870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latin typeface="Verdana"/>
                <a:cs typeface="Verdana"/>
              </a:rPr>
              <a:t>Boundary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Value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  <a:p>
            <a:pPr marL="356870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latin typeface="Verdana"/>
                <a:cs typeface="Verdana"/>
              </a:rPr>
              <a:t>Use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UML</a:t>
            </a:r>
            <a:endParaRPr sz="1600">
              <a:latin typeface="Verdana"/>
              <a:cs typeface="Verdana"/>
            </a:endParaRPr>
          </a:p>
          <a:p>
            <a:pPr marL="356870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5" dirty="0">
                <a:latin typeface="Verdana"/>
                <a:cs typeface="Verdana"/>
              </a:rPr>
              <a:t>Error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Guessing</a:t>
            </a:r>
            <a:endParaRPr sz="1600">
              <a:latin typeface="Verdana"/>
              <a:cs typeface="Verdana"/>
            </a:endParaRPr>
          </a:p>
          <a:p>
            <a:pPr marL="356870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latin typeface="Verdana"/>
                <a:cs typeface="Verdana"/>
              </a:rPr>
              <a:t>Cause-Effect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Graphing</a:t>
            </a:r>
            <a:endParaRPr sz="1600">
              <a:latin typeface="Verdana"/>
              <a:cs typeface="Verdana"/>
            </a:endParaRPr>
          </a:p>
          <a:p>
            <a:pPr marL="356870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State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Transition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4011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7760" algn="l"/>
              </a:tabLst>
            </a:pPr>
            <a:r>
              <a:rPr spc="-5" dirty="0"/>
              <a:t>4.1.1	Choosing</a:t>
            </a:r>
            <a:r>
              <a:rPr spc="-30" dirty="0"/>
              <a:t> </a:t>
            </a:r>
            <a:r>
              <a:rPr spc="-70" dirty="0"/>
              <a:t>Test</a:t>
            </a:r>
            <a:r>
              <a:rPr spc="-10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124030"/>
            <a:ext cx="8597265" cy="54406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750" spc="-5" dirty="0">
                <a:latin typeface="Verdana"/>
                <a:cs typeface="Verdana"/>
              </a:rPr>
              <a:t>The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choice</a:t>
            </a:r>
            <a:r>
              <a:rPr sz="1750" spc="-3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 </a:t>
            </a:r>
            <a:r>
              <a:rPr sz="1750" spc="5" dirty="0">
                <a:latin typeface="Verdana"/>
                <a:cs typeface="Verdana"/>
              </a:rPr>
              <a:t>which</a:t>
            </a:r>
            <a:r>
              <a:rPr sz="1750" spc="-2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techniques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to </a:t>
            </a:r>
            <a:r>
              <a:rPr sz="1750" spc="-5" dirty="0">
                <a:latin typeface="Verdana"/>
                <a:cs typeface="Verdana"/>
              </a:rPr>
              <a:t>use </a:t>
            </a:r>
            <a:r>
              <a:rPr sz="1750" spc="-15" dirty="0">
                <a:latin typeface="Verdana"/>
                <a:cs typeface="Verdana"/>
              </a:rPr>
              <a:t>depends</a:t>
            </a:r>
            <a:r>
              <a:rPr sz="1750" spc="3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on</a:t>
            </a:r>
            <a:r>
              <a:rPr sz="1750" dirty="0">
                <a:latin typeface="Verdana"/>
                <a:cs typeface="Verdana"/>
              </a:rPr>
              <a:t> a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number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of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factors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: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6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0" dirty="0">
                <a:latin typeface="Verdana"/>
                <a:cs typeface="Verdana"/>
              </a:rPr>
              <a:t>Type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component</a:t>
            </a:r>
            <a:r>
              <a:rPr sz="1750" spc="3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or system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10" dirty="0">
                <a:latin typeface="Verdana"/>
                <a:cs typeface="Verdana"/>
              </a:rPr>
              <a:t>Component</a:t>
            </a:r>
            <a:r>
              <a:rPr sz="1750" spc="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or system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complexity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6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Regulatory</a:t>
            </a:r>
            <a:r>
              <a:rPr sz="1750" spc="-6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standards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Customer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or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contractual</a:t>
            </a:r>
            <a:r>
              <a:rPr sz="1750" spc="-2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requirements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6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5" dirty="0">
                <a:latin typeface="Verdana"/>
                <a:cs typeface="Verdana"/>
              </a:rPr>
              <a:t>Risk</a:t>
            </a:r>
            <a:r>
              <a:rPr sz="1750" spc="-6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levels</a:t>
            </a:r>
            <a:r>
              <a:rPr sz="1750" spc="-5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&amp;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Risk</a:t>
            </a:r>
            <a:r>
              <a:rPr sz="1750" spc="-5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types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5" dirty="0">
                <a:latin typeface="Verdana"/>
                <a:cs typeface="Verdana"/>
              </a:rPr>
              <a:t>Test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objectives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6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Available</a:t>
            </a:r>
            <a:r>
              <a:rPr sz="1750" spc="-10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documentation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40" dirty="0">
                <a:latin typeface="Verdana"/>
                <a:cs typeface="Verdana"/>
              </a:rPr>
              <a:t>Tester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knowledge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skills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6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Available</a:t>
            </a:r>
            <a:r>
              <a:rPr sz="1750" spc="-12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tools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5" dirty="0">
                <a:latin typeface="Verdana"/>
                <a:cs typeface="Verdana"/>
              </a:rPr>
              <a:t>Time</a:t>
            </a:r>
            <a:r>
              <a:rPr sz="1750" spc="-8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budget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6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SDLC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model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10" dirty="0">
                <a:latin typeface="Verdana"/>
                <a:cs typeface="Verdana"/>
              </a:rPr>
              <a:t>Expected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use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software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ts val="2095"/>
              </a:lnSpc>
              <a:spcBef>
                <a:spcPts val="6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Previous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experience</a:t>
            </a:r>
            <a:r>
              <a:rPr sz="1750" spc="15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with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using</a:t>
            </a:r>
            <a:r>
              <a:rPr sz="1750" spc="-2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the test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techniques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on </a:t>
            </a:r>
            <a:r>
              <a:rPr sz="1750" spc="-5" dirty="0">
                <a:latin typeface="Verdana"/>
                <a:cs typeface="Verdana"/>
              </a:rPr>
              <a:t>the </a:t>
            </a:r>
            <a:r>
              <a:rPr sz="1750" spc="-10" dirty="0">
                <a:latin typeface="Verdana"/>
                <a:cs typeface="Verdana"/>
              </a:rPr>
              <a:t>component</a:t>
            </a:r>
            <a:r>
              <a:rPr sz="1750" spc="4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or</a:t>
            </a:r>
            <a:endParaRPr sz="1750">
              <a:latin typeface="Verdana"/>
              <a:cs typeface="Verdana"/>
            </a:endParaRPr>
          </a:p>
          <a:p>
            <a:pPr marL="299085">
              <a:lnSpc>
                <a:spcPts val="2095"/>
              </a:lnSpc>
            </a:pPr>
            <a:r>
              <a:rPr sz="1750" spc="-5" dirty="0">
                <a:latin typeface="Verdana"/>
                <a:cs typeface="Verdana"/>
              </a:rPr>
              <a:t>system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to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be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tested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6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The </a:t>
            </a:r>
            <a:r>
              <a:rPr sz="1750" spc="-10" dirty="0">
                <a:latin typeface="Verdana"/>
                <a:cs typeface="Verdana"/>
              </a:rPr>
              <a:t>types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of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defects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expected</a:t>
            </a:r>
            <a:r>
              <a:rPr sz="1750" spc="20" dirty="0">
                <a:latin typeface="Verdana"/>
                <a:cs typeface="Verdana"/>
              </a:rPr>
              <a:t> </a:t>
            </a:r>
            <a:r>
              <a:rPr sz="1750" spc="10" dirty="0">
                <a:latin typeface="Verdana"/>
                <a:cs typeface="Verdana"/>
              </a:rPr>
              <a:t>in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the</a:t>
            </a:r>
            <a:r>
              <a:rPr sz="1750" spc="-3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component</a:t>
            </a:r>
            <a:r>
              <a:rPr sz="1750" spc="4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or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system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77438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36955" algn="l"/>
              </a:tabLst>
            </a:pPr>
            <a:r>
              <a:rPr spc="-5" dirty="0"/>
              <a:t>4.1.2	</a:t>
            </a:r>
            <a:r>
              <a:rPr spc="-10" dirty="0"/>
              <a:t>Categories</a:t>
            </a:r>
            <a:r>
              <a:rPr spc="20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65" dirty="0"/>
              <a:t>Test</a:t>
            </a:r>
            <a:r>
              <a:rPr spc="10" dirty="0"/>
              <a:t> </a:t>
            </a:r>
            <a:r>
              <a:rPr spc="-25" dirty="0"/>
              <a:t>Techniques</a:t>
            </a:r>
            <a:r>
              <a:rPr spc="-20" dirty="0"/>
              <a:t> </a:t>
            </a:r>
            <a:r>
              <a:rPr spc="-10" dirty="0"/>
              <a:t>&amp;</a:t>
            </a:r>
            <a:r>
              <a:rPr dirty="0"/>
              <a:t> their</a:t>
            </a:r>
            <a:r>
              <a:rPr spc="-45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124030"/>
            <a:ext cx="8662035" cy="55930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750" b="1" dirty="0">
                <a:latin typeface="Verdana"/>
                <a:cs typeface="Verdana"/>
              </a:rPr>
              <a:t>Black-box</a:t>
            </a:r>
            <a:r>
              <a:rPr sz="1750" b="1" spc="-40" dirty="0">
                <a:latin typeface="Verdana"/>
                <a:cs typeface="Verdana"/>
              </a:rPr>
              <a:t> </a:t>
            </a:r>
            <a:r>
              <a:rPr sz="1750" b="1" spc="-10" dirty="0">
                <a:latin typeface="Verdana"/>
                <a:cs typeface="Verdana"/>
              </a:rPr>
              <a:t>test</a:t>
            </a:r>
            <a:r>
              <a:rPr sz="1750" b="1" spc="30" dirty="0">
                <a:latin typeface="Verdana"/>
                <a:cs typeface="Verdana"/>
              </a:rPr>
              <a:t> </a:t>
            </a:r>
            <a:r>
              <a:rPr sz="1750" b="1" spc="-10" dirty="0">
                <a:latin typeface="Verdana"/>
                <a:cs typeface="Verdana"/>
              </a:rPr>
              <a:t>techniques</a:t>
            </a: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6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dirty="0">
                <a:latin typeface="Verdana"/>
                <a:cs typeface="Verdana"/>
              </a:rPr>
              <a:t>It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10" dirty="0">
                <a:latin typeface="Verdana"/>
                <a:cs typeface="Verdana"/>
              </a:rPr>
              <a:t>is</a:t>
            </a:r>
            <a:r>
              <a:rPr sz="1750" spc="-5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a.k.a.</a:t>
            </a:r>
            <a:r>
              <a:rPr sz="1750" spc="-3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behavioral/behavior-based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techniques </a:t>
            </a:r>
            <a:r>
              <a:rPr sz="1750" dirty="0">
                <a:latin typeface="Verdana"/>
                <a:cs typeface="Verdana"/>
              </a:rPr>
              <a:t>are</a:t>
            </a:r>
            <a:r>
              <a:rPr sz="1750" spc="-3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based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on</a:t>
            </a:r>
            <a:r>
              <a:rPr sz="1750" dirty="0">
                <a:latin typeface="Verdana"/>
                <a:cs typeface="Verdana"/>
              </a:rPr>
              <a:t> an</a:t>
            </a:r>
            <a:r>
              <a:rPr sz="1750" spc="-25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analysis </a:t>
            </a:r>
            <a:r>
              <a:rPr sz="1750" spc="-60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 </a:t>
            </a:r>
            <a:r>
              <a:rPr sz="1750" dirty="0">
                <a:latin typeface="Verdana"/>
                <a:cs typeface="Verdana"/>
              </a:rPr>
              <a:t>the </a:t>
            </a:r>
            <a:r>
              <a:rPr sz="1750" spc="-5" dirty="0">
                <a:latin typeface="Verdana"/>
                <a:cs typeface="Verdana"/>
              </a:rPr>
              <a:t>appropriate test </a:t>
            </a:r>
            <a:r>
              <a:rPr sz="1750" dirty="0">
                <a:latin typeface="Verdana"/>
                <a:cs typeface="Verdana"/>
              </a:rPr>
              <a:t>basis </a:t>
            </a:r>
            <a:r>
              <a:rPr sz="1750" spc="-25" dirty="0">
                <a:latin typeface="Verdana"/>
                <a:cs typeface="Verdana"/>
              </a:rPr>
              <a:t>(e.g., </a:t>
            </a:r>
            <a:r>
              <a:rPr sz="1750" dirty="0">
                <a:latin typeface="Verdana"/>
                <a:cs typeface="Verdana"/>
              </a:rPr>
              <a:t>formal </a:t>
            </a:r>
            <a:r>
              <a:rPr sz="1750" spc="-5" dirty="0">
                <a:latin typeface="Verdana"/>
                <a:cs typeface="Verdana"/>
              </a:rPr>
              <a:t>requirements documents, </a:t>
            </a:r>
            <a:r>
              <a:rPr sz="1750" dirty="0">
                <a:latin typeface="Verdana"/>
                <a:cs typeface="Verdana"/>
              </a:rPr>
              <a:t> specifications,</a:t>
            </a:r>
            <a:r>
              <a:rPr sz="1750" spc="-6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use cases,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user</a:t>
            </a:r>
            <a:r>
              <a:rPr sz="1750" dirty="0">
                <a:latin typeface="Verdana"/>
                <a:cs typeface="Verdana"/>
              </a:rPr>
              <a:t> stories,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or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business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processes).</a:t>
            </a:r>
            <a:endParaRPr sz="1750">
              <a:latin typeface="Verdana"/>
              <a:cs typeface="Verdana"/>
            </a:endParaRPr>
          </a:p>
          <a:p>
            <a:pPr marL="299085" marR="435609" indent="-287020">
              <a:lnSpc>
                <a:spcPct val="100600"/>
              </a:lnSpc>
              <a:spcBef>
                <a:spcPts val="5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These concentrate on </a:t>
            </a:r>
            <a:r>
              <a:rPr sz="1750" dirty="0">
                <a:latin typeface="Verdana"/>
                <a:cs typeface="Verdana"/>
              </a:rPr>
              <a:t>the inputs and </a:t>
            </a:r>
            <a:r>
              <a:rPr sz="1750" spc="-5" dirty="0">
                <a:latin typeface="Verdana"/>
                <a:cs typeface="Verdana"/>
              </a:rPr>
              <a:t>outputs of </a:t>
            </a:r>
            <a:r>
              <a:rPr sz="1750" dirty="0">
                <a:latin typeface="Verdana"/>
                <a:cs typeface="Verdana"/>
              </a:rPr>
              <a:t>the </a:t>
            </a:r>
            <a:r>
              <a:rPr sz="1750" spc="-5" dirty="0">
                <a:latin typeface="Verdana"/>
                <a:cs typeface="Verdana"/>
              </a:rPr>
              <a:t>test </a:t>
            </a:r>
            <a:r>
              <a:rPr sz="1750" spc="-10" dirty="0">
                <a:latin typeface="Verdana"/>
                <a:cs typeface="Verdana"/>
              </a:rPr>
              <a:t>object </a:t>
            </a:r>
            <a:r>
              <a:rPr sz="1750" dirty="0">
                <a:latin typeface="Verdana"/>
                <a:cs typeface="Verdana"/>
              </a:rPr>
              <a:t>without </a:t>
            </a:r>
            <a:r>
              <a:rPr sz="1750" spc="-60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reference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to</a:t>
            </a:r>
            <a:r>
              <a:rPr sz="1750" spc="-25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its</a:t>
            </a:r>
            <a:r>
              <a:rPr sz="1750" spc="-4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internal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structure.</a:t>
            </a:r>
            <a:endParaRPr sz="1750">
              <a:latin typeface="Verdana"/>
              <a:cs typeface="Verdana"/>
            </a:endParaRPr>
          </a:p>
          <a:p>
            <a:pPr marL="299085" marR="659765" indent="-287020">
              <a:lnSpc>
                <a:spcPct val="100600"/>
              </a:lnSpc>
              <a:spcBef>
                <a:spcPts val="5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These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techniques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are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applicable</a:t>
            </a:r>
            <a:r>
              <a:rPr sz="1750" spc="-10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to</a:t>
            </a:r>
            <a:r>
              <a:rPr sz="1750" spc="-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both</a:t>
            </a:r>
            <a:r>
              <a:rPr sz="1750" dirty="0">
                <a:latin typeface="Verdana"/>
                <a:cs typeface="Verdana"/>
              </a:rPr>
              <a:t> functional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nonfunctional </a:t>
            </a:r>
            <a:r>
              <a:rPr sz="1750" spc="-60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testing.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50" b="1" spc="-5" dirty="0">
                <a:latin typeface="Verdana"/>
                <a:cs typeface="Verdana"/>
              </a:rPr>
              <a:t>White-box </a:t>
            </a:r>
            <a:r>
              <a:rPr sz="1750" b="1" spc="-10" dirty="0">
                <a:latin typeface="Verdana"/>
                <a:cs typeface="Verdana"/>
              </a:rPr>
              <a:t>test </a:t>
            </a:r>
            <a:r>
              <a:rPr sz="1750" b="1" spc="-5" dirty="0">
                <a:latin typeface="Verdana"/>
                <a:cs typeface="Verdana"/>
              </a:rPr>
              <a:t>techniques</a:t>
            </a:r>
            <a:endParaRPr sz="1750">
              <a:latin typeface="Verdana"/>
              <a:cs typeface="Verdana"/>
            </a:endParaRPr>
          </a:p>
          <a:p>
            <a:pPr marL="299085" marR="41910" indent="-287020">
              <a:lnSpc>
                <a:spcPct val="100099"/>
              </a:lnSpc>
              <a:spcBef>
                <a:spcPts val="6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dirty="0">
                <a:latin typeface="Verdana"/>
                <a:cs typeface="Verdana"/>
              </a:rPr>
              <a:t>It </a:t>
            </a:r>
            <a:r>
              <a:rPr sz="1750" spc="10" dirty="0">
                <a:latin typeface="Verdana"/>
                <a:cs typeface="Verdana"/>
              </a:rPr>
              <a:t>is </a:t>
            </a:r>
            <a:r>
              <a:rPr sz="1750" dirty="0">
                <a:latin typeface="Verdana"/>
                <a:cs typeface="Verdana"/>
              </a:rPr>
              <a:t>a.k.a. </a:t>
            </a:r>
            <a:r>
              <a:rPr sz="1750" spc="-5" dirty="0">
                <a:latin typeface="Verdana"/>
                <a:cs typeface="Verdana"/>
              </a:rPr>
              <a:t>structural/structure-based techniques </a:t>
            </a:r>
            <a:r>
              <a:rPr sz="1750" dirty="0">
                <a:latin typeface="Verdana"/>
                <a:cs typeface="Verdana"/>
              </a:rPr>
              <a:t>are </a:t>
            </a:r>
            <a:r>
              <a:rPr sz="1750" spc="-5" dirty="0">
                <a:latin typeface="Verdana"/>
                <a:cs typeface="Verdana"/>
              </a:rPr>
              <a:t>based on </a:t>
            </a:r>
            <a:r>
              <a:rPr sz="1750" dirty="0">
                <a:latin typeface="Verdana"/>
                <a:cs typeface="Verdana"/>
              </a:rPr>
              <a:t>an </a:t>
            </a:r>
            <a:r>
              <a:rPr sz="1750" spc="5" dirty="0">
                <a:latin typeface="Verdana"/>
                <a:cs typeface="Verdana"/>
              </a:rPr>
              <a:t>analysis </a:t>
            </a:r>
            <a:r>
              <a:rPr sz="1750" spc="-60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 the architecture, </a:t>
            </a:r>
            <a:r>
              <a:rPr sz="1750" dirty="0">
                <a:latin typeface="Verdana"/>
                <a:cs typeface="Verdana"/>
              </a:rPr>
              <a:t>detailed </a:t>
            </a:r>
            <a:r>
              <a:rPr sz="1750" spc="-5" dirty="0">
                <a:latin typeface="Verdana"/>
                <a:cs typeface="Verdana"/>
              </a:rPr>
              <a:t>design, internal structure, or the code of the 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object.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These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concentrate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on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the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structure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processing </a:t>
            </a:r>
            <a:r>
              <a:rPr sz="1750" spc="5" dirty="0">
                <a:latin typeface="Verdana"/>
                <a:cs typeface="Verdana"/>
              </a:rPr>
              <a:t>within</a:t>
            </a:r>
            <a:r>
              <a:rPr sz="1750" spc="-4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the</a:t>
            </a:r>
            <a:r>
              <a:rPr sz="1750" spc="-3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object.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50" b="1" spc="-5" dirty="0">
                <a:latin typeface="Verdana"/>
                <a:cs typeface="Verdana"/>
              </a:rPr>
              <a:t>Experience-based</a:t>
            </a:r>
            <a:r>
              <a:rPr sz="1750" b="1" spc="25" dirty="0">
                <a:latin typeface="Verdana"/>
                <a:cs typeface="Verdana"/>
              </a:rPr>
              <a:t> </a:t>
            </a:r>
            <a:r>
              <a:rPr sz="1750" b="1" spc="-10" dirty="0">
                <a:latin typeface="Verdana"/>
                <a:cs typeface="Verdana"/>
              </a:rPr>
              <a:t>test</a:t>
            </a:r>
            <a:r>
              <a:rPr sz="1750" b="1" spc="15" dirty="0">
                <a:latin typeface="Verdana"/>
                <a:cs typeface="Verdana"/>
              </a:rPr>
              <a:t> </a:t>
            </a:r>
            <a:r>
              <a:rPr sz="1750" b="1" spc="-5" dirty="0">
                <a:latin typeface="Verdana"/>
                <a:cs typeface="Verdana"/>
              </a:rPr>
              <a:t>techniques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These</a:t>
            </a:r>
            <a:r>
              <a:rPr sz="1750" spc="-10" dirty="0">
                <a:latin typeface="Verdana"/>
                <a:cs typeface="Verdana"/>
              </a:rPr>
              <a:t> leverage</a:t>
            </a:r>
            <a:r>
              <a:rPr sz="1750" spc="-5" dirty="0">
                <a:latin typeface="Verdana"/>
                <a:cs typeface="Verdana"/>
              </a:rPr>
              <a:t> the experience of</a:t>
            </a:r>
            <a:r>
              <a:rPr sz="1750" spc="-10" dirty="0">
                <a:latin typeface="Verdana"/>
                <a:cs typeface="Verdana"/>
              </a:rPr>
              <a:t> developers,</a:t>
            </a:r>
            <a:r>
              <a:rPr sz="1750" spc="4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testers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-5" dirty="0">
                <a:latin typeface="Verdana"/>
                <a:cs typeface="Verdana"/>
              </a:rPr>
              <a:t> users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to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design,</a:t>
            </a:r>
            <a:endParaRPr sz="175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sz="1750" dirty="0">
                <a:latin typeface="Verdana"/>
                <a:cs typeface="Verdana"/>
              </a:rPr>
              <a:t>implement,</a:t>
            </a:r>
            <a:r>
              <a:rPr sz="1750" spc="-7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-3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execute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tests.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" dirty="0">
                <a:latin typeface="Verdana"/>
                <a:cs typeface="Verdana"/>
              </a:rPr>
              <a:t>These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techniques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are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often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combined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with</a:t>
            </a:r>
            <a:r>
              <a:rPr sz="1750" spc="-45" dirty="0">
                <a:latin typeface="Verdana"/>
                <a:cs typeface="Verdana"/>
              </a:rPr>
              <a:t> </a:t>
            </a:r>
            <a:r>
              <a:rPr sz="1750" spc="-15" dirty="0">
                <a:latin typeface="Verdana"/>
                <a:cs typeface="Verdana"/>
              </a:rPr>
              <a:t>black-box</a:t>
            </a:r>
            <a:r>
              <a:rPr sz="1750" spc="2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-5" dirty="0">
                <a:latin typeface="Verdana"/>
                <a:cs typeface="Verdana"/>
              </a:rPr>
              <a:t> white-box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</a:t>
            </a:r>
            <a:endParaRPr sz="175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sz="1750" spc="-5" dirty="0">
                <a:latin typeface="Verdana"/>
                <a:cs typeface="Verdana"/>
              </a:rPr>
              <a:t>techniques.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658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Characteristics</a:t>
            </a:r>
            <a:r>
              <a:rPr spc="-65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5" dirty="0"/>
              <a:t>Black-box</a:t>
            </a:r>
            <a:r>
              <a:rPr spc="20" dirty="0"/>
              <a:t> </a:t>
            </a:r>
            <a:r>
              <a:rPr spc="-65" dirty="0"/>
              <a:t>Test</a:t>
            </a:r>
            <a:r>
              <a:rPr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60375"/>
            <a:ext cx="8145145" cy="3383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9085" marR="532130" indent="-287020">
              <a:lnSpc>
                <a:spcPct val="150300"/>
              </a:lnSpc>
              <a:spcBef>
                <a:spcPts val="114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5" dirty="0">
                <a:latin typeface="Verdana"/>
                <a:cs typeface="Verdana"/>
              </a:rPr>
              <a:t>Test </a:t>
            </a:r>
            <a:r>
              <a:rPr sz="1750" dirty="0">
                <a:latin typeface="Verdana"/>
                <a:cs typeface="Verdana"/>
              </a:rPr>
              <a:t>conditions, </a:t>
            </a:r>
            <a:r>
              <a:rPr sz="1750" spc="-5" dirty="0">
                <a:latin typeface="Verdana"/>
                <a:cs typeface="Verdana"/>
              </a:rPr>
              <a:t>test cases, </a:t>
            </a:r>
            <a:r>
              <a:rPr sz="1750" dirty="0">
                <a:latin typeface="Verdana"/>
                <a:cs typeface="Verdana"/>
              </a:rPr>
              <a:t>and </a:t>
            </a:r>
            <a:r>
              <a:rPr sz="1750" spc="-5" dirty="0">
                <a:latin typeface="Verdana"/>
                <a:cs typeface="Verdana"/>
              </a:rPr>
              <a:t>test data </a:t>
            </a:r>
            <a:r>
              <a:rPr sz="1750" dirty="0">
                <a:latin typeface="Verdana"/>
                <a:cs typeface="Verdana"/>
              </a:rPr>
              <a:t>are </a:t>
            </a:r>
            <a:r>
              <a:rPr sz="1750" spc="-10" dirty="0">
                <a:latin typeface="Verdana"/>
                <a:cs typeface="Verdana"/>
              </a:rPr>
              <a:t>derived </a:t>
            </a:r>
            <a:r>
              <a:rPr sz="1750" dirty="0">
                <a:latin typeface="Verdana"/>
                <a:cs typeface="Verdana"/>
              </a:rPr>
              <a:t>from a </a:t>
            </a:r>
            <a:r>
              <a:rPr sz="1750" spc="-5" dirty="0">
                <a:latin typeface="Verdana"/>
                <a:cs typeface="Verdana"/>
              </a:rPr>
              <a:t>test </a:t>
            </a:r>
            <a:r>
              <a:rPr sz="1750" dirty="0">
                <a:latin typeface="Verdana"/>
                <a:cs typeface="Verdana"/>
              </a:rPr>
              <a:t> basis</a:t>
            </a:r>
            <a:r>
              <a:rPr sz="1750" spc="-4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that</a:t>
            </a:r>
            <a:r>
              <a:rPr sz="1750" spc="-10" dirty="0">
                <a:latin typeface="Verdana"/>
                <a:cs typeface="Verdana"/>
              </a:rPr>
              <a:t> may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include</a:t>
            </a:r>
            <a:r>
              <a:rPr sz="1750" spc="-5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software requirements, </a:t>
            </a:r>
            <a:r>
              <a:rPr sz="1750" dirty="0">
                <a:latin typeface="Verdana"/>
                <a:cs typeface="Verdana"/>
              </a:rPr>
              <a:t>specifications,</a:t>
            </a:r>
            <a:r>
              <a:rPr sz="1750" spc="-5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use </a:t>
            </a:r>
            <a:r>
              <a:rPr sz="1750" spc="-60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cases,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</a:t>
            </a:r>
            <a:r>
              <a:rPr sz="1750" spc="-10" dirty="0">
                <a:latin typeface="Verdana"/>
                <a:cs typeface="Verdana"/>
              </a:rPr>
              <a:t> user</a:t>
            </a:r>
            <a:r>
              <a:rPr sz="1750" dirty="0">
                <a:latin typeface="Verdana"/>
                <a:cs typeface="Verdana"/>
              </a:rPr>
              <a:t> stories</a:t>
            </a: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504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5" dirty="0">
                <a:latin typeface="Verdana"/>
                <a:cs typeface="Verdana"/>
              </a:rPr>
              <a:t>Test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cases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may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be used </a:t>
            </a:r>
            <a:r>
              <a:rPr sz="1750" dirty="0">
                <a:latin typeface="Verdana"/>
                <a:cs typeface="Verdana"/>
              </a:rPr>
              <a:t>to </a:t>
            </a:r>
            <a:r>
              <a:rPr sz="1750" spc="-10" dirty="0">
                <a:latin typeface="Verdana"/>
                <a:cs typeface="Verdana"/>
              </a:rPr>
              <a:t>detect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gaps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between</a:t>
            </a:r>
            <a:r>
              <a:rPr sz="1750" spc="3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-3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requirements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 </a:t>
            </a:r>
            <a:r>
              <a:rPr sz="1750" spc="-60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 implementation </a:t>
            </a:r>
            <a:r>
              <a:rPr sz="1750" spc="-5" dirty="0">
                <a:latin typeface="Verdana"/>
                <a:cs typeface="Verdana"/>
              </a:rPr>
              <a:t>of </a:t>
            </a:r>
            <a:r>
              <a:rPr sz="1750" dirty="0">
                <a:latin typeface="Verdana"/>
                <a:cs typeface="Verdana"/>
              </a:rPr>
              <a:t>the </a:t>
            </a:r>
            <a:r>
              <a:rPr sz="1750" spc="-5" dirty="0">
                <a:latin typeface="Verdana"/>
                <a:cs typeface="Verdana"/>
              </a:rPr>
              <a:t>requirements, </a:t>
            </a:r>
            <a:r>
              <a:rPr sz="1750" dirty="0">
                <a:latin typeface="Verdana"/>
                <a:cs typeface="Verdana"/>
              </a:rPr>
              <a:t>as well as deviations </a:t>
            </a:r>
            <a:r>
              <a:rPr sz="1750" spc="-5" dirty="0">
                <a:latin typeface="Verdana"/>
                <a:cs typeface="Verdana"/>
              </a:rPr>
              <a:t>from 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the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requirements</a:t>
            </a:r>
            <a:endParaRPr sz="1750">
              <a:latin typeface="Verdana"/>
              <a:cs typeface="Verdana"/>
            </a:endParaRPr>
          </a:p>
          <a:p>
            <a:pPr marL="299085" marR="22860" indent="-287020">
              <a:lnSpc>
                <a:spcPct val="149900"/>
              </a:lnSpc>
              <a:spcBef>
                <a:spcPts val="5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15" dirty="0">
                <a:latin typeface="Verdana"/>
                <a:cs typeface="Verdana"/>
              </a:rPr>
              <a:t>Coverage</a:t>
            </a:r>
            <a:r>
              <a:rPr sz="1750" spc="10" dirty="0">
                <a:latin typeface="Verdana"/>
                <a:cs typeface="Verdana"/>
              </a:rPr>
              <a:t> is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measured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based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on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items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tested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10" dirty="0">
                <a:latin typeface="Verdana"/>
                <a:cs typeface="Verdana"/>
              </a:rPr>
              <a:t>in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basis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and </a:t>
            </a:r>
            <a:r>
              <a:rPr sz="1750" spc="-60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technique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applied</a:t>
            </a:r>
            <a:r>
              <a:rPr sz="1750" spc="-5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to</a:t>
            </a:r>
            <a:r>
              <a:rPr sz="1750" spc="-2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basis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721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Characteristics</a:t>
            </a:r>
            <a:r>
              <a:rPr spc="-60" dirty="0"/>
              <a:t> </a:t>
            </a:r>
            <a:r>
              <a:rPr spc="-10" dirty="0"/>
              <a:t>of</a:t>
            </a:r>
            <a:r>
              <a:rPr spc="-5" dirty="0"/>
              <a:t> White-box</a:t>
            </a:r>
            <a:r>
              <a:rPr dirty="0"/>
              <a:t> </a:t>
            </a:r>
            <a:r>
              <a:rPr spc="-65" dirty="0"/>
              <a:t>Test</a:t>
            </a:r>
            <a:r>
              <a:rPr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60375"/>
            <a:ext cx="8137525" cy="3383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9085" marR="264795" indent="-287020">
              <a:lnSpc>
                <a:spcPct val="150200"/>
              </a:lnSpc>
              <a:spcBef>
                <a:spcPts val="114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55" dirty="0">
                <a:latin typeface="Verdana"/>
                <a:cs typeface="Verdana"/>
              </a:rPr>
              <a:t>Test </a:t>
            </a:r>
            <a:r>
              <a:rPr sz="1750" dirty="0">
                <a:latin typeface="Verdana"/>
                <a:cs typeface="Verdana"/>
              </a:rPr>
              <a:t>conditions, </a:t>
            </a:r>
            <a:r>
              <a:rPr sz="1750" spc="-5" dirty="0">
                <a:latin typeface="Verdana"/>
                <a:cs typeface="Verdana"/>
              </a:rPr>
              <a:t>test cases, </a:t>
            </a:r>
            <a:r>
              <a:rPr sz="1750" dirty="0">
                <a:latin typeface="Verdana"/>
                <a:cs typeface="Verdana"/>
              </a:rPr>
              <a:t>and </a:t>
            </a:r>
            <a:r>
              <a:rPr sz="1750" spc="-5" dirty="0">
                <a:latin typeface="Verdana"/>
                <a:cs typeface="Verdana"/>
              </a:rPr>
              <a:t>test data </a:t>
            </a:r>
            <a:r>
              <a:rPr sz="1750" dirty="0">
                <a:latin typeface="Verdana"/>
                <a:cs typeface="Verdana"/>
              </a:rPr>
              <a:t>are </a:t>
            </a:r>
            <a:r>
              <a:rPr sz="1750" spc="-10" dirty="0">
                <a:latin typeface="Verdana"/>
                <a:cs typeface="Verdana"/>
              </a:rPr>
              <a:t>derived </a:t>
            </a:r>
            <a:r>
              <a:rPr sz="1750" dirty="0">
                <a:latin typeface="Verdana"/>
                <a:cs typeface="Verdana"/>
              </a:rPr>
              <a:t>from a </a:t>
            </a:r>
            <a:r>
              <a:rPr sz="1750" spc="-5" dirty="0">
                <a:latin typeface="Verdana"/>
                <a:cs typeface="Verdana"/>
              </a:rPr>
              <a:t>test </a:t>
            </a:r>
            <a:r>
              <a:rPr sz="1750" dirty="0">
                <a:latin typeface="Verdana"/>
                <a:cs typeface="Verdana"/>
              </a:rPr>
              <a:t> basis that </a:t>
            </a:r>
            <a:r>
              <a:rPr sz="1750" spc="-10" dirty="0">
                <a:latin typeface="Verdana"/>
                <a:cs typeface="Verdana"/>
              </a:rPr>
              <a:t>may </a:t>
            </a:r>
            <a:r>
              <a:rPr sz="1750" dirty="0">
                <a:latin typeface="Verdana"/>
                <a:cs typeface="Verdana"/>
              </a:rPr>
              <a:t>include </a:t>
            </a:r>
            <a:r>
              <a:rPr sz="1750" spc="-10" dirty="0">
                <a:latin typeface="Verdana"/>
                <a:cs typeface="Verdana"/>
              </a:rPr>
              <a:t>code, </a:t>
            </a:r>
            <a:r>
              <a:rPr sz="1750" spc="-5" dirty="0">
                <a:latin typeface="Verdana"/>
                <a:cs typeface="Verdana"/>
              </a:rPr>
              <a:t>software architecture, </a:t>
            </a:r>
            <a:r>
              <a:rPr sz="1750" dirty="0">
                <a:latin typeface="Verdana"/>
                <a:cs typeface="Verdana"/>
              </a:rPr>
              <a:t>detailed </a:t>
            </a:r>
            <a:r>
              <a:rPr sz="1750" spc="-5" dirty="0">
                <a:latin typeface="Verdana"/>
                <a:cs typeface="Verdana"/>
              </a:rPr>
              <a:t>design, </a:t>
            </a:r>
            <a:r>
              <a:rPr sz="1750" spc="-60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or </a:t>
            </a:r>
            <a:r>
              <a:rPr sz="1750" spc="-10" dirty="0">
                <a:latin typeface="Verdana"/>
                <a:cs typeface="Verdana"/>
              </a:rPr>
              <a:t>any other </a:t>
            </a:r>
            <a:r>
              <a:rPr sz="1750" spc="-5" dirty="0">
                <a:latin typeface="Verdana"/>
                <a:cs typeface="Verdana"/>
              </a:rPr>
              <a:t>source of </a:t>
            </a:r>
            <a:r>
              <a:rPr sz="1750" dirty="0">
                <a:latin typeface="Verdana"/>
                <a:cs typeface="Verdana"/>
              </a:rPr>
              <a:t>information </a:t>
            </a:r>
            <a:r>
              <a:rPr sz="1750" spc="-5" dirty="0">
                <a:latin typeface="Verdana"/>
                <a:cs typeface="Verdana"/>
              </a:rPr>
              <a:t>regarding the </a:t>
            </a:r>
            <a:r>
              <a:rPr sz="1750" dirty="0">
                <a:latin typeface="Verdana"/>
                <a:cs typeface="Verdana"/>
              </a:rPr>
              <a:t>structure </a:t>
            </a:r>
            <a:r>
              <a:rPr sz="1750" spc="-5" dirty="0">
                <a:latin typeface="Verdana"/>
                <a:cs typeface="Verdana"/>
              </a:rPr>
              <a:t>of the </a:t>
            </a:r>
            <a:r>
              <a:rPr sz="175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software</a:t>
            </a:r>
            <a:endParaRPr sz="17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5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spc="-15" dirty="0">
                <a:latin typeface="Verdana"/>
                <a:cs typeface="Verdana"/>
              </a:rPr>
              <a:t>Coverage</a:t>
            </a:r>
            <a:r>
              <a:rPr sz="1750" spc="15" dirty="0">
                <a:latin typeface="Verdana"/>
                <a:cs typeface="Verdana"/>
              </a:rPr>
              <a:t> </a:t>
            </a:r>
            <a:r>
              <a:rPr sz="1750" spc="10" dirty="0">
                <a:latin typeface="Verdana"/>
                <a:cs typeface="Verdana"/>
              </a:rPr>
              <a:t>is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measured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based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on</a:t>
            </a:r>
            <a:r>
              <a:rPr sz="1750" dirty="0">
                <a:latin typeface="Verdana"/>
                <a:cs typeface="Verdana"/>
              </a:rPr>
              <a:t> the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items</a:t>
            </a:r>
            <a:r>
              <a:rPr sz="1750" spc="-4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tested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within</a:t>
            </a:r>
            <a:r>
              <a:rPr sz="1750" spc="-7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selected</a:t>
            </a:r>
            <a:endParaRPr sz="175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65"/>
              </a:spcBef>
            </a:pPr>
            <a:r>
              <a:rPr sz="1750" dirty="0">
                <a:latin typeface="Verdana"/>
                <a:cs typeface="Verdana"/>
              </a:rPr>
              <a:t>structure</a:t>
            </a:r>
            <a:r>
              <a:rPr sz="1750" spc="-25" dirty="0">
                <a:latin typeface="Verdana"/>
                <a:cs typeface="Verdana"/>
              </a:rPr>
              <a:t> (e.g.,</a:t>
            </a:r>
            <a:r>
              <a:rPr sz="1750" spc="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the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code</a:t>
            </a:r>
            <a:r>
              <a:rPr sz="1750" spc="-2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or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interfaces)</a:t>
            </a: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499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50" dirty="0">
                <a:latin typeface="Verdana"/>
                <a:cs typeface="Verdana"/>
              </a:rPr>
              <a:t>Specifications</a:t>
            </a:r>
            <a:r>
              <a:rPr sz="1750" spc="-6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are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often</a:t>
            </a:r>
            <a:r>
              <a:rPr sz="1750" spc="-2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used</a:t>
            </a:r>
            <a:r>
              <a:rPr sz="1750" spc="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as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an</a:t>
            </a:r>
            <a:r>
              <a:rPr sz="1750" spc="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additional</a:t>
            </a:r>
            <a:r>
              <a:rPr sz="1750" spc="-6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source</a:t>
            </a:r>
            <a:r>
              <a:rPr sz="1750" spc="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of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information</a:t>
            </a:r>
            <a:r>
              <a:rPr sz="1750" spc="-7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to </a:t>
            </a:r>
            <a:r>
              <a:rPr sz="1750" spc="-60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determine</a:t>
            </a:r>
            <a:r>
              <a:rPr sz="1750" spc="-3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expected</a:t>
            </a:r>
            <a:r>
              <a:rPr sz="1750" spc="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outcome of</a:t>
            </a:r>
            <a:r>
              <a:rPr sz="1750" spc="-10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test</a:t>
            </a:r>
            <a:r>
              <a:rPr sz="1750" spc="-15" dirty="0">
                <a:latin typeface="Verdana"/>
                <a:cs typeface="Verdana"/>
              </a:rPr>
              <a:t> </a:t>
            </a:r>
            <a:r>
              <a:rPr sz="1750" spc="-5" dirty="0">
                <a:latin typeface="Verdana"/>
                <a:cs typeface="Verdana"/>
              </a:rPr>
              <a:t>cases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3188</Words>
  <Application>Microsoft Office PowerPoint</Application>
  <PresentationFormat>On-screen Show (4:3)</PresentationFormat>
  <Paragraphs>477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Angles</vt:lpstr>
      <vt:lpstr>PowerPoint Presentation</vt:lpstr>
      <vt:lpstr>Lesson Objectives</vt:lpstr>
      <vt:lpstr>Lesson Objectives</vt:lpstr>
      <vt:lpstr>4.1 Categories of Dynamic Test Techniques</vt:lpstr>
      <vt:lpstr>Categories of Dynamic Test Techniques (Cont..)</vt:lpstr>
      <vt:lpstr>4.1.1 Choosing Test Techniques</vt:lpstr>
      <vt:lpstr>4.1.2 Categories of Test Techniques &amp; their Characteristics</vt:lpstr>
      <vt:lpstr>Characteristics of Black-box Test Techniques</vt:lpstr>
      <vt:lpstr>Characteristics of White-box Test Techniques</vt:lpstr>
      <vt:lpstr>Characteristics of Experience-box Test Techniques</vt:lpstr>
      <vt:lpstr>4.2 Black Box Test Techniques</vt:lpstr>
      <vt:lpstr>Black Box Test Techniques</vt:lpstr>
      <vt:lpstr>4.2.1 Equivalence Partitioning</vt:lpstr>
      <vt:lpstr>Guidelines &amp; Examples to identify Equivalence Classes</vt:lpstr>
      <vt:lpstr>PowerPoint Presentation</vt:lpstr>
      <vt:lpstr>4.2.2 Boundary Value Analysis</vt:lpstr>
      <vt:lpstr>PowerPoint Presentation</vt:lpstr>
      <vt:lpstr>4.2.3 Decision Table Testing</vt:lpstr>
      <vt:lpstr>Notations in Decision Tables</vt:lpstr>
      <vt:lpstr>PowerPoint Presentation</vt:lpstr>
      <vt:lpstr>Advantages of Decision Table Testing</vt:lpstr>
      <vt:lpstr>4.2.4 State Transition Testing</vt:lpstr>
      <vt:lpstr>Guidelines &amp; Examples of State Transition Testing</vt:lpstr>
      <vt:lpstr>4.2.5 Use Case Testing</vt:lpstr>
      <vt:lpstr>4.3 White Box Test Techniques</vt:lpstr>
      <vt:lpstr>4.3.1 Statement Coverage</vt:lpstr>
      <vt:lpstr>Statement Coverage</vt:lpstr>
      <vt:lpstr>PowerPoint Presentation</vt:lpstr>
      <vt:lpstr>4.3.3 Value of Statement and Decision Testing</vt:lpstr>
      <vt:lpstr>PowerPoint Presentation</vt:lpstr>
      <vt:lpstr>Condition Coverage</vt:lpstr>
      <vt:lpstr>Cyclomatic Complexity</vt:lpstr>
      <vt:lpstr>Calculating Cyclomatic Complexity</vt:lpstr>
      <vt:lpstr>Calculating Cyclomatic Complexity : Example</vt:lpstr>
      <vt:lpstr>4.4 Experience-based Test Techniques</vt:lpstr>
      <vt:lpstr>4.4.1 Error Guessing</vt:lpstr>
      <vt:lpstr>4.4.2 Exploratory Testing</vt:lpstr>
      <vt:lpstr>4.4.3 Checklist-based Testing</vt:lpstr>
      <vt:lpstr>Commonly used Testing Checklists</vt:lpstr>
      <vt:lpstr>Advantages of using checklists in testing</vt:lpstr>
      <vt:lpstr>Difficulties of using checklists in testing</vt:lpstr>
      <vt:lpstr>Summary</vt:lpstr>
      <vt:lpstr>Review Question</vt:lpstr>
      <vt:lpstr>Review Question</vt:lpstr>
      <vt:lpstr>Review Question: Match the Following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Concepts</dc:title>
  <dc:creator>iGATE</dc:creator>
  <cp:lastModifiedBy>918617893423</cp:lastModifiedBy>
  <cp:revision>1</cp:revision>
  <dcterms:created xsi:type="dcterms:W3CDTF">2021-10-20T09:27:15Z</dcterms:created>
  <dcterms:modified xsi:type="dcterms:W3CDTF">2021-10-20T09:28:27Z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2021-10-20T00:00:00Z</vt:filetime>
  </property>
</Properties>
</file>