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695BE-2E9E-4307-9F71-10AB7B0D01C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7CBCC-56EF-4535-9A89-37302F01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7CBCC-56EF-4535-9A89-37302F019E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19" y="3391036"/>
            <a:ext cx="4385310" cy="74676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Concepts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60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5:</a:t>
            </a:r>
            <a:r>
              <a:rPr sz="16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6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6FAC"/>
                </a:solidFill>
                <a:latin typeface="Verdana"/>
                <a:cs typeface="Verdana"/>
              </a:rPr>
              <a:t>Management</a:t>
            </a:r>
            <a:r>
              <a:rPr sz="1600" spc="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&amp;</a:t>
            </a:r>
            <a:r>
              <a:rPr sz="16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6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6FAC"/>
                </a:solidFill>
                <a:latin typeface="Verdana"/>
                <a:cs typeface="Verdana"/>
              </a:rPr>
              <a:t>Metrics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567385"/>
            <a:ext cx="58254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07585" algn="l"/>
              </a:tabLst>
            </a:pPr>
            <a:r>
              <a:rPr spc="-5" dirty="0"/>
              <a:t>5.2.3</a:t>
            </a:r>
            <a:r>
              <a:rPr spc="20" dirty="0"/>
              <a:t> </a:t>
            </a:r>
            <a:r>
              <a:rPr spc="-10" dirty="0"/>
              <a:t>Entry</a:t>
            </a:r>
            <a:r>
              <a:rPr spc="25" dirty="0"/>
              <a:t> </a:t>
            </a:r>
            <a:r>
              <a:rPr spc="-5" dirty="0"/>
              <a:t>Criteria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Exit</a:t>
            </a:r>
            <a:r>
              <a:rPr spc="10" dirty="0"/>
              <a:t> </a:t>
            </a:r>
            <a:r>
              <a:rPr spc="-5" dirty="0"/>
              <a:t>Criteria	</a:t>
            </a:r>
            <a:r>
              <a:rPr spc="-1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959" y="1691716"/>
            <a:ext cx="8568690" cy="3530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b="1" spc="5" dirty="0">
                <a:latin typeface="Verdana"/>
                <a:cs typeface="Verdana"/>
              </a:rPr>
              <a:t>Exit</a:t>
            </a:r>
            <a:r>
              <a:rPr sz="2700" b="1" spc="-75" dirty="0">
                <a:latin typeface="Verdana"/>
                <a:cs typeface="Verdana"/>
              </a:rPr>
              <a:t> </a:t>
            </a:r>
            <a:r>
              <a:rPr sz="2700" b="1" spc="5" dirty="0">
                <a:latin typeface="Verdana"/>
                <a:cs typeface="Verdana"/>
              </a:rPr>
              <a:t>Criteria</a:t>
            </a:r>
            <a:r>
              <a:rPr sz="2700" b="1" spc="-85" dirty="0">
                <a:latin typeface="Verdana"/>
                <a:cs typeface="Verdana"/>
              </a:rPr>
              <a:t> </a:t>
            </a:r>
            <a:r>
              <a:rPr sz="2700" b="1" spc="5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305435" indent="-290830">
              <a:lnSpc>
                <a:spcPct val="100000"/>
              </a:lnSpc>
              <a:spcBef>
                <a:spcPts val="193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dirty="0">
                <a:latin typeface="Verdana"/>
                <a:cs typeface="Verdana"/>
              </a:rPr>
              <a:t>Planned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have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been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executed</a:t>
            </a:r>
            <a:endParaRPr sz="1700">
              <a:latin typeface="Verdana"/>
              <a:cs typeface="Verdana"/>
            </a:endParaRPr>
          </a:p>
          <a:p>
            <a:pPr marL="305435" marR="63500" indent="-290195">
              <a:lnSpc>
                <a:spcPct val="150600"/>
              </a:lnSpc>
              <a:spcBef>
                <a:spcPts val="484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coverage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user </a:t>
            </a:r>
            <a:r>
              <a:rPr sz="1700" spc="-5" dirty="0">
                <a:latin typeface="Verdana"/>
                <a:cs typeface="Verdana"/>
              </a:rPr>
              <a:t>stories,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acceptance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criteria, risks,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code)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has </a:t>
            </a:r>
            <a:r>
              <a:rPr sz="1700" spc="-10" dirty="0">
                <a:latin typeface="Verdana"/>
                <a:cs typeface="Verdana"/>
              </a:rPr>
              <a:t>been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achieved</a:t>
            </a:r>
            <a:endParaRPr sz="1700">
              <a:latin typeface="Verdana"/>
              <a:cs typeface="Verdana"/>
            </a:endParaRPr>
          </a:p>
          <a:p>
            <a:pPr marL="305435" indent="-29083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number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unresolved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agreed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limit</a:t>
            </a:r>
            <a:endParaRPr sz="1700">
              <a:latin typeface="Verdana"/>
              <a:cs typeface="Verdana"/>
            </a:endParaRPr>
          </a:p>
          <a:p>
            <a:pPr marL="305435" indent="-29083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number 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estimated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remaining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sufficiently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low</a:t>
            </a:r>
            <a:endParaRPr sz="1700">
              <a:latin typeface="Verdana"/>
              <a:cs typeface="Verdana"/>
            </a:endParaRPr>
          </a:p>
          <a:p>
            <a:pPr marL="305435" indent="-29083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evaluated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levels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reliability,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performance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efficiency,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usability,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security,</a:t>
            </a:r>
            <a:endParaRPr sz="1700">
              <a:latin typeface="Verdana"/>
              <a:cs typeface="Verdana"/>
            </a:endParaRPr>
          </a:p>
          <a:p>
            <a:pPr marL="305435">
              <a:lnSpc>
                <a:spcPct val="100000"/>
              </a:lnSpc>
              <a:spcBef>
                <a:spcPts val="1010"/>
              </a:spcBef>
            </a:pP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other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relevant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characteristics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sufficient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45186"/>
            <a:ext cx="59353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Example :</a:t>
            </a:r>
            <a:r>
              <a:rPr dirty="0"/>
              <a:t> </a:t>
            </a:r>
            <a:r>
              <a:rPr spc="-10" dirty="0"/>
              <a:t>Entry</a:t>
            </a:r>
            <a:r>
              <a:rPr spc="10" dirty="0"/>
              <a:t> </a:t>
            </a:r>
            <a:r>
              <a:rPr spc="-5" dirty="0"/>
              <a:t>Criteria </a:t>
            </a:r>
            <a:r>
              <a:rPr spc="-15" dirty="0"/>
              <a:t>for</a:t>
            </a:r>
            <a:r>
              <a:rPr dirty="0"/>
              <a:t> Functional</a:t>
            </a:r>
            <a:r>
              <a:rPr spc="-4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800" y="1137666"/>
            <a:ext cx="8782685" cy="5473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220" indent="-351155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363220" algn="l"/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Integration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5" dirty="0">
                <a:latin typeface="Verdana"/>
                <a:cs typeface="Verdana"/>
              </a:rPr>
              <a:t> is</a:t>
            </a:r>
            <a:r>
              <a:rPr sz="1600" dirty="0">
                <a:latin typeface="Verdana"/>
                <a:cs typeface="Verdana"/>
              </a:rPr>
              <a:t> complete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sign-off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received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by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team.</a:t>
            </a:r>
            <a:endParaRPr sz="1600">
              <a:latin typeface="Verdana"/>
              <a:cs typeface="Verdana"/>
            </a:endParaRPr>
          </a:p>
          <a:p>
            <a:pPr marL="363220" indent="-35115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363220" algn="l"/>
                <a:tab pos="363855" algn="l"/>
              </a:tabLst>
            </a:pPr>
            <a:r>
              <a:rPr sz="1600" spc="-5" dirty="0">
                <a:latin typeface="Verdana"/>
                <a:cs typeface="Verdana"/>
              </a:rPr>
              <a:t>Integration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provided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QA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team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Integration</a:t>
            </a:r>
            <a:endParaRPr sz="1600">
              <a:latin typeface="Verdana"/>
              <a:cs typeface="Verdana"/>
            </a:endParaRPr>
          </a:p>
          <a:p>
            <a:pPr marL="36322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Verdana"/>
                <a:cs typeface="Verdana"/>
              </a:rPr>
              <a:t>Execution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Signoff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artifact.</a:t>
            </a:r>
            <a:endParaRPr sz="1600">
              <a:latin typeface="Verdana"/>
              <a:cs typeface="Verdana"/>
            </a:endParaRPr>
          </a:p>
          <a:p>
            <a:pPr marL="363220" marR="608965" indent="-351155">
              <a:lnSpc>
                <a:spcPct val="15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63220" algn="l"/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Development team provides a </a:t>
            </a:r>
            <a:r>
              <a:rPr sz="1600" spc="-5" dirty="0">
                <a:latin typeface="Verdana"/>
                <a:cs typeface="Verdana"/>
              </a:rPr>
              <a:t>demonstration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application </a:t>
            </a:r>
            <a:r>
              <a:rPr sz="1600" dirty="0">
                <a:latin typeface="Verdana"/>
                <a:cs typeface="Verdana"/>
              </a:rPr>
              <a:t>changes prior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promotion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5" dirty="0">
                <a:latin typeface="Verdana"/>
                <a:cs typeface="Verdana"/>
              </a:rPr>
              <a:t>QA</a:t>
            </a:r>
            <a:r>
              <a:rPr sz="1600" spc="-5" dirty="0">
                <a:latin typeface="Verdana"/>
                <a:cs typeface="Verdana"/>
              </a:rPr>
              <a:t> Environment</a:t>
            </a:r>
            <a:endParaRPr sz="1600">
              <a:latin typeface="Verdana"/>
              <a:cs typeface="Verdana"/>
            </a:endParaRPr>
          </a:p>
          <a:p>
            <a:pPr marL="363220" indent="-35115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363220" algn="l"/>
                <a:tab pos="363855" algn="l"/>
              </a:tabLst>
            </a:pPr>
            <a:r>
              <a:rPr sz="1600" spc="5" dirty="0">
                <a:latin typeface="Verdana"/>
                <a:cs typeface="Verdana"/>
              </a:rPr>
              <a:t>Code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delivered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successfully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promoted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Functional/System </a:t>
            </a:r>
            <a:r>
              <a:rPr sz="1600" spc="-45" dirty="0">
                <a:latin typeface="Verdana"/>
                <a:cs typeface="Verdana"/>
              </a:rPr>
              <a:t>Test</a:t>
            </a:r>
            <a:endParaRPr sz="1600">
              <a:latin typeface="Verdana"/>
              <a:cs typeface="Verdana"/>
            </a:endParaRPr>
          </a:p>
          <a:p>
            <a:pPr marL="36322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Environment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described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Master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</a:t>
            </a:r>
            <a:endParaRPr sz="1600">
              <a:latin typeface="Verdana"/>
              <a:cs typeface="Verdana"/>
            </a:endParaRPr>
          </a:p>
          <a:p>
            <a:pPr marL="363220" marR="348615" indent="-351155">
              <a:lnSpc>
                <a:spcPct val="1502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63220" algn="l"/>
                <a:tab pos="363855" algn="l"/>
              </a:tabLst>
            </a:pPr>
            <a:r>
              <a:rPr sz="1600" spc="-5" dirty="0">
                <a:latin typeface="Verdana"/>
                <a:cs typeface="Verdana"/>
              </a:rPr>
              <a:t>Functional/System </a:t>
            </a: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planning is </a:t>
            </a:r>
            <a:r>
              <a:rPr sz="1600" dirty="0">
                <a:latin typeface="Verdana"/>
                <a:cs typeface="Verdana"/>
              </a:rPr>
              <a:t>detailed, </a:t>
            </a:r>
            <a:r>
              <a:rPr sz="1600" spc="5" dirty="0">
                <a:latin typeface="Verdana"/>
                <a:cs typeface="Verdana"/>
              </a:rPr>
              <a:t>reviewed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approved </a:t>
            </a:r>
            <a:r>
              <a:rPr sz="1600" spc="-5" dirty="0">
                <a:latin typeface="Verdana"/>
                <a:cs typeface="Verdana"/>
              </a:rPr>
              <a:t>within the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Master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</a:t>
            </a:r>
            <a:endParaRPr sz="1600">
              <a:latin typeface="Verdana"/>
              <a:cs typeface="Verdana"/>
            </a:endParaRPr>
          </a:p>
          <a:p>
            <a:pPr marL="363220" marR="624840" indent="-351155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63220" algn="l"/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Smoke</a:t>
            </a:r>
            <a:r>
              <a:rPr sz="1600" spc="-5" dirty="0">
                <a:latin typeface="Verdana"/>
                <a:cs typeface="Verdana"/>
              </a:rPr>
              <a:t> /Shake </a:t>
            </a:r>
            <a:r>
              <a:rPr sz="1600" spc="5" dirty="0">
                <a:latin typeface="Verdana"/>
                <a:cs typeface="Verdana"/>
              </a:rPr>
              <a:t>down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completed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ensure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stable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testing.</a:t>
            </a:r>
            <a:endParaRPr sz="1600">
              <a:latin typeface="Verdana"/>
              <a:cs typeface="Verdana"/>
            </a:endParaRPr>
          </a:p>
          <a:p>
            <a:pPr marL="363220" indent="-35115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363220" algn="l"/>
                <a:tab pos="363855" algn="l"/>
              </a:tabLst>
            </a:pPr>
            <a:r>
              <a:rPr sz="1600" spc="-5" dirty="0">
                <a:latin typeface="Verdana"/>
                <a:cs typeface="Verdana"/>
              </a:rPr>
              <a:t>Functional/System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created,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reviewed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approved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RBC</a:t>
            </a:r>
            <a:endParaRPr sz="1600">
              <a:latin typeface="Verdana"/>
              <a:cs typeface="Verdana"/>
            </a:endParaRPr>
          </a:p>
          <a:p>
            <a:pPr marL="36322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Enterprise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approved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tool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(HP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QC)</a:t>
            </a:r>
            <a:endParaRPr sz="1600">
              <a:latin typeface="Verdana"/>
              <a:cs typeface="Verdana"/>
            </a:endParaRPr>
          </a:p>
          <a:p>
            <a:pPr marL="363220" indent="-351155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363220" algn="l"/>
                <a:tab pos="363855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ready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Functional/System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45186"/>
            <a:ext cx="57378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Example</a:t>
            </a:r>
            <a:r>
              <a:rPr dirty="0"/>
              <a:t> </a:t>
            </a:r>
            <a:r>
              <a:rPr spc="-5" dirty="0"/>
              <a:t>:</a:t>
            </a:r>
            <a:r>
              <a:rPr dirty="0"/>
              <a:t> </a:t>
            </a:r>
            <a:r>
              <a:rPr spc="-5" dirty="0"/>
              <a:t>Exit</a:t>
            </a:r>
            <a:r>
              <a:rPr dirty="0"/>
              <a:t> </a:t>
            </a:r>
            <a:r>
              <a:rPr spc="-5" dirty="0"/>
              <a:t>Criteria </a:t>
            </a:r>
            <a:r>
              <a:rPr spc="-15" dirty="0"/>
              <a:t>for</a:t>
            </a:r>
            <a:r>
              <a:rPr dirty="0"/>
              <a:t> Functional</a:t>
            </a:r>
            <a:r>
              <a:rPr spc="-4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011" y="1359186"/>
            <a:ext cx="8375650" cy="444182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All </a:t>
            </a:r>
            <a:r>
              <a:rPr sz="1600" spc="-5" dirty="0">
                <a:latin typeface="Verdana"/>
                <a:cs typeface="Verdana"/>
              </a:rPr>
              <a:t>high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medium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identified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detailed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plan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Verdana"/>
                <a:cs typeface="Verdana"/>
              </a:rPr>
              <a:t>executed,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including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interface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All</a:t>
            </a:r>
            <a:r>
              <a:rPr sz="1600" spc="-5" dirty="0">
                <a:latin typeface="Verdana"/>
                <a:cs typeface="Verdana"/>
              </a:rPr>
              <a:t> planned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complete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documented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Functional/System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execution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 captured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All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known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have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been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entered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tracking </a:t>
            </a:r>
            <a:r>
              <a:rPr sz="1600" dirty="0">
                <a:latin typeface="Verdana"/>
                <a:cs typeface="Verdana"/>
              </a:rPr>
              <a:t>tool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There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known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severity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one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severity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two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Action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have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been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created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outstanding</a:t>
            </a:r>
            <a:r>
              <a:rPr sz="1600" dirty="0">
                <a:latin typeface="Verdana"/>
                <a:cs typeface="Verdana"/>
              </a:rPr>
              <a:t> severity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three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four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5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Appropriate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signoffs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obtained</a:t>
            </a:r>
            <a:endParaRPr sz="1600">
              <a:latin typeface="Verdana"/>
              <a:cs typeface="Verdana"/>
            </a:endParaRPr>
          </a:p>
          <a:p>
            <a:pPr marL="299085" marR="115570" indent="-287020">
              <a:lnSpc>
                <a:spcPct val="150100"/>
              </a:lnSpc>
              <a:spcBef>
                <a:spcPts val="38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Location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test cases, </a:t>
            </a:r>
            <a:r>
              <a:rPr sz="1600" spc="-5" dirty="0">
                <a:latin typeface="Verdana"/>
                <a:cs typeface="Verdana"/>
              </a:rPr>
              <a:t>automated </a:t>
            </a:r>
            <a:r>
              <a:rPr sz="1600" dirty="0">
                <a:latin typeface="Verdana"/>
                <a:cs typeface="Verdana"/>
              </a:rPr>
              <a:t>test scripts, defects </a:t>
            </a:r>
            <a:r>
              <a:rPr sz="1600" spc="-5" dirty="0">
                <a:latin typeface="Verdana"/>
                <a:cs typeface="Verdana"/>
              </a:rPr>
              <a:t>and Functional/System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Execution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Signoff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artefact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detailed within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SCM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latin typeface="Verdana"/>
                <a:cs typeface="Verdana"/>
              </a:rPr>
              <a:t>Any</a:t>
            </a:r>
            <a:r>
              <a:rPr sz="1600" dirty="0">
                <a:latin typeface="Verdana"/>
                <a:cs typeface="Verdana"/>
              </a:rPr>
              <a:t> known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deviations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from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BRD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SRS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documented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approved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63474"/>
            <a:ext cx="29470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5.2</a:t>
            </a:r>
            <a:r>
              <a:rPr sz="14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6FAC"/>
                </a:solidFill>
                <a:latin typeface="Verdana"/>
                <a:cs typeface="Verdana"/>
              </a:rPr>
              <a:t>Planning</a:t>
            </a:r>
            <a:r>
              <a:rPr sz="1400" spc="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Estimation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759409"/>
            <a:ext cx="47618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6469" algn="l"/>
              </a:tabLst>
            </a:pPr>
            <a:r>
              <a:rPr spc="-5" dirty="0"/>
              <a:t>5.2.4	</a:t>
            </a:r>
            <a:r>
              <a:rPr spc="-70" dirty="0"/>
              <a:t>Test</a:t>
            </a:r>
            <a:r>
              <a:rPr spc="5" dirty="0"/>
              <a:t> </a:t>
            </a:r>
            <a:r>
              <a:rPr spc="-10" dirty="0"/>
              <a:t>Case</a:t>
            </a:r>
            <a:r>
              <a:rPr spc="-15" dirty="0"/>
              <a:t> </a:t>
            </a:r>
            <a:r>
              <a:rPr spc="-10" dirty="0"/>
              <a:t>Execution </a:t>
            </a:r>
            <a:r>
              <a:rPr spc="-5" dirty="0"/>
              <a:t>Schedule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15922"/>
            <a:ext cx="8616950" cy="372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17185">
              <a:lnSpc>
                <a:spcPct val="1133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Pre-execution </a:t>
            </a:r>
            <a:r>
              <a:rPr sz="1800" dirty="0">
                <a:latin typeface="Verdana"/>
                <a:cs typeface="Verdana"/>
              </a:rPr>
              <a:t>activities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Setting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up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Environment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Similar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production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Hardware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(e.g.</a:t>
            </a:r>
            <a:r>
              <a:rPr sz="1600" dirty="0">
                <a:latin typeface="Verdana"/>
                <a:cs typeface="Verdana"/>
              </a:rPr>
              <a:t> Hard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Disk,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RAM,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Processor)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(e.g. </a:t>
            </a:r>
            <a:r>
              <a:rPr sz="1600" dirty="0">
                <a:latin typeface="Verdana"/>
                <a:cs typeface="Verdana"/>
              </a:rPr>
              <a:t>IE,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office)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Access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Applications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Verdana"/>
                <a:cs typeface="Verdana"/>
              </a:rPr>
              <a:t>Setting</a:t>
            </a:r>
            <a:r>
              <a:rPr sz="1800" spc="-10" dirty="0">
                <a:latin typeface="Verdana"/>
                <a:cs typeface="Verdana"/>
              </a:rPr>
              <a:t> up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2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format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(e.g.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xml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data,</a:t>
            </a:r>
            <a:r>
              <a:rPr sz="1600" spc="5" dirty="0">
                <a:latin typeface="Verdana"/>
                <a:cs typeface="Verdana"/>
              </a:rPr>
              <a:t> SQL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data)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Create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fresh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your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own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Use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sample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Verify,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if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corrupted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ts val="1825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Ideal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application</a:t>
            </a:r>
            <a:r>
              <a:rPr sz="1600" spc="5" dirty="0">
                <a:latin typeface="Verdana"/>
                <a:cs typeface="Verdana"/>
              </a:rPr>
              <a:t> errors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get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identified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minimum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size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ts val="1825"/>
              </a:lnSpc>
            </a:pPr>
            <a:r>
              <a:rPr sz="1600" dirty="0">
                <a:latin typeface="Verdana"/>
                <a:cs typeface="Verdana"/>
              </a:rPr>
              <a:t>set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63474"/>
            <a:ext cx="1794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Case</a:t>
            </a:r>
            <a:r>
              <a:rPr sz="14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686257"/>
            <a:ext cx="30251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Pre-execution</a:t>
            </a:r>
            <a:r>
              <a:rPr spc="-35" dirty="0"/>
              <a:t> </a:t>
            </a:r>
            <a:r>
              <a:rPr spc="5" dirty="0"/>
              <a:t>Activities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388490"/>
            <a:ext cx="577850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ensure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coverage 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data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considering </a:t>
            </a:r>
            <a:r>
              <a:rPr sz="1800" spc="-5" dirty="0">
                <a:latin typeface="Verdana"/>
                <a:cs typeface="Verdana"/>
              </a:rPr>
              <a:t>following </a:t>
            </a:r>
            <a:r>
              <a:rPr sz="1800" dirty="0">
                <a:latin typeface="Verdana"/>
                <a:cs typeface="Verdana"/>
              </a:rPr>
              <a:t>categories: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No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5" dirty="0">
                <a:latin typeface="Verdana"/>
                <a:cs typeface="Verdana"/>
              </a:rPr>
              <a:t>Relevant</a:t>
            </a:r>
            <a:r>
              <a:rPr sz="1400" spc="-5" dirty="0">
                <a:latin typeface="Verdana"/>
                <a:cs typeface="Verdana"/>
              </a:rPr>
              <a:t> error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messages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are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generated</a:t>
            </a:r>
            <a:endParaRPr sz="14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2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20" dirty="0">
                <a:latin typeface="Verdana"/>
                <a:cs typeface="Verdana"/>
              </a:rPr>
              <a:t>Valid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Functioning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per </a:t>
            </a:r>
            <a:r>
              <a:rPr sz="1400" spc="-10" dirty="0">
                <a:latin typeface="Verdana"/>
                <a:cs typeface="Verdana"/>
              </a:rPr>
              <a:t>requirements</a:t>
            </a:r>
            <a:endParaRPr sz="14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Invalid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set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Behavior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for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negative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Boundary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Condition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set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Identify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application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boundary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cases</a:t>
            </a:r>
            <a:endParaRPr sz="14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2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Data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Performance,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Load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Stress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490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This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 set </a:t>
            </a:r>
            <a:r>
              <a:rPr sz="1400" spc="-15" dirty="0">
                <a:latin typeface="Verdana"/>
                <a:cs typeface="Verdana"/>
              </a:rPr>
              <a:t>should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large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in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volume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63474"/>
            <a:ext cx="1794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Case</a:t>
            </a:r>
            <a:r>
              <a:rPr sz="14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686257"/>
            <a:ext cx="4152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Setting</a:t>
            </a:r>
            <a:r>
              <a:rPr spc="-35" dirty="0"/>
              <a:t> </a:t>
            </a:r>
            <a:r>
              <a:rPr spc="-5" dirty="0"/>
              <a:t>up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70" dirty="0"/>
              <a:t>Test</a:t>
            </a:r>
            <a:r>
              <a:rPr spc="10" dirty="0"/>
              <a:t> </a:t>
            </a:r>
            <a:r>
              <a:rPr spc="-10" dirty="0"/>
              <a:t>Environment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052" y="1562227"/>
            <a:ext cx="5430520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0" dirty="0">
                <a:latin typeface="Verdana"/>
                <a:cs typeface="Verdana"/>
              </a:rPr>
              <a:t>various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types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Environments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800" spc="-5" dirty="0">
                <a:latin typeface="Verdana"/>
                <a:cs typeface="Verdana"/>
              </a:rPr>
              <a:t>Unit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Environment</a:t>
            </a:r>
            <a:endParaRPr sz="180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800" spc="-5" dirty="0">
                <a:latin typeface="Verdana"/>
                <a:cs typeface="Verdana"/>
              </a:rPr>
              <a:t>Assembly/Integration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Environment</a:t>
            </a:r>
            <a:endParaRPr sz="180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800" spc="-5" dirty="0">
                <a:latin typeface="Verdana"/>
                <a:cs typeface="Verdana"/>
              </a:rPr>
              <a:t>System/Functional/QA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Environment</a:t>
            </a:r>
            <a:endParaRPr sz="180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800" dirty="0">
                <a:latin typeface="Verdana"/>
                <a:cs typeface="Verdana"/>
              </a:rPr>
              <a:t>User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Environment</a:t>
            </a:r>
            <a:endParaRPr sz="180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800" dirty="0">
                <a:latin typeface="Verdana"/>
                <a:cs typeface="Verdana"/>
              </a:rPr>
              <a:t>Production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Environment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63474"/>
            <a:ext cx="1794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Case</a:t>
            </a:r>
            <a:r>
              <a:rPr sz="14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686257"/>
            <a:ext cx="32448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Before</a:t>
            </a:r>
            <a:r>
              <a:rPr spc="30" dirty="0"/>
              <a:t> </a:t>
            </a:r>
            <a:r>
              <a:rPr spc="-5" dirty="0"/>
              <a:t>starting</a:t>
            </a:r>
            <a:r>
              <a:rPr spc="-45" dirty="0"/>
              <a:t> </a:t>
            </a:r>
            <a:r>
              <a:rPr spc="-10" dirty="0"/>
              <a:t>Execution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08143"/>
            <a:ext cx="7543800" cy="32397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latin typeface="Verdana"/>
                <a:cs typeface="Verdana"/>
              </a:rPr>
              <a:t>Validate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Bed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2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Environment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340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Hardware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(e.g.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Hard</a:t>
            </a:r>
            <a:r>
              <a:rPr sz="1400" spc="-15" dirty="0">
                <a:latin typeface="Verdana"/>
                <a:cs typeface="Verdana"/>
              </a:rPr>
              <a:t> Disk,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RAM,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Processor)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5" dirty="0">
                <a:latin typeface="Verdana"/>
                <a:cs typeface="Verdana"/>
              </a:rPr>
              <a:t>Software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(e.g.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IE,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MS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office)</a:t>
            </a:r>
            <a:endParaRPr sz="14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3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Access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320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Access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Application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340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20" dirty="0">
                <a:latin typeface="Verdana"/>
                <a:cs typeface="Verdana"/>
              </a:rPr>
              <a:t>Availability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Interfaces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(e.g.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Printer)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335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20" dirty="0">
                <a:latin typeface="Verdana"/>
                <a:cs typeface="Verdana"/>
              </a:rPr>
              <a:t>Availability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-5" dirty="0">
                <a:latin typeface="Verdana"/>
                <a:cs typeface="Verdana"/>
              </a:rPr>
              <a:t> created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Test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0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Application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320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High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level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on</a:t>
            </a:r>
            <a:r>
              <a:rPr sz="1400" spc="-5" dirty="0">
                <a:latin typeface="Verdana"/>
                <a:cs typeface="Verdana"/>
              </a:rPr>
              <a:t> the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application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5" dirty="0">
                <a:latin typeface="Verdana"/>
                <a:cs typeface="Verdana"/>
              </a:rPr>
              <a:t> verify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if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basic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functionality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working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340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5" dirty="0">
                <a:latin typeface="Verdana"/>
                <a:cs typeface="Verdana"/>
              </a:rPr>
              <a:t>There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are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show-stoppers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335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Referred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Smoke/Sanity/QA</a:t>
            </a:r>
            <a:r>
              <a:rPr sz="1400" spc="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Build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Acceptance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63474"/>
            <a:ext cx="1794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Case</a:t>
            </a:r>
            <a:r>
              <a:rPr sz="14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686257"/>
            <a:ext cx="21996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During</a:t>
            </a:r>
            <a:r>
              <a:rPr spc="-105" dirty="0"/>
              <a:t> </a:t>
            </a:r>
            <a:r>
              <a:rPr spc="-10" dirty="0"/>
              <a:t>Execution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318648"/>
            <a:ext cx="7656830" cy="47586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15" dirty="0">
                <a:latin typeface="Verdana"/>
                <a:cs typeface="Verdana"/>
              </a:rPr>
              <a:t>Run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Tests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2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Run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identified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Bed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Precondition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Use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relevant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Verdana"/>
                <a:cs typeface="Verdana"/>
              </a:rPr>
              <a:t>Note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Result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29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Objective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Action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performed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Expected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outcome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Actual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outcome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15" dirty="0">
                <a:latin typeface="Verdana"/>
                <a:cs typeface="Verdana"/>
              </a:rPr>
              <a:t>Pass/Fail </a:t>
            </a:r>
            <a:r>
              <a:rPr sz="1600" dirty="0">
                <a:latin typeface="Verdana"/>
                <a:cs typeface="Verdana"/>
              </a:rPr>
              <a:t>(according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pass/fail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criteria)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Verdana"/>
                <a:cs typeface="Verdana"/>
              </a:rPr>
              <a:t>Compare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Input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29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15" dirty="0">
                <a:latin typeface="Verdana"/>
                <a:cs typeface="Verdana"/>
              </a:rPr>
              <a:t>Validate</a:t>
            </a:r>
            <a:r>
              <a:rPr sz="1600" spc="-5" dirty="0">
                <a:latin typeface="Verdana"/>
                <a:cs typeface="Verdana"/>
              </a:rPr>
              <a:t> 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(e.g.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complex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scenarios,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from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multiple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interfaces)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latin typeface="Verdana"/>
                <a:cs typeface="Verdana"/>
              </a:rPr>
              <a:t>Record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2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information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(e.g.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type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client,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account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type)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Screenshots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actions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performed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Video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recording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(HP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QC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Add-in)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63474"/>
            <a:ext cx="1794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Case</a:t>
            </a:r>
            <a:r>
              <a:rPr sz="14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Execution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686257"/>
            <a:ext cx="19685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After</a:t>
            </a:r>
            <a:r>
              <a:rPr spc="-75" dirty="0"/>
              <a:t> </a:t>
            </a:r>
            <a:r>
              <a:rPr spc="-10" dirty="0"/>
              <a:t>Execution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08280"/>
            <a:ext cx="4086225" cy="31851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10" dirty="0">
                <a:latin typeface="Verdana"/>
                <a:cs typeface="Verdana"/>
              </a:rPr>
              <a:t>Report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deviation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Log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Failed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Defect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logging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490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Project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Summary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5" dirty="0">
                <a:latin typeface="Verdana"/>
                <a:cs typeface="Verdana"/>
              </a:rPr>
              <a:t>Description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5" dirty="0">
                <a:latin typeface="Verdana"/>
                <a:cs typeface="Verdana"/>
              </a:rPr>
              <a:t>Status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5" dirty="0">
                <a:latin typeface="Verdana"/>
                <a:cs typeface="Verdana"/>
              </a:rPr>
              <a:t>Detected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By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Assigned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Environment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(OS,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Release,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Build,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Server)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5" dirty="0">
                <a:latin typeface="Verdana"/>
                <a:cs typeface="Verdana"/>
              </a:rPr>
              <a:t>Severity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15" dirty="0">
                <a:latin typeface="Verdana"/>
                <a:cs typeface="Verdana"/>
              </a:rPr>
              <a:t>Priority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buClr>
                <a:srgbClr val="006FAC"/>
              </a:buClr>
              <a:buSzPct val="78571"/>
              <a:buFont typeface="Arial"/>
              <a:buChar char="•"/>
              <a:tabLst>
                <a:tab pos="357505" algn="l"/>
              </a:tabLst>
            </a:pPr>
            <a:r>
              <a:rPr sz="1400" spc="-5" dirty="0">
                <a:latin typeface="Verdana"/>
                <a:cs typeface="Verdana"/>
              </a:rPr>
              <a:t>Steps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recreate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Screenshots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04" y="263728"/>
            <a:ext cx="294703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5.2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6FAC"/>
                </a:solidFill>
                <a:latin typeface="Verdana"/>
                <a:cs typeface="Verdana"/>
              </a:rPr>
              <a:t>Planning</a:t>
            </a:r>
            <a:r>
              <a:rPr sz="1400" spc="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Estimation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004" y="721309"/>
            <a:ext cx="52774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6469" algn="l"/>
              </a:tabLst>
            </a:pPr>
            <a:r>
              <a:rPr spc="-5" dirty="0"/>
              <a:t>5.2.5	</a:t>
            </a:r>
            <a:r>
              <a:rPr spc="-25" dirty="0"/>
              <a:t>Factors</a:t>
            </a:r>
            <a:r>
              <a:rPr spc="5" dirty="0"/>
              <a:t> </a:t>
            </a:r>
            <a:r>
              <a:rPr spc="-5" dirty="0"/>
              <a:t>Influencing</a:t>
            </a:r>
            <a:r>
              <a:rPr spc="-4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70" dirty="0"/>
              <a:t>Test</a:t>
            </a:r>
            <a:r>
              <a:rPr spc="20" dirty="0"/>
              <a:t> </a:t>
            </a:r>
            <a:r>
              <a:rPr spc="-15" dirty="0"/>
              <a:t>Effort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159868"/>
            <a:ext cx="7480934" cy="50171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b="1" spc="-10" dirty="0">
                <a:latin typeface="Verdana"/>
                <a:cs typeface="Verdana"/>
              </a:rPr>
              <a:t>Product</a:t>
            </a:r>
            <a:r>
              <a:rPr sz="1800" b="1" spc="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Characteristics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associated</a:t>
            </a:r>
            <a:r>
              <a:rPr sz="1600" spc="-5" dirty="0">
                <a:latin typeface="Verdana"/>
                <a:cs typeface="Verdana"/>
              </a:rPr>
              <a:t> with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quality</a:t>
            </a:r>
            <a:r>
              <a:rPr sz="1600" spc="5" dirty="0">
                <a:latin typeface="Verdana"/>
                <a:cs typeface="Verdana"/>
              </a:rPr>
              <a:t> 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basis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size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complexity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problem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domain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requirements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quality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characteristics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(e.g.,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security, </a:t>
            </a:r>
            <a:r>
              <a:rPr sz="1600" spc="-5" dirty="0">
                <a:latin typeface="Verdana"/>
                <a:cs typeface="Verdana"/>
              </a:rPr>
              <a:t>reliability)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level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detail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documentation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Requirements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legal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regulatory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compliance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Development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process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Characteristics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stability and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maturity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organization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SDLC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model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35" dirty="0">
                <a:latin typeface="Verdana"/>
                <a:cs typeface="Verdana"/>
              </a:rPr>
              <a:t>Tools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approach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Time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pressure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231138"/>
            <a:ext cx="5671185" cy="5115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95" dirty="0">
                <a:latin typeface="Verdana"/>
                <a:cs typeface="Verdana"/>
              </a:rPr>
              <a:t>To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understand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topics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Organization</a:t>
            </a:r>
            <a:endParaRPr sz="17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30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dirty="0">
                <a:latin typeface="Verdana"/>
                <a:cs typeface="Verdana"/>
              </a:rPr>
              <a:t>Independent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45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spc="-30" dirty="0">
                <a:latin typeface="Verdana"/>
                <a:cs typeface="Verdana"/>
              </a:rPr>
              <a:t>Tasks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Manager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Tester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Planning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Estimation</a:t>
            </a:r>
            <a:endParaRPr sz="17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55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dirty="0">
                <a:latin typeface="Verdana"/>
                <a:cs typeface="Verdana"/>
              </a:rPr>
              <a:t>Purpose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Content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Plan</a:t>
            </a:r>
            <a:endParaRPr sz="15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45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Strategy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Approach</a:t>
            </a:r>
            <a:endParaRPr sz="15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25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spc="5" dirty="0">
                <a:latin typeface="Verdana"/>
                <a:cs typeface="Verdana"/>
              </a:rPr>
              <a:t>Entry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Criteria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Exit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Criteria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(Ready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Done)</a:t>
            </a:r>
            <a:endParaRPr sz="15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40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Execution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Schedule</a:t>
            </a:r>
            <a:endParaRPr sz="15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45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spc="-10" dirty="0">
                <a:latin typeface="Verdana"/>
                <a:cs typeface="Verdana"/>
              </a:rPr>
              <a:t>Factors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Influencing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Effort</a:t>
            </a:r>
            <a:endParaRPr sz="15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45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Estimation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Techniques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Monitoring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Control</a:t>
            </a:r>
            <a:endParaRPr sz="17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55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spc="5" dirty="0">
                <a:latin typeface="Verdana"/>
                <a:cs typeface="Verdana"/>
              </a:rPr>
              <a:t>Metrics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Used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in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spc="5" dirty="0">
                <a:latin typeface="Verdana"/>
                <a:cs typeface="Verdana"/>
              </a:rPr>
              <a:t>Purposes,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Contents,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Audiences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Reports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Configuration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Management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Risks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50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dirty="0">
                <a:latin typeface="Verdana"/>
                <a:cs typeface="Verdana"/>
              </a:rPr>
              <a:t>Definition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Risk</a:t>
            </a:r>
            <a:endParaRPr sz="15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45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spc="5" dirty="0">
                <a:latin typeface="Verdana"/>
                <a:cs typeface="Verdana"/>
              </a:rPr>
              <a:t>Product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Project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Risks</a:t>
            </a:r>
            <a:endParaRPr sz="1500">
              <a:latin typeface="Verdana"/>
              <a:cs typeface="Verdana"/>
            </a:endParaRPr>
          </a:p>
          <a:p>
            <a:pPr marL="698500" lvl="1" indent="-394335">
              <a:lnSpc>
                <a:spcPct val="100000"/>
              </a:lnSpc>
              <a:spcBef>
                <a:spcPts val="150"/>
              </a:spcBef>
              <a:buClr>
                <a:srgbClr val="006FAC"/>
              </a:buClr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500" spc="-5" dirty="0">
                <a:latin typeface="Verdana"/>
                <a:cs typeface="Verdana"/>
              </a:rPr>
              <a:t>Risk-based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Testing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Product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Quality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Defect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Management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618489"/>
            <a:ext cx="63785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66469" algn="l"/>
              </a:tabLst>
            </a:pPr>
            <a:r>
              <a:rPr spc="-5" dirty="0"/>
              <a:t>5.2.5	</a:t>
            </a:r>
            <a:r>
              <a:rPr spc="-20" dirty="0"/>
              <a:t>Factors</a:t>
            </a:r>
            <a:r>
              <a:rPr dirty="0"/>
              <a:t> Influencing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70" dirty="0"/>
              <a:t>Test</a:t>
            </a:r>
            <a:r>
              <a:rPr spc="5" dirty="0"/>
              <a:t> </a:t>
            </a:r>
            <a:r>
              <a:rPr spc="-15" dirty="0"/>
              <a:t>Effort</a:t>
            </a:r>
            <a:r>
              <a:rPr spc="30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758612"/>
            <a:ext cx="4824095" cy="22783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b="1" spc="-5" dirty="0">
                <a:latin typeface="Verdana"/>
                <a:cs typeface="Verdana"/>
              </a:rPr>
              <a:t>People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Characteristics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Skills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experience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team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members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40" dirty="0">
                <a:latin typeface="Verdana"/>
                <a:cs typeface="Verdana"/>
              </a:rPr>
              <a:t>Team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Cohesion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Leadership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6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Results:</a:t>
            </a:r>
            <a:endParaRPr sz="18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number</a:t>
            </a:r>
            <a:r>
              <a:rPr sz="1600" spc="-5" dirty="0">
                <a:latin typeface="Verdana"/>
                <a:cs typeface="Verdana"/>
              </a:rPr>
              <a:t> and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severity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amount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rework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52755"/>
            <a:ext cx="294703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5.2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6FAC"/>
                </a:solidFill>
                <a:latin typeface="Verdana"/>
                <a:cs typeface="Verdana"/>
              </a:rPr>
              <a:t>Planning</a:t>
            </a:r>
            <a:r>
              <a:rPr sz="1400" spc="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Estimation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728218"/>
            <a:ext cx="44011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8055" algn="l"/>
              </a:tabLst>
            </a:pPr>
            <a:r>
              <a:rPr spc="-5" dirty="0"/>
              <a:t>5.2.6	</a:t>
            </a:r>
            <a:r>
              <a:rPr spc="-65" dirty="0"/>
              <a:t>Test</a:t>
            </a:r>
            <a:r>
              <a:rPr spc="15" dirty="0"/>
              <a:t> </a:t>
            </a:r>
            <a:r>
              <a:rPr spc="-5" dirty="0"/>
              <a:t>Estimation</a:t>
            </a:r>
            <a:r>
              <a:rPr spc="-70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183844"/>
            <a:ext cx="8487410" cy="533082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700" spc="-5" dirty="0">
                <a:latin typeface="Verdana"/>
                <a:cs typeface="Verdana"/>
              </a:rPr>
              <a:t>There</a:t>
            </a:r>
            <a:r>
              <a:rPr sz="1700" dirty="0">
                <a:latin typeface="Verdana"/>
                <a:cs typeface="Verdana"/>
              </a:rPr>
              <a:t> are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several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estimation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techniques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determine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700" dirty="0">
                <a:latin typeface="Verdana"/>
                <a:cs typeface="Verdana"/>
              </a:rPr>
              <a:t>adequate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testing.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Two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most used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techniques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are:</a:t>
            </a:r>
            <a:endParaRPr sz="1700">
              <a:latin typeface="Verdana"/>
              <a:cs typeface="Verdana"/>
            </a:endParaRPr>
          </a:p>
          <a:p>
            <a:pPr marL="469900" marR="22860" indent="-457200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metrics-based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technique: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estimating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based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metrics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former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similar projects,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based</a:t>
            </a:r>
            <a:r>
              <a:rPr sz="1700" dirty="0">
                <a:latin typeface="Verdana"/>
                <a:cs typeface="Verdana"/>
              </a:rPr>
              <a:t> on </a:t>
            </a:r>
            <a:r>
              <a:rPr sz="1700" spc="-5" dirty="0">
                <a:latin typeface="Verdana"/>
                <a:cs typeface="Verdana"/>
              </a:rPr>
              <a:t>typical</a:t>
            </a:r>
            <a:r>
              <a:rPr sz="1700" spc="-10" dirty="0">
                <a:latin typeface="Verdana"/>
                <a:cs typeface="Verdana"/>
              </a:rPr>
              <a:t> values</a:t>
            </a:r>
            <a:endParaRPr sz="17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expert-based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technique: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estimating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based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experience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owners</a:t>
            </a:r>
            <a:r>
              <a:rPr sz="1700" dirty="0">
                <a:latin typeface="Verdana"/>
                <a:cs typeface="Verdana"/>
              </a:rPr>
              <a:t> of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tasks.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700" b="1" dirty="0">
                <a:latin typeface="Verdana"/>
                <a:cs typeface="Verdana"/>
              </a:rPr>
              <a:t>Example: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50200"/>
              </a:lnSpc>
              <a:spcBef>
                <a:spcPts val="489"/>
              </a:spcBef>
            </a:pPr>
            <a:r>
              <a:rPr sz="1700" spc="10" dirty="0">
                <a:latin typeface="Verdana"/>
                <a:cs typeface="Verdana"/>
              </a:rPr>
              <a:t>In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Agile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development,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burndown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charts are </a:t>
            </a:r>
            <a:r>
              <a:rPr sz="1700" spc="-5" dirty="0">
                <a:latin typeface="Verdana"/>
                <a:cs typeface="Verdana"/>
              </a:rPr>
              <a:t>examples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metrics-based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approach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captured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reported,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used</a:t>
            </a:r>
            <a:r>
              <a:rPr sz="1700" spc="-5" dirty="0">
                <a:latin typeface="Verdana"/>
                <a:cs typeface="Verdana"/>
              </a:rPr>
              <a:t> 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feed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into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team’s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velocity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determine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amount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team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 </a:t>
            </a:r>
            <a:r>
              <a:rPr sz="1700" spc="-5" dirty="0">
                <a:latin typeface="Verdana"/>
                <a:cs typeface="Verdana"/>
              </a:rPr>
              <a:t>do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 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next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iteration;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whereas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planning </a:t>
            </a:r>
            <a:r>
              <a:rPr sz="1700" spc="-10" dirty="0">
                <a:latin typeface="Verdana"/>
                <a:cs typeface="Verdana"/>
              </a:rPr>
              <a:t>poker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expert-based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approach,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team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members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estimating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effort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deliver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feature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based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10" dirty="0">
                <a:latin typeface="Verdana"/>
                <a:cs typeface="Verdana"/>
              </a:rPr>
              <a:t>their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experience.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649681"/>
            <a:ext cx="41376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pc="-5" dirty="0"/>
              <a:t>5.3	</a:t>
            </a:r>
            <a:r>
              <a:rPr spc="-70" dirty="0"/>
              <a:t>Test</a:t>
            </a:r>
            <a:r>
              <a:rPr spc="5" dirty="0"/>
              <a:t> </a:t>
            </a:r>
            <a:r>
              <a:rPr spc="-5" dirty="0"/>
              <a:t>Monitoring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820036"/>
            <a:ext cx="7924800" cy="267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Why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monitoring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is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necessary?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know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status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project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any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given</a:t>
            </a:r>
            <a:r>
              <a:rPr sz="1800" dirty="0">
                <a:latin typeface="Verdana"/>
                <a:cs typeface="Verdana"/>
              </a:rPr>
              <a:t> point in time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provide </a:t>
            </a:r>
            <a:r>
              <a:rPr sz="1800" dirty="0">
                <a:latin typeface="Verdana"/>
                <a:cs typeface="Verdana"/>
              </a:rPr>
              <a:t>visibility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status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testing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stake</a:t>
            </a:r>
            <a:r>
              <a:rPr sz="1800" dirty="0">
                <a:latin typeface="Verdana"/>
                <a:cs typeface="Verdana"/>
              </a:rPr>
              <a:t> holders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measure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against </a:t>
            </a:r>
            <a:r>
              <a:rPr sz="1800" spc="-5" dirty="0">
                <a:latin typeface="Verdana"/>
                <a:cs typeface="Verdana"/>
              </a:rPr>
              <a:t>defined </a:t>
            </a:r>
            <a:r>
              <a:rPr sz="1800" dirty="0">
                <a:latin typeface="Verdana"/>
                <a:cs typeface="Verdana"/>
              </a:rPr>
              <a:t>exit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criteria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assess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progress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against</a:t>
            </a:r>
            <a:r>
              <a:rPr sz="1800" spc="-5" dirty="0">
                <a:latin typeface="Verdana"/>
                <a:cs typeface="Verdana"/>
              </a:rPr>
              <a:t> Planned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schedule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&amp; </a:t>
            </a:r>
            <a:r>
              <a:rPr sz="1800" spc="-5" dirty="0">
                <a:latin typeface="Verdana"/>
                <a:cs typeface="Verdana"/>
              </a:rPr>
              <a:t>Budget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649681"/>
            <a:ext cx="52336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pc="-5" dirty="0"/>
              <a:t>5.3	</a:t>
            </a:r>
            <a:r>
              <a:rPr spc="-70" dirty="0"/>
              <a:t>Test</a:t>
            </a:r>
            <a:r>
              <a:rPr spc="15" dirty="0"/>
              <a:t> </a:t>
            </a:r>
            <a:r>
              <a:rPr spc="-5" dirty="0"/>
              <a:t>Monitoring</a:t>
            </a:r>
            <a:r>
              <a:rPr spc="-30" dirty="0"/>
              <a:t> </a:t>
            </a:r>
            <a:r>
              <a:rPr spc="-5" dirty="0"/>
              <a:t>and </a:t>
            </a:r>
            <a:r>
              <a:rPr spc="-10" dirty="0"/>
              <a:t>Control</a:t>
            </a:r>
            <a:r>
              <a:rPr spc="25" dirty="0"/>
              <a:t> </a:t>
            </a:r>
            <a:r>
              <a:rPr spc="-1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816988"/>
            <a:ext cx="8722360" cy="4554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Verdana"/>
                <a:cs typeface="Verdana"/>
              </a:rPr>
              <a:t>Why</a:t>
            </a:r>
            <a:r>
              <a:rPr sz="1700" b="1" spc="-2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-2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Control</a:t>
            </a:r>
            <a:r>
              <a:rPr sz="1700" b="1" spc="-5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is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necessary?</a:t>
            </a:r>
            <a:endParaRPr sz="1700">
              <a:latin typeface="Verdana"/>
              <a:cs typeface="Verdana"/>
            </a:endParaRPr>
          </a:p>
          <a:p>
            <a:pPr marL="241300" indent="-22606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241300" algn="l"/>
              </a:tabLst>
            </a:pPr>
            <a:r>
              <a:rPr sz="1700" spc="-9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guide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suggest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corrective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actions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based</a:t>
            </a:r>
            <a:r>
              <a:rPr sz="1700" dirty="0">
                <a:latin typeface="Verdana"/>
                <a:cs typeface="Verdana"/>
              </a:rPr>
              <a:t> on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information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metrics</a:t>
            </a:r>
            <a:endParaRPr sz="17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005"/>
              </a:spcBef>
            </a:pPr>
            <a:r>
              <a:rPr sz="1700" spc="-5" dirty="0">
                <a:latin typeface="Verdana"/>
                <a:cs typeface="Verdana"/>
              </a:rPr>
              <a:t>gathered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reported.</a:t>
            </a:r>
            <a:endParaRPr sz="1700">
              <a:latin typeface="Verdana"/>
              <a:cs typeface="Verdana"/>
            </a:endParaRPr>
          </a:p>
          <a:p>
            <a:pPr marL="241300" indent="-22606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241300" algn="l"/>
              </a:tabLst>
            </a:pPr>
            <a:r>
              <a:rPr sz="1700" dirty="0">
                <a:latin typeface="Verdana"/>
                <a:cs typeface="Verdana"/>
              </a:rPr>
              <a:t>Actions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cover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may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effect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any</a:t>
            </a:r>
            <a:r>
              <a:rPr sz="1700" dirty="0">
                <a:latin typeface="Verdana"/>
                <a:cs typeface="Verdana"/>
              </a:rPr>
              <a:t> other SDLC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activity.</a:t>
            </a:r>
            <a:endParaRPr sz="1700">
              <a:latin typeface="Verdana"/>
              <a:cs typeface="Verdana"/>
            </a:endParaRPr>
          </a:p>
          <a:p>
            <a:pPr marL="241300" indent="-22606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241300" algn="l"/>
              </a:tabLst>
            </a:pPr>
            <a:r>
              <a:rPr sz="1700" spc="-5" dirty="0">
                <a:latin typeface="Verdana"/>
                <a:cs typeface="Verdana"/>
              </a:rPr>
              <a:t>Examples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5" dirty="0">
                <a:latin typeface="Verdana"/>
                <a:cs typeface="Verdana"/>
              </a:rPr>
              <a:t> test </a:t>
            </a:r>
            <a:r>
              <a:rPr sz="1700" dirty="0">
                <a:latin typeface="Verdana"/>
                <a:cs typeface="Verdana"/>
              </a:rPr>
              <a:t>control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actions</a:t>
            </a:r>
            <a:r>
              <a:rPr sz="1700" spc="-5" dirty="0">
                <a:latin typeface="Verdana"/>
                <a:cs typeface="Verdana"/>
              </a:rPr>
              <a:t> include:</a:t>
            </a:r>
            <a:endParaRPr sz="1700">
              <a:latin typeface="Verdana"/>
              <a:cs typeface="Verdana"/>
            </a:endParaRPr>
          </a:p>
          <a:p>
            <a:pPr marL="533400" lvl="1" indent="-29273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Courier New"/>
              <a:buChar char="o"/>
              <a:tabLst>
                <a:tab pos="534035" algn="l"/>
              </a:tabLst>
            </a:pPr>
            <a:r>
              <a:rPr sz="1700" spc="-10" dirty="0">
                <a:latin typeface="Verdana"/>
                <a:cs typeface="Verdana"/>
              </a:rPr>
              <a:t>Re-prioritizing</a:t>
            </a:r>
            <a:r>
              <a:rPr sz="1700" spc="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tests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when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identified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occurs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delivered</a:t>
            </a:r>
            <a:endParaRPr sz="1700">
              <a:latin typeface="Verdana"/>
              <a:cs typeface="Verdana"/>
            </a:endParaRPr>
          </a:p>
          <a:p>
            <a:pPr marL="533400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late)</a:t>
            </a:r>
            <a:endParaRPr sz="1700">
              <a:latin typeface="Verdana"/>
              <a:cs typeface="Verdana"/>
            </a:endParaRPr>
          </a:p>
          <a:p>
            <a:pPr marL="533400" lvl="1" indent="-29273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Courier New"/>
              <a:buChar char="o"/>
              <a:tabLst>
                <a:tab pos="534035" algn="l"/>
              </a:tabLst>
            </a:pPr>
            <a:r>
              <a:rPr sz="1700" dirty="0">
                <a:latin typeface="Verdana"/>
                <a:cs typeface="Verdana"/>
              </a:rPr>
              <a:t>Changing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schedule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availability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unavailability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endParaRPr sz="1700">
              <a:latin typeface="Verdana"/>
              <a:cs typeface="Verdana"/>
            </a:endParaRPr>
          </a:p>
          <a:p>
            <a:pPr marL="533400">
              <a:lnSpc>
                <a:spcPct val="100000"/>
              </a:lnSpc>
              <a:spcBef>
                <a:spcPts val="1030"/>
              </a:spcBef>
            </a:pPr>
            <a:r>
              <a:rPr sz="1700" spc="-5" dirty="0">
                <a:latin typeface="Verdana"/>
                <a:cs typeface="Verdana"/>
              </a:rPr>
              <a:t>environment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 other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resources</a:t>
            </a:r>
            <a:endParaRPr sz="1700">
              <a:latin typeface="Verdana"/>
              <a:cs typeface="Verdana"/>
            </a:endParaRPr>
          </a:p>
          <a:p>
            <a:pPr marL="533400" marR="220979" lvl="1" indent="-292735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Courier New"/>
              <a:buChar char="o"/>
              <a:tabLst>
                <a:tab pos="534035" algn="l"/>
              </a:tabLst>
            </a:pPr>
            <a:r>
              <a:rPr sz="1700" spc="-10" dirty="0">
                <a:latin typeface="Verdana"/>
                <a:cs typeface="Verdana"/>
              </a:rPr>
              <a:t>Re-evaluating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whether</a:t>
            </a:r>
            <a:r>
              <a:rPr sz="1700" dirty="0">
                <a:latin typeface="Verdana"/>
                <a:cs typeface="Verdana"/>
              </a:rPr>
              <a:t> 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item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meets</a:t>
            </a:r>
            <a:r>
              <a:rPr sz="1700" spc="5" dirty="0">
                <a:latin typeface="Verdana"/>
                <a:cs typeface="Verdana"/>
              </a:rPr>
              <a:t> an </a:t>
            </a:r>
            <a:r>
              <a:rPr sz="1700" spc="-5" dirty="0">
                <a:latin typeface="Verdana"/>
                <a:cs typeface="Verdana"/>
              </a:rPr>
              <a:t>entry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5" dirty="0">
                <a:latin typeface="Verdana"/>
                <a:cs typeface="Verdana"/>
              </a:rPr>
              <a:t> exit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criterion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rework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65201"/>
            <a:ext cx="388175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6469" algn="l"/>
              </a:tabLst>
            </a:pPr>
            <a:r>
              <a:rPr spc="-5" dirty="0"/>
              <a:t>5.3.1	Metrics</a:t>
            </a:r>
            <a:r>
              <a:rPr spc="-45" dirty="0"/>
              <a:t> </a:t>
            </a:r>
            <a:r>
              <a:rPr spc="-10" dirty="0"/>
              <a:t>used </a:t>
            </a:r>
            <a:r>
              <a:rPr spc="10" dirty="0"/>
              <a:t>in</a:t>
            </a:r>
            <a:r>
              <a:rPr spc="-7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9738"/>
            <a:ext cx="8627745" cy="1166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Efficient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measurement</a:t>
            </a:r>
            <a:r>
              <a:rPr sz="1700" spc="-10" dirty="0">
                <a:latin typeface="Verdana"/>
                <a:cs typeface="Verdana"/>
              </a:rPr>
              <a:t> is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essential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managing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evaluating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440"/>
              </a:spcBef>
            </a:pPr>
            <a:r>
              <a:rPr sz="1700" spc="-5" dirty="0">
                <a:latin typeface="Verdana"/>
                <a:cs typeface="Verdana"/>
              </a:rPr>
              <a:t>the effectiveness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process.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important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indicator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415"/>
              </a:spcBef>
            </a:pPr>
            <a:r>
              <a:rPr sz="1700" dirty="0">
                <a:latin typeface="Verdana"/>
                <a:cs typeface="Verdana"/>
              </a:rPr>
              <a:t>of the</a:t>
            </a:r>
            <a:r>
              <a:rPr sz="1700" spc="-5" dirty="0">
                <a:latin typeface="Verdana"/>
                <a:cs typeface="Verdana"/>
              </a:rPr>
              <a:t> effectiveness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3350513"/>
            <a:ext cx="8173084" cy="274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Metrics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should </a:t>
            </a:r>
            <a:r>
              <a:rPr sz="1700" spc="-5" dirty="0">
                <a:latin typeface="Verdana"/>
                <a:cs typeface="Verdana"/>
              </a:rPr>
              <a:t>be collected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during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order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700" dirty="0">
                <a:latin typeface="Verdana"/>
                <a:cs typeface="Verdana"/>
              </a:rPr>
              <a:t>assess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Progress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against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planned schedule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budget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AC"/>
              </a:buClr>
              <a:buFont typeface="Wingdings"/>
              <a:buChar char=""/>
            </a:pPr>
            <a:endParaRPr sz="15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Current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5" dirty="0">
                <a:latin typeface="Verdana"/>
                <a:cs typeface="Verdana"/>
              </a:rPr>
              <a:t> 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object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Adequacy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approach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6FAC"/>
              </a:buClr>
              <a:buFont typeface="Wingdings"/>
              <a:buChar char=""/>
            </a:pPr>
            <a:endParaRPr sz="15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Effectiveness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respect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objectives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65201"/>
            <a:ext cx="48710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9790" algn="l"/>
              </a:tabLst>
            </a:pPr>
            <a:r>
              <a:rPr spc="-5" dirty="0"/>
              <a:t>5.3.1	Metrics</a:t>
            </a:r>
            <a:r>
              <a:rPr spc="-10" dirty="0"/>
              <a:t> used</a:t>
            </a:r>
            <a:r>
              <a:rPr spc="-20" dirty="0"/>
              <a:t> </a:t>
            </a:r>
            <a:r>
              <a:rPr spc="10" dirty="0"/>
              <a:t>in</a:t>
            </a:r>
            <a:r>
              <a:rPr spc="-40" dirty="0"/>
              <a:t> </a:t>
            </a:r>
            <a:r>
              <a:rPr spc="-35" dirty="0"/>
              <a:t>Testing</a:t>
            </a:r>
            <a:r>
              <a:rPr spc="-20" dirty="0"/>
              <a:t> </a:t>
            </a:r>
            <a:r>
              <a:rPr spc="-1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37843"/>
            <a:ext cx="8623300" cy="5085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Common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700" spc="-5" dirty="0">
                <a:latin typeface="Verdana"/>
                <a:cs typeface="Verdana"/>
              </a:rPr>
              <a:t>Percentage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planned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dirty="0">
                <a:latin typeface="Verdana"/>
                <a:cs typeface="Verdana"/>
              </a:rPr>
              <a:t> done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case </a:t>
            </a:r>
            <a:r>
              <a:rPr sz="1700" spc="-5" dirty="0">
                <a:latin typeface="Verdana"/>
                <a:cs typeface="Verdana"/>
              </a:rPr>
              <a:t>preparation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percentage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planned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implemented)</a:t>
            </a:r>
            <a:endParaRPr sz="17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700" spc="-10" dirty="0">
                <a:latin typeface="Verdana"/>
                <a:cs typeface="Verdana"/>
              </a:rPr>
              <a:t>Percentage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planned work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done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environment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preparation</a:t>
            </a:r>
            <a:endParaRPr sz="17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case </a:t>
            </a:r>
            <a:r>
              <a:rPr sz="1700" spc="-5" dirty="0">
                <a:latin typeface="Verdana"/>
                <a:cs typeface="Verdana"/>
              </a:rPr>
              <a:t>execution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number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 run/not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run,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passed/failed,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and/or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conditions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passed/failed)</a:t>
            </a:r>
            <a:endParaRPr sz="17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700" dirty="0">
                <a:latin typeface="Verdana"/>
                <a:cs typeface="Verdana"/>
              </a:rPr>
              <a:t>Defect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information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density,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found 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fixed,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819"/>
              </a:spcBef>
            </a:pPr>
            <a:r>
              <a:rPr sz="1700" spc="-10" dirty="0">
                <a:latin typeface="Verdana"/>
                <a:cs typeface="Verdana"/>
              </a:rPr>
              <a:t>rate,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confirmation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results)</a:t>
            </a:r>
            <a:endParaRPr sz="1700">
              <a:latin typeface="Verdana"/>
              <a:cs typeface="Verdana"/>
            </a:endParaRPr>
          </a:p>
          <a:p>
            <a:pPr marL="356870" marR="301625" indent="-341630">
              <a:lnSpc>
                <a:spcPct val="14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coverage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user</a:t>
            </a:r>
            <a:r>
              <a:rPr sz="1700" spc="-5" dirty="0">
                <a:latin typeface="Verdana"/>
                <a:cs typeface="Verdana"/>
              </a:rPr>
              <a:t> stories,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acceptance</a:t>
            </a:r>
            <a:r>
              <a:rPr sz="1700" spc="-5" dirty="0">
                <a:latin typeface="Verdana"/>
                <a:cs typeface="Verdana"/>
              </a:rPr>
              <a:t> criteria,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risks,</a:t>
            </a:r>
            <a:r>
              <a:rPr sz="1700" dirty="0">
                <a:latin typeface="Verdana"/>
                <a:cs typeface="Verdana"/>
              </a:rPr>
              <a:t> or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</a:t>
            </a:r>
            <a:endParaRPr sz="17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700" spc="-45" dirty="0">
                <a:latin typeface="Verdana"/>
                <a:cs typeface="Verdana"/>
              </a:rPr>
              <a:t>Task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completion,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resource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allocation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usage,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</a:t>
            </a:r>
            <a:endParaRPr sz="1700">
              <a:latin typeface="Verdana"/>
              <a:cs typeface="Verdana"/>
            </a:endParaRPr>
          </a:p>
          <a:p>
            <a:pPr marL="340995" marR="381635" indent="-340995" algn="r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340995" algn="l"/>
                <a:tab pos="357505" algn="l"/>
              </a:tabLst>
            </a:pPr>
            <a:r>
              <a:rPr sz="1700" dirty="0">
                <a:latin typeface="Verdana"/>
                <a:cs typeface="Verdana"/>
              </a:rPr>
              <a:t>Cost of </a:t>
            </a:r>
            <a:r>
              <a:rPr sz="1700" spc="-5" dirty="0">
                <a:latin typeface="Verdana"/>
                <a:cs typeface="Verdana"/>
              </a:rPr>
              <a:t>testing,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compared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benefit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finding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R="433070" algn="r">
              <a:lnSpc>
                <a:spcPct val="100000"/>
              </a:lnSpc>
              <a:spcBef>
                <a:spcPts val="820"/>
              </a:spcBef>
            </a:pPr>
            <a:r>
              <a:rPr sz="1700" spc="-5" dirty="0">
                <a:latin typeface="Verdana"/>
                <a:cs typeface="Verdana"/>
              </a:rPr>
              <a:t>next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5" dirty="0">
                <a:latin typeface="Verdana"/>
                <a:cs typeface="Verdana"/>
              </a:rPr>
              <a:t> the</a:t>
            </a:r>
            <a:r>
              <a:rPr sz="1700" dirty="0">
                <a:latin typeface="Verdana"/>
                <a:cs typeface="Verdana"/>
              </a:rPr>
              <a:t> cost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compared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benefit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running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next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0040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Need</a:t>
            </a:r>
            <a:r>
              <a:rPr dirty="0"/>
              <a:t> </a:t>
            </a:r>
            <a:r>
              <a:rPr spc="-10" dirty="0"/>
              <a:t>of</a:t>
            </a:r>
            <a:r>
              <a:rPr spc="-25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53082"/>
            <a:ext cx="5502910" cy="241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600" spc="-90" dirty="0">
                <a:latin typeface="Verdana"/>
                <a:cs typeface="Verdana"/>
              </a:rPr>
              <a:t>To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track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against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</a:t>
            </a:r>
            <a:endParaRPr sz="16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600" spc="-85" dirty="0">
                <a:latin typeface="Verdana"/>
                <a:cs typeface="Verdana"/>
              </a:rPr>
              <a:t>To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take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timely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corrective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actions</a:t>
            </a:r>
            <a:endParaRPr sz="16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600" spc="-90" dirty="0">
                <a:latin typeface="Verdana"/>
                <a:cs typeface="Verdana"/>
              </a:rPr>
              <a:t>To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get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early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warnings</a:t>
            </a:r>
            <a:endParaRPr sz="16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 basis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setting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benchmarks</a:t>
            </a:r>
            <a:endParaRPr sz="16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basis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driving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improvements</a:t>
            </a:r>
            <a:endParaRPr sz="16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600" spc="-90" dirty="0">
                <a:latin typeface="Verdana"/>
                <a:cs typeface="Verdana"/>
              </a:rPr>
              <a:t>To</a:t>
            </a:r>
            <a:r>
              <a:rPr sz="1600" spc="-5" dirty="0">
                <a:latin typeface="Verdana"/>
                <a:cs typeface="Verdana"/>
              </a:rPr>
              <a:t> track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performance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against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business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0777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</a:t>
            </a:r>
            <a:r>
              <a:rPr spc="-5" dirty="0"/>
              <a:t>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59178"/>
            <a:ext cx="8710295" cy="4069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700" b="1" dirty="0">
                <a:latin typeface="Verdana"/>
                <a:cs typeface="Verdana"/>
              </a:rPr>
              <a:t>Project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Metrics</a:t>
            </a:r>
            <a:r>
              <a:rPr sz="1700" b="1" spc="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Coverage,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Defect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Density,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Defect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arrival</a:t>
            </a:r>
            <a:r>
              <a:rPr sz="1700" spc="-10" dirty="0">
                <a:latin typeface="Verdana"/>
                <a:cs typeface="Verdana"/>
              </a:rPr>
              <a:t> rate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6FAC"/>
              </a:buClr>
              <a:buFont typeface="Wingdings"/>
              <a:buChar char=""/>
            </a:pPr>
            <a:endParaRPr sz="2350">
              <a:latin typeface="Verdana"/>
              <a:cs typeface="Verdana"/>
            </a:endParaRPr>
          </a:p>
          <a:p>
            <a:pPr marL="347345" marR="5080" indent="-335280">
              <a:lnSpc>
                <a:spcPct val="1499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700" b="1" spc="-5" dirty="0">
                <a:latin typeface="Verdana"/>
                <a:cs typeface="Verdana"/>
              </a:rPr>
              <a:t>Process</a:t>
            </a:r>
            <a:r>
              <a:rPr sz="1700" b="1" spc="-1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Metrics</a:t>
            </a:r>
            <a:r>
              <a:rPr sz="1700" b="1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Effectiveness,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Effort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Variance,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Schedule </a:t>
            </a:r>
            <a:r>
              <a:rPr sz="1700" spc="-10" dirty="0">
                <a:latin typeface="Verdana"/>
                <a:cs typeface="Verdana"/>
              </a:rPr>
              <a:t>Variance, </a:t>
            </a:r>
            <a:r>
              <a:rPr sz="1700" spc="-5" dirty="0">
                <a:latin typeface="Verdana"/>
                <a:cs typeface="Verdana"/>
              </a:rPr>
              <a:t> CoQ,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Delivered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Rate,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Slippage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escape,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Injection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Rate,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Rejection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Index,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Resource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Utilization,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Review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Effectiveness,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Rework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Index,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Removal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Efficiency.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AC"/>
              </a:buClr>
              <a:buFont typeface="Wingdings"/>
              <a:buChar char=""/>
            </a:pPr>
            <a:endParaRPr sz="2800">
              <a:latin typeface="Verdana"/>
              <a:cs typeface="Verdana"/>
            </a:endParaRPr>
          </a:p>
          <a:p>
            <a:pPr marL="347345" marR="283210" indent="-335280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700" b="1" spc="-5" dirty="0">
                <a:latin typeface="Verdana"/>
                <a:cs typeface="Verdana"/>
              </a:rPr>
              <a:t>Productivity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Metrics</a:t>
            </a:r>
            <a:r>
              <a:rPr sz="1700" b="1" spc="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productivity,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case</a:t>
            </a:r>
            <a:r>
              <a:rPr sz="1700" spc="-5" dirty="0">
                <a:latin typeface="Verdana"/>
                <a:cs typeface="Verdana"/>
              </a:rPr>
              <a:t> execution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productivity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Wingdings"/>
              <a:buChar char=""/>
            </a:pPr>
            <a:endParaRPr sz="2500">
              <a:latin typeface="Verdana"/>
              <a:cs typeface="Verdana"/>
            </a:endParaRPr>
          </a:p>
          <a:p>
            <a:pPr marL="347345" marR="53340" indent="-33528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700" b="1" spc="-5" dirty="0">
                <a:latin typeface="Verdana"/>
                <a:cs typeface="Verdana"/>
              </a:rPr>
              <a:t>Closure</a:t>
            </a:r>
            <a:r>
              <a:rPr sz="1700" b="1" spc="-3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Metrics</a:t>
            </a:r>
            <a:r>
              <a:rPr sz="1700" b="1" spc="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–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distribution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like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Review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Effort,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5" dirty="0">
                <a:latin typeface="Verdana"/>
                <a:cs typeface="Verdana"/>
              </a:rPr>
              <a:t> Design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Rework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KM </a:t>
            </a:r>
            <a:r>
              <a:rPr sz="1700" spc="-5" dirty="0">
                <a:latin typeface="Verdana"/>
                <a:cs typeface="Verdana"/>
              </a:rPr>
              <a:t>Effort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302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</a:t>
            </a:r>
            <a:r>
              <a:rPr spc="20"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5" dirty="0"/>
              <a:t>Metrics</a:t>
            </a:r>
            <a:r>
              <a:rPr spc="-15" dirty="0"/>
              <a:t> </a:t>
            </a:r>
            <a:r>
              <a:rPr spc="-10" dirty="0"/>
              <a:t>–</a:t>
            </a:r>
            <a:r>
              <a:rPr spc="10" dirty="0"/>
              <a:t> </a:t>
            </a:r>
            <a:r>
              <a:rPr spc="-10" dirty="0"/>
              <a:t>Project</a:t>
            </a:r>
            <a:r>
              <a:rPr spc="15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82293"/>
            <a:ext cx="8420735" cy="321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Verdana"/>
                <a:cs typeface="Verdana"/>
              </a:rPr>
              <a:t>Test</a:t>
            </a:r>
            <a:r>
              <a:rPr sz="1600" b="1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Coverage: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following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" dirty="0">
                <a:latin typeface="Verdana"/>
                <a:cs typeface="Verdana"/>
              </a:rPr>
              <a:t> the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metrics: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spc="-40" dirty="0">
                <a:latin typeface="Verdana"/>
                <a:cs typeface="Verdana"/>
              </a:rPr>
              <a:t>Test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Design:</a:t>
            </a:r>
            <a:endParaRPr sz="1600">
              <a:latin typeface="Verdana"/>
              <a:cs typeface="Verdana"/>
            </a:endParaRPr>
          </a:p>
          <a:p>
            <a:pPr marL="189230" marR="5080" indent="-17399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#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Requirements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 #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 Use Cases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covered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5" dirty="0">
                <a:latin typeface="Verdana"/>
                <a:cs typeface="Verdana"/>
              </a:rPr>
              <a:t> #</a:t>
            </a:r>
            <a:r>
              <a:rPr sz="1600" dirty="0">
                <a:latin typeface="Verdana"/>
                <a:cs typeface="Verdana"/>
              </a:rPr>
              <a:t> 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Requirements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#</a:t>
            </a:r>
            <a:r>
              <a:rPr sz="1600" dirty="0">
                <a:latin typeface="Verdana"/>
                <a:cs typeface="Verdana"/>
              </a:rPr>
              <a:t> 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Planned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Execution:</a:t>
            </a:r>
            <a:endParaRPr sz="1600">
              <a:latin typeface="Verdana"/>
              <a:cs typeface="Verdana"/>
            </a:endParaRPr>
          </a:p>
          <a:p>
            <a:pPr marL="12700" marR="88900" indent="2540">
              <a:lnSpc>
                <a:spcPts val="3390"/>
              </a:lnSpc>
              <a:spcBef>
                <a:spcPts val="33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# </a:t>
            </a:r>
            <a:r>
              <a:rPr sz="1600" dirty="0">
                <a:latin typeface="Verdana"/>
                <a:cs typeface="Verdana"/>
              </a:rPr>
              <a:t>Of </a:t>
            </a: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dirty="0">
                <a:latin typeface="Verdana"/>
                <a:cs typeface="Verdana"/>
              </a:rPr>
              <a:t>scripts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dirty="0">
                <a:latin typeface="Verdana"/>
                <a:cs typeface="Verdana"/>
              </a:rPr>
              <a:t>cases executed/# Of </a:t>
            </a: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dirty="0">
                <a:latin typeface="Verdana"/>
                <a:cs typeface="Verdana"/>
              </a:rPr>
              <a:t>scripts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dirty="0">
                <a:latin typeface="Verdana"/>
                <a:cs typeface="Verdana"/>
              </a:rPr>
              <a:t>cases </a:t>
            </a:r>
            <a:r>
              <a:rPr sz="1600" spc="-5" dirty="0">
                <a:latin typeface="Verdana"/>
                <a:cs typeface="Verdana"/>
              </a:rPr>
              <a:t>Planned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Automation: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#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automated/# </a:t>
            </a:r>
            <a:r>
              <a:rPr sz="1600" dirty="0">
                <a:latin typeface="Verdana"/>
                <a:cs typeface="Verdana"/>
              </a:rPr>
              <a:t>Of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3968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</a:t>
            </a:r>
            <a:r>
              <a:rPr spc="25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5" dirty="0"/>
              <a:t>Metrics</a:t>
            </a:r>
            <a:r>
              <a:rPr spc="-15" dirty="0"/>
              <a:t> </a:t>
            </a:r>
            <a:r>
              <a:rPr spc="-10" dirty="0"/>
              <a:t>–</a:t>
            </a:r>
            <a:r>
              <a:rPr spc="15" dirty="0"/>
              <a:t> </a:t>
            </a:r>
            <a:r>
              <a:rPr spc="-10" dirty="0"/>
              <a:t>Project</a:t>
            </a:r>
            <a:r>
              <a:rPr spc="15" dirty="0"/>
              <a:t> </a:t>
            </a:r>
            <a:r>
              <a:rPr dirty="0"/>
              <a:t>Metrics</a:t>
            </a:r>
            <a:r>
              <a:rPr spc="-1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53134"/>
            <a:ext cx="8140700" cy="1067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latin typeface="Verdana"/>
                <a:cs typeface="Verdana"/>
              </a:rPr>
              <a:t>Defect</a:t>
            </a:r>
            <a:r>
              <a:rPr sz="1600" b="1" spc="-8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Density</a:t>
            </a:r>
            <a:endParaRPr sz="1600">
              <a:latin typeface="Verdana"/>
              <a:cs typeface="Verdana"/>
            </a:endParaRPr>
          </a:p>
          <a:p>
            <a:pPr marL="15240" marR="5080">
              <a:lnSpc>
                <a:spcPct val="150200"/>
              </a:lnSpc>
              <a:spcBef>
                <a:spcPts val="500"/>
              </a:spcBef>
            </a:pPr>
            <a:r>
              <a:rPr sz="1600" spc="-35" dirty="0">
                <a:latin typeface="Verdana"/>
                <a:cs typeface="Verdana"/>
              </a:rPr>
              <a:t>Total </a:t>
            </a:r>
            <a:r>
              <a:rPr sz="1600" spc="5" dirty="0">
                <a:latin typeface="Verdana"/>
                <a:cs typeface="Verdana"/>
              </a:rPr>
              <a:t>Defect </a:t>
            </a:r>
            <a:r>
              <a:rPr sz="1600" dirty="0">
                <a:latin typeface="Verdana"/>
                <a:cs typeface="Verdana"/>
              </a:rPr>
              <a:t>density </a:t>
            </a:r>
            <a:r>
              <a:rPr sz="1600" spc="5" dirty="0">
                <a:latin typeface="Verdana"/>
                <a:cs typeface="Verdana"/>
              </a:rPr>
              <a:t>= </a:t>
            </a:r>
            <a:r>
              <a:rPr sz="1600" spc="-35" dirty="0">
                <a:latin typeface="Verdana"/>
                <a:cs typeface="Verdana"/>
              </a:rPr>
              <a:t>(Total </a:t>
            </a:r>
            <a:r>
              <a:rPr sz="1600" dirty="0">
                <a:latin typeface="Verdana"/>
                <a:cs typeface="Verdana"/>
              </a:rPr>
              <a:t>number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defects </a:t>
            </a:r>
            <a:r>
              <a:rPr sz="1600" spc="-5" dirty="0">
                <a:latin typeface="Verdana"/>
                <a:cs typeface="Verdana"/>
              </a:rPr>
              <a:t>including </a:t>
            </a:r>
            <a:r>
              <a:rPr sz="1600" dirty="0">
                <a:latin typeface="Verdana"/>
                <a:cs typeface="Verdana"/>
              </a:rPr>
              <a:t>both impact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10" dirty="0">
                <a:latin typeface="Verdana"/>
                <a:cs typeface="Verdana"/>
              </a:rPr>
              <a:t>non-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impact,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found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phases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+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delivery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defects)/Size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3009392"/>
            <a:ext cx="7199630" cy="1557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Verdana"/>
                <a:cs typeface="Verdana"/>
              </a:rPr>
              <a:t>Defect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arrival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rate: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600" spc="5" dirty="0">
                <a:latin typeface="Verdana"/>
                <a:cs typeface="Verdana"/>
              </a:rPr>
              <a:t>#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*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100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#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planned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Execution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3390"/>
              </a:lnSpc>
              <a:spcBef>
                <a:spcPts val="150"/>
              </a:spcBef>
            </a:pPr>
            <a:r>
              <a:rPr sz="1600" spc="-5" dirty="0">
                <a:latin typeface="Verdana"/>
                <a:cs typeface="Verdana"/>
              </a:rPr>
              <a:t>This </a:t>
            </a:r>
            <a:r>
              <a:rPr sz="1600" dirty="0">
                <a:latin typeface="Verdana"/>
                <a:cs typeface="Verdana"/>
              </a:rPr>
              <a:t>metric </a:t>
            </a:r>
            <a:r>
              <a:rPr sz="1600" spc="-5" dirty="0">
                <a:latin typeface="Verdana"/>
                <a:cs typeface="Verdana"/>
              </a:rPr>
              <a:t>indicates the quality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application/product under </a:t>
            </a:r>
            <a:r>
              <a:rPr sz="1600" spc="-5" dirty="0">
                <a:latin typeface="Verdana"/>
                <a:cs typeface="Verdana"/>
              </a:rPr>
              <a:t>test.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Lower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value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this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parameter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better.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04" y="1031206"/>
            <a:ext cx="8707120" cy="53809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19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Independent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brings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perspective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different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5" dirty="0">
                <a:latin typeface="Verdana"/>
                <a:cs typeface="Verdana"/>
              </a:rPr>
              <a:t> the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815"/>
              </a:spcBef>
            </a:pPr>
            <a:r>
              <a:rPr sz="1700" dirty="0">
                <a:latin typeface="Verdana"/>
                <a:cs typeface="Verdana"/>
              </a:rPr>
              <a:t>authors since </a:t>
            </a:r>
            <a:r>
              <a:rPr sz="1700" spc="-5" dirty="0">
                <a:latin typeface="Verdana"/>
                <a:cs typeface="Verdana"/>
              </a:rPr>
              <a:t>they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have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different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cognitive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biases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from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authors.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Unbiased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necessary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objectively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evaluate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5" dirty="0">
                <a:latin typeface="Verdana"/>
                <a:cs typeface="Verdana"/>
              </a:rPr>
              <a:t> software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0" dirty="0">
                <a:latin typeface="Verdana"/>
                <a:cs typeface="Verdana"/>
              </a:rPr>
              <a:t>Developer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carrying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out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would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like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expose defects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Assumptions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made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carried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5" dirty="0">
                <a:latin typeface="Verdana"/>
                <a:cs typeface="Verdana"/>
              </a:rPr>
              <a:t>People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see what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they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want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see.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29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More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effective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-5" dirty="0">
                <a:latin typeface="Verdana"/>
                <a:cs typeface="Verdana"/>
              </a:rPr>
              <a:t> terms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&amp; Cost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10" dirty="0">
                <a:latin typeface="Verdana"/>
                <a:cs typeface="Verdana"/>
              </a:rPr>
              <a:t>It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conducted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independent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team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developer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avoid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815"/>
              </a:spcBef>
            </a:pPr>
            <a:r>
              <a:rPr sz="1700" dirty="0">
                <a:latin typeface="Verdana"/>
                <a:cs typeface="Verdana"/>
              </a:rPr>
              <a:t>author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bias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more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effective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finding defects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failures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tester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each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neutral </a:t>
            </a:r>
            <a:r>
              <a:rPr sz="1700" spc="-10" dirty="0">
                <a:latin typeface="Verdana"/>
                <a:cs typeface="Verdana"/>
              </a:rPr>
              <a:t>perspective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tester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totally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unbiased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tester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what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has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been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built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rather </a:t>
            </a:r>
            <a:r>
              <a:rPr sz="1700" dirty="0">
                <a:latin typeface="Verdana"/>
                <a:cs typeface="Verdana"/>
              </a:rPr>
              <a:t>than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what 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developer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thought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tester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makes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assumptions</a:t>
            </a:r>
            <a:r>
              <a:rPr sz="1700" spc="-5" dirty="0">
                <a:latin typeface="Verdana"/>
                <a:cs typeface="Verdana"/>
              </a:rPr>
              <a:t> regarding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004" y="198881"/>
            <a:ext cx="19227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5.1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Organization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004" y="574039"/>
            <a:ext cx="40011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5.1.1	</a:t>
            </a:r>
            <a:r>
              <a:rPr spc="-10" dirty="0"/>
              <a:t>Independent</a:t>
            </a:r>
            <a:r>
              <a:rPr spc="-25" dirty="0"/>
              <a:t> </a:t>
            </a:r>
            <a:r>
              <a:rPr spc="-35" dirty="0"/>
              <a:t>Testing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37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</a:t>
            </a:r>
            <a:r>
              <a:rPr spc="25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5" dirty="0"/>
              <a:t>Metrics</a:t>
            </a:r>
            <a:r>
              <a:rPr spc="-15" dirty="0"/>
              <a:t> </a:t>
            </a:r>
            <a:r>
              <a:rPr spc="-10" dirty="0"/>
              <a:t>–</a:t>
            </a:r>
            <a:r>
              <a:rPr spc="15" dirty="0"/>
              <a:t> </a:t>
            </a:r>
            <a:r>
              <a:rPr spc="-15" dirty="0"/>
              <a:t>Process</a:t>
            </a:r>
            <a:r>
              <a:rPr spc="3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194562"/>
            <a:ext cx="8482330" cy="5069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-2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Effectiveness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700" dirty="0">
                <a:latin typeface="Verdana"/>
                <a:cs typeface="Verdana"/>
              </a:rPr>
              <a:t>#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Cases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(found </a:t>
            </a:r>
            <a:r>
              <a:rPr sz="1700" spc="-5" dirty="0">
                <a:latin typeface="Verdana"/>
                <a:cs typeface="Verdana"/>
              </a:rPr>
              <a:t>defects)/#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executed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700" spc="-5" dirty="0">
                <a:latin typeface="Verdana"/>
                <a:cs typeface="Verdana"/>
              </a:rPr>
              <a:t>This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indicates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effectiveness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finding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700" b="1" spc="-5" dirty="0">
                <a:latin typeface="Verdana"/>
                <a:cs typeface="Verdana"/>
              </a:rPr>
              <a:t>Defect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Removal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Efficiency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700" spc="-5" dirty="0">
                <a:latin typeface="Verdana"/>
                <a:cs typeface="Verdana"/>
              </a:rPr>
              <a:t>(#</a:t>
            </a:r>
            <a:r>
              <a:rPr sz="1700" dirty="0">
                <a:latin typeface="Verdana"/>
                <a:cs typeface="Verdana"/>
              </a:rPr>
              <a:t> of Defects found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internally</a:t>
            </a:r>
            <a:r>
              <a:rPr sz="1700" dirty="0">
                <a:latin typeface="Verdana"/>
                <a:cs typeface="Verdana"/>
              </a:rPr>
              <a:t> /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Total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#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Of(internal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+ </a:t>
            </a:r>
            <a:r>
              <a:rPr sz="1700" spc="-5" dirty="0">
                <a:latin typeface="Verdana"/>
                <a:cs typeface="Verdana"/>
              </a:rPr>
              <a:t>external) </a:t>
            </a:r>
            <a:r>
              <a:rPr sz="1700" dirty="0">
                <a:latin typeface="Verdana"/>
                <a:cs typeface="Verdana"/>
              </a:rPr>
              <a:t>Defects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700" dirty="0">
                <a:latin typeface="Verdana"/>
                <a:cs typeface="Verdana"/>
              </a:rPr>
              <a:t>found)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*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100</a:t>
            </a:r>
            <a:endParaRPr sz="1700">
              <a:latin typeface="Verdana"/>
              <a:cs typeface="Verdana"/>
            </a:endParaRPr>
          </a:p>
          <a:p>
            <a:pPr marL="12700" marR="310515">
              <a:lnSpc>
                <a:spcPct val="150700"/>
              </a:lnSpc>
              <a:spcBef>
                <a:spcPts val="480"/>
              </a:spcBef>
            </a:pPr>
            <a:r>
              <a:rPr sz="1700" spc="10" dirty="0">
                <a:latin typeface="Verdana"/>
                <a:cs typeface="Verdana"/>
              </a:rPr>
              <a:t>It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indicates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number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leaked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after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several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</a:t>
            </a:r>
            <a:r>
              <a:rPr sz="1700" dirty="0">
                <a:latin typeface="Verdana"/>
                <a:cs typeface="Verdana"/>
              </a:rPr>
              <a:t> and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these defects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slipped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30" dirty="0">
                <a:latin typeface="Verdana"/>
                <a:cs typeface="Verdana"/>
              </a:rPr>
              <a:t>customer.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700" b="1" spc="-5" dirty="0">
                <a:latin typeface="Verdana"/>
                <a:cs typeface="Verdana"/>
              </a:rPr>
              <a:t>Defect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Injection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Rate</a:t>
            </a:r>
            <a:r>
              <a:rPr sz="1700" b="1" spc="-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(No</a:t>
            </a:r>
            <a:r>
              <a:rPr sz="1700" b="1" spc="-2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of</a:t>
            </a:r>
            <a:r>
              <a:rPr sz="1700" b="1" spc="-2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Defects</a:t>
            </a:r>
            <a:r>
              <a:rPr sz="1700" b="1" spc="-1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/</a:t>
            </a:r>
            <a:r>
              <a:rPr sz="1700" b="1" spc="-10" dirty="0">
                <a:latin typeface="Verdana"/>
                <a:cs typeface="Verdana"/>
              </a:rPr>
              <a:t> 100</a:t>
            </a:r>
            <a:r>
              <a:rPr sz="1700" b="1" spc="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Person</a:t>
            </a:r>
            <a:r>
              <a:rPr sz="1700" b="1" dirty="0">
                <a:latin typeface="Verdana"/>
                <a:cs typeface="Verdana"/>
              </a:rPr>
              <a:t> Hours)</a:t>
            </a:r>
            <a:endParaRPr sz="1700">
              <a:latin typeface="Verdana"/>
              <a:cs typeface="Verdana"/>
            </a:endParaRPr>
          </a:p>
          <a:p>
            <a:pPr marL="15240" marR="1610995">
              <a:lnSpc>
                <a:spcPts val="3579"/>
              </a:lnSpc>
              <a:spcBef>
                <a:spcPts val="150"/>
              </a:spcBef>
            </a:pPr>
            <a:r>
              <a:rPr sz="1700" dirty="0">
                <a:latin typeface="Verdana"/>
                <a:cs typeface="Verdana"/>
              </a:rPr>
              <a:t>No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Defects[phase</a:t>
            </a:r>
            <a:r>
              <a:rPr sz="1700" spc="-5" dirty="0">
                <a:latin typeface="Verdana"/>
                <a:cs typeface="Verdana"/>
              </a:rPr>
              <a:t> wise]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*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100/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Actual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Effort[phase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wise]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used</a:t>
            </a:r>
            <a:r>
              <a:rPr sz="1700" spc="-5" dirty="0">
                <a:latin typeface="Verdana"/>
                <a:cs typeface="Verdana"/>
              </a:rPr>
              <a:t> to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detect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defects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injected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during</a:t>
            </a:r>
            <a:r>
              <a:rPr sz="1700" dirty="0">
                <a:latin typeface="Verdana"/>
                <a:cs typeface="Verdana"/>
              </a:rPr>
              <a:t> STLC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Phases.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65201"/>
            <a:ext cx="54711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Types</a:t>
            </a:r>
            <a:r>
              <a:rPr spc="25"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5" dirty="0"/>
              <a:t>Metrics –</a:t>
            </a:r>
            <a:r>
              <a:rPr spc="15" dirty="0"/>
              <a:t> </a:t>
            </a:r>
            <a:r>
              <a:rPr spc="-10" dirty="0"/>
              <a:t>Process</a:t>
            </a:r>
            <a:r>
              <a:rPr spc="25" dirty="0"/>
              <a:t> </a:t>
            </a:r>
            <a:r>
              <a:rPr spc="-5" dirty="0"/>
              <a:t>Metrics</a:t>
            </a:r>
            <a:r>
              <a:rPr spc="-20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8554720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Cost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of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quality</a:t>
            </a:r>
            <a:endParaRPr sz="18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1520"/>
              </a:spcBef>
            </a:pPr>
            <a:r>
              <a:rPr sz="1600" spc="10" dirty="0">
                <a:latin typeface="Verdana"/>
                <a:cs typeface="Verdana"/>
              </a:rPr>
              <a:t>%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CoQ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=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(Total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efforts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Prevention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+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Total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efforts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Appraisal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+</a:t>
            </a:r>
            <a:endParaRPr sz="16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960"/>
              </a:spcBef>
            </a:pPr>
            <a:r>
              <a:rPr sz="1600" spc="-35" dirty="0">
                <a:latin typeface="Verdana"/>
                <a:cs typeface="Verdana"/>
              </a:rPr>
              <a:t>Total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efforts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failure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rework)*100/(Total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efforts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spc="-5" dirty="0">
                <a:latin typeface="Verdana"/>
                <a:cs typeface="Verdana"/>
              </a:rPr>
              <a:t>Prevention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Cost: </a:t>
            </a:r>
            <a:r>
              <a:rPr sz="1800" spc="-5" dirty="0">
                <a:latin typeface="Verdana"/>
                <a:cs typeface="Verdana"/>
              </a:rPr>
              <a:t>(Green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Money)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1520"/>
              </a:spcBef>
            </a:pPr>
            <a:r>
              <a:rPr sz="1600" spc="5" dirty="0">
                <a:latin typeface="Verdana"/>
                <a:cs typeface="Verdana"/>
              </a:rPr>
              <a:t>Cost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time </a:t>
            </a:r>
            <a:r>
              <a:rPr sz="1600" dirty="0">
                <a:latin typeface="Verdana"/>
                <a:cs typeface="Verdana"/>
              </a:rPr>
              <a:t>spent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team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implementing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preventive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actions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identified</a:t>
            </a:r>
            <a:endParaRPr sz="16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965"/>
              </a:spcBef>
            </a:pPr>
            <a:r>
              <a:rPr sz="1600" spc="5" dirty="0">
                <a:latin typeface="Verdana"/>
                <a:cs typeface="Verdana"/>
              </a:rPr>
              <a:t>from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start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till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spc="-5" dirty="0">
                <a:latin typeface="Verdana"/>
                <a:cs typeface="Verdana"/>
              </a:rPr>
              <a:t>Appraisal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Cost: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(Blue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Money)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1495"/>
              </a:spcBef>
            </a:pPr>
            <a:r>
              <a:rPr sz="1600" spc="5" dirty="0">
                <a:latin typeface="Verdana"/>
                <a:cs typeface="Verdana"/>
              </a:rPr>
              <a:t>Cost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 </a:t>
            </a:r>
            <a:r>
              <a:rPr sz="1600" dirty="0">
                <a:latin typeface="Verdana"/>
                <a:cs typeface="Verdana"/>
              </a:rPr>
              <a:t>spent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review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testing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 </a:t>
            </a:r>
            <a:r>
              <a:rPr sz="1600" spc="5" dirty="0">
                <a:latin typeface="Verdana"/>
                <a:cs typeface="Verdana"/>
              </a:rPr>
              <a:t>from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start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date to </a:t>
            </a:r>
            <a:r>
              <a:rPr sz="1600" spc="-10" dirty="0">
                <a:latin typeface="Verdana"/>
                <a:cs typeface="Verdana"/>
              </a:rPr>
              <a:t>till</a:t>
            </a:r>
            <a:endParaRPr sz="16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date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spc="-15" dirty="0">
                <a:latin typeface="Verdana"/>
                <a:cs typeface="Verdana"/>
              </a:rPr>
              <a:t>Failure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Cost: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(Red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Money)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5240" marR="340995">
              <a:lnSpc>
                <a:spcPct val="150100"/>
              </a:lnSpc>
              <a:spcBef>
                <a:spcPts val="555"/>
              </a:spcBef>
            </a:pPr>
            <a:r>
              <a:rPr sz="1600" spc="5" dirty="0">
                <a:latin typeface="Verdana"/>
                <a:cs typeface="Verdana"/>
              </a:rPr>
              <a:t>Cost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taken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fix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post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delivery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defects.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Expenses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incurred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rework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–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Customer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does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5" dirty="0">
                <a:latin typeface="Verdana"/>
                <a:cs typeface="Verdana"/>
              </a:rPr>
              <a:t> this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73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</a:t>
            </a:r>
            <a:r>
              <a:rPr spc="2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5" dirty="0"/>
              <a:t>Metrics</a:t>
            </a:r>
            <a:r>
              <a:rPr spc="-15" dirty="0"/>
              <a:t> </a:t>
            </a:r>
            <a:r>
              <a:rPr spc="-10" dirty="0"/>
              <a:t>–</a:t>
            </a:r>
            <a:r>
              <a:rPr spc="20" dirty="0"/>
              <a:t> </a:t>
            </a:r>
            <a:r>
              <a:rPr spc="-15" dirty="0"/>
              <a:t>Process</a:t>
            </a:r>
            <a:r>
              <a:rPr spc="35" dirty="0"/>
              <a:t> </a:t>
            </a:r>
            <a:r>
              <a:rPr dirty="0"/>
              <a:t>Metrics</a:t>
            </a:r>
            <a:r>
              <a:rPr spc="-1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3454"/>
            <a:ext cx="8380095" cy="4554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Verdana"/>
                <a:cs typeface="Verdana"/>
              </a:rPr>
              <a:t>Effort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Variance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600" spc="-5" dirty="0">
                <a:latin typeface="Verdana"/>
                <a:cs typeface="Verdana"/>
              </a:rPr>
              <a:t>Overall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Variance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milestone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600" spc="-5" dirty="0">
                <a:latin typeface="Verdana"/>
                <a:cs typeface="Verdana"/>
              </a:rPr>
              <a:t>(Actual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effort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Planned </a:t>
            </a:r>
            <a:r>
              <a:rPr sz="1600" dirty="0">
                <a:latin typeface="Verdana"/>
                <a:cs typeface="Verdana"/>
              </a:rPr>
              <a:t>effort)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Planned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effort)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*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100</a:t>
            </a:r>
            <a:endParaRPr sz="1600">
              <a:latin typeface="Verdana"/>
              <a:cs typeface="Verdana"/>
            </a:endParaRPr>
          </a:p>
          <a:p>
            <a:pPr marL="12700" marR="281305">
              <a:lnSpc>
                <a:spcPct val="160200"/>
              </a:lnSpc>
              <a:spcBef>
                <a:spcPts val="505"/>
              </a:spcBef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purpose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this parameter is to </a:t>
            </a:r>
            <a:r>
              <a:rPr sz="1600" dirty="0">
                <a:latin typeface="Verdana"/>
                <a:cs typeface="Verdana"/>
              </a:rPr>
              <a:t>check </a:t>
            </a:r>
            <a:r>
              <a:rPr sz="1600" spc="-5" dirty="0">
                <a:latin typeface="Verdana"/>
                <a:cs typeface="Verdana"/>
              </a:rPr>
              <a:t>the accuracy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Effort </a:t>
            </a:r>
            <a:r>
              <a:rPr sz="1600" spc="-5" dirty="0">
                <a:latin typeface="Verdana"/>
                <a:cs typeface="Verdana"/>
              </a:rPr>
              <a:t>estimation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improve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estimation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600" b="1" spc="5" dirty="0">
                <a:latin typeface="Verdana"/>
                <a:cs typeface="Verdana"/>
              </a:rPr>
              <a:t>Schedule</a:t>
            </a:r>
            <a:r>
              <a:rPr sz="1600" b="1" spc="-9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variance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600" spc="-5" dirty="0">
                <a:latin typeface="Verdana"/>
                <a:cs typeface="Verdana"/>
              </a:rPr>
              <a:t>(Actual</a:t>
            </a:r>
            <a:r>
              <a:rPr sz="1600" dirty="0">
                <a:latin typeface="Verdana"/>
                <a:cs typeface="Verdana"/>
              </a:rPr>
              <a:t> end</a:t>
            </a:r>
            <a:r>
              <a:rPr sz="1600" spc="-5" dirty="0">
                <a:latin typeface="Verdana"/>
                <a:cs typeface="Verdana"/>
              </a:rPr>
              <a:t> date</a:t>
            </a:r>
            <a:r>
              <a:rPr sz="1600" dirty="0">
                <a:latin typeface="Verdana"/>
                <a:cs typeface="Verdana"/>
              </a:rPr>
              <a:t> -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Planned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date)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(Planned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end</a:t>
            </a:r>
            <a:r>
              <a:rPr sz="1600" spc="-5" dirty="0">
                <a:latin typeface="Verdana"/>
                <a:cs typeface="Verdana"/>
              </a:rPr>
              <a:t> date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start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+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1)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*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10" dirty="0">
                <a:latin typeface="Verdana"/>
                <a:cs typeface="Verdana"/>
              </a:rPr>
              <a:t>100</a:t>
            </a:r>
            <a:endParaRPr sz="1600">
              <a:latin typeface="Verdana"/>
              <a:cs typeface="Verdana"/>
            </a:endParaRPr>
          </a:p>
          <a:p>
            <a:pPr marL="12700" marR="43180">
              <a:lnSpc>
                <a:spcPct val="160100"/>
              </a:lnSpc>
              <a:spcBef>
                <a:spcPts val="505"/>
              </a:spcBef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depicts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±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buffer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optimum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resource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deployment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monitor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dates committed </a:t>
            </a:r>
            <a:r>
              <a:rPr sz="1600" spc="-5" dirty="0">
                <a:latin typeface="Verdana"/>
                <a:cs typeface="Verdana"/>
              </a:rPr>
              <a:t>to the </a:t>
            </a:r>
            <a:r>
              <a:rPr sz="1600" dirty="0">
                <a:latin typeface="Verdana"/>
                <a:cs typeface="Verdana"/>
              </a:rPr>
              <a:t>client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helps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better </a:t>
            </a:r>
            <a:r>
              <a:rPr sz="1600" spc="-5" dirty="0">
                <a:latin typeface="Verdana"/>
                <a:cs typeface="Verdana"/>
              </a:rPr>
              <a:t>planning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future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tasks.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73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</a:t>
            </a:r>
            <a:r>
              <a:rPr spc="2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5" dirty="0"/>
              <a:t>Metrics</a:t>
            </a:r>
            <a:r>
              <a:rPr spc="-15" dirty="0"/>
              <a:t> </a:t>
            </a:r>
            <a:r>
              <a:rPr spc="-10" dirty="0"/>
              <a:t>–</a:t>
            </a:r>
            <a:r>
              <a:rPr spc="20" dirty="0"/>
              <a:t> </a:t>
            </a:r>
            <a:r>
              <a:rPr spc="-15" dirty="0"/>
              <a:t>Process</a:t>
            </a:r>
            <a:r>
              <a:rPr spc="35" dirty="0"/>
              <a:t> </a:t>
            </a:r>
            <a:r>
              <a:rPr dirty="0"/>
              <a:t>Metrics</a:t>
            </a:r>
            <a:r>
              <a:rPr spc="-1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84554"/>
            <a:ext cx="8378825" cy="196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Verdana"/>
                <a:cs typeface="Verdana"/>
              </a:rPr>
              <a:t>Defect</a:t>
            </a:r>
            <a:r>
              <a:rPr sz="1600" b="1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slippage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or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Test</a:t>
            </a:r>
            <a:r>
              <a:rPr sz="1600" b="1" spc="-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escape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600" spc="-35" dirty="0">
                <a:latin typeface="Verdana"/>
                <a:cs typeface="Verdana"/>
              </a:rPr>
              <a:t>(Total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#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External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Total</a:t>
            </a:r>
            <a:r>
              <a:rPr sz="1600" spc="5" dirty="0">
                <a:latin typeface="Verdana"/>
                <a:cs typeface="Verdana"/>
              </a:rPr>
              <a:t> #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detected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(Internal+External)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) </a:t>
            </a:r>
            <a:r>
              <a:rPr sz="1600" spc="5" dirty="0">
                <a:latin typeface="Verdana"/>
                <a:cs typeface="Verdana"/>
              </a:rPr>
              <a:t>*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10" dirty="0">
                <a:latin typeface="Verdana"/>
                <a:cs typeface="Verdana"/>
              </a:rPr>
              <a:t>100</a:t>
            </a:r>
            <a:endParaRPr sz="1600">
              <a:latin typeface="Verdana"/>
              <a:cs typeface="Verdana"/>
            </a:endParaRPr>
          </a:p>
          <a:p>
            <a:pPr marL="12700" marR="329565">
              <a:lnSpc>
                <a:spcPct val="160200"/>
              </a:lnSpc>
              <a:spcBef>
                <a:spcPts val="505"/>
              </a:spcBef>
            </a:pPr>
            <a:r>
              <a:rPr sz="1600" spc="-5" dirty="0">
                <a:latin typeface="Verdana"/>
                <a:cs typeface="Verdana"/>
              </a:rPr>
              <a:t>This </a:t>
            </a:r>
            <a:r>
              <a:rPr sz="1600" dirty="0">
                <a:latin typeface="Verdana"/>
                <a:cs typeface="Verdana"/>
              </a:rPr>
              <a:t>measure helps </a:t>
            </a:r>
            <a:r>
              <a:rPr sz="1600" spc="-5" dirty="0">
                <a:latin typeface="Verdana"/>
                <a:cs typeface="Verdana"/>
              </a:rPr>
              <a:t>us to </a:t>
            </a:r>
            <a:r>
              <a:rPr sz="1600" spc="5" dirty="0">
                <a:latin typeface="Verdana"/>
                <a:cs typeface="Verdana"/>
              </a:rPr>
              <a:t>know </a:t>
            </a:r>
            <a:r>
              <a:rPr sz="1600" dirty="0">
                <a:latin typeface="Verdana"/>
                <a:cs typeface="Verdana"/>
              </a:rPr>
              <a:t>how effectively we are </a:t>
            </a:r>
            <a:r>
              <a:rPr sz="1600" spc="-5" dirty="0">
                <a:latin typeface="Verdana"/>
                <a:cs typeface="Verdana"/>
              </a:rPr>
              <a:t>detecting the </a:t>
            </a:r>
            <a:r>
              <a:rPr sz="1600" dirty="0">
                <a:latin typeface="Verdana"/>
                <a:cs typeface="Verdana"/>
              </a:rPr>
              <a:t>defects </a:t>
            </a:r>
            <a:r>
              <a:rPr sz="1600" spc="-5" dirty="0">
                <a:latin typeface="Verdana"/>
                <a:cs typeface="Verdana"/>
              </a:rPr>
              <a:t>at </a:t>
            </a:r>
            <a:r>
              <a:rPr sz="1600" spc="-5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various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stages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internal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3936873"/>
            <a:ext cx="7945755" cy="113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Verdana"/>
                <a:cs typeface="Verdana"/>
              </a:rPr>
              <a:t>Rejection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index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600" spc="5" dirty="0">
                <a:latin typeface="Verdana"/>
                <a:cs typeface="Verdana"/>
              </a:rPr>
              <a:t>#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rejected/#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raised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purpose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parameter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measure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Quality</a:t>
            </a:r>
            <a:r>
              <a:rPr sz="1600" spc="5" dirty="0">
                <a:latin typeface="Verdana"/>
                <a:cs typeface="Verdana"/>
              </a:rPr>
              <a:t> 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defects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raised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73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</a:t>
            </a:r>
            <a:r>
              <a:rPr spc="2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5" dirty="0"/>
              <a:t>Metrics</a:t>
            </a:r>
            <a:r>
              <a:rPr spc="-15" dirty="0"/>
              <a:t> </a:t>
            </a:r>
            <a:r>
              <a:rPr spc="-10" dirty="0"/>
              <a:t>–</a:t>
            </a:r>
            <a:r>
              <a:rPr spc="20" dirty="0"/>
              <a:t> </a:t>
            </a:r>
            <a:r>
              <a:rPr spc="-15" dirty="0"/>
              <a:t>Process</a:t>
            </a:r>
            <a:r>
              <a:rPr spc="35" dirty="0"/>
              <a:t> </a:t>
            </a:r>
            <a:r>
              <a:rPr dirty="0"/>
              <a:t>Metrics</a:t>
            </a:r>
            <a:r>
              <a:rPr spc="-1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1079"/>
            <a:ext cx="8482330" cy="416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latin typeface="Verdana"/>
                <a:cs typeface="Verdana"/>
              </a:rPr>
              <a:t>Resource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Utilization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200"/>
              </a:lnSpc>
              <a:spcBef>
                <a:spcPts val="500"/>
              </a:spcBef>
            </a:pPr>
            <a:r>
              <a:rPr sz="1600" dirty="0">
                <a:latin typeface="Verdana"/>
                <a:cs typeface="Verdana"/>
              </a:rPr>
              <a:t>Actual </a:t>
            </a:r>
            <a:r>
              <a:rPr sz="1600" spc="5" dirty="0">
                <a:latin typeface="Verdana"/>
                <a:cs typeface="Verdana"/>
              </a:rPr>
              <a:t>effort </a:t>
            </a:r>
            <a:r>
              <a:rPr sz="1600" spc="-5" dirty="0">
                <a:latin typeface="Verdana"/>
                <a:cs typeface="Verdana"/>
              </a:rPr>
              <a:t>utilized in the </a:t>
            </a:r>
            <a:r>
              <a:rPr sz="1600" dirty="0">
                <a:latin typeface="Verdana"/>
                <a:cs typeface="Verdana"/>
              </a:rPr>
              <a:t>month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project </a:t>
            </a:r>
            <a:r>
              <a:rPr sz="1600" spc="-5" dirty="0">
                <a:latin typeface="Verdana"/>
                <a:cs typeface="Verdana"/>
              </a:rPr>
              <a:t>activities </a:t>
            </a:r>
            <a:r>
              <a:rPr sz="1600" spc="-35" dirty="0">
                <a:latin typeface="Verdana"/>
                <a:cs typeface="Verdana"/>
              </a:rPr>
              <a:t>/Total </a:t>
            </a:r>
            <a:r>
              <a:rPr sz="1600" spc="-10" dirty="0">
                <a:latin typeface="Verdana"/>
                <a:cs typeface="Verdana"/>
              </a:rPr>
              <a:t>available </a:t>
            </a:r>
            <a:r>
              <a:rPr sz="1600" spc="5" dirty="0">
                <a:latin typeface="Verdana"/>
                <a:cs typeface="Verdana"/>
              </a:rPr>
              <a:t>Effort </a:t>
            </a:r>
            <a:r>
              <a:rPr sz="1600" spc="-5" dirty="0">
                <a:latin typeface="Verdana"/>
                <a:cs typeface="Verdana"/>
              </a:rPr>
              <a:t>in the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month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Verdana"/>
                <a:cs typeface="Verdana"/>
              </a:rPr>
              <a:t>Review</a:t>
            </a:r>
            <a:r>
              <a:rPr sz="1600" b="1" spc="-9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Effectiveness</a:t>
            </a:r>
            <a:endParaRPr sz="1600">
              <a:latin typeface="Verdana"/>
              <a:cs typeface="Verdana"/>
            </a:endParaRPr>
          </a:p>
          <a:p>
            <a:pPr marL="12700" marR="1109980">
              <a:lnSpc>
                <a:spcPct val="150200"/>
              </a:lnSpc>
              <a:spcBef>
                <a:spcPts val="500"/>
              </a:spcBef>
            </a:pPr>
            <a:r>
              <a:rPr sz="1600" spc="-5" dirty="0">
                <a:latin typeface="Verdana"/>
                <a:cs typeface="Verdana"/>
              </a:rPr>
              <a:t>(No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Internal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Review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[No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Internal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Defects+No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External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Defects])*100</a:t>
            </a:r>
            <a:endParaRPr sz="1600">
              <a:latin typeface="Verdana"/>
              <a:cs typeface="Verdana"/>
            </a:endParaRPr>
          </a:p>
          <a:p>
            <a:pPr marL="12700" marR="478155">
              <a:lnSpc>
                <a:spcPct val="150100"/>
              </a:lnSpc>
              <a:spcBef>
                <a:spcPts val="505"/>
              </a:spcBef>
              <a:tabLst>
                <a:tab pos="6553200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purpose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parameter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measure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how effective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	our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reviews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capturing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phase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injected </a:t>
            </a:r>
            <a:r>
              <a:rPr sz="1600" dirty="0">
                <a:latin typeface="Verdana"/>
                <a:cs typeface="Verdana"/>
              </a:rPr>
              <a:t>defects.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Verdana"/>
                <a:cs typeface="Verdana"/>
              </a:rPr>
              <a:t>Test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Case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Design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Rework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Index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spc="-35" dirty="0">
                <a:latin typeface="Verdana"/>
                <a:cs typeface="Verdana"/>
              </a:rPr>
              <a:t>(Test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Review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Comments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rework/Total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Cases)*100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9250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</a:t>
            </a:r>
            <a:r>
              <a:rPr spc="15"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5" dirty="0"/>
              <a:t>Metrics</a:t>
            </a:r>
            <a:r>
              <a:rPr spc="-20" dirty="0"/>
              <a:t> </a:t>
            </a:r>
            <a:r>
              <a:rPr spc="-10" dirty="0"/>
              <a:t>–</a:t>
            </a:r>
            <a:r>
              <a:rPr spc="10" dirty="0"/>
              <a:t> </a:t>
            </a:r>
            <a:r>
              <a:rPr dirty="0"/>
              <a:t>Productivity</a:t>
            </a:r>
            <a:r>
              <a:rPr spc="-4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59178"/>
            <a:ext cx="8448675" cy="345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Test case</a:t>
            </a:r>
            <a:r>
              <a:rPr sz="1700" b="1" spc="-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design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productivity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700" spc="5" dirty="0">
                <a:latin typeface="Verdana"/>
                <a:cs typeface="Verdana"/>
              </a:rPr>
              <a:t>#</a:t>
            </a:r>
            <a:r>
              <a:rPr sz="1700" dirty="0">
                <a:latin typeface="Verdana"/>
                <a:cs typeface="Verdana"/>
              </a:rPr>
              <a:t> Of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cases </a:t>
            </a:r>
            <a:r>
              <a:rPr sz="1700" spc="-5" dirty="0">
                <a:latin typeface="Verdana"/>
                <a:cs typeface="Verdana"/>
              </a:rPr>
              <a:t>(scripts)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designed/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Total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hours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700" spc="-5" dirty="0">
                <a:latin typeface="Verdana"/>
                <a:cs typeface="Verdana"/>
              </a:rPr>
              <a:t>This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indicates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productivity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team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latin typeface="Verdana"/>
                <a:cs typeface="Verdana"/>
              </a:rPr>
              <a:t>Test case</a:t>
            </a:r>
            <a:r>
              <a:rPr sz="1700" b="1" spc="-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execution</a:t>
            </a:r>
            <a:r>
              <a:rPr sz="1700" b="1" spc="-8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productivity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664210" algn="l"/>
                <a:tab pos="3673475" algn="l"/>
              </a:tabLst>
            </a:pPr>
            <a:r>
              <a:rPr sz="1700" spc="5" dirty="0">
                <a:latin typeface="Verdana"/>
                <a:cs typeface="Verdana"/>
              </a:rPr>
              <a:t>#</a:t>
            </a:r>
            <a:r>
              <a:rPr sz="1700" dirty="0">
                <a:latin typeface="Verdana"/>
                <a:cs typeface="Verdana"/>
              </a:rPr>
              <a:t> Of	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executed/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Total	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effort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hours</a:t>
            </a:r>
            <a:endParaRPr sz="1700">
              <a:latin typeface="Verdana"/>
              <a:cs typeface="Verdana"/>
            </a:endParaRPr>
          </a:p>
          <a:p>
            <a:pPr marL="12700" marR="98425">
              <a:lnSpc>
                <a:spcPct val="174300"/>
              </a:lnSpc>
              <a:spcBef>
                <a:spcPts val="20"/>
              </a:spcBef>
            </a:pPr>
            <a:r>
              <a:rPr sz="1700" spc="-5" dirty="0">
                <a:latin typeface="Verdana"/>
                <a:cs typeface="Verdana"/>
              </a:rPr>
              <a:t>Effort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shall include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up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time,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time.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This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indicates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productivity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team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153415"/>
            <a:ext cx="4368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</a:t>
            </a:r>
            <a:r>
              <a:rPr spc="25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5" dirty="0"/>
              <a:t>Metrics</a:t>
            </a:r>
            <a:r>
              <a:rPr spc="-15" dirty="0"/>
              <a:t> </a:t>
            </a:r>
            <a:r>
              <a:rPr spc="-10" dirty="0"/>
              <a:t>–</a:t>
            </a:r>
            <a:r>
              <a:rPr spc="15" dirty="0"/>
              <a:t> </a:t>
            </a:r>
            <a:r>
              <a:rPr spc="-5" dirty="0"/>
              <a:t>Closure</a:t>
            </a:r>
            <a:r>
              <a:rPr spc="-15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281" y="865124"/>
            <a:ext cx="8531860" cy="565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Verdana"/>
                <a:cs typeface="Verdana"/>
              </a:rPr>
              <a:t>Test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Design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Review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effort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(Effort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spent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Case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design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reviews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/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Total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effort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spent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Case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design)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*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100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This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used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dirty="0">
                <a:latin typeface="Verdana"/>
                <a:cs typeface="Verdana"/>
              </a:rPr>
              <a:t> other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metrics</a:t>
            </a:r>
            <a:r>
              <a:rPr sz="1600" spc="-10" dirty="0">
                <a:latin typeface="Verdana"/>
                <a:cs typeface="Verdana"/>
              </a:rPr>
              <a:t> like</a:t>
            </a:r>
            <a:r>
              <a:rPr sz="1600" spc="-5" dirty="0">
                <a:latin typeface="Verdana"/>
                <a:cs typeface="Verdana"/>
              </a:rPr>
              <a:t> "Review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Effectiveness",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"DRE",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"Defect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dirty="0">
                <a:latin typeface="Verdana"/>
                <a:cs typeface="Verdana"/>
              </a:rPr>
              <a:t>Injection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Ratio"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plan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adequate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review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effort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future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Verdana"/>
                <a:cs typeface="Verdana"/>
              </a:rPr>
              <a:t>Test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Design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Rework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effort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Verdana"/>
                <a:cs typeface="Verdana"/>
              </a:rPr>
              <a:t>(Effort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spent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Case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design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review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rework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/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Total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effort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spent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Case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design)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500" spc="5" dirty="0">
                <a:latin typeface="Verdana"/>
                <a:cs typeface="Verdana"/>
              </a:rPr>
              <a:t>*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100</a:t>
            </a:r>
            <a:endParaRPr sz="1500">
              <a:latin typeface="Verdana"/>
              <a:cs typeface="Verdana"/>
            </a:endParaRPr>
          </a:p>
          <a:p>
            <a:pPr marL="12700" marR="650875">
              <a:lnSpc>
                <a:spcPct val="170100"/>
              </a:lnSpc>
              <a:spcBef>
                <a:spcPts val="475"/>
              </a:spcBef>
            </a:pPr>
            <a:r>
              <a:rPr sz="1600" spc="-5" dirty="0">
                <a:latin typeface="Verdana"/>
                <a:cs typeface="Verdana"/>
              </a:rPr>
              <a:t>This </a:t>
            </a:r>
            <a:r>
              <a:rPr sz="1600" dirty="0">
                <a:latin typeface="Verdana"/>
                <a:cs typeface="Verdana"/>
              </a:rPr>
              <a:t>can be used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dirty="0">
                <a:latin typeface="Verdana"/>
                <a:cs typeface="Verdana"/>
              </a:rPr>
              <a:t>other </a:t>
            </a:r>
            <a:r>
              <a:rPr sz="1600" spc="5" dirty="0">
                <a:latin typeface="Verdana"/>
                <a:cs typeface="Verdana"/>
              </a:rPr>
              <a:t>process </a:t>
            </a:r>
            <a:r>
              <a:rPr sz="1600" dirty="0">
                <a:latin typeface="Verdana"/>
                <a:cs typeface="Verdana"/>
              </a:rPr>
              <a:t>metrics </a:t>
            </a:r>
            <a:r>
              <a:rPr sz="1600" spc="-10" dirty="0">
                <a:latin typeface="Verdana"/>
                <a:cs typeface="Verdana"/>
              </a:rPr>
              <a:t>like </a:t>
            </a:r>
            <a:r>
              <a:rPr sz="1600" spc="5" dirty="0">
                <a:latin typeface="Verdana"/>
                <a:cs typeface="Verdana"/>
              </a:rPr>
              <a:t>"Effort </a:t>
            </a:r>
            <a:r>
              <a:rPr sz="1600" spc="-10" dirty="0">
                <a:latin typeface="Verdana"/>
                <a:cs typeface="Verdana"/>
              </a:rPr>
              <a:t>Variance", </a:t>
            </a:r>
            <a:r>
              <a:rPr sz="1600" dirty="0">
                <a:latin typeface="Verdana"/>
                <a:cs typeface="Verdana"/>
              </a:rPr>
              <a:t>"Schedule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Variance"</a:t>
            </a:r>
            <a:r>
              <a:rPr sz="1600" spc="-5" dirty="0">
                <a:latin typeface="Verdana"/>
                <a:cs typeface="Verdana"/>
              </a:rPr>
              <a:t> to plan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 adequate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rework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effort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future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Verdana"/>
                <a:cs typeface="Verdana"/>
              </a:rPr>
              <a:t>KM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Effort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latin typeface="Verdana"/>
                <a:cs typeface="Verdana"/>
              </a:rPr>
              <a:t>(Total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Effort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spent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preparation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KM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artifacts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/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Total </a:t>
            </a:r>
            <a:r>
              <a:rPr sz="1500" dirty="0">
                <a:latin typeface="Verdana"/>
                <a:cs typeface="Verdana"/>
              </a:rPr>
              <a:t>efforts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entire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project)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*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100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This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indicates </a:t>
            </a:r>
            <a:r>
              <a:rPr sz="1600" spc="5" dirty="0">
                <a:latin typeface="Verdana"/>
                <a:cs typeface="Verdana"/>
              </a:rPr>
              <a:t>effort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 be used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dirty="0">
                <a:latin typeface="Verdana"/>
                <a:cs typeface="Verdana"/>
              </a:rPr>
              <a:t> future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dirty="0">
                <a:latin typeface="Verdana"/>
                <a:cs typeface="Verdana"/>
              </a:rPr>
              <a:t>projects.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65201"/>
            <a:ext cx="71710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8055" algn="l"/>
              </a:tabLst>
            </a:pPr>
            <a:r>
              <a:rPr spc="-5" dirty="0"/>
              <a:t>5.3.2	</a:t>
            </a:r>
            <a:r>
              <a:rPr spc="-15" dirty="0"/>
              <a:t>Purposes,</a:t>
            </a:r>
            <a:r>
              <a:rPr spc="35" dirty="0"/>
              <a:t> </a:t>
            </a:r>
            <a:r>
              <a:rPr spc="-10" dirty="0"/>
              <a:t>Contents</a:t>
            </a:r>
            <a:r>
              <a:rPr spc="10" dirty="0"/>
              <a:t> </a:t>
            </a:r>
            <a:r>
              <a:rPr spc="-5" dirty="0"/>
              <a:t>&amp;</a:t>
            </a:r>
            <a:r>
              <a:rPr spc="-15" dirty="0"/>
              <a:t> </a:t>
            </a:r>
            <a:r>
              <a:rPr spc="-5" dirty="0"/>
              <a:t>Audiences</a:t>
            </a:r>
            <a:r>
              <a:rPr spc="-10" dirty="0"/>
              <a:t> for</a:t>
            </a:r>
            <a:r>
              <a:rPr spc="10" dirty="0"/>
              <a:t> </a:t>
            </a:r>
            <a:r>
              <a:rPr spc="-70" dirty="0"/>
              <a:t>Test</a:t>
            </a:r>
            <a:r>
              <a:rPr spc="20" dirty="0"/>
              <a:t> </a:t>
            </a:r>
            <a:r>
              <a:rPr spc="-20" dirty="0"/>
              <a:t>Reports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46682"/>
            <a:ext cx="8668385" cy="474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494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purpose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reporting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summarize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communicate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activity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information,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both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during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activity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level).</a:t>
            </a:r>
            <a:endParaRPr sz="1700">
              <a:latin typeface="Verdana"/>
              <a:cs typeface="Verdana"/>
            </a:endParaRPr>
          </a:p>
          <a:p>
            <a:pPr marL="299085" marR="109220" indent="-287020">
              <a:lnSpc>
                <a:spcPct val="15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report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prepared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during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referred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test </a:t>
            </a:r>
            <a:r>
              <a:rPr sz="1700" b="1" dirty="0">
                <a:latin typeface="Verdana"/>
                <a:cs typeface="Verdana"/>
              </a:rPr>
              <a:t> progress</a:t>
            </a:r>
            <a:r>
              <a:rPr sz="1700" b="1" spc="-3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report</a:t>
            </a:r>
            <a:r>
              <a:rPr sz="1700" spc="-5" dirty="0">
                <a:latin typeface="Verdana"/>
                <a:cs typeface="Verdana"/>
              </a:rPr>
              <a:t>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while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report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prepared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at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activity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referred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1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summary</a:t>
            </a:r>
            <a:r>
              <a:rPr sz="1700" b="1" spc="2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report</a:t>
            </a:r>
            <a:r>
              <a:rPr sz="1700" b="1" spc="-1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(test</a:t>
            </a:r>
            <a:r>
              <a:rPr sz="1700" b="1" spc="-1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completion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report).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AC"/>
              </a:buClr>
              <a:buFont typeface="Wingdings"/>
              <a:buChar char=""/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-1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Progress</a:t>
            </a:r>
            <a:r>
              <a:rPr sz="1700" b="1" spc="-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Report</a:t>
            </a:r>
            <a:r>
              <a:rPr sz="1700" b="1" spc="-7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includes: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status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progress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against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0" dirty="0">
                <a:latin typeface="Verdana"/>
                <a:cs typeface="Verdana"/>
              </a:rPr>
              <a:t>Factors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impeding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progress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30" dirty="0">
                <a:latin typeface="Verdana"/>
                <a:cs typeface="Verdana"/>
              </a:rPr>
              <a:t>Testing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planned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next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reporting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period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object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826833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8055" algn="l"/>
              </a:tabLst>
            </a:pPr>
            <a:r>
              <a:rPr spc="-5" dirty="0"/>
              <a:t>5.3.2	</a:t>
            </a:r>
            <a:r>
              <a:rPr spc="-10" dirty="0"/>
              <a:t>Purposes,</a:t>
            </a:r>
            <a:r>
              <a:rPr spc="15" dirty="0"/>
              <a:t> </a:t>
            </a:r>
            <a:r>
              <a:rPr spc="-5" dirty="0"/>
              <a:t>Contents</a:t>
            </a:r>
            <a:r>
              <a:rPr spc="5" dirty="0"/>
              <a:t> </a:t>
            </a:r>
            <a:r>
              <a:rPr spc="-10" dirty="0"/>
              <a:t>&amp;</a:t>
            </a:r>
            <a:r>
              <a:rPr spc="-15" dirty="0"/>
              <a:t> </a:t>
            </a:r>
            <a:r>
              <a:rPr spc="-5" dirty="0"/>
              <a:t>Audiences</a:t>
            </a:r>
            <a:r>
              <a:rPr spc="-20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65" dirty="0"/>
              <a:t>Test</a:t>
            </a:r>
            <a:r>
              <a:rPr spc="10" dirty="0"/>
              <a:t> </a:t>
            </a:r>
            <a:r>
              <a:rPr spc="-15" dirty="0"/>
              <a:t>Reports</a:t>
            </a:r>
            <a:r>
              <a:rPr spc="2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43939"/>
            <a:ext cx="8736330" cy="503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Summary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Report</a:t>
            </a:r>
            <a:r>
              <a:rPr sz="1800" b="1" spc="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includes: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4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Summary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performed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Information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occurred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period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Deviations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from plan,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deviations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schedule,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duration,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effort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Verdana"/>
                <a:cs typeface="Verdana"/>
              </a:rPr>
              <a:t>of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endParaRPr sz="1800">
              <a:latin typeface="Verdana"/>
              <a:cs typeface="Verdana"/>
            </a:endParaRPr>
          </a:p>
          <a:p>
            <a:pPr marL="299085" marR="252729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Status </a:t>
            </a:r>
            <a:r>
              <a:rPr sz="1800" dirty="0">
                <a:latin typeface="Verdana"/>
                <a:cs typeface="Verdana"/>
              </a:rPr>
              <a:t>of testing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product quality with respect to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exit criteria or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definition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done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5" dirty="0">
                <a:latin typeface="Verdana"/>
                <a:cs typeface="Verdana"/>
              </a:rPr>
              <a:t>Factors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blocked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continue</a:t>
            </a:r>
            <a:r>
              <a:rPr sz="1800" dirty="0">
                <a:latin typeface="Verdana"/>
                <a:cs typeface="Verdana"/>
              </a:rPr>
              <a:t> to block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progress</a:t>
            </a:r>
            <a:endParaRPr sz="1800">
              <a:latin typeface="Verdana"/>
              <a:cs typeface="Verdana"/>
            </a:endParaRPr>
          </a:p>
          <a:p>
            <a:pPr marL="299085" marR="728345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Metrics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10" dirty="0">
                <a:latin typeface="Verdana"/>
                <a:cs typeface="Verdana"/>
              </a:rPr>
              <a:t>coverage, </a:t>
            </a:r>
            <a:r>
              <a:rPr sz="1800" dirty="0">
                <a:latin typeface="Verdana"/>
                <a:cs typeface="Verdana"/>
              </a:rPr>
              <a:t>activity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progress,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resource consumption.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Residual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Reusable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products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826833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8055" algn="l"/>
              </a:tabLst>
            </a:pPr>
            <a:r>
              <a:rPr spc="-5" dirty="0"/>
              <a:t>5.3.2	</a:t>
            </a:r>
            <a:r>
              <a:rPr spc="-10" dirty="0"/>
              <a:t>Purposes,</a:t>
            </a:r>
            <a:r>
              <a:rPr spc="15" dirty="0"/>
              <a:t> </a:t>
            </a:r>
            <a:r>
              <a:rPr spc="-5" dirty="0"/>
              <a:t>Contents</a:t>
            </a:r>
            <a:r>
              <a:rPr spc="5" dirty="0"/>
              <a:t> </a:t>
            </a:r>
            <a:r>
              <a:rPr spc="-10" dirty="0"/>
              <a:t>&amp;</a:t>
            </a:r>
            <a:r>
              <a:rPr spc="-15" dirty="0"/>
              <a:t> </a:t>
            </a:r>
            <a:r>
              <a:rPr spc="-5" dirty="0"/>
              <a:t>Audiences</a:t>
            </a:r>
            <a:r>
              <a:rPr spc="-20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65" dirty="0"/>
              <a:t>Test</a:t>
            </a:r>
            <a:r>
              <a:rPr spc="10" dirty="0"/>
              <a:t> </a:t>
            </a:r>
            <a:r>
              <a:rPr spc="-15" dirty="0"/>
              <a:t>Reports</a:t>
            </a:r>
            <a:r>
              <a:rPr spc="2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175"/>
              </a:spcBef>
            </a:pPr>
            <a:r>
              <a:rPr spc="-10" dirty="0"/>
              <a:t>The</a:t>
            </a:r>
            <a:r>
              <a:rPr spc="15" dirty="0"/>
              <a:t> </a:t>
            </a:r>
            <a:r>
              <a:rPr spc="-5" dirty="0"/>
              <a:t>contents</a:t>
            </a:r>
            <a:r>
              <a:rPr spc="-1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test</a:t>
            </a:r>
            <a:r>
              <a:rPr spc="-5" dirty="0"/>
              <a:t> </a:t>
            </a:r>
            <a:r>
              <a:rPr dirty="0"/>
              <a:t>report</a:t>
            </a:r>
            <a:r>
              <a:rPr spc="-50" dirty="0"/>
              <a:t> </a:t>
            </a:r>
            <a:r>
              <a:rPr dirty="0"/>
              <a:t>will</a:t>
            </a:r>
            <a:r>
              <a:rPr spc="20" dirty="0"/>
              <a:t> </a:t>
            </a:r>
            <a:r>
              <a:rPr spc="-10" dirty="0"/>
              <a:t>vary</a:t>
            </a:r>
            <a:r>
              <a:rPr spc="-25" dirty="0"/>
              <a:t> </a:t>
            </a:r>
            <a:r>
              <a:rPr dirty="0"/>
              <a:t>depending</a:t>
            </a:r>
            <a:r>
              <a:rPr spc="-5" dirty="0"/>
              <a:t> </a:t>
            </a:r>
            <a:r>
              <a:rPr dirty="0"/>
              <a:t>on </a:t>
            </a:r>
            <a:r>
              <a:rPr spc="-5" dirty="0"/>
              <a:t>the </a:t>
            </a:r>
            <a:r>
              <a:rPr dirty="0"/>
              <a:t>project,</a:t>
            </a:r>
            <a:r>
              <a:rPr spc="-45" dirty="0"/>
              <a:t> </a:t>
            </a:r>
            <a:r>
              <a:rPr spc="-5" dirty="0"/>
              <a:t>the</a:t>
            </a:r>
          </a:p>
          <a:p>
            <a:pPr marL="7747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organizational</a:t>
            </a:r>
            <a:r>
              <a:rPr spc="-20" dirty="0"/>
              <a:t> </a:t>
            </a:r>
            <a:r>
              <a:rPr dirty="0"/>
              <a:t>requirements,</a:t>
            </a:r>
            <a:r>
              <a:rPr spc="-10" dirty="0"/>
              <a:t> and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development</a:t>
            </a:r>
            <a:r>
              <a:rPr spc="-20" dirty="0"/>
              <a:t> </a:t>
            </a:r>
            <a:r>
              <a:rPr spc="-5" dirty="0"/>
              <a:t>lifecycle.</a:t>
            </a:r>
          </a:p>
          <a:p>
            <a:pPr marL="421640" marR="173355" indent="-344805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22275" algn="l"/>
                <a:tab pos="422909" algn="l"/>
              </a:tabLst>
            </a:pPr>
            <a:r>
              <a:rPr spc="-5" dirty="0"/>
              <a:t>Example </a:t>
            </a:r>
            <a:r>
              <a:rPr dirty="0"/>
              <a:t>: a complex project with </a:t>
            </a:r>
            <a:r>
              <a:rPr spc="-10" dirty="0"/>
              <a:t>many </a:t>
            </a:r>
            <a:r>
              <a:rPr spc="-5" dirty="0"/>
              <a:t>stakeholders </a:t>
            </a:r>
            <a:r>
              <a:rPr dirty="0"/>
              <a:t>or a regulated </a:t>
            </a:r>
            <a:r>
              <a:rPr spc="5" dirty="0"/>
              <a:t> </a:t>
            </a:r>
            <a:r>
              <a:rPr dirty="0"/>
              <a:t>project </a:t>
            </a:r>
            <a:r>
              <a:rPr spc="-10" dirty="0"/>
              <a:t>may </a:t>
            </a:r>
            <a:r>
              <a:rPr dirty="0"/>
              <a:t>require more detailed </a:t>
            </a:r>
            <a:r>
              <a:rPr spc="-5" dirty="0"/>
              <a:t>and </a:t>
            </a:r>
            <a:r>
              <a:rPr dirty="0"/>
              <a:t>rigorous reporting </a:t>
            </a:r>
            <a:r>
              <a:rPr spc="-5" dirty="0"/>
              <a:t>than </a:t>
            </a:r>
            <a:r>
              <a:rPr dirty="0"/>
              <a:t>a </a:t>
            </a:r>
            <a:r>
              <a:rPr spc="-5" dirty="0"/>
              <a:t>quick </a:t>
            </a:r>
            <a:r>
              <a:rPr spc="-620" dirty="0"/>
              <a:t> </a:t>
            </a:r>
            <a:r>
              <a:rPr spc="-5" dirty="0"/>
              <a:t>software</a:t>
            </a:r>
            <a:r>
              <a:rPr spc="-15" dirty="0"/>
              <a:t> </a:t>
            </a:r>
            <a:r>
              <a:rPr spc="-5" dirty="0"/>
              <a:t>update.</a:t>
            </a:r>
          </a:p>
          <a:p>
            <a:pPr marL="421640" marR="5080" indent="-344805">
              <a:lnSpc>
                <a:spcPct val="15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22275" algn="l"/>
                <a:tab pos="422909" algn="l"/>
              </a:tabLst>
            </a:pPr>
            <a:r>
              <a:rPr spc="-5" dirty="0"/>
              <a:t>Example </a:t>
            </a:r>
            <a:r>
              <a:rPr dirty="0"/>
              <a:t>: in Agile </a:t>
            </a:r>
            <a:r>
              <a:rPr spc="-5" dirty="0"/>
              <a:t>development, </a:t>
            </a:r>
            <a:r>
              <a:rPr dirty="0"/>
              <a:t>test progress reporting </a:t>
            </a:r>
            <a:r>
              <a:rPr spc="-10" dirty="0"/>
              <a:t>may </a:t>
            </a:r>
            <a:r>
              <a:rPr dirty="0"/>
              <a:t>be </a:t>
            </a:r>
            <a:r>
              <a:rPr spc="5" dirty="0"/>
              <a:t> </a:t>
            </a:r>
            <a:r>
              <a:rPr spc="-5" dirty="0"/>
              <a:t>incorporated into </a:t>
            </a:r>
            <a:r>
              <a:rPr dirty="0"/>
              <a:t>task boards, defect summaries, </a:t>
            </a:r>
            <a:r>
              <a:rPr spc="-5" dirty="0"/>
              <a:t>and burndown charts, </a:t>
            </a:r>
            <a:r>
              <a:rPr spc="-620" dirty="0"/>
              <a:t> </a:t>
            </a:r>
            <a:r>
              <a:rPr spc="-5" dirty="0"/>
              <a:t>which</a:t>
            </a:r>
            <a:r>
              <a:rPr spc="20" dirty="0"/>
              <a:t> </a:t>
            </a:r>
            <a:r>
              <a:rPr spc="-10" dirty="0"/>
              <a:t>may</a:t>
            </a:r>
            <a:r>
              <a:rPr dirty="0"/>
              <a:t> </a:t>
            </a:r>
            <a:r>
              <a:rPr spc="-5" dirty="0"/>
              <a:t>be discussed</a:t>
            </a:r>
            <a:r>
              <a:rPr spc="5" dirty="0"/>
              <a:t> </a:t>
            </a:r>
            <a:r>
              <a:rPr spc="-5" dirty="0"/>
              <a:t>during</a:t>
            </a:r>
            <a:r>
              <a:rPr spc="1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daily</a:t>
            </a:r>
            <a:r>
              <a:rPr spc="-15" dirty="0"/>
              <a:t> </a:t>
            </a:r>
            <a:r>
              <a:rPr spc="-5" dirty="0"/>
              <a:t>stand-up</a:t>
            </a:r>
            <a:r>
              <a:rPr dirty="0"/>
              <a:t> </a:t>
            </a:r>
            <a:r>
              <a:rPr spc="-5" dirty="0"/>
              <a:t>meeting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04" y="198881"/>
            <a:ext cx="19227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5.1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Organization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004" y="574039"/>
            <a:ext cx="50952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5.1.1	</a:t>
            </a:r>
            <a:r>
              <a:rPr spc="-10" dirty="0"/>
              <a:t>Independent</a:t>
            </a:r>
            <a:r>
              <a:rPr spc="5" dirty="0"/>
              <a:t> </a:t>
            </a:r>
            <a:r>
              <a:rPr spc="-35" dirty="0"/>
              <a:t>Testing</a:t>
            </a:r>
            <a:r>
              <a:rPr spc="-10" dirty="0"/>
              <a:t> (Cont..)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212849"/>
            <a:ext cx="8799195" cy="561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Verdana"/>
                <a:cs typeface="Verdana"/>
              </a:rPr>
              <a:t>Benefits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of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Test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Independence</a:t>
            </a:r>
            <a:r>
              <a:rPr sz="1600" b="1" spc="-8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414655" marR="5080" indent="-402590">
              <a:lnSpc>
                <a:spcPct val="16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dirty="0">
                <a:latin typeface="Verdana"/>
                <a:cs typeface="Verdana"/>
              </a:rPr>
              <a:t>Independent testers are </a:t>
            </a:r>
            <a:r>
              <a:rPr sz="1600" spc="-10" dirty="0">
                <a:latin typeface="Verdana"/>
                <a:cs typeface="Verdana"/>
              </a:rPr>
              <a:t>likely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recognize different </a:t>
            </a:r>
            <a:r>
              <a:rPr sz="1600" spc="-5" dirty="0">
                <a:latin typeface="Verdana"/>
                <a:cs typeface="Verdana"/>
              </a:rPr>
              <a:t>kinds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failures </a:t>
            </a:r>
            <a:r>
              <a:rPr sz="1600" dirty="0">
                <a:latin typeface="Verdana"/>
                <a:cs typeface="Verdana"/>
              </a:rPr>
              <a:t>compared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developers because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their </a:t>
            </a:r>
            <a:r>
              <a:rPr sz="1600" dirty="0">
                <a:latin typeface="Verdana"/>
                <a:cs typeface="Verdana"/>
              </a:rPr>
              <a:t>different backgrounds, </a:t>
            </a:r>
            <a:r>
              <a:rPr sz="1600" spc="-5" dirty="0">
                <a:latin typeface="Verdana"/>
                <a:cs typeface="Verdana"/>
              </a:rPr>
              <a:t>technical </a:t>
            </a:r>
            <a:r>
              <a:rPr sz="1600" dirty="0">
                <a:latin typeface="Verdana"/>
                <a:cs typeface="Verdana"/>
              </a:rPr>
              <a:t>perspectives,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 biases.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65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5" dirty="0">
                <a:latin typeface="Verdana"/>
                <a:cs typeface="Verdana"/>
              </a:rPr>
              <a:t>An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independent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tester can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verify,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challenge,</a:t>
            </a:r>
            <a:r>
              <a:rPr sz="1600" spc="5" dirty="0">
                <a:latin typeface="Verdana"/>
                <a:cs typeface="Verdana"/>
              </a:rPr>
              <a:t> or </a:t>
            </a:r>
            <a:r>
              <a:rPr sz="1600" dirty="0">
                <a:latin typeface="Verdana"/>
                <a:cs typeface="Verdana"/>
              </a:rPr>
              <a:t>disprove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assumptions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made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endParaRPr sz="16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155"/>
              </a:spcBef>
            </a:pPr>
            <a:r>
              <a:rPr sz="1600" dirty="0">
                <a:latin typeface="Verdana"/>
                <a:cs typeface="Verdana"/>
              </a:rPr>
              <a:t>stakeholders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during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specification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implementation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Verdana"/>
                <a:cs typeface="Verdana"/>
              </a:rPr>
              <a:t>Drawbacks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of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Test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Independence</a:t>
            </a:r>
            <a:r>
              <a:rPr sz="1600" b="1" spc="-8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414655" marR="142240" indent="-402590">
              <a:lnSpc>
                <a:spcPct val="16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dirty="0">
                <a:latin typeface="Verdana"/>
                <a:cs typeface="Verdana"/>
              </a:rPr>
              <a:t>Isolation </a:t>
            </a:r>
            <a:r>
              <a:rPr sz="1600" spc="5" dirty="0">
                <a:latin typeface="Verdana"/>
                <a:cs typeface="Verdana"/>
              </a:rPr>
              <a:t>from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development team, leading </a:t>
            </a:r>
            <a:r>
              <a:rPr sz="1600" spc="-5" dirty="0">
                <a:latin typeface="Verdana"/>
                <a:cs typeface="Verdana"/>
              </a:rPr>
              <a:t>to lack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collaboration, delays in </a:t>
            </a:r>
            <a:r>
              <a:rPr sz="1600" dirty="0">
                <a:latin typeface="Verdana"/>
                <a:cs typeface="Verdana"/>
              </a:rPr>
              <a:t> providing feedback </a:t>
            </a:r>
            <a:r>
              <a:rPr sz="1600" spc="-5" dirty="0">
                <a:latin typeface="Verdana"/>
                <a:cs typeface="Verdana"/>
              </a:rPr>
              <a:t>to the </a:t>
            </a:r>
            <a:r>
              <a:rPr sz="1600" dirty="0">
                <a:latin typeface="Verdana"/>
                <a:cs typeface="Verdana"/>
              </a:rPr>
              <a:t>development team,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-5" dirty="0">
                <a:latin typeface="Verdana"/>
                <a:cs typeface="Verdana"/>
              </a:rPr>
              <a:t>an </a:t>
            </a:r>
            <a:r>
              <a:rPr sz="1600" dirty="0">
                <a:latin typeface="Verdana"/>
                <a:cs typeface="Verdana"/>
              </a:rPr>
              <a:t>adversarial </a:t>
            </a:r>
            <a:r>
              <a:rPr sz="1600" spc="-5" dirty="0">
                <a:latin typeface="Verdana"/>
                <a:cs typeface="Verdana"/>
              </a:rPr>
              <a:t>relationship with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development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team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66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dirty="0">
                <a:latin typeface="Verdana"/>
                <a:cs typeface="Verdana"/>
              </a:rPr>
              <a:t>Developers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sense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responsibility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quality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65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dirty="0">
                <a:latin typeface="Verdana"/>
                <a:cs typeface="Verdana"/>
              </a:rPr>
              <a:t>Independent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bottleneck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blamed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delays in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release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66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dirty="0">
                <a:latin typeface="Verdana"/>
                <a:cs typeface="Verdana"/>
              </a:rPr>
              <a:t>Independent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lack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some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important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information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about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7145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7060" algn="l"/>
              </a:tabLst>
            </a:pPr>
            <a:r>
              <a:rPr spc="-5" dirty="0"/>
              <a:t>5.4	Configuration</a:t>
            </a:r>
            <a:r>
              <a:rPr spc="-45" dirty="0"/>
              <a:t> </a:t>
            </a:r>
            <a:r>
              <a:rPr spc="-10" dirty="0"/>
              <a:t>Management</a:t>
            </a:r>
            <a:r>
              <a:rPr spc="25" dirty="0"/>
              <a:t> </a:t>
            </a:r>
            <a:r>
              <a:rPr spc="-10" dirty="0"/>
              <a:t>&amp;</a:t>
            </a:r>
            <a:r>
              <a:rPr spc="-5" dirty="0"/>
              <a:t> Configuration</a:t>
            </a:r>
            <a:r>
              <a:rPr spc="-2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967" y="1562227"/>
            <a:ext cx="8648700" cy="528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Configuration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Management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1155" marR="133985" indent="-335915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51155" algn="l"/>
                <a:tab pos="351790" algn="l"/>
              </a:tabLst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purpose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configuration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establish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maintain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integrity of </a:t>
            </a:r>
            <a:r>
              <a:rPr sz="1800" spc="-5" dirty="0">
                <a:latin typeface="Verdana"/>
                <a:cs typeface="Verdana"/>
              </a:rPr>
              <a:t>the component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system, 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10" dirty="0">
                <a:latin typeface="Verdana"/>
                <a:cs typeface="Verdana"/>
              </a:rPr>
              <a:t>ware,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their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relationships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one another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through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project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</a:t>
            </a:r>
            <a:r>
              <a:rPr sz="1800" spc="-5" dirty="0">
                <a:latin typeface="Verdana"/>
                <a:cs typeface="Verdana"/>
              </a:rPr>
              <a:t> lifecycle.</a:t>
            </a:r>
            <a:endParaRPr sz="1800">
              <a:latin typeface="Verdana"/>
              <a:cs typeface="Verdana"/>
            </a:endParaRPr>
          </a:p>
          <a:p>
            <a:pPr marL="351155" marR="802005" indent="-335915">
              <a:lnSpc>
                <a:spcPct val="15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1155" algn="l"/>
                <a:tab pos="351790" algn="l"/>
              </a:tabLst>
            </a:pPr>
            <a:r>
              <a:rPr sz="1800" dirty="0">
                <a:latin typeface="Verdana"/>
                <a:cs typeface="Verdana"/>
              </a:rPr>
              <a:t>A discipline </a:t>
            </a:r>
            <a:r>
              <a:rPr sz="1800" spc="-5" dirty="0">
                <a:latin typeface="Verdana"/>
                <a:cs typeface="Verdana"/>
              </a:rPr>
              <a:t>applying technical and administrative </a:t>
            </a:r>
            <a:r>
              <a:rPr sz="1800" dirty="0">
                <a:latin typeface="Verdana"/>
                <a:cs typeface="Verdana"/>
              </a:rPr>
              <a:t>direction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surveillance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identify</a:t>
            </a:r>
            <a:r>
              <a:rPr sz="1800" spc="-5" dirty="0">
                <a:latin typeface="Verdana"/>
                <a:cs typeface="Verdana"/>
              </a:rPr>
              <a:t> 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 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functional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physical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characteristics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configuration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item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Wingdings"/>
              <a:buChar char=""/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Configuration</a:t>
            </a:r>
            <a:r>
              <a:rPr sz="1800" b="1" spc="6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Control</a:t>
            </a:r>
            <a:r>
              <a:rPr sz="1800" b="1" spc="6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or</a:t>
            </a:r>
            <a:r>
              <a:rPr sz="1800" b="1" dirty="0">
                <a:latin typeface="Verdana"/>
                <a:cs typeface="Verdana"/>
              </a:rPr>
              <a:t> Version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control:</a:t>
            </a:r>
            <a:endParaRPr sz="1800">
              <a:latin typeface="Verdana"/>
              <a:cs typeface="Verdana"/>
            </a:endParaRPr>
          </a:p>
          <a:p>
            <a:pPr marL="351155" marR="5080" indent="-335915">
              <a:lnSpc>
                <a:spcPct val="150100"/>
              </a:lnSpc>
              <a:spcBef>
                <a:spcPts val="475"/>
              </a:spcBef>
              <a:buClr>
                <a:srgbClr val="006FAC"/>
              </a:buClr>
              <a:buFont typeface="Wingdings"/>
              <a:buChar char=""/>
              <a:tabLst>
                <a:tab pos="351155" algn="l"/>
                <a:tab pos="351790" algn="l"/>
              </a:tabLst>
            </a:pPr>
            <a:r>
              <a:rPr sz="1800" spc="-5" dirty="0">
                <a:latin typeface="Verdana"/>
                <a:cs typeface="Verdana"/>
              </a:rPr>
              <a:t>An </a:t>
            </a:r>
            <a:r>
              <a:rPr sz="1800" dirty="0">
                <a:latin typeface="Verdana"/>
                <a:cs typeface="Verdana"/>
              </a:rPr>
              <a:t>element of </a:t>
            </a:r>
            <a:r>
              <a:rPr sz="1800" spc="-5" dirty="0">
                <a:latin typeface="Verdana"/>
                <a:cs typeface="Verdana"/>
              </a:rPr>
              <a:t>configuration management, </a:t>
            </a:r>
            <a:r>
              <a:rPr sz="1800" dirty="0">
                <a:latin typeface="Verdana"/>
                <a:cs typeface="Verdana"/>
              </a:rPr>
              <a:t>consisting of </a:t>
            </a:r>
            <a:r>
              <a:rPr sz="1800" spc="-5" dirty="0">
                <a:latin typeface="Verdana"/>
                <a:cs typeface="Verdana"/>
              </a:rPr>
              <a:t>evaluation, </a:t>
            </a:r>
            <a:r>
              <a:rPr sz="1800" dirty="0">
                <a:latin typeface="Verdana"/>
                <a:cs typeface="Verdana"/>
              </a:rPr>
              <a:t> coordination,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approval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5" dirty="0">
                <a:latin typeface="Verdana"/>
                <a:cs typeface="Verdana"/>
              </a:rPr>
              <a:t> disapproval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implementation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changes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configuration </a:t>
            </a:r>
            <a:r>
              <a:rPr sz="1800" dirty="0">
                <a:latin typeface="Verdana"/>
                <a:cs typeface="Verdana"/>
              </a:rPr>
              <a:t>items </a:t>
            </a:r>
            <a:r>
              <a:rPr sz="1800" spc="-5" dirty="0">
                <a:latin typeface="Verdana"/>
                <a:cs typeface="Verdana"/>
              </a:rPr>
              <a:t>after formal </a:t>
            </a:r>
            <a:r>
              <a:rPr sz="1800" dirty="0">
                <a:latin typeface="Verdana"/>
                <a:cs typeface="Verdana"/>
              </a:rPr>
              <a:t>establishment of their </a:t>
            </a:r>
            <a:r>
              <a:rPr sz="1800" spc="-5" dirty="0">
                <a:latin typeface="Verdana"/>
                <a:cs typeface="Verdana"/>
              </a:rPr>
              <a:t>configuration </a:t>
            </a:r>
            <a:r>
              <a:rPr sz="1800" dirty="0">
                <a:latin typeface="Verdana"/>
                <a:cs typeface="Verdana"/>
              </a:rPr>
              <a:t> identification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83299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7060" algn="l"/>
                <a:tab pos="4229735" algn="l"/>
              </a:tabLst>
            </a:pPr>
            <a:r>
              <a:rPr spc="-5" dirty="0"/>
              <a:t>5.4	Configuration</a:t>
            </a:r>
            <a:r>
              <a:rPr spc="-25" dirty="0"/>
              <a:t> </a:t>
            </a:r>
            <a:r>
              <a:rPr spc="-10" dirty="0"/>
              <a:t>Management	&amp;</a:t>
            </a:r>
            <a:r>
              <a:rPr spc="-5" dirty="0"/>
              <a:t> Configuration</a:t>
            </a:r>
            <a:r>
              <a:rPr spc="-55" dirty="0"/>
              <a:t> </a:t>
            </a:r>
            <a:r>
              <a:rPr spc="-10" dirty="0"/>
              <a:t>Control</a:t>
            </a:r>
            <a:r>
              <a:rPr spc="20" dirty="0"/>
              <a:t> </a:t>
            </a:r>
            <a:r>
              <a:rPr spc="-1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15" y="1432255"/>
            <a:ext cx="8782685" cy="41630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700" spc="-9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properly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support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configuration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management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involve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ensuring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following: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Verdana"/>
              <a:cs typeface="Verdana"/>
            </a:endParaRPr>
          </a:p>
          <a:p>
            <a:pPr marL="347980" indent="-33591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347980" algn="l"/>
                <a:tab pos="348615" algn="l"/>
              </a:tabLst>
            </a:pPr>
            <a:r>
              <a:rPr sz="1700" spc="-5" dirty="0">
                <a:latin typeface="Verdana"/>
                <a:cs typeface="Verdana"/>
              </a:rPr>
              <a:t>All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items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uniquely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identified,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version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controlled,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tracked</a:t>
            </a:r>
            <a:r>
              <a:rPr sz="1700" dirty="0">
                <a:latin typeface="Verdana"/>
                <a:cs typeface="Verdana"/>
              </a:rPr>
              <a:t> for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changes,</a:t>
            </a:r>
            <a:endParaRPr sz="1700">
              <a:latin typeface="Verdana"/>
              <a:cs typeface="Verdana"/>
            </a:endParaRPr>
          </a:p>
          <a:p>
            <a:pPr marL="347980">
              <a:lnSpc>
                <a:spcPct val="100000"/>
              </a:lnSpc>
              <a:spcBef>
                <a:spcPts val="1005"/>
              </a:spcBef>
            </a:pP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related</a:t>
            </a:r>
            <a:r>
              <a:rPr sz="1700" dirty="0">
                <a:latin typeface="Verdana"/>
                <a:cs typeface="Verdana"/>
              </a:rPr>
              <a:t> to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each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other</a:t>
            </a:r>
            <a:endParaRPr sz="1700">
              <a:latin typeface="Verdana"/>
              <a:cs typeface="Verdana"/>
            </a:endParaRPr>
          </a:p>
          <a:p>
            <a:pPr marL="347980" marR="124460" indent="-335915">
              <a:lnSpc>
                <a:spcPct val="150000"/>
              </a:lnSpc>
              <a:spcBef>
                <a:spcPts val="520"/>
              </a:spcBef>
              <a:buClr>
                <a:srgbClr val="006FAC"/>
              </a:buClr>
              <a:buFont typeface="Wingdings"/>
              <a:buChar char=""/>
              <a:tabLst>
                <a:tab pos="347980" algn="l"/>
                <a:tab pos="348615" algn="l"/>
              </a:tabLst>
            </a:pPr>
            <a:r>
              <a:rPr sz="1700" spc="-5" dirty="0">
                <a:latin typeface="Verdana"/>
                <a:cs typeface="Verdana"/>
              </a:rPr>
              <a:t>All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items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testware </a:t>
            </a:r>
            <a:r>
              <a:rPr sz="1700" dirty="0">
                <a:latin typeface="Verdana"/>
                <a:cs typeface="Verdana"/>
              </a:rPr>
              <a:t>are uniquely</a:t>
            </a:r>
            <a:r>
              <a:rPr sz="1700" spc="-5" dirty="0">
                <a:latin typeface="Verdana"/>
                <a:cs typeface="Verdana"/>
              </a:rPr>
              <a:t> identified,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version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controlled,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tracked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changes,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related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each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related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versions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item(s)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so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10" dirty="0">
                <a:latin typeface="Verdana"/>
                <a:cs typeface="Verdana"/>
              </a:rPr>
              <a:t>traceability</a:t>
            </a:r>
            <a:r>
              <a:rPr sz="1700" dirty="0">
                <a:latin typeface="Verdana"/>
                <a:cs typeface="Verdana"/>
              </a:rPr>
              <a:t> can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maintained </a:t>
            </a:r>
            <a:r>
              <a:rPr sz="1700" spc="-5" dirty="0">
                <a:latin typeface="Verdana"/>
                <a:cs typeface="Verdana"/>
              </a:rPr>
              <a:t>throughout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endParaRPr sz="1700">
              <a:latin typeface="Verdana"/>
              <a:cs typeface="Verdana"/>
            </a:endParaRPr>
          </a:p>
          <a:p>
            <a:pPr marL="347980" indent="-33591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347980" algn="l"/>
                <a:tab pos="348615" algn="l"/>
              </a:tabLst>
            </a:pPr>
            <a:r>
              <a:rPr sz="1700" spc="-5" dirty="0">
                <a:latin typeface="Verdana"/>
                <a:cs typeface="Verdana"/>
              </a:rPr>
              <a:t>All identified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documents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items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referenced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unambiguously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endParaRPr sz="1700">
              <a:latin typeface="Verdana"/>
              <a:cs typeface="Verdana"/>
            </a:endParaRPr>
          </a:p>
          <a:p>
            <a:pPr marL="347980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documentation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4810"/>
            <a:ext cx="2256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5.5	</a:t>
            </a:r>
            <a:r>
              <a:rPr sz="1400" spc="-20" dirty="0">
                <a:solidFill>
                  <a:srgbClr val="006FAC"/>
                </a:solidFill>
                <a:latin typeface="Verdana"/>
                <a:cs typeface="Verdana"/>
              </a:rPr>
              <a:t>Risks</a:t>
            </a:r>
            <a:r>
              <a:rPr sz="1400" spc="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759409"/>
            <a:ext cx="32378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4735" algn="l"/>
              </a:tabLst>
            </a:pPr>
            <a:r>
              <a:rPr spc="-5" dirty="0"/>
              <a:t>5.5.1	</a:t>
            </a:r>
            <a:r>
              <a:rPr dirty="0"/>
              <a:t>Definition</a:t>
            </a:r>
            <a:r>
              <a:rPr spc="-105" dirty="0"/>
              <a:t> </a:t>
            </a:r>
            <a:r>
              <a:rPr spc="-10" dirty="0"/>
              <a:t>of</a:t>
            </a:r>
            <a:r>
              <a:rPr spc="-30" dirty="0"/>
              <a:t> </a:t>
            </a:r>
            <a:r>
              <a:rPr dirty="0"/>
              <a:t>Risk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562227"/>
            <a:ext cx="8503920" cy="411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Risk: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factor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could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negative </a:t>
            </a:r>
            <a:r>
              <a:rPr sz="1600" dirty="0">
                <a:latin typeface="Verdana"/>
                <a:cs typeface="Verdana"/>
              </a:rPr>
              <a:t>consequences;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usually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expressed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impact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like </a:t>
            </a:r>
            <a:r>
              <a:rPr sz="1600" dirty="0">
                <a:latin typeface="Verdana"/>
                <a:cs typeface="Verdana"/>
              </a:rPr>
              <a:t>hood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  <a:tab pos="861694" algn="l"/>
              </a:tabLst>
            </a:pPr>
            <a:r>
              <a:rPr sz="1600" dirty="0">
                <a:latin typeface="Verdana"/>
                <a:cs typeface="Verdana"/>
              </a:rPr>
              <a:t>Risks	are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decide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start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where</a:t>
            </a:r>
            <a:r>
              <a:rPr sz="1600" spc="-5" dirty="0">
                <a:latin typeface="Verdana"/>
                <a:cs typeface="Verdana"/>
              </a:rPr>
              <a:t> to</a:t>
            </a:r>
            <a:r>
              <a:rPr sz="1600" dirty="0">
                <a:latin typeface="Verdana"/>
                <a:cs typeface="Verdana"/>
              </a:rPr>
              <a:t> 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more.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dirty="0">
                <a:latin typeface="Verdana"/>
                <a:cs typeface="Verdana"/>
              </a:rPr>
              <a:t> oriented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towards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exploring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providing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information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about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Wingdings"/>
              <a:buChar char=""/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Risk based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dirty="0">
                <a:latin typeface="Verdana"/>
                <a:cs typeface="Verdana"/>
              </a:rPr>
              <a:t> 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reduce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adverse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effect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occurring</a:t>
            </a:r>
            <a:r>
              <a:rPr sz="1800" dirty="0">
                <a:latin typeface="Verdana"/>
                <a:cs typeface="Verdana"/>
              </a:rPr>
              <a:t> 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reduce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impact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adverse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effect</a:t>
            </a:r>
            <a:endParaRPr sz="1800">
              <a:latin typeface="Verdana"/>
              <a:cs typeface="Verdana"/>
            </a:endParaRPr>
          </a:p>
          <a:p>
            <a:pPr marL="189230" marR="269875" indent="-173990">
              <a:lnSpc>
                <a:spcPct val="150100"/>
              </a:lnSpc>
              <a:spcBef>
                <a:spcPts val="56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draws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collective </a:t>
            </a:r>
            <a:r>
              <a:rPr sz="1600" dirty="0">
                <a:latin typeface="Verdana"/>
                <a:cs typeface="Verdana"/>
              </a:rPr>
              <a:t>knowledge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insight</a:t>
            </a:r>
            <a:r>
              <a:rPr sz="1600" spc="5" dirty="0">
                <a:latin typeface="Verdana"/>
                <a:cs typeface="Verdana"/>
              </a:rPr>
              <a:t> 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stakeholders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determine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risk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level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required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address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those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597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8055" algn="l"/>
              </a:tabLst>
            </a:pPr>
            <a:r>
              <a:rPr spc="-5" dirty="0"/>
              <a:t>5.5.2	</a:t>
            </a:r>
            <a:r>
              <a:rPr spc="-10" dirty="0"/>
              <a:t>Project</a:t>
            </a:r>
            <a:r>
              <a:rPr spc="-30" dirty="0"/>
              <a:t> </a:t>
            </a:r>
            <a:r>
              <a:rPr spc="-5" dirty="0"/>
              <a:t>Risks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965523"/>
            <a:ext cx="8746490" cy="53809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869"/>
              </a:spcBef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 related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management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control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(test)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called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</a:t>
            </a:r>
            <a:endParaRPr sz="16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Verdana"/>
                <a:cs typeface="Verdana"/>
              </a:rPr>
              <a:t>Risk.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include: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2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b="1" dirty="0">
                <a:latin typeface="Verdana"/>
                <a:cs typeface="Verdana"/>
              </a:rPr>
              <a:t>Project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issues:</a:t>
            </a:r>
            <a:endParaRPr sz="1600">
              <a:latin typeface="Verdana"/>
              <a:cs typeface="Verdana"/>
            </a:endParaRPr>
          </a:p>
          <a:p>
            <a:pPr marL="646430" marR="5080" lvl="1" indent="-283845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dirty="0">
                <a:latin typeface="Verdana"/>
                <a:cs typeface="Verdana"/>
              </a:rPr>
              <a:t>Delays </a:t>
            </a:r>
            <a:r>
              <a:rPr sz="1600" spc="-5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occur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spc="-15" dirty="0">
                <a:latin typeface="Verdana"/>
                <a:cs typeface="Verdana"/>
              </a:rPr>
              <a:t>delivery, </a:t>
            </a:r>
            <a:r>
              <a:rPr sz="1600" dirty="0">
                <a:latin typeface="Verdana"/>
                <a:cs typeface="Verdana"/>
              </a:rPr>
              <a:t>task completion,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satisfaction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exit criteria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definition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done</a:t>
            </a:r>
            <a:endParaRPr sz="1600">
              <a:latin typeface="Verdana"/>
              <a:cs typeface="Verdana"/>
            </a:endParaRPr>
          </a:p>
          <a:p>
            <a:pPr marL="646430" lvl="1" indent="-284480">
              <a:lnSpc>
                <a:spcPct val="100000"/>
              </a:lnSpc>
              <a:spcBef>
                <a:spcPts val="1250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dirty="0">
                <a:latin typeface="Verdana"/>
                <a:cs typeface="Verdana"/>
              </a:rPr>
              <a:t>Inaccurate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estimates,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reallocation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funds</a:t>
            </a:r>
            <a:r>
              <a:rPr sz="1600" spc="-5" dirty="0">
                <a:latin typeface="Verdana"/>
                <a:cs typeface="Verdana"/>
              </a:rPr>
              <a:t> 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higher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priority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projects,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endParaRPr sz="1600">
              <a:latin typeface="Verdana"/>
              <a:cs typeface="Verdana"/>
            </a:endParaRPr>
          </a:p>
          <a:p>
            <a:pPr marL="64643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Verdana"/>
                <a:cs typeface="Verdana"/>
              </a:rPr>
              <a:t>general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costcutting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across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organization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inadequate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funding</a:t>
            </a:r>
            <a:endParaRPr sz="1600">
              <a:latin typeface="Verdana"/>
              <a:cs typeface="Verdana"/>
            </a:endParaRPr>
          </a:p>
          <a:p>
            <a:pPr marL="646430" lvl="1" indent="-284480">
              <a:lnSpc>
                <a:spcPct val="100000"/>
              </a:lnSpc>
              <a:spcBef>
                <a:spcPts val="1270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-5" dirty="0">
                <a:latin typeface="Verdana"/>
                <a:cs typeface="Verdana"/>
              </a:rPr>
              <a:t>Late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</a:t>
            </a:r>
            <a:r>
              <a:rPr sz="1600" spc="-5" dirty="0">
                <a:latin typeface="Verdana"/>
                <a:cs typeface="Verdana"/>
              </a:rPr>
              <a:t> may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substantial </a:t>
            </a:r>
            <a:r>
              <a:rPr sz="1600" spc="-10" dirty="0">
                <a:latin typeface="Verdana"/>
                <a:cs typeface="Verdana"/>
              </a:rPr>
              <a:t>re-work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2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b="1" spc="5" dirty="0">
                <a:latin typeface="Verdana"/>
                <a:cs typeface="Verdana"/>
              </a:rPr>
              <a:t>Organizational</a:t>
            </a:r>
            <a:r>
              <a:rPr sz="1600" b="1" spc="-12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issues:</a:t>
            </a:r>
            <a:endParaRPr sz="1600">
              <a:latin typeface="Verdana"/>
              <a:cs typeface="Verdana"/>
            </a:endParaRPr>
          </a:p>
          <a:p>
            <a:pPr marL="646430" lvl="1" indent="-284480">
              <a:lnSpc>
                <a:spcPct val="100000"/>
              </a:lnSpc>
              <a:spcBef>
                <a:spcPts val="1275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dirty="0">
                <a:latin typeface="Verdana"/>
                <a:cs typeface="Verdana"/>
              </a:rPr>
              <a:t>Skills,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training,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staff </a:t>
            </a:r>
            <a:r>
              <a:rPr sz="1600" spc="-5" dirty="0">
                <a:latin typeface="Verdana"/>
                <a:cs typeface="Verdana"/>
              </a:rPr>
              <a:t>may</a:t>
            </a:r>
            <a:r>
              <a:rPr sz="1600" dirty="0">
                <a:latin typeface="Verdana"/>
                <a:cs typeface="Verdana"/>
              </a:rPr>
              <a:t> not</a:t>
            </a:r>
            <a:r>
              <a:rPr sz="1600" spc="5" dirty="0">
                <a:latin typeface="Verdana"/>
                <a:cs typeface="Verdana"/>
              </a:rPr>
              <a:t> be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sufficient</a:t>
            </a:r>
            <a:endParaRPr sz="1600">
              <a:latin typeface="Verdana"/>
              <a:cs typeface="Verdana"/>
            </a:endParaRPr>
          </a:p>
          <a:p>
            <a:pPr marL="646430" lvl="1" indent="-284480">
              <a:lnSpc>
                <a:spcPct val="100000"/>
              </a:lnSpc>
              <a:spcBef>
                <a:spcPts val="1275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-5" dirty="0">
                <a:latin typeface="Verdana"/>
                <a:cs typeface="Verdana"/>
              </a:rPr>
              <a:t>Personnel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issues</a:t>
            </a:r>
            <a:r>
              <a:rPr sz="1600" spc="-5" dirty="0">
                <a:latin typeface="Verdana"/>
                <a:cs typeface="Verdana"/>
              </a:rPr>
              <a:t> may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cause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conflict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problems</a:t>
            </a:r>
            <a:endParaRPr sz="1600">
              <a:latin typeface="Verdana"/>
              <a:cs typeface="Verdana"/>
            </a:endParaRPr>
          </a:p>
          <a:p>
            <a:pPr marL="646430" lvl="1" indent="-284480">
              <a:lnSpc>
                <a:spcPct val="100000"/>
              </a:lnSpc>
              <a:spcBef>
                <a:spcPts val="1270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5" dirty="0">
                <a:latin typeface="Verdana"/>
                <a:cs typeface="Verdana"/>
              </a:rPr>
              <a:t>Users,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staff,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subject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matter</a:t>
            </a:r>
            <a:r>
              <a:rPr sz="1600" spc="5" dirty="0">
                <a:latin typeface="Verdana"/>
                <a:cs typeface="Verdana"/>
              </a:rPr>
              <a:t> experts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may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be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available</a:t>
            </a:r>
            <a:r>
              <a:rPr sz="1600" dirty="0">
                <a:latin typeface="Verdana"/>
                <a:cs typeface="Verdana"/>
              </a:rPr>
              <a:t> due to</a:t>
            </a:r>
            <a:endParaRPr sz="1600">
              <a:latin typeface="Verdana"/>
              <a:cs typeface="Verdana"/>
            </a:endParaRPr>
          </a:p>
          <a:p>
            <a:pPr marL="64643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Verdana"/>
                <a:cs typeface="Verdana"/>
              </a:rPr>
              <a:t>conflicting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priorities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7501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Project</a:t>
            </a:r>
            <a:r>
              <a:rPr spc="-20" dirty="0"/>
              <a:t> </a:t>
            </a:r>
            <a:r>
              <a:rPr spc="-5" dirty="0"/>
              <a:t>Risks</a:t>
            </a:r>
            <a:r>
              <a:rPr spc="-4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655" y="1336039"/>
            <a:ext cx="8750935" cy="3515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b="1" dirty="0">
                <a:latin typeface="Verdana"/>
                <a:cs typeface="Verdana"/>
              </a:rPr>
              <a:t>Political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issues:</a:t>
            </a:r>
            <a:endParaRPr sz="1600">
              <a:latin typeface="Verdana"/>
              <a:cs typeface="Verdana"/>
            </a:endParaRPr>
          </a:p>
          <a:p>
            <a:pPr marL="646430" lvl="1" indent="-283845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-25" dirty="0">
                <a:latin typeface="Verdana"/>
                <a:cs typeface="Verdana"/>
              </a:rPr>
              <a:t>Testers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communicate</a:t>
            </a:r>
            <a:r>
              <a:rPr sz="1600" spc="-5" dirty="0">
                <a:latin typeface="Verdana"/>
                <a:cs typeface="Verdana"/>
              </a:rPr>
              <a:t> their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and/or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adequately</a:t>
            </a:r>
            <a:endParaRPr sz="1600">
              <a:latin typeface="Verdana"/>
              <a:cs typeface="Verdana"/>
            </a:endParaRPr>
          </a:p>
          <a:p>
            <a:pPr marL="646430" marR="35560" lvl="1" indent="-283845">
              <a:lnSpc>
                <a:spcPct val="150000"/>
              </a:lnSpc>
              <a:spcBef>
                <a:spcPts val="505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5" dirty="0">
                <a:latin typeface="Verdana"/>
                <a:cs typeface="Verdana"/>
              </a:rPr>
              <a:t>Developers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and/or testers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fail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follow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information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found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reviews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(e.g.,</a:t>
            </a:r>
            <a:r>
              <a:rPr sz="1600" dirty="0">
                <a:latin typeface="Verdana"/>
                <a:cs typeface="Verdana"/>
              </a:rPr>
              <a:t> not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improving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development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testing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practices)</a:t>
            </a:r>
            <a:endParaRPr sz="1600">
              <a:latin typeface="Verdana"/>
              <a:cs typeface="Verdana"/>
            </a:endParaRPr>
          </a:p>
          <a:p>
            <a:pPr marL="646430" lvl="1" indent="-28384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dirty="0">
                <a:latin typeface="Verdana"/>
                <a:cs typeface="Verdana"/>
              </a:rPr>
              <a:t>There</a:t>
            </a:r>
            <a:r>
              <a:rPr sz="1600" spc="-10" dirty="0">
                <a:latin typeface="Verdana"/>
                <a:cs typeface="Verdana"/>
              </a:rPr>
              <a:t> may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5" dirty="0">
                <a:latin typeface="Verdana"/>
                <a:cs typeface="Verdana"/>
              </a:rPr>
              <a:t> improper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attitude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toward,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expectations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of,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spc="-20" dirty="0">
                <a:latin typeface="Verdana"/>
                <a:cs typeface="Verdana"/>
              </a:rPr>
              <a:t>(e.g.,</a:t>
            </a:r>
            <a:endParaRPr sz="1600">
              <a:latin typeface="Verdana"/>
              <a:cs typeface="Verdana"/>
            </a:endParaRPr>
          </a:p>
          <a:p>
            <a:pPr marL="64643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not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appreciating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value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finding</a:t>
            </a:r>
            <a:r>
              <a:rPr sz="1600" dirty="0">
                <a:latin typeface="Verdana"/>
                <a:cs typeface="Verdana"/>
              </a:rPr>
              <a:t> defects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during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testing)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b="1" spc="5" dirty="0">
                <a:latin typeface="Verdana"/>
                <a:cs typeface="Verdana"/>
              </a:rPr>
              <a:t>Supplier</a:t>
            </a:r>
            <a:r>
              <a:rPr sz="1600" b="1" spc="-9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issues:</a:t>
            </a:r>
            <a:endParaRPr sz="1600">
              <a:latin typeface="Verdana"/>
              <a:cs typeface="Verdana"/>
            </a:endParaRPr>
          </a:p>
          <a:p>
            <a:pPr marL="646430" lvl="1" indent="-28384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third</a:t>
            </a:r>
            <a:r>
              <a:rPr sz="1600" dirty="0">
                <a:latin typeface="Verdana"/>
                <a:cs typeface="Verdana"/>
              </a:rPr>
              <a:t> party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fail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deliver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necessary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service,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go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bankrupt</a:t>
            </a:r>
            <a:endParaRPr sz="1600">
              <a:latin typeface="Verdana"/>
              <a:cs typeface="Verdana"/>
            </a:endParaRPr>
          </a:p>
          <a:p>
            <a:pPr marL="64643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 Contractual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issues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cause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problems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project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7501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Project</a:t>
            </a:r>
            <a:r>
              <a:rPr spc="-20" dirty="0"/>
              <a:t> </a:t>
            </a:r>
            <a:r>
              <a:rPr spc="-5" dirty="0"/>
              <a:t>Risks</a:t>
            </a:r>
            <a:r>
              <a:rPr spc="-4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655" y="1336039"/>
            <a:ext cx="8767445" cy="3945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b="1" dirty="0">
                <a:latin typeface="Verdana"/>
                <a:cs typeface="Verdana"/>
              </a:rPr>
              <a:t>Technical</a:t>
            </a:r>
            <a:r>
              <a:rPr sz="1600" b="1" spc="-9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issues:</a:t>
            </a:r>
            <a:endParaRPr sz="1600">
              <a:latin typeface="Verdana"/>
              <a:cs typeface="Verdana"/>
            </a:endParaRPr>
          </a:p>
          <a:p>
            <a:pPr marL="646430" lvl="1" indent="-283845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-5" dirty="0">
                <a:latin typeface="Verdana"/>
                <a:cs typeface="Verdana"/>
              </a:rPr>
              <a:t>Requirements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defined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well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enough</a:t>
            </a:r>
            <a:endParaRPr sz="1600">
              <a:latin typeface="Verdana"/>
              <a:cs typeface="Verdana"/>
            </a:endParaRPr>
          </a:p>
          <a:p>
            <a:pPr marL="646430" lvl="1" indent="-28384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requirements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given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existing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constraints</a:t>
            </a:r>
            <a:endParaRPr sz="1600">
              <a:latin typeface="Verdana"/>
              <a:cs typeface="Verdana"/>
            </a:endParaRPr>
          </a:p>
          <a:p>
            <a:pPr marL="646430" lvl="1" indent="-28384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ready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</a:t>
            </a:r>
            <a:endParaRPr sz="1600">
              <a:latin typeface="Verdana"/>
              <a:cs typeface="Verdana"/>
            </a:endParaRPr>
          </a:p>
          <a:p>
            <a:pPr marL="646430" lvl="1" indent="-28384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dirty="0">
                <a:latin typeface="Verdana"/>
                <a:cs typeface="Verdana"/>
              </a:rPr>
              <a:t>Data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conversion,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migration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planning,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their </a:t>
            </a:r>
            <a:r>
              <a:rPr sz="1600" dirty="0">
                <a:latin typeface="Verdana"/>
                <a:cs typeface="Verdana"/>
              </a:rPr>
              <a:t>tool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support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dirty="0">
                <a:latin typeface="Verdana"/>
                <a:cs typeface="Verdana"/>
              </a:rPr>
              <a:t> be </a:t>
            </a:r>
            <a:r>
              <a:rPr sz="1600" spc="-5" dirty="0">
                <a:latin typeface="Verdana"/>
                <a:cs typeface="Verdana"/>
              </a:rPr>
              <a:t>late</a:t>
            </a:r>
            <a:endParaRPr sz="1600">
              <a:latin typeface="Verdana"/>
              <a:cs typeface="Verdana"/>
            </a:endParaRPr>
          </a:p>
          <a:p>
            <a:pPr marL="646430" marR="5080" lvl="1" indent="-283845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-5" dirty="0">
                <a:latin typeface="Verdana"/>
                <a:cs typeface="Verdana"/>
              </a:rPr>
              <a:t>Weaknesses in the </a:t>
            </a:r>
            <a:r>
              <a:rPr sz="1600" dirty="0">
                <a:latin typeface="Verdana"/>
                <a:cs typeface="Verdana"/>
              </a:rPr>
              <a:t>development </a:t>
            </a:r>
            <a:r>
              <a:rPr sz="1600" spc="5" dirty="0">
                <a:latin typeface="Verdana"/>
                <a:cs typeface="Verdana"/>
              </a:rPr>
              <a:t>process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spc="-5" dirty="0">
                <a:latin typeface="Verdana"/>
                <a:cs typeface="Verdana"/>
              </a:rPr>
              <a:t>impact the </a:t>
            </a:r>
            <a:r>
              <a:rPr sz="1600" dirty="0">
                <a:latin typeface="Verdana"/>
                <a:cs typeface="Verdana"/>
              </a:rPr>
              <a:t>consistency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-5" dirty="0">
                <a:latin typeface="Verdana"/>
                <a:cs typeface="Verdana"/>
              </a:rPr>
              <a:t>quality </a:t>
            </a:r>
            <a:r>
              <a:rPr sz="1600" spc="-5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project </a:t>
            </a:r>
            <a:r>
              <a:rPr sz="1600" spc="5" dirty="0">
                <a:latin typeface="Verdana"/>
                <a:cs typeface="Verdana"/>
              </a:rPr>
              <a:t>work </a:t>
            </a:r>
            <a:r>
              <a:rPr sz="1600" dirty="0">
                <a:latin typeface="Verdana"/>
                <a:cs typeface="Verdana"/>
              </a:rPr>
              <a:t>products such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design, </a:t>
            </a:r>
            <a:r>
              <a:rPr sz="1600" spc="5" dirty="0">
                <a:latin typeface="Verdana"/>
                <a:cs typeface="Verdana"/>
              </a:rPr>
              <a:t>code, </a:t>
            </a:r>
            <a:r>
              <a:rPr sz="1600" spc="-5" dirty="0">
                <a:latin typeface="Verdana"/>
                <a:cs typeface="Verdana"/>
              </a:rPr>
              <a:t>configuration,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data, and </a:t>
            </a:r>
            <a:r>
              <a:rPr sz="1600" dirty="0">
                <a:latin typeface="Verdana"/>
                <a:cs typeface="Verdana"/>
              </a:rPr>
              <a:t> 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  <a:p>
            <a:pPr marL="646430" marR="548005" lvl="1" indent="-283845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Courier New"/>
              <a:buChar char="o"/>
              <a:tabLst>
                <a:tab pos="647065" algn="l"/>
              </a:tabLst>
            </a:pPr>
            <a:r>
              <a:rPr sz="1600" spc="-10" dirty="0">
                <a:latin typeface="Verdana"/>
                <a:cs typeface="Verdana"/>
              </a:rPr>
              <a:t>Poor </a:t>
            </a:r>
            <a:r>
              <a:rPr sz="1600" spc="5" dirty="0">
                <a:latin typeface="Verdana"/>
                <a:cs typeface="Verdana"/>
              </a:rPr>
              <a:t>defect </a:t>
            </a:r>
            <a:r>
              <a:rPr sz="1600" dirty="0">
                <a:latin typeface="Verdana"/>
                <a:cs typeface="Verdana"/>
              </a:rPr>
              <a:t>management </a:t>
            </a:r>
            <a:r>
              <a:rPr sz="1600" spc="-5" dirty="0">
                <a:latin typeface="Verdana"/>
                <a:cs typeface="Verdana"/>
              </a:rPr>
              <a:t>and similar </a:t>
            </a:r>
            <a:r>
              <a:rPr sz="1600" dirty="0">
                <a:latin typeface="Verdana"/>
                <a:cs typeface="Verdana"/>
              </a:rPr>
              <a:t>problems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result </a:t>
            </a:r>
            <a:r>
              <a:rPr sz="1600" spc="-5" dirty="0">
                <a:latin typeface="Verdana"/>
                <a:cs typeface="Verdana"/>
              </a:rPr>
              <a:t>in accumulated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other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technical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debt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7654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36955" algn="l"/>
              </a:tabLst>
            </a:pPr>
            <a:r>
              <a:rPr spc="-5" dirty="0"/>
              <a:t>5.5.2	</a:t>
            </a:r>
            <a:r>
              <a:rPr spc="-10" dirty="0"/>
              <a:t>Product</a:t>
            </a:r>
            <a:r>
              <a:rPr spc="-30" dirty="0"/>
              <a:t> </a:t>
            </a:r>
            <a:r>
              <a:rPr spc="-5" dirty="0"/>
              <a:t>Risks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36268"/>
            <a:ext cx="8679180" cy="484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Product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Risk: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 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directly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related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test object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2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product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include: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might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perform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its intended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functions</a:t>
            </a:r>
            <a:r>
              <a:rPr sz="1600" dirty="0">
                <a:latin typeface="Verdana"/>
                <a:cs typeface="Verdana"/>
              </a:rPr>
              <a:t> according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specification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might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perform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its </a:t>
            </a:r>
            <a:r>
              <a:rPr sz="1600" spc="-5" dirty="0">
                <a:latin typeface="Verdana"/>
                <a:cs typeface="Verdana"/>
              </a:rPr>
              <a:t>intended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according</a:t>
            </a:r>
            <a:r>
              <a:rPr sz="1600" spc="-5" dirty="0">
                <a:latin typeface="Verdana"/>
                <a:cs typeface="Verdana"/>
              </a:rPr>
              <a:t> 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user, </a:t>
            </a:r>
            <a:r>
              <a:rPr sz="1600" spc="-25" dirty="0">
                <a:latin typeface="Verdana"/>
                <a:cs typeface="Verdana"/>
              </a:rPr>
              <a:t>customer,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and/or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stakeholder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needs</a:t>
            </a:r>
            <a:endParaRPr sz="1600">
              <a:latin typeface="Verdana"/>
              <a:cs typeface="Verdana"/>
            </a:endParaRPr>
          </a:p>
          <a:p>
            <a:pPr marL="189230" marR="1117600" indent="-173990">
              <a:lnSpc>
                <a:spcPct val="15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architecture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not adequately support </a:t>
            </a:r>
            <a:r>
              <a:rPr sz="1600" spc="5" dirty="0">
                <a:latin typeface="Verdana"/>
                <a:cs typeface="Verdana"/>
              </a:rPr>
              <a:t>some </a:t>
            </a:r>
            <a:r>
              <a:rPr sz="1600" dirty="0">
                <a:latin typeface="Verdana"/>
                <a:cs typeface="Verdana"/>
              </a:rPr>
              <a:t>non-functional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requirement(s)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 particular</a:t>
            </a:r>
            <a:r>
              <a:rPr sz="1600" dirty="0">
                <a:latin typeface="Verdana"/>
                <a:cs typeface="Verdana"/>
              </a:rPr>
              <a:t> computation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dirty="0">
                <a:latin typeface="Verdana"/>
                <a:cs typeface="Verdana"/>
              </a:rPr>
              <a:t> 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performed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incorrectly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some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circumstances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loop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control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structure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coded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incorrectly</a:t>
            </a:r>
            <a:endParaRPr sz="1600">
              <a:latin typeface="Verdana"/>
              <a:cs typeface="Verdana"/>
            </a:endParaRPr>
          </a:p>
          <a:p>
            <a:pPr marL="189230" marR="5080" indent="-17399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Response-times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inadequate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high-performance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transaction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processing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User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experience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(UX)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feedback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might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meet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expectations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036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36955" algn="l"/>
              </a:tabLst>
            </a:pPr>
            <a:r>
              <a:rPr spc="-5" dirty="0"/>
              <a:t>5.5.3	</a:t>
            </a:r>
            <a:r>
              <a:rPr spc="-15" dirty="0"/>
              <a:t>Risk-based</a:t>
            </a:r>
            <a:r>
              <a:rPr spc="15" dirty="0"/>
              <a:t> </a:t>
            </a:r>
            <a:r>
              <a:rPr spc="-35" dirty="0"/>
              <a:t>Testing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Product</a:t>
            </a:r>
            <a:r>
              <a:rPr spc="-5" dirty="0"/>
              <a:t> </a:t>
            </a:r>
            <a:r>
              <a:rPr dirty="0"/>
              <a:t>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11883"/>
            <a:ext cx="8557260" cy="491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identified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during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Risk-based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to: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Determine 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techniques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employed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Determine 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extent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 carried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out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0" dirty="0">
                <a:latin typeface="Verdana"/>
                <a:cs typeface="Verdana"/>
              </a:rPr>
              <a:t>Prioritize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attempt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find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5" dirty="0">
                <a:latin typeface="Verdana"/>
                <a:cs typeface="Verdana"/>
              </a:rPr>
              <a:t> critical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as </a:t>
            </a:r>
            <a:r>
              <a:rPr sz="1700" spc="-5" dirty="0">
                <a:latin typeface="Verdana"/>
                <a:cs typeface="Verdana"/>
              </a:rPr>
              <a:t>early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possible</a:t>
            </a:r>
            <a:endParaRPr sz="1700">
              <a:latin typeface="Verdana"/>
              <a:cs typeface="Verdana"/>
            </a:endParaRPr>
          </a:p>
          <a:p>
            <a:pPr marL="299085" marR="129539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Determine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whether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could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employed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reduce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AC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Risk</a:t>
            </a:r>
            <a:r>
              <a:rPr sz="1700" dirty="0">
                <a:latin typeface="Verdana"/>
                <a:cs typeface="Verdana"/>
              </a:rPr>
              <a:t> Management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provide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discipline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approach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minimize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failure: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Assess 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reassess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what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wrong (risks)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Determine what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risks</a:t>
            </a:r>
            <a:r>
              <a:rPr sz="1700" dirty="0">
                <a:latin typeface="Verdana"/>
                <a:cs typeface="Verdana"/>
              </a:rPr>
              <a:t> are</a:t>
            </a:r>
            <a:r>
              <a:rPr sz="1700" spc="-5" dirty="0">
                <a:latin typeface="Verdana"/>
                <a:cs typeface="Verdana"/>
              </a:rPr>
              <a:t> important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deal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Implement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action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deal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 those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2575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5325" algn="l"/>
              </a:tabLst>
            </a:pPr>
            <a:r>
              <a:rPr spc="-5" dirty="0"/>
              <a:t>5.6	</a:t>
            </a:r>
            <a:r>
              <a:rPr spc="-15" dirty="0"/>
              <a:t>Defect</a:t>
            </a:r>
            <a:r>
              <a:rPr spc="-5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17980"/>
            <a:ext cx="871664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Need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of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Defect </a:t>
            </a:r>
            <a:r>
              <a:rPr sz="1800" b="1" spc="-10" dirty="0">
                <a:latin typeface="Verdana"/>
                <a:cs typeface="Verdana"/>
              </a:rPr>
              <a:t>Management</a:t>
            </a:r>
            <a:r>
              <a:rPr sz="1800" b="1" spc="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Process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299085" marR="308610" indent="-287020">
              <a:lnSpc>
                <a:spcPct val="14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one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objectives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find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defects, defects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found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during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logged.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20" dirty="0">
                <a:latin typeface="Verdana"/>
                <a:cs typeface="Verdana"/>
              </a:rPr>
              <a:t>Any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identified </a:t>
            </a:r>
            <a:r>
              <a:rPr sz="1800" spc="-5" dirty="0">
                <a:latin typeface="Verdana"/>
                <a:cs typeface="Verdana"/>
              </a:rPr>
              <a:t>should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investigated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should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spc="-10" dirty="0">
                <a:latin typeface="Verdana"/>
                <a:cs typeface="Verdana"/>
              </a:rPr>
              <a:t>tracked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from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discovery and </a:t>
            </a:r>
            <a:r>
              <a:rPr sz="1800" dirty="0">
                <a:latin typeface="Verdana"/>
                <a:cs typeface="Verdana"/>
              </a:rPr>
              <a:t>classification to their resolution - </a:t>
            </a:r>
            <a:r>
              <a:rPr sz="1800" spc="-30" dirty="0">
                <a:latin typeface="Verdana"/>
                <a:cs typeface="Verdana"/>
              </a:rPr>
              <a:t>e.g., </a:t>
            </a:r>
            <a:r>
              <a:rPr sz="1800" dirty="0">
                <a:latin typeface="Verdana"/>
                <a:cs typeface="Verdana"/>
              </a:rPr>
              <a:t>correction 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defects </a:t>
            </a:r>
            <a:r>
              <a:rPr sz="1800" spc="-5" dirty="0">
                <a:latin typeface="Verdana"/>
                <a:cs typeface="Verdana"/>
              </a:rPr>
              <a:t>and successful </a:t>
            </a:r>
            <a:r>
              <a:rPr sz="1800" dirty="0">
                <a:latin typeface="Verdana"/>
                <a:cs typeface="Verdana"/>
              </a:rPr>
              <a:t>confirmation testing of </a:t>
            </a:r>
            <a:r>
              <a:rPr sz="1800" spc="-5" dirty="0">
                <a:latin typeface="Verdana"/>
                <a:cs typeface="Verdana"/>
              </a:rPr>
              <a:t>the solution, deferral </a:t>
            </a:r>
            <a:r>
              <a:rPr sz="1800" dirty="0">
                <a:latin typeface="Verdana"/>
                <a:cs typeface="Verdana"/>
              </a:rPr>
              <a:t>to a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subsequent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release,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acceptance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permanent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 limitation,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order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 defects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resolution,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organization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should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Verdana"/>
                <a:cs typeface="Verdana"/>
              </a:rPr>
              <a:t>establish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defect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</a:t>
            </a:r>
            <a:r>
              <a:rPr sz="1800" dirty="0">
                <a:latin typeface="Verdana"/>
                <a:cs typeface="Verdana"/>
              </a:rPr>
              <a:t> process.</a:t>
            </a:r>
            <a:endParaRPr sz="1800">
              <a:latin typeface="Verdana"/>
              <a:cs typeface="Verdana"/>
            </a:endParaRPr>
          </a:p>
          <a:p>
            <a:pPr marL="299085" marR="617220" indent="-287020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process </a:t>
            </a:r>
            <a:r>
              <a:rPr sz="1800" spc="-5" dirty="0">
                <a:latin typeface="Verdana"/>
                <a:cs typeface="Verdana"/>
              </a:rPr>
              <a:t>must </a:t>
            </a:r>
            <a:r>
              <a:rPr sz="1800" dirty="0">
                <a:latin typeface="Verdana"/>
                <a:cs typeface="Verdana"/>
              </a:rPr>
              <a:t>be agreed with all </a:t>
            </a:r>
            <a:r>
              <a:rPr sz="1800" spc="-5" dirty="0">
                <a:latin typeface="Verdana"/>
                <a:cs typeface="Verdana"/>
              </a:rPr>
              <a:t>those </a:t>
            </a:r>
            <a:r>
              <a:rPr sz="1800" dirty="0">
                <a:latin typeface="Verdana"/>
                <a:cs typeface="Verdana"/>
              </a:rPr>
              <a:t>participating in defect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management, including </a:t>
            </a:r>
            <a:r>
              <a:rPr sz="1800" dirty="0">
                <a:latin typeface="Verdana"/>
                <a:cs typeface="Verdana"/>
              </a:rPr>
              <a:t>designers, developers, testers,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product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owners.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51980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Objectives</a:t>
            </a:r>
            <a:r>
              <a:rPr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15" dirty="0"/>
              <a:t>Defect</a:t>
            </a:r>
            <a:r>
              <a:rPr spc="25" dirty="0"/>
              <a:t> </a:t>
            </a:r>
            <a:r>
              <a:rPr spc="-2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7785"/>
            <a:ext cx="8556625" cy="489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401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Provide </a:t>
            </a:r>
            <a:r>
              <a:rPr sz="1800" spc="-5" dirty="0">
                <a:latin typeface="Verdana"/>
                <a:cs typeface="Verdana"/>
              </a:rPr>
              <a:t>developers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other parties with information about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adverse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event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occurred,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enable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them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identify specific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effects,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isolate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problem with a minimal reproducing test,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to correct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potential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defect(s),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needed 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otherwise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resolve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problem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299085" marR="366395" indent="-287020">
              <a:lnSpc>
                <a:spcPct val="140100"/>
              </a:lnSpc>
              <a:spcBef>
                <a:spcPts val="134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Provide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managers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means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10" dirty="0">
                <a:latin typeface="Verdana"/>
                <a:cs typeface="Verdana"/>
              </a:rPr>
              <a:t>tracking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 of </a:t>
            </a:r>
            <a:r>
              <a:rPr sz="1800" spc="-5" dirty="0">
                <a:latin typeface="Verdana"/>
                <a:cs typeface="Verdana"/>
              </a:rPr>
              <a:t>the work </a:t>
            </a:r>
            <a:r>
              <a:rPr sz="1800" dirty="0">
                <a:latin typeface="Verdana"/>
                <a:cs typeface="Verdana"/>
              </a:rPr>
              <a:t> product </a:t>
            </a:r>
            <a:r>
              <a:rPr sz="1800" spc="-5" dirty="0">
                <a:latin typeface="Verdana"/>
                <a:cs typeface="Verdana"/>
              </a:rPr>
              <a:t>and the </a:t>
            </a:r>
            <a:r>
              <a:rPr sz="1800" dirty="0">
                <a:latin typeface="Verdana"/>
                <a:cs typeface="Verdana"/>
              </a:rPr>
              <a:t>impact 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25" dirty="0">
                <a:latin typeface="Verdana"/>
                <a:cs typeface="Verdana"/>
              </a:rPr>
              <a:t>(e.g., </a:t>
            </a:r>
            <a:r>
              <a:rPr sz="1800" dirty="0">
                <a:latin typeface="Verdana"/>
                <a:cs typeface="Verdana"/>
              </a:rPr>
              <a:t>if a lot of defects are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reported,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testers will </a:t>
            </a:r>
            <a:r>
              <a:rPr sz="1800" spc="-2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spent </a:t>
            </a:r>
            <a:r>
              <a:rPr sz="1800" dirty="0">
                <a:latin typeface="Verdana"/>
                <a:cs typeface="Verdana"/>
              </a:rPr>
              <a:t>a lot of time reporting </a:t>
            </a:r>
            <a:r>
              <a:rPr sz="1800" spc="-5" dirty="0">
                <a:latin typeface="Verdana"/>
                <a:cs typeface="Verdana"/>
              </a:rPr>
              <a:t>them </a:t>
            </a:r>
            <a:r>
              <a:rPr sz="1800" dirty="0">
                <a:latin typeface="Verdana"/>
                <a:cs typeface="Verdana"/>
              </a:rPr>
              <a:t> instead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running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will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dirty="0">
                <a:latin typeface="Verdana"/>
                <a:cs typeface="Verdana"/>
              </a:rPr>
              <a:t> more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confirmation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needed)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6FAC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Provide </a:t>
            </a:r>
            <a:r>
              <a:rPr sz="1800" dirty="0">
                <a:latin typeface="Verdana"/>
                <a:cs typeface="Verdana"/>
              </a:rPr>
              <a:t>ideas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improvement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4810"/>
            <a:ext cx="29470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5.2</a:t>
            </a:r>
            <a:r>
              <a:rPr sz="14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6FAC"/>
                </a:solidFill>
                <a:latin typeface="Verdana"/>
                <a:cs typeface="Verdana"/>
              </a:rPr>
              <a:t>Planning</a:t>
            </a:r>
            <a:r>
              <a:rPr sz="1400" spc="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Estimation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759409"/>
            <a:ext cx="52520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5.2.1</a:t>
            </a:r>
            <a:r>
              <a:rPr spc="5" dirty="0"/>
              <a:t> </a:t>
            </a:r>
            <a:r>
              <a:rPr spc="-10" dirty="0"/>
              <a:t>Purpose</a:t>
            </a:r>
            <a:r>
              <a:rPr spc="-5" dirty="0"/>
              <a:t> and</a:t>
            </a:r>
            <a:r>
              <a:rPr spc="-10" dirty="0"/>
              <a:t> Content</a:t>
            </a:r>
            <a:r>
              <a:rPr spc="15"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5" dirty="0"/>
              <a:t>a </a:t>
            </a:r>
            <a:r>
              <a:rPr spc="-70" dirty="0"/>
              <a:t>Test</a:t>
            </a:r>
            <a:r>
              <a:rPr spc="10" dirty="0"/>
              <a:t> </a:t>
            </a:r>
            <a:r>
              <a:rPr dirty="0"/>
              <a:t>Plan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625680"/>
            <a:ext cx="8275955" cy="303593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8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plan </a:t>
            </a:r>
            <a:r>
              <a:rPr sz="1800" spc="-5" dirty="0">
                <a:latin typeface="Verdana"/>
                <a:cs typeface="Verdana"/>
              </a:rPr>
              <a:t>outlines </a:t>
            </a:r>
            <a:r>
              <a:rPr sz="1800" dirty="0">
                <a:latin typeface="Verdana"/>
                <a:cs typeface="Verdana"/>
              </a:rPr>
              <a:t>test activities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 development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maintenance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Verdana"/>
                <a:cs typeface="Verdana"/>
              </a:rPr>
              <a:t>projects.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356870" marR="5080" indent="-344805">
              <a:lnSpc>
                <a:spcPct val="150100"/>
              </a:lnSpc>
              <a:spcBef>
                <a:spcPts val="1570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Planning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influenced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policy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strategy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organization,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lifecycles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methods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used,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scope of testing, </a:t>
            </a:r>
            <a:r>
              <a:rPr sz="1800" spc="-5" dirty="0">
                <a:latin typeface="Verdana"/>
                <a:cs typeface="Verdana"/>
              </a:rPr>
              <a:t>objectives, risks, constraints, </a:t>
            </a:r>
            <a:r>
              <a:rPr sz="1800" spc="-15" dirty="0">
                <a:latin typeface="Verdana"/>
                <a:cs typeface="Verdana"/>
              </a:rPr>
              <a:t>criticality, 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testability,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availability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resources.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671" y="1493519"/>
            <a:ext cx="1639824" cy="171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26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m</a:t>
            </a:r>
            <a:r>
              <a:rPr spc="-5" dirty="0"/>
              <a:t>a</a:t>
            </a:r>
            <a:r>
              <a:rPr spc="-15" dirty="0"/>
              <a:t>r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08280"/>
            <a:ext cx="6691630" cy="36296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lesson,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9230" marR="5080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dirty="0">
                <a:latin typeface="Verdana"/>
                <a:cs typeface="Verdana"/>
              </a:rPr>
              <a:t>management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covered </a:t>
            </a:r>
            <a:r>
              <a:rPr sz="1600" spc="5" dirty="0">
                <a:latin typeface="Verdana"/>
                <a:cs typeface="Verdana"/>
              </a:rPr>
              <a:t>from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skills </a:t>
            </a:r>
            <a:r>
              <a:rPr sz="1600" dirty="0">
                <a:latin typeface="Verdana"/>
                <a:cs typeface="Verdana"/>
              </a:rPr>
              <a:t>perspective, focusing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execution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reporting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handling.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Managing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Role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manager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testers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planning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25" dirty="0">
                <a:latin typeface="Verdana"/>
                <a:cs typeface="Verdana"/>
              </a:rPr>
              <a:t>Template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document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artifacts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plan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Verdana"/>
                <a:cs typeface="Verdana"/>
              </a:rPr>
              <a:t>case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Entry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exit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criteria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execution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Metrics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Configuration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Management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80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 </a:t>
            </a:r>
            <a:r>
              <a:rPr spc="-5" dirty="0"/>
              <a:t>-</a:t>
            </a:r>
            <a:r>
              <a:rPr spc="-3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79930"/>
            <a:ext cx="6428105" cy="4079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11150">
              <a:lnSpc>
                <a:spcPct val="100000"/>
              </a:lnSpc>
              <a:spcBef>
                <a:spcPts val="105"/>
              </a:spcBef>
              <a:tabLst>
                <a:tab pos="2492375" algn="l"/>
                <a:tab pos="3783965" algn="l"/>
              </a:tabLst>
            </a:pPr>
            <a:r>
              <a:rPr sz="1600" dirty="0">
                <a:latin typeface="Verdana"/>
                <a:cs typeface="Verdana"/>
              </a:rPr>
              <a:t>Question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1: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degree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independence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performed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known</a:t>
            </a:r>
            <a:r>
              <a:rPr sz="1600" spc="-5" dirty="0">
                <a:latin typeface="Verdana"/>
                <a:cs typeface="Verdana"/>
              </a:rPr>
              <a:t> as	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600" dirty="0">
                <a:latin typeface="Verdana"/>
                <a:cs typeface="Verdana"/>
              </a:rPr>
              <a:t>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Question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 be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different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plans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different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levels.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(True</a:t>
            </a:r>
            <a:r>
              <a:rPr sz="1600" dirty="0">
                <a:latin typeface="Verdana"/>
                <a:cs typeface="Verdana"/>
              </a:rPr>
              <a:t> /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False)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Question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3: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criteria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report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against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plan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when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begin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testing.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(True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 </a:t>
            </a:r>
            <a:r>
              <a:rPr sz="1600" spc="-15" dirty="0">
                <a:latin typeface="Verdana"/>
                <a:cs typeface="Verdana"/>
              </a:rPr>
              <a:t>False)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Question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4: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</a:t>
            </a:r>
            <a:r>
              <a:rPr sz="1600" spc="5" dirty="0">
                <a:latin typeface="Verdana"/>
                <a:cs typeface="Verdana"/>
              </a:rPr>
              <a:t> 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following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Environments</a:t>
            </a:r>
            <a:endParaRPr sz="1600" dirty="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Unit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</a:t>
            </a:r>
            <a:endParaRPr sz="1600" dirty="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QA</a:t>
            </a:r>
            <a:r>
              <a:rPr sz="1600" spc="-40" dirty="0">
                <a:latin typeface="Verdana"/>
                <a:cs typeface="Verdana"/>
              </a:rPr>
              <a:t> Test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</a:t>
            </a:r>
            <a:endParaRPr sz="1600" dirty="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Simple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</a:t>
            </a:r>
            <a:endParaRPr sz="1600" dirty="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Product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197" y="1700783"/>
          <a:ext cx="2819400" cy="340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/>
              </a:tblGrid>
              <a:tr h="812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1.</a:t>
                      </a:r>
                      <a:r>
                        <a:rPr sz="1800" spc="2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Entry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Criteria</a:t>
                      </a: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56324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	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Exit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Criteria</a:t>
                      </a: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812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56324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3.	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Test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Approach</a:t>
                      </a: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56324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4.	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Failure</a:t>
                      </a:r>
                      <a:r>
                        <a:rPr sz="18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based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5176" y="1659763"/>
          <a:ext cx="2800350" cy="318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0350"/>
              </a:tblGrid>
              <a:tr h="838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A.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Consultative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approach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B.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Acceptance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criteria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C.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Methodical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approach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D.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Completion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criteria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80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dirty="0"/>
              <a:t> </a:t>
            </a:r>
            <a:r>
              <a:rPr spc="-10" dirty="0"/>
              <a:t>–</a:t>
            </a:r>
            <a:r>
              <a:rPr spc="-15" dirty="0"/>
              <a:t> </a:t>
            </a:r>
            <a:r>
              <a:rPr spc="-5" dirty="0"/>
              <a:t>Match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5" dirty="0"/>
              <a:t>Following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822960" y="1097280"/>
            <a:ext cx="3200400" cy="432041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30"/>
              </a:spcBef>
              <a:buClr>
                <a:srgbClr val="00A0E3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50" dirty="0"/>
              <a:t>Test</a:t>
            </a:r>
            <a:r>
              <a:rPr sz="1800" spc="-25" dirty="0"/>
              <a:t> </a:t>
            </a:r>
            <a:r>
              <a:rPr sz="1800" dirty="0"/>
              <a:t>Plan</a:t>
            </a:r>
            <a:r>
              <a:rPr sz="1800" spc="-15" dirty="0"/>
              <a:t> </a:t>
            </a:r>
            <a:r>
              <a:rPr sz="1800" spc="-5" dirty="0"/>
              <a:t>Identifier</a:t>
            </a:r>
          </a:p>
          <a:p>
            <a:pPr marL="356870" indent="-344805">
              <a:lnSpc>
                <a:spcPct val="100000"/>
              </a:lnSpc>
              <a:spcBef>
                <a:spcPts val="935"/>
              </a:spcBef>
              <a:buClr>
                <a:srgbClr val="00A0E3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10" dirty="0"/>
              <a:t>References</a:t>
            </a:r>
          </a:p>
          <a:p>
            <a:pPr marL="356870" indent="-344805">
              <a:lnSpc>
                <a:spcPct val="100000"/>
              </a:lnSpc>
              <a:spcBef>
                <a:spcPts val="940"/>
              </a:spcBef>
              <a:buClr>
                <a:srgbClr val="00A0E3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5" dirty="0"/>
              <a:t>Introduction</a:t>
            </a:r>
          </a:p>
          <a:p>
            <a:pPr marL="356870" indent="-344805">
              <a:lnSpc>
                <a:spcPct val="100000"/>
              </a:lnSpc>
              <a:spcBef>
                <a:spcPts val="935"/>
              </a:spcBef>
              <a:buClr>
                <a:srgbClr val="00A0E3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50" dirty="0"/>
              <a:t>Test</a:t>
            </a:r>
            <a:r>
              <a:rPr sz="1800" spc="-45" dirty="0"/>
              <a:t> </a:t>
            </a:r>
            <a:r>
              <a:rPr sz="1800" spc="-5" dirty="0"/>
              <a:t>Items</a:t>
            </a:r>
          </a:p>
          <a:p>
            <a:pPr marL="356870" indent="-344805">
              <a:lnSpc>
                <a:spcPct val="100000"/>
              </a:lnSpc>
              <a:spcBef>
                <a:spcPts val="940"/>
              </a:spcBef>
              <a:buClr>
                <a:srgbClr val="00A0E3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10" dirty="0"/>
              <a:t>Software</a:t>
            </a:r>
            <a:r>
              <a:rPr sz="1800" spc="-20" dirty="0"/>
              <a:t> </a:t>
            </a:r>
            <a:r>
              <a:rPr sz="1800" spc="-5" dirty="0"/>
              <a:t>Risk</a:t>
            </a:r>
            <a:r>
              <a:rPr sz="1800" spc="-15" dirty="0"/>
              <a:t> </a:t>
            </a:r>
            <a:r>
              <a:rPr sz="1800" spc="-5" dirty="0"/>
              <a:t>Issues</a:t>
            </a:r>
          </a:p>
          <a:p>
            <a:pPr marL="356870" indent="-344805">
              <a:lnSpc>
                <a:spcPct val="100000"/>
              </a:lnSpc>
              <a:spcBef>
                <a:spcPts val="940"/>
              </a:spcBef>
              <a:buClr>
                <a:srgbClr val="00A0E3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10" dirty="0"/>
              <a:t>Features</a:t>
            </a:r>
            <a:r>
              <a:rPr sz="1800" spc="-20" dirty="0"/>
              <a:t> </a:t>
            </a:r>
            <a:r>
              <a:rPr sz="1800" dirty="0"/>
              <a:t>to</a:t>
            </a:r>
            <a:r>
              <a:rPr sz="1800" spc="-10" dirty="0"/>
              <a:t> </a:t>
            </a:r>
            <a:r>
              <a:rPr sz="1800" dirty="0"/>
              <a:t>be</a:t>
            </a:r>
            <a:r>
              <a:rPr sz="1800" spc="-15" dirty="0"/>
              <a:t> </a:t>
            </a:r>
            <a:r>
              <a:rPr sz="1800" spc="-35" dirty="0"/>
              <a:t>Tested</a:t>
            </a:r>
          </a:p>
          <a:p>
            <a:pPr marL="356870" indent="-344805">
              <a:lnSpc>
                <a:spcPct val="100000"/>
              </a:lnSpc>
              <a:spcBef>
                <a:spcPts val="910"/>
              </a:spcBef>
              <a:buClr>
                <a:srgbClr val="00A0E3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10" dirty="0"/>
              <a:t>Features</a:t>
            </a:r>
            <a:r>
              <a:rPr sz="1800" spc="-20" dirty="0"/>
              <a:t> </a:t>
            </a:r>
            <a:r>
              <a:rPr sz="1800" spc="-5" dirty="0"/>
              <a:t>not</a:t>
            </a:r>
            <a:r>
              <a:rPr sz="1800" spc="-10" dirty="0"/>
              <a:t> </a:t>
            </a:r>
            <a:r>
              <a:rPr sz="1800" dirty="0"/>
              <a:t>to</a:t>
            </a:r>
            <a:r>
              <a:rPr sz="1800" spc="-5" dirty="0"/>
              <a:t> be</a:t>
            </a:r>
            <a:r>
              <a:rPr sz="1800" spc="-10" dirty="0"/>
              <a:t> </a:t>
            </a:r>
            <a:r>
              <a:rPr sz="1800" spc="-35" dirty="0"/>
              <a:t>Tested</a:t>
            </a:r>
          </a:p>
          <a:p>
            <a:pPr marL="356870" indent="-344805">
              <a:lnSpc>
                <a:spcPct val="100000"/>
              </a:lnSpc>
              <a:spcBef>
                <a:spcPts val="940"/>
              </a:spcBef>
              <a:buClr>
                <a:srgbClr val="00A0E3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50" dirty="0"/>
              <a:t>Test</a:t>
            </a:r>
            <a:r>
              <a:rPr sz="1800" spc="-30" dirty="0"/>
              <a:t> </a:t>
            </a:r>
            <a:r>
              <a:rPr sz="1800" dirty="0"/>
              <a:t>Approach</a:t>
            </a:r>
            <a:r>
              <a:rPr sz="1800" spc="-50" dirty="0"/>
              <a:t> </a:t>
            </a:r>
            <a:r>
              <a:rPr sz="1800" spc="-5" dirty="0"/>
              <a:t>(Strategy)</a:t>
            </a:r>
          </a:p>
          <a:p>
            <a:pPr marL="356870" indent="-344805">
              <a:lnSpc>
                <a:spcPct val="100000"/>
              </a:lnSpc>
              <a:spcBef>
                <a:spcPts val="935"/>
              </a:spcBef>
              <a:buClr>
                <a:srgbClr val="00A0E3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5" dirty="0"/>
              <a:t>Item</a:t>
            </a:r>
            <a:r>
              <a:rPr sz="1800" dirty="0"/>
              <a:t> </a:t>
            </a:r>
            <a:r>
              <a:rPr sz="1800" spc="-20" dirty="0"/>
              <a:t>Pass/Fail</a:t>
            </a:r>
            <a:r>
              <a:rPr sz="1800" spc="5" dirty="0"/>
              <a:t> </a:t>
            </a:r>
            <a:r>
              <a:rPr sz="1800" dirty="0"/>
              <a:t>Criteria</a:t>
            </a:r>
          </a:p>
          <a:p>
            <a:pPr marL="356870" indent="-344805">
              <a:lnSpc>
                <a:spcPct val="100000"/>
              </a:lnSpc>
              <a:spcBef>
                <a:spcPts val="940"/>
              </a:spcBef>
              <a:buClr>
                <a:srgbClr val="00A0E3"/>
              </a:buClr>
              <a:buSzPct val="80555"/>
              <a:buAutoNum type="arabicPeriod"/>
              <a:tabLst>
                <a:tab pos="357505" algn="l"/>
              </a:tabLst>
            </a:pPr>
            <a:r>
              <a:rPr sz="1800" spc="-5" dirty="0"/>
              <a:t>Suspension</a:t>
            </a:r>
            <a:r>
              <a:rPr sz="1800" spc="-20" dirty="0"/>
              <a:t> </a:t>
            </a:r>
            <a:r>
              <a:rPr sz="1800" dirty="0"/>
              <a:t>Criteria</a:t>
            </a:r>
            <a:r>
              <a:rPr sz="1800" spc="-50" dirty="0"/>
              <a:t> </a:t>
            </a:r>
            <a:r>
              <a:rPr sz="1800" spc="-5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z="1800" spc="-5" dirty="0"/>
              <a:t>Resumption</a:t>
            </a:r>
            <a:r>
              <a:rPr sz="1800" spc="-100" dirty="0"/>
              <a:t> </a:t>
            </a:r>
            <a:r>
              <a:rPr sz="1800"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00016" y="1097280"/>
            <a:ext cx="3200400" cy="3927998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415290" indent="-402590">
              <a:lnSpc>
                <a:spcPct val="100000"/>
              </a:lnSpc>
              <a:spcBef>
                <a:spcPts val="1030"/>
              </a:spcBef>
              <a:buClr>
                <a:srgbClr val="00A0E3"/>
              </a:buClr>
              <a:buSzPct val="69444"/>
              <a:buFont typeface="Arial"/>
              <a:buAutoNum type="arabicPeriod" startAt="11"/>
              <a:tabLst>
                <a:tab pos="414655" algn="l"/>
                <a:tab pos="415290" algn="l"/>
              </a:tabLst>
            </a:pPr>
            <a:r>
              <a:rPr sz="1800" spc="-50" dirty="0"/>
              <a:t>Test</a:t>
            </a:r>
            <a:r>
              <a:rPr sz="1800" spc="-35" dirty="0"/>
              <a:t> </a:t>
            </a:r>
            <a:r>
              <a:rPr sz="1800" spc="-5" dirty="0"/>
              <a:t>Deliverables</a:t>
            </a:r>
          </a:p>
          <a:p>
            <a:pPr marL="439420" indent="-427355">
              <a:lnSpc>
                <a:spcPct val="100000"/>
              </a:lnSpc>
              <a:spcBef>
                <a:spcPts val="935"/>
              </a:spcBef>
              <a:buClr>
                <a:srgbClr val="00A0E3"/>
              </a:buClr>
              <a:buSzPct val="80555"/>
              <a:buAutoNum type="arabicPeriod" startAt="11"/>
              <a:tabLst>
                <a:tab pos="439420" algn="l"/>
                <a:tab pos="440055" algn="l"/>
              </a:tabLst>
            </a:pPr>
            <a:r>
              <a:rPr sz="1800" spc="-30" dirty="0"/>
              <a:t>Testing</a:t>
            </a:r>
            <a:r>
              <a:rPr sz="1800" spc="-45" dirty="0"/>
              <a:t> </a:t>
            </a:r>
            <a:r>
              <a:rPr sz="1800" spc="-50" dirty="0"/>
              <a:t>Tasks</a:t>
            </a:r>
          </a:p>
          <a:p>
            <a:pPr marL="439420" indent="-427355">
              <a:lnSpc>
                <a:spcPct val="100000"/>
              </a:lnSpc>
              <a:spcBef>
                <a:spcPts val="940"/>
              </a:spcBef>
              <a:buClr>
                <a:srgbClr val="00A0E3"/>
              </a:buClr>
              <a:buSzPct val="80555"/>
              <a:buAutoNum type="arabicPeriod" startAt="11"/>
              <a:tabLst>
                <a:tab pos="439420" algn="l"/>
                <a:tab pos="440055" algn="l"/>
              </a:tabLst>
            </a:pPr>
            <a:r>
              <a:rPr sz="1800" spc="-10" dirty="0"/>
              <a:t>Environmental</a:t>
            </a:r>
            <a:r>
              <a:rPr sz="1800" spc="-20" dirty="0"/>
              <a:t> </a:t>
            </a:r>
            <a:r>
              <a:rPr sz="1800" dirty="0"/>
              <a:t>Needs</a:t>
            </a:r>
          </a:p>
          <a:p>
            <a:pPr marL="439420" indent="-427355">
              <a:lnSpc>
                <a:spcPct val="100000"/>
              </a:lnSpc>
              <a:spcBef>
                <a:spcPts val="935"/>
              </a:spcBef>
              <a:buClr>
                <a:srgbClr val="00A0E3"/>
              </a:buClr>
              <a:buSzPct val="80555"/>
              <a:buAutoNum type="arabicPeriod" startAt="11"/>
              <a:tabLst>
                <a:tab pos="439420" algn="l"/>
                <a:tab pos="440055" algn="l"/>
              </a:tabLst>
            </a:pPr>
            <a:r>
              <a:rPr sz="1800" spc="-5" dirty="0"/>
              <a:t>Staffing</a:t>
            </a:r>
            <a:r>
              <a:rPr sz="1800" dirty="0"/>
              <a:t> </a:t>
            </a:r>
            <a:r>
              <a:rPr sz="1800" spc="-10" dirty="0"/>
              <a:t>and</a:t>
            </a:r>
            <a:r>
              <a:rPr sz="1800" spc="5" dirty="0"/>
              <a:t> </a:t>
            </a:r>
            <a:r>
              <a:rPr sz="1800" spc="-30" dirty="0"/>
              <a:t>Training</a:t>
            </a:r>
            <a:r>
              <a:rPr sz="1800" spc="-15" dirty="0"/>
              <a:t> </a:t>
            </a:r>
            <a:r>
              <a:rPr sz="1800" spc="-5" dirty="0"/>
              <a:t>Needs</a:t>
            </a:r>
          </a:p>
          <a:p>
            <a:pPr marL="439420" indent="-427355">
              <a:lnSpc>
                <a:spcPct val="100000"/>
              </a:lnSpc>
              <a:spcBef>
                <a:spcPts val="940"/>
              </a:spcBef>
              <a:buClr>
                <a:srgbClr val="00A0E3"/>
              </a:buClr>
              <a:buSzPct val="80555"/>
              <a:buAutoNum type="arabicPeriod" startAt="11"/>
              <a:tabLst>
                <a:tab pos="439420" algn="l"/>
                <a:tab pos="440055" algn="l"/>
              </a:tabLst>
            </a:pPr>
            <a:r>
              <a:rPr sz="1800" spc="-5" dirty="0"/>
              <a:t>Responsibilities</a:t>
            </a:r>
          </a:p>
          <a:p>
            <a:pPr marL="439420" indent="-427355">
              <a:lnSpc>
                <a:spcPct val="100000"/>
              </a:lnSpc>
              <a:spcBef>
                <a:spcPts val="940"/>
              </a:spcBef>
              <a:buClr>
                <a:srgbClr val="00A0E3"/>
              </a:buClr>
              <a:buSzPct val="80555"/>
              <a:buAutoNum type="arabicPeriod" startAt="11"/>
              <a:tabLst>
                <a:tab pos="439420" algn="l"/>
                <a:tab pos="440055" algn="l"/>
              </a:tabLst>
            </a:pPr>
            <a:r>
              <a:rPr sz="1800" spc="-5" dirty="0"/>
              <a:t>Schedule</a:t>
            </a:r>
          </a:p>
          <a:p>
            <a:pPr marL="439420" indent="-427355">
              <a:lnSpc>
                <a:spcPct val="100000"/>
              </a:lnSpc>
              <a:spcBef>
                <a:spcPts val="910"/>
              </a:spcBef>
              <a:buClr>
                <a:srgbClr val="00A0E3"/>
              </a:buClr>
              <a:buSzPct val="80555"/>
              <a:buAutoNum type="arabicPeriod" startAt="11"/>
              <a:tabLst>
                <a:tab pos="439420" algn="l"/>
                <a:tab pos="440055" algn="l"/>
              </a:tabLst>
            </a:pPr>
            <a:r>
              <a:rPr sz="1800" spc="-5" dirty="0"/>
              <a:t>Planning</a:t>
            </a:r>
            <a:r>
              <a:rPr sz="1800" spc="-10" dirty="0"/>
              <a:t> </a:t>
            </a:r>
            <a:r>
              <a:rPr sz="1800" spc="-5" dirty="0"/>
              <a:t>Risks</a:t>
            </a:r>
            <a:r>
              <a:rPr sz="1800" spc="-15" dirty="0"/>
              <a:t> </a:t>
            </a:r>
            <a:r>
              <a:rPr sz="1800" spc="-1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z="1800" spc="-5" dirty="0"/>
              <a:t>Contingencies</a:t>
            </a:r>
          </a:p>
          <a:p>
            <a:pPr marL="439420" indent="-427355">
              <a:lnSpc>
                <a:spcPct val="100000"/>
              </a:lnSpc>
              <a:spcBef>
                <a:spcPts val="940"/>
              </a:spcBef>
              <a:buClr>
                <a:srgbClr val="00A0E3"/>
              </a:buClr>
              <a:buSzPct val="80555"/>
              <a:buAutoNum type="arabicPeriod" startAt="18"/>
              <a:tabLst>
                <a:tab pos="439420" algn="l"/>
                <a:tab pos="440055" algn="l"/>
              </a:tabLst>
            </a:pPr>
            <a:r>
              <a:rPr sz="1800" spc="-10" dirty="0"/>
              <a:t>Approvals</a:t>
            </a:r>
          </a:p>
          <a:p>
            <a:pPr marL="356870" indent="-344805">
              <a:lnSpc>
                <a:spcPct val="100000"/>
              </a:lnSpc>
              <a:spcBef>
                <a:spcPts val="935"/>
              </a:spcBef>
              <a:buClr>
                <a:srgbClr val="00A0E3"/>
              </a:buClr>
              <a:buSzPct val="80555"/>
              <a:buAutoNum type="arabicPeriod" startAt="18"/>
              <a:tabLst>
                <a:tab pos="357505" algn="l"/>
              </a:tabLst>
            </a:pPr>
            <a:r>
              <a:rPr sz="1800" spc="-5" dirty="0"/>
              <a:t>Glossary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8633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5" dirty="0"/>
              <a:t> </a:t>
            </a:r>
            <a:r>
              <a:rPr dirty="0"/>
              <a:t>Plan</a:t>
            </a:r>
            <a:r>
              <a:rPr spc="-35" dirty="0"/>
              <a:t> </a:t>
            </a:r>
            <a:r>
              <a:rPr spc="-5" dirty="0"/>
              <a:t>Contents </a:t>
            </a:r>
            <a:r>
              <a:rPr spc="-15" dirty="0"/>
              <a:t>(IEEE</a:t>
            </a:r>
            <a:r>
              <a:rPr spc="5" dirty="0"/>
              <a:t> </a:t>
            </a:r>
            <a:r>
              <a:rPr spc="-5" dirty="0"/>
              <a:t>829)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40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15" dirty="0"/>
              <a:t> </a:t>
            </a:r>
            <a:r>
              <a:rPr spc="5" dirty="0"/>
              <a:t>Planning</a:t>
            </a:r>
            <a:r>
              <a:rPr spc="-95" dirty="0"/>
              <a:t> </a:t>
            </a:r>
            <a:r>
              <a:rPr dirty="0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36" y="1217168"/>
            <a:ext cx="8915400" cy="545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Determining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scope,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identifying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objectives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Defining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overall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approach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definition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levels,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entry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endParaRPr sz="1700">
              <a:latin typeface="Verdana"/>
              <a:cs typeface="Verdana"/>
            </a:endParaRPr>
          </a:p>
          <a:p>
            <a:pPr marL="301625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exit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criteria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Integrating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coordinating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SDLC</a:t>
            </a:r>
            <a:r>
              <a:rPr sz="1700" spc="-5" dirty="0">
                <a:latin typeface="Verdana"/>
                <a:cs typeface="Verdana"/>
              </a:rPr>
              <a:t> activities</a:t>
            </a:r>
            <a:endParaRPr sz="1700">
              <a:latin typeface="Verdana"/>
              <a:cs typeface="Verdana"/>
            </a:endParaRPr>
          </a:p>
          <a:p>
            <a:pPr marL="301625" marR="5080" indent="-289560">
              <a:lnSpc>
                <a:spcPct val="150100"/>
              </a:lnSpc>
              <a:spcBef>
                <a:spcPts val="489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dirty="0">
                <a:latin typeface="Verdana"/>
                <a:cs typeface="Verdana"/>
              </a:rPr>
              <a:t>Making </a:t>
            </a:r>
            <a:r>
              <a:rPr sz="1700" spc="-5" dirty="0">
                <a:latin typeface="Verdana"/>
                <a:cs typeface="Verdana"/>
              </a:rPr>
              <a:t>decisions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about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what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roles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will</a:t>
            </a:r>
            <a:r>
              <a:rPr sz="1700" spc="-5" dirty="0">
                <a:latin typeface="Verdana"/>
                <a:cs typeface="Verdana"/>
              </a:rPr>
              <a:t> perform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activities,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how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should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done,</a:t>
            </a:r>
            <a:r>
              <a:rPr sz="1700" spc="5" dirty="0">
                <a:latin typeface="Verdana"/>
                <a:cs typeface="Verdana"/>
              </a:rPr>
              <a:t> and</a:t>
            </a:r>
            <a:r>
              <a:rPr sz="1700" dirty="0">
                <a:latin typeface="Verdana"/>
                <a:cs typeface="Verdana"/>
              </a:rPr>
              <a:t> how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will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evaluated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Scheduling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analysis and </a:t>
            </a:r>
            <a:r>
              <a:rPr sz="1700" spc="-5" dirty="0">
                <a:latin typeface="Verdana"/>
                <a:cs typeface="Verdana"/>
              </a:rPr>
              <a:t>design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Scheduling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implementation,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execution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evaluation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Assigning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resources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5" dirty="0">
                <a:latin typeface="Verdana"/>
                <a:cs typeface="Verdana"/>
              </a:rPr>
              <a:t> the different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Defining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amount,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level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detail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templates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documentation</a:t>
            </a:r>
            <a:endParaRPr sz="1700">
              <a:latin typeface="Verdana"/>
              <a:cs typeface="Verdana"/>
            </a:endParaRPr>
          </a:p>
          <a:p>
            <a:pPr marL="301625" marR="1116330" indent="-289560">
              <a:lnSpc>
                <a:spcPct val="149500"/>
              </a:lnSpc>
              <a:spcBef>
                <a:spcPts val="53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Selecting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monitoring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controlling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preparation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execution,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resolution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risk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issues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4810"/>
            <a:ext cx="29470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5.2</a:t>
            </a:r>
            <a:r>
              <a:rPr sz="14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6FAC"/>
                </a:solidFill>
                <a:latin typeface="Verdana"/>
                <a:cs typeface="Verdana"/>
              </a:rPr>
              <a:t>Planning</a:t>
            </a:r>
            <a:r>
              <a:rPr sz="1400" spc="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Estimation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759409"/>
            <a:ext cx="49180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5.2.2</a:t>
            </a:r>
            <a:r>
              <a:rPr spc="5" dirty="0"/>
              <a:t> </a:t>
            </a:r>
            <a:r>
              <a:rPr spc="-70" dirty="0"/>
              <a:t>Test</a:t>
            </a:r>
            <a:r>
              <a:rPr spc="15" dirty="0"/>
              <a:t> </a:t>
            </a:r>
            <a:r>
              <a:rPr spc="-10" dirty="0"/>
              <a:t>Strategy</a:t>
            </a:r>
            <a:r>
              <a:rPr spc="10" dirty="0"/>
              <a:t> </a:t>
            </a:r>
            <a:r>
              <a:rPr spc="-5" dirty="0"/>
              <a:t>and </a:t>
            </a:r>
            <a:r>
              <a:rPr spc="-70" dirty="0"/>
              <a:t>Test</a:t>
            </a:r>
            <a:r>
              <a:rPr spc="1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959" y="1453892"/>
            <a:ext cx="8827770" cy="398526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Strategy?</a:t>
            </a:r>
            <a:endParaRPr sz="1800">
              <a:latin typeface="Verdana"/>
              <a:cs typeface="Verdana"/>
            </a:endParaRPr>
          </a:p>
          <a:p>
            <a:pPr marL="305435" indent="-290830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strategy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describes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organizational</a:t>
            </a:r>
            <a:endParaRPr sz="1700">
              <a:latin typeface="Verdana"/>
              <a:cs typeface="Verdana"/>
            </a:endParaRPr>
          </a:p>
          <a:p>
            <a:pPr marL="305435">
              <a:lnSpc>
                <a:spcPct val="100000"/>
              </a:lnSpc>
              <a:spcBef>
                <a:spcPts val="1035"/>
              </a:spcBef>
            </a:pPr>
            <a:r>
              <a:rPr sz="1700" spc="-15" dirty="0">
                <a:latin typeface="Verdana"/>
                <a:cs typeface="Verdana"/>
              </a:rPr>
              <a:t>level.</a:t>
            </a:r>
            <a:endParaRPr sz="1700">
              <a:latin typeface="Verdana"/>
              <a:cs typeface="Verdana"/>
            </a:endParaRPr>
          </a:p>
          <a:p>
            <a:pPr marL="305435" marR="5080" indent="-290195" algn="just">
              <a:lnSpc>
                <a:spcPct val="150100"/>
              </a:lnSpc>
              <a:spcBef>
                <a:spcPts val="49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6070" algn="l"/>
              </a:tabLst>
            </a:pP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spc="-5" dirty="0">
                <a:latin typeface="Verdana"/>
                <a:cs typeface="Verdana"/>
              </a:rPr>
              <a:t>strategy </a:t>
            </a:r>
            <a:r>
              <a:rPr sz="1700" dirty="0">
                <a:latin typeface="Verdana"/>
                <a:cs typeface="Verdana"/>
              </a:rPr>
              <a:t>means “How </a:t>
            </a:r>
            <a:r>
              <a:rPr sz="1700" spc="-10" dirty="0">
                <a:latin typeface="Verdana"/>
                <a:cs typeface="Verdana"/>
              </a:rPr>
              <a:t>you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going to test the application?” </a:t>
            </a:r>
            <a:r>
              <a:rPr sz="1700" spc="-40" dirty="0">
                <a:latin typeface="Verdana"/>
                <a:cs typeface="Verdana"/>
              </a:rPr>
              <a:t>You </a:t>
            </a:r>
            <a:r>
              <a:rPr sz="1700" spc="-5" dirty="0">
                <a:latin typeface="Verdana"/>
                <a:cs typeface="Verdana"/>
              </a:rPr>
              <a:t>need to </a:t>
            </a:r>
            <a:r>
              <a:rPr sz="1700" dirty="0">
                <a:latin typeface="Verdana"/>
                <a:cs typeface="Verdana"/>
              </a:rPr>
              <a:t> mention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exact </a:t>
            </a:r>
            <a:r>
              <a:rPr sz="1700" spc="-5" dirty="0">
                <a:latin typeface="Verdana"/>
                <a:cs typeface="Verdana"/>
              </a:rPr>
              <a:t>process/strategy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10" dirty="0">
                <a:latin typeface="Verdana"/>
                <a:cs typeface="Verdana"/>
              </a:rPr>
              <a:t>you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going to follow when </a:t>
            </a:r>
            <a:r>
              <a:rPr sz="1700" spc="-10" dirty="0">
                <a:latin typeface="Verdana"/>
                <a:cs typeface="Verdana"/>
              </a:rPr>
              <a:t>you will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get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application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AC"/>
              </a:buClr>
              <a:buFont typeface="Wingdings"/>
              <a:buChar char=""/>
            </a:pPr>
            <a:endParaRPr sz="2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Approach:</a:t>
            </a:r>
            <a:endParaRPr sz="1800">
              <a:latin typeface="Verdana"/>
              <a:cs typeface="Verdana"/>
            </a:endParaRPr>
          </a:p>
          <a:p>
            <a:pPr marL="305435" indent="-290830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approach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strategy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implementation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how</a:t>
            </a:r>
            <a:endParaRPr sz="1700">
              <a:latin typeface="Verdana"/>
              <a:cs typeface="Verdana"/>
            </a:endParaRPr>
          </a:p>
          <a:p>
            <a:pPr marL="305435">
              <a:lnSpc>
                <a:spcPct val="100000"/>
              </a:lnSpc>
              <a:spcBef>
                <a:spcPts val="1030"/>
              </a:spcBef>
            </a:pP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would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carried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out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84810"/>
            <a:ext cx="29470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5.2</a:t>
            </a:r>
            <a:r>
              <a:rPr sz="14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6FAC"/>
                </a:solidFill>
                <a:latin typeface="Verdana"/>
                <a:cs typeface="Verdana"/>
              </a:rPr>
              <a:t>Planning</a:t>
            </a:r>
            <a:r>
              <a:rPr sz="1400" spc="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4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Estimation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759409"/>
            <a:ext cx="67246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5.2.3</a:t>
            </a:r>
            <a:r>
              <a:rPr spc="10" dirty="0"/>
              <a:t> </a:t>
            </a:r>
            <a:r>
              <a:rPr spc="-10" dirty="0"/>
              <a:t>Entry</a:t>
            </a:r>
            <a:r>
              <a:rPr spc="10" dirty="0"/>
              <a:t> </a:t>
            </a:r>
            <a:r>
              <a:rPr spc="-5" dirty="0"/>
              <a:t>Criteria</a:t>
            </a:r>
            <a:r>
              <a:rPr dirty="0"/>
              <a:t> </a:t>
            </a:r>
            <a:r>
              <a:rPr spc="-15" dirty="0"/>
              <a:t>(Ready)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Exit Criteria</a:t>
            </a:r>
            <a:r>
              <a:rPr spc="5" dirty="0"/>
              <a:t> </a:t>
            </a:r>
            <a:r>
              <a:rPr spc="-10" dirty="0"/>
              <a:t>(Done)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959" y="1691716"/>
            <a:ext cx="8697595" cy="3530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b="1" spc="5" dirty="0">
                <a:latin typeface="Verdana"/>
                <a:cs typeface="Verdana"/>
              </a:rPr>
              <a:t>Entry</a:t>
            </a:r>
            <a:r>
              <a:rPr sz="2700" b="1" spc="-65" dirty="0">
                <a:latin typeface="Verdana"/>
                <a:cs typeface="Verdana"/>
              </a:rPr>
              <a:t> </a:t>
            </a:r>
            <a:r>
              <a:rPr sz="2700" b="1" spc="5" dirty="0">
                <a:latin typeface="Verdana"/>
                <a:cs typeface="Verdana"/>
              </a:rPr>
              <a:t>Criteria</a:t>
            </a:r>
            <a:r>
              <a:rPr sz="2700" b="1" spc="-85" dirty="0">
                <a:latin typeface="Verdana"/>
                <a:cs typeface="Verdana"/>
              </a:rPr>
              <a:t> </a:t>
            </a:r>
            <a:r>
              <a:rPr sz="2700" b="1" spc="5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305435" indent="-290830">
              <a:lnSpc>
                <a:spcPct val="100000"/>
              </a:lnSpc>
              <a:spcBef>
                <a:spcPts val="193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spc="-15" dirty="0">
                <a:latin typeface="Verdana"/>
                <a:cs typeface="Verdana"/>
              </a:rPr>
              <a:t>Availability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testable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user </a:t>
            </a:r>
            <a:r>
              <a:rPr sz="1700" spc="-5" dirty="0">
                <a:latin typeface="Verdana"/>
                <a:cs typeface="Verdana"/>
              </a:rPr>
              <a:t>stories,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and/or</a:t>
            </a:r>
            <a:r>
              <a:rPr sz="1700" spc="-5" dirty="0">
                <a:latin typeface="Verdana"/>
                <a:cs typeface="Verdana"/>
              </a:rPr>
              <a:t> models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when</a:t>
            </a:r>
            <a:endParaRPr sz="1700">
              <a:latin typeface="Verdana"/>
              <a:cs typeface="Verdana"/>
            </a:endParaRPr>
          </a:p>
          <a:p>
            <a:pPr marL="305435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following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model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based testing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strategy)</a:t>
            </a:r>
            <a:endParaRPr sz="1700">
              <a:latin typeface="Verdana"/>
              <a:cs typeface="Verdana"/>
            </a:endParaRPr>
          </a:p>
          <a:p>
            <a:pPr marL="305435" marR="508634" indent="-290195">
              <a:lnSpc>
                <a:spcPct val="149500"/>
              </a:lnSpc>
              <a:spcBef>
                <a:spcPts val="530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spc="-15" dirty="0">
                <a:latin typeface="Verdana"/>
                <a:cs typeface="Verdana"/>
              </a:rPr>
              <a:t>Availability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items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have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exit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criteria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5" dirty="0">
                <a:latin typeface="Verdana"/>
                <a:cs typeface="Verdana"/>
              </a:rPr>
              <a:t> any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prior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levels</a:t>
            </a:r>
            <a:endParaRPr sz="1700">
              <a:latin typeface="Verdana"/>
              <a:cs typeface="Verdana"/>
            </a:endParaRPr>
          </a:p>
          <a:p>
            <a:pPr marL="305435" indent="-29083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spc="-10" dirty="0">
                <a:latin typeface="Verdana"/>
                <a:cs typeface="Verdana"/>
              </a:rPr>
              <a:t>Availability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environment</a:t>
            </a:r>
            <a:endParaRPr sz="1700">
              <a:latin typeface="Verdana"/>
              <a:cs typeface="Verdana"/>
            </a:endParaRPr>
          </a:p>
          <a:p>
            <a:pPr marL="305435" indent="-29083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spc="-15" dirty="0">
                <a:latin typeface="Verdana"/>
                <a:cs typeface="Verdana"/>
              </a:rPr>
              <a:t>Availability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necessary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tools</a:t>
            </a:r>
            <a:endParaRPr sz="1700">
              <a:latin typeface="Verdana"/>
              <a:cs typeface="Verdana"/>
            </a:endParaRPr>
          </a:p>
          <a:p>
            <a:pPr marL="305435" indent="-29083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9411"/>
              <a:buFont typeface="Wingdings"/>
              <a:buChar char=""/>
              <a:tabLst>
                <a:tab pos="305435" algn="l"/>
                <a:tab pos="306070" algn="l"/>
              </a:tabLst>
            </a:pPr>
            <a:r>
              <a:rPr sz="1700" spc="-15" dirty="0">
                <a:latin typeface="Verdana"/>
                <a:cs typeface="Verdana"/>
              </a:rPr>
              <a:t>Availability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data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other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necessary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resources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138</TotalTime>
  <Words>4327</Words>
  <Application>Microsoft Office PowerPoint</Application>
  <PresentationFormat>On-screen Show (4:3)</PresentationFormat>
  <Paragraphs>572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Angles</vt:lpstr>
      <vt:lpstr>PowerPoint Presentation</vt:lpstr>
      <vt:lpstr>Lesson Objectives</vt:lpstr>
      <vt:lpstr>5.1.1 Independent Testing</vt:lpstr>
      <vt:lpstr>5.1.1 Independent Testing (Cont..)</vt:lpstr>
      <vt:lpstr>5.2.1 Purpose and Content of a Test Plan</vt:lpstr>
      <vt:lpstr>Test Plan Contents (IEEE 829)</vt:lpstr>
      <vt:lpstr>Test Planning Activities</vt:lpstr>
      <vt:lpstr>5.2.2 Test Strategy and Test Approach</vt:lpstr>
      <vt:lpstr>5.2.3 Entry Criteria (Ready) and Exit Criteria (Done)</vt:lpstr>
      <vt:lpstr>5.2.3 Entry Criteria and Exit Criteria (Cont..)</vt:lpstr>
      <vt:lpstr>Example : Entry Criteria for Functional Testing</vt:lpstr>
      <vt:lpstr>Example : Exit Criteria for Functional Testing</vt:lpstr>
      <vt:lpstr>5.2.4 Test Case Execution Schedule</vt:lpstr>
      <vt:lpstr>Pre-execution Activities</vt:lpstr>
      <vt:lpstr>Setting up the Test Environment</vt:lpstr>
      <vt:lpstr>Before starting Execution</vt:lpstr>
      <vt:lpstr>During Execution</vt:lpstr>
      <vt:lpstr>After Execution</vt:lpstr>
      <vt:lpstr>5.2.5 Factors Influencing the Test Effort</vt:lpstr>
      <vt:lpstr>5.2.5 Factors Influencing the Test Effort (Cont..)</vt:lpstr>
      <vt:lpstr>5.2.6 Test Estimation Techniques</vt:lpstr>
      <vt:lpstr>5.3 Test Monitoring and Control</vt:lpstr>
      <vt:lpstr>5.3 Test Monitoring and Control (Cont..)</vt:lpstr>
      <vt:lpstr>5.3.1 Metrics used in Testing</vt:lpstr>
      <vt:lpstr>5.3.1 Metrics used in Testing (Cont..)</vt:lpstr>
      <vt:lpstr>Need of Metrics</vt:lpstr>
      <vt:lpstr>Types of Metrics</vt:lpstr>
      <vt:lpstr>Types of Metrics – Project Metrics</vt:lpstr>
      <vt:lpstr>Types of Metrics – Project Metrics (Cont..)</vt:lpstr>
      <vt:lpstr>Types of Metrics – Process Metrics</vt:lpstr>
      <vt:lpstr>Types of Metrics – Process Metrics (Cont..)</vt:lpstr>
      <vt:lpstr>Types of Metrics – Process Metrics (Cont..)</vt:lpstr>
      <vt:lpstr>Types of Metrics – Process Metrics (Cont..)</vt:lpstr>
      <vt:lpstr>Types of Metrics – Process Metrics (Cont..)</vt:lpstr>
      <vt:lpstr>Types of Metrics – Productivity Metrics</vt:lpstr>
      <vt:lpstr>Types of Metrics – Closure Metrics</vt:lpstr>
      <vt:lpstr>5.3.2 Purposes, Contents &amp; Audiences for Test Reports</vt:lpstr>
      <vt:lpstr>5.3.2 Purposes, Contents &amp; Audiences for Test Reports (Cont..)</vt:lpstr>
      <vt:lpstr>5.3.2 Purposes, Contents &amp; Audiences for Test Reports (Cont..)</vt:lpstr>
      <vt:lpstr>5.4 Configuration Management &amp; Configuration Control</vt:lpstr>
      <vt:lpstr>5.4 Configuration Management &amp; Configuration Control (Cont..)</vt:lpstr>
      <vt:lpstr>5.5.1 Definition of Risk</vt:lpstr>
      <vt:lpstr>5.5.2 Project Risks</vt:lpstr>
      <vt:lpstr>Project Risks (Cont..)</vt:lpstr>
      <vt:lpstr>Project Risks (Cont..)</vt:lpstr>
      <vt:lpstr>5.5.2 Product Risks</vt:lpstr>
      <vt:lpstr>5.5.3 Risk-based Testing and Product Quality</vt:lpstr>
      <vt:lpstr>5.6 Defect Management</vt:lpstr>
      <vt:lpstr>Objectives of Defect Report</vt:lpstr>
      <vt:lpstr>Summary</vt:lpstr>
      <vt:lpstr>Review - Questions</vt:lpstr>
      <vt:lpstr>Review – Match the Following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Concepts</dc:title>
  <dc:creator>iGATE</dc:creator>
  <cp:lastModifiedBy>918617893423</cp:lastModifiedBy>
  <cp:revision>4</cp:revision>
  <dcterms:created xsi:type="dcterms:W3CDTF">2021-10-20T09:29:14Z</dcterms:created>
  <dcterms:modified xsi:type="dcterms:W3CDTF">2021-10-24T13:14:07Z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2021-10-20T00:00:00Z</vt:filetime>
  </property>
</Properties>
</file>