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3528" y="0"/>
            <a:ext cx="5300471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163" y="3373373"/>
            <a:ext cx="23171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2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Cases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19" y="4442586"/>
            <a:ext cx="24288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006FAC"/>
                </a:solidFill>
                <a:latin typeface="Verdana"/>
                <a:cs typeface="Verdana"/>
              </a:rPr>
              <a:t>7: </a:t>
            </a:r>
            <a:r>
              <a:rPr sz="1400" spc="-15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4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976" y="376174"/>
            <a:ext cx="3956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Diagram</a:t>
            </a:r>
            <a:r>
              <a:rPr sz="2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–Example</a:t>
            </a:r>
            <a:r>
              <a:rPr sz="20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987550"/>
            <a:ext cx="8424672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880" y="1600200"/>
            <a:ext cx="1411605" cy="533400"/>
          </a:xfrm>
          <a:prstGeom prst="rect">
            <a:avLst/>
          </a:prstGeom>
          <a:ln w="12191">
            <a:solidFill>
              <a:srgbClr val="E2001F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2800" b="1" dirty="0">
                <a:solidFill>
                  <a:srgbClr val="000000"/>
                </a:solidFill>
                <a:latin typeface="Verdana"/>
                <a:cs typeface="Verdana"/>
              </a:rPr>
              <a:t>Actor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783" y="3041904"/>
            <a:ext cx="1329055" cy="524510"/>
          </a:xfrm>
          <a:prstGeom prst="rect">
            <a:avLst/>
          </a:prstGeom>
          <a:ln w="12191">
            <a:solidFill>
              <a:srgbClr val="E2001F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14"/>
              </a:spcBef>
            </a:pPr>
            <a:r>
              <a:rPr sz="2800" b="1" dirty="0">
                <a:latin typeface="Verdana"/>
                <a:cs typeface="Verdana"/>
              </a:rPr>
              <a:t>Goal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0167" y="4919471"/>
            <a:ext cx="1917700" cy="530860"/>
          </a:xfrm>
          <a:prstGeom prst="rect">
            <a:avLst/>
          </a:prstGeom>
          <a:ln w="12192">
            <a:solidFill>
              <a:srgbClr val="E2001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2800" b="1" dirty="0">
                <a:latin typeface="Verdana"/>
                <a:cs typeface="Verdana"/>
              </a:rPr>
              <a:t>Scenario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4721" y="4799202"/>
            <a:ext cx="1345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Verdana"/>
                <a:cs typeface="Verdana"/>
              </a:rPr>
              <a:t>condi</a:t>
            </a:r>
            <a:r>
              <a:rPr sz="2000" b="1" spc="-5" dirty="0">
                <a:latin typeface="Verdana"/>
                <a:cs typeface="Verdana"/>
              </a:rPr>
              <a:t>ti</a:t>
            </a:r>
            <a:r>
              <a:rPr sz="2000" b="1" spc="-20" dirty="0">
                <a:latin typeface="Verdana"/>
                <a:cs typeface="Verdana"/>
              </a:rPr>
              <a:t>o</a:t>
            </a:r>
            <a:r>
              <a:rPr sz="2000" b="1" spc="-10" dirty="0"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0214" y="5103317"/>
            <a:ext cx="196468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Verdana"/>
                <a:cs typeface="Verdana"/>
              </a:rPr>
              <a:t>succeed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/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fail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0616" y="3346703"/>
            <a:ext cx="2319655" cy="1530350"/>
          </a:xfrm>
          <a:custGeom>
            <a:avLst/>
            <a:gdLst/>
            <a:ahLst/>
            <a:cxnLst/>
            <a:rect l="l" t="t" r="r" b="b"/>
            <a:pathLst>
              <a:path w="2319654" h="1530350">
                <a:moveTo>
                  <a:pt x="2151887" y="234696"/>
                </a:moveTo>
                <a:lnTo>
                  <a:pt x="2151887" y="1530096"/>
                </a:lnTo>
              </a:path>
              <a:path w="2319654" h="1530350">
                <a:moveTo>
                  <a:pt x="1990344" y="1493520"/>
                </a:moveTo>
                <a:lnTo>
                  <a:pt x="2130551" y="1341120"/>
                </a:lnTo>
              </a:path>
              <a:path w="2319654" h="1530350">
                <a:moveTo>
                  <a:pt x="2319528" y="1496568"/>
                </a:moveTo>
                <a:lnTo>
                  <a:pt x="2179320" y="1344168"/>
                </a:lnTo>
              </a:path>
              <a:path w="2319654" h="153035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12192">
            <a:solidFill>
              <a:srgbClr val="E20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38427" y="2127504"/>
            <a:ext cx="398145" cy="920750"/>
            <a:chOff x="1138427" y="2127504"/>
            <a:chExt cx="398145" cy="920750"/>
          </a:xfrm>
        </p:grpSpPr>
        <p:sp>
          <p:nvSpPr>
            <p:cNvPr id="9" name="object 9"/>
            <p:cNvSpPr/>
            <p:nvPr/>
          </p:nvSpPr>
          <p:spPr>
            <a:xfrm>
              <a:off x="1249679" y="2127504"/>
              <a:ext cx="280670" cy="914400"/>
            </a:xfrm>
            <a:custGeom>
              <a:avLst/>
              <a:gdLst/>
              <a:ahLst/>
              <a:cxnLst/>
              <a:rect l="l" t="t" r="r" b="b"/>
              <a:pathLst>
                <a:path w="280669" h="914400">
                  <a:moveTo>
                    <a:pt x="137159" y="0"/>
                  </a:moveTo>
                  <a:lnTo>
                    <a:pt x="137159" y="914400"/>
                  </a:lnTo>
                </a:path>
                <a:path w="280669" h="914400">
                  <a:moveTo>
                    <a:pt x="0" y="914400"/>
                  </a:moveTo>
                  <a:lnTo>
                    <a:pt x="137159" y="762000"/>
                  </a:lnTo>
                </a:path>
                <a:path w="280669" h="914400">
                  <a:moveTo>
                    <a:pt x="280416" y="914400"/>
                  </a:moveTo>
                  <a:lnTo>
                    <a:pt x="137159" y="762000"/>
                  </a:lnTo>
                </a:path>
              </a:pathLst>
            </a:custGeom>
            <a:ln w="12192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8427" y="2279904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0" y="482600"/>
                  </a:moveTo>
                  <a:lnTo>
                    <a:pt x="38100" y="609600"/>
                  </a:lnTo>
                  <a:lnTo>
                    <a:pt x="60959" y="533400"/>
                  </a:lnTo>
                  <a:lnTo>
                    <a:pt x="31750" y="533400"/>
                  </a:lnTo>
                  <a:lnTo>
                    <a:pt x="31750" y="524933"/>
                  </a:lnTo>
                  <a:lnTo>
                    <a:pt x="0" y="482600"/>
                  </a:lnTo>
                  <a:close/>
                </a:path>
                <a:path w="76200" h="609600">
                  <a:moveTo>
                    <a:pt x="31750" y="524933"/>
                  </a:moveTo>
                  <a:lnTo>
                    <a:pt x="31750" y="533400"/>
                  </a:lnTo>
                  <a:lnTo>
                    <a:pt x="38100" y="533400"/>
                  </a:lnTo>
                  <a:lnTo>
                    <a:pt x="31750" y="524933"/>
                  </a:lnTo>
                  <a:close/>
                </a:path>
                <a:path w="76200" h="609600">
                  <a:moveTo>
                    <a:pt x="44450" y="0"/>
                  </a:moveTo>
                  <a:lnTo>
                    <a:pt x="31750" y="0"/>
                  </a:lnTo>
                  <a:lnTo>
                    <a:pt x="31750" y="524933"/>
                  </a:lnTo>
                  <a:lnTo>
                    <a:pt x="38100" y="533400"/>
                  </a:lnTo>
                  <a:lnTo>
                    <a:pt x="44450" y="524933"/>
                  </a:lnTo>
                  <a:lnTo>
                    <a:pt x="44450" y="0"/>
                  </a:lnTo>
                  <a:close/>
                </a:path>
                <a:path w="76200" h="609600">
                  <a:moveTo>
                    <a:pt x="44450" y="524933"/>
                  </a:moveTo>
                  <a:lnTo>
                    <a:pt x="38100" y="533400"/>
                  </a:lnTo>
                  <a:lnTo>
                    <a:pt x="44450" y="533400"/>
                  </a:lnTo>
                  <a:lnTo>
                    <a:pt x="44450" y="524933"/>
                  </a:lnTo>
                  <a:close/>
                </a:path>
                <a:path w="76200" h="609600">
                  <a:moveTo>
                    <a:pt x="76200" y="482600"/>
                  </a:moveTo>
                  <a:lnTo>
                    <a:pt x="44450" y="524933"/>
                  </a:lnTo>
                  <a:lnTo>
                    <a:pt x="44450" y="533400"/>
                  </a:lnTo>
                  <a:lnTo>
                    <a:pt x="60959" y="533400"/>
                  </a:lnTo>
                  <a:lnTo>
                    <a:pt x="76200" y="48260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5547359" y="4992623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136" y="0"/>
                </a:lnTo>
              </a:path>
            </a:pathLst>
          </a:custGeom>
          <a:ln w="12192">
            <a:solidFill>
              <a:srgbClr val="E20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4454" y="2324175"/>
            <a:ext cx="7289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Verdana"/>
                <a:cs typeface="Verdana"/>
              </a:rPr>
              <a:t>h</a:t>
            </a:r>
            <a:r>
              <a:rPr sz="2800" b="1" spc="5" dirty="0">
                <a:latin typeface="Verdana"/>
                <a:cs typeface="Verdana"/>
              </a:rPr>
              <a:t>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7326" y="2934157"/>
            <a:ext cx="13436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5" dirty="0">
                <a:latin typeface="Verdana"/>
                <a:cs typeface="Verdana"/>
              </a:rPr>
              <a:t>n</a:t>
            </a:r>
            <a:r>
              <a:rPr sz="2800" b="1" spc="5" dirty="0">
                <a:latin typeface="Verdana"/>
                <a:cs typeface="Verdana"/>
              </a:rPr>
              <a:t>ames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71344" y="2927604"/>
            <a:ext cx="494030" cy="76200"/>
          </a:xfrm>
          <a:custGeom>
            <a:avLst/>
            <a:gdLst/>
            <a:ahLst/>
            <a:cxnLst/>
            <a:rect l="l" t="t" r="r" b="b"/>
            <a:pathLst>
              <a:path w="494030" h="76200">
                <a:moveTo>
                  <a:pt x="417575" y="38100"/>
                </a:moveTo>
                <a:lnTo>
                  <a:pt x="366775" y="76200"/>
                </a:lnTo>
                <a:lnTo>
                  <a:pt x="472609" y="44450"/>
                </a:lnTo>
                <a:lnTo>
                  <a:pt x="417575" y="44450"/>
                </a:lnTo>
                <a:lnTo>
                  <a:pt x="417575" y="38100"/>
                </a:lnTo>
                <a:close/>
              </a:path>
              <a:path w="494030" h="76200">
                <a:moveTo>
                  <a:pt x="40910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09109" y="44450"/>
                </a:lnTo>
                <a:lnTo>
                  <a:pt x="417575" y="38100"/>
                </a:lnTo>
                <a:lnTo>
                  <a:pt x="409109" y="31750"/>
                </a:lnTo>
                <a:close/>
              </a:path>
              <a:path w="494030" h="76200">
                <a:moveTo>
                  <a:pt x="472609" y="31750"/>
                </a:moveTo>
                <a:lnTo>
                  <a:pt x="417575" y="31750"/>
                </a:lnTo>
                <a:lnTo>
                  <a:pt x="417575" y="44450"/>
                </a:lnTo>
                <a:lnTo>
                  <a:pt x="472609" y="44450"/>
                </a:lnTo>
                <a:lnTo>
                  <a:pt x="493775" y="38100"/>
                </a:lnTo>
                <a:lnTo>
                  <a:pt x="472609" y="31750"/>
                </a:lnTo>
                <a:close/>
              </a:path>
              <a:path w="494030" h="76200">
                <a:moveTo>
                  <a:pt x="366775" y="0"/>
                </a:moveTo>
                <a:lnTo>
                  <a:pt x="417575" y="38100"/>
                </a:lnTo>
                <a:lnTo>
                  <a:pt x="417575" y="31750"/>
                </a:lnTo>
                <a:lnTo>
                  <a:pt x="472609" y="31750"/>
                </a:lnTo>
                <a:lnTo>
                  <a:pt x="366775" y="0"/>
                </a:lnTo>
                <a:close/>
              </a:path>
            </a:pathLst>
          </a:custGeom>
          <a:solidFill>
            <a:srgbClr val="E2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727703" y="3029711"/>
            <a:ext cx="1932939" cy="1841500"/>
            <a:chOff x="3727703" y="3029711"/>
            <a:chExt cx="1932939" cy="1841500"/>
          </a:xfrm>
        </p:grpSpPr>
        <p:sp>
          <p:nvSpPr>
            <p:cNvPr id="16" name="object 16"/>
            <p:cNvSpPr/>
            <p:nvPr/>
          </p:nvSpPr>
          <p:spPr>
            <a:xfrm>
              <a:off x="3811523" y="3880103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0" y="482600"/>
                  </a:moveTo>
                  <a:lnTo>
                    <a:pt x="38100" y="609600"/>
                  </a:lnTo>
                  <a:lnTo>
                    <a:pt x="60960" y="533400"/>
                  </a:lnTo>
                  <a:lnTo>
                    <a:pt x="31750" y="533400"/>
                  </a:lnTo>
                  <a:lnTo>
                    <a:pt x="31750" y="524933"/>
                  </a:lnTo>
                  <a:lnTo>
                    <a:pt x="0" y="482600"/>
                  </a:lnTo>
                  <a:close/>
                </a:path>
                <a:path w="76200" h="609600">
                  <a:moveTo>
                    <a:pt x="31750" y="524933"/>
                  </a:moveTo>
                  <a:lnTo>
                    <a:pt x="31750" y="533400"/>
                  </a:lnTo>
                  <a:lnTo>
                    <a:pt x="38100" y="533400"/>
                  </a:lnTo>
                  <a:lnTo>
                    <a:pt x="31750" y="524933"/>
                  </a:lnTo>
                  <a:close/>
                </a:path>
                <a:path w="76200" h="609600">
                  <a:moveTo>
                    <a:pt x="44450" y="0"/>
                  </a:moveTo>
                  <a:lnTo>
                    <a:pt x="31750" y="0"/>
                  </a:lnTo>
                  <a:lnTo>
                    <a:pt x="31750" y="524933"/>
                  </a:lnTo>
                  <a:lnTo>
                    <a:pt x="38100" y="533400"/>
                  </a:lnTo>
                  <a:lnTo>
                    <a:pt x="44450" y="524933"/>
                  </a:lnTo>
                  <a:lnTo>
                    <a:pt x="44450" y="0"/>
                  </a:lnTo>
                  <a:close/>
                </a:path>
                <a:path w="76200" h="609600">
                  <a:moveTo>
                    <a:pt x="44450" y="524933"/>
                  </a:moveTo>
                  <a:lnTo>
                    <a:pt x="38100" y="533400"/>
                  </a:lnTo>
                  <a:lnTo>
                    <a:pt x="44450" y="533400"/>
                  </a:lnTo>
                  <a:lnTo>
                    <a:pt x="44450" y="524933"/>
                  </a:lnTo>
                  <a:close/>
                </a:path>
                <a:path w="76200" h="609600">
                  <a:moveTo>
                    <a:pt x="76200" y="482600"/>
                  </a:moveTo>
                  <a:lnTo>
                    <a:pt x="44450" y="524933"/>
                  </a:lnTo>
                  <a:lnTo>
                    <a:pt x="44450" y="533400"/>
                  </a:lnTo>
                  <a:lnTo>
                    <a:pt x="60960" y="533400"/>
                  </a:lnTo>
                  <a:lnTo>
                    <a:pt x="76200" y="48260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3815" y="3575303"/>
              <a:ext cx="283845" cy="1295400"/>
            </a:xfrm>
            <a:custGeom>
              <a:avLst/>
              <a:gdLst/>
              <a:ahLst/>
              <a:cxnLst/>
              <a:rect l="l" t="t" r="r" b="b"/>
              <a:pathLst>
                <a:path w="283845" h="1295400">
                  <a:moveTo>
                    <a:pt x="140208" y="1295400"/>
                  </a:moveTo>
                  <a:lnTo>
                    <a:pt x="140208" y="0"/>
                  </a:lnTo>
                </a:path>
                <a:path w="283845" h="1295400">
                  <a:moveTo>
                    <a:pt x="283463" y="0"/>
                  </a:moveTo>
                  <a:lnTo>
                    <a:pt x="140208" y="152400"/>
                  </a:lnTo>
                </a:path>
                <a:path w="283845" h="1295400">
                  <a:moveTo>
                    <a:pt x="0" y="0"/>
                  </a:moveTo>
                  <a:lnTo>
                    <a:pt x="140208" y="152400"/>
                  </a:lnTo>
                </a:path>
              </a:pathLst>
            </a:custGeom>
            <a:ln w="12192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69179" y="3956303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38100" y="76200"/>
                  </a:moveTo>
                  <a:lnTo>
                    <a:pt x="31750" y="84666"/>
                  </a:lnTo>
                  <a:lnTo>
                    <a:pt x="31750" y="609600"/>
                  </a:lnTo>
                  <a:lnTo>
                    <a:pt x="44450" y="609600"/>
                  </a:lnTo>
                  <a:lnTo>
                    <a:pt x="44450" y="84666"/>
                  </a:lnTo>
                  <a:lnTo>
                    <a:pt x="38100" y="762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127000"/>
                  </a:lnTo>
                  <a:lnTo>
                    <a:pt x="31750" y="84666"/>
                  </a:lnTo>
                  <a:lnTo>
                    <a:pt x="31750" y="76200"/>
                  </a:lnTo>
                  <a:lnTo>
                    <a:pt x="60960" y="762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0960" y="76200"/>
                  </a:moveTo>
                  <a:lnTo>
                    <a:pt x="44450" y="76200"/>
                  </a:lnTo>
                  <a:lnTo>
                    <a:pt x="44450" y="84666"/>
                  </a:lnTo>
                  <a:lnTo>
                    <a:pt x="76200" y="127000"/>
                  </a:lnTo>
                  <a:lnTo>
                    <a:pt x="60960" y="76200"/>
                  </a:lnTo>
                  <a:close/>
                </a:path>
                <a:path w="76200" h="609600">
                  <a:moveTo>
                    <a:pt x="38100" y="76200"/>
                  </a:moveTo>
                  <a:lnTo>
                    <a:pt x="31750" y="76200"/>
                  </a:lnTo>
                  <a:lnTo>
                    <a:pt x="31750" y="84666"/>
                  </a:lnTo>
                  <a:lnTo>
                    <a:pt x="38100" y="76200"/>
                  </a:lnTo>
                  <a:close/>
                </a:path>
                <a:path w="76200" h="609600">
                  <a:moveTo>
                    <a:pt x="44450" y="76200"/>
                  </a:moveTo>
                  <a:lnTo>
                    <a:pt x="38100" y="76200"/>
                  </a:lnTo>
                  <a:lnTo>
                    <a:pt x="44450" y="84666"/>
                  </a:lnTo>
                  <a:lnTo>
                    <a:pt x="44450" y="7620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3799" y="3035807"/>
              <a:ext cx="1920239" cy="524510"/>
            </a:xfrm>
            <a:custGeom>
              <a:avLst/>
              <a:gdLst/>
              <a:ahLst/>
              <a:cxnLst/>
              <a:rect l="l" t="t" r="r" b="b"/>
              <a:pathLst>
                <a:path w="1920239" h="524510">
                  <a:moveTo>
                    <a:pt x="0" y="524256"/>
                  </a:moveTo>
                  <a:lnTo>
                    <a:pt x="1920239" y="524256"/>
                  </a:lnTo>
                  <a:lnTo>
                    <a:pt x="1920239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192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41138" y="4077970"/>
            <a:ext cx="92836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Verdana"/>
                <a:cs typeface="Verdana"/>
              </a:rPr>
              <a:t>calls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93079" y="5428488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4">
                <a:moveTo>
                  <a:pt x="0" y="0"/>
                </a:moveTo>
                <a:lnTo>
                  <a:pt x="704088" y="0"/>
                </a:lnTo>
              </a:path>
            </a:pathLst>
          </a:custGeom>
          <a:ln w="12192">
            <a:solidFill>
              <a:srgbClr val="E200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58442" y="3925570"/>
            <a:ext cx="172021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Verdana"/>
                <a:cs typeface="Verdana"/>
              </a:rPr>
              <a:t>con</a:t>
            </a:r>
            <a:r>
              <a:rPr sz="2800" b="1" spc="-20" dirty="0">
                <a:latin typeface="Verdana"/>
                <a:cs typeface="Verdana"/>
              </a:rPr>
              <a:t>t</a:t>
            </a:r>
            <a:r>
              <a:rPr sz="2800" b="1" dirty="0">
                <a:latin typeface="Verdana"/>
                <a:cs typeface="Verdana"/>
              </a:rPr>
              <a:t>ains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6976" y="662685"/>
            <a:ext cx="3703954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7.3:</a:t>
            </a:r>
            <a:r>
              <a:rPr sz="12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Actor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Cases: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Actors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And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Goals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76878" y="2667965"/>
            <a:ext cx="1076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U</a:t>
            </a:r>
            <a:r>
              <a:rPr sz="1800" b="1" spc="5" dirty="0">
                <a:latin typeface="Verdana"/>
                <a:cs typeface="Verdana"/>
              </a:rPr>
              <a:t>s</a:t>
            </a:r>
            <a:r>
              <a:rPr sz="1800" b="1" spc="-5" dirty="0">
                <a:latin typeface="Verdana"/>
                <a:cs typeface="Verdana"/>
              </a:rPr>
              <a:t>eca</a:t>
            </a:r>
            <a:r>
              <a:rPr sz="1800" b="1" spc="5" dirty="0">
                <a:latin typeface="Verdana"/>
                <a:cs typeface="Verdana"/>
              </a:rPr>
              <a:t>s</a:t>
            </a:r>
            <a:r>
              <a:rPr sz="1800" b="1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662685"/>
            <a:ext cx="2276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7.4:</a:t>
            </a:r>
            <a:r>
              <a:rPr sz="12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Goals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Requirements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46634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10" dirty="0"/>
              <a:t> Cases:</a:t>
            </a:r>
            <a:r>
              <a:rPr spc="5" dirty="0"/>
              <a:t> </a:t>
            </a:r>
            <a:r>
              <a:rPr spc="-5" dirty="0"/>
              <a:t>Goals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79930"/>
            <a:ext cx="8322309" cy="272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18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Examining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system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supports</a:t>
            </a:r>
            <a:r>
              <a:rPr sz="1800" spc="-10" dirty="0">
                <a:latin typeface="Verdana"/>
                <a:cs typeface="Verdana"/>
              </a:rPr>
              <a:t> makes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requirements.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“Place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order.”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“Get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money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bank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account.”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“Get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quote.”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“Find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most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attractive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alternative.”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“Set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up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5" dirty="0">
                <a:latin typeface="Verdana"/>
                <a:cs typeface="Verdana"/>
              </a:rPr>
              <a:t> advertising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program.”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Goals </a:t>
            </a:r>
            <a:r>
              <a:rPr sz="1800" spc="-5" dirty="0">
                <a:latin typeface="Verdana"/>
                <a:cs typeface="Verdana"/>
              </a:rPr>
              <a:t>summarize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understandable, verifiable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terms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750773"/>
            <a:ext cx="23190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7.4:</a:t>
            </a:r>
            <a:r>
              <a:rPr sz="1200" spc="254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6FAC"/>
                </a:solidFill>
                <a:latin typeface="Verdana"/>
                <a:cs typeface="Verdana"/>
              </a:rPr>
              <a:t>Goals</a:t>
            </a:r>
            <a:r>
              <a:rPr sz="12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Requirements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925194"/>
            <a:ext cx="46634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10" dirty="0"/>
              <a:t> Cases:</a:t>
            </a:r>
            <a:r>
              <a:rPr spc="5" dirty="0"/>
              <a:t> </a:t>
            </a:r>
            <a:r>
              <a:rPr spc="-5" dirty="0"/>
              <a:t>Goals</a:t>
            </a:r>
            <a:r>
              <a:rPr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2398575"/>
            <a:ext cx="4404360" cy="12439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200" dirty="0">
                <a:latin typeface="Verdana"/>
                <a:cs typeface="Verdana"/>
              </a:rPr>
              <a:t>Just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paragraphs:</a:t>
            </a:r>
            <a:endParaRPr sz="2200">
              <a:latin typeface="Verdana"/>
              <a:cs typeface="Verdana"/>
            </a:endParaRPr>
          </a:p>
          <a:p>
            <a:pPr marL="186055" marR="508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40" dirty="0">
                <a:latin typeface="Verdana"/>
                <a:cs typeface="Verdana"/>
              </a:rPr>
              <a:t>“ATM </a:t>
            </a:r>
            <a:r>
              <a:rPr sz="1600" spc="5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has in </a:t>
            </a:r>
            <a:r>
              <a:rPr sz="1600" dirty="0">
                <a:latin typeface="Verdana"/>
                <a:cs typeface="Verdana"/>
              </a:rPr>
              <a:t>interface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Bank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database.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verifies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customer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details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provides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options.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80" dirty="0">
                <a:latin typeface="Verdana"/>
                <a:cs typeface="Verdana"/>
              </a:rPr>
              <a:t>…”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876" y="2398575"/>
            <a:ext cx="3936365" cy="12439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200" spc="-5" dirty="0">
                <a:latin typeface="Verdana"/>
                <a:cs typeface="Verdana"/>
              </a:rPr>
              <a:t>With structured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narrative:</a:t>
            </a:r>
            <a:endParaRPr sz="2200">
              <a:latin typeface="Verdana"/>
              <a:cs typeface="Verdana"/>
            </a:endParaRPr>
          </a:p>
          <a:p>
            <a:pPr marL="186055" marR="5080" indent="-170815" algn="just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“Customer </a:t>
            </a:r>
            <a:r>
              <a:rPr sz="1600" dirty="0">
                <a:latin typeface="Verdana"/>
                <a:cs typeface="Verdana"/>
              </a:rPr>
              <a:t>swipes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30" dirty="0">
                <a:latin typeface="Verdana"/>
                <a:cs typeface="Verdana"/>
              </a:rPr>
              <a:t>ATM </a:t>
            </a:r>
            <a:r>
              <a:rPr sz="1600" spc="5" dirty="0">
                <a:latin typeface="Verdana"/>
                <a:cs typeface="Verdana"/>
              </a:rPr>
              <a:t>card </a:t>
            </a:r>
            <a:r>
              <a:rPr sz="1600" dirty="0">
                <a:latin typeface="Verdana"/>
                <a:cs typeface="Verdana"/>
              </a:rPr>
              <a:t>and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enters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pin </a:t>
            </a:r>
            <a:r>
              <a:rPr sz="1600" spc="-30" dirty="0">
                <a:latin typeface="Verdana"/>
                <a:cs typeface="Verdana"/>
              </a:rPr>
              <a:t>number. ATM </a:t>
            </a:r>
            <a:r>
              <a:rPr sz="1600" spc="5" dirty="0">
                <a:latin typeface="Verdana"/>
                <a:cs typeface="Verdana"/>
              </a:rPr>
              <a:t>system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interface</a:t>
            </a:r>
            <a:r>
              <a:rPr sz="1600" spc="-5" dirty="0">
                <a:latin typeface="Verdana"/>
                <a:cs typeface="Verdana"/>
              </a:rPr>
              <a:t> 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Bank database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0611" y="3615690"/>
            <a:ext cx="4015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verify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customer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pin.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0611" y="3859529"/>
            <a:ext cx="33661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displays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options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customer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71016" y="3846576"/>
            <a:ext cx="2539365" cy="1210310"/>
            <a:chOff x="1271016" y="3846576"/>
            <a:chExt cx="2539365" cy="1210310"/>
          </a:xfrm>
        </p:grpSpPr>
        <p:sp>
          <p:nvSpPr>
            <p:cNvPr id="9" name="object 9"/>
            <p:cNvSpPr/>
            <p:nvPr/>
          </p:nvSpPr>
          <p:spPr>
            <a:xfrm>
              <a:off x="1944624" y="4265041"/>
              <a:ext cx="605155" cy="791845"/>
            </a:xfrm>
            <a:custGeom>
              <a:avLst/>
              <a:gdLst/>
              <a:ahLst/>
              <a:cxnLst/>
              <a:rect l="l" t="t" r="r" b="b"/>
              <a:pathLst>
                <a:path w="605155" h="791845">
                  <a:moveTo>
                    <a:pt x="505164" y="141517"/>
                  </a:moveTo>
                  <a:lnTo>
                    <a:pt x="484631" y="202310"/>
                  </a:lnTo>
                  <a:lnTo>
                    <a:pt x="470534" y="240410"/>
                  </a:lnTo>
                  <a:lnTo>
                    <a:pt x="456056" y="277113"/>
                  </a:lnTo>
                  <a:lnTo>
                    <a:pt x="441198" y="312800"/>
                  </a:lnTo>
                  <a:lnTo>
                    <a:pt x="410590" y="379856"/>
                  </a:lnTo>
                  <a:lnTo>
                    <a:pt x="378713" y="441705"/>
                  </a:lnTo>
                  <a:lnTo>
                    <a:pt x="345820" y="497966"/>
                  </a:lnTo>
                  <a:lnTo>
                    <a:pt x="311912" y="548639"/>
                  </a:lnTo>
                  <a:lnTo>
                    <a:pt x="277368" y="593597"/>
                  </a:lnTo>
                  <a:lnTo>
                    <a:pt x="241934" y="632586"/>
                  </a:lnTo>
                  <a:lnTo>
                    <a:pt x="206120" y="665733"/>
                  </a:lnTo>
                  <a:lnTo>
                    <a:pt x="170052" y="692657"/>
                  </a:lnTo>
                  <a:lnTo>
                    <a:pt x="133731" y="713358"/>
                  </a:lnTo>
                  <a:lnTo>
                    <a:pt x="97408" y="728217"/>
                  </a:lnTo>
                  <a:lnTo>
                    <a:pt x="43052" y="739139"/>
                  </a:lnTo>
                  <a:lnTo>
                    <a:pt x="24764" y="739774"/>
                  </a:lnTo>
                  <a:lnTo>
                    <a:pt x="14805" y="742251"/>
                  </a:lnTo>
                  <a:lnTo>
                    <a:pt x="6810" y="748156"/>
                  </a:lnTo>
                  <a:lnTo>
                    <a:pt x="1601" y="756634"/>
                  </a:lnTo>
                  <a:lnTo>
                    <a:pt x="0" y="766825"/>
                  </a:lnTo>
                  <a:lnTo>
                    <a:pt x="2476" y="776785"/>
                  </a:lnTo>
                  <a:lnTo>
                    <a:pt x="8381" y="784780"/>
                  </a:lnTo>
                  <a:lnTo>
                    <a:pt x="16859" y="789989"/>
                  </a:lnTo>
                  <a:lnTo>
                    <a:pt x="27050" y="791590"/>
                  </a:lnTo>
                  <a:lnTo>
                    <a:pt x="49402" y="790574"/>
                  </a:lnTo>
                  <a:lnTo>
                    <a:pt x="93471" y="783208"/>
                  </a:lnTo>
                  <a:lnTo>
                    <a:pt x="136906" y="768730"/>
                  </a:lnTo>
                  <a:lnTo>
                    <a:pt x="179196" y="747775"/>
                  </a:lnTo>
                  <a:lnTo>
                    <a:pt x="220218" y="720470"/>
                  </a:lnTo>
                  <a:lnTo>
                    <a:pt x="260095" y="687069"/>
                  </a:lnTo>
                  <a:lnTo>
                    <a:pt x="298831" y="647826"/>
                  </a:lnTo>
                  <a:lnTo>
                    <a:pt x="336423" y="602741"/>
                  </a:lnTo>
                  <a:lnTo>
                    <a:pt x="372618" y="552068"/>
                  </a:lnTo>
                  <a:lnTo>
                    <a:pt x="407543" y="496061"/>
                  </a:lnTo>
                  <a:lnTo>
                    <a:pt x="441070" y="434593"/>
                  </a:lnTo>
                  <a:lnTo>
                    <a:pt x="473456" y="367918"/>
                  </a:lnTo>
                  <a:lnTo>
                    <a:pt x="489076" y="332739"/>
                  </a:lnTo>
                  <a:lnTo>
                    <a:pt x="504317" y="296163"/>
                  </a:lnTo>
                  <a:lnTo>
                    <a:pt x="519175" y="258444"/>
                  </a:lnTo>
                  <a:lnTo>
                    <a:pt x="533526" y="219455"/>
                  </a:lnTo>
                  <a:lnTo>
                    <a:pt x="547751" y="178815"/>
                  </a:lnTo>
                  <a:lnTo>
                    <a:pt x="554769" y="156233"/>
                  </a:lnTo>
                  <a:lnTo>
                    <a:pt x="505164" y="141517"/>
                  </a:lnTo>
                  <a:close/>
                </a:path>
                <a:path w="605155" h="791845">
                  <a:moveTo>
                    <a:pt x="591925" y="98349"/>
                  </a:moveTo>
                  <a:lnTo>
                    <a:pt x="535205" y="98349"/>
                  </a:lnTo>
                  <a:lnTo>
                    <a:pt x="545464" y="99440"/>
                  </a:lnTo>
                  <a:lnTo>
                    <a:pt x="554444" y="104358"/>
                  </a:lnTo>
                  <a:lnTo>
                    <a:pt x="560625" y="112109"/>
                  </a:lnTo>
                  <a:lnTo>
                    <a:pt x="563449" y="121622"/>
                  </a:lnTo>
                  <a:lnTo>
                    <a:pt x="562356" y="131825"/>
                  </a:lnTo>
                  <a:lnTo>
                    <a:pt x="554769" y="156233"/>
                  </a:lnTo>
                  <a:lnTo>
                    <a:pt x="604774" y="171068"/>
                  </a:lnTo>
                  <a:lnTo>
                    <a:pt x="591925" y="98349"/>
                  </a:lnTo>
                  <a:close/>
                </a:path>
                <a:path w="605155" h="791845">
                  <a:moveTo>
                    <a:pt x="535205" y="98349"/>
                  </a:moveTo>
                  <a:lnTo>
                    <a:pt x="525684" y="101187"/>
                  </a:lnTo>
                  <a:lnTo>
                    <a:pt x="517925" y="107406"/>
                  </a:lnTo>
                  <a:lnTo>
                    <a:pt x="512952" y="116458"/>
                  </a:lnTo>
                  <a:lnTo>
                    <a:pt x="505164" y="141517"/>
                  </a:lnTo>
                  <a:lnTo>
                    <a:pt x="554769" y="156233"/>
                  </a:lnTo>
                  <a:lnTo>
                    <a:pt x="562356" y="131825"/>
                  </a:lnTo>
                  <a:lnTo>
                    <a:pt x="563449" y="121622"/>
                  </a:lnTo>
                  <a:lnTo>
                    <a:pt x="560625" y="112109"/>
                  </a:lnTo>
                  <a:lnTo>
                    <a:pt x="554444" y="104358"/>
                  </a:lnTo>
                  <a:lnTo>
                    <a:pt x="545464" y="99440"/>
                  </a:lnTo>
                  <a:lnTo>
                    <a:pt x="535205" y="98349"/>
                  </a:lnTo>
                  <a:close/>
                </a:path>
                <a:path w="605155" h="791845">
                  <a:moveTo>
                    <a:pt x="574548" y="0"/>
                  </a:moveTo>
                  <a:lnTo>
                    <a:pt x="455802" y="126872"/>
                  </a:lnTo>
                  <a:lnTo>
                    <a:pt x="505164" y="141517"/>
                  </a:lnTo>
                  <a:lnTo>
                    <a:pt x="512952" y="116458"/>
                  </a:lnTo>
                  <a:lnTo>
                    <a:pt x="517925" y="107406"/>
                  </a:lnTo>
                  <a:lnTo>
                    <a:pt x="525684" y="101187"/>
                  </a:lnTo>
                  <a:lnTo>
                    <a:pt x="535205" y="98349"/>
                  </a:lnTo>
                  <a:lnTo>
                    <a:pt x="591925" y="98349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6924" y="3872484"/>
              <a:ext cx="2487295" cy="710565"/>
            </a:xfrm>
            <a:custGeom>
              <a:avLst/>
              <a:gdLst/>
              <a:ahLst/>
              <a:cxnLst/>
              <a:rect l="l" t="t" r="r" b="b"/>
              <a:pathLst>
                <a:path w="2487295" h="710564">
                  <a:moveTo>
                    <a:pt x="0" y="355092"/>
                  </a:moveTo>
                  <a:lnTo>
                    <a:pt x="7804" y="315091"/>
                  </a:lnTo>
                  <a:lnTo>
                    <a:pt x="30657" y="276388"/>
                  </a:lnTo>
                  <a:lnTo>
                    <a:pt x="67720" y="239224"/>
                  </a:lnTo>
                  <a:lnTo>
                    <a:pt x="118151" y="203838"/>
                  </a:lnTo>
                  <a:lnTo>
                    <a:pt x="181112" y="170469"/>
                  </a:lnTo>
                  <a:lnTo>
                    <a:pt x="217029" y="154617"/>
                  </a:lnTo>
                  <a:lnTo>
                    <a:pt x="255763" y="139359"/>
                  </a:lnTo>
                  <a:lnTo>
                    <a:pt x="297210" y="124726"/>
                  </a:lnTo>
                  <a:lnTo>
                    <a:pt x="341264" y="110747"/>
                  </a:lnTo>
                  <a:lnTo>
                    <a:pt x="387820" y="97453"/>
                  </a:lnTo>
                  <a:lnTo>
                    <a:pt x="436774" y="84873"/>
                  </a:lnTo>
                  <a:lnTo>
                    <a:pt x="488020" y="73038"/>
                  </a:lnTo>
                  <a:lnTo>
                    <a:pt x="541454" y="61977"/>
                  </a:lnTo>
                  <a:lnTo>
                    <a:pt x="596971" y="51720"/>
                  </a:lnTo>
                  <a:lnTo>
                    <a:pt x="654465" y="42298"/>
                  </a:lnTo>
                  <a:lnTo>
                    <a:pt x="713832" y="33741"/>
                  </a:lnTo>
                  <a:lnTo>
                    <a:pt x="774967" y="26077"/>
                  </a:lnTo>
                  <a:lnTo>
                    <a:pt x="837764" y="19339"/>
                  </a:lnTo>
                  <a:lnTo>
                    <a:pt x="902119" y="13555"/>
                  </a:lnTo>
                  <a:lnTo>
                    <a:pt x="967926" y="8755"/>
                  </a:lnTo>
                  <a:lnTo>
                    <a:pt x="1035081" y="4969"/>
                  </a:lnTo>
                  <a:lnTo>
                    <a:pt x="1103479" y="2228"/>
                  </a:lnTo>
                  <a:lnTo>
                    <a:pt x="1173015" y="562"/>
                  </a:lnTo>
                  <a:lnTo>
                    <a:pt x="1243583" y="0"/>
                  </a:lnTo>
                  <a:lnTo>
                    <a:pt x="1314152" y="562"/>
                  </a:lnTo>
                  <a:lnTo>
                    <a:pt x="1383688" y="2228"/>
                  </a:lnTo>
                  <a:lnTo>
                    <a:pt x="1452086" y="4969"/>
                  </a:lnTo>
                  <a:lnTo>
                    <a:pt x="1519241" y="8755"/>
                  </a:lnTo>
                  <a:lnTo>
                    <a:pt x="1585048" y="13555"/>
                  </a:lnTo>
                  <a:lnTo>
                    <a:pt x="1649403" y="19339"/>
                  </a:lnTo>
                  <a:lnTo>
                    <a:pt x="1712200" y="26077"/>
                  </a:lnTo>
                  <a:lnTo>
                    <a:pt x="1773335" y="33741"/>
                  </a:lnTo>
                  <a:lnTo>
                    <a:pt x="1832702" y="42298"/>
                  </a:lnTo>
                  <a:lnTo>
                    <a:pt x="1890196" y="51720"/>
                  </a:lnTo>
                  <a:lnTo>
                    <a:pt x="1945713" y="61977"/>
                  </a:lnTo>
                  <a:lnTo>
                    <a:pt x="1999147" y="73038"/>
                  </a:lnTo>
                  <a:lnTo>
                    <a:pt x="2050393" y="84873"/>
                  </a:lnTo>
                  <a:lnTo>
                    <a:pt x="2099347" y="97453"/>
                  </a:lnTo>
                  <a:lnTo>
                    <a:pt x="2145903" y="110747"/>
                  </a:lnTo>
                  <a:lnTo>
                    <a:pt x="2189957" y="124726"/>
                  </a:lnTo>
                  <a:lnTo>
                    <a:pt x="2231404" y="139359"/>
                  </a:lnTo>
                  <a:lnTo>
                    <a:pt x="2270138" y="154617"/>
                  </a:lnTo>
                  <a:lnTo>
                    <a:pt x="2306055" y="170469"/>
                  </a:lnTo>
                  <a:lnTo>
                    <a:pt x="2369016" y="203838"/>
                  </a:lnTo>
                  <a:lnTo>
                    <a:pt x="2419447" y="239224"/>
                  </a:lnTo>
                  <a:lnTo>
                    <a:pt x="2456510" y="276388"/>
                  </a:lnTo>
                  <a:lnTo>
                    <a:pt x="2479363" y="315091"/>
                  </a:lnTo>
                  <a:lnTo>
                    <a:pt x="2487167" y="355092"/>
                  </a:lnTo>
                  <a:lnTo>
                    <a:pt x="2485199" y="375239"/>
                  </a:lnTo>
                  <a:lnTo>
                    <a:pt x="2469765" y="414621"/>
                  </a:lnTo>
                  <a:lnTo>
                    <a:pt x="2439702" y="452584"/>
                  </a:lnTo>
                  <a:lnTo>
                    <a:pt x="2395850" y="488890"/>
                  </a:lnTo>
                  <a:lnTo>
                    <a:pt x="2339049" y="523297"/>
                  </a:lnTo>
                  <a:lnTo>
                    <a:pt x="2270138" y="555566"/>
                  </a:lnTo>
                  <a:lnTo>
                    <a:pt x="2231404" y="570824"/>
                  </a:lnTo>
                  <a:lnTo>
                    <a:pt x="2189957" y="585457"/>
                  </a:lnTo>
                  <a:lnTo>
                    <a:pt x="2145903" y="599436"/>
                  </a:lnTo>
                  <a:lnTo>
                    <a:pt x="2099347" y="612730"/>
                  </a:lnTo>
                  <a:lnTo>
                    <a:pt x="2050393" y="625310"/>
                  </a:lnTo>
                  <a:lnTo>
                    <a:pt x="1999147" y="637145"/>
                  </a:lnTo>
                  <a:lnTo>
                    <a:pt x="1945713" y="648206"/>
                  </a:lnTo>
                  <a:lnTo>
                    <a:pt x="1890196" y="658463"/>
                  </a:lnTo>
                  <a:lnTo>
                    <a:pt x="1832702" y="667885"/>
                  </a:lnTo>
                  <a:lnTo>
                    <a:pt x="1773335" y="676442"/>
                  </a:lnTo>
                  <a:lnTo>
                    <a:pt x="1712200" y="684106"/>
                  </a:lnTo>
                  <a:lnTo>
                    <a:pt x="1649403" y="690844"/>
                  </a:lnTo>
                  <a:lnTo>
                    <a:pt x="1585048" y="696628"/>
                  </a:lnTo>
                  <a:lnTo>
                    <a:pt x="1519241" y="701428"/>
                  </a:lnTo>
                  <a:lnTo>
                    <a:pt x="1452086" y="705214"/>
                  </a:lnTo>
                  <a:lnTo>
                    <a:pt x="1383688" y="707955"/>
                  </a:lnTo>
                  <a:lnTo>
                    <a:pt x="1314152" y="709621"/>
                  </a:lnTo>
                  <a:lnTo>
                    <a:pt x="1243583" y="710184"/>
                  </a:lnTo>
                  <a:lnTo>
                    <a:pt x="1173015" y="709621"/>
                  </a:lnTo>
                  <a:lnTo>
                    <a:pt x="1103479" y="707955"/>
                  </a:lnTo>
                  <a:lnTo>
                    <a:pt x="1035081" y="705214"/>
                  </a:lnTo>
                  <a:lnTo>
                    <a:pt x="967926" y="701428"/>
                  </a:lnTo>
                  <a:lnTo>
                    <a:pt x="902119" y="696628"/>
                  </a:lnTo>
                  <a:lnTo>
                    <a:pt x="837764" y="690844"/>
                  </a:lnTo>
                  <a:lnTo>
                    <a:pt x="774967" y="684106"/>
                  </a:lnTo>
                  <a:lnTo>
                    <a:pt x="713832" y="676442"/>
                  </a:lnTo>
                  <a:lnTo>
                    <a:pt x="654465" y="667885"/>
                  </a:lnTo>
                  <a:lnTo>
                    <a:pt x="596971" y="658463"/>
                  </a:lnTo>
                  <a:lnTo>
                    <a:pt x="541454" y="648206"/>
                  </a:lnTo>
                  <a:lnTo>
                    <a:pt x="488020" y="637145"/>
                  </a:lnTo>
                  <a:lnTo>
                    <a:pt x="436774" y="625310"/>
                  </a:lnTo>
                  <a:lnTo>
                    <a:pt x="387820" y="612730"/>
                  </a:lnTo>
                  <a:lnTo>
                    <a:pt x="341264" y="599436"/>
                  </a:lnTo>
                  <a:lnTo>
                    <a:pt x="297210" y="585457"/>
                  </a:lnTo>
                  <a:lnTo>
                    <a:pt x="255763" y="570824"/>
                  </a:lnTo>
                  <a:lnTo>
                    <a:pt x="217029" y="555566"/>
                  </a:lnTo>
                  <a:lnTo>
                    <a:pt x="181112" y="539714"/>
                  </a:lnTo>
                  <a:lnTo>
                    <a:pt x="118151" y="506345"/>
                  </a:lnTo>
                  <a:lnTo>
                    <a:pt x="67720" y="470959"/>
                  </a:lnTo>
                  <a:lnTo>
                    <a:pt x="30657" y="433795"/>
                  </a:lnTo>
                  <a:lnTo>
                    <a:pt x="7804" y="395092"/>
                  </a:lnTo>
                  <a:lnTo>
                    <a:pt x="0" y="355092"/>
                  </a:lnTo>
                  <a:close/>
                </a:path>
              </a:pathLst>
            </a:custGeom>
            <a:ln w="51816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27402" y="3996944"/>
            <a:ext cx="187578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Verdana"/>
                <a:cs typeface="Verdana"/>
              </a:rPr>
              <a:t>When?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How?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443" y="1850593"/>
            <a:ext cx="5295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Structured </a:t>
            </a:r>
            <a:r>
              <a:rPr sz="1800" spc="-10" dirty="0">
                <a:latin typeface="Verdana"/>
                <a:cs typeface="Verdana"/>
              </a:rPr>
              <a:t>narrative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keeps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</a:t>
            </a:r>
            <a:r>
              <a:rPr sz="1800" dirty="0">
                <a:latin typeface="Verdana"/>
                <a:cs typeface="Verdana"/>
              </a:rPr>
              <a:t> visible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662685"/>
            <a:ext cx="19329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7.5: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Goals</a:t>
            </a:r>
            <a:r>
              <a:rPr sz="12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scenarios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2632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Goals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16312"/>
            <a:ext cx="5742940" cy="23914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use case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pulls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together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</a:t>
            </a:r>
            <a:r>
              <a:rPr sz="1800" spc="-5" dirty="0">
                <a:latin typeface="Verdana"/>
                <a:cs typeface="Verdana"/>
              </a:rPr>
              <a:t> Withdraw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money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ATM”</a:t>
            </a:r>
            <a:endParaRPr sz="1800">
              <a:latin typeface="Verdana"/>
              <a:cs typeface="Verdana"/>
            </a:endParaRPr>
          </a:p>
          <a:p>
            <a:pPr marL="381000" indent="-36893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1800" spc="-5" dirty="0">
                <a:latin typeface="Verdana"/>
                <a:cs typeface="Verdana"/>
              </a:rPr>
              <a:t>Scenario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Everything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well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...</a:t>
            </a:r>
            <a:endParaRPr sz="1800">
              <a:latin typeface="Verdana"/>
              <a:cs typeface="Verdana"/>
            </a:endParaRPr>
          </a:p>
          <a:p>
            <a:pPr marL="381000" indent="-36893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1800" spc="-5" dirty="0">
                <a:latin typeface="Verdana"/>
                <a:cs typeface="Verdana"/>
              </a:rPr>
              <a:t>Scenario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Customer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enters</a:t>
            </a:r>
            <a:r>
              <a:rPr sz="1800" spc="-10" dirty="0">
                <a:latin typeface="Verdana"/>
                <a:cs typeface="Verdana"/>
              </a:rPr>
              <a:t> invalid</a:t>
            </a:r>
            <a:r>
              <a:rPr sz="1800" dirty="0">
                <a:latin typeface="Verdana"/>
                <a:cs typeface="Verdana"/>
              </a:rPr>
              <a:t> pin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…</a:t>
            </a:r>
            <a:endParaRPr sz="1800">
              <a:latin typeface="Verdana"/>
              <a:cs typeface="Verdana"/>
            </a:endParaRPr>
          </a:p>
          <a:p>
            <a:pPr marL="381000" indent="-36893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81000" algn="l"/>
                <a:tab pos="381635" algn="l"/>
              </a:tabLst>
            </a:pPr>
            <a:r>
              <a:rPr sz="1800" spc="-5" dirty="0">
                <a:latin typeface="Verdana"/>
                <a:cs typeface="Verdana"/>
              </a:rPr>
              <a:t>Scenario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Insufficient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balance</a:t>
            </a:r>
            <a:r>
              <a:rPr sz="1800" spc="-10" dirty="0">
                <a:latin typeface="Verdana"/>
                <a:cs typeface="Verdana"/>
              </a:rPr>
              <a:t> ...</a:t>
            </a:r>
            <a:endParaRPr sz="18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 statement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scenarios.</a:t>
            </a:r>
            <a:endParaRPr sz="18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Verdana"/>
                <a:cs typeface="Verdana"/>
              </a:rPr>
              <a:t>Note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grammar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-5" dirty="0">
                <a:latin typeface="Verdana"/>
                <a:cs typeface="Verdana"/>
              </a:rPr>
              <a:t> Case: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active </a:t>
            </a:r>
            <a:r>
              <a:rPr sz="1800" spc="-10" dirty="0">
                <a:latin typeface="Verdana"/>
                <a:cs typeface="Verdana"/>
              </a:rPr>
              <a:t>verb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first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750773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7.6:</a:t>
            </a:r>
            <a:r>
              <a:rPr sz="1200" spc="2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6FAC"/>
                </a:solidFill>
                <a:latin typeface="Verdana"/>
                <a:cs typeface="Verdana"/>
              </a:rPr>
              <a:t>Naming</a:t>
            </a:r>
            <a:r>
              <a:rPr sz="120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Conventions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925194"/>
            <a:ext cx="33959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20" dirty="0"/>
              <a:t> </a:t>
            </a:r>
            <a:r>
              <a:rPr spc="-10" dirty="0"/>
              <a:t>Cases:</a:t>
            </a:r>
            <a:r>
              <a:rPr spc="-5" dirty="0"/>
              <a:t> Naming</a:t>
            </a:r>
            <a:r>
              <a:rPr spc="-15" dirty="0"/>
              <a:t> </a:t>
            </a:r>
            <a:r>
              <a:rPr spc="-10" dirty="0"/>
              <a:t>Actors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16312"/>
            <a:ext cx="8653780" cy="23304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Group individuals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according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Identify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</a:t>
            </a:r>
            <a:r>
              <a:rPr sz="1800" dirty="0">
                <a:latin typeface="Verdana"/>
                <a:cs typeface="Verdana"/>
              </a:rPr>
              <a:t> 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Each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potential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Name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5" dirty="0">
                <a:latin typeface="Verdana"/>
                <a:cs typeface="Verdana"/>
              </a:rPr>
              <a:t> distinguishing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characteristics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Do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equate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job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title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role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name.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Roles </a:t>
            </a:r>
            <a:r>
              <a:rPr sz="1800" spc="-5" dirty="0">
                <a:latin typeface="Verdana"/>
                <a:cs typeface="Verdana"/>
              </a:rPr>
              <a:t>cut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across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job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titles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common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 for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existing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system;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don’t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invent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name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match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role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662685"/>
            <a:ext cx="1489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7.7:</a:t>
            </a:r>
            <a:r>
              <a:rPr sz="12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Alternate</a:t>
            </a:r>
            <a:r>
              <a:rPr sz="12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Path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36944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15" dirty="0"/>
              <a:t> </a:t>
            </a:r>
            <a:r>
              <a:rPr spc="-10" dirty="0"/>
              <a:t>Cases:</a:t>
            </a:r>
            <a:r>
              <a:rPr dirty="0"/>
              <a:t> </a:t>
            </a:r>
            <a:r>
              <a:rPr spc="-5" dirty="0"/>
              <a:t>Alternative</a:t>
            </a:r>
            <a:r>
              <a:rPr spc="-55" dirty="0"/>
              <a:t> </a:t>
            </a:r>
            <a:r>
              <a:rPr spc="-15" dirty="0"/>
              <a:t>Paths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696084"/>
            <a:ext cx="8477250" cy="16541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significant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action: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another significant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accomplish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</a:t>
            </a:r>
            <a:r>
              <a:rPr sz="1800" dirty="0">
                <a:latin typeface="Verdana"/>
                <a:cs typeface="Verdana"/>
              </a:rPr>
              <a:t> 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point?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(Variation)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something 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 </a:t>
            </a:r>
            <a:r>
              <a:rPr sz="1800" dirty="0">
                <a:latin typeface="Verdana"/>
                <a:cs typeface="Verdana"/>
              </a:rPr>
              <a:t>go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wrong?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(Exception)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something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</a:t>
            </a:r>
            <a:r>
              <a:rPr sz="1800" dirty="0">
                <a:latin typeface="Verdana"/>
                <a:cs typeface="Verdana"/>
              </a:rPr>
              <a:t> go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really,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really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wrong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(Error)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004" y="514603"/>
            <a:ext cx="1225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7.8:</a:t>
            </a:r>
            <a:r>
              <a:rPr sz="12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Exceptions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004" y="666699"/>
            <a:ext cx="28930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</a:t>
            </a:r>
            <a:r>
              <a:rPr spc="-30" dirty="0"/>
              <a:t> </a:t>
            </a:r>
            <a:r>
              <a:rPr spc="-15" dirty="0"/>
              <a:t>Cases:</a:t>
            </a:r>
            <a:r>
              <a:rPr spc="-5" dirty="0"/>
              <a:t> </a:t>
            </a:r>
            <a:r>
              <a:rPr spc="-10" dirty="0"/>
              <a:t>Exceptions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760346"/>
            <a:ext cx="819023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Exceptions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deviations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typical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 that happen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normal course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events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handled,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ignored</a:t>
            </a:r>
            <a:endParaRPr sz="1600">
              <a:latin typeface="Verdana"/>
              <a:cs typeface="Verdana"/>
            </a:endParaRPr>
          </a:p>
          <a:p>
            <a:pPr marL="12700" marR="3510915" indent="2540">
              <a:lnSpc>
                <a:spcPct val="1241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How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resolve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open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debate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if a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mistypes </a:t>
            </a:r>
            <a:r>
              <a:rPr sz="1800" spc="-5" dirty="0">
                <a:latin typeface="Verdana"/>
                <a:cs typeface="Verdana"/>
              </a:rPr>
              <a:t>her password?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 an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can’t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 fulfilled?</a:t>
            </a:r>
            <a:endParaRPr sz="1800">
              <a:latin typeface="Verdana"/>
              <a:cs typeface="Verdana"/>
            </a:endParaRPr>
          </a:p>
          <a:p>
            <a:pPr marL="94615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connection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web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browser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dropped?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976" y="662685"/>
            <a:ext cx="857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7.9:</a:t>
            </a:r>
            <a:r>
              <a:rPr sz="120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Errors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2293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40" dirty="0"/>
              <a:t> </a:t>
            </a:r>
            <a:r>
              <a:rPr spc="-10" dirty="0"/>
              <a:t>Cases:</a:t>
            </a:r>
            <a:r>
              <a:rPr spc="-25" dirty="0"/>
              <a:t> </a:t>
            </a:r>
            <a:r>
              <a:rPr spc="-15" dirty="0"/>
              <a:t>Errors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760346"/>
            <a:ext cx="7958455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Errors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when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things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unexpectedly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wrong.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result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malformed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programs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logic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broken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hardware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Little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easily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“fix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things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proceed”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Recovery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drastic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measures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full?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equipment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cannot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provisioned?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OS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crashes?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976" y="662685"/>
            <a:ext cx="2677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7.10: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Precondition</a:t>
            </a:r>
            <a:r>
              <a:rPr sz="12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&amp;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Postcondition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 </a:t>
            </a:r>
            <a:r>
              <a:rPr spc="-10" dirty="0"/>
              <a:t>Cases:</a:t>
            </a:r>
            <a:r>
              <a:rPr spc="10" dirty="0"/>
              <a:t> </a:t>
            </a:r>
            <a:r>
              <a:rPr spc="-5" dirty="0"/>
              <a:t>Precondition</a:t>
            </a:r>
            <a:r>
              <a:rPr dirty="0"/>
              <a:t> </a:t>
            </a:r>
            <a:r>
              <a:rPr spc="-10" dirty="0"/>
              <a:t>&amp;</a:t>
            </a:r>
            <a:r>
              <a:rPr spc="-20" dirty="0"/>
              <a:t> </a:t>
            </a:r>
            <a:r>
              <a:rPr spc="-10" dirty="0"/>
              <a:t>Postcondition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842338"/>
            <a:ext cx="867727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Precondition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constraint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event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starts the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86055" marR="5080" indent="-170815">
              <a:lnSpc>
                <a:spcPct val="15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state what </a:t>
            </a:r>
            <a:r>
              <a:rPr sz="1600" dirty="0">
                <a:latin typeface="Verdana"/>
                <a:cs typeface="Verdana"/>
              </a:rPr>
              <a:t>must </a:t>
            </a:r>
            <a:r>
              <a:rPr sz="1600" spc="-10" dirty="0">
                <a:latin typeface="Verdana"/>
                <a:cs typeface="Verdana"/>
              </a:rPr>
              <a:t>always </a:t>
            </a:r>
            <a:r>
              <a:rPr sz="1600" dirty="0">
                <a:latin typeface="Verdana"/>
                <a:cs typeface="Verdana"/>
              </a:rPr>
              <a:t>be true </a:t>
            </a:r>
            <a:r>
              <a:rPr sz="1600" spc="5" dirty="0">
                <a:latin typeface="Verdana"/>
                <a:cs typeface="Verdana"/>
              </a:rPr>
              <a:t>before </a:t>
            </a:r>
            <a:r>
              <a:rPr sz="1600" spc="-5" dirty="0">
                <a:latin typeface="Verdana"/>
                <a:cs typeface="Verdana"/>
              </a:rPr>
              <a:t>beginning </a:t>
            </a:r>
            <a:r>
              <a:rPr sz="1600" dirty="0">
                <a:latin typeface="Verdana"/>
                <a:cs typeface="Verdana"/>
              </a:rPr>
              <a:t>a scenario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use case are not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rather,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conditions</a:t>
            </a:r>
            <a:r>
              <a:rPr sz="1600" spc="-5" dirty="0">
                <a:latin typeface="Verdana"/>
                <a:cs typeface="Verdana"/>
              </a:rPr>
              <a:t> 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assumed</a:t>
            </a:r>
            <a:r>
              <a:rPr sz="1600" spc="-5" dirty="0">
                <a:latin typeface="Verdana"/>
                <a:cs typeface="Verdana"/>
              </a:rPr>
              <a:t> to</a:t>
            </a:r>
            <a:r>
              <a:rPr sz="1600" dirty="0">
                <a:latin typeface="Verdana"/>
                <a:cs typeface="Verdana"/>
              </a:rPr>
              <a:t> 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true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communicate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noteworthy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assumptions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thinks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readers</a:t>
            </a:r>
            <a:endParaRPr sz="16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should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alerted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condition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976" y="376174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004" y="1408280"/>
            <a:ext cx="4074160" cy="406272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modeling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Advantage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Actor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Goals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Goals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Naming </a:t>
            </a:r>
            <a:r>
              <a:rPr sz="1600" spc="-10" dirty="0">
                <a:latin typeface="Verdana"/>
                <a:cs typeface="Verdana"/>
              </a:rPr>
              <a:t>Conventions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Alternate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Path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Exceptions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Errors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Precondition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Post-condition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Good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practices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15" dirty="0">
                <a:latin typeface="Verdana"/>
                <a:cs typeface="Verdana"/>
              </a:rPr>
              <a:t>Failure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976" y="662685"/>
            <a:ext cx="2677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7.10:</a:t>
            </a:r>
            <a:r>
              <a:rPr sz="12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Precondition</a:t>
            </a:r>
            <a:r>
              <a:rPr sz="12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&amp;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Postcondition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 </a:t>
            </a:r>
            <a:r>
              <a:rPr spc="-10" dirty="0"/>
              <a:t>Cases:</a:t>
            </a:r>
            <a:r>
              <a:rPr spc="10" dirty="0"/>
              <a:t> </a:t>
            </a:r>
            <a:r>
              <a:rPr spc="-5" dirty="0"/>
              <a:t>Precondition</a:t>
            </a:r>
            <a:r>
              <a:rPr dirty="0"/>
              <a:t> </a:t>
            </a:r>
            <a:r>
              <a:rPr spc="-10" dirty="0"/>
              <a:t>&amp;</a:t>
            </a:r>
            <a:r>
              <a:rPr spc="-20" dirty="0"/>
              <a:t> </a:t>
            </a:r>
            <a:r>
              <a:rPr spc="-10" dirty="0"/>
              <a:t>Postcondition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Post</a:t>
            </a:r>
            <a:r>
              <a:rPr spc="-45" dirty="0"/>
              <a:t> </a:t>
            </a:r>
            <a:r>
              <a:rPr dirty="0"/>
              <a:t>conditions</a:t>
            </a:r>
          </a:p>
          <a:p>
            <a:pPr marL="296545" indent="-171450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297815" algn="l"/>
              </a:tabLst>
            </a:pPr>
            <a:r>
              <a:rPr sz="1600" spc="-5" dirty="0"/>
              <a:t>state what</a:t>
            </a:r>
            <a:r>
              <a:rPr sz="1600" spc="10" dirty="0"/>
              <a:t> </a:t>
            </a:r>
            <a:r>
              <a:rPr sz="1600" dirty="0"/>
              <a:t>must</a:t>
            </a:r>
            <a:r>
              <a:rPr sz="1600" spc="-15" dirty="0"/>
              <a:t> </a:t>
            </a:r>
            <a:r>
              <a:rPr sz="1600" dirty="0"/>
              <a:t>be true</a:t>
            </a:r>
            <a:r>
              <a:rPr sz="1600" spc="-5" dirty="0"/>
              <a:t> </a:t>
            </a:r>
            <a:r>
              <a:rPr sz="1600" spc="5" dirty="0"/>
              <a:t>on</a:t>
            </a:r>
            <a:r>
              <a:rPr sz="1600" spc="-15" dirty="0"/>
              <a:t> </a:t>
            </a:r>
            <a:r>
              <a:rPr sz="1600" dirty="0"/>
              <a:t>successful</a:t>
            </a:r>
            <a:r>
              <a:rPr sz="1600" spc="-15" dirty="0"/>
              <a:t> </a:t>
            </a:r>
            <a:r>
              <a:rPr sz="1600" dirty="0"/>
              <a:t>completion</a:t>
            </a:r>
            <a:r>
              <a:rPr sz="1600" spc="-35" dirty="0"/>
              <a:t> </a:t>
            </a:r>
            <a:r>
              <a:rPr sz="1600" spc="5" dirty="0"/>
              <a:t>of</a:t>
            </a:r>
            <a:r>
              <a:rPr sz="1600" dirty="0"/>
              <a:t> </a:t>
            </a:r>
            <a:r>
              <a:rPr sz="1600" spc="-5" dirty="0"/>
              <a:t>the</a:t>
            </a:r>
            <a:r>
              <a:rPr sz="1600" dirty="0"/>
              <a:t> use</a:t>
            </a:r>
            <a:r>
              <a:rPr sz="1600" spc="-5" dirty="0"/>
              <a:t> </a:t>
            </a:r>
            <a:r>
              <a:rPr sz="1600" dirty="0"/>
              <a:t>case—either</a:t>
            </a:r>
            <a:r>
              <a:rPr sz="1600" spc="-15" dirty="0"/>
              <a:t> </a:t>
            </a:r>
            <a:r>
              <a:rPr sz="1600" spc="-5" dirty="0"/>
              <a:t>the main</a:t>
            </a:r>
            <a:endParaRPr sz="1600"/>
          </a:p>
          <a:p>
            <a:pPr marL="296545">
              <a:lnSpc>
                <a:spcPct val="100000"/>
              </a:lnSpc>
              <a:spcBef>
                <a:spcPts val="960"/>
              </a:spcBef>
            </a:pPr>
            <a:r>
              <a:rPr sz="1600" dirty="0"/>
              <a:t>success</a:t>
            </a:r>
            <a:r>
              <a:rPr sz="1600" spc="-15" dirty="0"/>
              <a:t> </a:t>
            </a:r>
            <a:r>
              <a:rPr sz="1600" dirty="0"/>
              <a:t>scenario</a:t>
            </a:r>
            <a:r>
              <a:rPr sz="1600" spc="-35" dirty="0"/>
              <a:t> </a:t>
            </a:r>
            <a:r>
              <a:rPr sz="1600" spc="5" dirty="0"/>
              <a:t>or</a:t>
            </a:r>
            <a:r>
              <a:rPr sz="1600" spc="-5" dirty="0"/>
              <a:t> </a:t>
            </a:r>
            <a:r>
              <a:rPr sz="1600" spc="5" dirty="0"/>
              <a:t>some</a:t>
            </a:r>
            <a:r>
              <a:rPr sz="1600" spc="-15" dirty="0"/>
              <a:t> </a:t>
            </a:r>
            <a:r>
              <a:rPr sz="1600" spc="-5" dirty="0"/>
              <a:t>alternate</a:t>
            </a:r>
            <a:r>
              <a:rPr sz="1600" spc="-10" dirty="0"/>
              <a:t> </a:t>
            </a:r>
            <a:r>
              <a:rPr sz="1600" spc="-5" dirty="0"/>
              <a:t>path</a:t>
            </a:r>
            <a:endParaRPr sz="1600"/>
          </a:p>
          <a:p>
            <a:pPr marL="296545" indent="-171450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297815" algn="l"/>
              </a:tabLst>
            </a:pPr>
            <a:r>
              <a:rPr sz="1600" dirty="0"/>
              <a:t>should</a:t>
            </a:r>
            <a:r>
              <a:rPr sz="1600" spc="-10" dirty="0"/>
              <a:t> </a:t>
            </a:r>
            <a:r>
              <a:rPr sz="1600" dirty="0"/>
              <a:t>be</a:t>
            </a:r>
            <a:r>
              <a:rPr sz="1600" spc="-5" dirty="0"/>
              <a:t> </a:t>
            </a:r>
            <a:r>
              <a:rPr sz="1600" dirty="0"/>
              <a:t>true</a:t>
            </a:r>
            <a:r>
              <a:rPr sz="1600" spc="-10" dirty="0"/>
              <a:t> </a:t>
            </a:r>
            <a:r>
              <a:rPr sz="1600" dirty="0"/>
              <a:t>regardless</a:t>
            </a:r>
            <a:r>
              <a:rPr sz="1600" spc="-50" dirty="0"/>
              <a:t> </a:t>
            </a:r>
            <a:r>
              <a:rPr sz="1600" spc="5" dirty="0"/>
              <a:t>of</a:t>
            </a:r>
            <a:r>
              <a:rPr sz="1600" spc="-5" dirty="0"/>
              <a:t> which</a:t>
            </a:r>
            <a:r>
              <a:rPr sz="1600" spc="-15" dirty="0"/>
              <a:t> </a:t>
            </a:r>
            <a:r>
              <a:rPr sz="1600" spc="-5" dirty="0"/>
              <a:t>alternative </a:t>
            </a:r>
            <a:r>
              <a:rPr sz="1600" dirty="0"/>
              <a:t>flows</a:t>
            </a:r>
            <a:r>
              <a:rPr sz="1600" spc="-10" dirty="0"/>
              <a:t> </a:t>
            </a:r>
            <a:r>
              <a:rPr sz="1600" dirty="0"/>
              <a:t>were</a:t>
            </a:r>
            <a:r>
              <a:rPr sz="1600" spc="-30" dirty="0"/>
              <a:t> </a:t>
            </a:r>
            <a:r>
              <a:rPr sz="1600" dirty="0"/>
              <a:t>executed</a:t>
            </a:r>
            <a:endParaRPr sz="1600"/>
          </a:p>
          <a:p>
            <a:pPr marL="29654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7815" algn="l"/>
              </a:tabLst>
            </a:pPr>
            <a:r>
              <a:rPr sz="1600" dirty="0"/>
              <a:t>can</a:t>
            </a:r>
            <a:r>
              <a:rPr sz="1600" spc="-5" dirty="0"/>
              <a:t> </a:t>
            </a:r>
            <a:r>
              <a:rPr sz="1600" dirty="0"/>
              <a:t>be</a:t>
            </a:r>
            <a:r>
              <a:rPr sz="1600" spc="-30" dirty="0"/>
              <a:t> </a:t>
            </a:r>
            <a:r>
              <a:rPr sz="1600" dirty="0"/>
              <a:t>a</a:t>
            </a:r>
            <a:r>
              <a:rPr sz="1600" spc="10" dirty="0"/>
              <a:t> </a:t>
            </a:r>
            <a:r>
              <a:rPr sz="1600" dirty="0"/>
              <a:t>powerful</a:t>
            </a:r>
            <a:r>
              <a:rPr sz="1600" spc="-70" dirty="0"/>
              <a:t> </a:t>
            </a:r>
            <a:r>
              <a:rPr sz="1600" dirty="0"/>
              <a:t>tool</a:t>
            </a:r>
            <a:r>
              <a:rPr sz="1600" spc="-15" dirty="0"/>
              <a:t> </a:t>
            </a:r>
            <a:r>
              <a:rPr sz="1600" spc="5" dirty="0"/>
              <a:t>for</a:t>
            </a:r>
            <a:r>
              <a:rPr sz="1600" spc="-25" dirty="0"/>
              <a:t> </a:t>
            </a:r>
            <a:r>
              <a:rPr sz="1600" dirty="0"/>
              <a:t>describing</a:t>
            </a:r>
            <a:r>
              <a:rPr sz="1600" spc="-10" dirty="0"/>
              <a:t> </a:t>
            </a:r>
            <a:r>
              <a:rPr sz="1600" dirty="0"/>
              <a:t>use</a:t>
            </a:r>
            <a:r>
              <a:rPr sz="1600" spc="-5" dirty="0"/>
              <a:t> </a:t>
            </a:r>
            <a:r>
              <a:rPr sz="1600" dirty="0"/>
              <a:t>cases</a:t>
            </a:r>
            <a:endParaRPr sz="1600"/>
          </a:p>
          <a:p>
            <a:pPr marL="29654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7815" algn="l"/>
              </a:tabLst>
            </a:pPr>
            <a:r>
              <a:rPr sz="1600" dirty="0"/>
              <a:t>First</a:t>
            </a:r>
            <a:r>
              <a:rPr sz="1600" spc="-20" dirty="0"/>
              <a:t> </a:t>
            </a:r>
            <a:r>
              <a:rPr sz="1600" dirty="0"/>
              <a:t>define</a:t>
            </a:r>
            <a:r>
              <a:rPr sz="1600" spc="-30" dirty="0"/>
              <a:t> </a:t>
            </a:r>
            <a:r>
              <a:rPr sz="1600" dirty="0"/>
              <a:t>what</a:t>
            </a:r>
            <a:r>
              <a:rPr sz="1600" spc="-20" dirty="0"/>
              <a:t> </a:t>
            </a:r>
            <a:r>
              <a:rPr sz="1600" spc="-5" dirty="0"/>
              <a:t>the</a:t>
            </a:r>
            <a:r>
              <a:rPr sz="1600" spc="15" dirty="0"/>
              <a:t> </a:t>
            </a:r>
            <a:r>
              <a:rPr sz="1600" dirty="0"/>
              <a:t>use</a:t>
            </a:r>
            <a:r>
              <a:rPr sz="1600" spc="-5" dirty="0"/>
              <a:t> </a:t>
            </a:r>
            <a:r>
              <a:rPr sz="1600" dirty="0"/>
              <a:t>case</a:t>
            </a:r>
            <a:r>
              <a:rPr sz="1600" spc="-5" dirty="0"/>
              <a:t> is</a:t>
            </a:r>
            <a:r>
              <a:rPr sz="1600" spc="-10" dirty="0"/>
              <a:t> </a:t>
            </a:r>
            <a:r>
              <a:rPr sz="1600" dirty="0"/>
              <a:t>supposed</a:t>
            </a:r>
            <a:r>
              <a:rPr sz="1600" spc="-25" dirty="0"/>
              <a:t> </a:t>
            </a:r>
            <a:r>
              <a:rPr sz="1600" spc="-5" dirty="0"/>
              <a:t>to achieve,</a:t>
            </a:r>
            <a:r>
              <a:rPr sz="1600" spc="-15" dirty="0"/>
              <a:t> </a:t>
            </a:r>
            <a:r>
              <a:rPr sz="1600" spc="-5" dirty="0"/>
              <a:t>the</a:t>
            </a:r>
            <a:r>
              <a:rPr sz="1600" spc="15" dirty="0"/>
              <a:t> </a:t>
            </a:r>
            <a:r>
              <a:rPr sz="1600" spc="5" dirty="0"/>
              <a:t>post</a:t>
            </a:r>
            <a:r>
              <a:rPr sz="1600" spc="-40" dirty="0"/>
              <a:t> </a:t>
            </a:r>
            <a:r>
              <a:rPr sz="1600" spc="-5" dirty="0"/>
              <a:t>condition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004" y="245490"/>
            <a:ext cx="1627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7.11:</a:t>
            </a:r>
            <a:r>
              <a:rPr sz="12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Good</a:t>
            </a:r>
            <a:r>
              <a:rPr sz="12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practices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004" y="397586"/>
            <a:ext cx="349757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spc="-5" dirty="0"/>
              <a:t>Use</a:t>
            </a:r>
            <a:r>
              <a:rPr spc="5" dirty="0"/>
              <a:t> </a:t>
            </a:r>
            <a:r>
              <a:rPr spc="-15" dirty="0"/>
              <a:t>Cases:	Good </a:t>
            </a:r>
            <a:r>
              <a:rPr spc="-10" dirty="0"/>
              <a:t>Practices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562227"/>
            <a:ext cx="8836660" cy="343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Verdana"/>
                <a:cs typeface="Verdana"/>
              </a:rPr>
              <a:t>Make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use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clear,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short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easy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read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active voice,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present </a:t>
            </a:r>
            <a:r>
              <a:rPr sz="1800" spc="-5" dirty="0">
                <a:latin typeface="Verdana"/>
                <a:cs typeface="Verdana"/>
              </a:rPr>
              <a:t>tense,</a:t>
            </a:r>
            <a:r>
              <a:rPr sz="1800" spc="-10" dirty="0">
                <a:latin typeface="Verdana"/>
                <a:cs typeface="Verdana"/>
              </a:rPr>
              <a:t> make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sure </a:t>
            </a:r>
            <a:r>
              <a:rPr sz="1800" dirty="0">
                <a:latin typeface="Verdana"/>
                <a:cs typeface="Verdana"/>
              </a:rPr>
              <a:t>actor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actor’s </a:t>
            </a:r>
            <a:r>
              <a:rPr sz="1800" spc="-5" dirty="0">
                <a:latin typeface="Verdana"/>
                <a:cs typeface="Verdana"/>
              </a:rPr>
              <a:t>intent</a:t>
            </a:r>
            <a:r>
              <a:rPr sz="1800" dirty="0">
                <a:latin typeface="Verdana"/>
                <a:cs typeface="Verdana"/>
              </a:rPr>
              <a:t> are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visible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step</a:t>
            </a:r>
            <a:endParaRPr sz="1800">
              <a:latin typeface="Verdana"/>
              <a:cs typeface="Verdana"/>
            </a:endParaRPr>
          </a:p>
          <a:p>
            <a:pPr marL="299085" marR="8763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Every</a:t>
            </a:r>
            <a:r>
              <a:rPr sz="1800" dirty="0">
                <a:latin typeface="Verdana"/>
                <a:cs typeface="Verdana"/>
              </a:rPr>
              <a:t> Use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 has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dirty="0">
                <a:latin typeface="Verdana"/>
                <a:cs typeface="Verdana"/>
              </a:rPr>
              <a:t> possible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endings: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Success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5" dirty="0">
                <a:latin typeface="Verdana"/>
                <a:cs typeface="Verdana"/>
              </a:rPr>
              <a:t>Failure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alternate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courses.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 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primary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their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(actor-goal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list)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Restrict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r>
              <a:rPr sz="1800" dirty="0">
                <a:latin typeface="Verdana"/>
                <a:cs typeface="Verdana"/>
              </a:rPr>
              <a:t> 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capture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behavior….use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suitable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type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6004" y="243585"/>
            <a:ext cx="1774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7.12:</a:t>
            </a:r>
            <a:r>
              <a:rPr sz="12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Failure</a:t>
            </a:r>
            <a:r>
              <a:rPr sz="1200" spc="-8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scenarios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004" y="395986"/>
            <a:ext cx="21901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Failure</a:t>
            </a:r>
            <a:r>
              <a:rPr spc="-140" dirty="0"/>
              <a:t> </a:t>
            </a:r>
            <a:r>
              <a:rPr spc="-5" dirty="0"/>
              <a:t>Scenarios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562227"/>
            <a:ext cx="5262245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Don’t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overlook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“What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credit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low?”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“What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dirty="0">
                <a:latin typeface="Verdana"/>
                <a:cs typeface="Verdana"/>
              </a:rPr>
              <a:t> run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extended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credit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limit?”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“What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if</a:t>
            </a:r>
            <a:r>
              <a:rPr sz="1600" dirty="0">
                <a:latin typeface="Verdana"/>
                <a:cs typeface="Verdana"/>
              </a:rPr>
              <a:t> we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cannot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deliver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quantity?”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“What</a:t>
            </a:r>
            <a:r>
              <a:rPr sz="1600" spc="-5" dirty="0">
                <a:latin typeface="Verdana"/>
                <a:cs typeface="Verdana"/>
              </a:rPr>
              <a:t> if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corrupt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database?”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(These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commonly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overlooked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situations)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19" y="1496567"/>
            <a:ext cx="1636776" cy="17129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976" y="376174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281" y="1211419"/>
            <a:ext cx="6878955" cy="379857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lesson,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6055" marR="224790" indent="-170815">
              <a:lnSpc>
                <a:spcPct val="100000"/>
              </a:lnSpc>
              <a:spcBef>
                <a:spcPts val="95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use case </a:t>
            </a:r>
            <a:r>
              <a:rPr sz="1600" spc="5" dirty="0">
                <a:latin typeface="Verdana"/>
                <a:cs typeface="Verdana"/>
              </a:rPr>
              <a:t>model </a:t>
            </a:r>
            <a:r>
              <a:rPr sz="1600" dirty="0">
                <a:latin typeface="Verdana"/>
                <a:cs typeface="Verdana"/>
              </a:rPr>
              <a:t>provides a complete, </a:t>
            </a:r>
            <a:r>
              <a:rPr sz="1600" spc="-10" dirty="0">
                <a:latin typeface="Verdana"/>
                <a:cs typeface="Verdana"/>
              </a:rPr>
              <a:t>black-box, </a:t>
            </a:r>
            <a:r>
              <a:rPr sz="1600" dirty="0">
                <a:latin typeface="Verdana"/>
                <a:cs typeface="Verdana"/>
              </a:rPr>
              <a:t>outside-in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view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5" dirty="0">
                <a:latin typeface="Verdana"/>
                <a:cs typeface="Verdana"/>
              </a:rPr>
              <a:t> functionality.</a:t>
            </a:r>
            <a:endParaRPr sz="1600">
              <a:latin typeface="Verdana"/>
              <a:cs typeface="Verdana"/>
            </a:endParaRPr>
          </a:p>
          <a:p>
            <a:pPr marL="186055" marR="83820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procedure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5" dirty="0">
                <a:latin typeface="Verdana"/>
                <a:cs typeface="Verdana"/>
              </a:rPr>
              <a:t> 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actor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system.</a:t>
            </a:r>
            <a:endParaRPr sz="1600">
              <a:latin typeface="Verdana"/>
              <a:cs typeface="Verdana"/>
            </a:endParaRPr>
          </a:p>
          <a:p>
            <a:pPr marL="186055" marR="5080" indent="-1708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 good </a:t>
            </a:r>
            <a:r>
              <a:rPr sz="1600" dirty="0">
                <a:latin typeface="Verdana"/>
                <a:cs typeface="Verdana"/>
              </a:rPr>
              <a:t>use case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largely a sequence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interactions </a:t>
            </a:r>
            <a:r>
              <a:rPr sz="1600" dirty="0">
                <a:latin typeface="Verdana"/>
                <a:cs typeface="Verdana"/>
              </a:rPr>
              <a:t>across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 system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actor(s)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written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easy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understand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natural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language.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5" dirty="0">
                <a:latin typeface="Verdana"/>
                <a:cs typeface="Verdana"/>
              </a:rPr>
              <a:t> 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always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outside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defined</a:t>
            </a:r>
            <a:endParaRPr sz="1600">
              <a:latin typeface="Verdana"/>
              <a:cs typeface="Verdana"/>
            </a:endParaRPr>
          </a:p>
          <a:p>
            <a:pPr marL="186055" marR="306070" indent="-1708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actor </a:t>
            </a:r>
            <a:r>
              <a:rPr sz="1600" spc="-5" dirty="0">
                <a:latin typeface="Verdana"/>
                <a:cs typeface="Verdana"/>
              </a:rPr>
              <a:t>that starts the </a:t>
            </a:r>
            <a:r>
              <a:rPr sz="1600" dirty="0">
                <a:latin typeface="Verdana"/>
                <a:cs typeface="Verdana"/>
              </a:rPr>
              <a:t>use case </a:t>
            </a:r>
            <a:r>
              <a:rPr sz="1600" spc="-5" dirty="0">
                <a:latin typeface="Verdana"/>
                <a:cs typeface="Verdana"/>
              </a:rPr>
              <a:t>is the </a:t>
            </a:r>
            <a:r>
              <a:rPr sz="1600" dirty="0">
                <a:latin typeface="Verdana"/>
                <a:cs typeface="Verdana"/>
              </a:rPr>
              <a:t>primary actor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actor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role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5" dirty="0">
                <a:latin typeface="Verdana"/>
                <a:cs typeface="Verdana"/>
              </a:rPr>
              <a:t> with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associated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976" y="376174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004" y="1479930"/>
            <a:ext cx="6449695" cy="275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1770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4428490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very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effective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elicitation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299085" marR="24066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Question 2: Actors </a:t>
            </a:r>
            <a:r>
              <a:rPr sz="1800" spc="-10" dirty="0">
                <a:latin typeface="Verdana"/>
                <a:cs typeface="Verdana"/>
              </a:rPr>
              <a:t>live </a:t>
            </a:r>
            <a:r>
              <a:rPr sz="1800" dirty="0">
                <a:latin typeface="Verdana"/>
                <a:cs typeface="Verdana"/>
              </a:rPr>
              <a:t>outside </a:t>
            </a:r>
            <a:r>
              <a:rPr sz="1800" spc="-5" dirty="0">
                <a:latin typeface="Verdana"/>
                <a:cs typeface="Verdana"/>
              </a:rPr>
              <a:t>the boundary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515"/>
              </a:spcBef>
            </a:pPr>
            <a:r>
              <a:rPr sz="1600" dirty="0">
                <a:latin typeface="Verdana"/>
                <a:cs typeface="Verdana"/>
              </a:rPr>
              <a:t>Option:</a:t>
            </a:r>
            <a:r>
              <a:rPr sz="1600" spc="-45" dirty="0">
                <a:latin typeface="Verdana"/>
                <a:cs typeface="Verdana"/>
              </a:rPr>
              <a:t> True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3: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Postconditions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basically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start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case.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490"/>
              </a:spcBef>
            </a:pPr>
            <a:r>
              <a:rPr sz="1600" spc="-5" dirty="0">
                <a:latin typeface="Verdana"/>
                <a:cs typeface="Verdana"/>
              </a:rPr>
              <a:t>Option: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True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/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0889" y="1637410"/>
          <a:ext cx="3257550" cy="468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0"/>
              </a:tblGrid>
              <a:tr h="762000">
                <a:tc>
                  <a:txBody>
                    <a:bodyPr/>
                    <a:lstStyle/>
                    <a:p>
                      <a:pPr marL="92710" marR="9448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Non-recoverable </a:t>
                      </a:r>
                      <a:r>
                        <a:rPr sz="1800" spc="-6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extensions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Expectedly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go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wrong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C.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These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are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tested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within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use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Unexpectedly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go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wrong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2710" marR="3543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E. Must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true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successful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completion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-6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use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136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Live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outside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boundary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system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4398" y="1753489"/>
          <a:ext cx="27432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1.Precondition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133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Actor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Errors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Post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condition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5.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Exception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E2001F"/>
                      </a:solidFill>
                      <a:prstDash val="solid"/>
                    </a:lnL>
                    <a:lnR w="12700">
                      <a:solidFill>
                        <a:srgbClr val="E2001F"/>
                      </a:solidFill>
                      <a:prstDash val="solid"/>
                    </a:lnR>
                    <a:lnT w="12700">
                      <a:solidFill>
                        <a:srgbClr val="E2001F"/>
                      </a:solidFill>
                      <a:prstDash val="solid"/>
                    </a:lnT>
                    <a:lnB w="12700">
                      <a:solidFill>
                        <a:srgbClr val="E2001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976" y="376174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5" dirty="0"/>
              <a:t> </a:t>
            </a:r>
            <a:r>
              <a:rPr spc="-5" dirty="0"/>
              <a:t>Question:</a:t>
            </a:r>
            <a:r>
              <a:rPr spc="-10" dirty="0"/>
              <a:t> </a:t>
            </a:r>
            <a:r>
              <a:rPr spc="-5" dirty="0"/>
              <a:t>Match</a:t>
            </a:r>
            <a:r>
              <a:rPr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Following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750773"/>
            <a:ext cx="18764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7.1:</a:t>
            </a:r>
            <a:r>
              <a:rPr sz="1200" spc="2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6FAC"/>
                </a:solidFill>
                <a:latin typeface="Verdana"/>
                <a:cs typeface="Verdana"/>
              </a:rPr>
              <a:t>modeling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925194"/>
            <a:ext cx="20618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45" dirty="0"/>
              <a:t> </a:t>
            </a:r>
            <a:r>
              <a:rPr spc="-10" dirty="0"/>
              <a:t>Case</a:t>
            </a:r>
            <a:r>
              <a:rPr spc="-40" dirty="0"/>
              <a:t> </a:t>
            </a:r>
            <a:r>
              <a:rPr spc="-5" dirty="0"/>
              <a:t>Usage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8486775" cy="40297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help</a:t>
            </a:r>
            <a:r>
              <a:rPr sz="1800" dirty="0">
                <a:latin typeface="Verdana"/>
                <a:cs typeface="Verdana"/>
              </a:rPr>
              <a:t> to: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Describe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Capture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</a:t>
            </a:r>
            <a:r>
              <a:rPr sz="1600" dirty="0">
                <a:latin typeface="Verdana"/>
                <a:cs typeface="Verdana"/>
              </a:rPr>
              <a:t> requirements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Document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details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 defined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performed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 a</a:t>
            </a:r>
            <a:endParaRPr sz="16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User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Each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Use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Case: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describes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one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logical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interaction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between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Actor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defines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what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changed </a:t>
            </a:r>
            <a:r>
              <a:rPr sz="1400" spc="-10" dirty="0">
                <a:latin typeface="Verdana"/>
                <a:cs typeface="Verdana"/>
              </a:rPr>
              <a:t>by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10" dirty="0">
                <a:latin typeface="Verdana"/>
                <a:cs typeface="Verdana"/>
              </a:rPr>
              <a:t> interaction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662685"/>
            <a:ext cx="183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7.1: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12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case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modeling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24974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40" dirty="0"/>
              <a:t> </a:t>
            </a:r>
            <a:r>
              <a:rPr spc="-10" dirty="0"/>
              <a:t>Case</a:t>
            </a:r>
            <a:r>
              <a:rPr spc="-4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79930"/>
            <a:ext cx="8542020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Case Diagrams </a:t>
            </a:r>
            <a:r>
              <a:rPr sz="1800" dirty="0">
                <a:latin typeface="Verdana"/>
                <a:cs typeface="Verdana"/>
              </a:rPr>
              <a:t>model </a:t>
            </a:r>
            <a:r>
              <a:rPr sz="1800" spc="-5" dirty="0">
                <a:latin typeface="Verdana"/>
                <a:cs typeface="Verdana"/>
              </a:rPr>
              <a:t>the functionality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using </a:t>
            </a:r>
            <a:r>
              <a:rPr sz="1800" dirty="0">
                <a:latin typeface="Verdana"/>
                <a:cs typeface="Verdana"/>
              </a:rPr>
              <a:t>Actors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 user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 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services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provided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system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14372" y="3096767"/>
            <a:ext cx="1149350" cy="1658620"/>
            <a:chOff x="2214372" y="3096767"/>
            <a:chExt cx="1149350" cy="1658620"/>
          </a:xfrm>
        </p:grpSpPr>
        <p:sp>
          <p:nvSpPr>
            <p:cNvPr id="6" name="object 6"/>
            <p:cNvSpPr/>
            <p:nvPr/>
          </p:nvSpPr>
          <p:spPr>
            <a:xfrm>
              <a:off x="2214372" y="3622547"/>
              <a:ext cx="1149350" cy="1112520"/>
            </a:xfrm>
            <a:custGeom>
              <a:avLst/>
              <a:gdLst/>
              <a:ahLst/>
              <a:cxnLst/>
              <a:rect l="l" t="t" r="r" b="b"/>
              <a:pathLst>
                <a:path w="1149350" h="1112520">
                  <a:moveTo>
                    <a:pt x="649223" y="1112520"/>
                  </a:moveTo>
                  <a:lnTo>
                    <a:pt x="574166" y="762000"/>
                  </a:lnTo>
                  <a:lnTo>
                    <a:pt x="499871" y="1108202"/>
                  </a:lnTo>
                </a:path>
                <a:path w="1149350" h="1112520">
                  <a:moveTo>
                    <a:pt x="576071" y="749807"/>
                  </a:moveTo>
                  <a:lnTo>
                    <a:pt x="576071" y="0"/>
                  </a:lnTo>
                </a:path>
                <a:path w="1149350" h="1112520">
                  <a:moveTo>
                    <a:pt x="1149095" y="313944"/>
                  </a:moveTo>
                  <a:lnTo>
                    <a:pt x="0" y="313944"/>
                  </a:lnTo>
                </a:path>
              </a:pathLst>
            </a:custGeom>
            <a:ln w="3962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2908" y="3116579"/>
              <a:ext cx="213360" cy="494030"/>
            </a:xfrm>
            <a:custGeom>
              <a:avLst/>
              <a:gdLst/>
              <a:ahLst/>
              <a:cxnLst/>
              <a:rect l="l" t="t" r="r" b="b"/>
              <a:pathLst>
                <a:path w="213360" h="494029">
                  <a:moveTo>
                    <a:pt x="106680" y="0"/>
                  </a:moveTo>
                  <a:lnTo>
                    <a:pt x="52832" y="33697"/>
                  </a:lnTo>
                  <a:lnTo>
                    <a:pt x="31242" y="72294"/>
                  </a:lnTo>
                  <a:lnTo>
                    <a:pt x="14562" y="122258"/>
                  </a:lnTo>
                  <a:lnTo>
                    <a:pt x="3810" y="181239"/>
                  </a:lnTo>
                  <a:lnTo>
                    <a:pt x="0" y="246887"/>
                  </a:lnTo>
                  <a:lnTo>
                    <a:pt x="3810" y="312536"/>
                  </a:lnTo>
                  <a:lnTo>
                    <a:pt x="14562" y="371517"/>
                  </a:lnTo>
                  <a:lnTo>
                    <a:pt x="31242" y="421481"/>
                  </a:lnTo>
                  <a:lnTo>
                    <a:pt x="52831" y="460078"/>
                  </a:lnTo>
                  <a:lnTo>
                    <a:pt x="106680" y="493776"/>
                  </a:lnTo>
                  <a:lnTo>
                    <a:pt x="135043" y="484960"/>
                  </a:lnTo>
                  <a:lnTo>
                    <a:pt x="182118" y="421481"/>
                  </a:lnTo>
                  <a:lnTo>
                    <a:pt x="198797" y="371517"/>
                  </a:lnTo>
                  <a:lnTo>
                    <a:pt x="209550" y="312536"/>
                  </a:lnTo>
                  <a:lnTo>
                    <a:pt x="213360" y="246887"/>
                  </a:lnTo>
                  <a:lnTo>
                    <a:pt x="209550" y="181239"/>
                  </a:lnTo>
                  <a:lnTo>
                    <a:pt x="198797" y="122258"/>
                  </a:lnTo>
                  <a:lnTo>
                    <a:pt x="182118" y="72294"/>
                  </a:lnTo>
                  <a:lnTo>
                    <a:pt x="160528" y="33697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92908" y="3116579"/>
              <a:ext cx="213360" cy="494030"/>
            </a:xfrm>
            <a:custGeom>
              <a:avLst/>
              <a:gdLst/>
              <a:ahLst/>
              <a:cxnLst/>
              <a:rect l="l" t="t" r="r" b="b"/>
              <a:pathLst>
                <a:path w="213360" h="494029">
                  <a:moveTo>
                    <a:pt x="213360" y="246887"/>
                  </a:moveTo>
                  <a:lnTo>
                    <a:pt x="209550" y="181239"/>
                  </a:lnTo>
                  <a:lnTo>
                    <a:pt x="198797" y="122258"/>
                  </a:lnTo>
                  <a:lnTo>
                    <a:pt x="182118" y="72294"/>
                  </a:lnTo>
                  <a:lnTo>
                    <a:pt x="160528" y="33697"/>
                  </a:lnTo>
                  <a:lnTo>
                    <a:pt x="106680" y="0"/>
                  </a:lnTo>
                  <a:lnTo>
                    <a:pt x="78316" y="8815"/>
                  </a:lnTo>
                  <a:lnTo>
                    <a:pt x="31242" y="72294"/>
                  </a:lnTo>
                  <a:lnTo>
                    <a:pt x="14562" y="122258"/>
                  </a:lnTo>
                  <a:lnTo>
                    <a:pt x="3810" y="181239"/>
                  </a:lnTo>
                  <a:lnTo>
                    <a:pt x="0" y="246887"/>
                  </a:lnTo>
                  <a:lnTo>
                    <a:pt x="3810" y="312536"/>
                  </a:lnTo>
                  <a:lnTo>
                    <a:pt x="14562" y="371517"/>
                  </a:lnTo>
                  <a:lnTo>
                    <a:pt x="31242" y="421481"/>
                  </a:lnTo>
                  <a:lnTo>
                    <a:pt x="52831" y="460078"/>
                  </a:lnTo>
                  <a:lnTo>
                    <a:pt x="106680" y="493776"/>
                  </a:lnTo>
                  <a:lnTo>
                    <a:pt x="135043" y="484960"/>
                  </a:lnTo>
                  <a:lnTo>
                    <a:pt x="182118" y="421481"/>
                  </a:lnTo>
                  <a:lnTo>
                    <a:pt x="198797" y="371517"/>
                  </a:lnTo>
                  <a:lnTo>
                    <a:pt x="209550" y="312536"/>
                  </a:lnTo>
                  <a:lnTo>
                    <a:pt x="213360" y="246887"/>
                  </a:lnTo>
                  <a:close/>
                </a:path>
              </a:pathLst>
            </a:custGeom>
            <a:ln w="39623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9933" y="4946142"/>
            <a:ext cx="560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FAC"/>
                </a:solidFill>
                <a:latin typeface="Candara"/>
                <a:cs typeface="Candara"/>
              </a:rPr>
              <a:t>Actor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1371" y="3899915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380999"/>
                </a:moveTo>
                <a:lnTo>
                  <a:pt x="9933" y="316023"/>
                </a:lnTo>
                <a:lnTo>
                  <a:pt x="38634" y="254612"/>
                </a:lnTo>
                <a:lnTo>
                  <a:pt x="84455" y="197682"/>
                </a:lnTo>
                <a:lnTo>
                  <a:pt x="113271" y="171183"/>
                </a:lnTo>
                <a:lnTo>
                  <a:pt x="145749" y="146146"/>
                </a:lnTo>
                <a:lnTo>
                  <a:pt x="181683" y="122687"/>
                </a:lnTo>
                <a:lnTo>
                  <a:pt x="220867" y="100920"/>
                </a:lnTo>
                <a:lnTo>
                  <a:pt x="263096" y="80958"/>
                </a:lnTo>
                <a:lnTo>
                  <a:pt x="308163" y="62917"/>
                </a:lnTo>
                <a:lnTo>
                  <a:pt x="355862" y="46911"/>
                </a:lnTo>
                <a:lnTo>
                  <a:pt x="405987" y="33053"/>
                </a:lnTo>
                <a:lnTo>
                  <a:pt x="458333" y="21459"/>
                </a:lnTo>
                <a:lnTo>
                  <a:pt x="512693" y="12242"/>
                </a:lnTo>
                <a:lnTo>
                  <a:pt x="568861" y="5517"/>
                </a:lnTo>
                <a:lnTo>
                  <a:pt x="626632" y="1398"/>
                </a:lnTo>
                <a:lnTo>
                  <a:pt x="685800" y="0"/>
                </a:lnTo>
                <a:lnTo>
                  <a:pt x="744967" y="1398"/>
                </a:lnTo>
                <a:lnTo>
                  <a:pt x="802738" y="5517"/>
                </a:lnTo>
                <a:lnTo>
                  <a:pt x="858906" y="12242"/>
                </a:lnTo>
                <a:lnTo>
                  <a:pt x="913266" y="21459"/>
                </a:lnTo>
                <a:lnTo>
                  <a:pt x="965612" y="33053"/>
                </a:lnTo>
                <a:lnTo>
                  <a:pt x="1015737" y="46911"/>
                </a:lnTo>
                <a:lnTo>
                  <a:pt x="1063436" y="62917"/>
                </a:lnTo>
                <a:lnTo>
                  <a:pt x="1108503" y="80958"/>
                </a:lnTo>
                <a:lnTo>
                  <a:pt x="1150732" y="100920"/>
                </a:lnTo>
                <a:lnTo>
                  <a:pt x="1189916" y="122687"/>
                </a:lnTo>
                <a:lnTo>
                  <a:pt x="1225850" y="146146"/>
                </a:lnTo>
                <a:lnTo>
                  <a:pt x="1258328" y="171183"/>
                </a:lnTo>
                <a:lnTo>
                  <a:pt x="1287144" y="197682"/>
                </a:lnTo>
                <a:lnTo>
                  <a:pt x="1332965" y="254612"/>
                </a:lnTo>
                <a:lnTo>
                  <a:pt x="1361666" y="316023"/>
                </a:lnTo>
                <a:lnTo>
                  <a:pt x="1371600" y="380999"/>
                </a:lnTo>
                <a:lnTo>
                  <a:pt x="1369082" y="413876"/>
                </a:lnTo>
                <a:lnTo>
                  <a:pt x="1349559" y="477184"/>
                </a:lnTo>
                <a:lnTo>
                  <a:pt x="1312092" y="536469"/>
                </a:lnTo>
                <a:lnTo>
                  <a:pt x="1258328" y="590816"/>
                </a:lnTo>
                <a:lnTo>
                  <a:pt x="1225850" y="615853"/>
                </a:lnTo>
                <a:lnTo>
                  <a:pt x="1189916" y="639312"/>
                </a:lnTo>
                <a:lnTo>
                  <a:pt x="1150732" y="661079"/>
                </a:lnTo>
                <a:lnTo>
                  <a:pt x="1108503" y="681041"/>
                </a:lnTo>
                <a:lnTo>
                  <a:pt x="1063436" y="699082"/>
                </a:lnTo>
                <a:lnTo>
                  <a:pt x="1015737" y="715088"/>
                </a:lnTo>
                <a:lnTo>
                  <a:pt x="965612" y="728946"/>
                </a:lnTo>
                <a:lnTo>
                  <a:pt x="913266" y="740540"/>
                </a:lnTo>
                <a:lnTo>
                  <a:pt x="858906" y="749757"/>
                </a:lnTo>
                <a:lnTo>
                  <a:pt x="802738" y="756482"/>
                </a:lnTo>
                <a:lnTo>
                  <a:pt x="744967" y="760601"/>
                </a:lnTo>
                <a:lnTo>
                  <a:pt x="685800" y="761999"/>
                </a:lnTo>
                <a:lnTo>
                  <a:pt x="626632" y="760601"/>
                </a:lnTo>
                <a:lnTo>
                  <a:pt x="568861" y="756482"/>
                </a:lnTo>
                <a:lnTo>
                  <a:pt x="512693" y="749757"/>
                </a:lnTo>
                <a:lnTo>
                  <a:pt x="458333" y="740540"/>
                </a:lnTo>
                <a:lnTo>
                  <a:pt x="405987" y="728946"/>
                </a:lnTo>
                <a:lnTo>
                  <a:pt x="355862" y="715088"/>
                </a:lnTo>
                <a:lnTo>
                  <a:pt x="308163" y="699082"/>
                </a:lnTo>
                <a:lnTo>
                  <a:pt x="263096" y="681041"/>
                </a:lnTo>
                <a:lnTo>
                  <a:pt x="220867" y="661079"/>
                </a:lnTo>
                <a:lnTo>
                  <a:pt x="181683" y="639312"/>
                </a:lnTo>
                <a:lnTo>
                  <a:pt x="145749" y="615853"/>
                </a:lnTo>
                <a:lnTo>
                  <a:pt x="113271" y="590816"/>
                </a:lnTo>
                <a:lnTo>
                  <a:pt x="84455" y="564317"/>
                </a:lnTo>
                <a:lnTo>
                  <a:pt x="38634" y="507387"/>
                </a:lnTo>
                <a:lnTo>
                  <a:pt x="9933" y="445976"/>
                </a:lnTo>
                <a:lnTo>
                  <a:pt x="0" y="380999"/>
                </a:lnTo>
                <a:close/>
              </a:path>
            </a:pathLst>
          </a:custGeom>
          <a:ln w="2743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7046" y="4923790"/>
            <a:ext cx="89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FAC"/>
                </a:solidFill>
                <a:latin typeface="Candara"/>
                <a:cs typeface="Candara"/>
              </a:rPr>
              <a:t>Use</a:t>
            </a:r>
            <a:r>
              <a:rPr sz="1800" spc="-55" dirty="0">
                <a:solidFill>
                  <a:srgbClr val="006FAC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006FAC"/>
                </a:solidFill>
                <a:latin typeface="Candara"/>
                <a:cs typeface="Candara"/>
              </a:rPr>
              <a:t>Case</a:t>
            </a:r>
            <a:endParaRPr sz="1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1972" y="3663696"/>
            <a:ext cx="1152525" cy="1628139"/>
            <a:chOff x="2061972" y="3663696"/>
            <a:chExt cx="1152525" cy="1628139"/>
          </a:xfrm>
        </p:grpSpPr>
        <p:sp>
          <p:nvSpPr>
            <p:cNvPr id="3" name="object 3"/>
            <p:cNvSpPr/>
            <p:nvPr/>
          </p:nvSpPr>
          <p:spPr>
            <a:xfrm>
              <a:off x="2061972" y="4174236"/>
              <a:ext cx="1152525" cy="1097280"/>
            </a:xfrm>
            <a:custGeom>
              <a:avLst/>
              <a:gdLst/>
              <a:ahLst/>
              <a:cxnLst/>
              <a:rect l="l" t="t" r="r" b="b"/>
              <a:pathLst>
                <a:path w="1152525" h="1097279">
                  <a:moveTo>
                    <a:pt x="652271" y="1097280"/>
                  </a:moveTo>
                  <a:lnTo>
                    <a:pt x="575690" y="746759"/>
                  </a:lnTo>
                  <a:lnTo>
                    <a:pt x="499871" y="1092961"/>
                  </a:lnTo>
                </a:path>
                <a:path w="1152525" h="1097279">
                  <a:moveTo>
                    <a:pt x="576071" y="749807"/>
                  </a:moveTo>
                  <a:lnTo>
                    <a:pt x="576071" y="0"/>
                  </a:lnTo>
                </a:path>
                <a:path w="1152525" h="1097279">
                  <a:moveTo>
                    <a:pt x="1152144" y="310895"/>
                  </a:moveTo>
                  <a:lnTo>
                    <a:pt x="0" y="310895"/>
                  </a:lnTo>
                </a:path>
              </a:pathLst>
            </a:custGeom>
            <a:ln w="3962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8316" y="3683508"/>
              <a:ext cx="213360" cy="497205"/>
            </a:xfrm>
            <a:custGeom>
              <a:avLst/>
              <a:gdLst/>
              <a:ahLst/>
              <a:cxnLst/>
              <a:rect l="l" t="t" r="r" b="b"/>
              <a:pathLst>
                <a:path w="213360" h="497204">
                  <a:moveTo>
                    <a:pt x="106679" y="0"/>
                  </a:moveTo>
                  <a:lnTo>
                    <a:pt x="52831" y="33923"/>
                  </a:lnTo>
                  <a:lnTo>
                    <a:pt x="31242" y="72771"/>
                  </a:lnTo>
                  <a:lnTo>
                    <a:pt x="14562" y="123048"/>
                  </a:lnTo>
                  <a:lnTo>
                    <a:pt x="3810" y="182386"/>
                  </a:lnTo>
                  <a:lnTo>
                    <a:pt x="0" y="248412"/>
                  </a:lnTo>
                  <a:lnTo>
                    <a:pt x="3810" y="314437"/>
                  </a:lnTo>
                  <a:lnTo>
                    <a:pt x="14562" y="373775"/>
                  </a:lnTo>
                  <a:lnTo>
                    <a:pt x="31242" y="424053"/>
                  </a:lnTo>
                  <a:lnTo>
                    <a:pt x="52831" y="462900"/>
                  </a:lnTo>
                  <a:lnTo>
                    <a:pt x="106679" y="496824"/>
                  </a:lnTo>
                  <a:lnTo>
                    <a:pt x="135043" y="487948"/>
                  </a:lnTo>
                  <a:lnTo>
                    <a:pt x="182117" y="424053"/>
                  </a:lnTo>
                  <a:lnTo>
                    <a:pt x="198797" y="373775"/>
                  </a:lnTo>
                  <a:lnTo>
                    <a:pt x="209549" y="314437"/>
                  </a:lnTo>
                  <a:lnTo>
                    <a:pt x="213359" y="248412"/>
                  </a:lnTo>
                  <a:lnTo>
                    <a:pt x="209549" y="182386"/>
                  </a:lnTo>
                  <a:lnTo>
                    <a:pt x="198797" y="123048"/>
                  </a:lnTo>
                  <a:lnTo>
                    <a:pt x="182117" y="72771"/>
                  </a:lnTo>
                  <a:lnTo>
                    <a:pt x="160527" y="33923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8316" y="3683508"/>
              <a:ext cx="213360" cy="497205"/>
            </a:xfrm>
            <a:custGeom>
              <a:avLst/>
              <a:gdLst/>
              <a:ahLst/>
              <a:cxnLst/>
              <a:rect l="l" t="t" r="r" b="b"/>
              <a:pathLst>
                <a:path w="213360" h="497204">
                  <a:moveTo>
                    <a:pt x="213359" y="248412"/>
                  </a:moveTo>
                  <a:lnTo>
                    <a:pt x="209549" y="182386"/>
                  </a:lnTo>
                  <a:lnTo>
                    <a:pt x="198797" y="123048"/>
                  </a:lnTo>
                  <a:lnTo>
                    <a:pt x="182117" y="72771"/>
                  </a:lnTo>
                  <a:lnTo>
                    <a:pt x="160527" y="33923"/>
                  </a:lnTo>
                  <a:lnTo>
                    <a:pt x="106679" y="0"/>
                  </a:lnTo>
                  <a:lnTo>
                    <a:pt x="78316" y="8875"/>
                  </a:lnTo>
                  <a:lnTo>
                    <a:pt x="31242" y="72771"/>
                  </a:lnTo>
                  <a:lnTo>
                    <a:pt x="14562" y="123048"/>
                  </a:lnTo>
                  <a:lnTo>
                    <a:pt x="3810" y="182386"/>
                  </a:lnTo>
                  <a:lnTo>
                    <a:pt x="0" y="248412"/>
                  </a:lnTo>
                  <a:lnTo>
                    <a:pt x="3810" y="314437"/>
                  </a:lnTo>
                  <a:lnTo>
                    <a:pt x="14562" y="373775"/>
                  </a:lnTo>
                  <a:lnTo>
                    <a:pt x="31242" y="424053"/>
                  </a:lnTo>
                  <a:lnTo>
                    <a:pt x="52831" y="462900"/>
                  </a:lnTo>
                  <a:lnTo>
                    <a:pt x="106679" y="496824"/>
                  </a:lnTo>
                  <a:lnTo>
                    <a:pt x="135043" y="487948"/>
                  </a:lnTo>
                  <a:lnTo>
                    <a:pt x="182117" y="424053"/>
                  </a:lnTo>
                  <a:lnTo>
                    <a:pt x="198797" y="373775"/>
                  </a:lnTo>
                  <a:lnTo>
                    <a:pt x="209549" y="314437"/>
                  </a:lnTo>
                  <a:lnTo>
                    <a:pt x="213359" y="248412"/>
                  </a:lnTo>
                  <a:close/>
                </a:path>
              </a:pathLst>
            </a:custGeom>
            <a:ln w="3962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04972" y="318058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1066800" y="1219200"/>
                </a:moveTo>
                <a:lnTo>
                  <a:pt x="1076733" y="1154223"/>
                </a:lnTo>
                <a:lnTo>
                  <a:pt x="1105434" y="1092812"/>
                </a:lnTo>
                <a:lnTo>
                  <a:pt x="1151255" y="1035882"/>
                </a:lnTo>
                <a:lnTo>
                  <a:pt x="1180071" y="1009383"/>
                </a:lnTo>
                <a:lnTo>
                  <a:pt x="1212549" y="984346"/>
                </a:lnTo>
                <a:lnTo>
                  <a:pt x="1248483" y="960887"/>
                </a:lnTo>
                <a:lnTo>
                  <a:pt x="1287667" y="939120"/>
                </a:lnTo>
                <a:lnTo>
                  <a:pt x="1329896" y="919158"/>
                </a:lnTo>
                <a:lnTo>
                  <a:pt x="1374963" y="901117"/>
                </a:lnTo>
                <a:lnTo>
                  <a:pt x="1422662" y="885111"/>
                </a:lnTo>
                <a:lnTo>
                  <a:pt x="1472787" y="871253"/>
                </a:lnTo>
                <a:lnTo>
                  <a:pt x="1525133" y="859659"/>
                </a:lnTo>
                <a:lnTo>
                  <a:pt x="1579493" y="850442"/>
                </a:lnTo>
                <a:lnTo>
                  <a:pt x="1635661" y="843717"/>
                </a:lnTo>
                <a:lnTo>
                  <a:pt x="1693432" y="839598"/>
                </a:lnTo>
                <a:lnTo>
                  <a:pt x="1752600" y="838200"/>
                </a:lnTo>
                <a:lnTo>
                  <a:pt x="1811767" y="839598"/>
                </a:lnTo>
                <a:lnTo>
                  <a:pt x="1869538" y="843717"/>
                </a:lnTo>
                <a:lnTo>
                  <a:pt x="1925706" y="850442"/>
                </a:lnTo>
                <a:lnTo>
                  <a:pt x="1980066" y="859659"/>
                </a:lnTo>
                <a:lnTo>
                  <a:pt x="2032412" y="871253"/>
                </a:lnTo>
                <a:lnTo>
                  <a:pt x="2082537" y="885111"/>
                </a:lnTo>
                <a:lnTo>
                  <a:pt x="2130236" y="901117"/>
                </a:lnTo>
                <a:lnTo>
                  <a:pt x="2175303" y="919158"/>
                </a:lnTo>
                <a:lnTo>
                  <a:pt x="2217532" y="939120"/>
                </a:lnTo>
                <a:lnTo>
                  <a:pt x="2256716" y="960887"/>
                </a:lnTo>
                <a:lnTo>
                  <a:pt x="2292650" y="984346"/>
                </a:lnTo>
                <a:lnTo>
                  <a:pt x="2325128" y="1009383"/>
                </a:lnTo>
                <a:lnTo>
                  <a:pt x="2353944" y="1035882"/>
                </a:lnTo>
                <a:lnTo>
                  <a:pt x="2399765" y="1092812"/>
                </a:lnTo>
                <a:lnTo>
                  <a:pt x="2428466" y="1154223"/>
                </a:lnTo>
                <a:lnTo>
                  <a:pt x="2438400" y="1219200"/>
                </a:lnTo>
                <a:lnTo>
                  <a:pt x="2435882" y="1252076"/>
                </a:lnTo>
                <a:lnTo>
                  <a:pt x="2416359" y="1315384"/>
                </a:lnTo>
                <a:lnTo>
                  <a:pt x="2378892" y="1374669"/>
                </a:lnTo>
                <a:lnTo>
                  <a:pt x="2325128" y="1429016"/>
                </a:lnTo>
                <a:lnTo>
                  <a:pt x="2292650" y="1454053"/>
                </a:lnTo>
                <a:lnTo>
                  <a:pt x="2256716" y="1477512"/>
                </a:lnTo>
                <a:lnTo>
                  <a:pt x="2217532" y="1499279"/>
                </a:lnTo>
                <a:lnTo>
                  <a:pt x="2175303" y="1519241"/>
                </a:lnTo>
                <a:lnTo>
                  <a:pt x="2130236" y="1537282"/>
                </a:lnTo>
                <a:lnTo>
                  <a:pt x="2082537" y="1553288"/>
                </a:lnTo>
                <a:lnTo>
                  <a:pt x="2032412" y="1567146"/>
                </a:lnTo>
                <a:lnTo>
                  <a:pt x="1980066" y="1578740"/>
                </a:lnTo>
                <a:lnTo>
                  <a:pt x="1925706" y="1587957"/>
                </a:lnTo>
                <a:lnTo>
                  <a:pt x="1869538" y="1594682"/>
                </a:lnTo>
                <a:lnTo>
                  <a:pt x="1811767" y="1598801"/>
                </a:lnTo>
                <a:lnTo>
                  <a:pt x="1752600" y="1600200"/>
                </a:lnTo>
                <a:lnTo>
                  <a:pt x="1693432" y="1598801"/>
                </a:lnTo>
                <a:lnTo>
                  <a:pt x="1635661" y="1594682"/>
                </a:lnTo>
                <a:lnTo>
                  <a:pt x="1579493" y="1587957"/>
                </a:lnTo>
                <a:lnTo>
                  <a:pt x="1525133" y="1578740"/>
                </a:lnTo>
                <a:lnTo>
                  <a:pt x="1472787" y="1567146"/>
                </a:lnTo>
                <a:lnTo>
                  <a:pt x="1422662" y="1553288"/>
                </a:lnTo>
                <a:lnTo>
                  <a:pt x="1374963" y="1537282"/>
                </a:lnTo>
                <a:lnTo>
                  <a:pt x="1329896" y="1519241"/>
                </a:lnTo>
                <a:lnTo>
                  <a:pt x="1287667" y="1499279"/>
                </a:lnTo>
                <a:lnTo>
                  <a:pt x="1248483" y="1477512"/>
                </a:lnTo>
                <a:lnTo>
                  <a:pt x="1212549" y="1454053"/>
                </a:lnTo>
                <a:lnTo>
                  <a:pt x="1180071" y="1429016"/>
                </a:lnTo>
                <a:lnTo>
                  <a:pt x="1151255" y="1402517"/>
                </a:lnTo>
                <a:lnTo>
                  <a:pt x="1105434" y="1345587"/>
                </a:lnTo>
                <a:lnTo>
                  <a:pt x="1076733" y="1284176"/>
                </a:lnTo>
                <a:lnTo>
                  <a:pt x="1066800" y="1219200"/>
                </a:lnTo>
                <a:close/>
              </a:path>
              <a:path w="2438400" h="2438400">
                <a:moveTo>
                  <a:pt x="0" y="1295400"/>
                </a:moveTo>
                <a:lnTo>
                  <a:pt x="1066800" y="533400"/>
                </a:lnTo>
              </a:path>
              <a:path w="2438400" h="2438400">
                <a:moveTo>
                  <a:pt x="990600" y="381000"/>
                </a:moveTo>
                <a:lnTo>
                  <a:pt x="1000533" y="316023"/>
                </a:lnTo>
                <a:lnTo>
                  <a:pt x="1029234" y="254612"/>
                </a:lnTo>
                <a:lnTo>
                  <a:pt x="1075055" y="197682"/>
                </a:lnTo>
                <a:lnTo>
                  <a:pt x="1103871" y="171183"/>
                </a:lnTo>
                <a:lnTo>
                  <a:pt x="1136349" y="146146"/>
                </a:lnTo>
                <a:lnTo>
                  <a:pt x="1172283" y="122687"/>
                </a:lnTo>
                <a:lnTo>
                  <a:pt x="1211467" y="100920"/>
                </a:lnTo>
                <a:lnTo>
                  <a:pt x="1253696" y="80958"/>
                </a:lnTo>
                <a:lnTo>
                  <a:pt x="1298763" y="62917"/>
                </a:lnTo>
                <a:lnTo>
                  <a:pt x="1346462" y="46911"/>
                </a:lnTo>
                <a:lnTo>
                  <a:pt x="1396587" y="33053"/>
                </a:lnTo>
                <a:lnTo>
                  <a:pt x="1448933" y="21459"/>
                </a:lnTo>
                <a:lnTo>
                  <a:pt x="1503293" y="12242"/>
                </a:lnTo>
                <a:lnTo>
                  <a:pt x="1559461" y="5517"/>
                </a:lnTo>
                <a:lnTo>
                  <a:pt x="1617232" y="1398"/>
                </a:lnTo>
                <a:lnTo>
                  <a:pt x="1676400" y="0"/>
                </a:lnTo>
                <a:lnTo>
                  <a:pt x="1735567" y="1398"/>
                </a:lnTo>
                <a:lnTo>
                  <a:pt x="1793338" y="5517"/>
                </a:lnTo>
                <a:lnTo>
                  <a:pt x="1849506" y="12242"/>
                </a:lnTo>
                <a:lnTo>
                  <a:pt x="1903866" y="21459"/>
                </a:lnTo>
                <a:lnTo>
                  <a:pt x="1956212" y="33053"/>
                </a:lnTo>
                <a:lnTo>
                  <a:pt x="2006337" y="46911"/>
                </a:lnTo>
                <a:lnTo>
                  <a:pt x="2054036" y="62917"/>
                </a:lnTo>
                <a:lnTo>
                  <a:pt x="2099103" y="80958"/>
                </a:lnTo>
                <a:lnTo>
                  <a:pt x="2141332" y="100920"/>
                </a:lnTo>
                <a:lnTo>
                  <a:pt x="2180516" y="122687"/>
                </a:lnTo>
                <a:lnTo>
                  <a:pt x="2216450" y="146146"/>
                </a:lnTo>
                <a:lnTo>
                  <a:pt x="2248928" y="171183"/>
                </a:lnTo>
                <a:lnTo>
                  <a:pt x="2277744" y="197682"/>
                </a:lnTo>
                <a:lnTo>
                  <a:pt x="2323565" y="254612"/>
                </a:lnTo>
                <a:lnTo>
                  <a:pt x="2352266" y="316023"/>
                </a:lnTo>
                <a:lnTo>
                  <a:pt x="2362200" y="381000"/>
                </a:lnTo>
                <a:lnTo>
                  <a:pt x="2359682" y="413876"/>
                </a:lnTo>
                <a:lnTo>
                  <a:pt x="2340159" y="477184"/>
                </a:lnTo>
                <a:lnTo>
                  <a:pt x="2302692" y="536469"/>
                </a:lnTo>
                <a:lnTo>
                  <a:pt x="2248928" y="590816"/>
                </a:lnTo>
                <a:lnTo>
                  <a:pt x="2216450" y="615853"/>
                </a:lnTo>
                <a:lnTo>
                  <a:pt x="2180516" y="639312"/>
                </a:lnTo>
                <a:lnTo>
                  <a:pt x="2141332" y="661079"/>
                </a:lnTo>
                <a:lnTo>
                  <a:pt x="2099103" y="681041"/>
                </a:lnTo>
                <a:lnTo>
                  <a:pt x="2054036" y="699082"/>
                </a:lnTo>
                <a:lnTo>
                  <a:pt x="2006337" y="715088"/>
                </a:lnTo>
                <a:lnTo>
                  <a:pt x="1956212" y="728946"/>
                </a:lnTo>
                <a:lnTo>
                  <a:pt x="1903866" y="740540"/>
                </a:lnTo>
                <a:lnTo>
                  <a:pt x="1849506" y="749757"/>
                </a:lnTo>
                <a:lnTo>
                  <a:pt x="1793338" y="756482"/>
                </a:lnTo>
                <a:lnTo>
                  <a:pt x="1735567" y="760601"/>
                </a:lnTo>
                <a:lnTo>
                  <a:pt x="1676400" y="762000"/>
                </a:lnTo>
                <a:lnTo>
                  <a:pt x="1617232" y="760601"/>
                </a:lnTo>
                <a:lnTo>
                  <a:pt x="1559461" y="756482"/>
                </a:lnTo>
                <a:lnTo>
                  <a:pt x="1503293" y="749757"/>
                </a:lnTo>
                <a:lnTo>
                  <a:pt x="1448933" y="740540"/>
                </a:lnTo>
                <a:lnTo>
                  <a:pt x="1396587" y="728946"/>
                </a:lnTo>
                <a:lnTo>
                  <a:pt x="1346462" y="715088"/>
                </a:lnTo>
                <a:lnTo>
                  <a:pt x="1298763" y="699082"/>
                </a:lnTo>
                <a:lnTo>
                  <a:pt x="1253696" y="681041"/>
                </a:lnTo>
                <a:lnTo>
                  <a:pt x="1211467" y="661079"/>
                </a:lnTo>
                <a:lnTo>
                  <a:pt x="1172283" y="639312"/>
                </a:lnTo>
                <a:lnTo>
                  <a:pt x="1136349" y="615853"/>
                </a:lnTo>
                <a:lnTo>
                  <a:pt x="1103871" y="590816"/>
                </a:lnTo>
                <a:lnTo>
                  <a:pt x="1075055" y="564317"/>
                </a:lnTo>
                <a:lnTo>
                  <a:pt x="1029234" y="507387"/>
                </a:lnTo>
                <a:lnTo>
                  <a:pt x="1000533" y="445976"/>
                </a:lnTo>
                <a:lnTo>
                  <a:pt x="990600" y="381000"/>
                </a:lnTo>
                <a:close/>
              </a:path>
              <a:path w="2438400" h="2438400">
                <a:moveTo>
                  <a:pt x="1066800" y="2057400"/>
                </a:moveTo>
                <a:lnTo>
                  <a:pt x="1076733" y="1992423"/>
                </a:lnTo>
                <a:lnTo>
                  <a:pt x="1105434" y="1931012"/>
                </a:lnTo>
                <a:lnTo>
                  <a:pt x="1151255" y="1874082"/>
                </a:lnTo>
                <a:lnTo>
                  <a:pt x="1180071" y="1847583"/>
                </a:lnTo>
                <a:lnTo>
                  <a:pt x="1212549" y="1822546"/>
                </a:lnTo>
                <a:lnTo>
                  <a:pt x="1248483" y="1799087"/>
                </a:lnTo>
                <a:lnTo>
                  <a:pt x="1287667" y="1777320"/>
                </a:lnTo>
                <a:lnTo>
                  <a:pt x="1329896" y="1757358"/>
                </a:lnTo>
                <a:lnTo>
                  <a:pt x="1374963" y="1739317"/>
                </a:lnTo>
                <a:lnTo>
                  <a:pt x="1422662" y="1723311"/>
                </a:lnTo>
                <a:lnTo>
                  <a:pt x="1472787" y="1709453"/>
                </a:lnTo>
                <a:lnTo>
                  <a:pt x="1525133" y="1697859"/>
                </a:lnTo>
                <a:lnTo>
                  <a:pt x="1579493" y="1688642"/>
                </a:lnTo>
                <a:lnTo>
                  <a:pt x="1635661" y="1681917"/>
                </a:lnTo>
                <a:lnTo>
                  <a:pt x="1693432" y="1677798"/>
                </a:lnTo>
                <a:lnTo>
                  <a:pt x="1752600" y="1676400"/>
                </a:lnTo>
                <a:lnTo>
                  <a:pt x="1811767" y="1677798"/>
                </a:lnTo>
                <a:lnTo>
                  <a:pt x="1869538" y="1681917"/>
                </a:lnTo>
                <a:lnTo>
                  <a:pt x="1925706" y="1688642"/>
                </a:lnTo>
                <a:lnTo>
                  <a:pt x="1980066" y="1697859"/>
                </a:lnTo>
                <a:lnTo>
                  <a:pt x="2032412" y="1709453"/>
                </a:lnTo>
                <a:lnTo>
                  <a:pt x="2082537" y="1723311"/>
                </a:lnTo>
                <a:lnTo>
                  <a:pt x="2130236" y="1739317"/>
                </a:lnTo>
                <a:lnTo>
                  <a:pt x="2175303" y="1757358"/>
                </a:lnTo>
                <a:lnTo>
                  <a:pt x="2217532" y="1777320"/>
                </a:lnTo>
                <a:lnTo>
                  <a:pt x="2256716" y="1799087"/>
                </a:lnTo>
                <a:lnTo>
                  <a:pt x="2292650" y="1822546"/>
                </a:lnTo>
                <a:lnTo>
                  <a:pt x="2325128" y="1847583"/>
                </a:lnTo>
                <a:lnTo>
                  <a:pt x="2353944" y="1874082"/>
                </a:lnTo>
                <a:lnTo>
                  <a:pt x="2399765" y="1931012"/>
                </a:lnTo>
                <a:lnTo>
                  <a:pt x="2428466" y="1992423"/>
                </a:lnTo>
                <a:lnTo>
                  <a:pt x="2438400" y="2057400"/>
                </a:lnTo>
                <a:lnTo>
                  <a:pt x="2435882" y="2090276"/>
                </a:lnTo>
                <a:lnTo>
                  <a:pt x="2416359" y="2153584"/>
                </a:lnTo>
                <a:lnTo>
                  <a:pt x="2378892" y="2212869"/>
                </a:lnTo>
                <a:lnTo>
                  <a:pt x="2325128" y="2267216"/>
                </a:lnTo>
                <a:lnTo>
                  <a:pt x="2292650" y="2292253"/>
                </a:lnTo>
                <a:lnTo>
                  <a:pt x="2256716" y="2315712"/>
                </a:lnTo>
                <a:lnTo>
                  <a:pt x="2217532" y="2337479"/>
                </a:lnTo>
                <a:lnTo>
                  <a:pt x="2175303" y="2357441"/>
                </a:lnTo>
                <a:lnTo>
                  <a:pt x="2130236" y="2375482"/>
                </a:lnTo>
                <a:lnTo>
                  <a:pt x="2082537" y="2391488"/>
                </a:lnTo>
                <a:lnTo>
                  <a:pt x="2032412" y="2405346"/>
                </a:lnTo>
                <a:lnTo>
                  <a:pt x="1980066" y="2416940"/>
                </a:lnTo>
                <a:lnTo>
                  <a:pt x="1925706" y="2426157"/>
                </a:lnTo>
                <a:lnTo>
                  <a:pt x="1869538" y="2432882"/>
                </a:lnTo>
                <a:lnTo>
                  <a:pt x="1811767" y="2437001"/>
                </a:lnTo>
                <a:lnTo>
                  <a:pt x="1752600" y="2438400"/>
                </a:lnTo>
                <a:lnTo>
                  <a:pt x="1693432" y="2437001"/>
                </a:lnTo>
                <a:lnTo>
                  <a:pt x="1635661" y="2432882"/>
                </a:lnTo>
                <a:lnTo>
                  <a:pt x="1579493" y="2426157"/>
                </a:lnTo>
                <a:lnTo>
                  <a:pt x="1525133" y="2416940"/>
                </a:lnTo>
                <a:lnTo>
                  <a:pt x="1472787" y="2405346"/>
                </a:lnTo>
                <a:lnTo>
                  <a:pt x="1422662" y="2391488"/>
                </a:lnTo>
                <a:lnTo>
                  <a:pt x="1374963" y="2375482"/>
                </a:lnTo>
                <a:lnTo>
                  <a:pt x="1329896" y="2357441"/>
                </a:lnTo>
                <a:lnTo>
                  <a:pt x="1287667" y="2337479"/>
                </a:lnTo>
                <a:lnTo>
                  <a:pt x="1248483" y="2315712"/>
                </a:lnTo>
                <a:lnTo>
                  <a:pt x="1212549" y="2292253"/>
                </a:lnTo>
                <a:lnTo>
                  <a:pt x="1180071" y="2267216"/>
                </a:lnTo>
                <a:lnTo>
                  <a:pt x="1151255" y="2240717"/>
                </a:lnTo>
                <a:lnTo>
                  <a:pt x="1105434" y="2183787"/>
                </a:lnTo>
                <a:lnTo>
                  <a:pt x="1076733" y="2122376"/>
                </a:lnTo>
                <a:lnTo>
                  <a:pt x="1066800" y="2057400"/>
                </a:lnTo>
                <a:close/>
              </a:path>
            </a:pathLst>
          </a:custGeom>
          <a:ln w="2743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976" y="552958"/>
            <a:ext cx="183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7.1: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12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case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modeling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6976" y="705053"/>
            <a:ext cx="40570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Drawing</a:t>
            </a:r>
            <a:r>
              <a:rPr spc="-50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5" dirty="0"/>
              <a:t>Use</a:t>
            </a:r>
            <a:r>
              <a:rPr spc="-20" dirty="0"/>
              <a:t> </a:t>
            </a:r>
            <a:r>
              <a:rPr spc="-10" dirty="0"/>
              <a:t>Case</a:t>
            </a:r>
            <a:r>
              <a:rPr spc="-20" dirty="0"/>
              <a:t> </a:t>
            </a:r>
            <a:r>
              <a:rPr spc="-5" dirty="0"/>
              <a:t>Diagram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6004" y="1422019"/>
            <a:ext cx="817816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 Use</a:t>
            </a:r>
            <a:r>
              <a:rPr sz="1800" spc="-5" dirty="0">
                <a:latin typeface="Verdana"/>
                <a:cs typeface="Verdana"/>
              </a:rPr>
              <a:t> Case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diagram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elements: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ts val="190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Stick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figure: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representing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 </a:t>
            </a:r>
            <a:r>
              <a:rPr sz="1600" dirty="0">
                <a:latin typeface="Verdana"/>
                <a:cs typeface="Verdana"/>
              </a:rPr>
              <a:t>Actor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Oval: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representing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Use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Association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lines: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representing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communication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Actors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8382" y="5413959"/>
            <a:ext cx="113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6801" y="3438905"/>
            <a:ext cx="205168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Place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1764"/>
              </a:spcBef>
            </a:pPr>
            <a:r>
              <a:rPr sz="1800" spc="-10" dirty="0">
                <a:latin typeface="Verdana"/>
                <a:cs typeface="Verdana"/>
              </a:rPr>
              <a:t>Request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1775"/>
              </a:spcBef>
            </a:pPr>
            <a:r>
              <a:rPr sz="1800" spc="-5" dirty="0">
                <a:latin typeface="Verdana"/>
                <a:cs typeface="Verdana"/>
              </a:rPr>
              <a:t>Get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Order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Status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4972" y="4475988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685800">
                <a:moveTo>
                  <a:pt x="0" y="0"/>
                </a:moveTo>
                <a:lnTo>
                  <a:pt x="1066800" y="0"/>
                </a:lnTo>
              </a:path>
              <a:path w="1066800" h="685800">
                <a:moveTo>
                  <a:pt x="0" y="0"/>
                </a:moveTo>
                <a:lnTo>
                  <a:pt x="1066800" y="685800"/>
                </a:lnTo>
              </a:path>
            </a:pathLst>
          </a:custGeom>
          <a:ln w="2743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662685"/>
            <a:ext cx="2206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7.2:</a:t>
            </a:r>
            <a:r>
              <a:rPr sz="12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Advantage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12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12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cases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815467"/>
            <a:ext cx="15068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</a:t>
            </a:r>
            <a:r>
              <a:rPr spc="5" dirty="0"/>
              <a:t>d</a:t>
            </a:r>
            <a:r>
              <a:rPr spc="-60" dirty="0"/>
              <a:t>v</a:t>
            </a:r>
            <a:r>
              <a:rPr spc="-5" dirty="0"/>
              <a:t>a</a:t>
            </a:r>
            <a:r>
              <a:rPr dirty="0"/>
              <a:t>nt</a:t>
            </a:r>
            <a:r>
              <a:rPr spc="-5" dirty="0"/>
              <a:t>a</a:t>
            </a:r>
            <a:r>
              <a:rPr dirty="0"/>
              <a:t>g</a:t>
            </a:r>
            <a:r>
              <a:rPr spc="-20" dirty="0"/>
              <a:t>e</a:t>
            </a:r>
            <a:r>
              <a:rPr spc="-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17141"/>
            <a:ext cx="8465820" cy="31019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6055" indent="-17145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Easy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Expressed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simple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language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understands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visually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represented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Can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validation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(acceptance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35" dirty="0">
                <a:latin typeface="Verdana"/>
                <a:cs typeface="Verdana"/>
              </a:rPr>
              <a:t>Tools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support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Ideal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Function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oriented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(different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types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users,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complex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behavioral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patterns)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When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case?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few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users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dominated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5" dirty="0">
                <a:latin typeface="Verdana"/>
                <a:cs typeface="Verdana"/>
              </a:rPr>
              <a:t> non-functional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750773"/>
            <a:ext cx="835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7.3:</a:t>
            </a:r>
            <a:r>
              <a:rPr sz="1200" spc="2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Actor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925194"/>
            <a:ext cx="1252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22019"/>
            <a:ext cx="8718550" cy="478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Actor: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An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 be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described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follows: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entity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external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directly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interacts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system,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thus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deriving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benefit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interaction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 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human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being,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machine,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software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role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particular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plays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while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interacting 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356870" marR="5080" lvl="1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  <a:tab pos="4676775" algn="l"/>
              </a:tabLst>
            </a:pPr>
            <a:r>
              <a:rPr sz="1600" dirty="0">
                <a:latin typeface="Verdana"/>
                <a:cs typeface="Verdana"/>
              </a:rPr>
              <a:t>Examples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Actors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End-user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(roles),	External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External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passive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(entities)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Arial"/>
              <a:buChar char="•"/>
            </a:pP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Type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Primary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Initiates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Calls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deliver</a:t>
            </a:r>
            <a:r>
              <a:rPr sz="1600" dirty="0">
                <a:latin typeface="Verdana"/>
                <a:cs typeface="Verdana"/>
              </a:rPr>
              <a:t> 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service</a:t>
            </a:r>
            <a:endParaRPr sz="16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Has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goal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spc="5" dirty="0">
                <a:latin typeface="Verdana"/>
                <a:cs typeface="Verdana"/>
              </a:rPr>
              <a:t>respect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system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Verdana"/>
                <a:cs typeface="Verdana"/>
              </a:rPr>
              <a:t>Supporting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provides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service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 </a:t>
            </a:r>
            <a:r>
              <a:rPr sz="1600" dirty="0">
                <a:latin typeface="Verdana"/>
                <a:cs typeface="Verdana"/>
              </a:rPr>
              <a:t>design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976" y="750773"/>
            <a:ext cx="835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6FAC"/>
                </a:solidFill>
                <a:latin typeface="Verdana"/>
                <a:cs typeface="Verdana"/>
              </a:rPr>
              <a:t>7.3:</a:t>
            </a:r>
            <a:r>
              <a:rPr sz="1200" spc="2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6FAC"/>
                </a:solidFill>
                <a:latin typeface="Verdana"/>
                <a:cs typeface="Verdana"/>
              </a:rPr>
              <a:t>Actor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976" y="925194"/>
            <a:ext cx="35147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Use</a:t>
            </a:r>
            <a:r>
              <a:rPr spc="-10" dirty="0"/>
              <a:t> </a:t>
            </a:r>
            <a:r>
              <a:rPr spc="-15" dirty="0"/>
              <a:t>Case:</a:t>
            </a:r>
            <a:r>
              <a:rPr spc="10" dirty="0"/>
              <a:t> </a:t>
            </a:r>
            <a:r>
              <a:rPr spc="-10" dirty="0"/>
              <a:t>Actors</a:t>
            </a:r>
            <a:r>
              <a:rPr dirty="0"/>
              <a:t> </a:t>
            </a:r>
            <a:r>
              <a:rPr spc="-5" dirty="0"/>
              <a:t>and 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7158355" cy="19704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GOAL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is: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What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wants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help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 </a:t>
            </a:r>
            <a:r>
              <a:rPr sz="1600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ACTION</a:t>
            </a:r>
            <a:r>
              <a:rPr sz="1800" dirty="0">
                <a:latin typeface="Verdana"/>
                <a:cs typeface="Verdana"/>
              </a:rPr>
              <a:t> is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what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perform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reach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GOAL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An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INTERACTION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86055" indent="-17145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3743960" algn="l"/>
              </a:tabLst>
            </a:pPr>
            <a:r>
              <a:rPr sz="1600" dirty="0">
                <a:latin typeface="Verdana"/>
                <a:cs typeface="Verdana"/>
              </a:rPr>
              <a:t>a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sequence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steps</a:t>
            </a:r>
            <a:r>
              <a:rPr sz="1600" spc="-5" dirty="0">
                <a:latin typeface="Verdana"/>
                <a:cs typeface="Verdana"/>
              </a:rPr>
              <a:t> that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must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	followed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complete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ACTION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2416" y="213575"/>
            <a:ext cx="316992" cy="4356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976" y="376174"/>
            <a:ext cx="39566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Use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Case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Diagram</a:t>
            </a:r>
            <a:r>
              <a:rPr sz="2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–Example</a:t>
            </a:r>
            <a:r>
              <a:rPr sz="20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1277111"/>
            <a:ext cx="7604759" cy="531571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1365</Words>
  <Application>Microsoft Office PowerPoint</Application>
  <PresentationFormat>On-screen Show (4:3)</PresentationFormat>
  <Paragraphs>222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Angles</vt:lpstr>
      <vt:lpstr>PowerPoint Presentation</vt:lpstr>
      <vt:lpstr>Lesson Objectives</vt:lpstr>
      <vt:lpstr>Use Case Usage</vt:lpstr>
      <vt:lpstr>Use Case Diagrams</vt:lpstr>
      <vt:lpstr>Drawing The Use Case Diagram</vt:lpstr>
      <vt:lpstr>Advantages</vt:lpstr>
      <vt:lpstr>Definition</vt:lpstr>
      <vt:lpstr>Use Case: Actors and goals</vt:lpstr>
      <vt:lpstr>PowerPoint Presentation</vt:lpstr>
      <vt:lpstr>PowerPoint Presentation</vt:lpstr>
      <vt:lpstr>Actor</vt:lpstr>
      <vt:lpstr>Use Cases: Goals And Requirements</vt:lpstr>
      <vt:lpstr>Use Cases: Goals And Requirements</vt:lpstr>
      <vt:lpstr>Goals And Scenarios</vt:lpstr>
      <vt:lpstr>Use Cases: Naming Actors</vt:lpstr>
      <vt:lpstr>Use Cases: Alternative Paths</vt:lpstr>
      <vt:lpstr>Use Cases: Exceptions</vt:lpstr>
      <vt:lpstr>Use Cases: Errors</vt:lpstr>
      <vt:lpstr>Use Cases: Precondition &amp; Postcondition</vt:lpstr>
      <vt:lpstr>Use Cases: Precondition &amp; Postcondition</vt:lpstr>
      <vt:lpstr>Use Cases: Good Practices</vt:lpstr>
      <vt:lpstr>Failure Scenarios</vt:lpstr>
      <vt:lpstr>Summary</vt:lpstr>
      <vt:lpstr>Review Question</vt:lpstr>
      <vt:lpstr>Review Question: Match the Following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</dc:title>
  <dc:creator>iGATE</dc:creator>
  <cp:lastModifiedBy>918617893423</cp:lastModifiedBy>
  <cp:revision>1</cp:revision>
  <dcterms:created xsi:type="dcterms:W3CDTF">2021-10-20T09:32:43Z</dcterms:created>
  <dcterms:modified xsi:type="dcterms:W3CDTF">2021-10-20T09:34:13Z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