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48727" y="0"/>
            <a:ext cx="5294630" cy="6857365"/>
          </a:xfrm>
          <a:custGeom>
            <a:avLst/>
            <a:gdLst/>
            <a:ahLst/>
            <a:cxnLst/>
            <a:rect l="l" t="t" r="r" b="b"/>
            <a:pathLst>
              <a:path w="5294630" h="6857365">
                <a:moveTo>
                  <a:pt x="149404" y="0"/>
                </a:moveTo>
                <a:lnTo>
                  <a:pt x="5294381" y="0"/>
                </a:lnTo>
                <a:lnTo>
                  <a:pt x="5294381" y="6843745"/>
                </a:lnTo>
                <a:lnTo>
                  <a:pt x="5137607" y="6857280"/>
                </a:lnTo>
                <a:lnTo>
                  <a:pt x="4651185" y="6721439"/>
                </a:lnTo>
                <a:lnTo>
                  <a:pt x="3810967" y="6171552"/>
                </a:lnTo>
                <a:lnTo>
                  <a:pt x="2592802" y="4942950"/>
                </a:lnTo>
                <a:lnTo>
                  <a:pt x="2614260" y="4892413"/>
                </a:lnTo>
                <a:lnTo>
                  <a:pt x="2634389" y="4842721"/>
                </a:lnTo>
                <a:lnTo>
                  <a:pt x="2653197" y="4793862"/>
                </a:lnTo>
                <a:lnTo>
                  <a:pt x="2670696" y="4745819"/>
                </a:lnTo>
                <a:lnTo>
                  <a:pt x="2686896" y="4698579"/>
                </a:lnTo>
                <a:lnTo>
                  <a:pt x="2701807" y="4652126"/>
                </a:lnTo>
                <a:lnTo>
                  <a:pt x="2715440" y="4606445"/>
                </a:lnTo>
                <a:lnTo>
                  <a:pt x="2727805" y="4561523"/>
                </a:lnTo>
                <a:lnTo>
                  <a:pt x="2738912" y="4517344"/>
                </a:lnTo>
                <a:lnTo>
                  <a:pt x="2748773" y="4473894"/>
                </a:lnTo>
                <a:lnTo>
                  <a:pt x="2757397" y="4431157"/>
                </a:lnTo>
                <a:lnTo>
                  <a:pt x="2764795" y="4389120"/>
                </a:lnTo>
                <a:lnTo>
                  <a:pt x="2770977" y="4347767"/>
                </a:lnTo>
                <a:lnTo>
                  <a:pt x="2775954" y="4307084"/>
                </a:lnTo>
                <a:lnTo>
                  <a:pt x="2779736" y="4267056"/>
                </a:lnTo>
                <a:lnTo>
                  <a:pt x="2782334" y="4227668"/>
                </a:lnTo>
                <a:lnTo>
                  <a:pt x="2783758" y="4188906"/>
                </a:lnTo>
                <a:lnTo>
                  <a:pt x="2784018" y="4150754"/>
                </a:lnTo>
                <a:lnTo>
                  <a:pt x="2783124" y="4113199"/>
                </a:lnTo>
                <a:lnTo>
                  <a:pt x="2777920" y="4039818"/>
                </a:lnTo>
                <a:lnTo>
                  <a:pt x="2768228" y="3968645"/>
                </a:lnTo>
                <a:lnTo>
                  <a:pt x="2754131" y="3899562"/>
                </a:lnTo>
                <a:lnTo>
                  <a:pt x="2735714" y="3832452"/>
                </a:lnTo>
                <a:lnTo>
                  <a:pt x="2713058" y="3767196"/>
                </a:lnTo>
                <a:lnTo>
                  <a:pt x="2686249" y="3703678"/>
                </a:lnTo>
                <a:lnTo>
                  <a:pt x="2655368" y="3641778"/>
                </a:lnTo>
                <a:lnTo>
                  <a:pt x="2620500" y="3581381"/>
                </a:lnTo>
                <a:lnTo>
                  <a:pt x="2581727" y="3522367"/>
                </a:lnTo>
                <a:lnTo>
                  <a:pt x="2539133" y="3464619"/>
                </a:lnTo>
                <a:lnTo>
                  <a:pt x="2492802" y="3408019"/>
                </a:lnTo>
                <a:lnTo>
                  <a:pt x="2442817" y="3352450"/>
                </a:lnTo>
                <a:lnTo>
                  <a:pt x="2389261" y="3297794"/>
                </a:lnTo>
                <a:lnTo>
                  <a:pt x="2361170" y="3270772"/>
                </a:lnTo>
                <a:lnTo>
                  <a:pt x="2332217" y="3243934"/>
                </a:lnTo>
                <a:lnTo>
                  <a:pt x="2302414" y="3217264"/>
                </a:lnTo>
                <a:lnTo>
                  <a:pt x="2271769" y="3190750"/>
                </a:lnTo>
                <a:lnTo>
                  <a:pt x="2240295" y="3164376"/>
                </a:lnTo>
                <a:lnTo>
                  <a:pt x="2208001" y="3138126"/>
                </a:lnTo>
                <a:lnTo>
                  <a:pt x="2174897" y="3111987"/>
                </a:lnTo>
                <a:lnTo>
                  <a:pt x="2140995" y="3085944"/>
                </a:lnTo>
                <a:lnTo>
                  <a:pt x="2106304" y="3059982"/>
                </a:lnTo>
                <a:lnTo>
                  <a:pt x="2070835" y="3034087"/>
                </a:lnTo>
                <a:lnTo>
                  <a:pt x="2034598" y="3008243"/>
                </a:lnTo>
                <a:lnTo>
                  <a:pt x="1959863" y="2956651"/>
                </a:lnTo>
                <a:lnTo>
                  <a:pt x="1882182" y="2905088"/>
                </a:lnTo>
                <a:lnTo>
                  <a:pt x="1801639" y="2853438"/>
                </a:lnTo>
                <a:lnTo>
                  <a:pt x="1718317" y="2801582"/>
                </a:lnTo>
                <a:lnTo>
                  <a:pt x="1632300" y="2749403"/>
                </a:lnTo>
                <a:lnTo>
                  <a:pt x="1498401" y="2670271"/>
                </a:lnTo>
                <a:lnTo>
                  <a:pt x="1358907" y="2589749"/>
                </a:lnTo>
                <a:lnTo>
                  <a:pt x="909658" y="2335869"/>
                </a:lnTo>
                <a:lnTo>
                  <a:pt x="195145" y="1634766"/>
                </a:lnTo>
                <a:lnTo>
                  <a:pt x="0" y="869158"/>
                </a:lnTo>
                <a:lnTo>
                  <a:pt x="69620" y="252938"/>
                </a:lnTo>
                <a:lnTo>
                  <a:pt x="149404" y="0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3319" y="3169157"/>
            <a:ext cx="21780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35" dirty="0"/>
              <a:t>Testing</a:t>
            </a:r>
            <a:r>
              <a:rPr spc="-50" dirty="0"/>
              <a:t> </a:t>
            </a:r>
            <a:r>
              <a:rPr spc="-10" dirty="0"/>
              <a:t>Concepts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3319" y="3849116"/>
            <a:ext cx="40138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006FAC"/>
                </a:solidFill>
                <a:latin typeface="Verdana"/>
                <a:cs typeface="Verdana"/>
              </a:rPr>
              <a:t>Lesson</a:t>
            </a:r>
            <a:r>
              <a:rPr sz="1600" spc="-3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600" spc="5" dirty="0">
                <a:solidFill>
                  <a:srgbClr val="006FAC"/>
                </a:solidFill>
                <a:latin typeface="Verdana"/>
                <a:cs typeface="Verdana"/>
              </a:rPr>
              <a:t>6:</a:t>
            </a:r>
            <a:r>
              <a:rPr sz="1600" spc="-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600" b="1" spc="5" dirty="0">
                <a:solidFill>
                  <a:srgbClr val="006FAC"/>
                </a:solidFill>
                <a:latin typeface="Verdana"/>
                <a:cs typeface="Verdana"/>
              </a:rPr>
              <a:t>Requirement</a:t>
            </a:r>
            <a:r>
              <a:rPr sz="1600" b="1" spc="-8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600" b="1" spc="5" dirty="0">
                <a:solidFill>
                  <a:srgbClr val="006FAC"/>
                </a:solidFill>
                <a:latin typeface="Verdana"/>
                <a:cs typeface="Verdana"/>
              </a:rPr>
              <a:t>Engineering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45186"/>
            <a:ext cx="38874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6.5</a:t>
            </a:r>
            <a:r>
              <a:rPr spc="5" dirty="0"/>
              <a:t> </a:t>
            </a:r>
            <a:r>
              <a:rPr spc="-10" dirty="0"/>
              <a:t>Requirements</a:t>
            </a:r>
            <a:r>
              <a:rPr spc="-30" dirty="0"/>
              <a:t> </a:t>
            </a:r>
            <a:r>
              <a:rPr spc="-5" dirty="0"/>
              <a:t>Engineering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25554"/>
            <a:ext cx="8815705" cy="4612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20">
              <a:lnSpc>
                <a:spcPct val="150000"/>
              </a:lnSpc>
              <a:spcBef>
                <a:spcPts val="95"/>
              </a:spcBef>
            </a:pPr>
            <a:r>
              <a:rPr sz="1800" spc="-5" dirty="0">
                <a:latin typeface="Verdana"/>
                <a:cs typeface="Verdana"/>
              </a:rPr>
              <a:t>Requirements Engineering </a:t>
            </a:r>
            <a:r>
              <a:rPr sz="1800" dirty="0">
                <a:latin typeface="Verdana"/>
                <a:cs typeface="Verdana"/>
              </a:rPr>
              <a:t>is a disciplined, process-oriented approach </a:t>
            </a:r>
            <a:r>
              <a:rPr sz="1800" spc="5" dirty="0">
                <a:latin typeface="Verdana"/>
                <a:cs typeface="Verdana"/>
              </a:rPr>
              <a:t>to </a:t>
            </a:r>
            <a:r>
              <a:rPr sz="1800" dirty="0">
                <a:latin typeface="Verdana"/>
                <a:cs typeface="Verdana"/>
              </a:rPr>
              <a:t>the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definition,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documentation,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maintenance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 </a:t>
            </a:r>
            <a:r>
              <a:rPr sz="1800" dirty="0">
                <a:latin typeface="Verdana"/>
                <a:cs typeface="Verdana"/>
              </a:rPr>
              <a:t>requirements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throughout the software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development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life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cycle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800" spc="-10" dirty="0">
                <a:latin typeface="Verdana"/>
                <a:cs typeface="Verdana"/>
              </a:rPr>
              <a:t>Software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requirements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engineering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made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up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two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major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processes: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6441440" algn="l"/>
              </a:tabLst>
            </a:pPr>
            <a:r>
              <a:rPr sz="1800" spc="-5" dirty="0">
                <a:latin typeface="Verdana"/>
                <a:cs typeface="Verdana"/>
              </a:rPr>
              <a:t>“</a:t>
            </a:r>
            <a:r>
              <a:rPr sz="1800" b="1" spc="-5" dirty="0">
                <a:latin typeface="Verdana"/>
                <a:cs typeface="Verdana"/>
              </a:rPr>
              <a:t>Requirements</a:t>
            </a:r>
            <a:r>
              <a:rPr sz="1800" b="1" spc="4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Development</a:t>
            </a:r>
            <a:r>
              <a:rPr sz="1800" spc="-5" dirty="0">
                <a:latin typeface="Verdana"/>
                <a:cs typeface="Verdana"/>
              </a:rPr>
              <a:t>”</a:t>
            </a:r>
            <a:r>
              <a:rPr sz="1800" spc="8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“</a:t>
            </a:r>
            <a:r>
              <a:rPr sz="1800" b="1" spc="-5" dirty="0">
                <a:latin typeface="Verdana"/>
                <a:cs typeface="Verdana"/>
              </a:rPr>
              <a:t>Requirements	Management</a:t>
            </a:r>
            <a:r>
              <a:rPr sz="1800" spc="-5" dirty="0">
                <a:latin typeface="Verdana"/>
                <a:cs typeface="Verdana"/>
              </a:rPr>
              <a:t>”</a:t>
            </a:r>
            <a:endParaRPr sz="1800">
              <a:latin typeface="Verdana"/>
              <a:cs typeface="Verdana"/>
            </a:endParaRPr>
          </a:p>
          <a:p>
            <a:pPr marL="414655" marR="648335" indent="-399415">
              <a:lnSpc>
                <a:spcPct val="1507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10" dirty="0">
                <a:latin typeface="Verdana"/>
                <a:cs typeface="Verdana"/>
              </a:rPr>
              <a:t>Requirements</a:t>
            </a:r>
            <a:r>
              <a:rPr sz="1700" spc="5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development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involves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all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activities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part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eliciting,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analyzing,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specifying,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10" dirty="0">
                <a:latin typeface="Verdana"/>
                <a:cs typeface="Verdana"/>
              </a:rPr>
              <a:t>validating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requirements</a:t>
            </a:r>
            <a:endParaRPr sz="1700">
              <a:latin typeface="Verdana"/>
              <a:cs typeface="Verdana"/>
            </a:endParaRPr>
          </a:p>
          <a:p>
            <a:pPr marL="414655" marR="5080" indent="-399415">
              <a:lnSpc>
                <a:spcPct val="150300"/>
              </a:lnSpc>
              <a:spcBef>
                <a:spcPts val="484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10" dirty="0">
                <a:latin typeface="Verdana"/>
                <a:cs typeface="Verdana"/>
              </a:rPr>
              <a:t>Requirements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management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involves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activities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that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part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requesting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changes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baselined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requirements,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performing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impact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analysis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requested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changes,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approving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-10" dirty="0">
                <a:latin typeface="Verdana"/>
                <a:cs typeface="Verdana"/>
              </a:rPr>
              <a:t> disapproving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those </a:t>
            </a:r>
            <a:r>
              <a:rPr sz="1700" dirty="0">
                <a:latin typeface="Verdana"/>
                <a:cs typeface="Verdana"/>
              </a:rPr>
              <a:t>changes,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implementing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spc="-10" dirty="0">
                <a:latin typeface="Verdana"/>
                <a:cs typeface="Verdana"/>
              </a:rPr>
              <a:t>approved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changes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7253" y="1488186"/>
          <a:ext cx="8550909" cy="5060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2085"/>
                <a:gridCol w="4568824"/>
              </a:tblGrid>
              <a:tr h="4565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Functional Requirements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A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b="1" spc="-5" dirty="0">
                          <a:latin typeface="Arial"/>
                          <a:cs typeface="Arial"/>
                        </a:rPr>
                        <a:t>Non-functional</a:t>
                      </a:r>
                      <a:r>
                        <a:rPr sz="17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b="1" spc="-5" dirty="0">
                          <a:latin typeface="Arial"/>
                          <a:cs typeface="Arial"/>
                        </a:rPr>
                        <a:t>Requirements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AC"/>
                    </a:solidFill>
                  </a:tcPr>
                </a:tc>
              </a:tr>
              <a:tr h="460375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specifies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7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17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7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output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behaviour</a:t>
                      </a:r>
                      <a:r>
                        <a:rPr sz="1700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systems.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91440" marR="35560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700" spc="10" dirty="0">
                          <a:latin typeface="Verdana"/>
                          <a:cs typeface="Verdana"/>
                        </a:rPr>
                        <a:t>It </a:t>
                      </a:r>
                      <a:r>
                        <a:rPr sz="1700" spc="-5" dirty="0">
                          <a:latin typeface="Verdana"/>
                          <a:cs typeface="Verdana"/>
                        </a:rPr>
                        <a:t>defines </a:t>
                      </a:r>
                      <a:r>
                        <a:rPr sz="1700" dirty="0">
                          <a:latin typeface="Verdana"/>
                          <a:cs typeface="Verdana"/>
                        </a:rPr>
                        <a:t>how </a:t>
                      </a:r>
                      <a:r>
                        <a:rPr sz="1700" spc="-5" dirty="0">
                          <a:latin typeface="Verdana"/>
                          <a:cs typeface="Verdana"/>
                        </a:rPr>
                        <a:t>software </a:t>
                      </a:r>
                      <a:r>
                        <a:rPr sz="1700" spc="-10" dirty="0">
                          <a:latin typeface="Verdana"/>
                          <a:cs typeface="Verdana"/>
                        </a:rPr>
                        <a:t>behaves </a:t>
                      </a:r>
                      <a:r>
                        <a:rPr sz="1700" spc="-58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-5" dirty="0">
                          <a:latin typeface="Verdana"/>
                          <a:cs typeface="Verdana"/>
                        </a:rPr>
                        <a:t>to meet</a:t>
                      </a:r>
                      <a:r>
                        <a:rPr sz="17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-5" dirty="0">
                          <a:latin typeface="Verdana"/>
                          <a:cs typeface="Verdana"/>
                        </a:rPr>
                        <a:t>user needs.</a:t>
                      </a:r>
                      <a:endParaRPr sz="17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-15" dirty="0">
                          <a:latin typeface="Arial"/>
                          <a:cs typeface="Arial"/>
                        </a:rPr>
                        <a:t>Example</a:t>
                      </a:r>
                      <a:r>
                        <a:rPr sz="17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: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91440" marR="495934">
                        <a:lnSpc>
                          <a:spcPct val="109400"/>
                        </a:lnSpc>
                        <a:spcBef>
                          <a:spcPts val="25"/>
                        </a:spcBef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Functional</a:t>
                      </a:r>
                      <a:r>
                        <a:rPr sz="17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requirements</a:t>
                      </a:r>
                      <a:r>
                        <a:rPr sz="17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 a</a:t>
                      </a:r>
                      <a:r>
                        <a:rPr sz="17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health </a:t>
                      </a:r>
                      <a:r>
                        <a:rPr sz="1700" spc="-45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insurance</a:t>
                      </a:r>
                      <a:r>
                        <a:rPr sz="17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company</a:t>
                      </a:r>
                      <a:r>
                        <a:rPr sz="17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include</a:t>
                      </a:r>
                      <a:r>
                        <a:rPr sz="17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: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19"/>
                        </a:spcBef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Determining</a:t>
                      </a:r>
                      <a:r>
                        <a:rPr sz="17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Claimant</a:t>
                      </a:r>
                      <a:r>
                        <a:rPr sz="17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Eligibility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190"/>
                        </a:spcBef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Paying</a:t>
                      </a:r>
                      <a:r>
                        <a:rPr sz="17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Claims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377825" indent="-287020">
                        <a:lnSpc>
                          <a:spcPct val="100000"/>
                        </a:lnSpc>
                        <a:spcBef>
                          <a:spcPts val="215"/>
                        </a:spcBef>
                        <a:buChar char="•"/>
                        <a:tabLst>
                          <a:tab pos="377825" algn="l"/>
                          <a:tab pos="378460" algn="l"/>
                        </a:tabLst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Calculating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Premium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2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416559">
                        <a:lnSpc>
                          <a:spcPct val="110300"/>
                        </a:lnSpc>
                        <a:spcBef>
                          <a:spcPts val="135"/>
                        </a:spcBef>
                      </a:pPr>
                      <a:r>
                        <a:rPr sz="1700" spc="1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7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-5" dirty="0">
                          <a:latin typeface="Verdana"/>
                          <a:cs typeface="Verdana"/>
                        </a:rPr>
                        <a:t>represents</a:t>
                      </a:r>
                      <a:r>
                        <a:rPr sz="17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-5" dirty="0">
                          <a:latin typeface="Verdana"/>
                          <a:cs typeface="Verdana"/>
                        </a:rPr>
                        <a:t>quality attributes</a:t>
                      </a:r>
                      <a:r>
                        <a:rPr sz="1700" dirty="0">
                          <a:latin typeface="Verdana"/>
                          <a:cs typeface="Verdana"/>
                        </a:rPr>
                        <a:t> of</a:t>
                      </a:r>
                      <a:r>
                        <a:rPr sz="17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-5" dirty="0">
                          <a:latin typeface="Verdana"/>
                          <a:cs typeface="Verdana"/>
                        </a:rPr>
                        <a:t>the </a:t>
                      </a:r>
                      <a:r>
                        <a:rPr sz="1700" spc="-5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dirty="0">
                          <a:latin typeface="Verdana"/>
                          <a:cs typeface="Verdana"/>
                        </a:rPr>
                        <a:t>system : </a:t>
                      </a:r>
                      <a:r>
                        <a:rPr sz="1700" spc="-25" dirty="0">
                          <a:latin typeface="Verdana"/>
                          <a:cs typeface="Verdana"/>
                        </a:rPr>
                        <a:t>Availability, </a:t>
                      </a:r>
                      <a:r>
                        <a:rPr sz="1700" spc="-15" dirty="0">
                          <a:latin typeface="Verdana"/>
                          <a:cs typeface="Verdana"/>
                        </a:rPr>
                        <a:t>Maintainability, </a:t>
                      </a:r>
                      <a:r>
                        <a:rPr sz="17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-5" dirty="0">
                          <a:latin typeface="Verdana"/>
                          <a:cs typeface="Verdana"/>
                        </a:rPr>
                        <a:t>Performance,</a:t>
                      </a:r>
                      <a:r>
                        <a:rPr sz="17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-25" dirty="0">
                          <a:latin typeface="Verdana"/>
                          <a:cs typeface="Verdana"/>
                        </a:rPr>
                        <a:t>Portability,</a:t>
                      </a:r>
                      <a:r>
                        <a:rPr sz="17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-25" dirty="0">
                          <a:latin typeface="Verdana"/>
                          <a:cs typeface="Verdana"/>
                        </a:rPr>
                        <a:t>Reliability, </a:t>
                      </a:r>
                      <a:r>
                        <a:rPr sz="17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-5" dirty="0">
                          <a:latin typeface="Verdana"/>
                          <a:cs typeface="Verdana"/>
                        </a:rPr>
                        <a:t>Robustness,</a:t>
                      </a:r>
                      <a:r>
                        <a:rPr sz="17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-25" dirty="0">
                          <a:latin typeface="Verdana"/>
                          <a:cs typeface="Verdana"/>
                        </a:rPr>
                        <a:t>Security,</a:t>
                      </a:r>
                      <a:r>
                        <a:rPr sz="17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-5" dirty="0">
                          <a:latin typeface="Verdana"/>
                          <a:cs typeface="Verdana"/>
                        </a:rPr>
                        <a:t>Scalability</a:t>
                      </a:r>
                      <a:r>
                        <a:rPr sz="17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700" spc="-5" dirty="0">
                          <a:latin typeface="Verdana"/>
                          <a:cs typeface="Verdana"/>
                        </a:rPr>
                        <a:t>etc.</a:t>
                      </a:r>
                      <a:endParaRPr sz="1700">
                        <a:latin typeface="Verdana"/>
                        <a:cs typeface="Verdan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700" spc="-10" dirty="0">
                          <a:latin typeface="Arial"/>
                          <a:cs typeface="Arial"/>
                        </a:rPr>
                        <a:t>Examples: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382270" indent="-290195">
                        <a:lnSpc>
                          <a:spcPct val="100000"/>
                        </a:lnSpc>
                        <a:buChar char="•"/>
                        <a:tabLst>
                          <a:tab pos="382270" algn="l"/>
                          <a:tab pos="382905" algn="l"/>
                        </a:tabLst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17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7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easy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see</a:t>
                      </a:r>
                      <a:r>
                        <a:rPr sz="17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7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history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of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382270">
                        <a:lnSpc>
                          <a:spcPct val="100000"/>
                        </a:lnSpc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transactions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382270" marR="227329" indent="-289560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382270" algn="l"/>
                          <a:tab pos="382905" algn="l"/>
                        </a:tabLst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7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17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7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available</a:t>
                      </a:r>
                      <a:r>
                        <a:rPr sz="17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99.9%</a:t>
                      </a:r>
                      <a:r>
                        <a:rPr sz="17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700" spc="-45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7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time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382270" marR="242570" indent="-289560">
                        <a:lnSpc>
                          <a:spcPct val="100000"/>
                        </a:lnSpc>
                        <a:buChar char="•"/>
                        <a:tabLst>
                          <a:tab pos="382270" algn="l"/>
                          <a:tab pos="382905" algn="l"/>
                        </a:tabLst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7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7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1700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SSH</a:t>
                      </a:r>
                      <a:r>
                        <a:rPr sz="17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public-key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cryptography</a:t>
                      </a:r>
                      <a:r>
                        <a:rPr sz="17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 authenticate</a:t>
                      </a:r>
                      <a:r>
                        <a:rPr sz="1700" spc="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 remote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computer</a:t>
                      </a:r>
                      <a:r>
                        <a:rPr sz="17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7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allow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 the</a:t>
                      </a:r>
                      <a:r>
                        <a:rPr sz="17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remote</a:t>
                      </a:r>
                      <a:r>
                        <a:rPr sz="17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computer </a:t>
                      </a:r>
                      <a:r>
                        <a:rPr sz="1700" spc="-4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authenticate</a:t>
                      </a:r>
                      <a:r>
                        <a:rPr sz="1700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7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user,</a:t>
                      </a:r>
                      <a:r>
                        <a:rPr sz="17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7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necessary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382270" indent="-290195">
                        <a:lnSpc>
                          <a:spcPct val="100000"/>
                        </a:lnSpc>
                        <a:spcBef>
                          <a:spcPts val="5"/>
                        </a:spcBef>
                        <a:buChar char="•"/>
                        <a:tabLst>
                          <a:tab pos="382270" algn="l"/>
                          <a:tab pos="382905" algn="l"/>
                        </a:tabLst>
                      </a:pPr>
                      <a:r>
                        <a:rPr sz="17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7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17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should</a:t>
                      </a:r>
                      <a:r>
                        <a:rPr sz="1700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7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able</a:t>
                      </a:r>
                      <a:r>
                        <a:rPr sz="1700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 serve at</a:t>
                      </a:r>
                      <a:r>
                        <a:rPr sz="17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dirty="0">
                          <a:latin typeface="Arial"/>
                          <a:cs typeface="Arial"/>
                        </a:rPr>
                        <a:t>the</a:t>
                      </a:r>
                      <a:endParaRPr sz="1700">
                        <a:latin typeface="Arial"/>
                        <a:cs typeface="Arial"/>
                      </a:endParaRPr>
                    </a:p>
                    <a:p>
                      <a:pPr marL="382270">
                        <a:lnSpc>
                          <a:spcPct val="100000"/>
                        </a:lnSpc>
                      </a:pPr>
                      <a:r>
                        <a:rPr sz="1700" dirty="0">
                          <a:latin typeface="Arial"/>
                          <a:cs typeface="Arial"/>
                        </a:rPr>
                        <a:t>most</a:t>
                      </a:r>
                      <a:r>
                        <a:rPr sz="1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10" dirty="0">
                          <a:latin typeface="Arial"/>
                          <a:cs typeface="Arial"/>
                        </a:rPr>
                        <a:t>100</a:t>
                      </a:r>
                      <a:r>
                        <a:rPr sz="1700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700" spc="-5" dirty="0">
                          <a:latin typeface="Arial"/>
                          <a:cs typeface="Arial"/>
                        </a:rPr>
                        <a:t>concurrent users</a:t>
                      </a:r>
                      <a:endParaRPr sz="170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2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081" y="538987"/>
            <a:ext cx="60960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7865" algn="l"/>
              </a:tabLst>
            </a:pPr>
            <a:r>
              <a:rPr spc="-5" dirty="0"/>
              <a:t>6.6	</a:t>
            </a:r>
            <a:r>
              <a:rPr dirty="0"/>
              <a:t>Functional</a:t>
            </a:r>
            <a:r>
              <a:rPr spc="-50" dirty="0"/>
              <a:t> </a:t>
            </a:r>
            <a:r>
              <a:rPr spc="-10" dirty="0"/>
              <a:t>&amp;</a:t>
            </a:r>
            <a:r>
              <a:rPr dirty="0"/>
              <a:t> </a:t>
            </a:r>
            <a:r>
              <a:rPr spc="-5" dirty="0"/>
              <a:t>Non-functional</a:t>
            </a:r>
            <a:r>
              <a:rPr spc="-25" dirty="0"/>
              <a:t> </a:t>
            </a:r>
            <a:r>
              <a:rPr spc="-10" dirty="0"/>
              <a:t>Requirements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45186"/>
            <a:ext cx="55860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latin typeface="Verdana"/>
                <a:cs typeface="Verdana"/>
              </a:rPr>
              <a:t>Functional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Vs Non-Functional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Requirements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872" y="1636776"/>
            <a:ext cx="7565135" cy="44013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7912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6.7	</a:t>
            </a:r>
            <a:r>
              <a:rPr spc="-15" dirty="0"/>
              <a:t>Non</a:t>
            </a:r>
            <a:r>
              <a:rPr spc="10" dirty="0"/>
              <a:t> </a:t>
            </a:r>
            <a:r>
              <a:rPr dirty="0"/>
              <a:t>Functional</a:t>
            </a:r>
            <a:r>
              <a:rPr spc="-55" dirty="0"/>
              <a:t> </a:t>
            </a:r>
            <a:r>
              <a:rPr spc="-10" dirty="0"/>
              <a:t>Requirements:</a:t>
            </a:r>
            <a:r>
              <a:rPr spc="-15" dirty="0"/>
              <a:t> </a:t>
            </a:r>
            <a:r>
              <a:rPr spc="-5" dirty="0"/>
              <a:t>FURPS</a:t>
            </a:r>
            <a:r>
              <a:rPr spc="-15" dirty="0"/>
              <a:t> </a:t>
            </a:r>
            <a:r>
              <a:rPr spc="-10" dirty="0"/>
              <a:t>+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16312"/>
            <a:ext cx="3559810" cy="2056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26589">
              <a:lnSpc>
                <a:spcPct val="123400"/>
              </a:lnSpc>
              <a:spcBef>
                <a:spcPts val="95"/>
              </a:spcBef>
            </a:pPr>
            <a:r>
              <a:rPr sz="1800" spc="-5" dirty="0">
                <a:latin typeface="Verdana"/>
                <a:cs typeface="Verdana"/>
              </a:rPr>
              <a:t>Functionality </a:t>
            </a:r>
            <a:r>
              <a:rPr sz="1800" dirty="0">
                <a:latin typeface="Verdana"/>
                <a:cs typeface="Verdana"/>
              </a:rPr>
              <a:t> Usability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Reliability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Performance 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S</a:t>
            </a:r>
            <a:r>
              <a:rPr sz="1800" spc="-15" dirty="0">
                <a:latin typeface="Verdana"/>
                <a:cs typeface="Verdana"/>
              </a:rPr>
              <a:t>u</a:t>
            </a:r>
            <a:r>
              <a:rPr sz="1800" spc="5" dirty="0">
                <a:latin typeface="Verdana"/>
                <a:cs typeface="Verdana"/>
              </a:rPr>
              <a:t>ppo</a:t>
            </a:r>
            <a:r>
              <a:rPr sz="1800" dirty="0">
                <a:latin typeface="Verdana"/>
                <a:cs typeface="Verdana"/>
              </a:rPr>
              <a:t>r</a:t>
            </a:r>
            <a:r>
              <a:rPr sz="1800" spc="5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ab</a:t>
            </a:r>
            <a:r>
              <a:rPr sz="1800" spc="15" dirty="0">
                <a:latin typeface="Verdana"/>
                <a:cs typeface="Verdana"/>
              </a:rPr>
              <a:t>i</a:t>
            </a:r>
            <a:r>
              <a:rPr sz="1800" spc="5" dirty="0">
                <a:latin typeface="Verdana"/>
                <a:cs typeface="Verdana"/>
              </a:rPr>
              <a:t>lit</a:t>
            </a:r>
            <a:r>
              <a:rPr sz="1800" dirty="0">
                <a:latin typeface="Verdana"/>
                <a:cs typeface="Verdana"/>
              </a:rPr>
              <a:t>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Verdana"/>
                <a:cs typeface="Verdana"/>
              </a:rPr>
              <a:t>+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other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such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quality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attributes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9403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6.8	</a:t>
            </a:r>
            <a:r>
              <a:rPr dirty="0"/>
              <a:t>Stable</a:t>
            </a:r>
            <a:r>
              <a:rPr spc="-55" dirty="0"/>
              <a:t> </a:t>
            </a:r>
            <a:r>
              <a:rPr spc="-5" dirty="0"/>
              <a:t>and </a:t>
            </a:r>
            <a:r>
              <a:rPr spc="-10" dirty="0"/>
              <a:t>Volatile</a:t>
            </a:r>
            <a:r>
              <a:rPr spc="-75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62227"/>
            <a:ext cx="8786495" cy="479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Stable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dirty="0">
                <a:latin typeface="Verdana"/>
                <a:cs typeface="Verdana"/>
              </a:rPr>
              <a:t> are related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core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activities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its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domain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800" spc="-20" dirty="0">
                <a:latin typeface="Verdana"/>
                <a:cs typeface="Verdana"/>
              </a:rPr>
              <a:t>For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example,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 organization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there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will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</a:t>
            </a:r>
            <a:r>
              <a:rPr sz="1800" dirty="0">
                <a:latin typeface="Verdana"/>
                <a:cs typeface="Verdana"/>
              </a:rPr>
              <a:t> requirements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concerned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with</a:t>
            </a:r>
            <a:endParaRPr sz="18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employees,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departments,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payroll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etc.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Volatile</a:t>
            </a:r>
            <a:r>
              <a:rPr sz="1800" b="1" spc="-4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  <a:p>
            <a:pPr marL="189230" marR="391160" indent="-173990" algn="just">
              <a:lnSpc>
                <a:spcPct val="1501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800" spc="-5" dirty="0">
                <a:latin typeface="Verdana"/>
                <a:cs typeface="Verdana"/>
              </a:rPr>
              <a:t>These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requirements that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likely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change during the system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development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 or </a:t>
            </a:r>
            <a:r>
              <a:rPr sz="1800" spc="-5" dirty="0">
                <a:latin typeface="Verdana"/>
                <a:cs typeface="Verdana"/>
              </a:rPr>
              <a:t>after 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has </a:t>
            </a:r>
            <a:r>
              <a:rPr sz="1800" dirty="0">
                <a:latin typeface="Verdana"/>
                <a:cs typeface="Verdana"/>
              </a:rPr>
              <a:t>been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become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operational</a:t>
            </a:r>
            <a:endParaRPr sz="1800">
              <a:latin typeface="Verdana"/>
              <a:cs typeface="Verdana"/>
            </a:endParaRPr>
          </a:p>
          <a:p>
            <a:pPr marL="189230" marR="859155" indent="-173990" algn="just">
              <a:lnSpc>
                <a:spcPct val="1501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800" spc="-5" dirty="0">
                <a:latin typeface="Verdana"/>
                <a:cs typeface="Verdana"/>
              </a:rPr>
              <a:t>Examples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volatile </a:t>
            </a:r>
            <a:r>
              <a:rPr sz="1800" dirty="0">
                <a:latin typeface="Verdana"/>
                <a:cs typeface="Verdana"/>
              </a:rPr>
              <a:t>requirements are requirements </a:t>
            </a:r>
            <a:r>
              <a:rPr sz="1800" spc="-5" dirty="0">
                <a:latin typeface="Verdana"/>
                <a:cs typeface="Verdana"/>
              </a:rPr>
              <a:t>resulting </a:t>
            </a:r>
            <a:r>
              <a:rPr sz="1800" dirty="0">
                <a:latin typeface="Verdana"/>
                <a:cs typeface="Verdana"/>
              </a:rPr>
              <a:t>from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organization’s leave </a:t>
            </a:r>
            <a:r>
              <a:rPr sz="1800" dirty="0">
                <a:latin typeface="Verdana"/>
                <a:cs typeface="Verdana"/>
              </a:rPr>
              <a:t>policies or </a:t>
            </a:r>
            <a:r>
              <a:rPr sz="1800" spc="-5" dirty="0">
                <a:latin typeface="Verdana"/>
                <a:cs typeface="Verdana"/>
              </a:rPr>
              <a:t>Income </a:t>
            </a:r>
            <a:r>
              <a:rPr sz="1800" spc="-75" dirty="0">
                <a:latin typeface="Verdana"/>
                <a:cs typeface="Verdana"/>
              </a:rPr>
              <a:t>Tax </a:t>
            </a:r>
            <a:r>
              <a:rPr sz="1800" dirty="0">
                <a:latin typeface="Verdana"/>
                <a:cs typeface="Verdana"/>
              </a:rPr>
              <a:t>policies </a:t>
            </a:r>
            <a:r>
              <a:rPr sz="1800" spc="-5" dirty="0">
                <a:latin typeface="Verdana"/>
                <a:cs typeface="Verdana"/>
              </a:rPr>
              <a:t>enforced </a:t>
            </a:r>
            <a:r>
              <a:rPr sz="1800" dirty="0">
                <a:latin typeface="Verdana"/>
                <a:cs typeface="Verdana"/>
              </a:rPr>
              <a:t>by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country’s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government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bodies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85635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6.9	</a:t>
            </a:r>
            <a:r>
              <a:rPr dirty="0"/>
              <a:t>Baselining</a:t>
            </a:r>
            <a:r>
              <a:rPr spc="-105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25554"/>
            <a:ext cx="7897495" cy="356235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5" dirty="0">
                <a:latin typeface="Verdana"/>
                <a:cs typeface="Verdana"/>
              </a:rPr>
              <a:t> baselined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Development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phase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&amp;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ideally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signed-off </a:t>
            </a:r>
            <a:r>
              <a:rPr sz="1800" spc="-5" dirty="0">
                <a:latin typeface="Verdana"/>
                <a:cs typeface="Verdana"/>
              </a:rPr>
              <a:t>by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customer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800" dirty="0">
                <a:latin typeface="Verdana"/>
                <a:cs typeface="Verdana"/>
              </a:rPr>
              <a:t>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baseline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is: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2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snapshot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 time</a:t>
            </a:r>
            <a:r>
              <a:rPr sz="1600" spc="5" dirty="0">
                <a:latin typeface="Verdana"/>
                <a:cs typeface="Verdana"/>
              </a:rPr>
              <a:t> of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 set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requirements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Used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mechanism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track </a:t>
            </a:r>
            <a:r>
              <a:rPr sz="1600" dirty="0">
                <a:latin typeface="Verdana"/>
                <a:cs typeface="Verdana"/>
              </a:rPr>
              <a:t>changes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project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progresses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4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Constitutes </a:t>
            </a:r>
            <a:r>
              <a:rPr sz="1600" dirty="0">
                <a:latin typeface="Verdana"/>
                <a:cs typeface="Verdana"/>
              </a:rPr>
              <a:t>agreement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scope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between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customer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dirty="0">
                <a:latin typeface="Verdana"/>
                <a:cs typeface="Verdana"/>
              </a:rPr>
              <a:t> development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team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30"/>
              </a:spcBef>
            </a:pPr>
            <a:r>
              <a:rPr sz="1800" dirty="0">
                <a:latin typeface="Verdana"/>
                <a:cs typeface="Verdana"/>
              </a:rPr>
              <a:t>Scope</a:t>
            </a:r>
            <a:r>
              <a:rPr sz="1800" spc="-5" dirty="0">
                <a:latin typeface="Verdana"/>
                <a:cs typeface="Verdana"/>
              </a:rPr>
              <a:t> drives </a:t>
            </a:r>
            <a:r>
              <a:rPr sz="1800" dirty="0">
                <a:latin typeface="Verdana"/>
                <a:cs typeface="Verdana"/>
              </a:rPr>
              <a:t>estimate,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schedule,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staffing,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deadlines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800" spc="-5" dirty="0">
                <a:latin typeface="Verdana"/>
                <a:cs typeface="Verdana"/>
              </a:rPr>
              <a:t>New</a:t>
            </a:r>
            <a:r>
              <a:rPr sz="1800" dirty="0">
                <a:latin typeface="Verdana"/>
                <a:cs typeface="Verdana"/>
              </a:rPr>
              <a:t> baselines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 typically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created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major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project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milestones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21023" y="1874520"/>
            <a:ext cx="483234" cy="782320"/>
            <a:chOff x="3621023" y="1874520"/>
            <a:chExt cx="483234" cy="782320"/>
          </a:xfrm>
        </p:grpSpPr>
        <p:sp>
          <p:nvSpPr>
            <p:cNvPr id="3" name="object 3"/>
            <p:cNvSpPr/>
            <p:nvPr/>
          </p:nvSpPr>
          <p:spPr>
            <a:xfrm>
              <a:off x="3621023" y="1874520"/>
              <a:ext cx="467995" cy="745490"/>
            </a:xfrm>
            <a:custGeom>
              <a:avLst/>
              <a:gdLst/>
              <a:ahLst/>
              <a:cxnLst/>
              <a:rect l="l" t="t" r="r" b="b"/>
              <a:pathLst>
                <a:path w="467995" h="745489">
                  <a:moveTo>
                    <a:pt x="11684" y="0"/>
                  </a:moveTo>
                  <a:lnTo>
                    <a:pt x="2921" y="0"/>
                  </a:lnTo>
                  <a:lnTo>
                    <a:pt x="2921" y="3175"/>
                  </a:lnTo>
                  <a:lnTo>
                    <a:pt x="0" y="4699"/>
                  </a:lnTo>
                  <a:lnTo>
                    <a:pt x="0" y="15875"/>
                  </a:lnTo>
                  <a:lnTo>
                    <a:pt x="447548" y="740409"/>
                  </a:lnTo>
                  <a:lnTo>
                    <a:pt x="450468" y="742060"/>
                  </a:lnTo>
                  <a:lnTo>
                    <a:pt x="451865" y="742060"/>
                  </a:lnTo>
                  <a:lnTo>
                    <a:pt x="454787" y="745235"/>
                  </a:lnTo>
                  <a:lnTo>
                    <a:pt x="457708" y="745235"/>
                  </a:lnTo>
                  <a:lnTo>
                    <a:pt x="459231" y="742060"/>
                  </a:lnTo>
                  <a:lnTo>
                    <a:pt x="462152" y="742060"/>
                  </a:lnTo>
                  <a:lnTo>
                    <a:pt x="465074" y="740409"/>
                  </a:lnTo>
                  <a:lnTo>
                    <a:pt x="465074" y="737234"/>
                  </a:lnTo>
                  <a:lnTo>
                    <a:pt x="467995" y="734059"/>
                  </a:lnTo>
                  <a:lnTo>
                    <a:pt x="467995" y="732535"/>
                  </a:lnTo>
                  <a:lnTo>
                    <a:pt x="465074" y="729360"/>
                  </a:lnTo>
                  <a:lnTo>
                    <a:pt x="465074" y="726185"/>
                  </a:lnTo>
                  <a:lnTo>
                    <a:pt x="17525" y="3175"/>
                  </a:lnTo>
                  <a:lnTo>
                    <a:pt x="14604" y="3175"/>
                  </a:lnTo>
                  <a:lnTo>
                    <a:pt x="116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0207" y="2462784"/>
              <a:ext cx="154050" cy="193548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4559808" y="1813560"/>
            <a:ext cx="163195" cy="769620"/>
            <a:chOff x="4559808" y="1813560"/>
            <a:chExt cx="163195" cy="769620"/>
          </a:xfrm>
        </p:grpSpPr>
        <p:sp>
          <p:nvSpPr>
            <p:cNvPr id="6" name="object 6"/>
            <p:cNvSpPr/>
            <p:nvPr/>
          </p:nvSpPr>
          <p:spPr>
            <a:xfrm>
              <a:off x="4632960" y="1813560"/>
              <a:ext cx="23495" cy="723900"/>
            </a:xfrm>
            <a:custGeom>
              <a:avLst/>
              <a:gdLst/>
              <a:ahLst/>
              <a:cxnLst/>
              <a:rect l="l" t="t" r="r" b="b"/>
              <a:pathLst>
                <a:path w="23495" h="723900">
                  <a:moveTo>
                    <a:pt x="15748" y="0"/>
                  </a:moveTo>
                  <a:lnTo>
                    <a:pt x="4317" y="0"/>
                  </a:lnTo>
                  <a:lnTo>
                    <a:pt x="0" y="4699"/>
                  </a:lnTo>
                  <a:lnTo>
                    <a:pt x="0" y="717550"/>
                  </a:lnTo>
                  <a:lnTo>
                    <a:pt x="2920" y="717550"/>
                  </a:lnTo>
                  <a:lnTo>
                    <a:pt x="4317" y="720725"/>
                  </a:lnTo>
                  <a:lnTo>
                    <a:pt x="7112" y="720725"/>
                  </a:lnTo>
                  <a:lnTo>
                    <a:pt x="11429" y="723773"/>
                  </a:lnTo>
                  <a:lnTo>
                    <a:pt x="14350" y="720725"/>
                  </a:lnTo>
                  <a:lnTo>
                    <a:pt x="15748" y="720725"/>
                  </a:lnTo>
                  <a:lnTo>
                    <a:pt x="15748" y="717550"/>
                  </a:lnTo>
                  <a:lnTo>
                    <a:pt x="18668" y="717550"/>
                  </a:lnTo>
                  <a:lnTo>
                    <a:pt x="18668" y="715899"/>
                  </a:lnTo>
                  <a:lnTo>
                    <a:pt x="22987" y="712724"/>
                  </a:lnTo>
                  <a:lnTo>
                    <a:pt x="22987" y="11049"/>
                  </a:lnTo>
                  <a:lnTo>
                    <a:pt x="18668" y="7874"/>
                  </a:lnTo>
                  <a:lnTo>
                    <a:pt x="18668" y="4699"/>
                  </a:lnTo>
                  <a:lnTo>
                    <a:pt x="15748" y="1524"/>
                  </a:lnTo>
                  <a:lnTo>
                    <a:pt x="157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59808" y="2407920"/>
              <a:ext cx="163067" cy="17525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3358896" y="1895855"/>
            <a:ext cx="3202305" cy="2854960"/>
            <a:chOff x="3358896" y="1895855"/>
            <a:chExt cx="3202305" cy="2854960"/>
          </a:xfrm>
        </p:grpSpPr>
        <p:sp>
          <p:nvSpPr>
            <p:cNvPr id="9" name="object 9"/>
            <p:cNvSpPr/>
            <p:nvPr/>
          </p:nvSpPr>
          <p:spPr>
            <a:xfrm>
              <a:off x="5184648" y="1895855"/>
              <a:ext cx="523240" cy="715010"/>
            </a:xfrm>
            <a:custGeom>
              <a:avLst/>
              <a:gdLst/>
              <a:ahLst/>
              <a:cxnLst/>
              <a:rect l="l" t="t" r="r" b="b"/>
              <a:pathLst>
                <a:path w="523239" h="715010">
                  <a:moveTo>
                    <a:pt x="517016" y="0"/>
                  </a:moveTo>
                  <a:lnTo>
                    <a:pt x="505332" y="0"/>
                  </a:lnTo>
                  <a:lnTo>
                    <a:pt x="502412" y="3175"/>
                  </a:lnTo>
                  <a:lnTo>
                    <a:pt x="0" y="695579"/>
                  </a:lnTo>
                  <a:lnTo>
                    <a:pt x="0" y="709930"/>
                  </a:lnTo>
                  <a:lnTo>
                    <a:pt x="2921" y="713105"/>
                  </a:lnTo>
                  <a:lnTo>
                    <a:pt x="4317" y="713105"/>
                  </a:lnTo>
                  <a:lnTo>
                    <a:pt x="7238" y="714629"/>
                  </a:lnTo>
                  <a:lnTo>
                    <a:pt x="10160" y="714629"/>
                  </a:lnTo>
                  <a:lnTo>
                    <a:pt x="11684" y="713105"/>
                  </a:lnTo>
                  <a:lnTo>
                    <a:pt x="14604" y="713105"/>
                  </a:lnTo>
                  <a:lnTo>
                    <a:pt x="17525" y="709930"/>
                  </a:lnTo>
                  <a:lnTo>
                    <a:pt x="519938" y="15875"/>
                  </a:lnTo>
                  <a:lnTo>
                    <a:pt x="519938" y="14351"/>
                  </a:lnTo>
                  <a:lnTo>
                    <a:pt x="522859" y="11176"/>
                  </a:lnTo>
                  <a:lnTo>
                    <a:pt x="522859" y="8001"/>
                  </a:lnTo>
                  <a:lnTo>
                    <a:pt x="519938" y="6350"/>
                  </a:lnTo>
                  <a:lnTo>
                    <a:pt x="519938" y="3175"/>
                  </a:lnTo>
                  <a:lnTo>
                    <a:pt x="5170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0264" y="2450591"/>
              <a:ext cx="166115" cy="19354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358896" y="3886199"/>
              <a:ext cx="3202305" cy="666115"/>
            </a:xfrm>
            <a:custGeom>
              <a:avLst/>
              <a:gdLst/>
              <a:ahLst/>
              <a:cxnLst/>
              <a:rect l="l" t="t" r="r" b="b"/>
              <a:pathLst>
                <a:path w="3202304" h="666114">
                  <a:moveTo>
                    <a:pt x="54864" y="585216"/>
                  </a:moveTo>
                  <a:lnTo>
                    <a:pt x="0" y="585216"/>
                  </a:lnTo>
                  <a:lnTo>
                    <a:pt x="0" y="665988"/>
                  </a:lnTo>
                  <a:lnTo>
                    <a:pt x="54864" y="665988"/>
                  </a:lnTo>
                  <a:lnTo>
                    <a:pt x="54864" y="585216"/>
                  </a:lnTo>
                  <a:close/>
                </a:path>
                <a:path w="3202304" h="666114">
                  <a:moveTo>
                    <a:pt x="1336548" y="243840"/>
                  </a:moveTo>
                  <a:lnTo>
                    <a:pt x="1305306" y="260489"/>
                  </a:lnTo>
                  <a:lnTo>
                    <a:pt x="1302766" y="8509"/>
                  </a:lnTo>
                  <a:lnTo>
                    <a:pt x="1299464" y="6096"/>
                  </a:lnTo>
                  <a:lnTo>
                    <a:pt x="1299464" y="3683"/>
                  </a:lnTo>
                  <a:lnTo>
                    <a:pt x="1296289" y="2413"/>
                  </a:lnTo>
                  <a:lnTo>
                    <a:pt x="1296289" y="0"/>
                  </a:lnTo>
                  <a:lnTo>
                    <a:pt x="1286637" y="0"/>
                  </a:lnTo>
                  <a:lnTo>
                    <a:pt x="1280160" y="3683"/>
                  </a:lnTo>
                  <a:lnTo>
                    <a:pt x="1282801" y="272478"/>
                  </a:lnTo>
                  <a:lnTo>
                    <a:pt x="1282446" y="272669"/>
                  </a:lnTo>
                  <a:lnTo>
                    <a:pt x="1225296" y="243840"/>
                  </a:lnTo>
                  <a:lnTo>
                    <a:pt x="1282446" y="334137"/>
                  </a:lnTo>
                  <a:lnTo>
                    <a:pt x="1286954" y="326605"/>
                  </a:lnTo>
                  <a:lnTo>
                    <a:pt x="1288288" y="328549"/>
                  </a:lnTo>
                  <a:lnTo>
                    <a:pt x="1291463" y="328549"/>
                  </a:lnTo>
                  <a:lnTo>
                    <a:pt x="1294638" y="330962"/>
                  </a:lnTo>
                  <a:lnTo>
                    <a:pt x="1296289" y="328549"/>
                  </a:lnTo>
                  <a:lnTo>
                    <a:pt x="1299464" y="328549"/>
                  </a:lnTo>
                  <a:lnTo>
                    <a:pt x="1299464" y="326136"/>
                  </a:lnTo>
                  <a:lnTo>
                    <a:pt x="1302766" y="326136"/>
                  </a:lnTo>
                  <a:lnTo>
                    <a:pt x="1302766" y="324993"/>
                  </a:lnTo>
                  <a:lnTo>
                    <a:pt x="1305941" y="322580"/>
                  </a:lnTo>
                  <a:lnTo>
                    <a:pt x="1305661" y="295389"/>
                  </a:lnTo>
                  <a:lnTo>
                    <a:pt x="1336548" y="243840"/>
                  </a:lnTo>
                  <a:close/>
                </a:path>
                <a:path w="3202304" h="666114">
                  <a:moveTo>
                    <a:pt x="2888107" y="585216"/>
                  </a:moveTo>
                  <a:lnTo>
                    <a:pt x="2723388" y="585216"/>
                  </a:lnTo>
                  <a:lnTo>
                    <a:pt x="2723388" y="665988"/>
                  </a:lnTo>
                  <a:lnTo>
                    <a:pt x="2888107" y="665988"/>
                  </a:lnTo>
                  <a:lnTo>
                    <a:pt x="2888107" y="585216"/>
                  </a:lnTo>
                  <a:close/>
                </a:path>
                <a:path w="3202304" h="666114">
                  <a:moveTo>
                    <a:pt x="3201924" y="585216"/>
                  </a:moveTo>
                  <a:lnTo>
                    <a:pt x="2901696" y="585216"/>
                  </a:lnTo>
                  <a:lnTo>
                    <a:pt x="2901696" y="665988"/>
                  </a:lnTo>
                  <a:lnTo>
                    <a:pt x="3201924" y="665988"/>
                  </a:lnTo>
                  <a:lnTo>
                    <a:pt x="3201924" y="585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68952" y="4114800"/>
              <a:ext cx="163195" cy="13284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13760" y="4239767"/>
              <a:ext cx="2668905" cy="501650"/>
            </a:xfrm>
            <a:custGeom>
              <a:avLst/>
              <a:gdLst/>
              <a:ahLst/>
              <a:cxnLst/>
              <a:rect l="l" t="t" r="r" b="b"/>
              <a:pathLst>
                <a:path w="2668904" h="501650">
                  <a:moveTo>
                    <a:pt x="2668524" y="0"/>
                  </a:moveTo>
                  <a:lnTo>
                    <a:pt x="0" y="0"/>
                  </a:lnTo>
                  <a:lnTo>
                    <a:pt x="0" y="501268"/>
                  </a:lnTo>
                  <a:lnTo>
                    <a:pt x="2668524" y="501268"/>
                  </a:lnTo>
                  <a:lnTo>
                    <a:pt x="2668524" y="0"/>
                  </a:lnTo>
                  <a:close/>
                </a:path>
              </a:pathLst>
            </a:custGeom>
            <a:solidFill>
              <a:srgbClr val="FFFF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01568" y="4230623"/>
              <a:ext cx="2693035" cy="520065"/>
            </a:xfrm>
            <a:custGeom>
              <a:avLst/>
              <a:gdLst/>
              <a:ahLst/>
              <a:cxnLst/>
              <a:rect l="l" t="t" r="r" b="b"/>
              <a:pathLst>
                <a:path w="2693035" h="520064">
                  <a:moveTo>
                    <a:pt x="2682748" y="516508"/>
                  </a:moveTo>
                  <a:lnTo>
                    <a:pt x="7366" y="516508"/>
                  </a:lnTo>
                  <a:lnTo>
                    <a:pt x="13208" y="519683"/>
                  </a:lnTo>
                  <a:lnTo>
                    <a:pt x="2679827" y="519683"/>
                  </a:lnTo>
                  <a:lnTo>
                    <a:pt x="2682748" y="516508"/>
                  </a:lnTo>
                  <a:close/>
                </a:path>
                <a:path w="2693035" h="520064">
                  <a:moveTo>
                    <a:pt x="2687066" y="513333"/>
                  </a:moveTo>
                  <a:lnTo>
                    <a:pt x="2921" y="513333"/>
                  </a:lnTo>
                  <a:lnTo>
                    <a:pt x="5842" y="516508"/>
                  </a:lnTo>
                  <a:lnTo>
                    <a:pt x="2684145" y="516508"/>
                  </a:lnTo>
                  <a:lnTo>
                    <a:pt x="2687066" y="513333"/>
                  </a:lnTo>
                  <a:close/>
                </a:path>
                <a:path w="2693035" h="520064">
                  <a:moveTo>
                    <a:pt x="13208" y="0"/>
                  </a:moveTo>
                  <a:lnTo>
                    <a:pt x="5842" y="0"/>
                  </a:lnTo>
                  <a:lnTo>
                    <a:pt x="0" y="4699"/>
                  </a:lnTo>
                  <a:lnTo>
                    <a:pt x="0" y="513333"/>
                  </a:lnTo>
                  <a:lnTo>
                    <a:pt x="2689987" y="513333"/>
                  </a:lnTo>
                  <a:lnTo>
                    <a:pt x="2689987" y="510158"/>
                  </a:lnTo>
                  <a:lnTo>
                    <a:pt x="2692908" y="508634"/>
                  </a:lnTo>
                  <a:lnTo>
                    <a:pt x="24892" y="508634"/>
                  </a:lnTo>
                  <a:lnTo>
                    <a:pt x="13208" y="497458"/>
                  </a:lnTo>
                  <a:lnTo>
                    <a:pt x="24892" y="497458"/>
                  </a:lnTo>
                  <a:lnTo>
                    <a:pt x="24892" y="20574"/>
                  </a:lnTo>
                  <a:lnTo>
                    <a:pt x="13208" y="20574"/>
                  </a:lnTo>
                  <a:lnTo>
                    <a:pt x="13208" y="0"/>
                  </a:lnTo>
                  <a:close/>
                </a:path>
                <a:path w="2693035" h="520064">
                  <a:moveTo>
                    <a:pt x="2668016" y="497458"/>
                  </a:moveTo>
                  <a:lnTo>
                    <a:pt x="24892" y="497458"/>
                  </a:lnTo>
                  <a:lnTo>
                    <a:pt x="24892" y="508634"/>
                  </a:lnTo>
                  <a:lnTo>
                    <a:pt x="2668016" y="508634"/>
                  </a:lnTo>
                  <a:lnTo>
                    <a:pt x="2668016" y="497458"/>
                  </a:lnTo>
                  <a:close/>
                </a:path>
                <a:path w="2693035" h="520064">
                  <a:moveTo>
                    <a:pt x="2692908" y="11049"/>
                  </a:moveTo>
                  <a:lnTo>
                    <a:pt x="2668016" y="11049"/>
                  </a:lnTo>
                  <a:lnTo>
                    <a:pt x="2679827" y="20574"/>
                  </a:lnTo>
                  <a:lnTo>
                    <a:pt x="2668016" y="20574"/>
                  </a:lnTo>
                  <a:lnTo>
                    <a:pt x="2668016" y="497458"/>
                  </a:lnTo>
                  <a:lnTo>
                    <a:pt x="2679827" y="497458"/>
                  </a:lnTo>
                  <a:lnTo>
                    <a:pt x="2668016" y="508634"/>
                  </a:lnTo>
                  <a:lnTo>
                    <a:pt x="2692908" y="508634"/>
                  </a:lnTo>
                  <a:lnTo>
                    <a:pt x="2692908" y="11049"/>
                  </a:lnTo>
                  <a:close/>
                </a:path>
                <a:path w="2693035" h="520064">
                  <a:moveTo>
                    <a:pt x="2684145" y="0"/>
                  </a:moveTo>
                  <a:lnTo>
                    <a:pt x="13208" y="0"/>
                  </a:lnTo>
                  <a:lnTo>
                    <a:pt x="13208" y="20574"/>
                  </a:lnTo>
                  <a:lnTo>
                    <a:pt x="24892" y="11049"/>
                  </a:lnTo>
                  <a:lnTo>
                    <a:pt x="2692908" y="11049"/>
                  </a:lnTo>
                  <a:lnTo>
                    <a:pt x="2689987" y="7874"/>
                  </a:lnTo>
                  <a:lnTo>
                    <a:pt x="2689987" y="4699"/>
                  </a:lnTo>
                  <a:lnTo>
                    <a:pt x="2684145" y="0"/>
                  </a:lnTo>
                  <a:close/>
                </a:path>
                <a:path w="2693035" h="520064">
                  <a:moveTo>
                    <a:pt x="2668016" y="11049"/>
                  </a:moveTo>
                  <a:lnTo>
                    <a:pt x="24892" y="11049"/>
                  </a:lnTo>
                  <a:lnTo>
                    <a:pt x="24892" y="20574"/>
                  </a:lnTo>
                  <a:lnTo>
                    <a:pt x="2668016" y="20574"/>
                  </a:lnTo>
                  <a:lnTo>
                    <a:pt x="2668016" y="110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/>
          <p:nvPr/>
        </p:nvSpPr>
        <p:spPr>
          <a:xfrm>
            <a:off x="1039367" y="4471415"/>
            <a:ext cx="300355" cy="81280"/>
          </a:xfrm>
          <a:custGeom>
            <a:avLst/>
            <a:gdLst/>
            <a:ahLst/>
            <a:cxnLst/>
            <a:rect l="l" t="t" r="r" b="b"/>
            <a:pathLst>
              <a:path w="300355" h="81279">
                <a:moveTo>
                  <a:pt x="300228" y="0"/>
                </a:moveTo>
                <a:lnTo>
                  <a:pt x="0" y="0"/>
                </a:lnTo>
                <a:lnTo>
                  <a:pt x="0" y="80771"/>
                </a:lnTo>
                <a:lnTo>
                  <a:pt x="300228" y="80771"/>
                </a:lnTo>
                <a:lnTo>
                  <a:pt x="300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414272" y="4471415"/>
            <a:ext cx="297815" cy="81280"/>
          </a:xfrm>
          <a:custGeom>
            <a:avLst/>
            <a:gdLst/>
            <a:ahLst/>
            <a:cxnLst/>
            <a:rect l="l" t="t" r="r" b="b"/>
            <a:pathLst>
              <a:path w="297814" h="81279">
                <a:moveTo>
                  <a:pt x="297307" y="0"/>
                </a:moveTo>
                <a:lnTo>
                  <a:pt x="0" y="0"/>
                </a:lnTo>
                <a:lnTo>
                  <a:pt x="0" y="80771"/>
                </a:lnTo>
                <a:lnTo>
                  <a:pt x="297307" y="80771"/>
                </a:lnTo>
                <a:lnTo>
                  <a:pt x="297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86127" y="4471415"/>
            <a:ext cx="297815" cy="81280"/>
          </a:xfrm>
          <a:custGeom>
            <a:avLst/>
            <a:gdLst/>
            <a:ahLst/>
            <a:cxnLst/>
            <a:rect l="l" t="t" r="r" b="b"/>
            <a:pathLst>
              <a:path w="297814" h="81279">
                <a:moveTo>
                  <a:pt x="297307" y="0"/>
                </a:moveTo>
                <a:lnTo>
                  <a:pt x="0" y="0"/>
                </a:lnTo>
                <a:lnTo>
                  <a:pt x="0" y="80771"/>
                </a:lnTo>
                <a:lnTo>
                  <a:pt x="297307" y="80771"/>
                </a:lnTo>
                <a:lnTo>
                  <a:pt x="2973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157983" y="4471415"/>
            <a:ext cx="300355" cy="81280"/>
          </a:xfrm>
          <a:custGeom>
            <a:avLst/>
            <a:gdLst/>
            <a:ahLst/>
            <a:cxnLst/>
            <a:rect l="l" t="t" r="r" b="b"/>
            <a:pathLst>
              <a:path w="300355" h="81279">
                <a:moveTo>
                  <a:pt x="300228" y="0"/>
                </a:moveTo>
                <a:lnTo>
                  <a:pt x="0" y="0"/>
                </a:lnTo>
                <a:lnTo>
                  <a:pt x="0" y="80771"/>
                </a:lnTo>
                <a:lnTo>
                  <a:pt x="300228" y="80771"/>
                </a:lnTo>
                <a:lnTo>
                  <a:pt x="300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32888" y="4471415"/>
            <a:ext cx="297180" cy="81280"/>
          </a:xfrm>
          <a:custGeom>
            <a:avLst/>
            <a:gdLst/>
            <a:ahLst/>
            <a:cxnLst/>
            <a:rect l="l" t="t" r="r" b="b"/>
            <a:pathLst>
              <a:path w="297180" h="81279">
                <a:moveTo>
                  <a:pt x="297180" y="0"/>
                </a:moveTo>
                <a:lnTo>
                  <a:pt x="0" y="0"/>
                </a:lnTo>
                <a:lnTo>
                  <a:pt x="0" y="80771"/>
                </a:lnTo>
                <a:lnTo>
                  <a:pt x="297180" y="80771"/>
                </a:lnTo>
                <a:lnTo>
                  <a:pt x="29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04744" y="4471415"/>
            <a:ext cx="300355" cy="81280"/>
          </a:xfrm>
          <a:custGeom>
            <a:avLst/>
            <a:gdLst/>
            <a:ahLst/>
            <a:cxnLst/>
            <a:rect l="l" t="t" r="r" b="b"/>
            <a:pathLst>
              <a:path w="300355" h="81279">
                <a:moveTo>
                  <a:pt x="300228" y="0"/>
                </a:moveTo>
                <a:lnTo>
                  <a:pt x="0" y="0"/>
                </a:lnTo>
                <a:lnTo>
                  <a:pt x="0" y="80771"/>
                </a:lnTo>
                <a:lnTo>
                  <a:pt x="300228" y="80771"/>
                </a:lnTo>
                <a:lnTo>
                  <a:pt x="3002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635495" y="4471415"/>
            <a:ext cx="294640" cy="81280"/>
          </a:xfrm>
          <a:custGeom>
            <a:avLst/>
            <a:gdLst/>
            <a:ahLst/>
            <a:cxnLst/>
            <a:rect l="l" t="t" r="r" b="b"/>
            <a:pathLst>
              <a:path w="294640" h="81279">
                <a:moveTo>
                  <a:pt x="294258" y="0"/>
                </a:moveTo>
                <a:lnTo>
                  <a:pt x="0" y="0"/>
                </a:lnTo>
                <a:lnTo>
                  <a:pt x="0" y="80771"/>
                </a:lnTo>
                <a:lnTo>
                  <a:pt x="294258" y="80771"/>
                </a:lnTo>
                <a:lnTo>
                  <a:pt x="29425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004304" y="4471415"/>
            <a:ext cx="300355" cy="81280"/>
          </a:xfrm>
          <a:custGeom>
            <a:avLst/>
            <a:gdLst/>
            <a:ahLst/>
            <a:cxnLst/>
            <a:rect l="l" t="t" r="r" b="b"/>
            <a:pathLst>
              <a:path w="300354" h="81279">
                <a:moveTo>
                  <a:pt x="300227" y="0"/>
                </a:moveTo>
                <a:lnTo>
                  <a:pt x="0" y="0"/>
                </a:lnTo>
                <a:lnTo>
                  <a:pt x="0" y="80771"/>
                </a:lnTo>
                <a:lnTo>
                  <a:pt x="300227" y="80771"/>
                </a:lnTo>
                <a:lnTo>
                  <a:pt x="3002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79207" y="4471415"/>
            <a:ext cx="144780" cy="81280"/>
          </a:xfrm>
          <a:custGeom>
            <a:avLst/>
            <a:gdLst/>
            <a:ahLst/>
            <a:cxnLst/>
            <a:rect l="l" t="t" r="r" b="b"/>
            <a:pathLst>
              <a:path w="144779" h="81279">
                <a:moveTo>
                  <a:pt x="144780" y="0"/>
                </a:moveTo>
                <a:lnTo>
                  <a:pt x="0" y="0"/>
                </a:lnTo>
                <a:lnTo>
                  <a:pt x="0" y="80771"/>
                </a:lnTo>
                <a:lnTo>
                  <a:pt x="144780" y="80771"/>
                </a:lnTo>
                <a:lnTo>
                  <a:pt x="1447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81990" y="4104259"/>
            <a:ext cx="27628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latin typeface="Verdana"/>
                <a:cs typeface="Verdana"/>
              </a:rPr>
              <a:t>Requirement</a:t>
            </a:r>
            <a:r>
              <a:rPr sz="1600" i="1" spc="-85" dirty="0">
                <a:latin typeface="Verdana"/>
                <a:cs typeface="Verdana"/>
              </a:rPr>
              <a:t> </a:t>
            </a:r>
            <a:r>
              <a:rPr sz="1600" i="1" dirty="0">
                <a:latin typeface="Verdana"/>
                <a:cs typeface="Verdana"/>
              </a:rPr>
              <a:t>Development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5454" y="4569714"/>
            <a:ext cx="26479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i="1" dirty="0">
                <a:latin typeface="Verdana"/>
                <a:cs typeface="Verdana"/>
              </a:rPr>
              <a:t>Requirement</a:t>
            </a:r>
            <a:r>
              <a:rPr sz="1600" i="1" spc="-95" dirty="0">
                <a:latin typeface="Verdana"/>
                <a:cs typeface="Verdana"/>
              </a:rPr>
              <a:t> </a:t>
            </a:r>
            <a:r>
              <a:rPr sz="1600" i="1" dirty="0">
                <a:latin typeface="Verdana"/>
                <a:cs typeface="Verdana"/>
              </a:rPr>
              <a:t>Managemen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13759" y="4239767"/>
            <a:ext cx="2668905" cy="50165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745"/>
              </a:spcBef>
            </a:pPr>
            <a:r>
              <a:rPr sz="1500" b="1" spc="-5" dirty="0">
                <a:solidFill>
                  <a:srgbClr val="FF0000"/>
                </a:solidFill>
                <a:latin typeface="Verdana"/>
                <a:cs typeface="Verdana"/>
              </a:rPr>
              <a:t>Baselined</a:t>
            </a:r>
            <a:r>
              <a:rPr sz="1500" b="1" spc="-9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500" b="1" spc="-25" dirty="0">
                <a:solidFill>
                  <a:srgbClr val="FF0000"/>
                </a:solidFill>
                <a:latin typeface="Verdana"/>
                <a:cs typeface="Verdana"/>
              </a:rPr>
              <a:t>Requirements</a:t>
            </a:r>
            <a:endParaRPr sz="1500">
              <a:latin typeface="Verdana"/>
              <a:cs typeface="Verdana"/>
            </a:endParaRPr>
          </a:p>
          <a:p>
            <a:pPr>
              <a:lnSpc>
                <a:spcPts val="1240"/>
              </a:lnSpc>
              <a:spcBef>
                <a:spcPts val="160"/>
              </a:spcBef>
            </a:pPr>
            <a:r>
              <a:rPr sz="1600" i="1" dirty="0">
                <a:latin typeface="Verdana"/>
                <a:cs typeface="Verdana"/>
              </a:rPr>
              <a:t>t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843783" y="4782311"/>
            <a:ext cx="3525520" cy="1525905"/>
            <a:chOff x="2843783" y="4782311"/>
            <a:chExt cx="3525520" cy="1525905"/>
          </a:xfrm>
        </p:grpSpPr>
        <p:sp>
          <p:nvSpPr>
            <p:cNvPr id="28" name="object 28"/>
            <p:cNvSpPr/>
            <p:nvPr/>
          </p:nvSpPr>
          <p:spPr>
            <a:xfrm>
              <a:off x="4404360" y="4782311"/>
              <a:ext cx="1964689" cy="1013460"/>
            </a:xfrm>
            <a:custGeom>
              <a:avLst/>
              <a:gdLst/>
              <a:ahLst/>
              <a:cxnLst/>
              <a:rect l="l" t="t" r="r" b="b"/>
              <a:pathLst>
                <a:path w="1964689" h="1013460">
                  <a:moveTo>
                    <a:pt x="25781" y="11176"/>
                  </a:moveTo>
                  <a:lnTo>
                    <a:pt x="22606" y="8001"/>
                  </a:lnTo>
                  <a:lnTo>
                    <a:pt x="22606" y="4826"/>
                  </a:lnTo>
                  <a:lnTo>
                    <a:pt x="19304" y="3175"/>
                  </a:lnTo>
                  <a:lnTo>
                    <a:pt x="19304" y="0"/>
                  </a:lnTo>
                  <a:lnTo>
                    <a:pt x="4826" y="0"/>
                  </a:lnTo>
                  <a:lnTo>
                    <a:pt x="0" y="4826"/>
                  </a:lnTo>
                  <a:lnTo>
                    <a:pt x="0" y="444766"/>
                  </a:lnTo>
                  <a:lnTo>
                    <a:pt x="3175" y="444766"/>
                  </a:lnTo>
                  <a:lnTo>
                    <a:pt x="4826" y="446278"/>
                  </a:lnTo>
                  <a:lnTo>
                    <a:pt x="9652" y="446278"/>
                  </a:lnTo>
                  <a:lnTo>
                    <a:pt x="12954" y="449453"/>
                  </a:lnTo>
                  <a:lnTo>
                    <a:pt x="14478" y="446278"/>
                  </a:lnTo>
                  <a:lnTo>
                    <a:pt x="19304" y="446278"/>
                  </a:lnTo>
                  <a:lnTo>
                    <a:pt x="19304" y="444766"/>
                  </a:lnTo>
                  <a:lnTo>
                    <a:pt x="22606" y="444766"/>
                  </a:lnTo>
                  <a:lnTo>
                    <a:pt x="22606" y="441591"/>
                  </a:lnTo>
                  <a:lnTo>
                    <a:pt x="25781" y="438416"/>
                  </a:lnTo>
                  <a:lnTo>
                    <a:pt x="25781" y="11176"/>
                  </a:lnTo>
                  <a:close/>
                </a:path>
                <a:path w="1964689" h="1013460">
                  <a:moveTo>
                    <a:pt x="1964436" y="1000455"/>
                  </a:moveTo>
                  <a:lnTo>
                    <a:pt x="1961515" y="997229"/>
                  </a:lnTo>
                  <a:lnTo>
                    <a:pt x="1961515" y="992390"/>
                  </a:lnTo>
                  <a:lnTo>
                    <a:pt x="1959991" y="990777"/>
                  </a:lnTo>
                  <a:lnTo>
                    <a:pt x="1959991" y="987552"/>
                  </a:lnTo>
                  <a:lnTo>
                    <a:pt x="1211453" y="987552"/>
                  </a:lnTo>
                  <a:lnTo>
                    <a:pt x="1207008" y="992390"/>
                  </a:lnTo>
                  <a:lnTo>
                    <a:pt x="1207008" y="1006919"/>
                  </a:lnTo>
                  <a:lnTo>
                    <a:pt x="1208532" y="1006919"/>
                  </a:lnTo>
                  <a:lnTo>
                    <a:pt x="1211453" y="1010145"/>
                  </a:lnTo>
                  <a:lnTo>
                    <a:pt x="1214501" y="1010145"/>
                  </a:lnTo>
                  <a:lnTo>
                    <a:pt x="1216025" y="1013371"/>
                  </a:lnTo>
                  <a:lnTo>
                    <a:pt x="1954022" y="1013371"/>
                  </a:lnTo>
                  <a:lnTo>
                    <a:pt x="1956943" y="1010145"/>
                  </a:lnTo>
                  <a:lnTo>
                    <a:pt x="1959991" y="1010145"/>
                  </a:lnTo>
                  <a:lnTo>
                    <a:pt x="1959991" y="1006919"/>
                  </a:lnTo>
                  <a:lnTo>
                    <a:pt x="1961515" y="1006919"/>
                  </a:lnTo>
                  <a:lnTo>
                    <a:pt x="1961515" y="1002068"/>
                  </a:lnTo>
                  <a:lnTo>
                    <a:pt x="1964436" y="10004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06367" y="5257799"/>
              <a:ext cx="1906905" cy="1050290"/>
            </a:xfrm>
            <a:custGeom>
              <a:avLst/>
              <a:gdLst/>
              <a:ahLst/>
              <a:cxnLst/>
              <a:rect l="l" t="t" r="r" b="b"/>
              <a:pathLst>
                <a:path w="1906904" h="1050289">
                  <a:moveTo>
                    <a:pt x="1001903" y="1048385"/>
                  </a:moveTo>
                  <a:lnTo>
                    <a:pt x="903224" y="1048385"/>
                  </a:lnTo>
                  <a:lnTo>
                    <a:pt x="952500" y="1049972"/>
                  </a:lnTo>
                  <a:lnTo>
                    <a:pt x="1001903" y="1048385"/>
                  </a:lnTo>
                  <a:close/>
                </a:path>
                <a:path w="1906904" h="1050289">
                  <a:moveTo>
                    <a:pt x="1001903" y="0"/>
                  </a:moveTo>
                  <a:lnTo>
                    <a:pt x="903224" y="0"/>
                  </a:lnTo>
                  <a:lnTo>
                    <a:pt x="805942" y="6350"/>
                  </a:lnTo>
                  <a:lnTo>
                    <a:pt x="761111" y="11175"/>
                  </a:lnTo>
                  <a:lnTo>
                    <a:pt x="714756" y="17525"/>
                  </a:lnTo>
                  <a:lnTo>
                    <a:pt x="668401" y="22225"/>
                  </a:lnTo>
                  <a:lnTo>
                    <a:pt x="626491" y="30225"/>
                  </a:lnTo>
                  <a:lnTo>
                    <a:pt x="539877" y="52450"/>
                  </a:lnTo>
                  <a:lnTo>
                    <a:pt x="499491" y="61975"/>
                  </a:lnTo>
                  <a:lnTo>
                    <a:pt x="459105" y="76200"/>
                  </a:lnTo>
                  <a:lnTo>
                    <a:pt x="420243" y="88900"/>
                  </a:lnTo>
                  <a:lnTo>
                    <a:pt x="382778" y="103250"/>
                  </a:lnTo>
                  <a:lnTo>
                    <a:pt x="346964" y="119125"/>
                  </a:lnTo>
                  <a:lnTo>
                    <a:pt x="248285" y="169925"/>
                  </a:lnTo>
                  <a:lnTo>
                    <a:pt x="189865" y="211328"/>
                  </a:lnTo>
                  <a:lnTo>
                    <a:pt x="161544" y="228727"/>
                  </a:lnTo>
                  <a:lnTo>
                    <a:pt x="139065" y="250952"/>
                  </a:lnTo>
                  <a:lnTo>
                    <a:pt x="113665" y="273177"/>
                  </a:lnTo>
                  <a:lnTo>
                    <a:pt x="92710" y="297053"/>
                  </a:lnTo>
                  <a:lnTo>
                    <a:pt x="76200" y="317753"/>
                  </a:lnTo>
                  <a:lnTo>
                    <a:pt x="58293" y="343103"/>
                  </a:lnTo>
                  <a:lnTo>
                    <a:pt x="41910" y="366928"/>
                  </a:lnTo>
                  <a:lnTo>
                    <a:pt x="29845" y="393941"/>
                  </a:lnTo>
                  <a:lnTo>
                    <a:pt x="17907" y="417766"/>
                  </a:lnTo>
                  <a:lnTo>
                    <a:pt x="9017" y="444766"/>
                  </a:lnTo>
                  <a:lnTo>
                    <a:pt x="1524" y="468591"/>
                  </a:lnTo>
                  <a:lnTo>
                    <a:pt x="0" y="495604"/>
                  </a:lnTo>
                  <a:lnTo>
                    <a:pt x="0" y="552780"/>
                  </a:lnTo>
                  <a:lnTo>
                    <a:pt x="9017" y="603618"/>
                  </a:lnTo>
                  <a:lnTo>
                    <a:pt x="29845" y="657618"/>
                  </a:lnTo>
                  <a:lnTo>
                    <a:pt x="58293" y="705281"/>
                  </a:lnTo>
                  <a:lnTo>
                    <a:pt x="92710" y="751344"/>
                  </a:lnTo>
                  <a:lnTo>
                    <a:pt x="139065" y="797407"/>
                  </a:lnTo>
                  <a:lnTo>
                    <a:pt x="161544" y="818057"/>
                  </a:lnTo>
                  <a:lnTo>
                    <a:pt x="189865" y="840295"/>
                  </a:lnTo>
                  <a:lnTo>
                    <a:pt x="218312" y="859358"/>
                  </a:lnTo>
                  <a:lnTo>
                    <a:pt x="278130" y="897483"/>
                  </a:lnTo>
                  <a:lnTo>
                    <a:pt x="314071" y="913358"/>
                  </a:lnTo>
                  <a:lnTo>
                    <a:pt x="346964" y="929246"/>
                  </a:lnTo>
                  <a:lnTo>
                    <a:pt x="382778" y="945134"/>
                  </a:lnTo>
                  <a:lnTo>
                    <a:pt x="420243" y="959434"/>
                  </a:lnTo>
                  <a:lnTo>
                    <a:pt x="459105" y="972134"/>
                  </a:lnTo>
                  <a:lnTo>
                    <a:pt x="499491" y="986434"/>
                  </a:lnTo>
                  <a:lnTo>
                    <a:pt x="539877" y="995959"/>
                  </a:lnTo>
                  <a:lnTo>
                    <a:pt x="626491" y="1018197"/>
                  </a:lnTo>
                  <a:lnTo>
                    <a:pt x="668401" y="1026147"/>
                  </a:lnTo>
                  <a:lnTo>
                    <a:pt x="714756" y="1030909"/>
                  </a:lnTo>
                  <a:lnTo>
                    <a:pt x="761111" y="1038847"/>
                  </a:lnTo>
                  <a:lnTo>
                    <a:pt x="805942" y="1042022"/>
                  </a:lnTo>
                  <a:lnTo>
                    <a:pt x="853821" y="1048385"/>
                  </a:lnTo>
                  <a:lnTo>
                    <a:pt x="1049782" y="1048385"/>
                  </a:lnTo>
                  <a:lnTo>
                    <a:pt x="1097534" y="1042022"/>
                  </a:lnTo>
                  <a:lnTo>
                    <a:pt x="1143889" y="1038847"/>
                  </a:lnTo>
                  <a:lnTo>
                    <a:pt x="952500" y="1038847"/>
                  </a:lnTo>
                  <a:lnTo>
                    <a:pt x="903224" y="1037259"/>
                  </a:lnTo>
                  <a:lnTo>
                    <a:pt x="853821" y="1037259"/>
                  </a:lnTo>
                  <a:lnTo>
                    <a:pt x="808990" y="1030909"/>
                  </a:lnTo>
                  <a:lnTo>
                    <a:pt x="762635" y="1029322"/>
                  </a:lnTo>
                  <a:lnTo>
                    <a:pt x="717804" y="1021384"/>
                  </a:lnTo>
                  <a:lnTo>
                    <a:pt x="671449" y="1015022"/>
                  </a:lnTo>
                  <a:lnTo>
                    <a:pt x="626491" y="1007084"/>
                  </a:lnTo>
                  <a:lnTo>
                    <a:pt x="586232" y="995959"/>
                  </a:lnTo>
                  <a:lnTo>
                    <a:pt x="542798" y="986434"/>
                  </a:lnTo>
                  <a:lnTo>
                    <a:pt x="502412" y="975309"/>
                  </a:lnTo>
                  <a:lnTo>
                    <a:pt x="423164" y="948309"/>
                  </a:lnTo>
                  <a:lnTo>
                    <a:pt x="387350" y="934008"/>
                  </a:lnTo>
                  <a:lnTo>
                    <a:pt x="351409" y="921308"/>
                  </a:lnTo>
                  <a:lnTo>
                    <a:pt x="316992" y="902246"/>
                  </a:lnTo>
                  <a:lnTo>
                    <a:pt x="284099" y="886358"/>
                  </a:lnTo>
                  <a:lnTo>
                    <a:pt x="252730" y="867295"/>
                  </a:lnTo>
                  <a:lnTo>
                    <a:pt x="194437" y="829170"/>
                  </a:lnTo>
                  <a:lnTo>
                    <a:pt x="143510" y="789470"/>
                  </a:lnTo>
                  <a:lnTo>
                    <a:pt x="101727" y="746569"/>
                  </a:lnTo>
                  <a:lnTo>
                    <a:pt x="83693" y="721156"/>
                  </a:lnTo>
                  <a:lnTo>
                    <a:pt x="65786" y="697331"/>
                  </a:lnTo>
                  <a:lnTo>
                    <a:pt x="50800" y="676681"/>
                  </a:lnTo>
                  <a:lnTo>
                    <a:pt x="37337" y="651268"/>
                  </a:lnTo>
                  <a:lnTo>
                    <a:pt x="26924" y="627443"/>
                  </a:lnTo>
                  <a:lnTo>
                    <a:pt x="19431" y="600430"/>
                  </a:lnTo>
                  <a:lnTo>
                    <a:pt x="11937" y="576605"/>
                  </a:lnTo>
                  <a:lnTo>
                    <a:pt x="9017" y="549605"/>
                  </a:lnTo>
                  <a:lnTo>
                    <a:pt x="9017" y="498779"/>
                  </a:lnTo>
                  <a:lnTo>
                    <a:pt x="11937" y="471766"/>
                  </a:lnTo>
                  <a:lnTo>
                    <a:pt x="19431" y="447941"/>
                  </a:lnTo>
                  <a:lnTo>
                    <a:pt x="26924" y="422528"/>
                  </a:lnTo>
                  <a:lnTo>
                    <a:pt x="37337" y="398703"/>
                  </a:lnTo>
                  <a:lnTo>
                    <a:pt x="50800" y="371703"/>
                  </a:lnTo>
                  <a:lnTo>
                    <a:pt x="65786" y="351053"/>
                  </a:lnTo>
                  <a:lnTo>
                    <a:pt x="83693" y="325628"/>
                  </a:lnTo>
                  <a:lnTo>
                    <a:pt x="121158" y="281178"/>
                  </a:lnTo>
                  <a:lnTo>
                    <a:pt x="168910" y="236728"/>
                  </a:lnTo>
                  <a:lnTo>
                    <a:pt x="222758" y="200152"/>
                  </a:lnTo>
                  <a:lnTo>
                    <a:pt x="284099" y="162052"/>
                  </a:lnTo>
                  <a:lnTo>
                    <a:pt x="351409" y="130302"/>
                  </a:lnTo>
                  <a:lnTo>
                    <a:pt x="387350" y="114427"/>
                  </a:lnTo>
                  <a:lnTo>
                    <a:pt x="423164" y="100075"/>
                  </a:lnTo>
                  <a:lnTo>
                    <a:pt x="502412" y="73025"/>
                  </a:lnTo>
                  <a:lnTo>
                    <a:pt x="542798" y="61975"/>
                  </a:lnTo>
                  <a:lnTo>
                    <a:pt x="586232" y="52450"/>
                  </a:lnTo>
                  <a:lnTo>
                    <a:pt x="626491" y="41275"/>
                  </a:lnTo>
                  <a:lnTo>
                    <a:pt x="671449" y="33400"/>
                  </a:lnTo>
                  <a:lnTo>
                    <a:pt x="717804" y="27050"/>
                  </a:lnTo>
                  <a:lnTo>
                    <a:pt x="808990" y="17525"/>
                  </a:lnTo>
                  <a:lnTo>
                    <a:pt x="903224" y="11175"/>
                  </a:lnTo>
                  <a:lnTo>
                    <a:pt x="1143889" y="11175"/>
                  </a:lnTo>
                  <a:lnTo>
                    <a:pt x="1097534" y="6350"/>
                  </a:lnTo>
                  <a:lnTo>
                    <a:pt x="1001903" y="0"/>
                  </a:lnTo>
                  <a:close/>
                </a:path>
                <a:path w="1906904" h="1050289">
                  <a:moveTo>
                    <a:pt x="1143889" y="11175"/>
                  </a:moveTo>
                  <a:lnTo>
                    <a:pt x="1001903" y="11175"/>
                  </a:lnTo>
                  <a:lnTo>
                    <a:pt x="1094613" y="17525"/>
                  </a:lnTo>
                  <a:lnTo>
                    <a:pt x="1143889" y="22225"/>
                  </a:lnTo>
                  <a:lnTo>
                    <a:pt x="1188847" y="27050"/>
                  </a:lnTo>
                  <a:lnTo>
                    <a:pt x="1232154" y="33400"/>
                  </a:lnTo>
                  <a:lnTo>
                    <a:pt x="1278509" y="41275"/>
                  </a:lnTo>
                  <a:lnTo>
                    <a:pt x="1318895" y="52450"/>
                  </a:lnTo>
                  <a:lnTo>
                    <a:pt x="1362202" y="61975"/>
                  </a:lnTo>
                  <a:lnTo>
                    <a:pt x="1402588" y="73025"/>
                  </a:lnTo>
                  <a:lnTo>
                    <a:pt x="1442974" y="87375"/>
                  </a:lnTo>
                  <a:lnTo>
                    <a:pt x="1480439" y="100075"/>
                  </a:lnTo>
                  <a:lnTo>
                    <a:pt x="1516253" y="114427"/>
                  </a:lnTo>
                  <a:lnTo>
                    <a:pt x="1588008" y="146177"/>
                  </a:lnTo>
                  <a:lnTo>
                    <a:pt x="1680718" y="200152"/>
                  </a:lnTo>
                  <a:lnTo>
                    <a:pt x="1734566" y="236728"/>
                  </a:lnTo>
                  <a:lnTo>
                    <a:pt x="1803400" y="301752"/>
                  </a:lnTo>
                  <a:lnTo>
                    <a:pt x="1839214" y="351053"/>
                  </a:lnTo>
                  <a:lnTo>
                    <a:pt x="1854200" y="371703"/>
                  </a:lnTo>
                  <a:lnTo>
                    <a:pt x="1876679" y="422528"/>
                  </a:lnTo>
                  <a:lnTo>
                    <a:pt x="1884172" y="447941"/>
                  </a:lnTo>
                  <a:lnTo>
                    <a:pt x="1891538" y="471766"/>
                  </a:lnTo>
                  <a:lnTo>
                    <a:pt x="1897634" y="525780"/>
                  </a:lnTo>
                  <a:lnTo>
                    <a:pt x="1894586" y="549605"/>
                  </a:lnTo>
                  <a:lnTo>
                    <a:pt x="1891538" y="576605"/>
                  </a:lnTo>
                  <a:lnTo>
                    <a:pt x="1884172" y="600430"/>
                  </a:lnTo>
                  <a:lnTo>
                    <a:pt x="1876679" y="627443"/>
                  </a:lnTo>
                  <a:lnTo>
                    <a:pt x="1866138" y="651268"/>
                  </a:lnTo>
                  <a:lnTo>
                    <a:pt x="1854200" y="676681"/>
                  </a:lnTo>
                  <a:lnTo>
                    <a:pt x="1839214" y="697331"/>
                  </a:lnTo>
                  <a:lnTo>
                    <a:pt x="1822831" y="721156"/>
                  </a:lnTo>
                  <a:lnTo>
                    <a:pt x="1759966" y="789470"/>
                  </a:lnTo>
                  <a:lnTo>
                    <a:pt x="1709166" y="829170"/>
                  </a:lnTo>
                  <a:lnTo>
                    <a:pt x="1620901" y="886358"/>
                  </a:lnTo>
                  <a:lnTo>
                    <a:pt x="1588008" y="902246"/>
                  </a:lnTo>
                  <a:lnTo>
                    <a:pt x="1552194" y="921308"/>
                  </a:lnTo>
                  <a:lnTo>
                    <a:pt x="1516253" y="934008"/>
                  </a:lnTo>
                  <a:lnTo>
                    <a:pt x="1480439" y="948309"/>
                  </a:lnTo>
                  <a:lnTo>
                    <a:pt x="1442974" y="961021"/>
                  </a:lnTo>
                  <a:lnTo>
                    <a:pt x="1402588" y="975309"/>
                  </a:lnTo>
                  <a:lnTo>
                    <a:pt x="1362202" y="986434"/>
                  </a:lnTo>
                  <a:lnTo>
                    <a:pt x="1318895" y="995959"/>
                  </a:lnTo>
                  <a:lnTo>
                    <a:pt x="1278509" y="1007084"/>
                  </a:lnTo>
                  <a:lnTo>
                    <a:pt x="1232154" y="1015022"/>
                  </a:lnTo>
                  <a:lnTo>
                    <a:pt x="1188847" y="1021384"/>
                  </a:lnTo>
                  <a:lnTo>
                    <a:pt x="1143889" y="1029322"/>
                  </a:lnTo>
                  <a:lnTo>
                    <a:pt x="1094613" y="1030909"/>
                  </a:lnTo>
                  <a:lnTo>
                    <a:pt x="1049782" y="1037259"/>
                  </a:lnTo>
                  <a:lnTo>
                    <a:pt x="1001903" y="1037259"/>
                  </a:lnTo>
                  <a:lnTo>
                    <a:pt x="952500" y="1038847"/>
                  </a:lnTo>
                  <a:lnTo>
                    <a:pt x="1143889" y="1038847"/>
                  </a:lnTo>
                  <a:lnTo>
                    <a:pt x="1188847" y="1030909"/>
                  </a:lnTo>
                  <a:lnTo>
                    <a:pt x="1235202" y="1026147"/>
                  </a:lnTo>
                  <a:lnTo>
                    <a:pt x="1278509" y="1018197"/>
                  </a:lnTo>
                  <a:lnTo>
                    <a:pt x="1363726" y="995959"/>
                  </a:lnTo>
                  <a:lnTo>
                    <a:pt x="1404112" y="986434"/>
                  </a:lnTo>
                  <a:lnTo>
                    <a:pt x="1483360" y="959434"/>
                  </a:lnTo>
                  <a:lnTo>
                    <a:pt x="1520698" y="945134"/>
                  </a:lnTo>
                  <a:lnTo>
                    <a:pt x="1592580" y="913358"/>
                  </a:lnTo>
                  <a:lnTo>
                    <a:pt x="1655318" y="878420"/>
                  </a:lnTo>
                  <a:lnTo>
                    <a:pt x="1686687" y="859358"/>
                  </a:lnTo>
                  <a:lnTo>
                    <a:pt x="1742059" y="818057"/>
                  </a:lnTo>
                  <a:lnTo>
                    <a:pt x="1789938" y="775169"/>
                  </a:lnTo>
                  <a:lnTo>
                    <a:pt x="1810893" y="751344"/>
                  </a:lnTo>
                  <a:lnTo>
                    <a:pt x="1830324" y="730694"/>
                  </a:lnTo>
                  <a:lnTo>
                    <a:pt x="1848231" y="705281"/>
                  </a:lnTo>
                  <a:lnTo>
                    <a:pt x="1861693" y="681443"/>
                  </a:lnTo>
                  <a:lnTo>
                    <a:pt x="1876679" y="657618"/>
                  </a:lnTo>
                  <a:lnTo>
                    <a:pt x="1887093" y="630618"/>
                  </a:lnTo>
                  <a:lnTo>
                    <a:pt x="1894586" y="603618"/>
                  </a:lnTo>
                  <a:lnTo>
                    <a:pt x="1902079" y="579793"/>
                  </a:lnTo>
                  <a:lnTo>
                    <a:pt x="1905000" y="552780"/>
                  </a:lnTo>
                  <a:lnTo>
                    <a:pt x="1906524" y="525780"/>
                  </a:lnTo>
                  <a:lnTo>
                    <a:pt x="1905000" y="495604"/>
                  </a:lnTo>
                  <a:lnTo>
                    <a:pt x="1902079" y="468591"/>
                  </a:lnTo>
                  <a:lnTo>
                    <a:pt x="1894586" y="444766"/>
                  </a:lnTo>
                  <a:lnTo>
                    <a:pt x="1887093" y="417766"/>
                  </a:lnTo>
                  <a:lnTo>
                    <a:pt x="1861693" y="366928"/>
                  </a:lnTo>
                  <a:lnTo>
                    <a:pt x="1830324" y="317753"/>
                  </a:lnTo>
                  <a:lnTo>
                    <a:pt x="1810893" y="297053"/>
                  </a:lnTo>
                  <a:lnTo>
                    <a:pt x="1789938" y="273177"/>
                  </a:lnTo>
                  <a:lnTo>
                    <a:pt x="1767459" y="250952"/>
                  </a:lnTo>
                  <a:lnTo>
                    <a:pt x="1742059" y="228727"/>
                  </a:lnTo>
                  <a:lnTo>
                    <a:pt x="1713611" y="211328"/>
                  </a:lnTo>
                  <a:lnTo>
                    <a:pt x="1686687" y="188975"/>
                  </a:lnTo>
                  <a:lnTo>
                    <a:pt x="1655318" y="169925"/>
                  </a:lnTo>
                  <a:lnTo>
                    <a:pt x="1625473" y="154050"/>
                  </a:lnTo>
                  <a:lnTo>
                    <a:pt x="1592580" y="135000"/>
                  </a:lnTo>
                  <a:lnTo>
                    <a:pt x="1520698" y="103250"/>
                  </a:lnTo>
                  <a:lnTo>
                    <a:pt x="1483360" y="88900"/>
                  </a:lnTo>
                  <a:lnTo>
                    <a:pt x="1404112" y="61975"/>
                  </a:lnTo>
                  <a:lnTo>
                    <a:pt x="1363726" y="52450"/>
                  </a:lnTo>
                  <a:lnTo>
                    <a:pt x="1278509" y="30225"/>
                  </a:lnTo>
                  <a:lnTo>
                    <a:pt x="1235202" y="22225"/>
                  </a:lnTo>
                  <a:lnTo>
                    <a:pt x="1188847" y="17525"/>
                  </a:lnTo>
                  <a:lnTo>
                    <a:pt x="1143889" y="1117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43783" y="5754623"/>
              <a:ext cx="718185" cy="26034"/>
            </a:xfrm>
            <a:custGeom>
              <a:avLst/>
              <a:gdLst/>
              <a:ahLst/>
              <a:cxnLst/>
              <a:rect l="l" t="t" r="r" b="b"/>
              <a:pathLst>
                <a:path w="718185" h="26035">
                  <a:moveTo>
                    <a:pt x="713358" y="0"/>
                  </a:moveTo>
                  <a:lnTo>
                    <a:pt x="10414" y="3225"/>
                  </a:lnTo>
                  <a:lnTo>
                    <a:pt x="4445" y="3225"/>
                  </a:lnTo>
                  <a:lnTo>
                    <a:pt x="0" y="9677"/>
                  </a:lnTo>
                  <a:lnTo>
                    <a:pt x="0" y="19367"/>
                  </a:lnTo>
                  <a:lnTo>
                    <a:pt x="3048" y="19367"/>
                  </a:lnTo>
                  <a:lnTo>
                    <a:pt x="4445" y="22593"/>
                  </a:lnTo>
                  <a:lnTo>
                    <a:pt x="7493" y="22593"/>
                  </a:lnTo>
                  <a:lnTo>
                    <a:pt x="10414" y="25819"/>
                  </a:lnTo>
                  <a:lnTo>
                    <a:pt x="707390" y="22593"/>
                  </a:lnTo>
                  <a:lnTo>
                    <a:pt x="710311" y="19367"/>
                  </a:lnTo>
                  <a:lnTo>
                    <a:pt x="713358" y="19367"/>
                  </a:lnTo>
                  <a:lnTo>
                    <a:pt x="713358" y="17754"/>
                  </a:lnTo>
                  <a:lnTo>
                    <a:pt x="714882" y="17754"/>
                  </a:lnTo>
                  <a:lnTo>
                    <a:pt x="714882" y="14516"/>
                  </a:lnTo>
                  <a:lnTo>
                    <a:pt x="717804" y="11290"/>
                  </a:lnTo>
                  <a:lnTo>
                    <a:pt x="714882" y="9677"/>
                  </a:lnTo>
                  <a:lnTo>
                    <a:pt x="714882" y="6451"/>
                  </a:lnTo>
                  <a:lnTo>
                    <a:pt x="713358" y="3225"/>
                  </a:lnTo>
                  <a:lnTo>
                    <a:pt x="7133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797678" y="4936363"/>
            <a:ext cx="1654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Verdana"/>
                <a:cs typeface="Verdana"/>
              </a:rPr>
              <a:t>revised</a:t>
            </a:r>
            <a:r>
              <a:rPr sz="1200" i="1" spc="-90" dirty="0">
                <a:latin typeface="Verdana"/>
                <a:cs typeface="Verdana"/>
              </a:rPr>
              <a:t> </a:t>
            </a:r>
            <a:r>
              <a:rPr sz="1200" i="1" dirty="0">
                <a:latin typeface="Verdana"/>
                <a:cs typeface="Verdana"/>
              </a:rPr>
              <a:t>requirements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81450" y="5375859"/>
            <a:ext cx="1305560" cy="7924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algn="ctr">
              <a:lnSpc>
                <a:spcPct val="120600"/>
              </a:lnSpc>
              <a:spcBef>
                <a:spcPts val="60"/>
              </a:spcBef>
            </a:pPr>
            <a:r>
              <a:rPr sz="1400" b="1" i="1" spc="20" dirty="0">
                <a:latin typeface="Verdana"/>
                <a:cs typeface="Verdana"/>
              </a:rPr>
              <a:t>R</a:t>
            </a:r>
            <a:r>
              <a:rPr sz="1400" b="1" i="1" spc="-110" dirty="0">
                <a:latin typeface="Verdana"/>
                <a:cs typeface="Verdana"/>
              </a:rPr>
              <a:t>e</a:t>
            </a:r>
            <a:r>
              <a:rPr sz="1400" b="1" i="1" spc="-60" dirty="0">
                <a:latin typeface="Verdana"/>
                <a:cs typeface="Verdana"/>
              </a:rPr>
              <a:t>q</a:t>
            </a:r>
            <a:r>
              <a:rPr sz="1400" b="1" i="1" spc="-130" dirty="0">
                <a:latin typeface="Verdana"/>
                <a:cs typeface="Verdana"/>
              </a:rPr>
              <a:t>u</a:t>
            </a:r>
            <a:r>
              <a:rPr sz="1400" b="1" i="1" spc="-20" dirty="0">
                <a:latin typeface="Verdana"/>
                <a:cs typeface="Verdana"/>
              </a:rPr>
              <a:t>i</a:t>
            </a:r>
            <a:r>
              <a:rPr sz="1400" b="1" i="1" spc="-125" dirty="0">
                <a:latin typeface="Verdana"/>
                <a:cs typeface="Verdana"/>
              </a:rPr>
              <a:t>r</a:t>
            </a:r>
            <a:r>
              <a:rPr sz="1400" b="1" i="1" spc="-90" dirty="0">
                <a:latin typeface="Verdana"/>
                <a:cs typeface="Verdana"/>
              </a:rPr>
              <a:t>e</a:t>
            </a:r>
            <a:r>
              <a:rPr sz="1400" b="1" i="1" spc="-110" dirty="0">
                <a:latin typeface="Verdana"/>
                <a:cs typeface="Verdana"/>
              </a:rPr>
              <a:t>m</a:t>
            </a:r>
            <a:r>
              <a:rPr sz="1400" b="1" i="1" spc="-75" dirty="0">
                <a:latin typeface="Verdana"/>
                <a:cs typeface="Verdana"/>
              </a:rPr>
              <a:t>e</a:t>
            </a:r>
            <a:r>
              <a:rPr sz="1400" b="1" i="1" spc="-130" dirty="0">
                <a:latin typeface="Verdana"/>
                <a:cs typeface="Verdana"/>
              </a:rPr>
              <a:t>n</a:t>
            </a:r>
            <a:r>
              <a:rPr sz="1400" b="1" i="1" spc="-140" dirty="0">
                <a:latin typeface="Verdana"/>
                <a:cs typeface="Verdana"/>
              </a:rPr>
              <a:t>t</a:t>
            </a:r>
            <a:r>
              <a:rPr sz="1400" b="1" i="1" spc="-5" dirty="0">
                <a:latin typeface="Verdana"/>
                <a:cs typeface="Verdana"/>
              </a:rPr>
              <a:t>s  </a:t>
            </a:r>
            <a:r>
              <a:rPr sz="1400" b="1" i="1" spc="-40" dirty="0">
                <a:latin typeface="Verdana"/>
                <a:cs typeface="Verdana"/>
              </a:rPr>
              <a:t>Change </a:t>
            </a:r>
            <a:r>
              <a:rPr sz="1400" b="1" i="1" spc="-35" dirty="0">
                <a:latin typeface="Verdana"/>
                <a:cs typeface="Verdana"/>
              </a:rPr>
              <a:t> Process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358896" y="2587751"/>
            <a:ext cx="2612390" cy="3272154"/>
            <a:chOff x="3358896" y="2587751"/>
            <a:chExt cx="2612390" cy="3272154"/>
          </a:xfrm>
        </p:grpSpPr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31208" y="5099303"/>
              <a:ext cx="166115" cy="17818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41192" y="5681472"/>
              <a:ext cx="160020" cy="16912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26608" y="5687567"/>
              <a:ext cx="163067" cy="17217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623816" y="4806695"/>
              <a:ext cx="111760" cy="471170"/>
            </a:xfrm>
            <a:custGeom>
              <a:avLst/>
              <a:gdLst/>
              <a:ahLst/>
              <a:cxnLst/>
              <a:rect l="l" t="t" r="r" b="b"/>
              <a:pathLst>
                <a:path w="111760" h="471170">
                  <a:moveTo>
                    <a:pt x="111252" y="120396"/>
                  </a:moveTo>
                  <a:lnTo>
                    <a:pt x="55626" y="0"/>
                  </a:lnTo>
                  <a:lnTo>
                    <a:pt x="0" y="120396"/>
                  </a:lnTo>
                  <a:lnTo>
                    <a:pt x="45720" y="86995"/>
                  </a:lnTo>
                  <a:lnTo>
                    <a:pt x="45720" y="459740"/>
                  </a:lnTo>
                  <a:lnTo>
                    <a:pt x="45720" y="464439"/>
                  </a:lnTo>
                  <a:lnTo>
                    <a:pt x="48641" y="464439"/>
                  </a:lnTo>
                  <a:lnTo>
                    <a:pt x="51435" y="467614"/>
                  </a:lnTo>
                  <a:lnTo>
                    <a:pt x="52832" y="467614"/>
                  </a:lnTo>
                  <a:lnTo>
                    <a:pt x="57150" y="470789"/>
                  </a:lnTo>
                  <a:lnTo>
                    <a:pt x="60071" y="467614"/>
                  </a:lnTo>
                  <a:lnTo>
                    <a:pt x="61468" y="467614"/>
                  </a:lnTo>
                  <a:lnTo>
                    <a:pt x="61468" y="464439"/>
                  </a:lnTo>
                  <a:lnTo>
                    <a:pt x="64389" y="464439"/>
                  </a:lnTo>
                  <a:lnTo>
                    <a:pt x="64389" y="462915"/>
                  </a:lnTo>
                  <a:lnTo>
                    <a:pt x="68707" y="459740"/>
                  </a:lnTo>
                  <a:lnTo>
                    <a:pt x="68707" y="89319"/>
                  </a:lnTo>
                  <a:lnTo>
                    <a:pt x="111252" y="1203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96384" y="4782311"/>
              <a:ext cx="163067" cy="17513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363468" y="2592323"/>
              <a:ext cx="2603500" cy="1295400"/>
            </a:xfrm>
            <a:custGeom>
              <a:avLst/>
              <a:gdLst/>
              <a:ahLst/>
              <a:cxnLst/>
              <a:rect l="l" t="t" r="r" b="b"/>
              <a:pathLst>
                <a:path w="2603500" h="1295400">
                  <a:moveTo>
                    <a:pt x="0" y="647700"/>
                  </a:moveTo>
                  <a:lnTo>
                    <a:pt x="5957" y="585315"/>
                  </a:lnTo>
                  <a:lnTo>
                    <a:pt x="23467" y="524609"/>
                  </a:lnTo>
                  <a:lnTo>
                    <a:pt x="51982" y="465854"/>
                  </a:lnTo>
                  <a:lnTo>
                    <a:pt x="90959" y="409321"/>
                  </a:lnTo>
                  <a:lnTo>
                    <a:pt x="139852" y="355281"/>
                  </a:lnTo>
                  <a:lnTo>
                    <a:pt x="167846" y="329281"/>
                  </a:lnTo>
                  <a:lnTo>
                    <a:pt x="198115" y="304005"/>
                  </a:lnTo>
                  <a:lnTo>
                    <a:pt x="230590" y="279489"/>
                  </a:lnTo>
                  <a:lnTo>
                    <a:pt x="265203" y="255765"/>
                  </a:lnTo>
                  <a:lnTo>
                    <a:pt x="301887" y="232868"/>
                  </a:lnTo>
                  <a:lnTo>
                    <a:pt x="340571" y="210832"/>
                  </a:lnTo>
                  <a:lnTo>
                    <a:pt x="381190" y="189690"/>
                  </a:lnTo>
                  <a:lnTo>
                    <a:pt x="423674" y="169476"/>
                  </a:lnTo>
                  <a:lnTo>
                    <a:pt x="467955" y="150225"/>
                  </a:lnTo>
                  <a:lnTo>
                    <a:pt x="513966" y="131971"/>
                  </a:lnTo>
                  <a:lnTo>
                    <a:pt x="561637" y="114746"/>
                  </a:lnTo>
                  <a:lnTo>
                    <a:pt x="610901" y="98586"/>
                  </a:lnTo>
                  <a:lnTo>
                    <a:pt x="661690" y="83523"/>
                  </a:lnTo>
                  <a:lnTo>
                    <a:pt x="713935" y="69592"/>
                  </a:lnTo>
                  <a:lnTo>
                    <a:pt x="767569" y="56827"/>
                  </a:lnTo>
                  <a:lnTo>
                    <a:pt x="822522" y="45262"/>
                  </a:lnTo>
                  <a:lnTo>
                    <a:pt x="878728" y="34931"/>
                  </a:lnTo>
                  <a:lnTo>
                    <a:pt x="936117" y="25867"/>
                  </a:lnTo>
                  <a:lnTo>
                    <a:pt x="994622" y="18104"/>
                  </a:lnTo>
                  <a:lnTo>
                    <a:pt x="1054174" y="11677"/>
                  </a:lnTo>
                  <a:lnTo>
                    <a:pt x="1114706" y="6619"/>
                  </a:lnTo>
                  <a:lnTo>
                    <a:pt x="1176149" y="2964"/>
                  </a:lnTo>
                  <a:lnTo>
                    <a:pt x="1238435" y="746"/>
                  </a:lnTo>
                  <a:lnTo>
                    <a:pt x="1301496" y="0"/>
                  </a:lnTo>
                  <a:lnTo>
                    <a:pt x="1364556" y="746"/>
                  </a:lnTo>
                  <a:lnTo>
                    <a:pt x="1426842" y="2964"/>
                  </a:lnTo>
                  <a:lnTo>
                    <a:pt x="1488285" y="6619"/>
                  </a:lnTo>
                  <a:lnTo>
                    <a:pt x="1548817" y="11677"/>
                  </a:lnTo>
                  <a:lnTo>
                    <a:pt x="1608369" y="18104"/>
                  </a:lnTo>
                  <a:lnTo>
                    <a:pt x="1666874" y="25867"/>
                  </a:lnTo>
                  <a:lnTo>
                    <a:pt x="1724263" y="34931"/>
                  </a:lnTo>
                  <a:lnTo>
                    <a:pt x="1780469" y="45262"/>
                  </a:lnTo>
                  <a:lnTo>
                    <a:pt x="1835422" y="56827"/>
                  </a:lnTo>
                  <a:lnTo>
                    <a:pt x="1889056" y="69592"/>
                  </a:lnTo>
                  <a:lnTo>
                    <a:pt x="1941301" y="83523"/>
                  </a:lnTo>
                  <a:lnTo>
                    <a:pt x="1992090" y="98586"/>
                  </a:lnTo>
                  <a:lnTo>
                    <a:pt x="2041354" y="114746"/>
                  </a:lnTo>
                  <a:lnTo>
                    <a:pt x="2089025" y="131971"/>
                  </a:lnTo>
                  <a:lnTo>
                    <a:pt x="2135036" y="150225"/>
                  </a:lnTo>
                  <a:lnTo>
                    <a:pt x="2179317" y="169476"/>
                  </a:lnTo>
                  <a:lnTo>
                    <a:pt x="2221801" y="189690"/>
                  </a:lnTo>
                  <a:lnTo>
                    <a:pt x="2262420" y="210832"/>
                  </a:lnTo>
                  <a:lnTo>
                    <a:pt x="2301104" y="232868"/>
                  </a:lnTo>
                  <a:lnTo>
                    <a:pt x="2337788" y="255765"/>
                  </a:lnTo>
                  <a:lnTo>
                    <a:pt x="2372401" y="279489"/>
                  </a:lnTo>
                  <a:lnTo>
                    <a:pt x="2404876" y="304005"/>
                  </a:lnTo>
                  <a:lnTo>
                    <a:pt x="2435145" y="329281"/>
                  </a:lnTo>
                  <a:lnTo>
                    <a:pt x="2463139" y="355281"/>
                  </a:lnTo>
                  <a:lnTo>
                    <a:pt x="2512032" y="409321"/>
                  </a:lnTo>
                  <a:lnTo>
                    <a:pt x="2551009" y="465854"/>
                  </a:lnTo>
                  <a:lnTo>
                    <a:pt x="2579524" y="524609"/>
                  </a:lnTo>
                  <a:lnTo>
                    <a:pt x="2597034" y="585315"/>
                  </a:lnTo>
                  <a:lnTo>
                    <a:pt x="2602992" y="647700"/>
                  </a:lnTo>
                  <a:lnTo>
                    <a:pt x="2601491" y="679085"/>
                  </a:lnTo>
                  <a:lnTo>
                    <a:pt x="2589689" y="740664"/>
                  </a:lnTo>
                  <a:lnTo>
                    <a:pt x="2566608" y="800428"/>
                  </a:lnTo>
                  <a:lnTo>
                    <a:pt x="2532794" y="858106"/>
                  </a:lnTo>
                  <a:lnTo>
                    <a:pt x="2488791" y="913426"/>
                  </a:lnTo>
                  <a:lnTo>
                    <a:pt x="2435145" y="966118"/>
                  </a:lnTo>
                  <a:lnTo>
                    <a:pt x="2404876" y="991394"/>
                  </a:lnTo>
                  <a:lnTo>
                    <a:pt x="2372401" y="1015910"/>
                  </a:lnTo>
                  <a:lnTo>
                    <a:pt x="2337788" y="1039634"/>
                  </a:lnTo>
                  <a:lnTo>
                    <a:pt x="2301104" y="1062531"/>
                  </a:lnTo>
                  <a:lnTo>
                    <a:pt x="2262420" y="1084567"/>
                  </a:lnTo>
                  <a:lnTo>
                    <a:pt x="2221801" y="1105709"/>
                  </a:lnTo>
                  <a:lnTo>
                    <a:pt x="2179317" y="1125923"/>
                  </a:lnTo>
                  <a:lnTo>
                    <a:pt x="2135036" y="1145174"/>
                  </a:lnTo>
                  <a:lnTo>
                    <a:pt x="2089025" y="1163428"/>
                  </a:lnTo>
                  <a:lnTo>
                    <a:pt x="2041354" y="1180653"/>
                  </a:lnTo>
                  <a:lnTo>
                    <a:pt x="1992090" y="1196813"/>
                  </a:lnTo>
                  <a:lnTo>
                    <a:pt x="1941301" y="1211876"/>
                  </a:lnTo>
                  <a:lnTo>
                    <a:pt x="1889056" y="1225807"/>
                  </a:lnTo>
                  <a:lnTo>
                    <a:pt x="1835422" y="1238572"/>
                  </a:lnTo>
                  <a:lnTo>
                    <a:pt x="1780469" y="1250137"/>
                  </a:lnTo>
                  <a:lnTo>
                    <a:pt x="1724263" y="1260468"/>
                  </a:lnTo>
                  <a:lnTo>
                    <a:pt x="1666874" y="1269532"/>
                  </a:lnTo>
                  <a:lnTo>
                    <a:pt x="1608369" y="1277295"/>
                  </a:lnTo>
                  <a:lnTo>
                    <a:pt x="1548817" y="1283722"/>
                  </a:lnTo>
                  <a:lnTo>
                    <a:pt x="1488285" y="1288780"/>
                  </a:lnTo>
                  <a:lnTo>
                    <a:pt x="1426842" y="1292435"/>
                  </a:lnTo>
                  <a:lnTo>
                    <a:pt x="1364556" y="1294653"/>
                  </a:lnTo>
                  <a:lnTo>
                    <a:pt x="1301496" y="1295400"/>
                  </a:lnTo>
                  <a:lnTo>
                    <a:pt x="1238435" y="1294653"/>
                  </a:lnTo>
                  <a:lnTo>
                    <a:pt x="1176149" y="1292435"/>
                  </a:lnTo>
                  <a:lnTo>
                    <a:pt x="1114706" y="1288780"/>
                  </a:lnTo>
                  <a:lnTo>
                    <a:pt x="1054174" y="1283722"/>
                  </a:lnTo>
                  <a:lnTo>
                    <a:pt x="994622" y="1277295"/>
                  </a:lnTo>
                  <a:lnTo>
                    <a:pt x="936117" y="1269532"/>
                  </a:lnTo>
                  <a:lnTo>
                    <a:pt x="878728" y="1260468"/>
                  </a:lnTo>
                  <a:lnTo>
                    <a:pt x="822522" y="1250137"/>
                  </a:lnTo>
                  <a:lnTo>
                    <a:pt x="767569" y="1238572"/>
                  </a:lnTo>
                  <a:lnTo>
                    <a:pt x="713935" y="1225807"/>
                  </a:lnTo>
                  <a:lnTo>
                    <a:pt x="661690" y="1211876"/>
                  </a:lnTo>
                  <a:lnTo>
                    <a:pt x="610901" y="1196813"/>
                  </a:lnTo>
                  <a:lnTo>
                    <a:pt x="561637" y="1180653"/>
                  </a:lnTo>
                  <a:lnTo>
                    <a:pt x="513966" y="1163428"/>
                  </a:lnTo>
                  <a:lnTo>
                    <a:pt x="467955" y="1145174"/>
                  </a:lnTo>
                  <a:lnTo>
                    <a:pt x="423674" y="1125923"/>
                  </a:lnTo>
                  <a:lnTo>
                    <a:pt x="381190" y="1105709"/>
                  </a:lnTo>
                  <a:lnTo>
                    <a:pt x="340571" y="1084567"/>
                  </a:lnTo>
                  <a:lnTo>
                    <a:pt x="301887" y="1062531"/>
                  </a:lnTo>
                  <a:lnTo>
                    <a:pt x="265203" y="1039634"/>
                  </a:lnTo>
                  <a:lnTo>
                    <a:pt x="230590" y="1015910"/>
                  </a:lnTo>
                  <a:lnTo>
                    <a:pt x="198115" y="991394"/>
                  </a:lnTo>
                  <a:lnTo>
                    <a:pt x="167846" y="966118"/>
                  </a:lnTo>
                  <a:lnTo>
                    <a:pt x="139852" y="940118"/>
                  </a:lnTo>
                  <a:lnTo>
                    <a:pt x="90959" y="886078"/>
                  </a:lnTo>
                  <a:lnTo>
                    <a:pt x="51982" y="829545"/>
                  </a:lnTo>
                  <a:lnTo>
                    <a:pt x="23467" y="770790"/>
                  </a:lnTo>
                  <a:lnTo>
                    <a:pt x="5957" y="710084"/>
                  </a:lnTo>
                  <a:lnTo>
                    <a:pt x="0" y="647700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478661" y="5274386"/>
            <a:ext cx="1346835" cy="758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5080" algn="ctr">
              <a:lnSpc>
                <a:spcPct val="100000"/>
              </a:lnSpc>
              <a:spcBef>
                <a:spcPts val="110"/>
              </a:spcBef>
            </a:pPr>
            <a:r>
              <a:rPr sz="1600" dirty="0">
                <a:latin typeface="Verdana"/>
                <a:cs typeface="Verdana"/>
              </a:rPr>
              <a:t>Customers </a:t>
            </a:r>
            <a:r>
              <a:rPr sz="1600" spc="5" dirty="0">
                <a:latin typeface="Verdana"/>
                <a:cs typeface="Verdana"/>
              </a:rPr>
              <a:t> Users 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Mana</a:t>
            </a:r>
            <a:r>
              <a:rPr sz="1600" spc="5" dirty="0">
                <a:latin typeface="Verdana"/>
                <a:cs typeface="Verdana"/>
              </a:rPr>
              <a:t>geme</a:t>
            </a:r>
            <a:r>
              <a:rPr sz="1600" spc="-10" dirty="0">
                <a:latin typeface="Verdana"/>
                <a:cs typeface="Verdana"/>
              </a:rPr>
              <a:t>n</a:t>
            </a:r>
            <a:r>
              <a:rPr sz="1600" dirty="0">
                <a:latin typeface="Verdana"/>
                <a:cs typeface="Verdana"/>
              </a:rPr>
              <a:t>t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488684" y="5595620"/>
            <a:ext cx="168211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Verdana"/>
                <a:cs typeface="Verdana"/>
              </a:rPr>
              <a:t>Project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812795" y="1206422"/>
            <a:ext cx="3865879" cy="58928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0"/>
              </a:spcBef>
              <a:tabLst>
                <a:tab pos="1485900" algn="l"/>
                <a:tab pos="2367280" algn="l"/>
              </a:tabLst>
            </a:pPr>
            <a:r>
              <a:rPr sz="1800" i="1" dirty="0">
                <a:latin typeface="Verdana"/>
                <a:cs typeface="Verdana"/>
              </a:rPr>
              <a:t>Customers,	Users,	</a:t>
            </a:r>
            <a:r>
              <a:rPr sz="1800" i="1" spc="-5" dirty="0">
                <a:latin typeface="Verdana"/>
                <a:cs typeface="Verdana"/>
              </a:rPr>
              <a:t>Management</a:t>
            </a:r>
            <a:endParaRPr sz="1800">
              <a:latin typeface="Verdana"/>
              <a:cs typeface="Verdana"/>
            </a:endParaRPr>
          </a:p>
          <a:p>
            <a:pPr marL="1031240">
              <a:lnSpc>
                <a:spcPct val="100000"/>
              </a:lnSpc>
              <a:spcBef>
                <a:spcPts val="259"/>
              </a:spcBef>
            </a:pPr>
            <a:r>
              <a:rPr sz="1400" b="1" spc="-10" dirty="0">
                <a:latin typeface="Verdana"/>
                <a:cs typeface="Verdana"/>
              </a:rPr>
              <a:t>REQUIREMENTS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642486" y="2907283"/>
            <a:ext cx="2044064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5080" algn="ctr">
              <a:lnSpc>
                <a:spcPct val="100000"/>
              </a:lnSpc>
              <a:spcBef>
                <a:spcPts val="90"/>
              </a:spcBef>
            </a:pPr>
            <a:r>
              <a:rPr sz="1400" b="1" i="1" spc="-10" dirty="0">
                <a:latin typeface="Verdana"/>
                <a:cs typeface="Verdana"/>
              </a:rPr>
              <a:t>Elicit, </a:t>
            </a:r>
            <a:r>
              <a:rPr sz="1400" b="1" i="1" spc="-5" dirty="0">
                <a:latin typeface="Verdana"/>
                <a:cs typeface="Verdana"/>
              </a:rPr>
              <a:t>Analyze, </a:t>
            </a:r>
            <a:r>
              <a:rPr sz="1400" b="1" i="1" dirty="0">
                <a:latin typeface="Verdana"/>
                <a:cs typeface="Verdana"/>
              </a:rPr>
              <a:t> </a:t>
            </a:r>
            <a:r>
              <a:rPr sz="1400" b="1" i="1" spc="-10" dirty="0">
                <a:latin typeface="Verdana"/>
                <a:cs typeface="Verdana"/>
              </a:rPr>
              <a:t>Represent, Validate, </a:t>
            </a:r>
            <a:r>
              <a:rPr sz="1400" b="1" i="1" spc="-465" dirty="0">
                <a:latin typeface="Verdana"/>
                <a:cs typeface="Verdana"/>
              </a:rPr>
              <a:t> </a:t>
            </a:r>
            <a:r>
              <a:rPr sz="1400" b="1" i="1" spc="-5" dirty="0">
                <a:latin typeface="Verdana"/>
                <a:cs typeface="Verdana"/>
              </a:rPr>
              <a:t>Approve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2646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Baselining</a:t>
            </a:r>
            <a:r>
              <a:rPr spc="-90" dirty="0"/>
              <a:t> </a:t>
            </a:r>
            <a:r>
              <a:rPr spc="-10" dirty="0"/>
              <a:t>Requirements</a:t>
            </a:r>
            <a:r>
              <a:rPr spc="-5" dirty="0"/>
              <a:t> (Cont..)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0049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6.10</a:t>
            </a:r>
            <a:r>
              <a:rPr spc="145" dirty="0"/>
              <a:t> </a:t>
            </a:r>
            <a:r>
              <a:rPr spc="-10" dirty="0"/>
              <a:t>Requirements</a:t>
            </a:r>
            <a:r>
              <a:rPr spc="-30" dirty="0"/>
              <a:t> </a:t>
            </a:r>
            <a:r>
              <a:rPr spc="-20" dirty="0"/>
              <a:t>Traceability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606551" y="3300984"/>
            <a:ext cx="7339965" cy="1478280"/>
          </a:xfrm>
          <a:custGeom>
            <a:avLst/>
            <a:gdLst/>
            <a:ahLst/>
            <a:cxnLst/>
            <a:rect l="l" t="t" r="r" b="b"/>
            <a:pathLst>
              <a:path w="7339965" h="1478279">
                <a:moveTo>
                  <a:pt x="0" y="246379"/>
                </a:moveTo>
                <a:lnTo>
                  <a:pt x="5005" y="196741"/>
                </a:lnTo>
                <a:lnTo>
                  <a:pt x="19362" y="150500"/>
                </a:lnTo>
                <a:lnTo>
                  <a:pt x="42079" y="108650"/>
                </a:lnTo>
                <a:lnTo>
                  <a:pt x="72166" y="72183"/>
                </a:lnTo>
                <a:lnTo>
                  <a:pt x="108631" y="42092"/>
                </a:lnTo>
                <a:lnTo>
                  <a:pt x="150484" y="19369"/>
                </a:lnTo>
                <a:lnTo>
                  <a:pt x="196735" y="5007"/>
                </a:lnTo>
                <a:lnTo>
                  <a:pt x="246392" y="0"/>
                </a:lnTo>
                <a:lnTo>
                  <a:pt x="7093204" y="0"/>
                </a:lnTo>
                <a:lnTo>
                  <a:pt x="7142842" y="5007"/>
                </a:lnTo>
                <a:lnTo>
                  <a:pt x="7189083" y="19369"/>
                </a:lnTo>
                <a:lnTo>
                  <a:pt x="7230933" y="42092"/>
                </a:lnTo>
                <a:lnTo>
                  <a:pt x="7267400" y="72183"/>
                </a:lnTo>
                <a:lnTo>
                  <a:pt x="7297491" y="108650"/>
                </a:lnTo>
                <a:lnTo>
                  <a:pt x="7320214" y="150500"/>
                </a:lnTo>
                <a:lnTo>
                  <a:pt x="7334576" y="196741"/>
                </a:lnTo>
                <a:lnTo>
                  <a:pt x="7339583" y="246379"/>
                </a:lnTo>
                <a:lnTo>
                  <a:pt x="7339583" y="1231899"/>
                </a:lnTo>
                <a:lnTo>
                  <a:pt x="7334576" y="1281538"/>
                </a:lnTo>
                <a:lnTo>
                  <a:pt x="7320214" y="1327779"/>
                </a:lnTo>
                <a:lnTo>
                  <a:pt x="7297491" y="1369629"/>
                </a:lnTo>
                <a:lnTo>
                  <a:pt x="7267400" y="1406096"/>
                </a:lnTo>
                <a:lnTo>
                  <a:pt x="7230933" y="1436187"/>
                </a:lnTo>
                <a:lnTo>
                  <a:pt x="7189083" y="1458910"/>
                </a:lnTo>
                <a:lnTo>
                  <a:pt x="7142842" y="1473272"/>
                </a:lnTo>
                <a:lnTo>
                  <a:pt x="7093204" y="1478279"/>
                </a:lnTo>
                <a:lnTo>
                  <a:pt x="246392" y="1478279"/>
                </a:lnTo>
                <a:lnTo>
                  <a:pt x="196735" y="1473272"/>
                </a:lnTo>
                <a:lnTo>
                  <a:pt x="150484" y="1458910"/>
                </a:lnTo>
                <a:lnTo>
                  <a:pt x="108631" y="1436187"/>
                </a:lnTo>
                <a:lnTo>
                  <a:pt x="72166" y="1406096"/>
                </a:lnTo>
                <a:lnTo>
                  <a:pt x="42079" y="1369629"/>
                </a:lnTo>
                <a:lnTo>
                  <a:pt x="19362" y="1327779"/>
                </a:lnTo>
                <a:lnTo>
                  <a:pt x="5005" y="1281538"/>
                </a:lnTo>
                <a:lnTo>
                  <a:pt x="0" y="1231899"/>
                </a:lnTo>
                <a:lnTo>
                  <a:pt x="0" y="24637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6004" y="1416312"/>
            <a:ext cx="8642350" cy="30727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10" dirty="0">
                <a:latin typeface="Verdana"/>
                <a:cs typeface="Verdana"/>
              </a:rPr>
              <a:t>It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one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essential activities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good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management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10" dirty="0">
                <a:latin typeface="Verdana"/>
                <a:cs typeface="Verdana"/>
              </a:rPr>
              <a:t>Requirement</a:t>
            </a:r>
            <a:r>
              <a:rPr sz="1800" dirty="0">
                <a:latin typeface="Verdana"/>
                <a:cs typeface="Verdana"/>
              </a:rPr>
              <a:t> traceability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helps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assessing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impact of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change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05"/>
              </a:spcBef>
            </a:pPr>
            <a:r>
              <a:rPr sz="1800" spc="-15" dirty="0">
                <a:latin typeface="Verdana"/>
                <a:cs typeface="Verdana"/>
              </a:rPr>
              <a:t>Traceability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used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track the </a:t>
            </a:r>
            <a:r>
              <a:rPr sz="1800" dirty="0">
                <a:latin typeface="Verdana"/>
                <a:cs typeface="Verdana"/>
              </a:rPr>
              <a:t>relationship between each </a:t>
            </a:r>
            <a:r>
              <a:rPr sz="1800" spc="-10" dirty="0">
                <a:latin typeface="Verdana"/>
                <a:cs typeface="Verdana"/>
              </a:rPr>
              <a:t>unique </a:t>
            </a:r>
            <a:r>
              <a:rPr sz="1800" spc="5" dirty="0">
                <a:latin typeface="Verdana"/>
                <a:cs typeface="Verdana"/>
              </a:rPr>
              <a:t>product-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level requirement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source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>
              <a:latin typeface="Verdana"/>
              <a:cs typeface="Verdana"/>
            </a:endParaRPr>
          </a:p>
          <a:p>
            <a:pPr marL="847725" marR="1428115" indent="42545">
              <a:lnSpc>
                <a:spcPct val="100000"/>
              </a:lnSpc>
            </a:pPr>
            <a:r>
              <a:rPr sz="1600" b="1" i="1" dirty="0">
                <a:latin typeface="Candara"/>
                <a:cs typeface="Candara"/>
              </a:rPr>
              <a:t>“The </a:t>
            </a:r>
            <a:r>
              <a:rPr sz="1600" b="1" i="1" spc="-5" dirty="0">
                <a:latin typeface="Candara"/>
                <a:cs typeface="Candara"/>
              </a:rPr>
              <a:t>degree to </a:t>
            </a:r>
            <a:r>
              <a:rPr sz="1600" b="1" i="1" dirty="0">
                <a:latin typeface="Candara"/>
                <a:cs typeface="Candara"/>
              </a:rPr>
              <a:t>which a relationship can </a:t>
            </a:r>
            <a:r>
              <a:rPr sz="1600" b="1" i="1" spc="-5" dirty="0">
                <a:latin typeface="Candara"/>
                <a:cs typeface="Candara"/>
              </a:rPr>
              <a:t>be </a:t>
            </a:r>
            <a:r>
              <a:rPr sz="1600" b="1" i="1" dirty="0">
                <a:latin typeface="Candara"/>
                <a:cs typeface="Candara"/>
              </a:rPr>
              <a:t>established </a:t>
            </a:r>
            <a:r>
              <a:rPr sz="1600" b="1" i="1" spc="-5" dirty="0">
                <a:latin typeface="Candara"/>
                <a:cs typeface="Candara"/>
              </a:rPr>
              <a:t>between two </a:t>
            </a:r>
            <a:r>
              <a:rPr sz="1600" b="1" i="1" dirty="0">
                <a:latin typeface="Candara"/>
                <a:cs typeface="Candara"/>
              </a:rPr>
              <a:t>or </a:t>
            </a:r>
            <a:r>
              <a:rPr sz="1600" b="1" i="1" spc="5" dirty="0">
                <a:latin typeface="Candara"/>
                <a:cs typeface="Candara"/>
              </a:rPr>
              <a:t> more </a:t>
            </a:r>
            <a:r>
              <a:rPr sz="1600" b="1" i="1" dirty="0">
                <a:latin typeface="Candara"/>
                <a:cs typeface="Candara"/>
              </a:rPr>
              <a:t>products of </a:t>
            </a:r>
            <a:r>
              <a:rPr sz="1600" b="1" i="1" spc="-5" dirty="0">
                <a:latin typeface="Candara"/>
                <a:cs typeface="Candara"/>
              </a:rPr>
              <a:t>the development </a:t>
            </a:r>
            <a:r>
              <a:rPr sz="1600" b="1" i="1" dirty="0">
                <a:latin typeface="Candara"/>
                <a:cs typeface="Candara"/>
              </a:rPr>
              <a:t>process, </a:t>
            </a:r>
            <a:r>
              <a:rPr sz="1600" b="1" i="1" spc="-5" dirty="0">
                <a:latin typeface="Candara"/>
                <a:cs typeface="Candara"/>
              </a:rPr>
              <a:t>especially </a:t>
            </a:r>
            <a:r>
              <a:rPr sz="1600" b="1" i="1" dirty="0">
                <a:latin typeface="Candara"/>
                <a:cs typeface="Candara"/>
              </a:rPr>
              <a:t>products </a:t>
            </a:r>
            <a:r>
              <a:rPr sz="1600" b="1" i="1" spc="5" dirty="0">
                <a:latin typeface="Candara"/>
                <a:cs typeface="Candara"/>
              </a:rPr>
              <a:t>having</a:t>
            </a:r>
            <a:r>
              <a:rPr sz="1600" b="1" i="1" spc="10" dirty="0">
                <a:latin typeface="Candara"/>
                <a:cs typeface="Candara"/>
              </a:rPr>
              <a:t> </a:t>
            </a:r>
            <a:r>
              <a:rPr sz="1600" b="1" i="1" spc="5" dirty="0">
                <a:latin typeface="Candara"/>
                <a:cs typeface="Candara"/>
              </a:rPr>
              <a:t>a </a:t>
            </a:r>
            <a:r>
              <a:rPr sz="1600" b="1" i="1" spc="10" dirty="0">
                <a:latin typeface="Candara"/>
                <a:cs typeface="Candara"/>
              </a:rPr>
              <a:t> </a:t>
            </a:r>
            <a:r>
              <a:rPr sz="1600" b="1" i="1" spc="-10" dirty="0">
                <a:latin typeface="Candara"/>
                <a:cs typeface="Candara"/>
              </a:rPr>
              <a:t>p</a:t>
            </a:r>
            <a:r>
              <a:rPr sz="1600" b="1" i="1" dirty="0">
                <a:latin typeface="Candara"/>
                <a:cs typeface="Candara"/>
              </a:rPr>
              <a:t>r</a:t>
            </a:r>
            <a:r>
              <a:rPr sz="1600" b="1" i="1" spc="-10" dirty="0">
                <a:latin typeface="Candara"/>
                <a:cs typeface="Candara"/>
              </a:rPr>
              <a:t>edece</a:t>
            </a:r>
            <a:r>
              <a:rPr sz="1600" b="1" i="1" spc="5" dirty="0">
                <a:latin typeface="Candara"/>
                <a:cs typeface="Candara"/>
              </a:rPr>
              <a:t>ss</a:t>
            </a:r>
            <a:r>
              <a:rPr sz="1600" b="1" i="1" dirty="0">
                <a:latin typeface="Candara"/>
                <a:cs typeface="Candara"/>
              </a:rPr>
              <a:t>o</a:t>
            </a:r>
            <a:r>
              <a:rPr sz="1600" b="1" i="1" spc="15" dirty="0">
                <a:latin typeface="Candara"/>
                <a:cs typeface="Candara"/>
              </a:rPr>
              <a:t>r</a:t>
            </a:r>
            <a:r>
              <a:rPr sz="1600" b="1" i="1" dirty="0">
                <a:latin typeface="Candara"/>
                <a:cs typeface="Candara"/>
              </a:rPr>
              <a:t>-</a:t>
            </a:r>
            <a:r>
              <a:rPr sz="1600" b="1" i="1" spc="5" dirty="0">
                <a:latin typeface="Candara"/>
                <a:cs typeface="Candara"/>
              </a:rPr>
              <a:t>su</a:t>
            </a:r>
            <a:r>
              <a:rPr sz="1600" b="1" i="1" spc="-10" dirty="0">
                <a:latin typeface="Candara"/>
                <a:cs typeface="Candara"/>
              </a:rPr>
              <a:t>cce</a:t>
            </a:r>
            <a:r>
              <a:rPr sz="1600" b="1" i="1" spc="5" dirty="0">
                <a:latin typeface="Candara"/>
                <a:cs typeface="Candara"/>
              </a:rPr>
              <a:t>ss</a:t>
            </a:r>
            <a:r>
              <a:rPr sz="1600" b="1" i="1" dirty="0">
                <a:latin typeface="Candara"/>
                <a:cs typeface="Candara"/>
              </a:rPr>
              <a:t>or</a:t>
            </a:r>
            <a:r>
              <a:rPr sz="1600" b="1" i="1" spc="-90" dirty="0">
                <a:latin typeface="Candara"/>
                <a:cs typeface="Candara"/>
              </a:rPr>
              <a:t> </a:t>
            </a:r>
            <a:r>
              <a:rPr sz="1600" b="1" i="1" dirty="0">
                <a:latin typeface="Candara"/>
                <a:cs typeface="Candara"/>
              </a:rPr>
              <a:t>or</a:t>
            </a:r>
            <a:r>
              <a:rPr sz="1600" b="1" i="1" spc="-20" dirty="0">
                <a:latin typeface="Candara"/>
                <a:cs typeface="Candara"/>
              </a:rPr>
              <a:t> </a:t>
            </a:r>
            <a:r>
              <a:rPr sz="1600" b="1" i="1" spc="10" dirty="0">
                <a:latin typeface="Candara"/>
                <a:cs typeface="Candara"/>
              </a:rPr>
              <a:t>m</a:t>
            </a:r>
            <a:r>
              <a:rPr sz="1600" b="1" i="1" dirty="0">
                <a:latin typeface="Candara"/>
                <a:cs typeface="Candara"/>
              </a:rPr>
              <a:t>a</a:t>
            </a:r>
            <a:r>
              <a:rPr sz="1600" b="1" i="1" spc="5" dirty="0">
                <a:latin typeface="Candara"/>
                <a:cs typeface="Candara"/>
              </a:rPr>
              <a:t>s</a:t>
            </a:r>
            <a:r>
              <a:rPr sz="1600" b="1" i="1" spc="-15" dirty="0">
                <a:latin typeface="Candara"/>
                <a:cs typeface="Candara"/>
              </a:rPr>
              <a:t>t</a:t>
            </a:r>
            <a:r>
              <a:rPr sz="1600" b="1" i="1" spc="-10" dirty="0">
                <a:latin typeface="Candara"/>
                <a:cs typeface="Candara"/>
              </a:rPr>
              <a:t>e</a:t>
            </a:r>
            <a:r>
              <a:rPr sz="1600" b="1" i="1" spc="20" dirty="0">
                <a:latin typeface="Candara"/>
                <a:cs typeface="Candara"/>
              </a:rPr>
              <a:t>r</a:t>
            </a:r>
            <a:r>
              <a:rPr sz="1600" b="1" i="1" dirty="0">
                <a:latin typeface="Candara"/>
                <a:cs typeface="Candara"/>
              </a:rPr>
              <a:t>-</a:t>
            </a:r>
            <a:r>
              <a:rPr sz="1600" b="1" i="1" spc="5" dirty="0">
                <a:latin typeface="Candara"/>
                <a:cs typeface="Candara"/>
              </a:rPr>
              <a:t>su</a:t>
            </a:r>
            <a:r>
              <a:rPr sz="1600" b="1" i="1" spc="-15" dirty="0">
                <a:latin typeface="Candara"/>
                <a:cs typeface="Candara"/>
              </a:rPr>
              <a:t>b</a:t>
            </a:r>
            <a:r>
              <a:rPr sz="1600" b="1" i="1" dirty="0">
                <a:latin typeface="Candara"/>
                <a:cs typeface="Candara"/>
              </a:rPr>
              <a:t>o</a:t>
            </a:r>
            <a:r>
              <a:rPr sz="1600" b="1" i="1" spc="-15" dirty="0">
                <a:latin typeface="Candara"/>
                <a:cs typeface="Candara"/>
              </a:rPr>
              <a:t>r</a:t>
            </a:r>
            <a:r>
              <a:rPr sz="1600" b="1" i="1" spc="-10" dirty="0">
                <a:latin typeface="Candara"/>
                <a:cs typeface="Candara"/>
              </a:rPr>
              <a:t>d</a:t>
            </a:r>
            <a:r>
              <a:rPr sz="1600" b="1" i="1" spc="-5" dirty="0">
                <a:latin typeface="Candara"/>
                <a:cs typeface="Candara"/>
              </a:rPr>
              <a:t>i</a:t>
            </a:r>
            <a:r>
              <a:rPr sz="1600" b="1" i="1" dirty="0">
                <a:latin typeface="Candara"/>
                <a:cs typeface="Candara"/>
              </a:rPr>
              <a:t>na</a:t>
            </a:r>
            <a:r>
              <a:rPr sz="1600" b="1" i="1" spc="-15" dirty="0">
                <a:latin typeface="Candara"/>
                <a:cs typeface="Candara"/>
              </a:rPr>
              <a:t>t</a:t>
            </a:r>
            <a:r>
              <a:rPr sz="1600" b="1" i="1" dirty="0">
                <a:latin typeface="Candara"/>
                <a:cs typeface="Candara"/>
              </a:rPr>
              <a:t>e</a:t>
            </a:r>
            <a:r>
              <a:rPr sz="1600" b="1" i="1" spc="-60" dirty="0">
                <a:latin typeface="Candara"/>
                <a:cs typeface="Candara"/>
              </a:rPr>
              <a:t> </a:t>
            </a:r>
            <a:r>
              <a:rPr sz="1600" b="1" i="1" dirty="0">
                <a:latin typeface="Candara"/>
                <a:cs typeface="Candara"/>
              </a:rPr>
              <a:t>r</a:t>
            </a:r>
            <a:r>
              <a:rPr sz="1600" b="1" i="1" spc="-10" dirty="0">
                <a:latin typeface="Candara"/>
                <a:cs typeface="Candara"/>
              </a:rPr>
              <a:t>e</a:t>
            </a:r>
            <a:r>
              <a:rPr sz="1600" b="1" i="1" spc="-5" dirty="0">
                <a:latin typeface="Candara"/>
                <a:cs typeface="Candara"/>
              </a:rPr>
              <a:t>l</a:t>
            </a:r>
            <a:r>
              <a:rPr sz="1600" b="1" i="1" spc="5" dirty="0">
                <a:latin typeface="Candara"/>
                <a:cs typeface="Candara"/>
              </a:rPr>
              <a:t>a</a:t>
            </a:r>
            <a:r>
              <a:rPr sz="1600" b="1" i="1" spc="-15" dirty="0">
                <a:latin typeface="Candara"/>
                <a:cs typeface="Candara"/>
              </a:rPr>
              <a:t>t</a:t>
            </a:r>
            <a:r>
              <a:rPr sz="1600" b="1" i="1" spc="-5" dirty="0">
                <a:latin typeface="Candara"/>
                <a:cs typeface="Candara"/>
              </a:rPr>
              <a:t>i</a:t>
            </a:r>
            <a:r>
              <a:rPr sz="1600" b="1" i="1" dirty="0">
                <a:latin typeface="Candara"/>
                <a:cs typeface="Candara"/>
              </a:rPr>
              <a:t>on</a:t>
            </a:r>
            <a:r>
              <a:rPr sz="1600" b="1" i="1" spc="5" dirty="0">
                <a:latin typeface="Candara"/>
                <a:cs typeface="Candara"/>
              </a:rPr>
              <a:t>s</a:t>
            </a:r>
            <a:r>
              <a:rPr sz="1600" b="1" i="1" dirty="0">
                <a:latin typeface="Candara"/>
                <a:cs typeface="Candara"/>
              </a:rPr>
              <a:t>hip</a:t>
            </a:r>
            <a:r>
              <a:rPr sz="1600" b="1" i="1" spc="-85" dirty="0">
                <a:latin typeface="Candara"/>
                <a:cs typeface="Candara"/>
              </a:rPr>
              <a:t> </a:t>
            </a:r>
            <a:r>
              <a:rPr sz="1600" b="1" i="1" spc="-15" dirty="0">
                <a:latin typeface="Candara"/>
                <a:cs typeface="Candara"/>
              </a:rPr>
              <a:t>t</a:t>
            </a:r>
            <a:r>
              <a:rPr sz="1600" b="1" i="1" dirty="0">
                <a:latin typeface="Candara"/>
                <a:cs typeface="Candara"/>
              </a:rPr>
              <a:t>o o</a:t>
            </a:r>
            <a:r>
              <a:rPr sz="1600" b="1" i="1" spc="5" dirty="0">
                <a:latin typeface="Candara"/>
                <a:cs typeface="Candara"/>
              </a:rPr>
              <a:t>n</a:t>
            </a:r>
            <a:r>
              <a:rPr sz="1600" b="1" i="1" dirty="0">
                <a:latin typeface="Candara"/>
                <a:cs typeface="Candara"/>
              </a:rPr>
              <a:t>e </a:t>
            </a:r>
            <a:r>
              <a:rPr sz="1600" b="1" i="1" spc="-35" dirty="0">
                <a:latin typeface="Candara"/>
                <a:cs typeface="Candara"/>
              </a:rPr>
              <a:t> </a:t>
            </a:r>
            <a:r>
              <a:rPr sz="1600" b="1" i="1" spc="-5" dirty="0">
                <a:latin typeface="Candara"/>
                <a:cs typeface="Candara"/>
              </a:rPr>
              <a:t>a</a:t>
            </a:r>
            <a:r>
              <a:rPr sz="1600" b="1" i="1" spc="5" dirty="0">
                <a:latin typeface="Candara"/>
                <a:cs typeface="Candara"/>
              </a:rPr>
              <a:t>n</a:t>
            </a:r>
            <a:r>
              <a:rPr sz="1600" b="1" i="1" dirty="0">
                <a:latin typeface="Candara"/>
                <a:cs typeface="Candara"/>
              </a:rPr>
              <a:t>o</a:t>
            </a:r>
            <a:r>
              <a:rPr sz="1600" b="1" i="1" spc="-5" dirty="0">
                <a:latin typeface="Candara"/>
                <a:cs typeface="Candara"/>
              </a:rPr>
              <a:t>t</a:t>
            </a:r>
            <a:r>
              <a:rPr sz="1600" b="1" i="1" dirty="0">
                <a:latin typeface="Candara"/>
                <a:cs typeface="Candara"/>
              </a:rPr>
              <a:t>he</a:t>
            </a:r>
            <a:r>
              <a:rPr sz="1600" b="1" i="1" spc="-95" dirty="0">
                <a:latin typeface="Candara"/>
                <a:cs typeface="Candara"/>
              </a:rPr>
              <a:t>r</a:t>
            </a:r>
            <a:r>
              <a:rPr sz="1600" b="1" i="1" dirty="0">
                <a:latin typeface="Candara"/>
                <a:cs typeface="Candara"/>
              </a:rPr>
              <a:t>.”</a:t>
            </a:r>
            <a:endParaRPr sz="1600">
              <a:latin typeface="Candara"/>
              <a:cs typeface="Candara"/>
            </a:endParaRPr>
          </a:p>
          <a:p>
            <a:pPr marL="4777740">
              <a:lnSpc>
                <a:spcPct val="100000"/>
              </a:lnSpc>
              <a:spcBef>
                <a:spcPts val="25"/>
              </a:spcBef>
            </a:pPr>
            <a:r>
              <a:rPr sz="1600" b="1" i="1" dirty="0">
                <a:latin typeface="Candara"/>
                <a:cs typeface="Candara"/>
              </a:rPr>
              <a:t>The</a:t>
            </a:r>
            <a:r>
              <a:rPr sz="1600" b="1" i="1" spc="-40" dirty="0">
                <a:latin typeface="Candara"/>
                <a:cs typeface="Candara"/>
              </a:rPr>
              <a:t> </a:t>
            </a:r>
            <a:r>
              <a:rPr sz="1600" b="1" i="1" dirty="0">
                <a:latin typeface="Candara"/>
                <a:cs typeface="Candara"/>
              </a:rPr>
              <a:t>IEEE</a:t>
            </a:r>
            <a:r>
              <a:rPr sz="1600" b="1" i="1" spc="-60" dirty="0">
                <a:latin typeface="Candara"/>
                <a:cs typeface="Candara"/>
              </a:rPr>
              <a:t> </a:t>
            </a:r>
            <a:r>
              <a:rPr sz="1600" b="1" i="1" spc="-5" dirty="0">
                <a:latin typeface="Candara"/>
                <a:cs typeface="Candara"/>
              </a:rPr>
              <a:t>Definition</a:t>
            </a:r>
            <a:endParaRPr sz="16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4381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84300" algn="l"/>
              </a:tabLst>
            </a:pPr>
            <a:r>
              <a:rPr spc="-5" dirty="0"/>
              <a:t>6.11.1	</a:t>
            </a:r>
            <a:r>
              <a:rPr spc="-10" dirty="0"/>
              <a:t>Requirement</a:t>
            </a:r>
            <a:r>
              <a:rPr spc="-30" dirty="0"/>
              <a:t> </a:t>
            </a:r>
            <a:r>
              <a:rPr spc="-20" dirty="0"/>
              <a:t>Traceability</a:t>
            </a:r>
            <a:r>
              <a:rPr spc="-85" dirty="0"/>
              <a:t> </a:t>
            </a:r>
            <a:r>
              <a:rPr dirty="0"/>
              <a:t>Matrix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217134"/>
            <a:ext cx="8472170" cy="546417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700" spc="-20" dirty="0">
                <a:latin typeface="Verdana"/>
                <a:cs typeface="Verdana"/>
              </a:rPr>
              <a:t>RTM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dirty="0">
                <a:latin typeface="Verdana"/>
                <a:cs typeface="Verdana"/>
              </a:rPr>
              <a:t> a </a:t>
            </a:r>
            <a:r>
              <a:rPr sz="1700" spc="-5" dirty="0">
                <a:latin typeface="Verdana"/>
                <a:cs typeface="Verdana"/>
              </a:rPr>
              <a:t>table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containing</a:t>
            </a:r>
            <a:r>
              <a:rPr sz="1700" spc="-5" dirty="0">
                <a:latin typeface="Verdana"/>
                <a:cs typeface="Verdana"/>
              </a:rPr>
              <a:t> requirements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a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project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-5" dirty="0">
                <a:latin typeface="Verdana"/>
                <a:cs typeface="Verdana"/>
              </a:rPr>
              <a:t> their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relation</a:t>
            </a:r>
            <a:r>
              <a:rPr sz="1700" dirty="0">
                <a:latin typeface="Verdana"/>
                <a:cs typeface="Verdana"/>
              </a:rPr>
              <a:t> to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700" spc="-5" dirty="0">
                <a:latin typeface="Verdana"/>
                <a:cs typeface="Verdana"/>
              </a:rPr>
              <a:t>engineering work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products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700" spc="10" dirty="0">
                <a:latin typeface="Verdana"/>
                <a:cs typeface="Verdana"/>
              </a:rPr>
              <a:t>It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ensures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completeness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translating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delivered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work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700" spc="-5" dirty="0">
                <a:latin typeface="Verdana"/>
                <a:cs typeface="Verdana"/>
              </a:rPr>
              <a:t>products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700" b="1" spc="-5" dirty="0">
                <a:latin typeface="Verdana"/>
                <a:cs typeface="Verdana"/>
              </a:rPr>
              <a:t>Advantages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-5" dirty="0">
                <a:latin typeface="Verdana"/>
                <a:cs typeface="Verdana"/>
              </a:rPr>
              <a:t>Ensures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completeness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against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-10" dirty="0">
                <a:latin typeface="Verdana"/>
                <a:cs typeface="Verdana"/>
              </a:rPr>
              <a:t>Facilitates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impact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analysis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requirements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change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all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related</a:t>
            </a:r>
            <a:endParaRPr sz="17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  <a:spcBef>
                <a:spcPts val="815"/>
              </a:spcBef>
            </a:pPr>
            <a:r>
              <a:rPr sz="1700" spc="-5" dirty="0">
                <a:latin typeface="Verdana"/>
                <a:cs typeface="Verdana"/>
              </a:rPr>
              <a:t>work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products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3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-5" dirty="0">
                <a:latin typeface="Verdana"/>
                <a:cs typeface="Verdana"/>
              </a:rPr>
              <a:t>Enables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scope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analysis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regression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-10" dirty="0">
                <a:latin typeface="Verdana"/>
                <a:cs typeface="Verdana"/>
              </a:rPr>
              <a:t>Helps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judging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stability from</a:t>
            </a:r>
            <a:r>
              <a:rPr sz="1700" dirty="0">
                <a:latin typeface="Verdana"/>
                <a:cs typeface="Verdana"/>
              </a:rPr>
              <a:t> a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customer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-10" dirty="0">
                <a:latin typeface="Verdana"/>
                <a:cs typeface="Verdana"/>
              </a:rPr>
              <a:t>Helps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analyze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Requirements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creep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1800" b="1" spc="-5" dirty="0">
                <a:latin typeface="Verdana"/>
                <a:cs typeface="Verdana"/>
              </a:rPr>
              <a:t>Suggested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Tools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Rational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Requisite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Excel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Sheet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(Traceability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template)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868159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84300" algn="l"/>
              </a:tabLst>
            </a:pPr>
            <a:r>
              <a:rPr spc="-5" dirty="0"/>
              <a:t>6.11.2	</a:t>
            </a:r>
            <a:r>
              <a:rPr spc="-10" dirty="0"/>
              <a:t>Requirement </a:t>
            </a:r>
            <a:r>
              <a:rPr spc="-20" dirty="0"/>
              <a:t>Traceability</a:t>
            </a:r>
            <a:r>
              <a:rPr spc="-65" dirty="0"/>
              <a:t> </a:t>
            </a:r>
            <a:r>
              <a:rPr dirty="0"/>
              <a:t>Matrix </a:t>
            </a:r>
            <a:r>
              <a:rPr spc="-10" dirty="0"/>
              <a:t>–</a:t>
            </a:r>
            <a:r>
              <a:rPr spc="-1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198625"/>
            <a:ext cx="8077200" cy="15627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800" spc="-5" dirty="0">
                <a:latin typeface="Verdana"/>
                <a:cs typeface="Verdana"/>
              </a:rPr>
              <a:t>Example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XYZ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Banking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Application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Verdana"/>
                <a:cs typeface="Verdana"/>
              </a:rPr>
              <a:t>This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site </a:t>
            </a:r>
            <a:r>
              <a:rPr sz="1800" spc="-5" dirty="0">
                <a:latin typeface="Verdana"/>
                <a:cs typeface="Verdana"/>
              </a:rPr>
              <a:t>that</a:t>
            </a:r>
            <a:r>
              <a:rPr sz="1800" dirty="0">
                <a:latin typeface="Verdana"/>
                <a:cs typeface="Verdana"/>
              </a:rPr>
              <a:t> aims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 </a:t>
            </a:r>
            <a:r>
              <a:rPr sz="1800" spc="-5" dirty="0">
                <a:latin typeface="Verdana"/>
                <a:cs typeface="Verdana"/>
              </a:rPr>
              <a:t>computerizing 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business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XYZ </a:t>
            </a:r>
            <a:r>
              <a:rPr sz="1800" spc="-5" dirty="0">
                <a:latin typeface="Verdana"/>
                <a:cs typeface="Verdana"/>
              </a:rPr>
              <a:t> bank.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following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the business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targets</a:t>
            </a:r>
            <a:r>
              <a:rPr sz="1800" spc="-5" dirty="0">
                <a:latin typeface="Verdana"/>
                <a:cs typeface="Verdana"/>
              </a:rPr>
              <a:t> that </a:t>
            </a:r>
            <a:r>
              <a:rPr sz="1800" dirty="0">
                <a:latin typeface="Verdana"/>
                <a:cs typeface="Verdana"/>
              </a:rPr>
              <a:t>are 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achieved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Step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1: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Business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Requirement</a:t>
            </a:r>
            <a:r>
              <a:rPr sz="1800" b="1" spc="4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Document</a:t>
            </a:r>
            <a:r>
              <a:rPr sz="1800" b="1" spc="3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(BRD) :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5338" y="3168395"/>
          <a:ext cx="8628379" cy="3556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7244"/>
                <a:gridCol w="1680845"/>
                <a:gridCol w="1289685"/>
                <a:gridCol w="4840605"/>
              </a:tblGrid>
              <a:tr h="492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300" b="1" spc="-5" dirty="0">
                          <a:latin typeface="Verdana"/>
                          <a:cs typeface="Verdana"/>
                        </a:rPr>
                        <a:t>BR</a:t>
                      </a:r>
                      <a:r>
                        <a:rPr sz="1300" b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b="1" spc="-10" dirty="0">
                          <a:latin typeface="Verdana"/>
                          <a:cs typeface="Verdana"/>
                        </a:rPr>
                        <a:t>ID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1530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300" b="1" spc="-10" dirty="0">
                          <a:latin typeface="Verdana"/>
                          <a:cs typeface="Verdana"/>
                        </a:rPr>
                        <a:t>Module</a:t>
                      </a:r>
                      <a:r>
                        <a:rPr sz="1300" b="1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b="1" spc="-5" dirty="0">
                          <a:latin typeface="Verdana"/>
                          <a:cs typeface="Verdana"/>
                        </a:rPr>
                        <a:t>Name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1530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239395" marR="231140" indent="15240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300" b="1" spc="-10" dirty="0">
                          <a:latin typeface="Verdana"/>
                          <a:cs typeface="Verdana"/>
                        </a:rPr>
                        <a:t>Roles </a:t>
                      </a:r>
                      <a:r>
                        <a:rPr sz="1300" b="1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b="1" spc="-15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300" b="1" dirty="0">
                          <a:latin typeface="Verdana"/>
                          <a:cs typeface="Verdana"/>
                        </a:rPr>
                        <a:t>v</a:t>
                      </a:r>
                      <a:r>
                        <a:rPr sz="1300" b="1" spc="-1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300" b="1" spc="-15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300" b="1" dirty="0">
                          <a:latin typeface="Verdana"/>
                          <a:cs typeface="Verdana"/>
                        </a:rPr>
                        <a:t>ved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3175" algn="ctr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300" b="1" spc="-5" dirty="0">
                          <a:latin typeface="Verdana"/>
                          <a:cs typeface="Verdana"/>
                        </a:rPr>
                        <a:t>Description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1530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  <a:tr h="4451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BR_1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1295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Login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1295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0160" marR="471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r 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Manager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0795" marR="13735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customer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can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login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using</a:t>
                      </a:r>
                      <a:r>
                        <a:rPr sz="13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login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module. </a:t>
                      </a:r>
                      <a:r>
                        <a:rPr sz="1300" spc="-4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Manager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can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login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using</a:t>
                      </a:r>
                      <a:r>
                        <a:rPr sz="13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login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module.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304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473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BR_2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Enquiry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0160" marR="471805">
                        <a:lnSpc>
                          <a:spcPct val="100000"/>
                        </a:lnSpc>
                        <a:spcBef>
                          <a:spcPts val="1430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r 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Manager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1816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0795" marR="317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A customer</a:t>
                      </a:r>
                      <a:r>
                        <a:rPr sz="13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can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view</a:t>
                      </a:r>
                      <a:r>
                        <a:rPr sz="13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balance</a:t>
                      </a:r>
                      <a:r>
                        <a:rPr sz="1300" spc="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his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accounts</a:t>
                      </a:r>
                      <a:r>
                        <a:rPr sz="1300" spc="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only.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10795" marR="3175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manager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can</a:t>
                      </a:r>
                      <a:r>
                        <a:rPr sz="13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view</a:t>
                      </a:r>
                      <a:r>
                        <a:rPr sz="13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balance</a:t>
                      </a:r>
                      <a:r>
                        <a:rPr sz="1300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all</a:t>
                      </a:r>
                      <a:r>
                        <a:rPr sz="13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customers</a:t>
                      </a:r>
                      <a:r>
                        <a:rPr sz="13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who</a:t>
                      </a:r>
                      <a:r>
                        <a:rPr sz="1300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come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10795" marR="3175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under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his</a:t>
                      </a:r>
                      <a:r>
                        <a:rPr sz="13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supervision.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831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935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BR_3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300" spc="-10" dirty="0">
                          <a:latin typeface="Verdana"/>
                          <a:cs typeface="Verdana"/>
                        </a:rPr>
                        <a:t>Fund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30" dirty="0">
                          <a:latin typeface="Verdana"/>
                          <a:cs typeface="Verdana"/>
                        </a:rPr>
                        <a:t>Transfer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0160" marR="471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r 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Manager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0795" marR="31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customer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can</a:t>
                      </a:r>
                      <a:r>
                        <a:rPr sz="13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transfer</a:t>
                      </a:r>
                      <a:r>
                        <a:rPr sz="1300" spc="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funds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his</a:t>
                      </a:r>
                      <a:r>
                        <a:rPr sz="13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‘own’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account</a:t>
                      </a:r>
                      <a:r>
                        <a:rPr sz="1300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to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10795" marR="3175">
                        <a:lnSpc>
                          <a:spcPct val="100000"/>
                        </a:lnSpc>
                      </a:pPr>
                      <a:r>
                        <a:rPr sz="1300" spc="-20" dirty="0">
                          <a:latin typeface="Verdana"/>
                          <a:cs typeface="Verdana"/>
                        </a:rPr>
                        <a:t>any</a:t>
                      </a:r>
                      <a:r>
                        <a:rPr sz="13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destination</a:t>
                      </a:r>
                      <a:r>
                        <a:rPr sz="13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account.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10795" marR="2266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manager</a:t>
                      </a:r>
                      <a:r>
                        <a:rPr sz="1300" spc="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can</a:t>
                      </a:r>
                      <a:r>
                        <a:rPr sz="13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transfer</a:t>
                      </a:r>
                      <a:r>
                        <a:rPr sz="1300" spc="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funds</a:t>
                      </a:r>
                      <a:r>
                        <a:rPr sz="1300" spc="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20" dirty="0">
                          <a:latin typeface="Verdana"/>
                          <a:cs typeface="Verdana"/>
                        </a:rPr>
                        <a:t>any</a:t>
                      </a:r>
                      <a:r>
                        <a:rPr sz="1300" spc="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account</a:t>
                      </a:r>
                      <a:r>
                        <a:rPr sz="1300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under </a:t>
                      </a:r>
                      <a:r>
                        <a:rPr sz="1300" spc="-4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his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supervision.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781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935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BR_4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120"/>
                        </a:spcBef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Loan</a:t>
                      </a:r>
                      <a:r>
                        <a:rPr sz="13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Process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L="10160" marR="4718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5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t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m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r 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Manager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0795" marR="31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A customer</a:t>
                      </a:r>
                      <a:r>
                        <a:rPr sz="13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can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access</a:t>
                      </a:r>
                      <a:r>
                        <a:rPr sz="1300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loan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information</a:t>
                      </a:r>
                      <a:r>
                        <a:rPr sz="1300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apply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for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10795" marR="3175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loan.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manager</a:t>
                      </a:r>
                      <a:r>
                        <a:rPr sz="13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can</a:t>
                      </a:r>
                      <a:r>
                        <a:rPr sz="13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grant,</a:t>
                      </a:r>
                      <a:r>
                        <a:rPr sz="1300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reject,</a:t>
                      </a:r>
                      <a:r>
                        <a:rPr sz="1300" spc="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suggest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changes</a:t>
                      </a:r>
                      <a:r>
                        <a:rPr sz="1300" spc="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300" spc="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loan </a:t>
                      </a:r>
                      <a:r>
                        <a:rPr sz="1300" spc="-4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request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under</a:t>
                      </a:r>
                      <a:r>
                        <a:rPr sz="1300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his supervision.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787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311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Lesson</a:t>
            </a:r>
            <a:r>
              <a:rPr spc="-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6004" y="1341831"/>
            <a:ext cx="5605145" cy="3902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95" dirty="0">
                <a:latin typeface="Verdana"/>
                <a:cs typeface="Verdana"/>
              </a:rPr>
              <a:t>To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understand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following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topics: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-5" dirty="0">
                <a:latin typeface="Verdana"/>
                <a:cs typeface="Verdana"/>
              </a:rPr>
              <a:t>Evolution</a:t>
            </a:r>
            <a:r>
              <a:rPr sz="1700" dirty="0">
                <a:latin typeface="Verdana"/>
                <a:cs typeface="Verdana"/>
              </a:rPr>
              <a:t> of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Requirements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dirty="0">
                <a:latin typeface="Verdana"/>
                <a:cs typeface="Verdana"/>
              </a:rPr>
              <a:t>Who</a:t>
            </a:r>
            <a:r>
              <a:rPr sz="1700" spc="-10" dirty="0">
                <a:latin typeface="Verdana"/>
                <a:cs typeface="Verdana"/>
              </a:rPr>
              <a:t> provides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Requirements?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3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-5" dirty="0">
                <a:latin typeface="Verdana"/>
                <a:cs typeface="Verdana"/>
              </a:rPr>
              <a:t>Challenges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 </a:t>
            </a:r>
            <a:r>
              <a:rPr sz="1700" spc="-10" dirty="0">
                <a:latin typeface="Verdana"/>
                <a:cs typeface="Verdana"/>
              </a:rPr>
              <a:t>Requirement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Gathering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-10" dirty="0">
                <a:latin typeface="Verdana"/>
                <a:cs typeface="Verdana"/>
              </a:rPr>
              <a:t>Why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do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we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need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good </a:t>
            </a:r>
            <a:r>
              <a:rPr sz="1700" spc="-5" dirty="0">
                <a:latin typeface="Verdana"/>
                <a:cs typeface="Verdana"/>
              </a:rPr>
              <a:t>requirements?</a:t>
            </a:r>
            <a:endParaRPr sz="17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515"/>
              </a:spcBef>
            </a:pPr>
            <a:r>
              <a:rPr sz="1700" dirty="0">
                <a:solidFill>
                  <a:srgbClr val="006FAC"/>
                </a:solidFill>
                <a:latin typeface="Courier New"/>
                <a:cs typeface="Courier New"/>
              </a:rPr>
              <a:t>o</a:t>
            </a:r>
            <a:r>
              <a:rPr sz="1700" spc="220" dirty="0">
                <a:solidFill>
                  <a:srgbClr val="006FAC"/>
                </a:solidFill>
                <a:latin typeface="Courier New"/>
                <a:cs typeface="Courier New"/>
              </a:rPr>
              <a:t> </a:t>
            </a:r>
            <a:r>
              <a:rPr sz="1700" spc="-5" dirty="0">
                <a:latin typeface="Verdana"/>
                <a:cs typeface="Verdana"/>
              </a:rPr>
              <a:t>Characteristics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&amp;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Impact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bad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Requirements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3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-10" dirty="0">
                <a:latin typeface="Verdana"/>
                <a:cs typeface="Verdana"/>
              </a:rPr>
              <a:t>Requirement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engineering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dirty="0">
                <a:latin typeface="Verdana"/>
                <a:cs typeface="Verdana"/>
              </a:rPr>
              <a:t>Functional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Vs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Non-Functional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Requirements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-5" dirty="0">
                <a:latin typeface="Verdana"/>
                <a:cs typeface="Verdana"/>
              </a:rPr>
              <a:t>Non </a:t>
            </a:r>
            <a:r>
              <a:rPr sz="1700" dirty="0">
                <a:latin typeface="Verdana"/>
                <a:cs typeface="Verdana"/>
              </a:rPr>
              <a:t>Functional</a:t>
            </a:r>
            <a:r>
              <a:rPr sz="1700" spc="-10" dirty="0">
                <a:latin typeface="Verdana"/>
                <a:cs typeface="Verdana"/>
              </a:rPr>
              <a:t> Requirements: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FURPS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+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4959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Requirement</a:t>
            </a:r>
            <a:r>
              <a:rPr dirty="0"/>
              <a:t> </a:t>
            </a:r>
            <a:r>
              <a:rPr spc="-20" dirty="0"/>
              <a:t>Traceability</a:t>
            </a:r>
            <a:r>
              <a:rPr spc="-65" dirty="0"/>
              <a:t> </a:t>
            </a:r>
            <a:r>
              <a:rPr spc="-5" dirty="0"/>
              <a:t>Matrix</a:t>
            </a:r>
            <a:r>
              <a:rPr spc="15" dirty="0"/>
              <a:t> </a:t>
            </a:r>
            <a:r>
              <a:rPr spc="-10" dirty="0"/>
              <a:t>–</a:t>
            </a:r>
            <a:r>
              <a:rPr spc="-5" dirty="0"/>
              <a:t>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84503"/>
            <a:ext cx="7692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Below 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our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Technical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Requirement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Document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(TRD)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based 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interpretation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Business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Requirements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Document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(BRD)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004" y="2774441"/>
            <a:ext cx="83845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Step</a:t>
            </a:r>
            <a:r>
              <a:rPr sz="1800" b="1" spc="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2: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Technical</a:t>
            </a:r>
            <a:r>
              <a:rPr sz="1800" b="1" spc="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Requirement</a:t>
            </a:r>
            <a:r>
              <a:rPr sz="1800" b="1" spc="4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Document</a:t>
            </a:r>
            <a:r>
              <a:rPr sz="1800" b="1" spc="4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(TRD)</a:t>
            </a:r>
            <a:r>
              <a:rPr sz="1800" b="1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BR_1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(Login)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6628" y="3392042"/>
          <a:ext cx="8480425" cy="2947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6640"/>
                <a:gridCol w="1889760"/>
                <a:gridCol w="5534025"/>
              </a:tblGrid>
              <a:tr h="735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23520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Verdana"/>
                          <a:cs typeface="Verdana"/>
                        </a:rPr>
                        <a:t>TR</a:t>
                      </a:r>
                      <a:r>
                        <a:rPr sz="1500" b="1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b="1" dirty="0">
                          <a:latin typeface="Verdana"/>
                          <a:cs typeface="Verdana"/>
                        </a:rPr>
                        <a:t>ID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17804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Verdana"/>
                          <a:cs typeface="Verdana"/>
                        </a:rPr>
                        <a:t>Module</a:t>
                      </a:r>
                      <a:r>
                        <a:rPr sz="1500" b="1" spc="-1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b="1" spc="5" dirty="0">
                          <a:latin typeface="Verdana"/>
                          <a:cs typeface="Verdana"/>
                        </a:rPr>
                        <a:t>Name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b="1" spc="5" dirty="0">
                          <a:latin typeface="Verdana"/>
                          <a:cs typeface="Verdana"/>
                        </a:rPr>
                        <a:t>Description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  <a:tr h="741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Verdana"/>
                          <a:cs typeface="Verdana"/>
                        </a:rPr>
                        <a:t>TR_01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500" dirty="0">
                          <a:latin typeface="Verdana"/>
                          <a:cs typeface="Verdana"/>
                        </a:rPr>
                        <a:t>Login</a:t>
                      </a:r>
                      <a:r>
                        <a:rPr sz="15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5" dirty="0">
                          <a:latin typeface="Verdana"/>
                          <a:cs typeface="Verdana"/>
                        </a:rPr>
                        <a:t>Module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Verdana"/>
                          <a:cs typeface="Verdana"/>
                        </a:rPr>
                        <a:t>User</a:t>
                      </a:r>
                      <a:r>
                        <a:rPr sz="15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latin typeface="Verdana"/>
                          <a:cs typeface="Verdana"/>
                        </a:rPr>
                        <a:t>ID</a:t>
                      </a:r>
                      <a:r>
                        <a:rPr sz="15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5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5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10" dirty="0">
                          <a:latin typeface="Verdana"/>
                          <a:cs typeface="Verdana"/>
                        </a:rPr>
                        <a:t>Pwd</a:t>
                      </a:r>
                      <a:r>
                        <a:rPr sz="15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5" dirty="0">
                          <a:latin typeface="Verdana"/>
                          <a:cs typeface="Verdana"/>
                        </a:rPr>
                        <a:t>must</a:t>
                      </a:r>
                      <a:r>
                        <a:rPr sz="15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5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latin typeface="Verdana"/>
                          <a:cs typeface="Verdana"/>
                        </a:rPr>
                        <a:t>be</a:t>
                      </a:r>
                      <a:r>
                        <a:rPr sz="15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5" dirty="0">
                          <a:latin typeface="Verdana"/>
                          <a:cs typeface="Verdana"/>
                        </a:rPr>
                        <a:t>blank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35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Verdana"/>
                          <a:cs typeface="Verdana"/>
                        </a:rPr>
                        <a:t>TR_02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Verdana"/>
                          <a:cs typeface="Verdana"/>
                        </a:rPr>
                        <a:t>Login</a:t>
                      </a:r>
                      <a:r>
                        <a:rPr sz="15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5" dirty="0">
                          <a:latin typeface="Verdana"/>
                          <a:cs typeface="Verdana"/>
                        </a:rPr>
                        <a:t>Module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Verdana"/>
                          <a:cs typeface="Verdana"/>
                        </a:rPr>
                        <a:t>If</a:t>
                      </a:r>
                      <a:r>
                        <a:rPr sz="15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5" dirty="0">
                          <a:latin typeface="Verdana"/>
                          <a:cs typeface="Verdana"/>
                        </a:rPr>
                        <a:t>User</a:t>
                      </a:r>
                      <a:r>
                        <a:rPr sz="15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-5" dirty="0">
                          <a:latin typeface="Verdana"/>
                          <a:cs typeface="Verdana"/>
                        </a:rPr>
                        <a:t>ID</a:t>
                      </a:r>
                      <a:r>
                        <a:rPr sz="1500" spc="5" dirty="0">
                          <a:latin typeface="Verdana"/>
                          <a:cs typeface="Verdana"/>
                        </a:rPr>
                        <a:t> and</a:t>
                      </a:r>
                      <a:r>
                        <a:rPr sz="15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5" dirty="0">
                          <a:latin typeface="Verdana"/>
                          <a:cs typeface="Verdana"/>
                        </a:rPr>
                        <a:t>password</a:t>
                      </a:r>
                      <a:r>
                        <a:rPr sz="15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5" dirty="0">
                          <a:latin typeface="Verdana"/>
                          <a:cs typeface="Verdana"/>
                        </a:rPr>
                        <a:t>are</a:t>
                      </a:r>
                      <a:r>
                        <a:rPr sz="15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latin typeface="Verdana"/>
                          <a:cs typeface="Verdana"/>
                        </a:rPr>
                        <a:t>valid.</a:t>
                      </a:r>
                      <a:r>
                        <a:rPr sz="15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5" dirty="0">
                          <a:latin typeface="Verdana"/>
                          <a:cs typeface="Verdana"/>
                        </a:rPr>
                        <a:t>Login.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735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Verdana"/>
                          <a:cs typeface="Verdana"/>
                        </a:rPr>
                        <a:t>TR_03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Verdana"/>
                          <a:cs typeface="Verdana"/>
                        </a:rPr>
                        <a:t>Login</a:t>
                      </a:r>
                      <a:r>
                        <a:rPr sz="15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5" dirty="0">
                          <a:latin typeface="Verdana"/>
                          <a:cs typeface="Verdana"/>
                        </a:rPr>
                        <a:t>Module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500" spc="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5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10" dirty="0">
                          <a:latin typeface="Verdana"/>
                          <a:cs typeface="Verdana"/>
                        </a:rPr>
                        <a:t>Pwd</a:t>
                      </a:r>
                      <a:r>
                        <a:rPr sz="15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10" dirty="0">
                          <a:latin typeface="Verdana"/>
                          <a:cs typeface="Verdana"/>
                        </a:rPr>
                        <a:t>field</a:t>
                      </a:r>
                      <a:r>
                        <a:rPr sz="15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5" dirty="0">
                          <a:latin typeface="Verdana"/>
                          <a:cs typeface="Verdana"/>
                        </a:rPr>
                        <a:t>should</a:t>
                      </a:r>
                      <a:r>
                        <a:rPr sz="1500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5" dirty="0">
                          <a:latin typeface="Verdana"/>
                          <a:cs typeface="Verdana"/>
                        </a:rPr>
                        <a:t>not</a:t>
                      </a:r>
                      <a:r>
                        <a:rPr sz="15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spc="10" dirty="0">
                          <a:latin typeface="Verdana"/>
                          <a:cs typeface="Verdana"/>
                        </a:rPr>
                        <a:t>allow</a:t>
                      </a:r>
                      <a:r>
                        <a:rPr sz="15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latin typeface="Verdana"/>
                          <a:cs typeface="Verdana"/>
                        </a:rPr>
                        <a:t>copy</a:t>
                      </a:r>
                      <a:r>
                        <a:rPr sz="15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latin typeface="Verdana"/>
                          <a:cs typeface="Verdana"/>
                        </a:rPr>
                        <a:t>paste</a:t>
                      </a:r>
                      <a:r>
                        <a:rPr sz="15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15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500" dirty="0">
                          <a:latin typeface="Verdana"/>
                          <a:cs typeface="Verdana"/>
                        </a:rPr>
                        <a:t>any</a:t>
                      </a:r>
                      <a:endParaRPr sz="1500">
                        <a:latin typeface="Verdana"/>
                        <a:cs typeface="Verdana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</a:pPr>
                      <a:r>
                        <a:rPr sz="1500" spc="5" dirty="0">
                          <a:latin typeface="Verdana"/>
                          <a:cs typeface="Verdana"/>
                        </a:rPr>
                        <a:t>source.</a:t>
                      </a:r>
                      <a:endParaRPr sz="1500">
                        <a:latin typeface="Verdana"/>
                        <a:cs typeface="Verdana"/>
                      </a:endParaRPr>
                    </a:p>
                  </a:txBody>
                  <a:tcPr marL="0" marR="0" marT="14795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4959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Requirement</a:t>
            </a:r>
            <a:r>
              <a:rPr dirty="0"/>
              <a:t> </a:t>
            </a:r>
            <a:r>
              <a:rPr spc="-20" dirty="0"/>
              <a:t>Traceability</a:t>
            </a:r>
            <a:r>
              <a:rPr spc="-65" dirty="0"/>
              <a:t> </a:t>
            </a:r>
            <a:r>
              <a:rPr spc="-5" dirty="0"/>
              <a:t>Matrix</a:t>
            </a:r>
            <a:r>
              <a:rPr spc="15" dirty="0"/>
              <a:t> </a:t>
            </a:r>
            <a:r>
              <a:rPr spc="-10" dirty="0"/>
              <a:t>–</a:t>
            </a:r>
            <a:r>
              <a:rPr spc="-5" dirty="0"/>
              <a:t>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327" y="1118107"/>
            <a:ext cx="8553450" cy="1099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Verdana"/>
                <a:cs typeface="Verdana"/>
              </a:rPr>
              <a:t>Step</a:t>
            </a:r>
            <a:r>
              <a:rPr sz="1700" b="1" spc="10" dirty="0">
                <a:latin typeface="Verdana"/>
                <a:cs typeface="Verdana"/>
              </a:rPr>
              <a:t> </a:t>
            </a:r>
            <a:r>
              <a:rPr sz="1700" b="1" spc="-10" dirty="0">
                <a:latin typeface="Verdana"/>
                <a:cs typeface="Verdana"/>
              </a:rPr>
              <a:t>3:</a:t>
            </a:r>
            <a:r>
              <a:rPr sz="1700" b="1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basis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Business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Requirement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Document </a:t>
            </a:r>
            <a:r>
              <a:rPr sz="1700" spc="-5" dirty="0">
                <a:latin typeface="Verdana"/>
                <a:cs typeface="Verdana"/>
              </a:rPr>
              <a:t>(BRD)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25" dirty="0">
                <a:latin typeface="Verdana"/>
                <a:cs typeface="Verdana"/>
              </a:rPr>
              <a:t>Technical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00" spc="-10" dirty="0">
                <a:latin typeface="Verdana"/>
                <a:cs typeface="Verdana"/>
              </a:rPr>
              <a:t>Requirement</a:t>
            </a:r>
            <a:r>
              <a:rPr sz="1700" spc="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Document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(TRD),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testers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start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writing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scenarios.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spc="-5" dirty="0">
                <a:latin typeface="Verdana"/>
                <a:cs typeface="Verdana"/>
              </a:rPr>
              <a:t>Test</a:t>
            </a:r>
            <a:r>
              <a:rPr sz="1700" b="1" spc="-2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Scenarios</a:t>
            </a:r>
            <a:r>
              <a:rPr sz="1700" b="1" spc="-4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0916" y="2247773"/>
          <a:ext cx="8505825" cy="2696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7470"/>
                <a:gridCol w="7158355"/>
              </a:tblGrid>
              <a:tr h="405130">
                <a:tc>
                  <a:txBody>
                    <a:bodyPr/>
                    <a:lstStyle/>
                    <a:p>
                      <a:pPr marL="558800" marR="43180" indent="-512445">
                        <a:lnSpc>
                          <a:spcPct val="100000"/>
                        </a:lnSpc>
                      </a:pPr>
                      <a:r>
                        <a:rPr sz="1300" b="1" spc="-5" dirty="0">
                          <a:latin typeface="Verdana"/>
                          <a:cs typeface="Verdana"/>
                        </a:rPr>
                        <a:t>Test</a:t>
                      </a:r>
                      <a:r>
                        <a:rPr sz="1300" b="1" spc="-7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b="1" spc="-10" dirty="0">
                          <a:latin typeface="Verdana"/>
                          <a:cs typeface="Verdana"/>
                        </a:rPr>
                        <a:t>Scenario </a:t>
                      </a:r>
                      <a:r>
                        <a:rPr sz="1300" b="1" spc="-4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b="1" spc="-20" dirty="0">
                          <a:latin typeface="Verdana"/>
                          <a:cs typeface="Verdana"/>
                        </a:rPr>
                        <a:t>ID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300" b="1" spc="-5" dirty="0">
                          <a:latin typeface="Verdana"/>
                          <a:cs typeface="Verdana"/>
                        </a:rPr>
                        <a:t>Test</a:t>
                      </a:r>
                      <a:r>
                        <a:rPr sz="1300" b="1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b="1" spc="-10" dirty="0">
                          <a:latin typeface="Verdana"/>
                          <a:cs typeface="Verdana"/>
                        </a:rPr>
                        <a:t>Scenarios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1092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spc="-10" dirty="0">
                          <a:latin typeface="Verdana"/>
                          <a:cs typeface="Verdana"/>
                        </a:rPr>
                        <a:t>TS_1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300" spc="-15" dirty="0">
                          <a:latin typeface="Verdana"/>
                          <a:cs typeface="Verdana"/>
                        </a:rPr>
                        <a:t>Verify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1300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valid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 User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Credentials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6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TS_2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300" spc="-15" dirty="0">
                          <a:latin typeface="Verdana"/>
                          <a:cs typeface="Verdana"/>
                        </a:rPr>
                        <a:t>Verify</a:t>
                      </a:r>
                      <a:r>
                        <a:rPr sz="13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1300" spc="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invalid</a:t>
                      </a:r>
                      <a:r>
                        <a:rPr sz="1300" spc="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User</a:t>
                      </a:r>
                      <a:r>
                        <a:rPr sz="13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Credentials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-10" dirty="0">
                          <a:latin typeface="Verdana"/>
                          <a:cs typeface="Verdana"/>
                        </a:rPr>
                        <a:t>TS_3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spc="-15" dirty="0">
                          <a:latin typeface="Verdana"/>
                          <a:cs typeface="Verdana"/>
                        </a:rPr>
                        <a:t>Verify</a:t>
                      </a:r>
                      <a:r>
                        <a:rPr sz="13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300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length</a:t>
                      </a:r>
                      <a:r>
                        <a:rPr sz="130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provided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300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user</a:t>
                      </a:r>
                      <a:r>
                        <a:rPr sz="13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name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 field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spc="-10" dirty="0">
                          <a:latin typeface="Verdana"/>
                          <a:cs typeface="Verdana"/>
                        </a:rPr>
                        <a:t>TS_4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300" spc="-15" dirty="0">
                          <a:latin typeface="Verdana"/>
                          <a:cs typeface="Verdana"/>
                        </a:rPr>
                        <a:t>Verify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300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length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provided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for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300" spc="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Pwd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field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300" spc="-10" dirty="0">
                          <a:latin typeface="Verdana"/>
                          <a:cs typeface="Verdana"/>
                        </a:rPr>
                        <a:t>TS_5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12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sz="1350" spc="-20" dirty="0">
                          <a:latin typeface="Verdana"/>
                          <a:cs typeface="Verdana"/>
                        </a:rPr>
                        <a:t>Verify</a:t>
                      </a:r>
                      <a:r>
                        <a:rPr sz="135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10" dirty="0">
                          <a:latin typeface="Verdana"/>
                          <a:cs typeface="Verdana"/>
                        </a:rPr>
                        <a:t>copying</a:t>
                      </a:r>
                      <a:r>
                        <a:rPr sz="1350" spc="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10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35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" dirty="0">
                          <a:latin typeface="Verdana"/>
                          <a:cs typeface="Verdana"/>
                        </a:rPr>
                        <a:t>Pwd</a:t>
                      </a:r>
                      <a:r>
                        <a:rPr sz="135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" dirty="0">
                          <a:latin typeface="Verdana"/>
                          <a:cs typeface="Verdana"/>
                        </a:rPr>
                        <a:t>from</a:t>
                      </a:r>
                      <a:r>
                        <a:rPr sz="135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10" dirty="0">
                          <a:latin typeface="Verdana"/>
                          <a:cs typeface="Verdana"/>
                        </a:rPr>
                        <a:t>external</a:t>
                      </a:r>
                      <a:r>
                        <a:rPr sz="1350" spc="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10" dirty="0">
                          <a:latin typeface="Verdana"/>
                          <a:cs typeface="Verdana"/>
                        </a:rPr>
                        <a:t>file</a:t>
                      </a:r>
                      <a:r>
                        <a:rPr sz="1350" spc="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10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35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10" dirty="0">
                          <a:latin typeface="Verdana"/>
                          <a:cs typeface="Verdana"/>
                        </a:rPr>
                        <a:t>pasting</a:t>
                      </a:r>
                      <a:r>
                        <a:rPr sz="1350" spc="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1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350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15" dirty="0">
                          <a:latin typeface="Verdana"/>
                          <a:cs typeface="Verdana"/>
                        </a:rPr>
                        <a:t>into</a:t>
                      </a:r>
                      <a:r>
                        <a:rPr sz="1350" spc="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5" dirty="0">
                          <a:latin typeface="Verdana"/>
                          <a:cs typeface="Verdana"/>
                        </a:rPr>
                        <a:t>Pwd</a:t>
                      </a:r>
                      <a:r>
                        <a:rPr sz="135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50" spc="-10" dirty="0">
                          <a:latin typeface="Verdana"/>
                          <a:cs typeface="Verdana"/>
                        </a:rPr>
                        <a:t>field.</a:t>
                      </a:r>
                      <a:endParaRPr sz="1350">
                        <a:latin typeface="Verdana"/>
                        <a:cs typeface="Verdana"/>
                      </a:endParaRPr>
                    </a:p>
                  </a:txBody>
                  <a:tcPr marL="0" marR="0" marT="1320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4959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Requirement</a:t>
            </a:r>
            <a:r>
              <a:rPr dirty="0"/>
              <a:t> </a:t>
            </a:r>
            <a:r>
              <a:rPr spc="-20" dirty="0"/>
              <a:t>Traceability</a:t>
            </a:r>
            <a:r>
              <a:rPr spc="-65" dirty="0"/>
              <a:t> </a:t>
            </a:r>
            <a:r>
              <a:rPr spc="-5" dirty="0"/>
              <a:t>Matrix</a:t>
            </a:r>
            <a:r>
              <a:rPr spc="15" dirty="0"/>
              <a:t> </a:t>
            </a:r>
            <a:r>
              <a:rPr spc="-10" dirty="0"/>
              <a:t>–</a:t>
            </a:r>
            <a:r>
              <a:rPr spc="-5" dirty="0"/>
              <a:t>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1327" y="1093724"/>
            <a:ext cx="6524625" cy="1023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10" dirty="0">
                <a:latin typeface="Verdana"/>
                <a:cs typeface="Verdana"/>
              </a:rPr>
              <a:t>Step</a:t>
            </a:r>
            <a:r>
              <a:rPr sz="1600" b="1" spc="-40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4: </a:t>
            </a:r>
            <a:r>
              <a:rPr sz="1500" spc="-15" dirty="0">
                <a:latin typeface="Verdana"/>
                <a:cs typeface="Verdana"/>
              </a:rPr>
              <a:t>For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each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test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scenario,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write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at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least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1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or more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test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cases.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00"/>
              </a:spcBef>
            </a:pPr>
            <a:r>
              <a:rPr sz="1600" b="1" spc="5" dirty="0">
                <a:latin typeface="Verdana"/>
                <a:cs typeface="Verdana"/>
              </a:rPr>
              <a:t>Test</a:t>
            </a:r>
            <a:r>
              <a:rPr sz="1600" b="1" spc="-80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Cases</a:t>
            </a:r>
            <a:r>
              <a:rPr sz="1600" b="1" spc="-3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0916" y="2247773"/>
          <a:ext cx="8310880" cy="4392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1065"/>
                <a:gridCol w="2461895"/>
                <a:gridCol w="2341880"/>
                <a:gridCol w="1379220"/>
                <a:gridCol w="1226820"/>
              </a:tblGrid>
              <a:tr h="4432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spc="-5" dirty="0">
                          <a:latin typeface="Verdana"/>
                          <a:cs typeface="Verdana"/>
                        </a:rPr>
                        <a:t>Test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b="1" spc="-10" dirty="0">
                          <a:latin typeface="Verdana"/>
                          <a:cs typeface="Verdana"/>
                        </a:rPr>
                        <a:t>Case</a:t>
                      </a:r>
                      <a:r>
                        <a:rPr sz="1300" b="1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b="1" spc="-15" dirty="0">
                          <a:latin typeface="Verdana"/>
                          <a:cs typeface="Verdana"/>
                        </a:rPr>
                        <a:t>ID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56769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300" b="1" spc="-5" dirty="0">
                          <a:latin typeface="Verdana"/>
                          <a:cs typeface="Verdana"/>
                        </a:rPr>
                        <a:t>Test</a:t>
                      </a:r>
                      <a:r>
                        <a:rPr sz="13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b="1" spc="-10" dirty="0">
                          <a:latin typeface="Verdana"/>
                          <a:cs typeface="Verdana"/>
                        </a:rPr>
                        <a:t>Condition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127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687705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300" b="1" spc="-5" dirty="0">
                          <a:latin typeface="Verdana"/>
                          <a:cs typeface="Verdana"/>
                        </a:rPr>
                        <a:t>Test</a:t>
                      </a:r>
                      <a:r>
                        <a:rPr sz="1300" b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b="1" spc="-5" dirty="0">
                          <a:latin typeface="Verdana"/>
                          <a:cs typeface="Verdana"/>
                        </a:rPr>
                        <a:t>Steps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127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24892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sz="1300" b="1" spc="-5" dirty="0">
                          <a:latin typeface="Verdana"/>
                          <a:cs typeface="Verdana"/>
                        </a:rPr>
                        <a:t>Test</a:t>
                      </a:r>
                      <a:r>
                        <a:rPr sz="1300" b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b="1" spc="-5" dirty="0">
                          <a:latin typeface="Verdana"/>
                          <a:cs typeface="Verdana"/>
                        </a:rPr>
                        <a:t>Data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127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300" b="1" spc="-5" dirty="0">
                          <a:latin typeface="Verdana"/>
                          <a:cs typeface="Verdana"/>
                        </a:rPr>
                        <a:t>Expected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b="1" spc="-10" dirty="0">
                          <a:latin typeface="Verdana"/>
                          <a:cs typeface="Verdana"/>
                        </a:rPr>
                        <a:t>Result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285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  <a:tr h="1311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sz="1300" spc="-15" dirty="0">
                          <a:latin typeface="Verdana"/>
                          <a:cs typeface="Verdana"/>
                        </a:rPr>
                        <a:t>TC_1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525" marR="147320">
                        <a:lnSpc>
                          <a:spcPct val="150100"/>
                        </a:lnSpc>
                        <a:spcBef>
                          <a:spcPts val="5"/>
                        </a:spcBef>
                      </a:pPr>
                      <a:r>
                        <a:rPr sz="1300" spc="-8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validate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that</a:t>
                      </a:r>
                      <a:r>
                        <a:rPr sz="13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user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able </a:t>
                      </a:r>
                      <a:r>
                        <a:rPr sz="1300" spc="-4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login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successfully</a:t>
                      </a:r>
                      <a:r>
                        <a:rPr sz="1300" spc="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with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valid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User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ID &amp;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valid</a:t>
                      </a:r>
                      <a:r>
                        <a:rPr sz="1300" spc="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Pwd.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0795" marR="744855">
                        <a:lnSpc>
                          <a:spcPct val="150100"/>
                        </a:lnSpc>
                        <a:spcBef>
                          <a:spcPts val="515"/>
                        </a:spcBef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1.Go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Login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Page </a:t>
                      </a:r>
                      <a:r>
                        <a:rPr sz="1300" spc="-4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2.Enter</a:t>
                      </a:r>
                      <a:r>
                        <a:rPr sz="1300" spc="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User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ID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3.Enter</a:t>
                      </a:r>
                      <a:r>
                        <a:rPr sz="13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Password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300" spc="-10" dirty="0">
                          <a:latin typeface="Verdana"/>
                          <a:cs typeface="Verdana"/>
                        </a:rPr>
                        <a:t>4.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Click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Login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654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1430" marR="833755">
                        <a:lnSpc>
                          <a:spcPct val="150800"/>
                        </a:lnSpc>
                        <a:spcBef>
                          <a:spcPts val="1005"/>
                        </a:spcBef>
                      </a:pPr>
                      <a:r>
                        <a:rPr sz="1300" spc="-10" dirty="0">
                          <a:latin typeface="Verdana"/>
                          <a:cs typeface="Verdana"/>
                        </a:rPr>
                        <a:t>user1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1234B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065" marR="344805">
                        <a:lnSpc>
                          <a:spcPct val="150800"/>
                        </a:lnSpc>
                        <a:spcBef>
                          <a:spcPts val="1005"/>
                        </a:spcBef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Login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 Su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c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l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132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300" spc="-15" dirty="0">
                          <a:latin typeface="Verdana"/>
                          <a:cs typeface="Verdana"/>
                        </a:rPr>
                        <a:t>TC_2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525" marR="207010">
                        <a:lnSpc>
                          <a:spcPct val="150000"/>
                        </a:lnSpc>
                      </a:pPr>
                      <a:r>
                        <a:rPr sz="1300" spc="-8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validate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that</a:t>
                      </a:r>
                      <a:r>
                        <a:rPr sz="1300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user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unable</a:t>
                      </a:r>
                      <a:r>
                        <a:rPr sz="1300" spc="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 login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invalid </a:t>
                      </a:r>
                      <a:r>
                        <a:rPr sz="1300" spc="-4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User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ID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&amp;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valid</a:t>
                      </a:r>
                      <a:r>
                        <a:rPr sz="1300" spc="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Pwd.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0795" marR="744855">
                        <a:lnSpc>
                          <a:spcPct val="150100"/>
                        </a:lnSpc>
                        <a:spcBef>
                          <a:spcPts val="580"/>
                        </a:spcBef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1.Go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Login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Page </a:t>
                      </a:r>
                      <a:r>
                        <a:rPr sz="1300" spc="-4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2.Enter</a:t>
                      </a:r>
                      <a:r>
                        <a:rPr sz="1300" spc="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User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ID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3.Enter</a:t>
                      </a:r>
                      <a:r>
                        <a:rPr sz="13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Password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00" spc="-10" dirty="0">
                          <a:latin typeface="Verdana"/>
                          <a:cs typeface="Verdana"/>
                        </a:rPr>
                        <a:t>4.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Click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Login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7366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1430" marR="412115">
                        <a:lnSpc>
                          <a:spcPct val="150900"/>
                        </a:lnSpc>
                        <a:spcBef>
                          <a:spcPts val="1065"/>
                        </a:spcBef>
                      </a:pPr>
                      <a:r>
                        <a:rPr sz="13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mp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l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eu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e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r  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1234B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065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Login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Failure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13112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300" spc="-15" dirty="0">
                          <a:latin typeface="Verdana"/>
                          <a:cs typeface="Verdana"/>
                        </a:rPr>
                        <a:t>TC_3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525" marR="353060">
                        <a:lnSpc>
                          <a:spcPct val="150100"/>
                        </a:lnSpc>
                      </a:pPr>
                      <a:r>
                        <a:rPr sz="1300" spc="-80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validate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that</a:t>
                      </a:r>
                      <a:r>
                        <a:rPr sz="13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user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unable</a:t>
                      </a:r>
                      <a:r>
                        <a:rPr sz="1300" spc="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login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with</a:t>
                      </a:r>
                      <a:r>
                        <a:rPr sz="13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valid </a:t>
                      </a:r>
                      <a:r>
                        <a:rPr sz="1300" spc="-4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User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ID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&amp;</a:t>
                      </a:r>
                      <a:r>
                        <a:rPr sz="13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invalid</a:t>
                      </a:r>
                      <a:r>
                        <a:rPr sz="1300" spc="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Pwd.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0795" marR="745490">
                        <a:lnSpc>
                          <a:spcPct val="150100"/>
                        </a:lnSpc>
                        <a:spcBef>
                          <a:spcPts val="525"/>
                        </a:spcBef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1.Go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Login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Page </a:t>
                      </a:r>
                      <a:r>
                        <a:rPr sz="1300" spc="-4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2.Enter</a:t>
                      </a:r>
                      <a:r>
                        <a:rPr sz="1300" spc="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User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ID 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3.Enter</a:t>
                      </a:r>
                      <a:r>
                        <a:rPr sz="1300" spc="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0" dirty="0">
                          <a:latin typeface="Verdana"/>
                          <a:cs typeface="Verdana"/>
                        </a:rPr>
                        <a:t>Password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1079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00" spc="-10" dirty="0">
                          <a:latin typeface="Verdana"/>
                          <a:cs typeface="Verdana"/>
                        </a:rPr>
                        <a:t>4.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Click</a:t>
                      </a:r>
                      <a:r>
                        <a:rPr sz="13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5" dirty="0">
                          <a:latin typeface="Verdana"/>
                          <a:cs typeface="Verdana"/>
                        </a:rPr>
                        <a:t>Login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666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300" spc="-10" dirty="0">
                          <a:latin typeface="Verdana"/>
                          <a:cs typeface="Verdana"/>
                        </a:rPr>
                        <a:t>user1</a:t>
                      </a:r>
                      <a:endParaRPr sz="1300">
                        <a:latin typeface="Verdana"/>
                        <a:cs typeface="Verdana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samplePwd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06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300" spc="-5" dirty="0">
                          <a:latin typeface="Verdana"/>
                          <a:cs typeface="Verdana"/>
                        </a:rPr>
                        <a:t>Login</a:t>
                      </a:r>
                      <a:r>
                        <a:rPr sz="13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300" spc="-15" dirty="0">
                          <a:latin typeface="Verdana"/>
                          <a:cs typeface="Verdana"/>
                        </a:rPr>
                        <a:t>Failure</a:t>
                      </a:r>
                      <a:endParaRPr sz="13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4959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Requirement</a:t>
            </a:r>
            <a:r>
              <a:rPr dirty="0"/>
              <a:t> </a:t>
            </a:r>
            <a:r>
              <a:rPr spc="-20" dirty="0"/>
              <a:t>Traceability</a:t>
            </a:r>
            <a:r>
              <a:rPr spc="-65" dirty="0"/>
              <a:t> </a:t>
            </a:r>
            <a:r>
              <a:rPr spc="-5" dirty="0"/>
              <a:t>Matrix</a:t>
            </a:r>
            <a:r>
              <a:rPr spc="15" dirty="0"/>
              <a:t> </a:t>
            </a:r>
            <a:r>
              <a:rPr spc="-10" dirty="0"/>
              <a:t>–</a:t>
            </a:r>
            <a:r>
              <a:rPr spc="-5" dirty="0"/>
              <a:t>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359611"/>
            <a:ext cx="8174355" cy="8858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1600" b="1" spc="10" dirty="0">
                <a:latin typeface="Verdana"/>
                <a:cs typeface="Verdana"/>
              </a:rPr>
              <a:t>Step</a:t>
            </a:r>
            <a:r>
              <a:rPr sz="1600" b="1" spc="-45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5:</a:t>
            </a:r>
            <a:r>
              <a:rPr sz="1600" b="1" spc="1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You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now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start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creating</a:t>
            </a:r>
            <a:r>
              <a:rPr sz="1600" spc="-15" dirty="0">
                <a:latin typeface="Verdana"/>
                <a:cs typeface="Verdana"/>
              </a:rPr>
              <a:t> RTM.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Verdana"/>
                <a:cs typeface="Verdana"/>
              </a:rPr>
              <a:t>Identify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45" dirty="0">
                <a:latin typeface="Verdana"/>
                <a:cs typeface="Verdana"/>
              </a:rPr>
              <a:t>Test </a:t>
            </a:r>
            <a:r>
              <a:rPr sz="1600" dirty="0">
                <a:latin typeface="Verdana"/>
                <a:cs typeface="Verdana"/>
              </a:rPr>
              <a:t>scenarios, </a:t>
            </a:r>
            <a:r>
              <a:rPr sz="1600" spc="-20" dirty="0">
                <a:latin typeface="Verdana"/>
                <a:cs typeface="Verdana"/>
              </a:rPr>
              <a:t>Technical </a:t>
            </a:r>
            <a:r>
              <a:rPr sz="1600" spc="-5" dirty="0">
                <a:latin typeface="Verdana"/>
                <a:cs typeface="Verdana"/>
              </a:rPr>
              <a:t>Requirements and </a:t>
            </a:r>
            <a:r>
              <a:rPr sz="1600" dirty="0">
                <a:latin typeface="Verdana"/>
                <a:cs typeface="Verdana"/>
              </a:rPr>
              <a:t>Business </a:t>
            </a:r>
            <a:r>
              <a:rPr sz="1600" spc="-5" dirty="0">
                <a:latin typeface="Verdana"/>
                <a:cs typeface="Verdana"/>
              </a:rPr>
              <a:t>Requirements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 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verifying.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004" y="5663895"/>
            <a:ext cx="8467090" cy="10674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10" dirty="0">
                <a:latin typeface="Verdana"/>
                <a:cs typeface="Verdana"/>
              </a:rPr>
              <a:t>At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this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stage,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RTM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 be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used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find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gaps. </a:t>
            </a:r>
            <a:r>
              <a:rPr sz="1600" spc="-10" dirty="0">
                <a:latin typeface="Verdana"/>
                <a:cs typeface="Verdana"/>
              </a:rPr>
              <a:t>For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example,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above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RTM,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you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</a:t>
            </a:r>
            <a:r>
              <a:rPr sz="1600" dirty="0">
                <a:latin typeface="Verdana"/>
                <a:cs typeface="Verdana"/>
              </a:rPr>
              <a:t> there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written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TS_3,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TS_4,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TS_5.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5" dirty="0">
                <a:latin typeface="Verdana"/>
                <a:cs typeface="Verdana"/>
              </a:rPr>
              <a:t>it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will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indicate 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places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where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team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needs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work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some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more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ensure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5" dirty="0">
                <a:latin typeface="Verdana"/>
                <a:cs typeface="Verdana"/>
              </a:rPr>
              <a:t>100%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coverage.</a:t>
            </a:r>
            <a:endParaRPr sz="16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06628" y="2360676"/>
          <a:ext cx="7149465" cy="327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4320"/>
                <a:gridCol w="1801495"/>
                <a:gridCol w="1968500"/>
                <a:gridCol w="1835150"/>
              </a:tblGrid>
              <a:tr h="3111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b="1" spc="-10" dirty="0">
                          <a:latin typeface="Verdana"/>
                          <a:cs typeface="Verdana"/>
                        </a:rPr>
                        <a:t>BR</a:t>
                      </a:r>
                      <a:r>
                        <a:rPr sz="14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ID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R="612140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TR</a:t>
                      </a:r>
                      <a:r>
                        <a:rPr sz="1400" b="1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ID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TS</a:t>
                      </a:r>
                      <a:r>
                        <a:rPr sz="1400" b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ID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TC</a:t>
                      </a:r>
                      <a:r>
                        <a:rPr sz="1400" b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ID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539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  <a:tr h="328930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91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BR_1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609600" algn="r">
                        <a:lnSpc>
                          <a:spcPts val="1580"/>
                        </a:lnSpc>
                        <a:spcBef>
                          <a:spcPts val="91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TR_01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91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TS_3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Bef>
                          <a:spcPts val="91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TS_4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609600" algn="r">
                        <a:lnSpc>
                          <a:spcPts val="1575"/>
                        </a:lnSpc>
                        <a:spcBef>
                          <a:spcPts val="91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TR_02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Bef>
                          <a:spcPts val="919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TS_1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Bef>
                          <a:spcPts val="91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TC_1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Bef>
                          <a:spcPts val="919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TS_2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Bef>
                          <a:spcPts val="91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TC_2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TS_2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35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Bef>
                          <a:spcPts val="91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TC_3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609600" algn="r">
                        <a:lnSpc>
                          <a:spcPts val="1570"/>
                        </a:lnSpc>
                        <a:spcBef>
                          <a:spcPts val="91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TR_03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Bef>
                          <a:spcPts val="919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TS_5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28930"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Bef>
                          <a:spcPts val="92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BR_2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Bef>
                          <a:spcPts val="92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BR_3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BR_4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4959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Requirement</a:t>
            </a:r>
            <a:r>
              <a:rPr dirty="0"/>
              <a:t> </a:t>
            </a:r>
            <a:r>
              <a:rPr spc="-20" dirty="0"/>
              <a:t>Traceability</a:t>
            </a:r>
            <a:r>
              <a:rPr spc="-65" dirty="0"/>
              <a:t> </a:t>
            </a:r>
            <a:r>
              <a:rPr spc="-5" dirty="0"/>
              <a:t>Matrix</a:t>
            </a:r>
            <a:r>
              <a:rPr spc="15" dirty="0"/>
              <a:t> </a:t>
            </a:r>
            <a:r>
              <a:rPr spc="-10" dirty="0"/>
              <a:t>–</a:t>
            </a:r>
            <a:r>
              <a:rPr spc="-5" dirty="0"/>
              <a:t>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8650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Verdana"/>
                <a:cs typeface="Verdana"/>
              </a:rPr>
              <a:t>Step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6: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Expand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RTM</a:t>
            </a:r>
            <a:r>
              <a:rPr sz="1800" dirty="0">
                <a:latin typeface="Verdana"/>
                <a:cs typeface="Verdana"/>
              </a:rPr>
              <a:t> 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case execution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status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defects.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55712" y="2047113"/>
          <a:ext cx="6365239" cy="27400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615"/>
                <a:gridCol w="1019174"/>
                <a:gridCol w="1045210"/>
                <a:gridCol w="1057910"/>
                <a:gridCol w="1332230"/>
                <a:gridCol w="927100"/>
              </a:tblGrid>
              <a:tr h="4362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b="1" spc="-10" dirty="0">
                          <a:latin typeface="Verdana"/>
                          <a:cs typeface="Verdana"/>
                        </a:rPr>
                        <a:t>BR</a:t>
                      </a:r>
                      <a:r>
                        <a:rPr sz="1400" b="1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ID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R="219075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TR</a:t>
                      </a:r>
                      <a:r>
                        <a:rPr sz="1400" b="1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ID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R="239395" algn="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TS</a:t>
                      </a:r>
                      <a:r>
                        <a:rPr sz="1400" b="1" spc="-5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ID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TC</a:t>
                      </a:r>
                      <a:r>
                        <a:rPr sz="1400" b="1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ID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400" b="1" spc="-15" dirty="0">
                          <a:latin typeface="Verdana"/>
                          <a:cs typeface="Verdana"/>
                        </a:rPr>
                        <a:t>Status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Defect</a:t>
                      </a:r>
                      <a:endParaRPr sz="1400">
                        <a:latin typeface="Verdana"/>
                        <a:cs typeface="Verdana"/>
                      </a:endParaRPr>
                    </a:p>
                    <a:p>
                      <a:pPr marL="6350" algn="ctr">
                        <a:lnSpc>
                          <a:spcPts val="1580"/>
                        </a:lnSpc>
                        <a:spcBef>
                          <a:spcPts val="5"/>
                        </a:spcBef>
                      </a:pPr>
                      <a:r>
                        <a:rPr sz="1400" b="1" spc="-5" dirty="0">
                          <a:latin typeface="Verdana"/>
                          <a:cs typeface="Verdana"/>
                        </a:rPr>
                        <a:t>ID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88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AFEF"/>
                    </a:solidFill>
                  </a:tcPr>
                </a:tc>
              </a:tr>
              <a:tr h="328930">
                <a:tc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  <a:spcBef>
                          <a:spcPts val="91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BR_1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ts val="1580"/>
                        </a:lnSpc>
                        <a:spcBef>
                          <a:spcPts val="91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TR_01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ts val="1580"/>
                        </a:lnSpc>
                        <a:spcBef>
                          <a:spcPts val="91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TS_3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80"/>
                        </a:lnSpc>
                        <a:spcBef>
                          <a:spcPts val="91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TC_5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80"/>
                        </a:lnSpc>
                        <a:spcBef>
                          <a:spcPts val="915"/>
                        </a:spcBef>
                      </a:pPr>
                      <a:r>
                        <a:rPr sz="1400" spc="-15" dirty="0">
                          <a:latin typeface="Verdana"/>
                          <a:cs typeface="Verdana"/>
                        </a:rPr>
                        <a:t>Pass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ts val="1575"/>
                        </a:lnSpc>
                        <a:spcBef>
                          <a:spcPts val="91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TS_3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Bef>
                          <a:spcPts val="91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TC_6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575"/>
                        </a:lnSpc>
                        <a:spcBef>
                          <a:spcPts val="915"/>
                        </a:spcBef>
                      </a:pPr>
                      <a:r>
                        <a:rPr sz="1400" spc="-30" dirty="0">
                          <a:latin typeface="Verdana"/>
                          <a:cs typeface="Verdana"/>
                        </a:rPr>
                        <a:t>Fail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75"/>
                        </a:lnSpc>
                        <a:spcBef>
                          <a:spcPts val="91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D_05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2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ts val="1575"/>
                        </a:lnSpc>
                        <a:spcBef>
                          <a:spcPts val="919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TS_4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Bef>
                          <a:spcPts val="91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TC_7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75"/>
                        </a:lnSpc>
                        <a:spcBef>
                          <a:spcPts val="919"/>
                        </a:spcBef>
                      </a:pPr>
                      <a:r>
                        <a:rPr sz="1400" spc="-15" dirty="0">
                          <a:latin typeface="Verdana"/>
                          <a:cs typeface="Verdana"/>
                        </a:rPr>
                        <a:t>Pass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ts val="1575"/>
                        </a:lnSpc>
                        <a:spcBef>
                          <a:spcPts val="91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TR_02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ts val="1575"/>
                        </a:lnSpc>
                        <a:spcBef>
                          <a:spcPts val="919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TS_1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5"/>
                        </a:lnSpc>
                        <a:spcBef>
                          <a:spcPts val="91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TC_1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75"/>
                        </a:lnSpc>
                        <a:spcBef>
                          <a:spcPts val="919"/>
                        </a:spcBef>
                      </a:pPr>
                      <a:r>
                        <a:rPr sz="1400" spc="-15" dirty="0">
                          <a:latin typeface="Verdana"/>
                          <a:cs typeface="Verdana"/>
                        </a:rPr>
                        <a:t>Pass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ts val="1575"/>
                        </a:lnSpc>
                        <a:spcBef>
                          <a:spcPts val="919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TS_2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75"/>
                        </a:lnSpc>
                        <a:spcBef>
                          <a:spcPts val="91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TC_2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575"/>
                        </a:lnSpc>
                        <a:spcBef>
                          <a:spcPts val="919"/>
                        </a:spcBef>
                      </a:pPr>
                      <a:r>
                        <a:rPr sz="1400" spc="-30" dirty="0">
                          <a:latin typeface="Verdana"/>
                          <a:cs typeface="Verdana"/>
                        </a:rPr>
                        <a:t>Fail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75"/>
                        </a:lnSpc>
                        <a:spcBef>
                          <a:spcPts val="919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D_11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29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TS_2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635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70"/>
                        </a:lnSpc>
                        <a:spcBef>
                          <a:spcPts val="919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TC_3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1570"/>
                        </a:lnSpc>
                        <a:spcBef>
                          <a:spcPts val="919"/>
                        </a:spcBef>
                      </a:pPr>
                      <a:r>
                        <a:rPr sz="1400" spc="-15" dirty="0">
                          <a:latin typeface="Verdana"/>
                          <a:cs typeface="Verdana"/>
                        </a:rPr>
                        <a:t>Pass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6839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  <a:tr h="328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217170" algn="r">
                        <a:lnSpc>
                          <a:spcPts val="1570"/>
                        </a:lnSpc>
                        <a:spcBef>
                          <a:spcPts val="92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TR_03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R="286385" algn="r">
                        <a:lnSpc>
                          <a:spcPts val="157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TS_5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570"/>
                        </a:lnSpc>
                        <a:spcBef>
                          <a:spcPts val="925"/>
                        </a:spcBef>
                      </a:pPr>
                      <a:r>
                        <a:rPr sz="1400" spc="-10" dirty="0">
                          <a:latin typeface="Verdana"/>
                          <a:cs typeface="Verdana"/>
                        </a:rPr>
                        <a:t>TC_10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1570"/>
                        </a:lnSpc>
                        <a:spcBef>
                          <a:spcPts val="925"/>
                        </a:spcBef>
                      </a:pPr>
                      <a:r>
                        <a:rPr sz="1400" spc="-30" dirty="0">
                          <a:latin typeface="Verdana"/>
                          <a:cs typeface="Verdana"/>
                        </a:rPr>
                        <a:t>Fail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570"/>
                        </a:lnSpc>
                        <a:spcBef>
                          <a:spcPts val="925"/>
                        </a:spcBef>
                      </a:pPr>
                      <a:r>
                        <a:rPr sz="1400" spc="-5" dirty="0">
                          <a:latin typeface="Verdana"/>
                          <a:cs typeface="Verdana"/>
                        </a:rPr>
                        <a:t>D_02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74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6982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75030" algn="l"/>
              </a:tabLst>
            </a:pPr>
            <a:r>
              <a:rPr spc="-5" dirty="0"/>
              <a:t>6.11	</a:t>
            </a:r>
            <a:r>
              <a:rPr spc="-10" dirty="0"/>
              <a:t>Requirements</a:t>
            </a:r>
            <a:r>
              <a:rPr spc="-40" dirty="0"/>
              <a:t> </a:t>
            </a:r>
            <a:r>
              <a:rPr spc="-5" dirty="0"/>
              <a:t>Change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4693" y="1317751"/>
            <a:ext cx="8855075" cy="5220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Verdana"/>
                <a:cs typeface="Verdana"/>
              </a:rPr>
              <a:t>Users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can</a:t>
            </a:r>
            <a:r>
              <a:rPr sz="1600" b="1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propose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requirements</a:t>
            </a:r>
            <a:r>
              <a:rPr sz="1600" b="1" spc="-8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change</a:t>
            </a:r>
            <a:r>
              <a:rPr sz="1600" b="1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any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stage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b="1" spc="5" dirty="0">
                <a:latin typeface="Verdana"/>
                <a:cs typeface="Verdana"/>
              </a:rPr>
              <a:t>SDLC.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1600" spc="-5" dirty="0">
                <a:latin typeface="Verdana"/>
                <a:cs typeface="Verdana"/>
              </a:rPr>
              <a:t>Requirements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change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because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299085" indent="-284480">
              <a:lnSpc>
                <a:spcPct val="100000"/>
              </a:lnSpc>
              <a:spcBef>
                <a:spcPts val="127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latin typeface="Arial"/>
                <a:cs typeface="Arial"/>
              </a:rPr>
              <a:t>Understanding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problem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improved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Verdana"/>
                <a:cs typeface="Verdana"/>
              </a:rPr>
              <a:t>Customer’s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expectations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change</a:t>
            </a:r>
            <a:r>
              <a:rPr sz="1600" dirty="0">
                <a:latin typeface="Verdana"/>
                <a:cs typeface="Verdana"/>
              </a:rPr>
              <a:t> once</a:t>
            </a:r>
            <a:r>
              <a:rPr sz="1600" spc="-5" dirty="0">
                <a:latin typeface="Verdana"/>
                <a:cs typeface="Verdana"/>
              </a:rPr>
              <a:t> they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see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770"/>
              </a:spcBef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product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taking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shape</a:t>
            </a:r>
            <a:endParaRPr sz="1600">
              <a:latin typeface="Verdana"/>
              <a:cs typeface="Verdana"/>
            </a:endParaRPr>
          </a:p>
          <a:p>
            <a:pPr marL="299085" marR="562610" indent="-283845">
              <a:lnSpc>
                <a:spcPct val="14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latin typeface="Verdana"/>
                <a:cs typeface="Verdana"/>
              </a:rPr>
              <a:t>Initial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elicitation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activities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imperfect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: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25" dirty="0">
                <a:latin typeface="Arial"/>
                <a:cs typeface="Arial"/>
              </a:rPr>
              <a:t>We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failed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ask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right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people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right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questions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at </a:t>
            </a:r>
            <a:r>
              <a:rPr sz="1600" dirty="0">
                <a:latin typeface="Arial"/>
                <a:cs typeface="Arial"/>
              </a:rPr>
              <a:t>the </a:t>
            </a:r>
            <a:r>
              <a:rPr sz="1600" spc="-5" dirty="0">
                <a:latin typeface="Arial"/>
                <a:cs typeface="Arial"/>
              </a:rPr>
              <a:t>right </a:t>
            </a:r>
            <a:r>
              <a:rPr sz="1600" spc="5" dirty="0">
                <a:latin typeface="Arial"/>
                <a:cs typeface="Arial"/>
              </a:rPr>
              <a:t>time.</a:t>
            </a:r>
            <a:endParaRPr sz="1600">
              <a:latin typeface="Arial"/>
              <a:cs typeface="Arial"/>
            </a:endParaRPr>
          </a:p>
          <a:p>
            <a:pPr marL="299085" marR="1099185" indent="-283845">
              <a:lnSpc>
                <a:spcPct val="14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priority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requirements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from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different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viewpoints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change</a:t>
            </a:r>
            <a:r>
              <a:rPr sz="1600" dirty="0">
                <a:latin typeface="Verdana"/>
                <a:cs typeface="Verdana"/>
              </a:rPr>
              <a:t> during</a:t>
            </a:r>
            <a:r>
              <a:rPr sz="1600" spc="-5" dirty="0">
                <a:latin typeface="Verdana"/>
                <a:cs typeface="Verdana"/>
              </a:rPr>
              <a:t> the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development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process</a:t>
            </a:r>
            <a:endParaRPr sz="1600">
              <a:latin typeface="Verdana"/>
              <a:cs typeface="Verdana"/>
            </a:endParaRPr>
          </a:p>
          <a:p>
            <a:pPr marL="299085" indent="-284480">
              <a:lnSpc>
                <a:spcPct val="100000"/>
              </a:lnSpc>
              <a:spcBef>
                <a:spcPts val="127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latin typeface="Verdana"/>
                <a:cs typeface="Verdana"/>
              </a:rPr>
              <a:t>Business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needs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evolve</a:t>
            </a:r>
            <a:endParaRPr sz="1600">
              <a:latin typeface="Verdana"/>
              <a:cs typeface="Verdana"/>
            </a:endParaRPr>
          </a:p>
          <a:p>
            <a:pPr marL="299085" indent="-284480">
              <a:lnSpc>
                <a:spcPct val="100000"/>
              </a:lnSpc>
              <a:spcBef>
                <a:spcPts val="127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users </a:t>
            </a:r>
            <a:r>
              <a:rPr sz="1600" spc="-5" dirty="0">
                <a:latin typeface="Arial"/>
                <a:cs typeface="Arial"/>
              </a:rPr>
              <a:t>changed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their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perceptions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35" dirty="0">
                <a:latin typeface="Arial"/>
                <a:cs typeface="Arial"/>
              </a:rPr>
              <a:t> </a:t>
            </a:r>
            <a:r>
              <a:rPr sz="1600" dirty="0">
                <a:latin typeface="Verdana"/>
                <a:cs typeface="Verdana"/>
              </a:rPr>
              <a:t>Customers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specify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requirements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from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770"/>
              </a:spcBef>
            </a:pPr>
            <a:r>
              <a:rPr sz="1600" dirty="0">
                <a:latin typeface="Verdana"/>
                <a:cs typeface="Verdana"/>
              </a:rPr>
              <a:t>business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perspective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</a:t>
            </a:r>
            <a:r>
              <a:rPr sz="1600" dirty="0">
                <a:latin typeface="Verdana"/>
                <a:cs typeface="Verdana"/>
              </a:rPr>
              <a:t> conflict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dirty="0">
                <a:latin typeface="Verdana"/>
                <a:cs typeface="Verdana"/>
              </a:rPr>
              <a:t> end-user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requirements</a:t>
            </a:r>
            <a:endParaRPr sz="1600">
              <a:latin typeface="Verdana"/>
              <a:cs typeface="Verdana"/>
            </a:endParaRPr>
          </a:p>
          <a:p>
            <a:pPr marL="299085" marR="450850" indent="-283845">
              <a:lnSpc>
                <a:spcPct val="14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external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environment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changed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40" dirty="0">
                <a:latin typeface="Arial"/>
                <a:cs typeface="Arial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business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and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technical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environment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during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its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development</a:t>
            </a:r>
            <a:endParaRPr sz="1600">
              <a:latin typeface="Verdana"/>
              <a:cs typeface="Verdana"/>
            </a:endParaRPr>
          </a:p>
          <a:p>
            <a:pPr marL="299085" indent="-284480">
              <a:lnSpc>
                <a:spcPct val="100000"/>
              </a:lnSpc>
              <a:spcBef>
                <a:spcPts val="127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25" dirty="0">
                <a:latin typeface="Arial"/>
                <a:cs typeface="Arial"/>
              </a:rPr>
              <a:t>We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either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failed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create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or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follow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to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help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manage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change.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1371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84300" algn="l"/>
              </a:tabLst>
            </a:pPr>
            <a:r>
              <a:rPr spc="-5" dirty="0"/>
              <a:t>6.11.1	Change</a:t>
            </a:r>
            <a:r>
              <a:rPr spc="-20" dirty="0"/>
              <a:t> </a:t>
            </a:r>
            <a:r>
              <a:rPr spc="-10" dirty="0"/>
              <a:t>Management</a:t>
            </a:r>
            <a:r>
              <a:rPr spc="10" dirty="0"/>
              <a:t> </a:t>
            </a:r>
            <a:r>
              <a:rPr spc="-1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4642" y="1242771"/>
            <a:ext cx="73545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Establish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formal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 </a:t>
            </a:r>
            <a:r>
              <a:rPr sz="1800" spc="-5" dirty="0">
                <a:latin typeface="Verdana"/>
                <a:cs typeface="Verdana"/>
              </a:rPr>
              <a:t>managing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changes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to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system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2735" y="3659559"/>
            <a:ext cx="1481116" cy="148946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684276" y="2119883"/>
            <a:ext cx="2667000" cy="914400"/>
          </a:xfrm>
          <a:custGeom>
            <a:avLst/>
            <a:gdLst/>
            <a:ahLst/>
            <a:cxnLst/>
            <a:rect l="l" t="t" r="r" b="b"/>
            <a:pathLst>
              <a:path w="2667000" h="914400">
                <a:moveTo>
                  <a:pt x="1905000" y="285750"/>
                </a:moveTo>
                <a:lnTo>
                  <a:pt x="2476500" y="285750"/>
                </a:lnTo>
                <a:lnTo>
                  <a:pt x="2476500" y="152400"/>
                </a:lnTo>
                <a:lnTo>
                  <a:pt x="2667000" y="419100"/>
                </a:lnTo>
                <a:lnTo>
                  <a:pt x="2476500" y="685800"/>
                </a:lnTo>
                <a:lnTo>
                  <a:pt x="2476500" y="552450"/>
                </a:lnTo>
                <a:lnTo>
                  <a:pt x="1905000" y="552450"/>
                </a:lnTo>
                <a:lnTo>
                  <a:pt x="1905000" y="285750"/>
                </a:lnTo>
                <a:close/>
              </a:path>
              <a:path w="2667000" h="914400">
                <a:moveTo>
                  <a:pt x="747140" y="0"/>
                </a:moveTo>
                <a:lnTo>
                  <a:pt x="1134237" y="257428"/>
                </a:lnTo>
                <a:lnTo>
                  <a:pt x="974598" y="287781"/>
                </a:lnTo>
                <a:lnTo>
                  <a:pt x="1462024" y="508253"/>
                </a:lnTo>
                <a:lnTo>
                  <a:pt x="1302385" y="545083"/>
                </a:lnTo>
                <a:lnTo>
                  <a:pt x="1905000" y="914400"/>
                </a:lnTo>
                <a:lnTo>
                  <a:pt x="883031" y="631443"/>
                </a:lnTo>
                <a:lnTo>
                  <a:pt x="1077849" y="592074"/>
                </a:lnTo>
                <a:lnTo>
                  <a:pt x="442912" y="410844"/>
                </a:lnTo>
                <a:lnTo>
                  <a:pt x="670433" y="354838"/>
                </a:lnTo>
                <a:lnTo>
                  <a:pt x="0" y="164718"/>
                </a:lnTo>
                <a:lnTo>
                  <a:pt x="74714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499103" y="2115311"/>
          <a:ext cx="1685925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9550"/>
                <a:gridCol w="1266825"/>
                <a:gridCol w="209550"/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438150" indent="24130">
                        <a:lnSpc>
                          <a:spcPct val="150000"/>
                        </a:lnSpc>
                        <a:spcBef>
                          <a:spcPts val="894"/>
                        </a:spcBef>
                      </a:pPr>
                      <a:r>
                        <a:rPr sz="1400" b="1" spc="-10" dirty="0">
                          <a:latin typeface="Verdana"/>
                          <a:cs typeface="Verdana"/>
                        </a:rPr>
                        <a:t>Impact </a:t>
                      </a:r>
                      <a:r>
                        <a:rPr sz="1400" b="1" spc="-5" dirty="0">
                          <a:latin typeface="Verdana"/>
                          <a:cs typeface="Verdana"/>
                        </a:rPr>
                        <a:t> A</a:t>
                      </a:r>
                      <a:r>
                        <a:rPr sz="1400" b="1" spc="-10" dirty="0">
                          <a:latin typeface="Verdana"/>
                          <a:cs typeface="Verdana"/>
                        </a:rPr>
                        <a:t>n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al</a:t>
                      </a:r>
                      <a:r>
                        <a:rPr sz="1400" b="1" spc="5" dirty="0">
                          <a:latin typeface="Verdana"/>
                          <a:cs typeface="Verdana"/>
                        </a:rPr>
                        <a:t>y</a:t>
                      </a:r>
                      <a:r>
                        <a:rPr sz="1400" b="1" spc="-15" dirty="0">
                          <a:latin typeface="Verdana"/>
                          <a:cs typeface="Verdana"/>
                        </a:rPr>
                        <a:t>s</a:t>
                      </a:r>
                      <a:r>
                        <a:rPr sz="1400" b="1" dirty="0">
                          <a:latin typeface="Verdana"/>
                          <a:cs typeface="Verdana"/>
                        </a:rPr>
                        <a:t>is</a:t>
                      </a:r>
                      <a:endParaRPr sz="1400">
                        <a:latin typeface="Verdana"/>
                        <a:cs typeface="Verdana"/>
                      </a:endParaRPr>
                    </a:p>
                  </a:txBody>
                  <a:tcPr marL="0" marR="0" marT="113664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5341620" y="2272283"/>
            <a:ext cx="762000" cy="533400"/>
          </a:xfrm>
          <a:custGeom>
            <a:avLst/>
            <a:gdLst/>
            <a:ahLst/>
            <a:cxnLst/>
            <a:rect l="l" t="t" r="r" b="b"/>
            <a:pathLst>
              <a:path w="762000" h="533400">
                <a:moveTo>
                  <a:pt x="0" y="133350"/>
                </a:moveTo>
                <a:lnTo>
                  <a:pt x="571500" y="133350"/>
                </a:lnTo>
                <a:lnTo>
                  <a:pt x="571500" y="0"/>
                </a:lnTo>
                <a:lnTo>
                  <a:pt x="762000" y="266700"/>
                </a:lnTo>
                <a:lnTo>
                  <a:pt x="571500" y="533400"/>
                </a:lnTo>
                <a:lnTo>
                  <a:pt x="571500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69152" y="2118360"/>
            <a:ext cx="1143000" cy="101193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21984" y="3160852"/>
            <a:ext cx="136842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Verdana"/>
                <a:cs typeface="Verdana"/>
              </a:rPr>
              <a:t>CCB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Approval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99276" y="3948684"/>
            <a:ext cx="533400" cy="762000"/>
          </a:xfrm>
          <a:custGeom>
            <a:avLst/>
            <a:gdLst/>
            <a:ahLst/>
            <a:cxnLst/>
            <a:rect l="l" t="t" r="r" b="b"/>
            <a:pathLst>
              <a:path w="533400" h="762000">
                <a:moveTo>
                  <a:pt x="0" y="571500"/>
                </a:moveTo>
                <a:lnTo>
                  <a:pt x="133350" y="571500"/>
                </a:lnTo>
                <a:lnTo>
                  <a:pt x="133350" y="0"/>
                </a:lnTo>
                <a:lnTo>
                  <a:pt x="400050" y="0"/>
                </a:lnTo>
                <a:lnTo>
                  <a:pt x="400050" y="571500"/>
                </a:lnTo>
                <a:lnTo>
                  <a:pt x="533400" y="571500"/>
                </a:lnTo>
                <a:lnTo>
                  <a:pt x="266700" y="762000"/>
                </a:lnTo>
                <a:lnTo>
                  <a:pt x="0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77484" y="5055108"/>
            <a:ext cx="2307590" cy="1551305"/>
          </a:xfrm>
          <a:custGeom>
            <a:avLst/>
            <a:gdLst/>
            <a:ahLst/>
            <a:cxnLst/>
            <a:rect l="l" t="t" r="r" b="b"/>
            <a:pathLst>
              <a:path w="2307590" h="1551304">
                <a:moveTo>
                  <a:pt x="0" y="264414"/>
                </a:moveTo>
                <a:lnTo>
                  <a:pt x="1986280" y="264414"/>
                </a:lnTo>
                <a:lnTo>
                  <a:pt x="1986280" y="1296987"/>
                </a:lnTo>
                <a:lnTo>
                  <a:pt x="1924225" y="1297517"/>
                </a:lnTo>
                <a:lnTo>
                  <a:pt x="1864753" y="1299068"/>
                </a:lnTo>
                <a:lnTo>
                  <a:pt x="1807749" y="1301584"/>
                </a:lnTo>
                <a:lnTo>
                  <a:pt x="1753097" y="1305007"/>
                </a:lnTo>
                <a:lnTo>
                  <a:pt x="1700684" y="1309279"/>
                </a:lnTo>
                <a:lnTo>
                  <a:pt x="1650394" y="1314343"/>
                </a:lnTo>
                <a:lnTo>
                  <a:pt x="1602112" y="1320141"/>
                </a:lnTo>
                <a:lnTo>
                  <a:pt x="1555724" y="1326617"/>
                </a:lnTo>
                <a:lnTo>
                  <a:pt x="1511114" y="1333713"/>
                </a:lnTo>
                <a:lnTo>
                  <a:pt x="1468169" y="1341371"/>
                </a:lnTo>
                <a:lnTo>
                  <a:pt x="1426773" y="1349535"/>
                </a:lnTo>
                <a:lnTo>
                  <a:pt x="1386812" y="1358146"/>
                </a:lnTo>
                <a:lnTo>
                  <a:pt x="1348170" y="1367147"/>
                </a:lnTo>
                <a:lnTo>
                  <a:pt x="1310734" y="1376481"/>
                </a:lnTo>
                <a:lnTo>
                  <a:pt x="1239016" y="1395918"/>
                </a:lnTo>
                <a:lnTo>
                  <a:pt x="1170740" y="1415998"/>
                </a:lnTo>
                <a:lnTo>
                  <a:pt x="1104989" y="1436262"/>
                </a:lnTo>
                <a:lnTo>
                  <a:pt x="1072772" y="1446319"/>
                </a:lnTo>
                <a:lnTo>
                  <a:pt x="1040843" y="1456250"/>
                </a:lnTo>
                <a:lnTo>
                  <a:pt x="977384" y="1475504"/>
                </a:lnTo>
                <a:lnTo>
                  <a:pt x="913695" y="1493564"/>
                </a:lnTo>
                <a:lnTo>
                  <a:pt x="848856" y="1509971"/>
                </a:lnTo>
                <a:lnTo>
                  <a:pt x="781950" y="1524266"/>
                </a:lnTo>
                <a:lnTo>
                  <a:pt x="712058" y="1535990"/>
                </a:lnTo>
                <a:lnTo>
                  <a:pt x="638261" y="1544683"/>
                </a:lnTo>
                <a:lnTo>
                  <a:pt x="599612" y="1547750"/>
                </a:lnTo>
                <a:lnTo>
                  <a:pt x="559642" y="1549887"/>
                </a:lnTo>
                <a:lnTo>
                  <a:pt x="518237" y="1551037"/>
                </a:lnTo>
                <a:lnTo>
                  <a:pt x="475283" y="1551142"/>
                </a:lnTo>
                <a:lnTo>
                  <a:pt x="430663" y="1550145"/>
                </a:lnTo>
                <a:lnTo>
                  <a:pt x="384264" y="1547989"/>
                </a:lnTo>
                <a:lnTo>
                  <a:pt x="335970" y="1544617"/>
                </a:lnTo>
                <a:lnTo>
                  <a:pt x="285668" y="1539970"/>
                </a:lnTo>
                <a:lnTo>
                  <a:pt x="233241" y="1533992"/>
                </a:lnTo>
                <a:lnTo>
                  <a:pt x="178576" y="1526624"/>
                </a:lnTo>
                <a:lnTo>
                  <a:pt x="121557" y="1517811"/>
                </a:lnTo>
                <a:lnTo>
                  <a:pt x="62070" y="1507493"/>
                </a:lnTo>
                <a:lnTo>
                  <a:pt x="0" y="1495615"/>
                </a:lnTo>
                <a:lnTo>
                  <a:pt x="0" y="264414"/>
                </a:lnTo>
                <a:close/>
              </a:path>
              <a:path w="2307590" h="1551304">
                <a:moveTo>
                  <a:pt x="163702" y="264414"/>
                </a:moveTo>
                <a:lnTo>
                  <a:pt x="163702" y="130556"/>
                </a:lnTo>
                <a:lnTo>
                  <a:pt x="2136393" y="130556"/>
                </a:lnTo>
                <a:lnTo>
                  <a:pt x="2136393" y="1169606"/>
                </a:lnTo>
                <a:lnTo>
                  <a:pt x="2081327" y="1170729"/>
                </a:lnTo>
                <a:lnTo>
                  <a:pt x="2033238" y="1173200"/>
                </a:lnTo>
                <a:lnTo>
                  <a:pt x="1999198" y="1175671"/>
                </a:lnTo>
                <a:lnTo>
                  <a:pt x="1986280" y="1176794"/>
                </a:lnTo>
              </a:path>
              <a:path w="2307590" h="1551304">
                <a:moveTo>
                  <a:pt x="317500" y="130556"/>
                </a:moveTo>
                <a:lnTo>
                  <a:pt x="317500" y="0"/>
                </a:lnTo>
                <a:lnTo>
                  <a:pt x="2307336" y="0"/>
                </a:lnTo>
                <a:lnTo>
                  <a:pt x="2307336" y="1035748"/>
                </a:lnTo>
                <a:lnTo>
                  <a:pt x="2244568" y="1036591"/>
                </a:lnTo>
                <a:lnTo>
                  <a:pt x="2189813" y="1038447"/>
                </a:lnTo>
                <a:lnTo>
                  <a:pt x="2151084" y="1040302"/>
                </a:lnTo>
                <a:lnTo>
                  <a:pt x="2136393" y="104114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63385" y="5581599"/>
            <a:ext cx="1458595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2105">
              <a:lnSpc>
                <a:spcPct val="150100"/>
              </a:lnSpc>
              <a:spcBef>
                <a:spcPts val="100"/>
              </a:spcBef>
            </a:pPr>
            <a:r>
              <a:rPr sz="1400" b="1" spc="-10" dirty="0">
                <a:latin typeface="Verdana"/>
                <a:cs typeface="Verdana"/>
              </a:rPr>
              <a:t>Update </a:t>
            </a:r>
            <a:r>
              <a:rPr sz="1400" b="1" spc="-5" dirty="0">
                <a:latin typeface="Verdana"/>
                <a:cs typeface="Verdana"/>
              </a:rPr>
              <a:t> plan,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10" dirty="0">
                <a:latin typeface="Verdana"/>
                <a:cs typeface="Verdana"/>
              </a:rPr>
              <a:t>schedule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84676" y="5396484"/>
            <a:ext cx="975360" cy="609600"/>
          </a:xfrm>
          <a:custGeom>
            <a:avLst/>
            <a:gdLst/>
            <a:ahLst/>
            <a:cxnLst/>
            <a:rect l="l" t="t" r="r" b="b"/>
            <a:pathLst>
              <a:path w="975360" h="609600">
                <a:moveTo>
                  <a:pt x="0" y="304799"/>
                </a:moveTo>
                <a:lnTo>
                  <a:pt x="244094" y="0"/>
                </a:lnTo>
                <a:lnTo>
                  <a:pt x="244094" y="152399"/>
                </a:lnTo>
                <a:lnTo>
                  <a:pt x="975360" y="152399"/>
                </a:lnTo>
                <a:lnTo>
                  <a:pt x="975360" y="457199"/>
                </a:lnTo>
                <a:lnTo>
                  <a:pt x="244094" y="457199"/>
                </a:lnTo>
                <a:lnTo>
                  <a:pt x="244094" y="609599"/>
                </a:lnTo>
                <a:lnTo>
                  <a:pt x="0" y="3047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217675" y="5396484"/>
            <a:ext cx="1981200" cy="875030"/>
          </a:xfrm>
          <a:custGeom>
            <a:avLst/>
            <a:gdLst/>
            <a:ahLst/>
            <a:cxnLst/>
            <a:rect l="l" t="t" r="r" b="b"/>
            <a:pathLst>
              <a:path w="1981200" h="875029">
                <a:moveTo>
                  <a:pt x="318770" y="0"/>
                </a:moveTo>
                <a:lnTo>
                  <a:pt x="1662430" y="0"/>
                </a:lnTo>
                <a:lnTo>
                  <a:pt x="1702409" y="3407"/>
                </a:lnTo>
                <a:lnTo>
                  <a:pt x="1740909" y="13357"/>
                </a:lnTo>
                <a:lnTo>
                  <a:pt x="1777630" y="29440"/>
                </a:lnTo>
                <a:lnTo>
                  <a:pt x="1812272" y="51246"/>
                </a:lnTo>
                <a:lnTo>
                  <a:pt x="1844537" y="78364"/>
                </a:lnTo>
                <a:lnTo>
                  <a:pt x="1874125" y="110385"/>
                </a:lnTo>
                <a:lnTo>
                  <a:pt x="1900739" y="146899"/>
                </a:lnTo>
                <a:lnTo>
                  <a:pt x="1924078" y="187497"/>
                </a:lnTo>
                <a:lnTo>
                  <a:pt x="1943845" y="231767"/>
                </a:lnTo>
                <a:lnTo>
                  <a:pt x="1959739" y="279302"/>
                </a:lnTo>
                <a:lnTo>
                  <a:pt x="1971462" y="329690"/>
                </a:lnTo>
                <a:lnTo>
                  <a:pt x="1978715" y="382522"/>
                </a:lnTo>
                <a:lnTo>
                  <a:pt x="1981200" y="437387"/>
                </a:lnTo>
                <a:lnTo>
                  <a:pt x="1978715" y="492253"/>
                </a:lnTo>
                <a:lnTo>
                  <a:pt x="1971462" y="545085"/>
                </a:lnTo>
                <a:lnTo>
                  <a:pt x="1959739" y="595473"/>
                </a:lnTo>
                <a:lnTo>
                  <a:pt x="1943845" y="643008"/>
                </a:lnTo>
                <a:lnTo>
                  <a:pt x="1924078" y="687278"/>
                </a:lnTo>
                <a:lnTo>
                  <a:pt x="1900739" y="727876"/>
                </a:lnTo>
                <a:lnTo>
                  <a:pt x="1874125" y="764390"/>
                </a:lnTo>
                <a:lnTo>
                  <a:pt x="1844537" y="796411"/>
                </a:lnTo>
                <a:lnTo>
                  <a:pt x="1812272" y="823529"/>
                </a:lnTo>
                <a:lnTo>
                  <a:pt x="1777630" y="845335"/>
                </a:lnTo>
                <a:lnTo>
                  <a:pt x="1740909" y="861418"/>
                </a:lnTo>
                <a:lnTo>
                  <a:pt x="1702409" y="871368"/>
                </a:lnTo>
                <a:lnTo>
                  <a:pt x="1662430" y="874775"/>
                </a:lnTo>
                <a:lnTo>
                  <a:pt x="318770" y="874775"/>
                </a:lnTo>
                <a:lnTo>
                  <a:pt x="278790" y="871368"/>
                </a:lnTo>
                <a:lnTo>
                  <a:pt x="240290" y="861418"/>
                </a:lnTo>
                <a:lnTo>
                  <a:pt x="203569" y="845335"/>
                </a:lnTo>
                <a:lnTo>
                  <a:pt x="168927" y="823529"/>
                </a:lnTo>
                <a:lnTo>
                  <a:pt x="136662" y="796411"/>
                </a:lnTo>
                <a:lnTo>
                  <a:pt x="107074" y="764390"/>
                </a:lnTo>
                <a:lnTo>
                  <a:pt x="80460" y="727876"/>
                </a:lnTo>
                <a:lnTo>
                  <a:pt x="57121" y="687278"/>
                </a:lnTo>
                <a:lnTo>
                  <a:pt x="37354" y="643008"/>
                </a:lnTo>
                <a:lnTo>
                  <a:pt x="21460" y="595473"/>
                </a:lnTo>
                <a:lnTo>
                  <a:pt x="9737" y="545085"/>
                </a:lnTo>
                <a:lnTo>
                  <a:pt x="2484" y="492253"/>
                </a:lnTo>
                <a:lnTo>
                  <a:pt x="0" y="437387"/>
                </a:lnTo>
                <a:lnTo>
                  <a:pt x="2484" y="382522"/>
                </a:lnTo>
                <a:lnTo>
                  <a:pt x="9737" y="329690"/>
                </a:lnTo>
                <a:lnTo>
                  <a:pt x="21460" y="279302"/>
                </a:lnTo>
                <a:lnTo>
                  <a:pt x="37354" y="231767"/>
                </a:lnTo>
                <a:lnTo>
                  <a:pt x="57121" y="187497"/>
                </a:lnTo>
                <a:lnTo>
                  <a:pt x="80460" y="146899"/>
                </a:lnTo>
                <a:lnTo>
                  <a:pt x="107074" y="110385"/>
                </a:lnTo>
                <a:lnTo>
                  <a:pt x="136662" y="78364"/>
                </a:lnTo>
                <a:lnTo>
                  <a:pt x="168927" y="51246"/>
                </a:lnTo>
                <a:lnTo>
                  <a:pt x="203569" y="29440"/>
                </a:lnTo>
                <a:lnTo>
                  <a:pt x="240290" y="13357"/>
                </a:lnTo>
                <a:lnTo>
                  <a:pt x="278790" y="3407"/>
                </a:lnTo>
                <a:lnTo>
                  <a:pt x="318770" y="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41677" y="5478146"/>
            <a:ext cx="1124585" cy="66675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400" b="1" dirty="0">
                <a:latin typeface="Verdana"/>
                <a:cs typeface="Verdana"/>
              </a:rPr>
              <a:t>I</a:t>
            </a:r>
            <a:r>
              <a:rPr sz="1400" b="1" spc="-20" dirty="0">
                <a:latin typeface="Verdana"/>
                <a:cs typeface="Verdana"/>
              </a:rPr>
              <a:t>m</a:t>
            </a:r>
            <a:r>
              <a:rPr sz="1400" b="1" dirty="0">
                <a:latin typeface="Verdana"/>
                <a:cs typeface="Verdana"/>
              </a:rPr>
              <a:t>p</a:t>
            </a:r>
            <a:r>
              <a:rPr sz="1400" b="1" spc="-5" dirty="0">
                <a:latin typeface="Verdana"/>
                <a:cs typeface="Verdana"/>
              </a:rPr>
              <a:t>l</a:t>
            </a:r>
            <a:r>
              <a:rPr sz="1400" b="1" spc="5" dirty="0">
                <a:latin typeface="Verdana"/>
                <a:cs typeface="Verdana"/>
              </a:rPr>
              <a:t>e</a:t>
            </a:r>
            <a:r>
              <a:rPr sz="1400" b="1" spc="-20" dirty="0">
                <a:latin typeface="Verdana"/>
                <a:cs typeface="Verdana"/>
              </a:rPr>
              <a:t>m</a:t>
            </a:r>
            <a:r>
              <a:rPr sz="1400" b="1" dirty="0">
                <a:latin typeface="Verdana"/>
                <a:cs typeface="Verdana"/>
              </a:rPr>
              <a:t>e</a:t>
            </a:r>
            <a:r>
              <a:rPr sz="1400" b="1" spc="-15" dirty="0">
                <a:latin typeface="Verdana"/>
                <a:cs typeface="Verdana"/>
              </a:rPr>
              <a:t>n</a:t>
            </a:r>
            <a:r>
              <a:rPr sz="1400" b="1" spc="-5" dirty="0">
                <a:latin typeface="Verdana"/>
                <a:cs typeface="Verdana"/>
              </a:rPr>
              <a:t>t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400" b="1" spc="-10" dirty="0">
                <a:latin typeface="Verdana"/>
                <a:cs typeface="Verdana"/>
              </a:rPr>
              <a:t>Change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9955" y="3160852"/>
            <a:ext cx="76517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15" dirty="0">
                <a:latin typeface="Verdana"/>
                <a:cs typeface="Verdana"/>
              </a:rPr>
              <a:t>h</a:t>
            </a:r>
            <a:r>
              <a:rPr sz="1400" b="1" spc="-5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n</a:t>
            </a:r>
            <a:r>
              <a:rPr sz="1400" b="1" dirty="0">
                <a:latin typeface="Verdana"/>
                <a:cs typeface="Verdana"/>
              </a:rPr>
              <a:t>g</a:t>
            </a:r>
            <a:r>
              <a:rPr sz="1400" b="1" spc="-5" dirty="0">
                <a:latin typeface="Verdana"/>
                <a:cs typeface="Verdana"/>
              </a:rPr>
              <a:t>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7649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Change</a:t>
            </a:r>
            <a:r>
              <a:rPr spc="-25" dirty="0"/>
              <a:t> </a:t>
            </a:r>
            <a:r>
              <a:rPr spc="-10" dirty="0"/>
              <a:t>Management</a:t>
            </a:r>
            <a:r>
              <a:rPr spc="10" dirty="0"/>
              <a:t> </a:t>
            </a:r>
            <a:r>
              <a:rPr spc="-1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08280"/>
            <a:ext cx="4283075" cy="408559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00" b="1" spc="-5" dirty="0">
                <a:latin typeface="Verdana"/>
                <a:cs typeface="Verdana"/>
              </a:rPr>
              <a:t>Identify</a:t>
            </a:r>
            <a:r>
              <a:rPr sz="1800" b="1" spc="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potential</a:t>
            </a:r>
            <a:r>
              <a:rPr sz="1800" b="1" spc="1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change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Require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new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functionality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Encounter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problem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Request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change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00"/>
              </a:spcBef>
            </a:pPr>
            <a:r>
              <a:rPr sz="1800" b="1" spc="-5" dirty="0">
                <a:latin typeface="Verdana"/>
                <a:cs typeface="Verdana"/>
              </a:rPr>
              <a:t>Do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functional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impact </a:t>
            </a:r>
            <a:r>
              <a:rPr sz="1800" b="1" dirty="0">
                <a:latin typeface="Verdana"/>
                <a:cs typeface="Verdana"/>
              </a:rPr>
              <a:t>assessment </a:t>
            </a:r>
            <a:r>
              <a:rPr sz="1800" b="1" spc="-60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upon</a:t>
            </a:r>
            <a:r>
              <a:rPr sz="1800" b="1" spc="3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any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change</a:t>
            </a:r>
            <a:r>
              <a:rPr sz="1800" b="1" spc="5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request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Verdana"/>
                <a:cs typeface="Verdana"/>
              </a:rPr>
              <a:t>Analyze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change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request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Determine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technical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feasibility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Determine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costs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benefits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b="1" spc="-5" dirty="0">
                <a:latin typeface="Verdana"/>
                <a:cs typeface="Verdana"/>
              </a:rPr>
              <a:t>Evaluate</a:t>
            </a:r>
            <a:r>
              <a:rPr sz="1800" b="1" spc="-3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change</a:t>
            </a:r>
            <a:endParaRPr sz="1800">
              <a:latin typeface="Verdana"/>
              <a:cs typeface="Verdana"/>
            </a:endParaRPr>
          </a:p>
          <a:p>
            <a:pPr marL="12700" marR="30353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Verdana"/>
                <a:cs typeface="Verdana"/>
              </a:rPr>
              <a:t>Obtain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approval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from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customer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scope of </a:t>
            </a:r>
            <a:r>
              <a:rPr sz="1800" spc="-5" dirty="0">
                <a:latin typeface="Verdana"/>
                <a:cs typeface="Verdana"/>
              </a:rPr>
              <a:t>change, </a:t>
            </a:r>
            <a:r>
              <a:rPr sz="1800" dirty="0">
                <a:latin typeface="Verdana"/>
                <a:cs typeface="Verdana"/>
              </a:rPr>
              <a:t>impact &amp; </a:t>
            </a:r>
            <a:r>
              <a:rPr sz="1800" spc="-5" dirty="0">
                <a:latin typeface="Verdana"/>
                <a:cs typeface="Verdana"/>
              </a:rPr>
              <a:t>efforts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needed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2678" y="1355476"/>
            <a:ext cx="4145279" cy="407289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800" b="1" dirty="0">
                <a:latin typeface="Verdana"/>
                <a:cs typeface="Verdana"/>
              </a:rPr>
              <a:t>Plan</a:t>
            </a:r>
            <a:r>
              <a:rPr sz="1800" b="1" spc="-3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change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61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Analyze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change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impact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Create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planning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800" b="1" spc="-5" dirty="0">
                <a:latin typeface="Verdana"/>
                <a:cs typeface="Verdana"/>
              </a:rPr>
              <a:t>Implement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change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61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Execute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change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Propagate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change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45" dirty="0">
                <a:latin typeface="Verdana"/>
                <a:cs typeface="Verdana"/>
              </a:rPr>
              <a:t>Test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change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Update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requirement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artifacts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 </a:t>
            </a:r>
            <a:r>
              <a:rPr sz="1600" dirty="0">
                <a:latin typeface="Verdana"/>
                <a:cs typeface="Verdana"/>
              </a:rPr>
              <a:t>new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Verdana"/>
                <a:cs typeface="Verdana"/>
              </a:rPr>
              <a:t>requirement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Release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change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b="1" dirty="0">
                <a:latin typeface="Verdana"/>
                <a:cs typeface="Verdana"/>
              </a:rPr>
              <a:t>Review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and</a:t>
            </a:r>
            <a:r>
              <a:rPr sz="1800" b="1" spc="1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close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change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10" dirty="0">
                <a:latin typeface="Verdana"/>
                <a:cs typeface="Verdana"/>
              </a:rPr>
              <a:t>Verify</a:t>
            </a:r>
            <a:r>
              <a:rPr sz="1600" spc="-8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change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Close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change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8525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84300" algn="l"/>
              </a:tabLst>
            </a:pPr>
            <a:r>
              <a:rPr spc="-5" dirty="0"/>
              <a:t>6.11.2	</a:t>
            </a:r>
            <a:r>
              <a:rPr spc="-10" dirty="0"/>
              <a:t>Requirement</a:t>
            </a:r>
            <a:r>
              <a:rPr spc="-70" dirty="0"/>
              <a:t> </a:t>
            </a:r>
            <a:r>
              <a:rPr spc="-15" dirty="0"/>
              <a:t>Creep</a:t>
            </a:r>
          </a:p>
        </p:txBody>
      </p:sp>
      <p:sp>
        <p:nvSpPr>
          <p:cNvPr id="3" name="object 3"/>
          <p:cNvSpPr/>
          <p:nvPr/>
        </p:nvSpPr>
        <p:spPr>
          <a:xfrm>
            <a:off x="597408" y="2017776"/>
            <a:ext cx="7961630" cy="1554480"/>
          </a:xfrm>
          <a:custGeom>
            <a:avLst/>
            <a:gdLst/>
            <a:ahLst/>
            <a:cxnLst/>
            <a:rect l="l" t="t" r="r" b="b"/>
            <a:pathLst>
              <a:path w="7961630" h="1554479">
                <a:moveTo>
                  <a:pt x="0" y="259079"/>
                </a:moveTo>
                <a:lnTo>
                  <a:pt x="4174" y="212498"/>
                </a:lnTo>
                <a:lnTo>
                  <a:pt x="16209" y="168661"/>
                </a:lnTo>
                <a:lnTo>
                  <a:pt x="35373" y="128298"/>
                </a:lnTo>
                <a:lnTo>
                  <a:pt x="60934" y="92140"/>
                </a:lnTo>
                <a:lnTo>
                  <a:pt x="92161" y="60918"/>
                </a:lnTo>
                <a:lnTo>
                  <a:pt x="128320" y="35362"/>
                </a:lnTo>
                <a:lnTo>
                  <a:pt x="168681" y="16203"/>
                </a:lnTo>
                <a:lnTo>
                  <a:pt x="212512" y="4172"/>
                </a:lnTo>
                <a:lnTo>
                  <a:pt x="259079" y="0"/>
                </a:lnTo>
                <a:lnTo>
                  <a:pt x="7702296" y="0"/>
                </a:lnTo>
                <a:lnTo>
                  <a:pt x="7748877" y="4172"/>
                </a:lnTo>
                <a:lnTo>
                  <a:pt x="7792714" y="16203"/>
                </a:lnTo>
                <a:lnTo>
                  <a:pt x="7833077" y="35362"/>
                </a:lnTo>
                <a:lnTo>
                  <a:pt x="7869235" y="60918"/>
                </a:lnTo>
                <a:lnTo>
                  <a:pt x="7900457" y="92140"/>
                </a:lnTo>
                <a:lnTo>
                  <a:pt x="7926013" y="128298"/>
                </a:lnTo>
                <a:lnTo>
                  <a:pt x="7945172" y="168661"/>
                </a:lnTo>
                <a:lnTo>
                  <a:pt x="7957203" y="212498"/>
                </a:lnTo>
                <a:lnTo>
                  <a:pt x="7961376" y="259079"/>
                </a:lnTo>
                <a:lnTo>
                  <a:pt x="7961376" y="1295400"/>
                </a:lnTo>
                <a:lnTo>
                  <a:pt x="7957203" y="1341981"/>
                </a:lnTo>
                <a:lnTo>
                  <a:pt x="7945172" y="1385818"/>
                </a:lnTo>
                <a:lnTo>
                  <a:pt x="7926013" y="1426181"/>
                </a:lnTo>
                <a:lnTo>
                  <a:pt x="7900457" y="1462339"/>
                </a:lnTo>
                <a:lnTo>
                  <a:pt x="7869235" y="1493561"/>
                </a:lnTo>
                <a:lnTo>
                  <a:pt x="7833077" y="1519117"/>
                </a:lnTo>
                <a:lnTo>
                  <a:pt x="7792714" y="1538276"/>
                </a:lnTo>
                <a:lnTo>
                  <a:pt x="7748877" y="1550307"/>
                </a:lnTo>
                <a:lnTo>
                  <a:pt x="7702296" y="1554479"/>
                </a:lnTo>
                <a:lnTo>
                  <a:pt x="259079" y="1554479"/>
                </a:lnTo>
                <a:lnTo>
                  <a:pt x="212512" y="1550307"/>
                </a:lnTo>
                <a:lnTo>
                  <a:pt x="168681" y="1538276"/>
                </a:lnTo>
                <a:lnTo>
                  <a:pt x="128320" y="1519117"/>
                </a:lnTo>
                <a:lnTo>
                  <a:pt x="92161" y="1493561"/>
                </a:lnTo>
                <a:lnTo>
                  <a:pt x="60934" y="1462339"/>
                </a:lnTo>
                <a:lnTo>
                  <a:pt x="35373" y="1426181"/>
                </a:lnTo>
                <a:lnTo>
                  <a:pt x="16209" y="1385818"/>
                </a:lnTo>
                <a:lnTo>
                  <a:pt x="4174" y="1341981"/>
                </a:lnTo>
                <a:lnTo>
                  <a:pt x="0" y="1295400"/>
                </a:lnTo>
                <a:lnTo>
                  <a:pt x="0" y="259079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6004" y="2206244"/>
            <a:ext cx="7728584" cy="3967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5030" marR="556260" indent="4826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ndara"/>
                <a:cs typeface="Candara"/>
              </a:rPr>
              <a:t>"Scope </a:t>
            </a:r>
            <a:r>
              <a:rPr sz="1800" b="1" i="1" spc="-5" dirty="0">
                <a:latin typeface="Candara"/>
                <a:cs typeface="Candara"/>
              </a:rPr>
              <a:t>creep (also called requirement creep </a:t>
            </a:r>
            <a:r>
              <a:rPr sz="1800" b="1" i="1" dirty="0">
                <a:latin typeface="Candara"/>
                <a:cs typeface="Candara"/>
              </a:rPr>
              <a:t>and </a:t>
            </a:r>
            <a:r>
              <a:rPr sz="1800" b="1" i="1" spc="-10" dirty="0">
                <a:latin typeface="Candara"/>
                <a:cs typeface="Candara"/>
              </a:rPr>
              <a:t>feature </a:t>
            </a:r>
            <a:r>
              <a:rPr sz="1800" b="1" i="1" spc="-5" dirty="0">
                <a:latin typeface="Candara"/>
                <a:cs typeface="Candara"/>
              </a:rPr>
              <a:t>creep) in </a:t>
            </a:r>
            <a:r>
              <a:rPr sz="1800" b="1" i="1" dirty="0">
                <a:latin typeface="Candara"/>
                <a:cs typeface="Candara"/>
              </a:rPr>
              <a:t> project</a:t>
            </a:r>
            <a:r>
              <a:rPr sz="1800" b="1" i="1" spc="-50" dirty="0">
                <a:latin typeface="Candara"/>
                <a:cs typeface="Candara"/>
              </a:rPr>
              <a:t> </a:t>
            </a:r>
            <a:r>
              <a:rPr sz="1800" b="1" i="1" spc="-5" dirty="0">
                <a:latin typeface="Candara"/>
                <a:cs typeface="Candara"/>
              </a:rPr>
              <a:t>management </a:t>
            </a:r>
            <a:r>
              <a:rPr sz="1800" b="1" i="1" spc="-10" dirty="0">
                <a:latin typeface="Candara"/>
                <a:cs typeface="Candara"/>
              </a:rPr>
              <a:t>refers </a:t>
            </a:r>
            <a:r>
              <a:rPr sz="1800" b="1" i="1" spc="-5" dirty="0">
                <a:latin typeface="Candara"/>
                <a:cs typeface="Candara"/>
              </a:rPr>
              <a:t>to</a:t>
            </a:r>
            <a:r>
              <a:rPr sz="1800" b="1" i="1" spc="-20" dirty="0">
                <a:latin typeface="Candara"/>
                <a:cs typeface="Candara"/>
              </a:rPr>
              <a:t> </a:t>
            </a:r>
            <a:r>
              <a:rPr sz="1800" b="1" i="1" spc="-5" dirty="0">
                <a:latin typeface="Candara"/>
                <a:cs typeface="Candara"/>
              </a:rPr>
              <a:t>uncontrolled</a:t>
            </a:r>
            <a:r>
              <a:rPr sz="1800" b="1" i="1" spc="-40" dirty="0">
                <a:latin typeface="Candara"/>
                <a:cs typeface="Candara"/>
              </a:rPr>
              <a:t> </a:t>
            </a:r>
            <a:r>
              <a:rPr sz="1800" b="1" i="1" spc="-5" dirty="0">
                <a:latin typeface="Candara"/>
                <a:cs typeface="Candara"/>
              </a:rPr>
              <a:t>changes</a:t>
            </a:r>
            <a:r>
              <a:rPr sz="1800" b="1" i="1" spc="10" dirty="0">
                <a:latin typeface="Candara"/>
                <a:cs typeface="Candara"/>
              </a:rPr>
              <a:t> </a:t>
            </a:r>
            <a:r>
              <a:rPr sz="1800" b="1" i="1" dirty="0">
                <a:latin typeface="Candara"/>
                <a:cs typeface="Candara"/>
              </a:rPr>
              <a:t>or</a:t>
            </a:r>
            <a:r>
              <a:rPr sz="1800" b="1" i="1" spc="-10" dirty="0">
                <a:latin typeface="Candara"/>
                <a:cs typeface="Candara"/>
              </a:rPr>
              <a:t> </a:t>
            </a:r>
            <a:r>
              <a:rPr sz="1800" b="1" i="1" spc="-5" dirty="0">
                <a:latin typeface="Candara"/>
                <a:cs typeface="Candara"/>
              </a:rPr>
              <a:t>continuous</a:t>
            </a:r>
            <a:endParaRPr sz="1800">
              <a:latin typeface="Candara"/>
              <a:cs typeface="Candara"/>
            </a:endParaRPr>
          </a:p>
          <a:p>
            <a:pPr marL="875030">
              <a:lnSpc>
                <a:spcPct val="100000"/>
              </a:lnSpc>
            </a:pPr>
            <a:r>
              <a:rPr sz="1800" b="1" i="1" spc="-5" dirty="0">
                <a:latin typeface="Candara"/>
                <a:cs typeface="Candara"/>
              </a:rPr>
              <a:t>growth in </a:t>
            </a:r>
            <a:r>
              <a:rPr sz="1800" b="1" i="1" dirty="0">
                <a:latin typeface="Candara"/>
                <a:cs typeface="Candara"/>
              </a:rPr>
              <a:t>a</a:t>
            </a:r>
            <a:r>
              <a:rPr sz="1800" b="1" i="1" spc="-15" dirty="0">
                <a:latin typeface="Candara"/>
                <a:cs typeface="Candara"/>
              </a:rPr>
              <a:t> </a:t>
            </a:r>
            <a:r>
              <a:rPr sz="1800" b="1" i="1" dirty="0">
                <a:latin typeface="Candara"/>
                <a:cs typeface="Candara"/>
              </a:rPr>
              <a:t>project’s</a:t>
            </a:r>
            <a:r>
              <a:rPr sz="1800" b="1" i="1" spc="-40" dirty="0">
                <a:latin typeface="Candara"/>
                <a:cs typeface="Candara"/>
              </a:rPr>
              <a:t> </a:t>
            </a:r>
            <a:r>
              <a:rPr sz="1800" b="1" i="1" dirty="0">
                <a:latin typeface="Candara"/>
                <a:cs typeface="Candara"/>
              </a:rPr>
              <a:t>scope.</a:t>
            </a:r>
            <a:r>
              <a:rPr sz="1800" b="1" i="1" spc="-45" dirty="0">
                <a:latin typeface="Candara"/>
                <a:cs typeface="Candara"/>
              </a:rPr>
              <a:t> </a:t>
            </a:r>
            <a:r>
              <a:rPr sz="1800" b="1" i="1" spc="-5" dirty="0">
                <a:latin typeface="Candara"/>
                <a:cs typeface="Candara"/>
              </a:rPr>
              <a:t>This</a:t>
            </a:r>
            <a:r>
              <a:rPr sz="1800" b="1" i="1" spc="5" dirty="0">
                <a:latin typeface="Candara"/>
                <a:cs typeface="Candara"/>
              </a:rPr>
              <a:t> </a:t>
            </a:r>
            <a:r>
              <a:rPr sz="1800" b="1" i="1" dirty="0">
                <a:latin typeface="Candara"/>
                <a:cs typeface="Candara"/>
              </a:rPr>
              <a:t>can</a:t>
            </a:r>
            <a:r>
              <a:rPr sz="1800" b="1" i="1" spc="-20" dirty="0">
                <a:latin typeface="Candara"/>
                <a:cs typeface="Candara"/>
              </a:rPr>
              <a:t> </a:t>
            </a:r>
            <a:r>
              <a:rPr sz="1800" b="1" i="1" dirty="0">
                <a:latin typeface="Candara"/>
                <a:cs typeface="Candara"/>
              </a:rPr>
              <a:t>occur</a:t>
            </a:r>
            <a:r>
              <a:rPr sz="1800" b="1" i="1" spc="-45" dirty="0">
                <a:latin typeface="Candara"/>
                <a:cs typeface="Candara"/>
              </a:rPr>
              <a:t> </a:t>
            </a:r>
            <a:r>
              <a:rPr sz="1800" b="1" i="1" spc="-5" dirty="0">
                <a:latin typeface="Candara"/>
                <a:cs typeface="Candara"/>
              </a:rPr>
              <a:t>when</a:t>
            </a:r>
            <a:r>
              <a:rPr sz="1800" b="1" i="1" dirty="0">
                <a:latin typeface="Candara"/>
                <a:cs typeface="Candara"/>
              </a:rPr>
              <a:t> </a:t>
            </a:r>
            <a:r>
              <a:rPr sz="1800" b="1" i="1" spc="-5" dirty="0">
                <a:latin typeface="Candara"/>
                <a:cs typeface="Candara"/>
              </a:rPr>
              <a:t>the</a:t>
            </a:r>
            <a:r>
              <a:rPr sz="1800" b="1" i="1" spc="-10" dirty="0">
                <a:latin typeface="Candara"/>
                <a:cs typeface="Candara"/>
              </a:rPr>
              <a:t> </a:t>
            </a:r>
            <a:r>
              <a:rPr sz="1800" b="1" i="1" dirty="0">
                <a:latin typeface="Candara"/>
                <a:cs typeface="Candara"/>
              </a:rPr>
              <a:t>scope</a:t>
            </a:r>
            <a:r>
              <a:rPr sz="1800" b="1" i="1" spc="-20" dirty="0">
                <a:latin typeface="Candara"/>
                <a:cs typeface="Candara"/>
              </a:rPr>
              <a:t> </a:t>
            </a:r>
            <a:r>
              <a:rPr sz="1800" b="1" i="1" dirty="0">
                <a:latin typeface="Candara"/>
                <a:cs typeface="Candara"/>
              </a:rPr>
              <a:t>of</a:t>
            </a:r>
            <a:r>
              <a:rPr sz="1800" b="1" i="1" spc="-15" dirty="0">
                <a:latin typeface="Candara"/>
                <a:cs typeface="Candara"/>
              </a:rPr>
              <a:t> </a:t>
            </a:r>
            <a:r>
              <a:rPr sz="1800" b="1" i="1" dirty="0">
                <a:latin typeface="Candara"/>
                <a:cs typeface="Candara"/>
              </a:rPr>
              <a:t>a</a:t>
            </a:r>
            <a:r>
              <a:rPr sz="1800" b="1" i="1" spc="-15" dirty="0">
                <a:latin typeface="Candara"/>
                <a:cs typeface="Candara"/>
              </a:rPr>
              <a:t> </a:t>
            </a:r>
            <a:r>
              <a:rPr sz="1800" b="1" i="1" dirty="0">
                <a:latin typeface="Candara"/>
                <a:cs typeface="Candara"/>
              </a:rPr>
              <a:t>project</a:t>
            </a:r>
            <a:r>
              <a:rPr sz="1800" b="1" i="1" spc="-55" dirty="0">
                <a:latin typeface="Candara"/>
                <a:cs typeface="Candara"/>
              </a:rPr>
              <a:t> </a:t>
            </a:r>
            <a:r>
              <a:rPr sz="1800" b="1" i="1" spc="-5" dirty="0">
                <a:latin typeface="Candara"/>
                <a:cs typeface="Candara"/>
              </a:rPr>
              <a:t>is</a:t>
            </a:r>
            <a:endParaRPr sz="1800">
              <a:latin typeface="Candara"/>
              <a:cs typeface="Candara"/>
            </a:endParaRPr>
          </a:p>
          <a:p>
            <a:pPr marL="875030">
              <a:lnSpc>
                <a:spcPct val="100000"/>
              </a:lnSpc>
              <a:spcBef>
                <a:spcPts val="25"/>
              </a:spcBef>
            </a:pPr>
            <a:r>
              <a:rPr sz="1800" b="1" i="1" dirty="0">
                <a:latin typeface="Candara"/>
                <a:cs typeface="Candara"/>
              </a:rPr>
              <a:t>not</a:t>
            </a:r>
            <a:r>
              <a:rPr sz="1800" b="1" i="1" spc="-25" dirty="0">
                <a:latin typeface="Candara"/>
                <a:cs typeface="Candara"/>
              </a:rPr>
              <a:t> </a:t>
            </a:r>
            <a:r>
              <a:rPr sz="1800" b="1" i="1" dirty="0">
                <a:latin typeface="Candara"/>
                <a:cs typeface="Candara"/>
              </a:rPr>
              <a:t>properly</a:t>
            </a:r>
            <a:r>
              <a:rPr sz="1800" b="1" i="1" spc="-55" dirty="0">
                <a:latin typeface="Candara"/>
                <a:cs typeface="Candara"/>
              </a:rPr>
              <a:t> </a:t>
            </a:r>
            <a:r>
              <a:rPr sz="1800" b="1" i="1" spc="-5" dirty="0">
                <a:latin typeface="Candara"/>
                <a:cs typeface="Candara"/>
              </a:rPr>
              <a:t>defined,</a:t>
            </a:r>
            <a:r>
              <a:rPr sz="1800" b="1" i="1" spc="-25" dirty="0">
                <a:latin typeface="Candara"/>
                <a:cs typeface="Candara"/>
              </a:rPr>
              <a:t> </a:t>
            </a:r>
            <a:r>
              <a:rPr sz="1800" b="1" i="1" spc="-5" dirty="0">
                <a:latin typeface="Candara"/>
                <a:cs typeface="Candara"/>
              </a:rPr>
              <a:t>documented,</a:t>
            </a:r>
            <a:r>
              <a:rPr sz="1800" b="1" i="1" spc="-45" dirty="0">
                <a:latin typeface="Candara"/>
                <a:cs typeface="Candara"/>
              </a:rPr>
              <a:t> </a:t>
            </a:r>
            <a:r>
              <a:rPr sz="1800" b="1" i="1" dirty="0">
                <a:latin typeface="Candara"/>
                <a:cs typeface="Candara"/>
              </a:rPr>
              <a:t>or</a:t>
            </a:r>
            <a:r>
              <a:rPr sz="1800" b="1" i="1" spc="-25" dirty="0">
                <a:latin typeface="Candara"/>
                <a:cs typeface="Candara"/>
              </a:rPr>
              <a:t> </a:t>
            </a:r>
            <a:r>
              <a:rPr sz="1800" b="1" i="1" dirty="0">
                <a:latin typeface="Candara"/>
                <a:cs typeface="Candara"/>
              </a:rPr>
              <a:t>controlled."</a:t>
            </a:r>
            <a:endParaRPr sz="1800">
              <a:latin typeface="Candara"/>
              <a:cs typeface="Candara"/>
            </a:endParaRPr>
          </a:p>
          <a:p>
            <a:pPr>
              <a:lnSpc>
                <a:spcPct val="100000"/>
              </a:lnSpc>
            </a:pPr>
            <a:endParaRPr sz="1800">
              <a:latin typeface="Candara"/>
              <a:cs typeface="Candar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Candara"/>
              <a:cs typeface="Candara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Why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does </a:t>
            </a:r>
            <a:r>
              <a:rPr sz="1800" b="1" spc="-5" dirty="0">
                <a:latin typeface="Verdana"/>
                <a:cs typeface="Verdana"/>
              </a:rPr>
              <a:t>Requirement</a:t>
            </a:r>
            <a:r>
              <a:rPr sz="1800" b="1" spc="4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Creep</a:t>
            </a:r>
            <a:r>
              <a:rPr sz="1800" b="1" spc="1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occur</a:t>
            </a:r>
            <a:r>
              <a:rPr sz="1800" b="1" spc="3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?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5" dirty="0">
                <a:latin typeface="Verdana"/>
                <a:cs typeface="Verdana"/>
              </a:rPr>
              <a:t>Poor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requirement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Not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involving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customers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early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though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Insufficient</a:t>
            </a:r>
            <a:r>
              <a:rPr sz="1800" spc="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detailing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complexity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project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Lack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change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control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Gold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Plating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Unwillingness</a:t>
            </a:r>
            <a:r>
              <a:rPr sz="1800" dirty="0">
                <a:latin typeface="Verdana"/>
                <a:cs typeface="Verdana"/>
              </a:rPr>
              <a:t> to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say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no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client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5794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Requirement</a:t>
            </a:r>
            <a:r>
              <a:rPr spc="-35" dirty="0"/>
              <a:t> </a:t>
            </a:r>
            <a:r>
              <a:rPr spc="-15" dirty="0"/>
              <a:t>Creep</a:t>
            </a:r>
            <a:r>
              <a:rPr spc="5" dirty="0"/>
              <a:t> </a:t>
            </a:r>
            <a:r>
              <a:rPr spc="-5" dirty="0"/>
              <a:t>(Cont..)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32255"/>
            <a:ext cx="8317865" cy="326009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95605" marR="168910" indent="-395605">
              <a:lnSpc>
                <a:spcPct val="100000"/>
              </a:lnSpc>
              <a:spcBef>
                <a:spcPts val="1100"/>
              </a:spcBef>
              <a:buClr>
                <a:srgbClr val="006FAC"/>
              </a:buClr>
              <a:buFont typeface="Wingdings"/>
              <a:buChar char=""/>
              <a:tabLst>
                <a:tab pos="395605" algn="l"/>
                <a:tab pos="408940" algn="l"/>
              </a:tabLst>
            </a:pPr>
            <a:r>
              <a:rPr sz="1700" spc="-10" dirty="0">
                <a:latin typeface="Verdana"/>
                <a:cs typeface="Verdana"/>
              </a:rPr>
              <a:t>Even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when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there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dirty="0">
                <a:latin typeface="Verdana"/>
                <a:cs typeface="Verdana"/>
              </a:rPr>
              <a:t> a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clearly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defined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project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scope,</a:t>
            </a:r>
            <a:r>
              <a:rPr sz="1700" dirty="0">
                <a:latin typeface="Verdana"/>
                <a:cs typeface="Verdana"/>
              </a:rPr>
              <a:t> one must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aware</a:t>
            </a:r>
            <a:endParaRPr sz="1700">
              <a:latin typeface="Verdana"/>
              <a:cs typeface="Verdana"/>
            </a:endParaRPr>
          </a:p>
          <a:p>
            <a:pPr marR="189230" algn="ctr">
              <a:lnSpc>
                <a:spcPct val="100000"/>
              </a:lnSpc>
              <a:spcBef>
                <a:spcPts val="1010"/>
              </a:spcBef>
            </a:pPr>
            <a:r>
              <a:rPr sz="1700" dirty="0">
                <a:latin typeface="Verdana"/>
                <a:cs typeface="Verdana"/>
              </a:rPr>
              <a:t>that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Requirement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creep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still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occur</a:t>
            </a:r>
            <a:r>
              <a:rPr sz="1700" spc="-5" dirty="0">
                <a:latin typeface="Verdana"/>
                <a:cs typeface="Verdana"/>
              </a:rPr>
              <a:t> during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project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development.</a:t>
            </a:r>
            <a:endParaRPr sz="1700">
              <a:latin typeface="Verdana"/>
              <a:cs typeface="Verdana"/>
            </a:endParaRPr>
          </a:p>
          <a:p>
            <a:pPr marL="408940" marR="5080" indent="-396240">
              <a:lnSpc>
                <a:spcPct val="150300"/>
              </a:lnSpc>
              <a:spcBef>
                <a:spcPts val="489"/>
              </a:spcBef>
              <a:buClr>
                <a:srgbClr val="006FAC"/>
              </a:buClr>
              <a:buFont typeface="Wingdings"/>
              <a:buChar char=""/>
              <a:tabLst>
                <a:tab pos="408305" algn="l"/>
                <a:tab pos="408940" algn="l"/>
              </a:tabLst>
            </a:pPr>
            <a:r>
              <a:rPr sz="1700" spc="-10" dirty="0">
                <a:latin typeface="Verdana"/>
                <a:cs typeface="Verdana"/>
              </a:rPr>
              <a:t>Requirement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creep tends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additional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needed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achieve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new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objectives.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This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can</a:t>
            </a:r>
            <a:r>
              <a:rPr sz="1700" spc="-15" dirty="0">
                <a:latin typeface="Verdana"/>
                <a:cs typeface="Verdana"/>
              </a:rPr>
              <a:t> overwhelm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capacity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resources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allocated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project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resulting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into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project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missing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deadlines,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budgets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complete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failure.</a:t>
            </a:r>
            <a:endParaRPr sz="1700">
              <a:latin typeface="Verdana"/>
              <a:cs typeface="Verdana"/>
            </a:endParaRPr>
          </a:p>
          <a:p>
            <a:pPr marL="408940" marR="422275" indent="-396240">
              <a:lnSpc>
                <a:spcPct val="1506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408305" algn="l"/>
                <a:tab pos="408940" algn="l"/>
              </a:tabLst>
            </a:pPr>
            <a:r>
              <a:rPr sz="1700" spc="-5" dirty="0">
                <a:latin typeface="Verdana"/>
                <a:cs typeface="Verdana"/>
              </a:rPr>
              <a:t>Therefore, preventing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creep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managing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creep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spc="-10" dirty="0">
                <a:latin typeface="Verdana"/>
                <a:cs typeface="Verdana"/>
              </a:rPr>
              <a:t>key</a:t>
            </a:r>
            <a:r>
              <a:rPr sz="1700" spc="-5" dirty="0">
                <a:latin typeface="Verdana"/>
                <a:cs typeface="Verdana"/>
              </a:rPr>
              <a:t> to</a:t>
            </a:r>
            <a:r>
              <a:rPr sz="1700" dirty="0">
                <a:latin typeface="Verdana"/>
                <a:cs typeface="Verdana"/>
              </a:rPr>
              <a:t> successful</a:t>
            </a:r>
            <a:r>
              <a:rPr sz="1700" spc="-5" dirty="0">
                <a:latin typeface="Verdana"/>
                <a:cs typeface="Verdana"/>
              </a:rPr>
              <a:t> project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management.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311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Lesson</a:t>
            </a:r>
            <a:r>
              <a:rPr spc="-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9052" y="1341831"/>
            <a:ext cx="5197475" cy="3902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dirty="0">
                <a:latin typeface="Verdana"/>
                <a:cs typeface="Verdana"/>
              </a:rPr>
              <a:t>Stable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Volatile</a:t>
            </a:r>
            <a:r>
              <a:rPr sz="1700" spc="-10" dirty="0">
                <a:latin typeface="Verdana"/>
                <a:cs typeface="Verdana"/>
              </a:rPr>
              <a:t> Requirements</a:t>
            </a:r>
            <a:endParaRPr sz="17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5" dirty="0">
                <a:latin typeface="Verdana"/>
                <a:cs typeface="Verdana"/>
              </a:rPr>
              <a:t>Baselining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Requirements</a:t>
            </a:r>
            <a:endParaRPr sz="17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0" dirty="0">
                <a:latin typeface="Verdana"/>
                <a:cs typeface="Verdana"/>
              </a:rPr>
              <a:t>Requirements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Traceability</a:t>
            </a:r>
            <a:endParaRPr sz="1700">
              <a:latin typeface="Verdana"/>
              <a:cs typeface="Verdana"/>
            </a:endParaRPr>
          </a:p>
          <a:p>
            <a:pPr marL="527685" lvl="1" indent="-287655">
              <a:lnSpc>
                <a:spcPct val="100000"/>
              </a:lnSpc>
              <a:spcBef>
                <a:spcPts val="1535"/>
              </a:spcBef>
              <a:buClr>
                <a:srgbClr val="006FAC"/>
              </a:buClr>
              <a:buFont typeface="Courier New"/>
              <a:buChar char="o"/>
              <a:tabLst>
                <a:tab pos="528320" algn="l"/>
              </a:tabLst>
            </a:pPr>
            <a:r>
              <a:rPr sz="1700" spc="-10" dirty="0">
                <a:latin typeface="Verdana"/>
                <a:cs typeface="Verdana"/>
              </a:rPr>
              <a:t>Requirement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Traceability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Matrix</a:t>
            </a:r>
            <a:endParaRPr sz="1700">
              <a:latin typeface="Verdana"/>
              <a:cs typeface="Verdana"/>
            </a:endParaRPr>
          </a:p>
          <a:p>
            <a:pPr marL="527685" lvl="1" indent="-28765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Courier New"/>
              <a:buChar char="o"/>
              <a:tabLst>
                <a:tab pos="528320" algn="l"/>
              </a:tabLst>
            </a:pPr>
            <a:r>
              <a:rPr sz="1700" spc="-5" dirty="0">
                <a:latin typeface="Verdana"/>
                <a:cs typeface="Verdana"/>
              </a:rPr>
              <a:t>Maintaining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Requirement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Traceability</a:t>
            </a:r>
            <a:endParaRPr sz="1700">
              <a:latin typeface="Verdana"/>
              <a:cs typeface="Verdana"/>
            </a:endParaRPr>
          </a:p>
          <a:p>
            <a:pPr marL="527685" lvl="1" indent="-28765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Courier New"/>
              <a:buChar char="o"/>
              <a:tabLst>
                <a:tab pos="528320" algn="l"/>
              </a:tabLst>
            </a:pPr>
            <a:r>
              <a:rPr sz="1700" spc="-10" dirty="0">
                <a:latin typeface="Verdana"/>
                <a:cs typeface="Verdana"/>
              </a:rPr>
              <a:t>Requirement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Traceability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Matrix </a:t>
            </a:r>
            <a:r>
              <a:rPr sz="1700" dirty="0">
                <a:latin typeface="Verdana"/>
                <a:cs typeface="Verdana"/>
              </a:rPr>
              <a:t>–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Example</a:t>
            </a:r>
            <a:endParaRPr sz="17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53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700" spc="-10" dirty="0">
                <a:latin typeface="Verdana"/>
                <a:cs typeface="Verdana"/>
              </a:rPr>
              <a:t>Requirements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Change</a:t>
            </a:r>
            <a:endParaRPr sz="1700">
              <a:latin typeface="Verdana"/>
              <a:cs typeface="Verdana"/>
            </a:endParaRPr>
          </a:p>
          <a:p>
            <a:pPr marL="527685" lvl="1" indent="-28765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Courier New"/>
              <a:buChar char="o"/>
              <a:tabLst>
                <a:tab pos="528320" algn="l"/>
              </a:tabLst>
            </a:pPr>
            <a:r>
              <a:rPr sz="1700" dirty="0">
                <a:latin typeface="Verdana"/>
                <a:cs typeface="Verdana"/>
              </a:rPr>
              <a:t>Change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Management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Process</a:t>
            </a:r>
            <a:endParaRPr sz="1700">
              <a:latin typeface="Verdana"/>
              <a:cs typeface="Verdana"/>
            </a:endParaRPr>
          </a:p>
          <a:p>
            <a:pPr marL="527685" lvl="1" indent="-287655">
              <a:lnSpc>
                <a:spcPct val="100000"/>
              </a:lnSpc>
              <a:spcBef>
                <a:spcPts val="1515"/>
              </a:spcBef>
              <a:buClr>
                <a:srgbClr val="006FAC"/>
              </a:buClr>
              <a:buFont typeface="Courier New"/>
              <a:buChar char="o"/>
              <a:tabLst>
                <a:tab pos="528320" algn="l"/>
              </a:tabLst>
            </a:pPr>
            <a:r>
              <a:rPr sz="1700" spc="-10" dirty="0">
                <a:latin typeface="Verdana"/>
                <a:cs typeface="Verdana"/>
              </a:rPr>
              <a:t>Requirement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Creep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0787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Measures</a:t>
            </a:r>
            <a:r>
              <a:rPr spc="15" dirty="0"/>
              <a:t> </a:t>
            </a:r>
            <a:r>
              <a:rPr spc="-5" dirty="0"/>
              <a:t>to</a:t>
            </a:r>
            <a:r>
              <a:rPr spc="-30" dirty="0"/>
              <a:t> </a:t>
            </a:r>
            <a:r>
              <a:rPr spc="-10" dirty="0"/>
              <a:t>control</a:t>
            </a:r>
            <a:r>
              <a:rPr spc="30" dirty="0"/>
              <a:t> </a:t>
            </a:r>
            <a:r>
              <a:rPr spc="-10" dirty="0"/>
              <a:t>Requirement </a:t>
            </a:r>
            <a:r>
              <a:rPr spc="-15" dirty="0"/>
              <a:t>Creep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340866"/>
            <a:ext cx="8825865" cy="38906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Verdana"/>
                <a:cs typeface="Verdana"/>
              </a:rPr>
              <a:t>Following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are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some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of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common</a:t>
            </a:r>
            <a:r>
              <a:rPr sz="2000" spc="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measures</a:t>
            </a:r>
            <a:r>
              <a:rPr sz="2000" spc="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those can</a:t>
            </a:r>
            <a:r>
              <a:rPr sz="20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be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used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5" dirty="0">
                <a:latin typeface="Verdana"/>
                <a:cs typeface="Verdana"/>
              </a:rPr>
              <a:t>minimize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requirement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creep</a:t>
            </a:r>
            <a:endParaRPr sz="2000">
              <a:latin typeface="Verdana"/>
              <a:cs typeface="Verdana"/>
            </a:endParaRPr>
          </a:p>
          <a:p>
            <a:pPr marL="353695" indent="-33909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1600" spc="-5" dirty="0">
                <a:latin typeface="Verdana"/>
                <a:cs typeface="Verdana"/>
              </a:rPr>
              <a:t>Utilize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various techniques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more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thoroughly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defining user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requirements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up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front</a:t>
            </a:r>
            <a:endParaRPr sz="1600">
              <a:latin typeface="Verdana"/>
              <a:cs typeface="Verdana"/>
            </a:endParaRPr>
          </a:p>
          <a:p>
            <a:pPr marL="353695" indent="-3390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1600" spc="-10" dirty="0">
                <a:latin typeface="Verdana"/>
                <a:cs typeface="Verdana"/>
              </a:rPr>
              <a:t>Involve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customers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earliest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stages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project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possible</a:t>
            </a:r>
            <a:endParaRPr sz="1600">
              <a:latin typeface="Verdana"/>
              <a:cs typeface="Verdana"/>
            </a:endParaRPr>
          </a:p>
          <a:p>
            <a:pPr marL="353695" indent="-3390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1600" spc="-5" dirty="0">
                <a:latin typeface="Verdana"/>
                <a:cs typeface="Verdana"/>
              </a:rPr>
              <a:t>Achievable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goals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should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set</a:t>
            </a:r>
            <a:endParaRPr sz="1600">
              <a:latin typeface="Verdana"/>
              <a:cs typeface="Verdana"/>
            </a:endParaRPr>
          </a:p>
          <a:p>
            <a:pPr marL="353695" indent="-3390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1600" spc="-5" dirty="0">
                <a:latin typeface="Verdana"/>
                <a:cs typeface="Verdana"/>
              </a:rPr>
              <a:t>Prioritize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requirements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into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must-haves </a:t>
            </a:r>
            <a:r>
              <a:rPr sz="1600" dirty="0">
                <a:latin typeface="Verdana"/>
                <a:cs typeface="Verdana"/>
              </a:rPr>
              <a:t>versus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nice-to-haves</a:t>
            </a:r>
            <a:endParaRPr sz="1600">
              <a:latin typeface="Verdana"/>
              <a:cs typeface="Verdana"/>
            </a:endParaRPr>
          </a:p>
          <a:p>
            <a:pPr marL="353695" indent="-339090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1600" dirty="0">
                <a:latin typeface="Verdana"/>
                <a:cs typeface="Verdana"/>
              </a:rPr>
              <a:t>Project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managers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have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learn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when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spc="-10" dirty="0">
                <a:latin typeface="Verdana"/>
                <a:cs typeface="Verdana"/>
              </a:rPr>
              <a:t>say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no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when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say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yes</a:t>
            </a:r>
            <a:endParaRPr sz="1600">
              <a:latin typeface="Verdana"/>
              <a:cs typeface="Verdana"/>
            </a:endParaRPr>
          </a:p>
          <a:p>
            <a:pPr marL="353695" indent="-3390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1600" dirty="0">
                <a:latin typeface="Verdana"/>
                <a:cs typeface="Verdana"/>
              </a:rPr>
              <a:t>When </a:t>
            </a:r>
            <a:r>
              <a:rPr sz="1600" spc="-5" dirty="0">
                <a:latin typeface="Verdana"/>
                <a:cs typeface="Verdana"/>
              </a:rPr>
              <a:t>the client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wants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change </a:t>
            </a:r>
            <a:r>
              <a:rPr sz="1600" spc="5" dirty="0">
                <a:latin typeface="Verdana"/>
                <a:cs typeface="Verdana"/>
              </a:rPr>
              <a:t>or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add 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requirement,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change </a:t>
            </a:r>
            <a:r>
              <a:rPr sz="1600" spc="5" dirty="0">
                <a:latin typeface="Verdana"/>
                <a:cs typeface="Verdana"/>
              </a:rPr>
              <a:t>or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addition</a:t>
            </a:r>
            <a:endParaRPr sz="160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Verdana"/>
                <a:cs typeface="Verdana"/>
              </a:rPr>
              <a:t>should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analyzed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resource,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cost,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schedule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impacts</a:t>
            </a:r>
            <a:endParaRPr sz="1600">
              <a:latin typeface="Verdana"/>
              <a:cs typeface="Verdana"/>
            </a:endParaRPr>
          </a:p>
          <a:p>
            <a:pPr marL="353695" indent="-33909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1600" spc="-5" dirty="0">
                <a:latin typeface="Verdana"/>
                <a:cs typeface="Verdana"/>
              </a:rPr>
              <a:t>Perform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constant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internal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review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make </a:t>
            </a:r>
            <a:r>
              <a:rPr sz="1600" dirty="0">
                <a:latin typeface="Verdana"/>
                <a:cs typeface="Verdana"/>
              </a:rPr>
              <a:t>sure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project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track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within</a:t>
            </a:r>
            <a:endParaRPr sz="1600">
              <a:latin typeface="Verdana"/>
              <a:cs typeface="Verdana"/>
            </a:endParaRPr>
          </a:p>
          <a:p>
            <a:pPr marL="353695">
              <a:lnSpc>
                <a:spcPct val="100000"/>
              </a:lnSpc>
            </a:pPr>
            <a:r>
              <a:rPr sz="1600" spc="5" dirty="0">
                <a:latin typeface="Verdana"/>
                <a:cs typeface="Verdana"/>
              </a:rPr>
              <a:t>scope</a:t>
            </a:r>
            <a:endParaRPr sz="1600">
              <a:latin typeface="Verdana"/>
              <a:cs typeface="Verdana"/>
            </a:endParaRPr>
          </a:p>
          <a:p>
            <a:pPr marL="353695" indent="-3390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1600" spc="5" dirty="0">
                <a:latin typeface="Verdana"/>
                <a:cs typeface="Verdana"/>
              </a:rPr>
              <a:t>Set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timeline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or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due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date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all</a:t>
            </a:r>
            <a:r>
              <a:rPr sz="1600" dirty="0">
                <a:latin typeface="Verdana"/>
                <a:cs typeface="Verdana"/>
              </a:rPr>
              <a:t> tasks</a:t>
            </a:r>
            <a:endParaRPr sz="1600">
              <a:latin typeface="Verdana"/>
              <a:cs typeface="Verdana"/>
            </a:endParaRPr>
          </a:p>
          <a:p>
            <a:pPr marL="353695" indent="-3390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53695" algn="l"/>
                <a:tab pos="354330" algn="l"/>
              </a:tabLst>
            </a:pPr>
            <a:r>
              <a:rPr sz="1600" spc="-15" dirty="0">
                <a:latin typeface="Verdana"/>
                <a:cs typeface="Verdana"/>
              </a:rPr>
              <a:t>Have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tracking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system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tasks, due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dates,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action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items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9480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1431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Review</a:t>
            </a:r>
            <a:r>
              <a:rPr spc="-5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21995" y="1058926"/>
            <a:ext cx="7037070" cy="5719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86080">
              <a:lnSpc>
                <a:spcPct val="100000"/>
              </a:lnSpc>
              <a:spcBef>
                <a:spcPts val="105"/>
              </a:spcBef>
              <a:tabLst>
                <a:tab pos="1435735" algn="l"/>
              </a:tabLst>
            </a:pPr>
            <a:r>
              <a:rPr sz="1700" spc="-5" dirty="0">
                <a:latin typeface="Verdana"/>
                <a:cs typeface="Verdana"/>
              </a:rPr>
              <a:t>Question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1:	Which of</a:t>
            </a:r>
            <a:r>
              <a:rPr sz="1700" spc="-5" dirty="0">
                <a:latin typeface="Verdana"/>
                <a:cs typeface="Verdana"/>
              </a:rPr>
              <a:t> 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non functional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can 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ensure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application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should be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available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</a:t>
            </a:r>
            <a:r>
              <a:rPr sz="1700" spc="-5" dirty="0">
                <a:latin typeface="Verdana"/>
                <a:cs typeface="Verdana"/>
              </a:rPr>
              <a:t> German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&amp;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Japanese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users?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Verdana"/>
              <a:cs typeface="Verdana"/>
            </a:endParaRPr>
          </a:p>
          <a:p>
            <a:pPr marL="12700" marR="417195" algn="just">
              <a:lnSpc>
                <a:spcPct val="100000"/>
              </a:lnSpc>
            </a:pPr>
            <a:r>
              <a:rPr sz="1700" spc="-5" dirty="0">
                <a:latin typeface="Verdana"/>
                <a:cs typeface="Verdana"/>
              </a:rPr>
              <a:t>Question </a:t>
            </a:r>
            <a:r>
              <a:rPr sz="1700" dirty="0">
                <a:latin typeface="Verdana"/>
                <a:cs typeface="Verdana"/>
              </a:rPr>
              <a:t>2: </a:t>
            </a:r>
            <a:r>
              <a:rPr sz="1700" spc="10" dirty="0">
                <a:latin typeface="Verdana"/>
                <a:cs typeface="Verdana"/>
              </a:rPr>
              <a:t>In </a:t>
            </a:r>
            <a:r>
              <a:rPr sz="1700" spc="-5" dirty="0">
                <a:latin typeface="Verdana"/>
                <a:cs typeface="Verdana"/>
              </a:rPr>
              <a:t>which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requirement gathering patterns,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specified in detail </a:t>
            </a:r>
            <a:r>
              <a:rPr sz="1700" dirty="0">
                <a:latin typeface="Verdana"/>
                <a:cs typeface="Verdana"/>
              </a:rPr>
              <a:t>and passes </a:t>
            </a:r>
            <a:r>
              <a:rPr sz="1700" spc="-5" dirty="0">
                <a:latin typeface="Verdana"/>
                <a:cs typeface="Verdana"/>
              </a:rPr>
              <a:t>thru multiple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reviews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sign-offs?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Verdana"/>
              <a:cs typeface="Verdana"/>
            </a:endParaRPr>
          </a:p>
          <a:p>
            <a:pPr marL="12700" marR="205104" algn="just">
              <a:lnSpc>
                <a:spcPct val="110000"/>
              </a:lnSpc>
            </a:pPr>
            <a:r>
              <a:rPr sz="1700" spc="-5" dirty="0">
                <a:latin typeface="Verdana"/>
                <a:cs typeface="Verdana"/>
              </a:rPr>
              <a:t>Question </a:t>
            </a:r>
            <a:r>
              <a:rPr sz="1700" dirty="0">
                <a:latin typeface="Verdana"/>
                <a:cs typeface="Verdana"/>
              </a:rPr>
              <a:t>3: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Volatile </a:t>
            </a:r>
            <a:r>
              <a:rPr sz="1700" spc="-10" dirty="0">
                <a:latin typeface="Verdana"/>
                <a:cs typeface="Verdana"/>
              </a:rPr>
              <a:t>Requirements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15" dirty="0">
                <a:latin typeface="Verdana"/>
                <a:cs typeface="Verdana"/>
              </a:rPr>
              <a:t>likely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change </a:t>
            </a:r>
            <a:r>
              <a:rPr sz="1700" spc="-5" dirty="0">
                <a:latin typeface="Verdana"/>
                <a:cs typeface="Verdana"/>
              </a:rPr>
              <a:t>during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system </a:t>
            </a:r>
            <a:r>
              <a:rPr sz="1700" spc="-10" dirty="0">
                <a:latin typeface="Verdana"/>
                <a:cs typeface="Verdana"/>
              </a:rPr>
              <a:t>development </a:t>
            </a:r>
            <a:r>
              <a:rPr sz="1700" spc="-5" dirty="0">
                <a:latin typeface="Verdana"/>
                <a:cs typeface="Verdana"/>
              </a:rPr>
              <a:t>process </a:t>
            </a:r>
            <a:r>
              <a:rPr sz="1700" dirty="0">
                <a:latin typeface="Verdana"/>
                <a:cs typeface="Verdana"/>
              </a:rPr>
              <a:t>or after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system has </a:t>
            </a:r>
            <a:r>
              <a:rPr sz="1700" spc="-10" dirty="0">
                <a:latin typeface="Verdana"/>
                <a:cs typeface="Verdana"/>
              </a:rPr>
              <a:t>been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become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operational.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(T/F)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Verdana"/>
              <a:cs typeface="Verdana"/>
            </a:endParaRPr>
          </a:p>
          <a:p>
            <a:pPr marL="12700" marR="5080">
              <a:lnSpc>
                <a:spcPct val="110100"/>
              </a:lnSpc>
              <a:spcBef>
                <a:spcPts val="5"/>
              </a:spcBef>
              <a:tabLst>
                <a:tab pos="1436370" algn="l"/>
              </a:tabLst>
            </a:pPr>
            <a:r>
              <a:rPr sz="1700" spc="-5" dirty="0">
                <a:latin typeface="Verdana"/>
                <a:cs typeface="Verdana"/>
              </a:rPr>
              <a:t>Question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4:	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requirements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-5" dirty="0">
                <a:latin typeface="Verdana"/>
                <a:cs typeface="Verdana"/>
              </a:rPr>
              <a:t> baselined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at</a:t>
            </a:r>
            <a:r>
              <a:rPr sz="1700" dirty="0">
                <a:latin typeface="Verdana"/>
                <a:cs typeface="Verdana"/>
              </a:rPr>
              <a:t> the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beginning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Requirements</a:t>
            </a:r>
            <a:r>
              <a:rPr sz="1700" spc="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Development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phase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&amp;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ideally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signed-off</a:t>
            </a:r>
            <a:r>
              <a:rPr sz="1700" spc="7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by </a:t>
            </a:r>
            <a:r>
              <a:rPr sz="1700" dirty="0">
                <a:latin typeface="Verdana"/>
                <a:cs typeface="Verdana"/>
              </a:rPr>
              <a:t> the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development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team. </a:t>
            </a:r>
            <a:r>
              <a:rPr sz="1700" spc="-5" dirty="0">
                <a:latin typeface="Verdana"/>
                <a:cs typeface="Verdana"/>
              </a:rPr>
              <a:t>(T/F)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Verdana"/>
              <a:cs typeface="Verdana"/>
            </a:endParaRPr>
          </a:p>
          <a:p>
            <a:pPr marL="12700" marR="137795">
              <a:lnSpc>
                <a:spcPct val="110100"/>
              </a:lnSpc>
            </a:pPr>
            <a:r>
              <a:rPr sz="1700" spc="-5" dirty="0">
                <a:latin typeface="Verdana"/>
                <a:cs typeface="Verdana"/>
              </a:rPr>
              <a:t>Question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5: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Which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type</a:t>
            </a:r>
            <a:r>
              <a:rPr sz="1700" dirty="0">
                <a:latin typeface="Verdana"/>
                <a:cs typeface="Verdana"/>
              </a:rPr>
              <a:t> of </a:t>
            </a:r>
            <a:r>
              <a:rPr sz="1700" spc="-5" dirty="0">
                <a:latin typeface="Verdana"/>
                <a:cs typeface="Verdana"/>
              </a:rPr>
              <a:t>requirement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traceability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used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validate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whether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project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evolving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desired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direction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right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product?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06590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6.1	Evolution</a:t>
            </a:r>
            <a:r>
              <a:rPr spc="-55" dirty="0"/>
              <a:t> </a:t>
            </a:r>
            <a:r>
              <a:rPr spc="-10" dirty="0"/>
              <a:t>of</a:t>
            </a:r>
            <a:r>
              <a:rPr spc="-15" dirty="0"/>
              <a:t> </a:t>
            </a:r>
            <a:r>
              <a:rPr spc="-10" dirty="0"/>
              <a:t>Requirements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2400" y="1030224"/>
            <a:ext cx="2319655" cy="1722120"/>
            <a:chOff x="152400" y="1030224"/>
            <a:chExt cx="2319655" cy="17221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8495" y="1036320"/>
              <a:ext cx="2307336" cy="17099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58495" y="1036320"/>
              <a:ext cx="2307590" cy="1710055"/>
            </a:xfrm>
            <a:custGeom>
              <a:avLst/>
              <a:gdLst/>
              <a:ahLst/>
              <a:cxnLst/>
              <a:rect l="l" t="t" r="r" b="b"/>
              <a:pathLst>
                <a:path w="2307590" h="1710055">
                  <a:moveTo>
                    <a:pt x="0" y="170941"/>
                  </a:moveTo>
                  <a:lnTo>
                    <a:pt x="6107" y="125515"/>
                  </a:lnTo>
                  <a:lnTo>
                    <a:pt x="23345" y="84685"/>
                  </a:lnTo>
                  <a:lnTo>
                    <a:pt x="50082" y="50085"/>
                  </a:lnTo>
                  <a:lnTo>
                    <a:pt x="84689" y="23349"/>
                  </a:lnTo>
                  <a:lnTo>
                    <a:pt x="125535" y="6109"/>
                  </a:lnTo>
                  <a:lnTo>
                    <a:pt x="170992" y="0"/>
                  </a:lnTo>
                  <a:lnTo>
                    <a:pt x="2136394" y="0"/>
                  </a:lnTo>
                  <a:lnTo>
                    <a:pt x="2181820" y="6109"/>
                  </a:lnTo>
                  <a:lnTo>
                    <a:pt x="2222650" y="23349"/>
                  </a:lnTo>
                  <a:lnTo>
                    <a:pt x="2257250" y="50085"/>
                  </a:lnTo>
                  <a:lnTo>
                    <a:pt x="2283986" y="84685"/>
                  </a:lnTo>
                  <a:lnTo>
                    <a:pt x="2301226" y="125515"/>
                  </a:lnTo>
                  <a:lnTo>
                    <a:pt x="2307336" y="170941"/>
                  </a:lnTo>
                  <a:lnTo>
                    <a:pt x="2307336" y="1538985"/>
                  </a:lnTo>
                  <a:lnTo>
                    <a:pt x="2301226" y="1584412"/>
                  </a:lnTo>
                  <a:lnTo>
                    <a:pt x="2283986" y="1625242"/>
                  </a:lnTo>
                  <a:lnTo>
                    <a:pt x="2257250" y="1659842"/>
                  </a:lnTo>
                  <a:lnTo>
                    <a:pt x="2222650" y="1686578"/>
                  </a:lnTo>
                  <a:lnTo>
                    <a:pt x="2181820" y="1703818"/>
                  </a:lnTo>
                  <a:lnTo>
                    <a:pt x="2136394" y="1709927"/>
                  </a:lnTo>
                  <a:lnTo>
                    <a:pt x="170992" y="1709927"/>
                  </a:lnTo>
                  <a:lnTo>
                    <a:pt x="125535" y="1703818"/>
                  </a:lnTo>
                  <a:lnTo>
                    <a:pt x="84689" y="1686578"/>
                  </a:lnTo>
                  <a:lnTo>
                    <a:pt x="50082" y="1659842"/>
                  </a:lnTo>
                  <a:lnTo>
                    <a:pt x="23345" y="1625242"/>
                  </a:lnTo>
                  <a:lnTo>
                    <a:pt x="6107" y="1584412"/>
                  </a:lnTo>
                  <a:lnTo>
                    <a:pt x="0" y="1538985"/>
                  </a:lnTo>
                  <a:lnTo>
                    <a:pt x="0" y="17094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91134" y="1510487"/>
            <a:ext cx="1635125" cy="647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35940">
              <a:lnSpc>
                <a:spcPct val="127600"/>
              </a:lnSpc>
              <a:spcBef>
                <a:spcPts val="95"/>
              </a:spcBef>
            </a:pPr>
            <a:r>
              <a:rPr sz="1600" b="1" dirty="0">
                <a:latin typeface="Candara"/>
                <a:cs typeface="Candara"/>
              </a:rPr>
              <a:t>Needs </a:t>
            </a:r>
            <a:r>
              <a:rPr sz="1600" b="1" spc="5" dirty="0">
                <a:latin typeface="Candara"/>
                <a:cs typeface="Candara"/>
              </a:rPr>
              <a:t> </a:t>
            </a:r>
            <a:r>
              <a:rPr sz="1600" b="1" spc="-5" dirty="0">
                <a:latin typeface="Candara"/>
                <a:cs typeface="Candara"/>
              </a:rPr>
              <a:t>[Problem</a:t>
            </a:r>
            <a:r>
              <a:rPr sz="1600" b="1" spc="-70" dirty="0">
                <a:latin typeface="Candara"/>
                <a:cs typeface="Candara"/>
              </a:rPr>
              <a:t> </a:t>
            </a:r>
            <a:r>
              <a:rPr sz="1600" b="1" dirty="0">
                <a:latin typeface="Candara"/>
                <a:cs typeface="Candara"/>
              </a:rPr>
              <a:t>Domain]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697479" y="1606296"/>
            <a:ext cx="487680" cy="573405"/>
          </a:xfrm>
          <a:custGeom>
            <a:avLst/>
            <a:gdLst/>
            <a:ahLst/>
            <a:cxnLst/>
            <a:rect l="l" t="t" r="r" b="b"/>
            <a:pathLst>
              <a:path w="487680" h="573405">
                <a:moveTo>
                  <a:pt x="243839" y="0"/>
                </a:moveTo>
                <a:lnTo>
                  <a:pt x="243839" y="114553"/>
                </a:lnTo>
                <a:lnTo>
                  <a:pt x="0" y="114553"/>
                </a:lnTo>
                <a:lnTo>
                  <a:pt x="0" y="458469"/>
                </a:lnTo>
                <a:lnTo>
                  <a:pt x="243839" y="458469"/>
                </a:lnTo>
                <a:lnTo>
                  <a:pt x="243839" y="573024"/>
                </a:lnTo>
                <a:lnTo>
                  <a:pt x="487680" y="286512"/>
                </a:lnTo>
                <a:lnTo>
                  <a:pt x="243839" y="0"/>
                </a:lnTo>
                <a:close/>
              </a:path>
            </a:pathLst>
          </a:custGeom>
          <a:solidFill>
            <a:srgbClr val="AABAD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383279" y="1030224"/>
            <a:ext cx="2319655" cy="1722120"/>
            <a:chOff x="3383279" y="1030224"/>
            <a:chExt cx="2319655" cy="17221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9375" y="1036320"/>
              <a:ext cx="2307336" cy="170992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389375" y="1036320"/>
              <a:ext cx="2307590" cy="1710055"/>
            </a:xfrm>
            <a:custGeom>
              <a:avLst/>
              <a:gdLst/>
              <a:ahLst/>
              <a:cxnLst/>
              <a:rect l="l" t="t" r="r" b="b"/>
              <a:pathLst>
                <a:path w="2307590" h="1710055">
                  <a:moveTo>
                    <a:pt x="0" y="170941"/>
                  </a:moveTo>
                  <a:lnTo>
                    <a:pt x="6109" y="125515"/>
                  </a:lnTo>
                  <a:lnTo>
                    <a:pt x="23349" y="84685"/>
                  </a:lnTo>
                  <a:lnTo>
                    <a:pt x="50085" y="50085"/>
                  </a:lnTo>
                  <a:lnTo>
                    <a:pt x="84685" y="23349"/>
                  </a:lnTo>
                  <a:lnTo>
                    <a:pt x="125515" y="6109"/>
                  </a:lnTo>
                  <a:lnTo>
                    <a:pt x="170941" y="0"/>
                  </a:lnTo>
                  <a:lnTo>
                    <a:pt x="2136394" y="0"/>
                  </a:lnTo>
                  <a:lnTo>
                    <a:pt x="2181820" y="6109"/>
                  </a:lnTo>
                  <a:lnTo>
                    <a:pt x="2222650" y="23349"/>
                  </a:lnTo>
                  <a:lnTo>
                    <a:pt x="2257250" y="50085"/>
                  </a:lnTo>
                  <a:lnTo>
                    <a:pt x="2283986" y="84685"/>
                  </a:lnTo>
                  <a:lnTo>
                    <a:pt x="2301226" y="125515"/>
                  </a:lnTo>
                  <a:lnTo>
                    <a:pt x="2307336" y="170941"/>
                  </a:lnTo>
                  <a:lnTo>
                    <a:pt x="2307336" y="1538985"/>
                  </a:lnTo>
                  <a:lnTo>
                    <a:pt x="2301226" y="1584412"/>
                  </a:lnTo>
                  <a:lnTo>
                    <a:pt x="2283986" y="1625242"/>
                  </a:lnTo>
                  <a:lnTo>
                    <a:pt x="2257250" y="1659842"/>
                  </a:lnTo>
                  <a:lnTo>
                    <a:pt x="2222650" y="1686578"/>
                  </a:lnTo>
                  <a:lnTo>
                    <a:pt x="2181820" y="1703818"/>
                  </a:lnTo>
                  <a:lnTo>
                    <a:pt x="2136394" y="1709927"/>
                  </a:lnTo>
                  <a:lnTo>
                    <a:pt x="170941" y="1709927"/>
                  </a:lnTo>
                  <a:lnTo>
                    <a:pt x="125515" y="1703818"/>
                  </a:lnTo>
                  <a:lnTo>
                    <a:pt x="84685" y="1686578"/>
                  </a:lnTo>
                  <a:lnTo>
                    <a:pt x="50085" y="1659842"/>
                  </a:lnTo>
                  <a:lnTo>
                    <a:pt x="23349" y="1625242"/>
                  </a:lnTo>
                  <a:lnTo>
                    <a:pt x="6109" y="1584412"/>
                  </a:lnTo>
                  <a:lnTo>
                    <a:pt x="0" y="1538985"/>
                  </a:lnTo>
                  <a:lnTo>
                    <a:pt x="0" y="170941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85134" y="1113535"/>
            <a:ext cx="2124710" cy="46672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284"/>
              </a:spcBef>
            </a:pPr>
            <a:r>
              <a:rPr sz="1500" b="1" spc="5" dirty="0">
                <a:latin typeface="Candara"/>
                <a:cs typeface="Candara"/>
              </a:rPr>
              <a:t>A</a:t>
            </a:r>
            <a:r>
              <a:rPr sz="1500" b="1" spc="110" dirty="0">
                <a:latin typeface="Candara"/>
                <a:cs typeface="Candara"/>
              </a:rPr>
              <a:t> </a:t>
            </a:r>
            <a:r>
              <a:rPr sz="1500" b="1" spc="-5" dirty="0">
                <a:latin typeface="Candara"/>
                <a:cs typeface="Candara"/>
              </a:rPr>
              <a:t>business</a:t>
            </a:r>
            <a:r>
              <a:rPr sz="1500" b="1" spc="100" dirty="0">
                <a:latin typeface="Candara"/>
                <a:cs typeface="Candara"/>
              </a:rPr>
              <a:t> </a:t>
            </a:r>
            <a:r>
              <a:rPr sz="1500" b="1" dirty="0">
                <a:latin typeface="Candara"/>
                <a:cs typeface="Candara"/>
              </a:rPr>
              <a:t>pain</a:t>
            </a:r>
            <a:r>
              <a:rPr sz="1500" b="1" spc="110" dirty="0">
                <a:latin typeface="Candara"/>
                <a:cs typeface="Candara"/>
              </a:rPr>
              <a:t> </a:t>
            </a:r>
            <a:r>
              <a:rPr sz="1500" b="1" spc="-10" dirty="0">
                <a:latin typeface="Candara"/>
                <a:cs typeface="Candara"/>
              </a:rPr>
              <a:t>area</a:t>
            </a:r>
            <a:r>
              <a:rPr sz="1500" b="1" spc="114" dirty="0">
                <a:latin typeface="Candara"/>
                <a:cs typeface="Candara"/>
              </a:rPr>
              <a:t> </a:t>
            </a:r>
            <a:r>
              <a:rPr sz="1500" b="1" spc="10" dirty="0">
                <a:latin typeface="Candara"/>
                <a:cs typeface="Candara"/>
              </a:rPr>
              <a:t>to </a:t>
            </a:r>
            <a:r>
              <a:rPr sz="1500" b="1" spc="-315" dirty="0">
                <a:latin typeface="Candara"/>
                <a:cs typeface="Candara"/>
              </a:rPr>
              <a:t> </a:t>
            </a:r>
            <a:r>
              <a:rPr sz="1500" b="1" spc="5" dirty="0">
                <a:latin typeface="Candara"/>
                <a:cs typeface="Candara"/>
              </a:rPr>
              <a:t>be</a:t>
            </a:r>
            <a:r>
              <a:rPr sz="1500" b="1" spc="170" dirty="0">
                <a:latin typeface="Candara"/>
                <a:cs typeface="Candara"/>
              </a:rPr>
              <a:t> </a:t>
            </a:r>
            <a:r>
              <a:rPr sz="1500" b="1" spc="-5" dirty="0">
                <a:latin typeface="Candara"/>
                <a:cs typeface="Candara"/>
              </a:rPr>
              <a:t>rectified.</a:t>
            </a:r>
            <a:r>
              <a:rPr sz="1500" b="1" spc="165" dirty="0">
                <a:latin typeface="Candara"/>
                <a:cs typeface="Candara"/>
              </a:rPr>
              <a:t> </a:t>
            </a:r>
            <a:r>
              <a:rPr sz="1500" b="1" spc="5" dirty="0">
                <a:latin typeface="Candara"/>
                <a:cs typeface="Candara"/>
              </a:rPr>
              <a:t>A</a:t>
            </a:r>
            <a:r>
              <a:rPr sz="1500" b="1" spc="180" dirty="0">
                <a:latin typeface="Candara"/>
                <a:cs typeface="Candara"/>
              </a:rPr>
              <a:t> </a:t>
            </a:r>
            <a:r>
              <a:rPr sz="1500" b="1" spc="-5" dirty="0">
                <a:latin typeface="Candara"/>
                <a:cs typeface="Candara"/>
              </a:rPr>
              <a:t>solution-</a:t>
            </a:r>
            <a:endParaRPr sz="1500">
              <a:latin typeface="Candara"/>
              <a:cs typeface="Candar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85134" y="1530807"/>
            <a:ext cx="212217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1216660" algn="l"/>
              </a:tabLst>
            </a:pPr>
            <a:r>
              <a:rPr sz="1500" b="1" spc="-5" dirty="0">
                <a:latin typeface="Candara"/>
                <a:cs typeface="Candara"/>
              </a:rPr>
              <a:t>independent	expression</a:t>
            </a:r>
            <a:endParaRPr sz="1500">
              <a:latin typeface="Candara"/>
              <a:cs typeface="Candar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85134" y="1741678"/>
            <a:ext cx="212661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552450" algn="l"/>
                <a:tab pos="1009650" algn="l"/>
              </a:tabLst>
            </a:pPr>
            <a:r>
              <a:rPr sz="1500" b="1" dirty="0">
                <a:latin typeface="Candara"/>
                <a:cs typeface="Candara"/>
              </a:rPr>
              <a:t>of	</a:t>
            </a:r>
            <a:r>
              <a:rPr sz="1500" b="1" spc="5" dirty="0">
                <a:latin typeface="Candara"/>
                <a:cs typeface="Candara"/>
              </a:rPr>
              <a:t>a	</a:t>
            </a:r>
            <a:r>
              <a:rPr sz="1500" b="1" spc="-5" dirty="0">
                <a:latin typeface="Candara"/>
                <a:cs typeface="Candara"/>
              </a:rPr>
              <a:t>stakeholder’s</a:t>
            </a:r>
            <a:endParaRPr sz="1500">
              <a:latin typeface="Candara"/>
              <a:cs typeface="Candar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1522" y="1951990"/>
            <a:ext cx="1297940" cy="4635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 algn="r">
              <a:lnSpc>
                <a:spcPts val="1714"/>
              </a:lnSpc>
              <a:spcBef>
                <a:spcPts val="110"/>
              </a:spcBef>
              <a:tabLst>
                <a:tab pos="628015" algn="l"/>
                <a:tab pos="999490" algn="l"/>
              </a:tabLst>
            </a:pPr>
            <a:r>
              <a:rPr sz="1500" b="1" spc="-5" dirty="0">
                <a:latin typeface="Candara"/>
                <a:cs typeface="Candara"/>
              </a:rPr>
              <a:t>s</a:t>
            </a:r>
            <a:r>
              <a:rPr sz="1500" b="1" spc="5" dirty="0">
                <a:latin typeface="Candara"/>
                <a:cs typeface="Candara"/>
              </a:rPr>
              <a:t>tate</a:t>
            </a:r>
            <a:r>
              <a:rPr sz="1500" b="1" dirty="0">
                <a:latin typeface="Candara"/>
                <a:cs typeface="Candara"/>
              </a:rPr>
              <a:t>	</a:t>
            </a:r>
            <a:r>
              <a:rPr sz="1500" b="1" spc="-20" dirty="0">
                <a:latin typeface="Candara"/>
                <a:cs typeface="Candara"/>
              </a:rPr>
              <a:t>i</a:t>
            </a:r>
            <a:r>
              <a:rPr sz="1500" b="1" spc="5" dirty="0">
                <a:latin typeface="Candara"/>
                <a:cs typeface="Candara"/>
              </a:rPr>
              <a:t>n</a:t>
            </a:r>
            <a:r>
              <a:rPr sz="1500" b="1" dirty="0">
                <a:latin typeface="Candara"/>
                <a:cs typeface="Candara"/>
              </a:rPr>
              <a:t>	</a:t>
            </a:r>
            <a:r>
              <a:rPr sz="1500" b="1" spc="-25" dirty="0">
                <a:latin typeface="Candara"/>
                <a:cs typeface="Candara"/>
              </a:rPr>
              <a:t>t</a:t>
            </a:r>
            <a:r>
              <a:rPr sz="1500" b="1" spc="10" dirty="0">
                <a:latin typeface="Candara"/>
                <a:cs typeface="Candara"/>
              </a:rPr>
              <a:t>h</a:t>
            </a:r>
            <a:r>
              <a:rPr sz="1500" b="1" spc="5" dirty="0">
                <a:latin typeface="Candara"/>
                <a:cs typeface="Candara"/>
              </a:rPr>
              <a:t>e</a:t>
            </a:r>
            <a:endParaRPr sz="1500">
              <a:latin typeface="Candara"/>
              <a:cs typeface="Candara"/>
            </a:endParaRPr>
          </a:p>
          <a:p>
            <a:pPr marR="5715" algn="r">
              <a:lnSpc>
                <a:spcPts val="1714"/>
              </a:lnSpc>
              <a:tabLst>
                <a:tab pos="508634" algn="l"/>
              </a:tabLst>
            </a:pPr>
            <a:r>
              <a:rPr sz="1500" b="1" dirty="0">
                <a:latin typeface="Candara"/>
                <a:cs typeface="Candara"/>
              </a:rPr>
              <a:t>or	</a:t>
            </a:r>
            <a:r>
              <a:rPr sz="1500" b="1" spc="-5" dirty="0">
                <a:latin typeface="Candara"/>
                <a:cs typeface="Candara"/>
              </a:rPr>
              <a:t>subject</a:t>
            </a:r>
            <a:endParaRPr sz="1500">
              <a:latin typeface="Candara"/>
              <a:cs typeface="Candar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85134" y="1951990"/>
            <a:ext cx="695325" cy="6743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ct val="91400"/>
              </a:lnSpc>
              <a:spcBef>
                <a:spcPts val="265"/>
              </a:spcBef>
            </a:pPr>
            <a:r>
              <a:rPr sz="1500" b="1" dirty="0">
                <a:latin typeface="Candara"/>
                <a:cs typeface="Candara"/>
              </a:rPr>
              <a:t>desired </a:t>
            </a:r>
            <a:r>
              <a:rPr sz="1500" b="1" spc="5" dirty="0">
                <a:latin typeface="Candara"/>
                <a:cs typeface="Candara"/>
              </a:rPr>
              <a:t> </a:t>
            </a:r>
            <a:r>
              <a:rPr sz="1500" b="1" spc="-10" dirty="0">
                <a:latin typeface="Candara"/>
                <a:cs typeface="Candara"/>
              </a:rPr>
              <a:t>s</a:t>
            </a:r>
            <a:r>
              <a:rPr sz="1500" b="1" spc="-5" dirty="0">
                <a:latin typeface="Candara"/>
                <a:cs typeface="Candara"/>
              </a:rPr>
              <a:t>ol</a:t>
            </a:r>
            <a:r>
              <a:rPr sz="1500" b="1" spc="5" dirty="0">
                <a:latin typeface="Candara"/>
                <a:cs typeface="Candara"/>
              </a:rPr>
              <a:t>uti</a:t>
            </a:r>
            <a:r>
              <a:rPr sz="1500" b="1" spc="-5" dirty="0">
                <a:latin typeface="Candara"/>
                <a:cs typeface="Candara"/>
              </a:rPr>
              <a:t>o</a:t>
            </a:r>
            <a:r>
              <a:rPr sz="1500" b="1" dirty="0">
                <a:latin typeface="Candara"/>
                <a:cs typeface="Candara"/>
              </a:rPr>
              <a:t>n  domain</a:t>
            </a:r>
            <a:endParaRPr sz="1500">
              <a:latin typeface="Candara"/>
              <a:cs typeface="Candar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28359" y="1606296"/>
            <a:ext cx="490855" cy="573405"/>
          </a:xfrm>
          <a:custGeom>
            <a:avLst/>
            <a:gdLst/>
            <a:ahLst/>
            <a:cxnLst/>
            <a:rect l="l" t="t" r="r" b="b"/>
            <a:pathLst>
              <a:path w="490854" h="573405">
                <a:moveTo>
                  <a:pt x="245363" y="0"/>
                </a:moveTo>
                <a:lnTo>
                  <a:pt x="245363" y="114553"/>
                </a:lnTo>
                <a:lnTo>
                  <a:pt x="0" y="114553"/>
                </a:lnTo>
                <a:lnTo>
                  <a:pt x="0" y="458469"/>
                </a:lnTo>
                <a:lnTo>
                  <a:pt x="245363" y="458469"/>
                </a:lnTo>
                <a:lnTo>
                  <a:pt x="245363" y="573024"/>
                </a:lnTo>
                <a:lnTo>
                  <a:pt x="490727" y="286512"/>
                </a:lnTo>
                <a:lnTo>
                  <a:pt x="245363" y="0"/>
                </a:lnTo>
                <a:close/>
              </a:path>
            </a:pathLst>
          </a:custGeom>
          <a:solidFill>
            <a:srgbClr val="AABAD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6614159" y="1066800"/>
            <a:ext cx="2322830" cy="1649095"/>
            <a:chOff x="6614159" y="1066800"/>
            <a:chExt cx="2322830" cy="164909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255" y="1072895"/>
              <a:ext cx="2310384" cy="163677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620255" y="1072895"/>
              <a:ext cx="2310765" cy="1637030"/>
            </a:xfrm>
            <a:custGeom>
              <a:avLst/>
              <a:gdLst/>
              <a:ahLst/>
              <a:cxnLst/>
              <a:rect l="l" t="t" r="r" b="b"/>
              <a:pathLst>
                <a:path w="2310765" h="1637030">
                  <a:moveTo>
                    <a:pt x="0" y="163702"/>
                  </a:moveTo>
                  <a:lnTo>
                    <a:pt x="5846" y="120179"/>
                  </a:lnTo>
                  <a:lnTo>
                    <a:pt x="22347" y="81073"/>
                  </a:lnTo>
                  <a:lnTo>
                    <a:pt x="47942" y="47942"/>
                  </a:lnTo>
                  <a:lnTo>
                    <a:pt x="81073" y="22347"/>
                  </a:lnTo>
                  <a:lnTo>
                    <a:pt x="120179" y="5846"/>
                  </a:lnTo>
                  <a:lnTo>
                    <a:pt x="163702" y="0"/>
                  </a:lnTo>
                  <a:lnTo>
                    <a:pt x="2146680" y="0"/>
                  </a:lnTo>
                  <a:lnTo>
                    <a:pt x="2190204" y="5846"/>
                  </a:lnTo>
                  <a:lnTo>
                    <a:pt x="2229310" y="22347"/>
                  </a:lnTo>
                  <a:lnTo>
                    <a:pt x="2262441" y="47942"/>
                  </a:lnTo>
                  <a:lnTo>
                    <a:pt x="2288036" y="81073"/>
                  </a:lnTo>
                  <a:lnTo>
                    <a:pt x="2304537" y="120179"/>
                  </a:lnTo>
                  <a:lnTo>
                    <a:pt x="2310384" y="163702"/>
                  </a:lnTo>
                  <a:lnTo>
                    <a:pt x="2310384" y="1473073"/>
                  </a:lnTo>
                  <a:lnTo>
                    <a:pt x="2304537" y="1516596"/>
                  </a:lnTo>
                  <a:lnTo>
                    <a:pt x="2288036" y="1555702"/>
                  </a:lnTo>
                  <a:lnTo>
                    <a:pt x="2262441" y="1588833"/>
                  </a:lnTo>
                  <a:lnTo>
                    <a:pt x="2229310" y="1614428"/>
                  </a:lnTo>
                  <a:lnTo>
                    <a:pt x="2190204" y="1630929"/>
                  </a:lnTo>
                  <a:lnTo>
                    <a:pt x="2146680" y="1636776"/>
                  </a:lnTo>
                  <a:lnTo>
                    <a:pt x="163702" y="1636776"/>
                  </a:lnTo>
                  <a:lnTo>
                    <a:pt x="120179" y="1630929"/>
                  </a:lnTo>
                  <a:lnTo>
                    <a:pt x="81073" y="1614428"/>
                  </a:lnTo>
                  <a:lnTo>
                    <a:pt x="47942" y="1588833"/>
                  </a:lnTo>
                  <a:lnTo>
                    <a:pt x="22347" y="1555702"/>
                  </a:lnTo>
                  <a:lnTo>
                    <a:pt x="5846" y="1516596"/>
                  </a:lnTo>
                  <a:lnTo>
                    <a:pt x="0" y="1473073"/>
                  </a:lnTo>
                  <a:lnTo>
                    <a:pt x="0" y="163702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715759" y="1427479"/>
            <a:ext cx="212471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dirty="0">
                <a:latin typeface="Candara"/>
                <a:cs typeface="Candara"/>
              </a:rPr>
              <a:t>Banking</a:t>
            </a:r>
            <a:r>
              <a:rPr sz="1500" b="1" spc="120" dirty="0">
                <a:latin typeface="Candara"/>
                <a:cs typeface="Candara"/>
              </a:rPr>
              <a:t> </a:t>
            </a:r>
            <a:r>
              <a:rPr sz="1500" b="1" dirty="0">
                <a:latin typeface="Candara"/>
                <a:cs typeface="Candara"/>
              </a:rPr>
              <a:t>System:</a:t>
            </a:r>
            <a:r>
              <a:rPr sz="1500" b="1" spc="110" dirty="0">
                <a:latin typeface="Candara"/>
                <a:cs typeface="Candara"/>
              </a:rPr>
              <a:t> </a:t>
            </a:r>
            <a:r>
              <a:rPr sz="1500" b="1" dirty="0">
                <a:latin typeface="Candara"/>
                <a:cs typeface="Candara"/>
              </a:rPr>
              <a:t>Need</a:t>
            </a:r>
            <a:r>
              <a:rPr sz="1500" b="1" spc="145" dirty="0">
                <a:latin typeface="Candara"/>
                <a:cs typeface="Candara"/>
              </a:rPr>
              <a:t> </a:t>
            </a:r>
            <a:r>
              <a:rPr sz="1500" b="1" spc="-20" dirty="0">
                <a:latin typeface="Candara"/>
                <a:cs typeface="Candara"/>
              </a:rPr>
              <a:t>to</a:t>
            </a:r>
            <a:endParaRPr sz="1500">
              <a:latin typeface="Candara"/>
              <a:cs typeface="Candar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15759" y="1637487"/>
            <a:ext cx="2125345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985519" algn="l"/>
                <a:tab pos="1762760" algn="l"/>
              </a:tabLst>
            </a:pPr>
            <a:r>
              <a:rPr sz="1500" b="1" spc="-5" dirty="0">
                <a:latin typeface="Candara"/>
                <a:cs typeface="Candara"/>
              </a:rPr>
              <a:t>pro</a:t>
            </a:r>
            <a:r>
              <a:rPr sz="1500" b="1" dirty="0">
                <a:latin typeface="Candara"/>
                <a:cs typeface="Candara"/>
              </a:rPr>
              <a:t>v</a:t>
            </a:r>
            <a:r>
              <a:rPr sz="1500" b="1" spc="10" dirty="0">
                <a:latin typeface="Candara"/>
                <a:cs typeface="Candara"/>
              </a:rPr>
              <a:t>id</a:t>
            </a:r>
            <a:r>
              <a:rPr sz="1500" b="1" spc="5" dirty="0">
                <a:latin typeface="Candara"/>
                <a:cs typeface="Candara"/>
              </a:rPr>
              <a:t>e</a:t>
            </a:r>
            <a:r>
              <a:rPr sz="1500" b="1" dirty="0">
                <a:latin typeface="Candara"/>
                <a:cs typeface="Candara"/>
              </a:rPr>
              <a:t>	</a:t>
            </a:r>
            <a:r>
              <a:rPr sz="1500" b="1" spc="5" dirty="0">
                <a:latin typeface="Candara"/>
                <a:cs typeface="Candara"/>
              </a:rPr>
              <a:t>q</a:t>
            </a:r>
            <a:r>
              <a:rPr sz="1500" b="1" spc="-25" dirty="0">
                <a:latin typeface="Candara"/>
                <a:cs typeface="Candara"/>
              </a:rPr>
              <a:t>u</a:t>
            </a:r>
            <a:r>
              <a:rPr sz="1500" b="1" spc="5" dirty="0">
                <a:latin typeface="Candara"/>
                <a:cs typeface="Candara"/>
              </a:rPr>
              <a:t>i</a:t>
            </a:r>
            <a:r>
              <a:rPr sz="1500" b="1" dirty="0">
                <a:latin typeface="Candara"/>
                <a:cs typeface="Candara"/>
              </a:rPr>
              <a:t>c</a:t>
            </a:r>
            <a:r>
              <a:rPr sz="1500" b="1" spc="5" dirty="0">
                <a:latin typeface="Candara"/>
                <a:cs typeface="Candara"/>
              </a:rPr>
              <a:t>k</a:t>
            </a:r>
            <a:r>
              <a:rPr sz="1500" b="1" dirty="0">
                <a:latin typeface="Candara"/>
                <a:cs typeface="Candara"/>
              </a:rPr>
              <a:t>	</a:t>
            </a:r>
            <a:r>
              <a:rPr sz="1500" b="1" spc="5" dirty="0">
                <a:latin typeface="Candara"/>
                <a:cs typeface="Candara"/>
              </a:rPr>
              <a:t>tu</a:t>
            </a:r>
            <a:r>
              <a:rPr sz="1500" b="1" spc="-30" dirty="0">
                <a:latin typeface="Candara"/>
                <a:cs typeface="Candara"/>
              </a:rPr>
              <a:t>r</a:t>
            </a:r>
            <a:r>
              <a:rPr sz="1500" b="1" spc="5" dirty="0">
                <a:latin typeface="Candara"/>
                <a:cs typeface="Candara"/>
              </a:rPr>
              <a:t>n</a:t>
            </a:r>
            <a:endParaRPr sz="1500">
              <a:latin typeface="Candara"/>
              <a:cs typeface="Candar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715759" y="1845310"/>
            <a:ext cx="2125980" cy="466725"/>
          </a:xfrm>
          <a:prstGeom prst="rect">
            <a:avLst/>
          </a:prstGeom>
        </p:spPr>
        <p:txBody>
          <a:bodyPr vert="horz" wrap="square" lIns="0" tIns="36194" rIns="0" bIns="0" rtlCol="0">
            <a:spAutoFit/>
          </a:bodyPr>
          <a:lstStyle/>
          <a:p>
            <a:pPr marL="12700" marR="5080">
              <a:lnSpc>
                <a:spcPts val="1660"/>
              </a:lnSpc>
              <a:spcBef>
                <a:spcPts val="284"/>
              </a:spcBef>
            </a:pPr>
            <a:r>
              <a:rPr sz="1500" b="1" spc="-5" dirty="0">
                <a:latin typeface="Candara"/>
                <a:cs typeface="Candara"/>
              </a:rPr>
              <a:t>around</a:t>
            </a:r>
            <a:r>
              <a:rPr sz="1500" b="1" spc="170" dirty="0">
                <a:latin typeface="Candara"/>
                <a:cs typeface="Candara"/>
              </a:rPr>
              <a:t> </a:t>
            </a:r>
            <a:r>
              <a:rPr sz="1500" b="1" spc="-5" dirty="0">
                <a:latin typeface="Candara"/>
                <a:cs typeface="Candara"/>
              </a:rPr>
              <a:t>time</a:t>
            </a:r>
            <a:r>
              <a:rPr sz="1500" b="1" spc="140" dirty="0">
                <a:latin typeface="Candara"/>
                <a:cs typeface="Candara"/>
              </a:rPr>
              <a:t> </a:t>
            </a:r>
            <a:r>
              <a:rPr sz="1500" b="1" dirty="0">
                <a:latin typeface="Candara"/>
                <a:cs typeface="Candara"/>
              </a:rPr>
              <a:t>for</a:t>
            </a:r>
            <a:r>
              <a:rPr sz="1500" b="1" spc="155" dirty="0">
                <a:latin typeface="Candara"/>
                <a:cs typeface="Candara"/>
              </a:rPr>
              <a:t> </a:t>
            </a:r>
            <a:r>
              <a:rPr sz="1500" b="1" spc="-5" dirty="0">
                <a:latin typeface="Candara"/>
                <a:cs typeface="Candara"/>
              </a:rPr>
              <a:t>services, </a:t>
            </a:r>
            <a:r>
              <a:rPr sz="1500" b="1" spc="-310" dirty="0">
                <a:latin typeface="Candara"/>
                <a:cs typeface="Candara"/>
              </a:rPr>
              <a:t> </a:t>
            </a:r>
            <a:r>
              <a:rPr sz="1500" b="1" spc="5" dirty="0">
                <a:latin typeface="Candara"/>
                <a:cs typeface="Candara"/>
              </a:rPr>
              <a:t>and</a:t>
            </a:r>
            <a:r>
              <a:rPr sz="1500" b="1" spc="-35" dirty="0">
                <a:latin typeface="Candara"/>
                <a:cs typeface="Candara"/>
              </a:rPr>
              <a:t> </a:t>
            </a:r>
            <a:r>
              <a:rPr sz="1500" b="1" spc="-5" dirty="0">
                <a:latin typeface="Candara"/>
                <a:cs typeface="Candara"/>
              </a:rPr>
              <a:t>ease </a:t>
            </a:r>
            <a:r>
              <a:rPr sz="1500" b="1" dirty="0">
                <a:latin typeface="Candara"/>
                <a:cs typeface="Candara"/>
              </a:rPr>
              <a:t>of</a:t>
            </a:r>
            <a:r>
              <a:rPr sz="1500" b="1" spc="-10" dirty="0">
                <a:latin typeface="Candara"/>
                <a:cs typeface="Candara"/>
              </a:rPr>
              <a:t> </a:t>
            </a:r>
            <a:r>
              <a:rPr sz="1500" b="1" dirty="0">
                <a:latin typeface="Candara"/>
                <a:cs typeface="Candara"/>
              </a:rPr>
              <a:t>usage</a:t>
            </a:r>
            <a:endParaRPr sz="1500">
              <a:latin typeface="Candara"/>
              <a:cs typeface="Candar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95071" y="2993135"/>
            <a:ext cx="2319655" cy="1396365"/>
            <a:chOff x="195071" y="2993135"/>
            <a:chExt cx="2319655" cy="1396365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1167" y="2999231"/>
              <a:ext cx="2307336" cy="138379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01167" y="2999231"/>
              <a:ext cx="2307590" cy="1384300"/>
            </a:xfrm>
            <a:custGeom>
              <a:avLst/>
              <a:gdLst/>
              <a:ahLst/>
              <a:cxnLst/>
              <a:rect l="l" t="t" r="r" b="b"/>
              <a:pathLst>
                <a:path w="2307590" h="1384300">
                  <a:moveTo>
                    <a:pt x="0" y="138429"/>
                  </a:moveTo>
                  <a:lnTo>
                    <a:pt x="7054" y="94674"/>
                  </a:lnTo>
                  <a:lnTo>
                    <a:pt x="26698" y="56674"/>
                  </a:lnTo>
                  <a:lnTo>
                    <a:pt x="56652" y="26708"/>
                  </a:lnTo>
                  <a:lnTo>
                    <a:pt x="94639" y="7057"/>
                  </a:lnTo>
                  <a:lnTo>
                    <a:pt x="138379" y="0"/>
                  </a:lnTo>
                  <a:lnTo>
                    <a:pt x="2168906" y="0"/>
                  </a:lnTo>
                  <a:lnTo>
                    <a:pt x="2212661" y="7057"/>
                  </a:lnTo>
                  <a:lnTo>
                    <a:pt x="2250661" y="26708"/>
                  </a:lnTo>
                  <a:lnTo>
                    <a:pt x="2280627" y="56674"/>
                  </a:lnTo>
                  <a:lnTo>
                    <a:pt x="2300278" y="94674"/>
                  </a:lnTo>
                  <a:lnTo>
                    <a:pt x="2307336" y="138429"/>
                  </a:lnTo>
                  <a:lnTo>
                    <a:pt x="2307336" y="1245361"/>
                  </a:lnTo>
                  <a:lnTo>
                    <a:pt x="2300278" y="1289117"/>
                  </a:lnTo>
                  <a:lnTo>
                    <a:pt x="2280627" y="1327117"/>
                  </a:lnTo>
                  <a:lnTo>
                    <a:pt x="2250661" y="1357083"/>
                  </a:lnTo>
                  <a:lnTo>
                    <a:pt x="2212661" y="1376734"/>
                  </a:lnTo>
                  <a:lnTo>
                    <a:pt x="2168906" y="1383791"/>
                  </a:lnTo>
                  <a:lnTo>
                    <a:pt x="138379" y="1383791"/>
                  </a:lnTo>
                  <a:lnTo>
                    <a:pt x="94639" y="1376734"/>
                  </a:lnTo>
                  <a:lnTo>
                    <a:pt x="56652" y="1357083"/>
                  </a:lnTo>
                  <a:lnTo>
                    <a:pt x="26698" y="1327117"/>
                  </a:lnTo>
                  <a:lnTo>
                    <a:pt x="7054" y="1289117"/>
                  </a:lnTo>
                  <a:lnTo>
                    <a:pt x="0" y="1245361"/>
                  </a:lnTo>
                  <a:lnTo>
                    <a:pt x="0" y="13842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2645" y="3311004"/>
            <a:ext cx="1627505" cy="64833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1600" b="1" spc="-10" dirty="0">
                <a:latin typeface="Candara"/>
                <a:cs typeface="Candara"/>
              </a:rPr>
              <a:t>FEATURES</a:t>
            </a:r>
            <a:endParaRPr sz="1600">
              <a:latin typeface="Candara"/>
              <a:cs typeface="Candara"/>
            </a:endParaRPr>
          </a:p>
          <a:p>
            <a:pPr algn="ctr">
              <a:lnSpc>
                <a:spcPct val="100000"/>
              </a:lnSpc>
              <a:spcBef>
                <a:spcPts val="530"/>
              </a:spcBef>
            </a:pPr>
            <a:r>
              <a:rPr sz="1600" b="1" dirty="0">
                <a:latin typeface="Candara"/>
                <a:cs typeface="Candara"/>
              </a:rPr>
              <a:t>[Solution</a:t>
            </a:r>
            <a:r>
              <a:rPr sz="1600" b="1" spc="-55" dirty="0">
                <a:latin typeface="Candara"/>
                <a:cs typeface="Candara"/>
              </a:rPr>
              <a:t> </a:t>
            </a:r>
            <a:r>
              <a:rPr sz="1600" b="1" dirty="0">
                <a:latin typeface="Candara"/>
                <a:cs typeface="Candara"/>
              </a:rPr>
              <a:t>Domain]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740151" y="3404615"/>
            <a:ext cx="487680" cy="573405"/>
          </a:xfrm>
          <a:custGeom>
            <a:avLst/>
            <a:gdLst/>
            <a:ahLst/>
            <a:cxnLst/>
            <a:rect l="l" t="t" r="r" b="b"/>
            <a:pathLst>
              <a:path w="487680" h="573404">
                <a:moveTo>
                  <a:pt x="243840" y="0"/>
                </a:moveTo>
                <a:lnTo>
                  <a:pt x="243840" y="114554"/>
                </a:lnTo>
                <a:lnTo>
                  <a:pt x="0" y="114554"/>
                </a:lnTo>
                <a:lnTo>
                  <a:pt x="0" y="458470"/>
                </a:lnTo>
                <a:lnTo>
                  <a:pt x="243840" y="458470"/>
                </a:lnTo>
                <a:lnTo>
                  <a:pt x="243840" y="573024"/>
                </a:lnTo>
                <a:lnTo>
                  <a:pt x="487680" y="286512"/>
                </a:lnTo>
                <a:lnTo>
                  <a:pt x="243840" y="0"/>
                </a:lnTo>
                <a:close/>
              </a:path>
            </a:pathLst>
          </a:custGeom>
          <a:solidFill>
            <a:srgbClr val="AABAD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3425952" y="2993135"/>
            <a:ext cx="2319655" cy="1396365"/>
            <a:chOff x="3425952" y="2993135"/>
            <a:chExt cx="2319655" cy="1396365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32048" y="2999231"/>
              <a:ext cx="2307336" cy="138379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432048" y="2999231"/>
              <a:ext cx="2307590" cy="1384300"/>
            </a:xfrm>
            <a:custGeom>
              <a:avLst/>
              <a:gdLst/>
              <a:ahLst/>
              <a:cxnLst/>
              <a:rect l="l" t="t" r="r" b="b"/>
              <a:pathLst>
                <a:path w="2307590" h="1384300">
                  <a:moveTo>
                    <a:pt x="0" y="138429"/>
                  </a:moveTo>
                  <a:lnTo>
                    <a:pt x="7057" y="94674"/>
                  </a:lnTo>
                  <a:lnTo>
                    <a:pt x="26708" y="56674"/>
                  </a:lnTo>
                  <a:lnTo>
                    <a:pt x="56674" y="26708"/>
                  </a:lnTo>
                  <a:lnTo>
                    <a:pt x="94674" y="7057"/>
                  </a:lnTo>
                  <a:lnTo>
                    <a:pt x="138429" y="0"/>
                  </a:lnTo>
                  <a:lnTo>
                    <a:pt x="2168905" y="0"/>
                  </a:lnTo>
                  <a:lnTo>
                    <a:pt x="2212661" y="7057"/>
                  </a:lnTo>
                  <a:lnTo>
                    <a:pt x="2250661" y="26708"/>
                  </a:lnTo>
                  <a:lnTo>
                    <a:pt x="2280627" y="56674"/>
                  </a:lnTo>
                  <a:lnTo>
                    <a:pt x="2300278" y="94674"/>
                  </a:lnTo>
                  <a:lnTo>
                    <a:pt x="2307336" y="138429"/>
                  </a:lnTo>
                  <a:lnTo>
                    <a:pt x="2307336" y="1245361"/>
                  </a:lnTo>
                  <a:lnTo>
                    <a:pt x="2300278" y="1289117"/>
                  </a:lnTo>
                  <a:lnTo>
                    <a:pt x="2280627" y="1327117"/>
                  </a:lnTo>
                  <a:lnTo>
                    <a:pt x="2250661" y="1357083"/>
                  </a:lnTo>
                  <a:lnTo>
                    <a:pt x="2212661" y="1376734"/>
                  </a:lnTo>
                  <a:lnTo>
                    <a:pt x="2168905" y="1383791"/>
                  </a:lnTo>
                  <a:lnTo>
                    <a:pt x="138429" y="1383791"/>
                  </a:lnTo>
                  <a:lnTo>
                    <a:pt x="94674" y="1376734"/>
                  </a:lnTo>
                  <a:lnTo>
                    <a:pt x="56674" y="1357083"/>
                  </a:lnTo>
                  <a:lnTo>
                    <a:pt x="26708" y="1327117"/>
                  </a:lnTo>
                  <a:lnTo>
                    <a:pt x="7057" y="1289117"/>
                  </a:lnTo>
                  <a:lnTo>
                    <a:pt x="0" y="1245361"/>
                  </a:lnTo>
                  <a:lnTo>
                    <a:pt x="0" y="13842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518661" y="3123946"/>
            <a:ext cx="214249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5" dirty="0">
                <a:latin typeface="Candara"/>
                <a:cs typeface="Candara"/>
              </a:rPr>
              <a:t>An</a:t>
            </a:r>
            <a:r>
              <a:rPr sz="1500" b="1" spc="285" dirty="0">
                <a:latin typeface="Candara"/>
                <a:cs typeface="Candara"/>
              </a:rPr>
              <a:t> </a:t>
            </a:r>
            <a:r>
              <a:rPr sz="1500" b="1" spc="-5" dirty="0">
                <a:latin typeface="Candara"/>
                <a:cs typeface="Candara"/>
              </a:rPr>
              <a:t>externally</a:t>
            </a:r>
            <a:r>
              <a:rPr sz="1500" b="1" spc="290" dirty="0">
                <a:latin typeface="Candara"/>
                <a:cs typeface="Candara"/>
              </a:rPr>
              <a:t> </a:t>
            </a:r>
            <a:r>
              <a:rPr sz="1500" b="1" spc="-5" dirty="0">
                <a:latin typeface="Candara"/>
                <a:cs typeface="Candara"/>
              </a:rPr>
              <a:t>observable</a:t>
            </a:r>
            <a:endParaRPr sz="1500">
              <a:latin typeface="Candara"/>
              <a:cs typeface="Candar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518661" y="3334258"/>
            <a:ext cx="214249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781050" algn="l"/>
                <a:tab pos="1170940" algn="l"/>
                <a:tab pos="1856739" algn="l"/>
              </a:tabLst>
            </a:pPr>
            <a:r>
              <a:rPr sz="1500" b="1" spc="-5" dirty="0">
                <a:latin typeface="Candara"/>
                <a:cs typeface="Candara"/>
              </a:rPr>
              <a:t>ser</a:t>
            </a:r>
            <a:r>
              <a:rPr sz="1500" b="1" spc="5" dirty="0">
                <a:latin typeface="Candara"/>
                <a:cs typeface="Candara"/>
              </a:rPr>
              <a:t>vi</a:t>
            </a:r>
            <a:r>
              <a:rPr sz="1500" b="1" dirty="0">
                <a:latin typeface="Candara"/>
                <a:cs typeface="Candara"/>
              </a:rPr>
              <a:t>c</a:t>
            </a:r>
            <a:r>
              <a:rPr sz="1500" b="1" spc="5" dirty="0">
                <a:latin typeface="Candara"/>
                <a:cs typeface="Candara"/>
              </a:rPr>
              <a:t>e</a:t>
            </a:r>
            <a:r>
              <a:rPr sz="1500" b="1" dirty="0">
                <a:latin typeface="Candara"/>
                <a:cs typeface="Candara"/>
              </a:rPr>
              <a:t>	</a:t>
            </a:r>
            <a:r>
              <a:rPr sz="1500" b="1" spc="5" dirty="0">
                <a:latin typeface="Candara"/>
                <a:cs typeface="Candara"/>
              </a:rPr>
              <a:t>by</a:t>
            </a:r>
            <a:r>
              <a:rPr sz="1500" b="1" dirty="0">
                <a:latin typeface="Candara"/>
                <a:cs typeface="Candara"/>
              </a:rPr>
              <a:t>	</a:t>
            </a:r>
            <a:r>
              <a:rPr sz="1500" b="1" spc="-10" dirty="0">
                <a:latin typeface="Candara"/>
                <a:cs typeface="Candara"/>
              </a:rPr>
              <a:t>w</a:t>
            </a:r>
            <a:r>
              <a:rPr sz="1500" b="1" spc="5" dirty="0">
                <a:latin typeface="Candara"/>
                <a:cs typeface="Candara"/>
              </a:rPr>
              <a:t>hi</a:t>
            </a:r>
            <a:r>
              <a:rPr sz="1500" b="1" spc="-20" dirty="0">
                <a:latin typeface="Candara"/>
                <a:cs typeface="Candara"/>
              </a:rPr>
              <a:t>c</a:t>
            </a:r>
            <a:r>
              <a:rPr sz="1500" b="1" spc="5" dirty="0">
                <a:latin typeface="Candara"/>
                <a:cs typeface="Candara"/>
              </a:rPr>
              <a:t>h</a:t>
            </a:r>
            <a:r>
              <a:rPr sz="1500" b="1" dirty="0">
                <a:latin typeface="Candara"/>
                <a:cs typeface="Candara"/>
              </a:rPr>
              <a:t>	</a:t>
            </a:r>
            <a:r>
              <a:rPr sz="1500" b="1" spc="-25" dirty="0">
                <a:latin typeface="Candara"/>
                <a:cs typeface="Candara"/>
              </a:rPr>
              <a:t>t</a:t>
            </a:r>
            <a:r>
              <a:rPr sz="1500" b="1" spc="10" dirty="0">
                <a:latin typeface="Candara"/>
                <a:cs typeface="Candara"/>
              </a:rPr>
              <a:t>h</a:t>
            </a:r>
            <a:r>
              <a:rPr sz="1500" b="1" spc="5" dirty="0">
                <a:latin typeface="Candara"/>
                <a:cs typeface="Candara"/>
              </a:rPr>
              <a:t>e</a:t>
            </a:r>
            <a:endParaRPr sz="1500">
              <a:latin typeface="Candara"/>
              <a:cs typeface="Candar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18661" y="3541902"/>
            <a:ext cx="214249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dirty="0">
                <a:latin typeface="Candara"/>
                <a:cs typeface="Candara"/>
              </a:rPr>
              <a:t>system</a:t>
            </a:r>
            <a:r>
              <a:rPr sz="1500" b="1" spc="15" dirty="0">
                <a:latin typeface="Candara"/>
                <a:cs typeface="Candara"/>
              </a:rPr>
              <a:t> </a:t>
            </a:r>
            <a:r>
              <a:rPr sz="1500" b="1" spc="-5" dirty="0">
                <a:latin typeface="Candara"/>
                <a:cs typeface="Candara"/>
              </a:rPr>
              <a:t>directly</a:t>
            </a:r>
            <a:r>
              <a:rPr sz="1500" b="1" spc="35" dirty="0">
                <a:latin typeface="Candara"/>
                <a:cs typeface="Candara"/>
              </a:rPr>
              <a:t> </a:t>
            </a:r>
            <a:r>
              <a:rPr sz="1500" b="1" spc="-5" dirty="0">
                <a:latin typeface="Candara"/>
                <a:cs typeface="Candara"/>
              </a:rPr>
              <a:t>fulfils</a:t>
            </a:r>
            <a:r>
              <a:rPr sz="1500" b="1" spc="45" dirty="0">
                <a:latin typeface="Candara"/>
                <a:cs typeface="Candara"/>
              </a:rPr>
              <a:t> </a:t>
            </a:r>
            <a:r>
              <a:rPr sz="1500" b="1" spc="-5" dirty="0">
                <a:latin typeface="Candara"/>
                <a:cs typeface="Candara"/>
              </a:rPr>
              <a:t>one</a:t>
            </a:r>
            <a:endParaRPr sz="1500">
              <a:latin typeface="Candara"/>
              <a:cs typeface="Candar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18661" y="3752215"/>
            <a:ext cx="214185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54025" algn="l"/>
                <a:tab pos="1152525" algn="l"/>
              </a:tabLst>
            </a:pPr>
            <a:r>
              <a:rPr sz="1500" b="1" dirty="0">
                <a:latin typeface="Candara"/>
                <a:cs typeface="Candara"/>
              </a:rPr>
              <a:t>or	m</a:t>
            </a:r>
            <a:r>
              <a:rPr sz="1500" b="1" spc="5" dirty="0">
                <a:latin typeface="Candara"/>
                <a:cs typeface="Candara"/>
              </a:rPr>
              <a:t>o</a:t>
            </a:r>
            <a:r>
              <a:rPr sz="1500" b="1" spc="-10" dirty="0">
                <a:latin typeface="Candara"/>
                <a:cs typeface="Candara"/>
              </a:rPr>
              <a:t>r</a:t>
            </a:r>
            <a:r>
              <a:rPr sz="1500" b="1" spc="5" dirty="0">
                <a:latin typeface="Candara"/>
                <a:cs typeface="Candara"/>
              </a:rPr>
              <a:t>e</a:t>
            </a:r>
            <a:r>
              <a:rPr sz="1500" b="1" dirty="0">
                <a:latin typeface="Candara"/>
                <a:cs typeface="Candara"/>
              </a:rPr>
              <a:t>	</a:t>
            </a:r>
            <a:r>
              <a:rPr sz="1500" b="1" spc="-5" dirty="0">
                <a:latin typeface="Candara"/>
                <a:cs typeface="Candara"/>
              </a:rPr>
              <a:t>s</a:t>
            </a:r>
            <a:r>
              <a:rPr sz="1500" b="1" spc="5" dirty="0">
                <a:latin typeface="Candara"/>
                <a:cs typeface="Candara"/>
              </a:rPr>
              <a:t>ta</a:t>
            </a:r>
            <a:r>
              <a:rPr sz="1500" b="1" dirty="0">
                <a:latin typeface="Candara"/>
                <a:cs typeface="Candara"/>
              </a:rPr>
              <a:t>k</a:t>
            </a:r>
            <a:r>
              <a:rPr sz="1500" b="1" spc="-5" dirty="0">
                <a:latin typeface="Candara"/>
                <a:cs typeface="Candara"/>
              </a:rPr>
              <a:t>e</a:t>
            </a:r>
            <a:r>
              <a:rPr sz="1500" b="1" spc="10" dirty="0">
                <a:latin typeface="Candara"/>
                <a:cs typeface="Candara"/>
              </a:rPr>
              <a:t>h</a:t>
            </a:r>
            <a:r>
              <a:rPr sz="1500" b="1" dirty="0">
                <a:latin typeface="Candara"/>
                <a:cs typeface="Candara"/>
              </a:rPr>
              <a:t>o</a:t>
            </a:r>
            <a:r>
              <a:rPr sz="1500" b="1" spc="-30" dirty="0">
                <a:latin typeface="Candara"/>
                <a:cs typeface="Candara"/>
              </a:rPr>
              <a:t>l</a:t>
            </a:r>
            <a:r>
              <a:rPr sz="1500" b="1" spc="10" dirty="0">
                <a:latin typeface="Candara"/>
                <a:cs typeface="Candara"/>
              </a:rPr>
              <a:t>d</a:t>
            </a:r>
            <a:r>
              <a:rPr sz="1500" b="1" spc="-5" dirty="0">
                <a:latin typeface="Candara"/>
                <a:cs typeface="Candara"/>
              </a:rPr>
              <a:t>e</a:t>
            </a:r>
            <a:r>
              <a:rPr sz="1500" b="1" dirty="0">
                <a:latin typeface="Candara"/>
                <a:cs typeface="Candara"/>
              </a:rPr>
              <a:t>r</a:t>
            </a:r>
            <a:endParaRPr sz="1500">
              <a:latin typeface="Candara"/>
              <a:cs typeface="Candar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18661" y="3962527"/>
            <a:ext cx="73406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-5" dirty="0">
                <a:latin typeface="Candara"/>
                <a:cs typeface="Candara"/>
              </a:rPr>
              <a:t>re</a:t>
            </a:r>
            <a:r>
              <a:rPr sz="1500" b="1" spc="5" dirty="0">
                <a:latin typeface="Candara"/>
                <a:cs typeface="Candara"/>
              </a:rPr>
              <a:t>qu</a:t>
            </a:r>
            <a:r>
              <a:rPr sz="1500" b="1" spc="-5" dirty="0">
                <a:latin typeface="Candara"/>
                <a:cs typeface="Candara"/>
              </a:rPr>
              <a:t>es</a:t>
            </a:r>
            <a:r>
              <a:rPr sz="1500" b="1" dirty="0">
                <a:latin typeface="Candara"/>
                <a:cs typeface="Candara"/>
              </a:rPr>
              <a:t>ts</a:t>
            </a:r>
            <a:endParaRPr sz="1500">
              <a:latin typeface="Candara"/>
              <a:cs typeface="Candar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971032" y="3404615"/>
            <a:ext cx="490855" cy="573405"/>
          </a:xfrm>
          <a:custGeom>
            <a:avLst/>
            <a:gdLst/>
            <a:ahLst/>
            <a:cxnLst/>
            <a:rect l="l" t="t" r="r" b="b"/>
            <a:pathLst>
              <a:path w="490854" h="573404">
                <a:moveTo>
                  <a:pt x="245363" y="0"/>
                </a:moveTo>
                <a:lnTo>
                  <a:pt x="245363" y="114554"/>
                </a:lnTo>
                <a:lnTo>
                  <a:pt x="0" y="114554"/>
                </a:lnTo>
                <a:lnTo>
                  <a:pt x="0" y="458470"/>
                </a:lnTo>
                <a:lnTo>
                  <a:pt x="245363" y="458470"/>
                </a:lnTo>
                <a:lnTo>
                  <a:pt x="245363" y="573024"/>
                </a:lnTo>
                <a:lnTo>
                  <a:pt x="490727" y="286512"/>
                </a:lnTo>
                <a:lnTo>
                  <a:pt x="245363" y="0"/>
                </a:lnTo>
                <a:close/>
              </a:path>
            </a:pathLst>
          </a:custGeom>
          <a:solidFill>
            <a:srgbClr val="AABAD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6656831" y="2993135"/>
            <a:ext cx="2322830" cy="1396365"/>
            <a:chOff x="6656831" y="2993135"/>
            <a:chExt cx="2322830" cy="1396365"/>
          </a:xfrm>
        </p:grpSpPr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2927" y="2999231"/>
              <a:ext cx="2310383" cy="138379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662927" y="2999231"/>
              <a:ext cx="2310765" cy="1384300"/>
            </a:xfrm>
            <a:custGeom>
              <a:avLst/>
              <a:gdLst/>
              <a:ahLst/>
              <a:cxnLst/>
              <a:rect l="l" t="t" r="r" b="b"/>
              <a:pathLst>
                <a:path w="2310765" h="1384300">
                  <a:moveTo>
                    <a:pt x="0" y="138429"/>
                  </a:moveTo>
                  <a:lnTo>
                    <a:pt x="7057" y="94674"/>
                  </a:lnTo>
                  <a:lnTo>
                    <a:pt x="26708" y="56674"/>
                  </a:lnTo>
                  <a:lnTo>
                    <a:pt x="56674" y="26708"/>
                  </a:lnTo>
                  <a:lnTo>
                    <a:pt x="94674" y="7057"/>
                  </a:lnTo>
                  <a:lnTo>
                    <a:pt x="138429" y="0"/>
                  </a:lnTo>
                  <a:lnTo>
                    <a:pt x="2171954" y="0"/>
                  </a:lnTo>
                  <a:lnTo>
                    <a:pt x="2215709" y="7057"/>
                  </a:lnTo>
                  <a:lnTo>
                    <a:pt x="2253709" y="26708"/>
                  </a:lnTo>
                  <a:lnTo>
                    <a:pt x="2283675" y="56674"/>
                  </a:lnTo>
                  <a:lnTo>
                    <a:pt x="2303326" y="94674"/>
                  </a:lnTo>
                  <a:lnTo>
                    <a:pt x="2310383" y="138429"/>
                  </a:lnTo>
                  <a:lnTo>
                    <a:pt x="2310383" y="1245361"/>
                  </a:lnTo>
                  <a:lnTo>
                    <a:pt x="2303326" y="1289117"/>
                  </a:lnTo>
                  <a:lnTo>
                    <a:pt x="2283675" y="1327117"/>
                  </a:lnTo>
                  <a:lnTo>
                    <a:pt x="2253709" y="1357083"/>
                  </a:lnTo>
                  <a:lnTo>
                    <a:pt x="2215709" y="1376734"/>
                  </a:lnTo>
                  <a:lnTo>
                    <a:pt x="2171954" y="1383791"/>
                  </a:lnTo>
                  <a:lnTo>
                    <a:pt x="138429" y="1383791"/>
                  </a:lnTo>
                  <a:lnTo>
                    <a:pt x="94674" y="1376734"/>
                  </a:lnTo>
                  <a:lnTo>
                    <a:pt x="56674" y="1357083"/>
                  </a:lnTo>
                  <a:lnTo>
                    <a:pt x="26708" y="1327117"/>
                  </a:lnTo>
                  <a:lnTo>
                    <a:pt x="7057" y="1289117"/>
                  </a:lnTo>
                  <a:lnTo>
                    <a:pt x="0" y="1245361"/>
                  </a:lnTo>
                  <a:lnTo>
                    <a:pt x="0" y="138429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747764" y="3064256"/>
            <a:ext cx="2095500" cy="121666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229"/>
              </a:spcBef>
            </a:pPr>
            <a:r>
              <a:rPr sz="1400" b="1" spc="-10" dirty="0">
                <a:latin typeface="Candara"/>
                <a:cs typeface="Candara"/>
              </a:rPr>
              <a:t>Banking</a:t>
            </a:r>
            <a:r>
              <a:rPr sz="1400" b="1" spc="25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System:</a:t>
            </a:r>
            <a:r>
              <a:rPr sz="1400" b="1" spc="25" dirty="0">
                <a:latin typeface="Candara"/>
                <a:cs typeface="Candara"/>
              </a:rPr>
              <a:t> </a:t>
            </a:r>
            <a:r>
              <a:rPr sz="1400" b="1" spc="-15" dirty="0">
                <a:latin typeface="Candara"/>
                <a:cs typeface="Candara"/>
              </a:rPr>
              <a:t>Provide </a:t>
            </a:r>
            <a:r>
              <a:rPr sz="1400" b="1" spc="-10" dirty="0">
                <a:latin typeface="Candara"/>
                <a:cs typeface="Candara"/>
              </a:rPr>
              <a:t> features</a:t>
            </a:r>
            <a:r>
              <a:rPr sz="1400" b="1" spc="40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for</a:t>
            </a:r>
            <a:r>
              <a:rPr sz="1400" b="1" spc="15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viewing </a:t>
            </a:r>
            <a:r>
              <a:rPr sz="1400" b="1" spc="-5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account</a:t>
            </a:r>
            <a:r>
              <a:rPr sz="1400" b="1" spc="50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details, </a:t>
            </a:r>
            <a:r>
              <a:rPr sz="1400" b="1" spc="-5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transferring</a:t>
            </a:r>
            <a:r>
              <a:rPr sz="1400" b="1" spc="75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funds, </a:t>
            </a:r>
            <a:r>
              <a:rPr sz="1400" b="1" spc="-5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receiving</a:t>
            </a:r>
            <a:r>
              <a:rPr sz="1400" b="1" spc="25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transaction</a:t>
            </a:r>
            <a:r>
              <a:rPr sz="1400" b="1" spc="50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alerts </a:t>
            </a:r>
            <a:r>
              <a:rPr sz="1400" b="1" spc="-285" dirty="0">
                <a:latin typeface="Candara"/>
                <a:cs typeface="Candara"/>
              </a:rPr>
              <a:t> </a:t>
            </a:r>
            <a:r>
              <a:rPr sz="1400" b="1" spc="-15" dirty="0">
                <a:latin typeface="Candara"/>
                <a:cs typeface="Candara"/>
              </a:rPr>
              <a:t>on</a:t>
            </a:r>
            <a:r>
              <a:rPr sz="1400" b="1" dirty="0">
                <a:latin typeface="Candara"/>
                <a:cs typeface="Candara"/>
              </a:rPr>
              <a:t> </a:t>
            </a:r>
            <a:r>
              <a:rPr sz="1400" b="1" spc="-15" dirty="0">
                <a:latin typeface="Candara"/>
                <a:cs typeface="Candara"/>
              </a:rPr>
              <a:t>mobile</a:t>
            </a:r>
            <a:endParaRPr sz="1400">
              <a:latin typeface="Candara"/>
              <a:cs typeface="Candar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58495" y="4959096"/>
            <a:ext cx="2319655" cy="1527175"/>
            <a:chOff x="158495" y="4959096"/>
            <a:chExt cx="2319655" cy="1527175"/>
          </a:xfrm>
        </p:grpSpPr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4591" y="4965192"/>
              <a:ext cx="2307335" cy="151485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64591" y="4965192"/>
              <a:ext cx="2307590" cy="1515110"/>
            </a:xfrm>
            <a:custGeom>
              <a:avLst/>
              <a:gdLst/>
              <a:ahLst/>
              <a:cxnLst/>
              <a:rect l="l" t="t" r="r" b="b"/>
              <a:pathLst>
                <a:path w="2307590" h="1515110">
                  <a:moveTo>
                    <a:pt x="0" y="151510"/>
                  </a:moveTo>
                  <a:lnTo>
                    <a:pt x="7722" y="103615"/>
                  </a:lnTo>
                  <a:lnTo>
                    <a:pt x="29226" y="62023"/>
                  </a:lnTo>
                  <a:lnTo>
                    <a:pt x="62018" y="29228"/>
                  </a:lnTo>
                  <a:lnTo>
                    <a:pt x="103602" y="7722"/>
                  </a:lnTo>
                  <a:lnTo>
                    <a:pt x="151485" y="0"/>
                  </a:lnTo>
                  <a:lnTo>
                    <a:pt x="2155825" y="0"/>
                  </a:lnTo>
                  <a:lnTo>
                    <a:pt x="2203720" y="7722"/>
                  </a:lnTo>
                  <a:lnTo>
                    <a:pt x="2245312" y="29228"/>
                  </a:lnTo>
                  <a:lnTo>
                    <a:pt x="2278107" y="62023"/>
                  </a:lnTo>
                  <a:lnTo>
                    <a:pt x="2299613" y="103615"/>
                  </a:lnTo>
                  <a:lnTo>
                    <a:pt x="2307335" y="151510"/>
                  </a:lnTo>
                  <a:lnTo>
                    <a:pt x="2307335" y="1363370"/>
                  </a:lnTo>
                  <a:lnTo>
                    <a:pt x="2299613" y="1411253"/>
                  </a:lnTo>
                  <a:lnTo>
                    <a:pt x="2278107" y="1452837"/>
                  </a:lnTo>
                  <a:lnTo>
                    <a:pt x="2245312" y="1485629"/>
                  </a:lnTo>
                  <a:lnTo>
                    <a:pt x="2203720" y="1507133"/>
                  </a:lnTo>
                  <a:lnTo>
                    <a:pt x="2155825" y="1514855"/>
                  </a:lnTo>
                  <a:lnTo>
                    <a:pt x="151485" y="1514855"/>
                  </a:lnTo>
                  <a:lnTo>
                    <a:pt x="103602" y="1507133"/>
                  </a:lnTo>
                  <a:lnTo>
                    <a:pt x="62018" y="1485629"/>
                  </a:lnTo>
                  <a:lnTo>
                    <a:pt x="29226" y="1452837"/>
                  </a:lnTo>
                  <a:lnTo>
                    <a:pt x="7722" y="1411253"/>
                  </a:lnTo>
                  <a:lnTo>
                    <a:pt x="0" y="1363370"/>
                  </a:lnTo>
                  <a:lnTo>
                    <a:pt x="0" y="15151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03021" y="5078018"/>
            <a:ext cx="1623695" cy="11811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625"/>
              </a:spcBef>
            </a:pPr>
            <a:r>
              <a:rPr sz="1600" b="1" spc="-5" dirty="0">
                <a:latin typeface="Candara"/>
                <a:cs typeface="Candara"/>
              </a:rPr>
              <a:t>SOFTWARE</a:t>
            </a:r>
            <a:r>
              <a:rPr sz="1600" b="1" spc="-75" dirty="0">
                <a:latin typeface="Candara"/>
                <a:cs typeface="Candara"/>
              </a:rPr>
              <a:t> </a:t>
            </a:r>
            <a:r>
              <a:rPr sz="1600" b="1" dirty="0">
                <a:latin typeface="Candara"/>
                <a:cs typeface="Candara"/>
              </a:rPr>
              <a:t>/</a:t>
            </a:r>
            <a:r>
              <a:rPr sz="1600" b="1" spc="-45" dirty="0">
                <a:latin typeface="Candara"/>
                <a:cs typeface="Candara"/>
              </a:rPr>
              <a:t> </a:t>
            </a:r>
            <a:r>
              <a:rPr sz="1600" b="1" spc="5" dirty="0">
                <a:latin typeface="Candara"/>
                <a:cs typeface="Candara"/>
              </a:rPr>
              <a:t>IT</a:t>
            </a:r>
            <a:endParaRPr sz="1600">
              <a:latin typeface="Candara"/>
              <a:cs typeface="Candara"/>
            </a:endParaRPr>
          </a:p>
          <a:p>
            <a:pPr marL="146685" marR="135890" indent="-635" algn="ctr">
              <a:lnSpc>
                <a:spcPts val="1750"/>
              </a:lnSpc>
              <a:spcBef>
                <a:spcPts val="730"/>
              </a:spcBef>
            </a:pPr>
            <a:r>
              <a:rPr sz="1600" b="1" dirty="0">
                <a:latin typeface="Candara"/>
                <a:cs typeface="Candara"/>
              </a:rPr>
              <a:t>REQUIREMENT </a:t>
            </a:r>
            <a:r>
              <a:rPr sz="1600" b="1" spc="-335" dirty="0">
                <a:latin typeface="Candara"/>
                <a:cs typeface="Candara"/>
              </a:rPr>
              <a:t> </a:t>
            </a:r>
            <a:r>
              <a:rPr sz="1600" b="1" dirty="0">
                <a:latin typeface="Candara"/>
                <a:cs typeface="Candara"/>
              </a:rPr>
              <a:t>S</a:t>
            </a:r>
            <a:r>
              <a:rPr sz="1600" b="1" spc="-10" dirty="0">
                <a:latin typeface="Candara"/>
                <a:cs typeface="Candara"/>
              </a:rPr>
              <a:t>PE</a:t>
            </a:r>
            <a:r>
              <a:rPr sz="1600" b="1" spc="-5" dirty="0">
                <a:latin typeface="Candara"/>
                <a:cs typeface="Candara"/>
              </a:rPr>
              <a:t>C</a:t>
            </a:r>
            <a:r>
              <a:rPr sz="1600" b="1" spc="5" dirty="0">
                <a:latin typeface="Candara"/>
                <a:cs typeface="Candara"/>
              </a:rPr>
              <a:t>I</a:t>
            </a:r>
            <a:r>
              <a:rPr sz="1600" b="1" dirty="0">
                <a:latin typeface="Candara"/>
                <a:cs typeface="Candara"/>
              </a:rPr>
              <a:t>F</a:t>
            </a:r>
            <a:r>
              <a:rPr sz="1600" b="1" spc="5" dirty="0">
                <a:latin typeface="Candara"/>
                <a:cs typeface="Candara"/>
              </a:rPr>
              <a:t>I</a:t>
            </a:r>
            <a:r>
              <a:rPr sz="1600" b="1" spc="-5" dirty="0">
                <a:latin typeface="Candara"/>
                <a:cs typeface="Candara"/>
              </a:rPr>
              <a:t>C</a:t>
            </a:r>
            <a:r>
              <a:rPr sz="1600" b="1" spc="-50" dirty="0">
                <a:latin typeface="Candara"/>
                <a:cs typeface="Candara"/>
              </a:rPr>
              <a:t>A</a:t>
            </a:r>
            <a:r>
              <a:rPr sz="1600" b="1" spc="-10" dirty="0">
                <a:latin typeface="Candara"/>
                <a:cs typeface="Candara"/>
              </a:rPr>
              <a:t>T</a:t>
            </a:r>
            <a:r>
              <a:rPr sz="1600" b="1" spc="5" dirty="0">
                <a:latin typeface="Candara"/>
                <a:cs typeface="Candara"/>
              </a:rPr>
              <a:t>ION</a:t>
            </a:r>
            <a:endParaRPr sz="1600">
              <a:latin typeface="Candara"/>
              <a:cs typeface="Candara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1600" b="1" spc="-5" dirty="0">
                <a:latin typeface="Candara"/>
                <a:cs typeface="Candara"/>
              </a:rPr>
              <a:t>[Solution</a:t>
            </a:r>
            <a:r>
              <a:rPr sz="1600" b="1" spc="-50" dirty="0">
                <a:latin typeface="Candara"/>
                <a:cs typeface="Candara"/>
              </a:rPr>
              <a:t> </a:t>
            </a:r>
            <a:r>
              <a:rPr sz="1600" b="1" dirty="0">
                <a:latin typeface="Candara"/>
                <a:cs typeface="Candara"/>
              </a:rPr>
              <a:t>Domain]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703576" y="5437632"/>
            <a:ext cx="487680" cy="573405"/>
          </a:xfrm>
          <a:custGeom>
            <a:avLst/>
            <a:gdLst/>
            <a:ahLst/>
            <a:cxnLst/>
            <a:rect l="l" t="t" r="r" b="b"/>
            <a:pathLst>
              <a:path w="487680" h="573404">
                <a:moveTo>
                  <a:pt x="243840" y="0"/>
                </a:moveTo>
                <a:lnTo>
                  <a:pt x="243840" y="114554"/>
                </a:lnTo>
                <a:lnTo>
                  <a:pt x="0" y="114554"/>
                </a:lnTo>
                <a:lnTo>
                  <a:pt x="0" y="458419"/>
                </a:lnTo>
                <a:lnTo>
                  <a:pt x="243840" y="458419"/>
                </a:lnTo>
                <a:lnTo>
                  <a:pt x="243840" y="573024"/>
                </a:lnTo>
                <a:lnTo>
                  <a:pt x="487680" y="286512"/>
                </a:lnTo>
                <a:lnTo>
                  <a:pt x="243840" y="0"/>
                </a:lnTo>
                <a:close/>
              </a:path>
            </a:pathLst>
          </a:custGeom>
          <a:solidFill>
            <a:srgbClr val="AABAD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3389376" y="4959096"/>
            <a:ext cx="2319655" cy="1527175"/>
            <a:chOff x="3389376" y="4959096"/>
            <a:chExt cx="2319655" cy="1527175"/>
          </a:xfrm>
        </p:grpSpPr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95472" y="4965192"/>
              <a:ext cx="2307336" cy="151485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395472" y="4965192"/>
              <a:ext cx="2307590" cy="1515110"/>
            </a:xfrm>
            <a:custGeom>
              <a:avLst/>
              <a:gdLst/>
              <a:ahLst/>
              <a:cxnLst/>
              <a:rect l="l" t="t" r="r" b="b"/>
              <a:pathLst>
                <a:path w="2307590" h="1515110">
                  <a:moveTo>
                    <a:pt x="0" y="151510"/>
                  </a:moveTo>
                  <a:lnTo>
                    <a:pt x="7722" y="103615"/>
                  </a:lnTo>
                  <a:lnTo>
                    <a:pt x="29228" y="62023"/>
                  </a:lnTo>
                  <a:lnTo>
                    <a:pt x="62023" y="29228"/>
                  </a:lnTo>
                  <a:lnTo>
                    <a:pt x="103615" y="7722"/>
                  </a:lnTo>
                  <a:lnTo>
                    <a:pt x="151511" y="0"/>
                  </a:lnTo>
                  <a:lnTo>
                    <a:pt x="2155825" y="0"/>
                  </a:lnTo>
                  <a:lnTo>
                    <a:pt x="2203720" y="7722"/>
                  </a:lnTo>
                  <a:lnTo>
                    <a:pt x="2245312" y="29228"/>
                  </a:lnTo>
                  <a:lnTo>
                    <a:pt x="2278107" y="62023"/>
                  </a:lnTo>
                  <a:lnTo>
                    <a:pt x="2299613" y="103615"/>
                  </a:lnTo>
                  <a:lnTo>
                    <a:pt x="2307336" y="151510"/>
                  </a:lnTo>
                  <a:lnTo>
                    <a:pt x="2307336" y="1363370"/>
                  </a:lnTo>
                  <a:lnTo>
                    <a:pt x="2299613" y="1411253"/>
                  </a:lnTo>
                  <a:lnTo>
                    <a:pt x="2278107" y="1452837"/>
                  </a:lnTo>
                  <a:lnTo>
                    <a:pt x="2245312" y="1485629"/>
                  </a:lnTo>
                  <a:lnTo>
                    <a:pt x="2203720" y="1507133"/>
                  </a:lnTo>
                  <a:lnTo>
                    <a:pt x="2155825" y="1514855"/>
                  </a:lnTo>
                  <a:lnTo>
                    <a:pt x="151511" y="1514855"/>
                  </a:lnTo>
                  <a:lnTo>
                    <a:pt x="103615" y="1507133"/>
                  </a:lnTo>
                  <a:lnTo>
                    <a:pt x="62023" y="1485629"/>
                  </a:lnTo>
                  <a:lnTo>
                    <a:pt x="29228" y="1452837"/>
                  </a:lnTo>
                  <a:lnTo>
                    <a:pt x="7722" y="1411253"/>
                  </a:lnTo>
                  <a:lnTo>
                    <a:pt x="0" y="1363370"/>
                  </a:lnTo>
                  <a:lnTo>
                    <a:pt x="0" y="15151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3477259" y="4980991"/>
            <a:ext cx="2150110" cy="139763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1920" indent="-109855" algn="just">
              <a:lnSpc>
                <a:spcPct val="100000"/>
              </a:lnSpc>
              <a:spcBef>
                <a:spcPts val="530"/>
              </a:spcBef>
              <a:buSzPct val="92307"/>
              <a:buFont typeface="Candara"/>
              <a:buChar char="•"/>
              <a:tabLst>
                <a:tab pos="122555" algn="l"/>
              </a:tabLst>
            </a:pPr>
            <a:r>
              <a:rPr sz="1300" b="1" spc="-5" dirty="0">
                <a:latin typeface="Candara"/>
                <a:cs typeface="Candara"/>
              </a:rPr>
              <a:t>More</a:t>
            </a:r>
            <a:r>
              <a:rPr sz="1300" b="1" spc="-25" dirty="0">
                <a:latin typeface="Candara"/>
                <a:cs typeface="Candara"/>
              </a:rPr>
              <a:t> </a:t>
            </a:r>
            <a:r>
              <a:rPr sz="1300" b="1" spc="-5" dirty="0">
                <a:latin typeface="Candara"/>
                <a:cs typeface="Candara"/>
              </a:rPr>
              <a:t>specific</a:t>
            </a:r>
            <a:r>
              <a:rPr sz="1300" b="1" spc="10" dirty="0">
                <a:latin typeface="Candara"/>
                <a:cs typeface="Candara"/>
              </a:rPr>
              <a:t> </a:t>
            </a:r>
            <a:r>
              <a:rPr sz="1300" b="1" spc="-5" dirty="0">
                <a:latin typeface="Candara"/>
                <a:cs typeface="Candara"/>
              </a:rPr>
              <a:t>Requirements</a:t>
            </a:r>
            <a:endParaRPr sz="1300">
              <a:latin typeface="Candara"/>
              <a:cs typeface="Candara"/>
            </a:endParaRPr>
          </a:p>
          <a:p>
            <a:pPr marL="121920" indent="-109855" algn="just">
              <a:lnSpc>
                <a:spcPct val="100000"/>
              </a:lnSpc>
              <a:spcBef>
                <a:spcPts val="430"/>
              </a:spcBef>
              <a:buSzPct val="92307"/>
              <a:buChar char="•"/>
              <a:tabLst>
                <a:tab pos="122555" algn="l"/>
              </a:tabLst>
            </a:pPr>
            <a:r>
              <a:rPr sz="1300" b="1" spc="-5" dirty="0">
                <a:latin typeface="Candara"/>
                <a:cs typeface="Candara"/>
              </a:rPr>
              <a:t>Requirements</a:t>
            </a:r>
            <a:r>
              <a:rPr sz="1300" b="1" spc="-20" dirty="0">
                <a:latin typeface="Candara"/>
                <a:cs typeface="Candara"/>
              </a:rPr>
              <a:t> </a:t>
            </a:r>
            <a:r>
              <a:rPr sz="1300" b="1" spc="5" dirty="0">
                <a:latin typeface="Candara"/>
                <a:cs typeface="Candara"/>
              </a:rPr>
              <a:t>that</a:t>
            </a:r>
            <a:r>
              <a:rPr sz="1300" b="1" spc="-50" dirty="0">
                <a:latin typeface="Candara"/>
                <a:cs typeface="Candara"/>
              </a:rPr>
              <a:t> </a:t>
            </a:r>
            <a:r>
              <a:rPr sz="1300" b="1" spc="-5" dirty="0">
                <a:latin typeface="Candara"/>
                <a:cs typeface="Candara"/>
              </a:rPr>
              <a:t>would</a:t>
            </a:r>
            <a:endParaRPr sz="1300">
              <a:latin typeface="Candara"/>
              <a:cs typeface="Candara"/>
            </a:endParaRPr>
          </a:p>
          <a:p>
            <a:pPr marL="118745" algn="just">
              <a:lnSpc>
                <a:spcPct val="100000"/>
              </a:lnSpc>
              <a:spcBef>
                <a:spcPts val="409"/>
              </a:spcBef>
            </a:pPr>
            <a:r>
              <a:rPr sz="1300" b="1" spc="-5" dirty="0">
                <a:latin typeface="Candara"/>
                <a:cs typeface="Candara"/>
              </a:rPr>
              <a:t>fulfil</a:t>
            </a:r>
            <a:r>
              <a:rPr sz="1300" b="1" dirty="0">
                <a:latin typeface="Candara"/>
                <a:cs typeface="Candara"/>
              </a:rPr>
              <a:t> the</a:t>
            </a:r>
            <a:r>
              <a:rPr sz="1300" b="1" spc="-20" dirty="0">
                <a:latin typeface="Candara"/>
                <a:cs typeface="Candara"/>
              </a:rPr>
              <a:t> </a:t>
            </a:r>
            <a:r>
              <a:rPr sz="1300" b="1" spc="-5" dirty="0">
                <a:latin typeface="Candara"/>
                <a:cs typeface="Candara"/>
              </a:rPr>
              <a:t>functional</a:t>
            </a:r>
            <a:r>
              <a:rPr sz="1300" b="1" spc="-20" dirty="0">
                <a:latin typeface="Candara"/>
                <a:cs typeface="Candara"/>
              </a:rPr>
              <a:t> </a:t>
            </a:r>
            <a:r>
              <a:rPr sz="1300" b="1" dirty="0">
                <a:latin typeface="Candara"/>
                <a:cs typeface="Candara"/>
              </a:rPr>
              <a:t>feature</a:t>
            </a:r>
            <a:endParaRPr sz="1300">
              <a:latin typeface="Candara"/>
              <a:cs typeface="Candara"/>
            </a:endParaRPr>
          </a:p>
          <a:p>
            <a:pPr marL="12700" marR="5080" algn="just">
              <a:lnSpc>
                <a:spcPct val="91600"/>
              </a:lnSpc>
              <a:spcBef>
                <a:spcPts val="565"/>
              </a:spcBef>
              <a:buSzPct val="92307"/>
              <a:buChar char="•"/>
              <a:tabLst>
                <a:tab pos="122555" algn="l"/>
              </a:tabLst>
            </a:pPr>
            <a:r>
              <a:rPr sz="1300" b="1" spc="-5" dirty="0">
                <a:latin typeface="Candara"/>
                <a:cs typeface="Candara"/>
              </a:rPr>
              <a:t>Quality</a:t>
            </a:r>
            <a:r>
              <a:rPr sz="1300" b="1" dirty="0">
                <a:latin typeface="Candara"/>
                <a:cs typeface="Candara"/>
              </a:rPr>
              <a:t> </a:t>
            </a:r>
            <a:r>
              <a:rPr sz="1300" b="1" spc="-5" dirty="0">
                <a:latin typeface="Candara"/>
                <a:cs typeface="Candara"/>
              </a:rPr>
              <a:t>attributes</a:t>
            </a:r>
            <a:r>
              <a:rPr sz="1300" b="1" dirty="0">
                <a:latin typeface="Candara"/>
                <a:cs typeface="Candara"/>
              </a:rPr>
              <a:t> to</a:t>
            </a:r>
            <a:r>
              <a:rPr sz="1300" b="1" spc="5" dirty="0">
                <a:latin typeface="Candara"/>
                <a:cs typeface="Candara"/>
              </a:rPr>
              <a:t> </a:t>
            </a:r>
            <a:r>
              <a:rPr sz="1300" b="1" spc="-5" dirty="0">
                <a:latin typeface="Candara"/>
                <a:cs typeface="Candara"/>
              </a:rPr>
              <a:t>fulfil </a:t>
            </a:r>
            <a:r>
              <a:rPr sz="1300" b="1" dirty="0">
                <a:latin typeface="Candara"/>
                <a:cs typeface="Candara"/>
              </a:rPr>
              <a:t> the</a:t>
            </a:r>
            <a:r>
              <a:rPr sz="1300" b="1" spc="5" dirty="0">
                <a:latin typeface="Candara"/>
                <a:cs typeface="Candara"/>
              </a:rPr>
              <a:t> </a:t>
            </a:r>
            <a:r>
              <a:rPr sz="1300" b="1" spc="-5" dirty="0">
                <a:latin typeface="Candara"/>
                <a:cs typeface="Candara"/>
              </a:rPr>
              <a:t>stakeholder</a:t>
            </a:r>
            <a:r>
              <a:rPr sz="1300" b="1" dirty="0">
                <a:latin typeface="Candara"/>
                <a:cs typeface="Candara"/>
              </a:rPr>
              <a:t> </a:t>
            </a:r>
            <a:r>
              <a:rPr sz="1300" b="1" spc="-5" dirty="0">
                <a:latin typeface="Candara"/>
                <a:cs typeface="Candara"/>
              </a:rPr>
              <a:t>need</a:t>
            </a:r>
            <a:r>
              <a:rPr sz="1300" b="1" dirty="0">
                <a:latin typeface="Candara"/>
                <a:cs typeface="Candara"/>
              </a:rPr>
              <a:t> </a:t>
            </a:r>
            <a:r>
              <a:rPr sz="1300" b="1" spc="-5" dirty="0">
                <a:latin typeface="Candara"/>
                <a:cs typeface="Candara"/>
              </a:rPr>
              <a:t>(Non- </a:t>
            </a:r>
            <a:r>
              <a:rPr sz="1300" b="1" spc="-270" dirty="0">
                <a:latin typeface="Candara"/>
                <a:cs typeface="Candara"/>
              </a:rPr>
              <a:t> </a:t>
            </a:r>
            <a:r>
              <a:rPr sz="1300" b="1" spc="-5" dirty="0">
                <a:latin typeface="Candara"/>
                <a:cs typeface="Candara"/>
              </a:rPr>
              <a:t>functional</a:t>
            </a:r>
            <a:r>
              <a:rPr sz="1300" b="1" dirty="0">
                <a:latin typeface="Candara"/>
                <a:cs typeface="Candara"/>
              </a:rPr>
              <a:t> </a:t>
            </a:r>
            <a:r>
              <a:rPr sz="1300" b="1" spc="-5" dirty="0">
                <a:latin typeface="Candara"/>
                <a:cs typeface="Candara"/>
              </a:rPr>
              <a:t>Requirements)</a:t>
            </a:r>
            <a:endParaRPr sz="1300">
              <a:latin typeface="Candara"/>
              <a:cs typeface="Candar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934455" y="5437632"/>
            <a:ext cx="487680" cy="573405"/>
          </a:xfrm>
          <a:custGeom>
            <a:avLst/>
            <a:gdLst/>
            <a:ahLst/>
            <a:cxnLst/>
            <a:rect l="l" t="t" r="r" b="b"/>
            <a:pathLst>
              <a:path w="487679" h="573404">
                <a:moveTo>
                  <a:pt x="243840" y="0"/>
                </a:moveTo>
                <a:lnTo>
                  <a:pt x="243840" y="114554"/>
                </a:lnTo>
                <a:lnTo>
                  <a:pt x="0" y="114554"/>
                </a:lnTo>
                <a:lnTo>
                  <a:pt x="0" y="458419"/>
                </a:lnTo>
                <a:lnTo>
                  <a:pt x="243840" y="458419"/>
                </a:lnTo>
                <a:lnTo>
                  <a:pt x="243840" y="573024"/>
                </a:lnTo>
                <a:lnTo>
                  <a:pt x="487680" y="286512"/>
                </a:lnTo>
                <a:lnTo>
                  <a:pt x="243840" y="0"/>
                </a:lnTo>
                <a:close/>
              </a:path>
            </a:pathLst>
          </a:custGeom>
          <a:solidFill>
            <a:srgbClr val="AABAD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6620256" y="4959096"/>
            <a:ext cx="2319655" cy="1527175"/>
            <a:chOff x="6620256" y="4959096"/>
            <a:chExt cx="2319655" cy="1527175"/>
          </a:xfrm>
        </p:grpSpPr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26352" y="4965192"/>
              <a:ext cx="2307336" cy="151485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626352" y="4965192"/>
              <a:ext cx="2307590" cy="1515110"/>
            </a:xfrm>
            <a:custGeom>
              <a:avLst/>
              <a:gdLst/>
              <a:ahLst/>
              <a:cxnLst/>
              <a:rect l="l" t="t" r="r" b="b"/>
              <a:pathLst>
                <a:path w="2307590" h="1515110">
                  <a:moveTo>
                    <a:pt x="0" y="151510"/>
                  </a:moveTo>
                  <a:lnTo>
                    <a:pt x="7722" y="103615"/>
                  </a:lnTo>
                  <a:lnTo>
                    <a:pt x="29228" y="62023"/>
                  </a:lnTo>
                  <a:lnTo>
                    <a:pt x="62023" y="29228"/>
                  </a:lnTo>
                  <a:lnTo>
                    <a:pt x="103615" y="7722"/>
                  </a:lnTo>
                  <a:lnTo>
                    <a:pt x="151511" y="0"/>
                  </a:lnTo>
                  <a:lnTo>
                    <a:pt x="2155825" y="0"/>
                  </a:lnTo>
                  <a:lnTo>
                    <a:pt x="2203720" y="7722"/>
                  </a:lnTo>
                  <a:lnTo>
                    <a:pt x="2245312" y="29228"/>
                  </a:lnTo>
                  <a:lnTo>
                    <a:pt x="2278107" y="62023"/>
                  </a:lnTo>
                  <a:lnTo>
                    <a:pt x="2299613" y="103615"/>
                  </a:lnTo>
                  <a:lnTo>
                    <a:pt x="2307336" y="151510"/>
                  </a:lnTo>
                  <a:lnTo>
                    <a:pt x="2307336" y="1363370"/>
                  </a:lnTo>
                  <a:lnTo>
                    <a:pt x="2299613" y="1411253"/>
                  </a:lnTo>
                  <a:lnTo>
                    <a:pt x="2278107" y="1452837"/>
                  </a:lnTo>
                  <a:lnTo>
                    <a:pt x="2245312" y="1485629"/>
                  </a:lnTo>
                  <a:lnTo>
                    <a:pt x="2203720" y="1507133"/>
                  </a:lnTo>
                  <a:lnTo>
                    <a:pt x="2155825" y="1514855"/>
                  </a:lnTo>
                  <a:lnTo>
                    <a:pt x="151511" y="1514855"/>
                  </a:lnTo>
                  <a:lnTo>
                    <a:pt x="103615" y="1507133"/>
                  </a:lnTo>
                  <a:lnTo>
                    <a:pt x="62023" y="1485629"/>
                  </a:lnTo>
                  <a:lnTo>
                    <a:pt x="29228" y="1452837"/>
                  </a:lnTo>
                  <a:lnTo>
                    <a:pt x="7722" y="1411253"/>
                  </a:lnTo>
                  <a:lnTo>
                    <a:pt x="0" y="1363370"/>
                  </a:lnTo>
                  <a:lnTo>
                    <a:pt x="0" y="15151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829425" y="4842128"/>
            <a:ext cx="1830705" cy="1732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0" dirty="0">
                <a:latin typeface="Candara"/>
                <a:cs typeface="Candara"/>
              </a:rPr>
              <a:t>Banking</a:t>
            </a:r>
            <a:r>
              <a:rPr sz="1400" b="1" spc="5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System:</a:t>
            </a:r>
            <a:endParaRPr sz="1400">
              <a:latin typeface="Candara"/>
              <a:cs typeface="Candara"/>
            </a:endParaRPr>
          </a:p>
          <a:p>
            <a:pPr marL="12700" marR="5080">
              <a:lnSpc>
                <a:spcPct val="100000"/>
              </a:lnSpc>
            </a:pPr>
            <a:r>
              <a:rPr sz="1400" b="1" spc="-5" dirty="0">
                <a:latin typeface="Candara"/>
                <a:cs typeface="Candara"/>
              </a:rPr>
              <a:t>As</a:t>
            </a:r>
            <a:r>
              <a:rPr sz="1400" b="1" spc="-20" dirty="0">
                <a:latin typeface="Candara"/>
                <a:cs typeface="Candara"/>
              </a:rPr>
              <a:t> </a:t>
            </a:r>
            <a:r>
              <a:rPr sz="1400" b="1" spc="-15" dirty="0">
                <a:latin typeface="Candara"/>
                <a:cs typeface="Candara"/>
              </a:rPr>
              <a:t>part</a:t>
            </a:r>
            <a:r>
              <a:rPr sz="1400" b="1" spc="40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of</a:t>
            </a:r>
            <a:r>
              <a:rPr sz="1400" b="1" spc="-5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transferring </a:t>
            </a:r>
            <a:r>
              <a:rPr sz="1400" b="1" spc="-5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funds,</a:t>
            </a:r>
            <a:r>
              <a:rPr sz="1400" b="1" spc="30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another </a:t>
            </a:r>
            <a:r>
              <a:rPr sz="1400" b="1" spc="-5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transaction</a:t>
            </a:r>
            <a:r>
              <a:rPr sz="1400" b="1" spc="-5" dirty="0">
                <a:latin typeface="Candara"/>
                <a:cs typeface="Candara"/>
              </a:rPr>
              <a:t> </a:t>
            </a:r>
            <a:r>
              <a:rPr sz="1400" b="1" spc="-15" dirty="0">
                <a:latin typeface="Candara"/>
                <a:cs typeface="Candara"/>
              </a:rPr>
              <a:t>password </a:t>
            </a:r>
            <a:r>
              <a:rPr sz="1400" b="1" spc="-10" dirty="0">
                <a:latin typeface="Candara"/>
                <a:cs typeface="Candara"/>
              </a:rPr>
              <a:t> should</a:t>
            </a:r>
            <a:r>
              <a:rPr sz="1400" b="1" spc="35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be</a:t>
            </a:r>
            <a:r>
              <a:rPr sz="1400" b="1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asked for;</a:t>
            </a:r>
            <a:r>
              <a:rPr sz="1400" b="1" spc="20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Candara"/>
                <a:cs typeface="Candara"/>
              </a:rPr>
              <a:t>we </a:t>
            </a:r>
            <a:r>
              <a:rPr sz="1400" b="1" spc="-290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should</a:t>
            </a:r>
            <a:r>
              <a:rPr sz="1400" b="1" spc="45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be</a:t>
            </a:r>
            <a:r>
              <a:rPr sz="1400" b="1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able</a:t>
            </a:r>
            <a:r>
              <a:rPr sz="1400" b="1" spc="5" dirty="0">
                <a:latin typeface="Candara"/>
                <a:cs typeface="Candara"/>
              </a:rPr>
              <a:t> </a:t>
            </a:r>
            <a:r>
              <a:rPr sz="1400" b="1" spc="-5" dirty="0">
                <a:latin typeface="Candara"/>
                <a:cs typeface="Candara"/>
              </a:rPr>
              <a:t>to</a:t>
            </a:r>
            <a:r>
              <a:rPr sz="1400" b="1" spc="5" dirty="0">
                <a:latin typeface="Candara"/>
                <a:cs typeface="Candara"/>
              </a:rPr>
              <a:t> </a:t>
            </a:r>
            <a:r>
              <a:rPr sz="1400" b="1" spc="-15" dirty="0">
                <a:latin typeface="Candara"/>
                <a:cs typeface="Candara"/>
              </a:rPr>
              <a:t>view </a:t>
            </a:r>
            <a:r>
              <a:rPr sz="1400" b="1" spc="-10" dirty="0">
                <a:latin typeface="Candara"/>
                <a:cs typeface="Candara"/>
              </a:rPr>
              <a:t> </a:t>
            </a:r>
            <a:r>
              <a:rPr sz="1400" b="1" spc="-15" dirty="0">
                <a:latin typeface="Candara"/>
                <a:cs typeface="Candara"/>
              </a:rPr>
              <a:t>past</a:t>
            </a:r>
            <a:r>
              <a:rPr sz="1400" b="1" spc="40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history</a:t>
            </a:r>
            <a:r>
              <a:rPr sz="1400" b="1" spc="60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of</a:t>
            </a:r>
            <a:r>
              <a:rPr sz="1400" b="1" spc="20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funds </a:t>
            </a:r>
            <a:r>
              <a:rPr sz="1400" b="1" spc="-5" dirty="0">
                <a:latin typeface="Candara"/>
                <a:cs typeface="Candara"/>
              </a:rPr>
              <a:t> </a:t>
            </a:r>
            <a:r>
              <a:rPr sz="1400" b="1" spc="-10" dirty="0">
                <a:latin typeface="Candara"/>
                <a:cs typeface="Candara"/>
              </a:rPr>
              <a:t>transferred.</a:t>
            </a:r>
            <a:endParaRPr sz="14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8821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6.2	Who</a:t>
            </a:r>
            <a:r>
              <a:rPr dirty="0"/>
              <a:t> </a:t>
            </a:r>
            <a:r>
              <a:rPr spc="-10" dirty="0"/>
              <a:t>provides</a:t>
            </a:r>
            <a:r>
              <a:rPr spc="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Requirements?</a:t>
            </a:r>
            <a:r>
              <a:rPr spc="2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10" dirty="0"/>
              <a:t>Stakeholders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831" y="893507"/>
            <a:ext cx="8806180" cy="550037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700" spc="-5" dirty="0">
                <a:latin typeface="Verdana"/>
                <a:cs typeface="Verdana"/>
              </a:rPr>
              <a:t>“Stakeholders”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-5" dirty="0">
                <a:latin typeface="Verdana"/>
                <a:cs typeface="Verdana"/>
              </a:rPr>
              <a:t> the individuals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who</a:t>
            </a:r>
            <a:r>
              <a:rPr sz="1700" dirty="0">
                <a:latin typeface="Verdana"/>
                <a:cs typeface="Verdana"/>
              </a:rPr>
              <a:t> affect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affected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by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proposed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700" spc="-5" dirty="0">
                <a:latin typeface="Verdana"/>
                <a:cs typeface="Verdana"/>
              </a:rPr>
              <a:t>software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700" spc="-10" dirty="0">
                <a:latin typeface="Verdana"/>
                <a:cs typeface="Verdana"/>
              </a:rPr>
              <a:t>Following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different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stakeholders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695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700" dirty="0">
                <a:latin typeface="Verdana"/>
                <a:cs typeface="Verdana"/>
              </a:rPr>
              <a:t>Customers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– </a:t>
            </a:r>
            <a:r>
              <a:rPr sz="1700" spc="-5" dirty="0">
                <a:latin typeface="Verdana"/>
                <a:cs typeface="Verdana"/>
              </a:rPr>
              <a:t>These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people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purchase,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and/or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pay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for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software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endParaRPr sz="17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220"/>
              </a:spcBef>
            </a:pPr>
            <a:r>
              <a:rPr sz="1700" spc="-5" dirty="0">
                <a:latin typeface="Verdana"/>
                <a:cs typeface="Verdana"/>
              </a:rPr>
              <a:t>order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meet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their</a:t>
            </a:r>
            <a:r>
              <a:rPr sz="1700" spc="-5" dirty="0">
                <a:latin typeface="Verdana"/>
                <a:cs typeface="Verdana"/>
              </a:rPr>
              <a:t> business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objectives</a:t>
            </a:r>
            <a:endParaRPr sz="17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695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700" dirty="0">
                <a:latin typeface="Verdana"/>
                <a:cs typeface="Verdana"/>
              </a:rPr>
              <a:t>End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Users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–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use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directly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indirectly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by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receiving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reports,</a:t>
            </a:r>
            <a:endParaRPr sz="17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220"/>
              </a:spcBef>
            </a:pPr>
            <a:r>
              <a:rPr sz="1700" dirty="0">
                <a:latin typeface="Verdana"/>
                <a:cs typeface="Verdana"/>
              </a:rPr>
              <a:t>outputs,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other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information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generated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</a:t>
            </a:r>
            <a:endParaRPr sz="17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695"/>
              </a:spcBef>
              <a:buClr>
                <a:srgbClr val="006FAC"/>
              </a:buClr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700" spc="-5" dirty="0">
                <a:latin typeface="Verdana"/>
                <a:cs typeface="Verdana"/>
              </a:rPr>
              <a:t>Development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45" dirty="0">
                <a:latin typeface="Verdana"/>
                <a:cs typeface="Verdana"/>
              </a:rPr>
              <a:t>Team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–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They </a:t>
            </a:r>
            <a:r>
              <a:rPr sz="1700" spc="-5" dirty="0">
                <a:latin typeface="Verdana"/>
                <a:cs typeface="Verdana"/>
              </a:rPr>
              <a:t>include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individuals/teams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from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development</a:t>
            </a:r>
            <a:endParaRPr sz="17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  <a:spcBef>
                <a:spcPts val="195"/>
              </a:spcBef>
            </a:pPr>
            <a:r>
              <a:rPr sz="1700" spc="-5" dirty="0">
                <a:latin typeface="Verdana"/>
                <a:cs typeface="Verdana"/>
              </a:rPr>
              <a:t>organization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698500" marR="447675" lvl="1" indent="-229235">
              <a:lnSpc>
                <a:spcPct val="110100"/>
              </a:lnSpc>
              <a:spcBef>
                <a:spcPts val="545"/>
              </a:spcBef>
              <a:buClr>
                <a:srgbClr val="006FAC"/>
              </a:buClr>
              <a:buFont typeface="Courier New"/>
              <a:buChar char="o"/>
              <a:tabLst>
                <a:tab pos="699135" algn="l"/>
              </a:tabLst>
            </a:pPr>
            <a:r>
              <a:rPr sz="1500" spc="5" dirty="0">
                <a:latin typeface="Verdana"/>
                <a:cs typeface="Verdana"/>
              </a:rPr>
              <a:t>Business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Analyst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-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elicit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requirements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from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customers,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users,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other </a:t>
            </a:r>
            <a:r>
              <a:rPr sz="1500" spc="-509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stakeholders; </a:t>
            </a:r>
            <a:r>
              <a:rPr sz="1500" spc="5" dirty="0">
                <a:latin typeface="Verdana"/>
                <a:cs typeface="Verdana"/>
              </a:rPr>
              <a:t>analyze </a:t>
            </a:r>
            <a:r>
              <a:rPr sz="1500" dirty="0">
                <a:latin typeface="Verdana"/>
                <a:cs typeface="Verdana"/>
              </a:rPr>
              <a:t>requirements, </a:t>
            </a:r>
            <a:r>
              <a:rPr sz="1500" spc="10" dirty="0">
                <a:latin typeface="Verdana"/>
                <a:cs typeface="Verdana"/>
              </a:rPr>
              <a:t>write </a:t>
            </a:r>
            <a:r>
              <a:rPr sz="1500" dirty="0">
                <a:latin typeface="Verdana"/>
                <a:cs typeface="Verdana"/>
              </a:rPr>
              <a:t>requirements specification, </a:t>
            </a:r>
            <a:r>
              <a:rPr sz="1500" spc="5" dirty="0">
                <a:latin typeface="Verdana"/>
                <a:cs typeface="Verdana"/>
              </a:rPr>
              <a:t>and 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communicate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requirements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 development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team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other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stakeholders.</a:t>
            </a:r>
            <a:endParaRPr sz="15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819"/>
              </a:spcBef>
              <a:buClr>
                <a:srgbClr val="006FAC"/>
              </a:buClr>
              <a:buFont typeface="Courier New"/>
              <a:buChar char="o"/>
              <a:tabLst>
                <a:tab pos="699135" algn="l"/>
              </a:tabLst>
            </a:pPr>
            <a:r>
              <a:rPr sz="1500" dirty="0">
                <a:latin typeface="Verdana"/>
                <a:cs typeface="Verdana"/>
              </a:rPr>
              <a:t>Designers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–translate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requirements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into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software’s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architectural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detailed</a:t>
            </a:r>
            <a:endParaRPr sz="1500"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  <a:spcBef>
                <a:spcPts val="360"/>
              </a:spcBef>
            </a:pPr>
            <a:r>
              <a:rPr sz="1500" spc="5" dirty="0">
                <a:latin typeface="Verdana"/>
                <a:cs typeface="Verdana"/>
              </a:rPr>
              <a:t>designs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specifying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how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software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will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be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implemented.</a:t>
            </a:r>
            <a:endParaRPr sz="1500">
              <a:latin typeface="Verdana"/>
              <a:cs typeface="Verdana"/>
            </a:endParaRPr>
          </a:p>
          <a:p>
            <a:pPr marL="698500" lvl="1" indent="-229235">
              <a:lnSpc>
                <a:spcPct val="100000"/>
              </a:lnSpc>
              <a:spcBef>
                <a:spcPts val="840"/>
              </a:spcBef>
              <a:buClr>
                <a:srgbClr val="006FAC"/>
              </a:buClr>
              <a:buFont typeface="Courier New"/>
              <a:buChar char="o"/>
              <a:tabLst>
                <a:tab pos="699135" algn="l"/>
              </a:tabLst>
            </a:pPr>
            <a:r>
              <a:rPr sz="1500" dirty="0">
                <a:latin typeface="Verdana"/>
                <a:cs typeface="Verdana"/>
              </a:rPr>
              <a:t>Developers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–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implement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designs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by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creating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software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product</a:t>
            </a:r>
            <a:endParaRPr sz="1500">
              <a:latin typeface="Verdana"/>
              <a:cs typeface="Verdana"/>
            </a:endParaRPr>
          </a:p>
          <a:p>
            <a:pPr marL="698500" marR="5080" lvl="1" indent="-229235">
              <a:lnSpc>
                <a:spcPct val="120100"/>
              </a:lnSpc>
              <a:spcBef>
                <a:spcPts val="505"/>
              </a:spcBef>
              <a:buClr>
                <a:srgbClr val="006FAC"/>
              </a:buClr>
              <a:buFont typeface="Courier New"/>
              <a:buChar char="o"/>
              <a:tabLst>
                <a:tab pos="699135" algn="l"/>
              </a:tabLst>
            </a:pPr>
            <a:r>
              <a:rPr sz="1500" spc="-20" dirty="0">
                <a:latin typeface="Verdana"/>
                <a:cs typeface="Verdana"/>
              </a:rPr>
              <a:t>Testers </a:t>
            </a:r>
            <a:r>
              <a:rPr sz="1500" spc="5" dirty="0">
                <a:latin typeface="Verdana"/>
                <a:cs typeface="Verdana"/>
              </a:rPr>
              <a:t>– They use the </a:t>
            </a:r>
            <a:r>
              <a:rPr sz="1500" dirty="0">
                <a:latin typeface="Verdana"/>
                <a:cs typeface="Verdana"/>
              </a:rPr>
              <a:t>requirements for </a:t>
            </a:r>
            <a:r>
              <a:rPr sz="1500" spc="5" dirty="0">
                <a:latin typeface="Verdana"/>
                <a:cs typeface="Verdana"/>
              </a:rPr>
              <a:t>designing the test cases that they use </a:t>
            </a:r>
            <a:r>
              <a:rPr sz="1500" dirty="0">
                <a:latin typeface="Verdana"/>
                <a:cs typeface="Verdana"/>
              </a:rPr>
              <a:t>to </a:t>
            </a:r>
            <a:r>
              <a:rPr sz="1500" spc="5" dirty="0">
                <a:latin typeface="Verdana"/>
                <a:cs typeface="Verdana"/>
              </a:rPr>
              <a:t> execute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test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software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under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specific,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known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conditions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detect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defects </a:t>
            </a:r>
            <a:r>
              <a:rPr sz="1500" spc="-509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provide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confidence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that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software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performs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as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specified.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45186"/>
            <a:ext cx="64185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>
                <a:solidFill>
                  <a:srgbClr val="000000"/>
                </a:solidFill>
              </a:rPr>
              <a:t>Different </a:t>
            </a:r>
            <a:r>
              <a:rPr spc="-10" dirty="0">
                <a:solidFill>
                  <a:srgbClr val="000000"/>
                </a:solidFill>
              </a:rPr>
              <a:t>stakeholders….So</a:t>
            </a:r>
            <a:r>
              <a:rPr spc="55" dirty="0">
                <a:solidFill>
                  <a:srgbClr val="000000"/>
                </a:solidFill>
              </a:rPr>
              <a:t> </a:t>
            </a:r>
            <a:r>
              <a:rPr spc="-5" dirty="0">
                <a:solidFill>
                  <a:srgbClr val="000000"/>
                </a:solidFill>
              </a:rPr>
              <a:t>different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requirements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2648" y="1211764"/>
            <a:ext cx="2915285" cy="2562225"/>
            <a:chOff x="612648" y="1211764"/>
            <a:chExt cx="2915285" cy="25622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648" y="2767583"/>
              <a:ext cx="1042415" cy="10058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8379" y="3098672"/>
              <a:ext cx="88518" cy="8851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60186" y="1216527"/>
              <a:ext cx="2563495" cy="1430020"/>
            </a:xfrm>
            <a:custGeom>
              <a:avLst/>
              <a:gdLst/>
              <a:ahLst/>
              <a:cxnLst/>
              <a:rect l="l" t="t" r="r" b="b"/>
              <a:pathLst>
                <a:path w="2563495" h="1430020">
                  <a:moveTo>
                    <a:pt x="232597" y="470540"/>
                  </a:moveTo>
                  <a:lnTo>
                    <a:pt x="228897" y="429288"/>
                  </a:lnTo>
                  <a:lnTo>
                    <a:pt x="232420" y="388990"/>
                  </a:lnTo>
                  <a:lnTo>
                    <a:pt x="242759" y="350053"/>
                  </a:lnTo>
                  <a:lnTo>
                    <a:pt x="259506" y="312886"/>
                  </a:lnTo>
                  <a:lnTo>
                    <a:pt x="282254" y="277898"/>
                  </a:lnTo>
                  <a:lnTo>
                    <a:pt x="310594" y="245496"/>
                  </a:lnTo>
                  <a:lnTo>
                    <a:pt x="344119" y="216090"/>
                  </a:lnTo>
                  <a:lnTo>
                    <a:pt x="382422" y="190086"/>
                  </a:lnTo>
                  <a:lnTo>
                    <a:pt x="425093" y="167895"/>
                  </a:lnTo>
                  <a:lnTo>
                    <a:pt x="471725" y="149924"/>
                  </a:lnTo>
                  <a:lnTo>
                    <a:pt x="521911" y="136581"/>
                  </a:lnTo>
                  <a:lnTo>
                    <a:pt x="575243" y="128275"/>
                  </a:lnTo>
                  <a:lnTo>
                    <a:pt x="628561" y="125514"/>
                  </a:lnTo>
                  <a:lnTo>
                    <a:pt x="681531" y="128129"/>
                  </a:lnTo>
                  <a:lnTo>
                    <a:pt x="733471" y="136011"/>
                  </a:lnTo>
                  <a:lnTo>
                    <a:pt x="783698" y="149050"/>
                  </a:lnTo>
                  <a:lnTo>
                    <a:pt x="831529" y="167137"/>
                  </a:lnTo>
                  <a:lnTo>
                    <a:pt x="859238" y="134184"/>
                  </a:lnTo>
                  <a:lnTo>
                    <a:pt x="892628" y="105795"/>
                  </a:lnTo>
                  <a:lnTo>
                    <a:pt x="930823" y="82174"/>
                  </a:lnTo>
                  <a:lnTo>
                    <a:pt x="972942" y="63527"/>
                  </a:lnTo>
                  <a:lnTo>
                    <a:pt x="1018108" y="50059"/>
                  </a:lnTo>
                  <a:lnTo>
                    <a:pt x="1065442" y="41974"/>
                  </a:lnTo>
                  <a:lnTo>
                    <a:pt x="1114065" y="39478"/>
                  </a:lnTo>
                  <a:lnTo>
                    <a:pt x="1163099" y="42775"/>
                  </a:lnTo>
                  <a:lnTo>
                    <a:pt x="1211665" y="52070"/>
                  </a:lnTo>
                  <a:lnTo>
                    <a:pt x="1258884" y="67569"/>
                  </a:lnTo>
                  <a:lnTo>
                    <a:pt x="1297540" y="86079"/>
                  </a:lnTo>
                  <a:lnTo>
                    <a:pt x="1332290" y="108590"/>
                  </a:lnTo>
                  <a:lnTo>
                    <a:pt x="1360300" y="74919"/>
                  </a:lnTo>
                  <a:lnTo>
                    <a:pt x="1395489" y="47009"/>
                  </a:lnTo>
                  <a:lnTo>
                    <a:pt x="1436464" y="25216"/>
                  </a:lnTo>
                  <a:lnTo>
                    <a:pt x="1481833" y="9895"/>
                  </a:lnTo>
                  <a:lnTo>
                    <a:pt x="1530202" y="1403"/>
                  </a:lnTo>
                  <a:lnTo>
                    <a:pt x="1580178" y="94"/>
                  </a:lnTo>
                  <a:lnTo>
                    <a:pt x="1630369" y="6326"/>
                  </a:lnTo>
                  <a:lnTo>
                    <a:pt x="1679381" y="20452"/>
                  </a:lnTo>
                  <a:lnTo>
                    <a:pt x="1728705" y="44820"/>
                  </a:lnTo>
                  <a:lnTo>
                    <a:pt x="1769551" y="77094"/>
                  </a:lnTo>
                  <a:lnTo>
                    <a:pt x="1806533" y="49443"/>
                  </a:lnTo>
                  <a:lnTo>
                    <a:pt x="1848219" y="27838"/>
                  </a:lnTo>
                  <a:lnTo>
                    <a:pt x="1893461" y="12348"/>
                  </a:lnTo>
                  <a:lnTo>
                    <a:pt x="1941111" y="3045"/>
                  </a:lnTo>
                  <a:lnTo>
                    <a:pt x="1990022" y="0"/>
                  </a:lnTo>
                  <a:lnTo>
                    <a:pt x="2039045" y="3284"/>
                  </a:lnTo>
                  <a:lnTo>
                    <a:pt x="2087034" y="12968"/>
                  </a:lnTo>
                  <a:lnTo>
                    <a:pt x="2132840" y="29123"/>
                  </a:lnTo>
                  <a:lnTo>
                    <a:pt x="2175316" y="51821"/>
                  </a:lnTo>
                  <a:lnTo>
                    <a:pt x="2210303" y="78588"/>
                  </a:lnTo>
                  <a:lnTo>
                    <a:pt x="2238515" y="109273"/>
                  </a:lnTo>
                  <a:lnTo>
                    <a:pt x="2259416" y="143172"/>
                  </a:lnTo>
                  <a:lnTo>
                    <a:pt x="2272471" y="179583"/>
                  </a:lnTo>
                  <a:lnTo>
                    <a:pt x="2325942" y="194689"/>
                  </a:lnTo>
                  <a:lnTo>
                    <a:pt x="2373669" y="216168"/>
                  </a:lnTo>
                  <a:lnTo>
                    <a:pt x="2415026" y="243187"/>
                  </a:lnTo>
                  <a:lnTo>
                    <a:pt x="2449388" y="274912"/>
                  </a:lnTo>
                  <a:lnTo>
                    <a:pt x="2476127" y="310512"/>
                  </a:lnTo>
                  <a:lnTo>
                    <a:pt x="2494618" y="349152"/>
                  </a:lnTo>
                  <a:lnTo>
                    <a:pt x="2504234" y="389999"/>
                  </a:lnTo>
                  <a:lnTo>
                    <a:pt x="2504351" y="432221"/>
                  </a:lnTo>
                  <a:lnTo>
                    <a:pt x="2494340" y="474985"/>
                  </a:lnTo>
                  <a:lnTo>
                    <a:pt x="2491292" y="483034"/>
                  </a:lnTo>
                  <a:lnTo>
                    <a:pt x="2487863" y="490987"/>
                  </a:lnTo>
                  <a:lnTo>
                    <a:pt x="2484053" y="498845"/>
                  </a:lnTo>
                  <a:lnTo>
                    <a:pt x="2479862" y="506608"/>
                  </a:lnTo>
                  <a:lnTo>
                    <a:pt x="2510153" y="541131"/>
                  </a:lnTo>
                  <a:lnTo>
                    <a:pt x="2533522" y="577557"/>
                  </a:lnTo>
                  <a:lnTo>
                    <a:pt x="2550058" y="615378"/>
                  </a:lnTo>
                  <a:lnTo>
                    <a:pt x="2559849" y="654083"/>
                  </a:lnTo>
                  <a:lnTo>
                    <a:pt x="2562985" y="693165"/>
                  </a:lnTo>
                  <a:lnTo>
                    <a:pt x="2559555" y="732112"/>
                  </a:lnTo>
                  <a:lnTo>
                    <a:pt x="2549648" y="770417"/>
                  </a:lnTo>
                  <a:lnTo>
                    <a:pt x="2533353" y="807570"/>
                  </a:lnTo>
                  <a:lnTo>
                    <a:pt x="2510759" y="843061"/>
                  </a:lnTo>
                  <a:lnTo>
                    <a:pt x="2481955" y="876381"/>
                  </a:lnTo>
                  <a:lnTo>
                    <a:pt x="2447031" y="907021"/>
                  </a:lnTo>
                  <a:lnTo>
                    <a:pt x="2406075" y="934471"/>
                  </a:lnTo>
                  <a:lnTo>
                    <a:pt x="2363243" y="956252"/>
                  </a:lnTo>
                  <a:lnTo>
                    <a:pt x="2317255" y="973651"/>
                  </a:lnTo>
                  <a:lnTo>
                    <a:pt x="2268719" y="986478"/>
                  </a:lnTo>
                  <a:lnTo>
                    <a:pt x="2218242" y="994542"/>
                  </a:lnTo>
                  <a:lnTo>
                    <a:pt x="2213309" y="1036737"/>
                  </a:lnTo>
                  <a:lnTo>
                    <a:pt x="2199896" y="1076709"/>
                  </a:lnTo>
                  <a:lnTo>
                    <a:pt x="2178716" y="1113927"/>
                  </a:lnTo>
                  <a:lnTo>
                    <a:pt x="2150479" y="1147861"/>
                  </a:lnTo>
                  <a:lnTo>
                    <a:pt x="2115896" y="1177978"/>
                  </a:lnTo>
                  <a:lnTo>
                    <a:pt x="2075678" y="1203748"/>
                  </a:lnTo>
                  <a:lnTo>
                    <a:pt x="2030536" y="1224639"/>
                  </a:lnTo>
                  <a:lnTo>
                    <a:pt x="1981181" y="1240121"/>
                  </a:lnTo>
                  <a:lnTo>
                    <a:pt x="1928324" y="1249663"/>
                  </a:lnTo>
                  <a:lnTo>
                    <a:pt x="1872675" y="1252733"/>
                  </a:lnTo>
                  <a:lnTo>
                    <a:pt x="1825608" y="1249973"/>
                  </a:lnTo>
                  <a:lnTo>
                    <a:pt x="1779695" y="1242367"/>
                  </a:lnTo>
                  <a:lnTo>
                    <a:pt x="1735569" y="1230070"/>
                  </a:lnTo>
                  <a:lnTo>
                    <a:pt x="1693859" y="1213236"/>
                  </a:lnTo>
                  <a:lnTo>
                    <a:pt x="1674636" y="1252026"/>
                  </a:lnTo>
                  <a:lnTo>
                    <a:pt x="1649366" y="1287653"/>
                  </a:lnTo>
                  <a:lnTo>
                    <a:pt x="1618644" y="1319874"/>
                  </a:lnTo>
                  <a:lnTo>
                    <a:pt x="1583064" y="1348449"/>
                  </a:lnTo>
                  <a:lnTo>
                    <a:pt x="1543220" y="1373134"/>
                  </a:lnTo>
                  <a:lnTo>
                    <a:pt x="1499708" y="1393687"/>
                  </a:lnTo>
                  <a:lnTo>
                    <a:pt x="1453121" y="1409867"/>
                  </a:lnTo>
                  <a:lnTo>
                    <a:pt x="1404055" y="1421431"/>
                  </a:lnTo>
                  <a:lnTo>
                    <a:pt x="1353102" y="1428138"/>
                  </a:lnTo>
                  <a:lnTo>
                    <a:pt x="1300859" y="1429745"/>
                  </a:lnTo>
                  <a:lnTo>
                    <a:pt x="1247919" y="1426009"/>
                  </a:lnTo>
                  <a:lnTo>
                    <a:pt x="1194876" y="1416690"/>
                  </a:lnTo>
                  <a:lnTo>
                    <a:pt x="1143241" y="1401751"/>
                  </a:lnTo>
                  <a:lnTo>
                    <a:pt x="1095129" y="1381697"/>
                  </a:lnTo>
                  <a:lnTo>
                    <a:pt x="1051169" y="1356870"/>
                  </a:lnTo>
                  <a:lnTo>
                    <a:pt x="1011988" y="1327611"/>
                  </a:lnTo>
                  <a:lnTo>
                    <a:pt x="978214" y="1294262"/>
                  </a:lnTo>
                  <a:lnTo>
                    <a:pt x="930903" y="1313222"/>
                  </a:lnTo>
                  <a:lnTo>
                    <a:pt x="882085" y="1327598"/>
                  </a:lnTo>
                  <a:lnTo>
                    <a:pt x="832230" y="1337479"/>
                  </a:lnTo>
                  <a:lnTo>
                    <a:pt x="781812" y="1342955"/>
                  </a:lnTo>
                  <a:lnTo>
                    <a:pt x="731300" y="1344114"/>
                  </a:lnTo>
                  <a:lnTo>
                    <a:pt x="681168" y="1341045"/>
                  </a:lnTo>
                  <a:lnTo>
                    <a:pt x="631885" y="1333838"/>
                  </a:lnTo>
                  <a:lnTo>
                    <a:pt x="583925" y="1322583"/>
                  </a:lnTo>
                  <a:lnTo>
                    <a:pt x="537758" y="1307367"/>
                  </a:lnTo>
                  <a:lnTo>
                    <a:pt x="493856" y="1288280"/>
                  </a:lnTo>
                  <a:lnTo>
                    <a:pt x="452690" y="1265412"/>
                  </a:lnTo>
                  <a:lnTo>
                    <a:pt x="414732" y="1238852"/>
                  </a:lnTo>
                  <a:lnTo>
                    <a:pt x="380454" y="1208687"/>
                  </a:lnTo>
                  <a:lnTo>
                    <a:pt x="350326" y="1175009"/>
                  </a:lnTo>
                  <a:lnTo>
                    <a:pt x="345500" y="1168786"/>
                  </a:lnTo>
                  <a:lnTo>
                    <a:pt x="293164" y="1169425"/>
                  </a:lnTo>
                  <a:lnTo>
                    <a:pt x="243234" y="1162371"/>
                  </a:lnTo>
                  <a:lnTo>
                    <a:pt x="196862" y="1148313"/>
                  </a:lnTo>
                  <a:lnTo>
                    <a:pt x="155202" y="1127940"/>
                  </a:lnTo>
                  <a:lnTo>
                    <a:pt x="119406" y="1101941"/>
                  </a:lnTo>
                  <a:lnTo>
                    <a:pt x="90627" y="1071006"/>
                  </a:lnTo>
                  <a:lnTo>
                    <a:pt x="70019" y="1035823"/>
                  </a:lnTo>
                  <a:lnTo>
                    <a:pt x="58734" y="997082"/>
                  </a:lnTo>
                  <a:lnTo>
                    <a:pt x="58307" y="954362"/>
                  </a:lnTo>
                  <a:lnTo>
                    <a:pt x="69909" y="913072"/>
                  </a:lnTo>
                  <a:lnTo>
                    <a:pt x="92919" y="874638"/>
                  </a:lnTo>
                  <a:lnTo>
                    <a:pt x="126717" y="840491"/>
                  </a:lnTo>
                  <a:lnTo>
                    <a:pt x="79205" y="813187"/>
                  </a:lnTo>
                  <a:lnTo>
                    <a:pt x="42224" y="779483"/>
                  </a:lnTo>
                  <a:lnTo>
                    <a:pt x="16328" y="740987"/>
                  </a:lnTo>
                  <a:lnTo>
                    <a:pt x="2069" y="699307"/>
                  </a:lnTo>
                  <a:lnTo>
                    <a:pt x="0" y="656052"/>
                  </a:lnTo>
                  <a:lnTo>
                    <a:pt x="10673" y="612831"/>
                  </a:lnTo>
                  <a:lnTo>
                    <a:pt x="34642" y="571251"/>
                  </a:lnTo>
                  <a:lnTo>
                    <a:pt x="63093" y="541086"/>
                  </a:lnTo>
                  <a:lnTo>
                    <a:pt x="97972" y="515859"/>
                  </a:lnTo>
                  <a:lnTo>
                    <a:pt x="138205" y="496087"/>
                  </a:lnTo>
                  <a:lnTo>
                    <a:pt x="182718" y="482290"/>
                  </a:lnTo>
                  <a:lnTo>
                    <a:pt x="230438" y="474985"/>
                  </a:lnTo>
                  <a:lnTo>
                    <a:pt x="232597" y="470540"/>
                  </a:lnTo>
                  <a:close/>
                </a:path>
              </a:pathLst>
            </a:custGeom>
            <a:ln w="914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6639" y="2639440"/>
              <a:ext cx="334772" cy="43218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089647" y="2051430"/>
              <a:ext cx="1581150" cy="454025"/>
            </a:xfrm>
            <a:custGeom>
              <a:avLst/>
              <a:gdLst/>
              <a:ahLst/>
              <a:cxnLst/>
              <a:rect l="l" t="t" r="r" b="b"/>
              <a:pathLst>
                <a:path w="1581150" h="454025">
                  <a:moveTo>
                    <a:pt x="150139" y="26416"/>
                  </a:moveTo>
                  <a:lnTo>
                    <a:pt x="110951" y="26431"/>
                  </a:lnTo>
                  <a:lnTo>
                    <a:pt x="72426" y="21971"/>
                  </a:lnTo>
                  <a:lnTo>
                    <a:pt x="35223" y="13128"/>
                  </a:lnTo>
                  <a:lnTo>
                    <a:pt x="0" y="0"/>
                  </a:lnTo>
                </a:path>
                <a:path w="1581150" h="454025">
                  <a:moveTo>
                    <a:pt x="282587" y="314960"/>
                  </a:moveTo>
                  <a:lnTo>
                    <a:pt x="266595" y="319337"/>
                  </a:lnTo>
                  <a:lnTo>
                    <a:pt x="250282" y="322929"/>
                  </a:lnTo>
                  <a:lnTo>
                    <a:pt x="233706" y="325711"/>
                  </a:lnTo>
                  <a:lnTo>
                    <a:pt x="216928" y="327660"/>
                  </a:lnTo>
                </a:path>
                <a:path w="1581150" h="454025">
                  <a:moveTo>
                    <a:pt x="848626" y="453644"/>
                  </a:moveTo>
                  <a:lnTo>
                    <a:pt x="837202" y="439886"/>
                  </a:lnTo>
                  <a:lnTo>
                    <a:pt x="826766" y="425688"/>
                  </a:lnTo>
                  <a:lnTo>
                    <a:pt x="817354" y="411085"/>
                  </a:lnTo>
                  <a:lnTo>
                    <a:pt x="809002" y="396113"/>
                  </a:lnTo>
                </a:path>
                <a:path w="1581150" h="454025">
                  <a:moveTo>
                    <a:pt x="1580527" y="310134"/>
                  </a:moveTo>
                  <a:lnTo>
                    <a:pt x="1578190" y="326104"/>
                  </a:lnTo>
                  <a:lnTo>
                    <a:pt x="1574780" y="341979"/>
                  </a:lnTo>
                  <a:lnTo>
                    <a:pt x="1570276" y="357711"/>
                  </a:lnTo>
                  <a:lnTo>
                    <a:pt x="1564652" y="373253"/>
                  </a:lnTo>
                </a:path>
              </a:pathLst>
            </a:custGeom>
            <a:ln w="914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9801" y="1966594"/>
              <a:ext cx="201803" cy="2452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92796" y="1289049"/>
              <a:ext cx="2246630" cy="519430"/>
            </a:xfrm>
            <a:custGeom>
              <a:avLst/>
              <a:gdLst/>
              <a:ahLst/>
              <a:cxnLst/>
              <a:rect l="l" t="t" r="r" b="b"/>
              <a:pathLst>
                <a:path w="2246629" h="519430">
                  <a:moveTo>
                    <a:pt x="2246109" y="430657"/>
                  </a:moveTo>
                  <a:lnTo>
                    <a:pt x="2229783" y="455507"/>
                  </a:lnTo>
                  <a:lnTo>
                    <a:pt x="2209898" y="478678"/>
                  </a:lnTo>
                  <a:lnTo>
                    <a:pt x="2186655" y="499969"/>
                  </a:lnTo>
                  <a:lnTo>
                    <a:pt x="2160257" y="519175"/>
                  </a:lnTo>
                </a:path>
                <a:path w="2246629" h="519430">
                  <a:moveTo>
                    <a:pt x="2040242" y="102108"/>
                  </a:moveTo>
                  <a:lnTo>
                    <a:pt x="2042312" y="112458"/>
                  </a:lnTo>
                  <a:lnTo>
                    <a:pt x="2043750" y="122904"/>
                  </a:lnTo>
                  <a:lnTo>
                    <a:pt x="2044546" y="133397"/>
                  </a:lnTo>
                  <a:lnTo>
                    <a:pt x="2044687" y="143890"/>
                  </a:lnTo>
                </a:path>
                <a:path w="2246629" h="519430">
                  <a:moveTo>
                    <a:pt x="1492237" y="53339"/>
                  </a:moveTo>
                  <a:lnTo>
                    <a:pt x="1501282" y="39112"/>
                  </a:lnTo>
                  <a:lnTo>
                    <a:pt x="1511636" y="25431"/>
                  </a:lnTo>
                  <a:lnTo>
                    <a:pt x="1523276" y="12370"/>
                  </a:lnTo>
                  <a:lnTo>
                    <a:pt x="1536179" y="0"/>
                  </a:lnTo>
                </a:path>
                <a:path w="2246629" h="519430">
                  <a:moveTo>
                    <a:pt x="1081011" y="78739"/>
                  </a:moveTo>
                  <a:lnTo>
                    <a:pt x="1084934" y="66859"/>
                  </a:lnTo>
                  <a:lnTo>
                    <a:pt x="1089821" y="55229"/>
                  </a:lnTo>
                  <a:lnTo>
                    <a:pt x="1095638" y="43860"/>
                  </a:lnTo>
                  <a:lnTo>
                    <a:pt x="1102347" y="32765"/>
                  </a:lnTo>
                </a:path>
                <a:path w="2246629" h="519430">
                  <a:moveTo>
                    <a:pt x="598538" y="94361"/>
                  </a:moveTo>
                  <a:lnTo>
                    <a:pt x="619155" y="104165"/>
                  </a:lnTo>
                  <a:lnTo>
                    <a:pt x="638892" y="114887"/>
                  </a:lnTo>
                  <a:lnTo>
                    <a:pt x="657724" y="126490"/>
                  </a:lnTo>
                  <a:lnTo>
                    <a:pt x="675627" y="138937"/>
                  </a:lnTo>
                </a:path>
                <a:path w="2246629" h="519430">
                  <a:moveTo>
                    <a:pt x="13436" y="445008"/>
                  </a:moveTo>
                  <a:lnTo>
                    <a:pt x="9165" y="433415"/>
                  </a:lnTo>
                  <a:lnTo>
                    <a:pt x="5499" y="421703"/>
                  </a:lnTo>
                  <a:lnTo>
                    <a:pt x="2442" y="409896"/>
                  </a:lnTo>
                  <a:lnTo>
                    <a:pt x="0" y="398017"/>
                  </a:lnTo>
                </a:path>
              </a:pathLst>
            </a:custGeom>
            <a:ln w="914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45995" y="1377822"/>
            <a:ext cx="21983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b="1" spc="-5" dirty="0">
                <a:latin typeface="Verdana"/>
                <a:cs typeface="Verdana"/>
              </a:rPr>
              <a:t>Plasma</a:t>
            </a:r>
            <a:r>
              <a:rPr sz="1200" b="1" spc="-3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TV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-Sharp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picture </a:t>
            </a:r>
            <a:r>
              <a:rPr sz="1200" b="1" spc="-39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AV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in</a:t>
            </a:r>
            <a:r>
              <a:rPr sz="1200" b="1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and</a:t>
            </a:r>
            <a:r>
              <a:rPr sz="1200" b="1" spc="-1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out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dirty="0">
                <a:latin typeface="Verdana"/>
                <a:cs typeface="Verdana"/>
              </a:rPr>
              <a:t>Surround</a:t>
            </a:r>
            <a:r>
              <a:rPr sz="1200" b="1" spc="-90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sound</a:t>
            </a:r>
            <a:endParaRPr sz="1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200" b="1" spc="-5" dirty="0">
                <a:latin typeface="Verdana"/>
                <a:cs typeface="Verdana"/>
              </a:rPr>
              <a:t>Low</a:t>
            </a:r>
            <a:r>
              <a:rPr sz="1200" b="1" spc="-5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Price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8502" y="1209659"/>
            <a:ext cx="6141720" cy="4990465"/>
            <a:chOff x="388502" y="1209659"/>
            <a:chExt cx="6141720" cy="499046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2039" y="5209032"/>
              <a:ext cx="957072" cy="990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8502" y="3749718"/>
              <a:ext cx="2941050" cy="18012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40325" y="1209659"/>
              <a:ext cx="2989285" cy="2005011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974716" y="1355216"/>
            <a:ext cx="1572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Verdana"/>
                <a:cs typeface="Verdana"/>
              </a:rPr>
              <a:t>Easy</a:t>
            </a:r>
            <a:r>
              <a:rPr sz="1200" b="1" spc="-1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to</a:t>
            </a:r>
            <a:r>
              <a:rPr sz="1200" b="1" spc="-3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fix</a:t>
            </a:r>
            <a:r>
              <a:rPr sz="1200" b="1" spc="-20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repairs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34887" y="2225458"/>
            <a:ext cx="1580690" cy="1614461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6787925" y="1142603"/>
            <a:ext cx="1753870" cy="1017905"/>
            <a:chOff x="6787925" y="1142603"/>
            <a:chExt cx="1753870" cy="1017905"/>
          </a:xfrm>
        </p:grpSpPr>
        <p:sp>
          <p:nvSpPr>
            <p:cNvPr id="19" name="object 19"/>
            <p:cNvSpPr/>
            <p:nvPr/>
          </p:nvSpPr>
          <p:spPr>
            <a:xfrm>
              <a:off x="6792497" y="1147175"/>
              <a:ext cx="1744345" cy="1008380"/>
            </a:xfrm>
            <a:custGeom>
              <a:avLst/>
              <a:gdLst/>
              <a:ahLst/>
              <a:cxnLst/>
              <a:rect l="l" t="t" r="r" b="b"/>
              <a:pathLst>
                <a:path w="1744345" h="1008380">
                  <a:moveTo>
                    <a:pt x="157323" y="221376"/>
                  </a:moveTo>
                  <a:lnTo>
                    <a:pt x="168662" y="156999"/>
                  </a:lnTo>
                  <a:lnTo>
                    <a:pt x="229845" y="103374"/>
                  </a:lnTo>
                  <a:lnTo>
                    <a:pt x="275635" y="83020"/>
                  </a:lnTo>
                  <a:lnTo>
                    <a:pt x="329692" y="68268"/>
                  </a:lnTo>
                  <a:lnTo>
                    <a:pt x="390622" y="60086"/>
                  </a:lnTo>
                  <a:lnTo>
                    <a:pt x="435998" y="58856"/>
                  </a:lnTo>
                  <a:lnTo>
                    <a:pt x="480839" y="61579"/>
                  </a:lnTo>
                  <a:lnTo>
                    <a:pt x="524228" y="68159"/>
                  </a:lnTo>
                  <a:lnTo>
                    <a:pt x="565247" y="78501"/>
                  </a:lnTo>
                  <a:lnTo>
                    <a:pt x="598873" y="53801"/>
                  </a:lnTo>
                  <a:lnTo>
                    <a:pt x="642148" y="35246"/>
                  </a:lnTo>
                  <a:lnTo>
                    <a:pt x="692294" y="23288"/>
                  </a:lnTo>
                  <a:lnTo>
                    <a:pt x="746537" y="18379"/>
                  </a:lnTo>
                  <a:lnTo>
                    <a:pt x="802099" y="20969"/>
                  </a:lnTo>
                  <a:lnTo>
                    <a:pt x="856204" y="31511"/>
                  </a:lnTo>
                  <a:lnTo>
                    <a:pt x="894744" y="45317"/>
                  </a:lnTo>
                  <a:lnTo>
                    <a:pt x="906242" y="50815"/>
                  </a:lnTo>
                  <a:lnTo>
                    <a:pt x="939136" y="26745"/>
                  </a:lnTo>
                  <a:lnTo>
                    <a:pt x="983100" y="9862"/>
                  </a:lnTo>
                  <a:lnTo>
                    <a:pt x="1034239" y="862"/>
                  </a:lnTo>
                  <a:lnTo>
                    <a:pt x="1088658" y="438"/>
                  </a:lnTo>
                  <a:lnTo>
                    <a:pt x="1142462" y="9286"/>
                  </a:lnTo>
                  <a:lnTo>
                    <a:pt x="1159960" y="14563"/>
                  </a:lnTo>
                  <a:lnTo>
                    <a:pt x="1176148" y="20828"/>
                  </a:lnTo>
                  <a:lnTo>
                    <a:pt x="1190861" y="28021"/>
                  </a:lnTo>
                  <a:lnTo>
                    <a:pt x="1203930" y="36083"/>
                  </a:lnTo>
                  <a:lnTo>
                    <a:pt x="1242956" y="17560"/>
                  </a:lnTo>
                  <a:lnTo>
                    <a:pt x="1288305" y="5495"/>
                  </a:lnTo>
                  <a:lnTo>
                    <a:pt x="1337343" y="0"/>
                  </a:lnTo>
                  <a:lnTo>
                    <a:pt x="1387440" y="1182"/>
                  </a:lnTo>
                  <a:lnTo>
                    <a:pt x="1435963" y="9152"/>
                  </a:lnTo>
                  <a:lnTo>
                    <a:pt x="1480282" y="24018"/>
                  </a:lnTo>
                  <a:lnTo>
                    <a:pt x="1523319" y="51181"/>
                  </a:lnTo>
                  <a:lnTo>
                    <a:pt x="1546449" y="84343"/>
                  </a:lnTo>
                  <a:lnTo>
                    <a:pt x="1609191" y="99307"/>
                  </a:lnTo>
                  <a:lnTo>
                    <a:pt x="1658150" y="123006"/>
                  </a:lnTo>
                  <a:lnTo>
                    <a:pt x="1690851" y="153143"/>
                  </a:lnTo>
                  <a:lnTo>
                    <a:pt x="1704819" y="187419"/>
                  </a:lnTo>
                  <a:lnTo>
                    <a:pt x="1697579" y="223535"/>
                  </a:lnTo>
                  <a:lnTo>
                    <a:pt x="1694912" y="228615"/>
                  </a:lnTo>
                  <a:lnTo>
                    <a:pt x="1691610" y="233568"/>
                  </a:lnTo>
                  <a:lnTo>
                    <a:pt x="1687673" y="238394"/>
                  </a:lnTo>
                  <a:lnTo>
                    <a:pt x="1720123" y="266861"/>
                  </a:lnTo>
                  <a:lnTo>
                    <a:pt x="1738862" y="297457"/>
                  </a:lnTo>
                  <a:lnTo>
                    <a:pt x="1744190" y="328971"/>
                  </a:lnTo>
                  <a:lnTo>
                    <a:pt x="1736405" y="360190"/>
                  </a:lnTo>
                  <a:lnTo>
                    <a:pt x="1682701" y="416889"/>
                  </a:lnTo>
                  <a:lnTo>
                    <a:pt x="1637381" y="439943"/>
                  </a:lnTo>
                  <a:lnTo>
                    <a:pt x="1576913" y="458485"/>
                  </a:lnTo>
                  <a:lnTo>
                    <a:pt x="1509492" y="468264"/>
                  </a:lnTo>
                  <a:lnTo>
                    <a:pt x="1500659" y="500869"/>
                  </a:lnTo>
                  <a:lnTo>
                    <a:pt x="1439785" y="554767"/>
                  </a:lnTo>
                  <a:lnTo>
                    <a:pt x="1392238" y="573740"/>
                  </a:lnTo>
                  <a:lnTo>
                    <a:pt x="1336281" y="585848"/>
                  </a:lnTo>
                  <a:lnTo>
                    <a:pt x="1274161" y="589930"/>
                  </a:lnTo>
                  <a:lnTo>
                    <a:pt x="1242111" y="588658"/>
                  </a:lnTo>
                  <a:lnTo>
                    <a:pt x="1210835" y="585089"/>
                  </a:lnTo>
                  <a:lnTo>
                    <a:pt x="1180774" y="579304"/>
                  </a:lnTo>
                  <a:lnTo>
                    <a:pt x="1152368" y="571388"/>
                  </a:lnTo>
                  <a:lnTo>
                    <a:pt x="1131170" y="598256"/>
                  </a:lnTo>
                  <a:lnTo>
                    <a:pt x="1063707" y="641163"/>
                  </a:lnTo>
                  <a:lnTo>
                    <a:pt x="1020177" y="656431"/>
                  </a:lnTo>
                  <a:lnTo>
                    <a:pt x="971937" y="667061"/>
                  </a:lnTo>
                  <a:lnTo>
                    <a:pt x="920357" y="672669"/>
                  </a:lnTo>
                  <a:lnTo>
                    <a:pt x="866803" y="672868"/>
                  </a:lnTo>
                  <a:lnTo>
                    <a:pt x="812643" y="667273"/>
                  </a:lnTo>
                  <a:lnTo>
                    <a:pt x="769064" y="658068"/>
                  </a:lnTo>
                  <a:lnTo>
                    <a:pt x="729378" y="645160"/>
                  </a:lnTo>
                  <a:lnTo>
                    <a:pt x="694432" y="628894"/>
                  </a:lnTo>
                  <a:lnTo>
                    <a:pt x="665069" y="609615"/>
                  </a:lnTo>
                  <a:lnTo>
                    <a:pt x="614493" y="622558"/>
                  </a:lnTo>
                  <a:lnTo>
                    <a:pt x="561871" y="630334"/>
                  </a:lnTo>
                  <a:lnTo>
                    <a:pt x="508407" y="633101"/>
                  </a:lnTo>
                  <a:lnTo>
                    <a:pt x="455311" y="631017"/>
                  </a:lnTo>
                  <a:lnTo>
                    <a:pt x="403788" y="624240"/>
                  </a:lnTo>
                  <a:lnTo>
                    <a:pt x="355048" y="612927"/>
                  </a:lnTo>
                  <a:lnTo>
                    <a:pt x="310296" y="597236"/>
                  </a:lnTo>
                  <a:lnTo>
                    <a:pt x="270739" y="577326"/>
                  </a:lnTo>
                  <a:lnTo>
                    <a:pt x="237587" y="553354"/>
                  </a:lnTo>
                  <a:lnTo>
                    <a:pt x="234285" y="550433"/>
                  </a:lnTo>
                  <a:lnTo>
                    <a:pt x="177992" y="549177"/>
                  </a:lnTo>
                  <a:lnTo>
                    <a:pt x="127089" y="539129"/>
                  </a:lnTo>
                  <a:lnTo>
                    <a:pt x="84799" y="521621"/>
                  </a:lnTo>
                  <a:lnTo>
                    <a:pt x="54347" y="497979"/>
                  </a:lnTo>
                  <a:lnTo>
                    <a:pt x="38701" y="449433"/>
                  </a:lnTo>
                  <a:lnTo>
                    <a:pt x="46610" y="429974"/>
                  </a:lnTo>
                  <a:lnTo>
                    <a:pt x="62283" y="411849"/>
                  </a:lnTo>
                  <a:lnTo>
                    <a:pt x="85314" y="395747"/>
                  </a:lnTo>
                  <a:lnTo>
                    <a:pt x="33381" y="371209"/>
                  </a:lnTo>
                  <a:lnTo>
                    <a:pt x="4272" y="339169"/>
                  </a:lnTo>
                  <a:lnTo>
                    <a:pt x="0" y="303700"/>
                  </a:lnTo>
                  <a:lnTo>
                    <a:pt x="22576" y="268874"/>
                  </a:lnTo>
                  <a:lnTo>
                    <a:pt x="47484" y="251450"/>
                  </a:lnTo>
                  <a:lnTo>
                    <a:pt x="78964" y="237775"/>
                  </a:lnTo>
                  <a:lnTo>
                    <a:pt x="115587" y="228316"/>
                  </a:lnTo>
                  <a:lnTo>
                    <a:pt x="155926" y="223535"/>
                  </a:lnTo>
                  <a:lnTo>
                    <a:pt x="157323" y="221376"/>
                  </a:lnTo>
                  <a:close/>
                </a:path>
                <a:path w="1744345" h="1008380">
                  <a:moveTo>
                    <a:pt x="976727" y="989472"/>
                  </a:moveTo>
                  <a:lnTo>
                    <a:pt x="975254" y="996803"/>
                  </a:lnTo>
                  <a:lnTo>
                    <a:pt x="971234" y="1002776"/>
                  </a:lnTo>
                  <a:lnTo>
                    <a:pt x="965261" y="1006796"/>
                  </a:lnTo>
                  <a:lnTo>
                    <a:pt x="957931" y="1008268"/>
                  </a:lnTo>
                  <a:lnTo>
                    <a:pt x="950674" y="1006796"/>
                  </a:lnTo>
                  <a:lnTo>
                    <a:pt x="944739" y="1002776"/>
                  </a:lnTo>
                  <a:lnTo>
                    <a:pt x="940732" y="996803"/>
                  </a:lnTo>
                  <a:lnTo>
                    <a:pt x="939262" y="989472"/>
                  </a:lnTo>
                  <a:lnTo>
                    <a:pt x="940732" y="982216"/>
                  </a:lnTo>
                  <a:lnTo>
                    <a:pt x="944739" y="976280"/>
                  </a:lnTo>
                  <a:lnTo>
                    <a:pt x="950674" y="972274"/>
                  </a:lnTo>
                  <a:lnTo>
                    <a:pt x="957931" y="970803"/>
                  </a:lnTo>
                  <a:lnTo>
                    <a:pt x="965261" y="972274"/>
                  </a:lnTo>
                  <a:lnTo>
                    <a:pt x="971234" y="976280"/>
                  </a:lnTo>
                  <a:lnTo>
                    <a:pt x="975254" y="982216"/>
                  </a:lnTo>
                  <a:lnTo>
                    <a:pt x="976727" y="989472"/>
                  </a:lnTo>
                  <a:close/>
                </a:path>
              </a:pathLst>
            </a:custGeom>
            <a:ln w="914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96073" y="2000758"/>
              <a:ext cx="84074" cy="8394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60132" y="1850898"/>
              <a:ext cx="121412" cy="121412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879590" y="1180973"/>
              <a:ext cx="1600200" cy="573405"/>
            </a:xfrm>
            <a:custGeom>
              <a:avLst/>
              <a:gdLst/>
              <a:ahLst/>
              <a:cxnLst/>
              <a:rect l="l" t="t" r="r" b="b"/>
              <a:pathLst>
                <a:path w="1600200" h="573405">
                  <a:moveTo>
                    <a:pt x="102234" y="371728"/>
                  </a:moveTo>
                  <a:lnTo>
                    <a:pt x="75563" y="371766"/>
                  </a:lnTo>
                  <a:lnTo>
                    <a:pt x="49355" y="369649"/>
                  </a:lnTo>
                  <a:lnTo>
                    <a:pt x="24028" y="365460"/>
                  </a:lnTo>
                  <a:lnTo>
                    <a:pt x="0" y="359282"/>
                  </a:lnTo>
                </a:path>
                <a:path w="1600200" h="573405">
                  <a:moveTo>
                    <a:pt x="192531" y="507746"/>
                  </a:moveTo>
                  <a:lnTo>
                    <a:pt x="181633" y="509768"/>
                  </a:lnTo>
                  <a:lnTo>
                    <a:pt x="170497" y="511444"/>
                  </a:lnTo>
                  <a:lnTo>
                    <a:pt x="159170" y="512764"/>
                  </a:lnTo>
                  <a:lnTo>
                    <a:pt x="147700" y="513714"/>
                  </a:lnTo>
                </a:path>
                <a:path w="1600200" h="573405">
                  <a:moveTo>
                    <a:pt x="577850" y="573024"/>
                  </a:moveTo>
                  <a:lnTo>
                    <a:pt x="570089" y="566547"/>
                  </a:lnTo>
                  <a:lnTo>
                    <a:pt x="563006" y="559879"/>
                  </a:lnTo>
                  <a:lnTo>
                    <a:pt x="556615" y="553021"/>
                  </a:lnTo>
                  <a:lnTo>
                    <a:pt x="550926" y="545973"/>
                  </a:lnTo>
                </a:path>
                <a:path w="1600200" h="573405">
                  <a:moveTo>
                    <a:pt x="1076325" y="505460"/>
                  </a:moveTo>
                  <a:lnTo>
                    <a:pt x="1074727" y="512978"/>
                  </a:lnTo>
                  <a:lnTo>
                    <a:pt x="1072403" y="520461"/>
                  </a:lnTo>
                  <a:lnTo>
                    <a:pt x="1069341" y="527873"/>
                  </a:lnTo>
                  <a:lnTo>
                    <a:pt x="1065529" y="535177"/>
                  </a:lnTo>
                </a:path>
                <a:path w="1600200" h="573405">
                  <a:moveTo>
                    <a:pt x="1290192" y="321437"/>
                  </a:moveTo>
                  <a:lnTo>
                    <a:pt x="1344929" y="340909"/>
                  </a:lnTo>
                  <a:lnTo>
                    <a:pt x="1386427" y="367109"/>
                  </a:lnTo>
                  <a:lnTo>
                    <a:pt x="1412636" y="398285"/>
                  </a:lnTo>
                  <a:lnTo>
                    <a:pt x="1421510" y="432688"/>
                  </a:lnTo>
                </a:path>
                <a:path w="1600200" h="573405">
                  <a:moveTo>
                    <a:pt x="1599691" y="202946"/>
                  </a:moveTo>
                  <a:lnTo>
                    <a:pt x="1588617" y="214671"/>
                  </a:lnTo>
                  <a:lnTo>
                    <a:pt x="1575101" y="225599"/>
                  </a:lnTo>
                  <a:lnTo>
                    <a:pt x="1559276" y="235646"/>
                  </a:lnTo>
                  <a:lnTo>
                    <a:pt x="1541271" y="244728"/>
                  </a:lnTo>
                </a:path>
                <a:path w="1600200" h="573405">
                  <a:moveTo>
                    <a:pt x="1459610" y="48132"/>
                  </a:moveTo>
                  <a:lnTo>
                    <a:pt x="1461769" y="54610"/>
                  </a:lnTo>
                  <a:lnTo>
                    <a:pt x="1462785" y="61213"/>
                  </a:lnTo>
                  <a:lnTo>
                    <a:pt x="1462658" y="67817"/>
                  </a:lnTo>
                </a:path>
                <a:path w="1600200" h="573405">
                  <a:moveTo>
                    <a:pt x="1086357" y="25146"/>
                  </a:moveTo>
                  <a:lnTo>
                    <a:pt x="1092541" y="18484"/>
                  </a:lnTo>
                  <a:lnTo>
                    <a:pt x="1099629" y="12049"/>
                  </a:lnTo>
                  <a:lnTo>
                    <a:pt x="1107574" y="5875"/>
                  </a:lnTo>
                  <a:lnTo>
                    <a:pt x="1116329" y="0"/>
                  </a:lnTo>
                </a:path>
                <a:path w="1600200" h="573405">
                  <a:moveTo>
                    <a:pt x="806450" y="37211"/>
                  </a:moveTo>
                  <a:lnTo>
                    <a:pt x="809087" y="31567"/>
                  </a:lnTo>
                  <a:lnTo>
                    <a:pt x="812403" y="26066"/>
                  </a:lnTo>
                  <a:lnTo>
                    <a:pt x="816361" y="20708"/>
                  </a:lnTo>
                  <a:lnTo>
                    <a:pt x="820927" y="15493"/>
                  </a:lnTo>
                </a:path>
                <a:path w="1600200" h="573405">
                  <a:moveTo>
                    <a:pt x="477900" y="44450"/>
                  </a:moveTo>
                  <a:lnTo>
                    <a:pt x="491918" y="49119"/>
                  </a:lnTo>
                  <a:lnTo>
                    <a:pt x="505364" y="54181"/>
                  </a:lnTo>
                  <a:lnTo>
                    <a:pt x="518191" y="59648"/>
                  </a:lnTo>
                  <a:lnTo>
                    <a:pt x="530351" y="65531"/>
                  </a:lnTo>
                </a:path>
                <a:path w="1600200" h="573405">
                  <a:moveTo>
                    <a:pt x="79375" y="209803"/>
                  </a:moveTo>
                  <a:lnTo>
                    <a:pt x="75310" y="202564"/>
                  </a:lnTo>
                  <a:lnTo>
                    <a:pt x="72262" y="195072"/>
                  </a:lnTo>
                  <a:lnTo>
                    <a:pt x="70230" y="187578"/>
                  </a:lnTo>
                </a:path>
              </a:pathLst>
            </a:custGeom>
            <a:ln w="914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204075" y="1195705"/>
            <a:ext cx="1242060" cy="57531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1200" b="1" dirty="0">
                <a:latin typeface="Verdana"/>
                <a:cs typeface="Verdana"/>
              </a:rPr>
              <a:t>Two</a:t>
            </a:r>
            <a:r>
              <a:rPr sz="1200" b="1" spc="-7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Remotes!</a:t>
            </a:r>
            <a:endParaRPr sz="12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1200" b="1" spc="-5" dirty="0">
                <a:latin typeface="Verdana"/>
                <a:cs typeface="Verdana"/>
              </a:rPr>
              <a:t>PIP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22643" y="3973687"/>
            <a:ext cx="2217420" cy="2025014"/>
            <a:chOff x="5622643" y="3973687"/>
            <a:chExt cx="2217420" cy="2025014"/>
          </a:xfrm>
        </p:grpSpPr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992368" y="4858512"/>
              <a:ext cx="1523999" cy="113995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627405" y="3978449"/>
              <a:ext cx="2207895" cy="673735"/>
            </a:xfrm>
            <a:custGeom>
              <a:avLst/>
              <a:gdLst/>
              <a:ahLst/>
              <a:cxnLst/>
              <a:rect l="l" t="t" r="r" b="b"/>
              <a:pathLst>
                <a:path w="2207895" h="673735">
                  <a:moveTo>
                    <a:pt x="199989" y="221694"/>
                  </a:moveTo>
                  <a:lnTo>
                    <a:pt x="208710" y="164935"/>
                  </a:lnTo>
                  <a:lnTo>
                    <a:pt x="267188" y="115665"/>
                  </a:lnTo>
                  <a:lnTo>
                    <a:pt x="312105" y="95464"/>
                  </a:lnTo>
                  <a:lnTo>
                    <a:pt x="365885" y="79087"/>
                  </a:lnTo>
                  <a:lnTo>
                    <a:pt x="427335" y="67183"/>
                  </a:lnTo>
                  <a:lnTo>
                    <a:pt x="495264" y="60404"/>
                  </a:lnTo>
                  <a:lnTo>
                    <a:pt x="552668" y="59173"/>
                  </a:lnTo>
                  <a:lnTo>
                    <a:pt x="609405" y="61896"/>
                  </a:lnTo>
                  <a:lnTo>
                    <a:pt x="664285" y="68476"/>
                  </a:lnTo>
                  <a:lnTo>
                    <a:pt x="716117" y="78819"/>
                  </a:lnTo>
                  <a:lnTo>
                    <a:pt x="746773" y="59735"/>
                  </a:lnTo>
                  <a:lnTo>
                    <a:pt x="784792" y="44045"/>
                  </a:lnTo>
                  <a:lnTo>
                    <a:pt x="828694" y="31938"/>
                  </a:lnTo>
                  <a:lnTo>
                    <a:pt x="876994" y="23605"/>
                  </a:lnTo>
                  <a:lnTo>
                    <a:pt x="928212" y="19238"/>
                  </a:lnTo>
                  <a:lnTo>
                    <a:pt x="980864" y="19026"/>
                  </a:lnTo>
                  <a:lnTo>
                    <a:pt x="1033469" y="23159"/>
                  </a:lnTo>
                  <a:lnTo>
                    <a:pt x="1084544" y="31829"/>
                  </a:lnTo>
                  <a:lnTo>
                    <a:pt x="1133300" y="45634"/>
                  </a:lnTo>
                  <a:lnTo>
                    <a:pt x="1147790" y="51133"/>
                  </a:lnTo>
                  <a:lnTo>
                    <a:pt x="1181383" y="30594"/>
                  </a:lnTo>
                  <a:lnTo>
                    <a:pt x="1225274" y="14966"/>
                  </a:lnTo>
                  <a:lnTo>
                    <a:pt x="1276616" y="4651"/>
                  </a:lnTo>
                  <a:lnTo>
                    <a:pt x="1332561" y="51"/>
                  </a:lnTo>
                  <a:lnTo>
                    <a:pt x="1390263" y="1567"/>
                  </a:lnTo>
                  <a:lnTo>
                    <a:pt x="1446875" y="9604"/>
                  </a:lnTo>
                  <a:lnTo>
                    <a:pt x="1489452" y="21145"/>
                  </a:lnTo>
                  <a:lnTo>
                    <a:pt x="1524599" y="36401"/>
                  </a:lnTo>
                  <a:lnTo>
                    <a:pt x="1566400" y="20130"/>
                  </a:lnTo>
                  <a:lnTo>
                    <a:pt x="1614422" y="8594"/>
                  </a:lnTo>
                  <a:lnTo>
                    <a:pt x="1666564" y="1861"/>
                  </a:lnTo>
                  <a:lnTo>
                    <a:pt x="1720728" y="0"/>
                  </a:lnTo>
                  <a:lnTo>
                    <a:pt x="1774815" y="3079"/>
                  </a:lnTo>
                  <a:lnTo>
                    <a:pt x="1826724" y="11168"/>
                  </a:lnTo>
                  <a:lnTo>
                    <a:pt x="1874357" y="24336"/>
                  </a:lnTo>
                  <a:lnTo>
                    <a:pt x="1928872" y="51498"/>
                  </a:lnTo>
                  <a:lnTo>
                    <a:pt x="1958050" y="84661"/>
                  </a:lnTo>
                  <a:lnTo>
                    <a:pt x="2025373" y="96462"/>
                  </a:lnTo>
                  <a:lnTo>
                    <a:pt x="2080962" y="114595"/>
                  </a:lnTo>
                  <a:lnTo>
                    <a:pt x="2122991" y="137731"/>
                  </a:lnTo>
                  <a:lnTo>
                    <a:pt x="2149632" y="164539"/>
                  </a:lnTo>
                  <a:lnTo>
                    <a:pt x="2159057" y="193690"/>
                  </a:lnTo>
                  <a:lnTo>
                    <a:pt x="2149439" y="223853"/>
                  </a:lnTo>
                  <a:lnTo>
                    <a:pt x="2146010" y="228933"/>
                  </a:lnTo>
                  <a:lnTo>
                    <a:pt x="2141946" y="233886"/>
                  </a:lnTo>
                  <a:lnTo>
                    <a:pt x="2136866" y="238712"/>
                  </a:lnTo>
                  <a:lnTo>
                    <a:pt x="2173788" y="263478"/>
                  </a:lnTo>
                  <a:lnTo>
                    <a:pt x="2197379" y="289992"/>
                  </a:lnTo>
                  <a:lnTo>
                    <a:pt x="2207895" y="317440"/>
                  </a:lnTo>
                  <a:lnTo>
                    <a:pt x="2205589" y="345011"/>
                  </a:lnTo>
                  <a:lnTo>
                    <a:pt x="2163530" y="397267"/>
                  </a:lnTo>
                  <a:lnTo>
                    <a:pt x="2124286" y="420328"/>
                  </a:lnTo>
                  <a:lnTo>
                    <a:pt x="2073239" y="440261"/>
                  </a:lnTo>
                  <a:lnTo>
                    <a:pt x="2036314" y="450579"/>
                  </a:lnTo>
                  <a:lnTo>
                    <a:pt x="1996721" y="458803"/>
                  </a:lnTo>
                  <a:lnTo>
                    <a:pt x="1954938" y="464835"/>
                  </a:lnTo>
                  <a:lnTo>
                    <a:pt x="1911441" y="468582"/>
                  </a:lnTo>
                  <a:lnTo>
                    <a:pt x="1903101" y="496708"/>
                  </a:lnTo>
                  <a:lnTo>
                    <a:pt x="1845027" y="545139"/>
                  </a:lnTo>
                  <a:lnTo>
                    <a:pt x="1798878" y="563982"/>
                  </a:lnTo>
                  <a:lnTo>
                    <a:pt x="1743712" y="578268"/>
                  </a:lnTo>
                  <a:lnTo>
                    <a:pt x="1681321" y="587267"/>
                  </a:lnTo>
                  <a:lnTo>
                    <a:pt x="1613499" y="590248"/>
                  </a:lnTo>
                  <a:lnTo>
                    <a:pt x="1572944" y="588976"/>
                  </a:lnTo>
                  <a:lnTo>
                    <a:pt x="1533378" y="585406"/>
                  </a:lnTo>
                  <a:lnTo>
                    <a:pt x="1495359" y="579621"/>
                  </a:lnTo>
                  <a:lnTo>
                    <a:pt x="1459448" y="571706"/>
                  </a:lnTo>
                  <a:lnTo>
                    <a:pt x="1436151" y="595753"/>
                  </a:lnTo>
                  <a:lnTo>
                    <a:pt x="1403899" y="617084"/>
                  </a:lnTo>
                  <a:lnTo>
                    <a:pt x="1363906" y="635427"/>
                  </a:lnTo>
                  <a:lnTo>
                    <a:pt x="1317388" y="650512"/>
                  </a:lnTo>
                  <a:lnTo>
                    <a:pt x="1265560" y="662068"/>
                  </a:lnTo>
                  <a:lnTo>
                    <a:pt x="1209634" y="669825"/>
                  </a:lnTo>
                  <a:lnTo>
                    <a:pt x="1150827" y="673511"/>
                  </a:lnTo>
                  <a:lnTo>
                    <a:pt x="1090353" y="672857"/>
                  </a:lnTo>
                  <a:lnTo>
                    <a:pt x="1029426" y="667591"/>
                  </a:lnTo>
                  <a:lnTo>
                    <a:pt x="974215" y="658385"/>
                  </a:lnTo>
                  <a:lnTo>
                    <a:pt x="923968" y="645477"/>
                  </a:lnTo>
                  <a:lnTo>
                    <a:pt x="879747" y="629211"/>
                  </a:lnTo>
                  <a:lnTo>
                    <a:pt x="842609" y="609933"/>
                  </a:lnTo>
                  <a:lnTo>
                    <a:pt x="790454" y="620911"/>
                  </a:lnTo>
                  <a:lnTo>
                    <a:pt x="736378" y="628412"/>
                  </a:lnTo>
                  <a:lnTo>
                    <a:pt x="681219" y="632521"/>
                  </a:lnTo>
                  <a:lnTo>
                    <a:pt x="625815" y="633324"/>
                  </a:lnTo>
                  <a:lnTo>
                    <a:pt x="571002" y="630910"/>
                  </a:lnTo>
                  <a:lnTo>
                    <a:pt x="517619" y="625363"/>
                  </a:lnTo>
                  <a:lnTo>
                    <a:pt x="466503" y="616770"/>
                  </a:lnTo>
                  <a:lnTo>
                    <a:pt x="418492" y="605218"/>
                  </a:lnTo>
                  <a:lnTo>
                    <a:pt x="374423" y="590794"/>
                  </a:lnTo>
                  <a:lnTo>
                    <a:pt x="335134" y="573583"/>
                  </a:lnTo>
                  <a:lnTo>
                    <a:pt x="301462" y="553672"/>
                  </a:lnTo>
                  <a:lnTo>
                    <a:pt x="297271" y="550751"/>
                  </a:lnTo>
                  <a:lnTo>
                    <a:pt x="237539" y="550350"/>
                  </a:lnTo>
                  <a:lnTo>
                    <a:pt x="182087" y="543690"/>
                  </a:lnTo>
                  <a:lnTo>
                    <a:pt x="133266" y="531542"/>
                  </a:lnTo>
                  <a:lnTo>
                    <a:pt x="93431" y="514673"/>
                  </a:lnTo>
                  <a:lnTo>
                    <a:pt x="50129" y="469852"/>
                  </a:lnTo>
                  <a:lnTo>
                    <a:pt x="49758" y="449750"/>
                  </a:lnTo>
                  <a:lnTo>
                    <a:pt x="59733" y="430291"/>
                  </a:lnTo>
                  <a:lnTo>
                    <a:pt x="79543" y="412166"/>
                  </a:lnTo>
                  <a:lnTo>
                    <a:pt x="108676" y="396065"/>
                  </a:lnTo>
                  <a:lnTo>
                    <a:pt x="53848" y="377164"/>
                  </a:lnTo>
                  <a:lnTo>
                    <a:pt x="17185" y="352942"/>
                  </a:lnTo>
                  <a:lnTo>
                    <a:pt x="0" y="325482"/>
                  </a:lnTo>
                  <a:lnTo>
                    <a:pt x="3601" y="296871"/>
                  </a:lnTo>
                  <a:lnTo>
                    <a:pt x="60888" y="251767"/>
                  </a:lnTo>
                  <a:lnTo>
                    <a:pt x="100738" y="238093"/>
                  </a:lnTo>
                  <a:lnTo>
                    <a:pt x="147066" y="228633"/>
                  </a:lnTo>
                  <a:lnTo>
                    <a:pt x="198084" y="223853"/>
                  </a:lnTo>
                  <a:lnTo>
                    <a:pt x="199989" y="221694"/>
                  </a:lnTo>
                  <a:close/>
                </a:path>
              </a:pathLst>
            </a:custGeom>
            <a:ln w="914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691122" y="4664583"/>
              <a:ext cx="121411" cy="27254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738495" y="4012565"/>
              <a:ext cx="2025014" cy="573405"/>
            </a:xfrm>
            <a:custGeom>
              <a:avLst/>
              <a:gdLst/>
              <a:ahLst/>
              <a:cxnLst/>
              <a:rect l="l" t="t" r="r" b="b"/>
              <a:pathLst>
                <a:path w="2025015" h="573404">
                  <a:moveTo>
                    <a:pt x="129412" y="371729"/>
                  </a:moveTo>
                  <a:lnTo>
                    <a:pt x="95619" y="371766"/>
                  </a:lnTo>
                  <a:lnTo>
                    <a:pt x="62420" y="369649"/>
                  </a:lnTo>
                  <a:lnTo>
                    <a:pt x="30364" y="365460"/>
                  </a:lnTo>
                  <a:lnTo>
                    <a:pt x="0" y="359283"/>
                  </a:lnTo>
                </a:path>
                <a:path w="2025015" h="573404">
                  <a:moveTo>
                    <a:pt x="243585" y="507746"/>
                  </a:moveTo>
                  <a:lnTo>
                    <a:pt x="229806" y="509768"/>
                  </a:lnTo>
                  <a:lnTo>
                    <a:pt x="215741" y="511444"/>
                  </a:lnTo>
                  <a:lnTo>
                    <a:pt x="201437" y="512764"/>
                  </a:lnTo>
                  <a:lnTo>
                    <a:pt x="186943" y="513715"/>
                  </a:lnTo>
                </a:path>
                <a:path w="2025015" h="573404">
                  <a:moveTo>
                    <a:pt x="731392" y="573024"/>
                  </a:moveTo>
                  <a:lnTo>
                    <a:pt x="721536" y="566547"/>
                  </a:lnTo>
                  <a:lnTo>
                    <a:pt x="712549" y="559879"/>
                  </a:lnTo>
                  <a:lnTo>
                    <a:pt x="704443" y="553021"/>
                  </a:lnTo>
                  <a:lnTo>
                    <a:pt x="697229" y="545973"/>
                  </a:lnTo>
                </a:path>
                <a:path w="2025015" h="573404">
                  <a:moveTo>
                    <a:pt x="1362202" y="505460"/>
                  </a:moveTo>
                  <a:lnTo>
                    <a:pt x="1360203" y="512978"/>
                  </a:lnTo>
                  <a:lnTo>
                    <a:pt x="1357264" y="520461"/>
                  </a:lnTo>
                  <a:lnTo>
                    <a:pt x="1353397" y="527873"/>
                  </a:lnTo>
                  <a:lnTo>
                    <a:pt x="1348612" y="535178"/>
                  </a:lnTo>
                </a:path>
                <a:path w="2025015" h="573404">
                  <a:moveTo>
                    <a:pt x="1632965" y="321437"/>
                  </a:moveTo>
                  <a:lnTo>
                    <a:pt x="1689683" y="336420"/>
                  </a:lnTo>
                  <a:lnTo>
                    <a:pt x="1735970" y="355934"/>
                  </a:lnTo>
                  <a:lnTo>
                    <a:pt x="1770510" y="379080"/>
                  </a:lnTo>
                  <a:lnTo>
                    <a:pt x="1791986" y="404964"/>
                  </a:lnTo>
                  <a:lnTo>
                    <a:pt x="1799081" y="432689"/>
                  </a:lnTo>
                </a:path>
                <a:path w="2025015" h="573404">
                  <a:moveTo>
                    <a:pt x="2024760" y="202946"/>
                  </a:moveTo>
                  <a:lnTo>
                    <a:pt x="2010747" y="214671"/>
                  </a:lnTo>
                  <a:lnTo>
                    <a:pt x="1993614" y="225599"/>
                  </a:lnTo>
                  <a:lnTo>
                    <a:pt x="1973576" y="235646"/>
                  </a:lnTo>
                  <a:lnTo>
                    <a:pt x="1950847" y="244729"/>
                  </a:lnTo>
                </a:path>
                <a:path w="2025015" h="573404">
                  <a:moveTo>
                    <a:pt x="1847341" y="48133"/>
                  </a:moveTo>
                  <a:lnTo>
                    <a:pt x="1850135" y="54610"/>
                  </a:lnTo>
                  <a:lnTo>
                    <a:pt x="1851405" y="61214"/>
                  </a:lnTo>
                  <a:lnTo>
                    <a:pt x="1851278" y="67818"/>
                  </a:lnTo>
                </a:path>
                <a:path w="2025015" h="573404">
                  <a:moveTo>
                    <a:pt x="1375028" y="25146"/>
                  </a:moveTo>
                  <a:lnTo>
                    <a:pt x="1382835" y="18484"/>
                  </a:lnTo>
                  <a:lnTo>
                    <a:pt x="1391761" y="12049"/>
                  </a:lnTo>
                  <a:lnTo>
                    <a:pt x="1401782" y="5875"/>
                  </a:lnTo>
                  <a:lnTo>
                    <a:pt x="1412875" y="0"/>
                  </a:lnTo>
                </a:path>
                <a:path w="2025015" h="573404">
                  <a:moveTo>
                    <a:pt x="1020699" y="37211"/>
                  </a:moveTo>
                  <a:lnTo>
                    <a:pt x="1024056" y="31567"/>
                  </a:lnTo>
                  <a:lnTo>
                    <a:pt x="1028223" y="26066"/>
                  </a:lnTo>
                  <a:lnTo>
                    <a:pt x="1033200" y="20708"/>
                  </a:lnTo>
                  <a:lnTo>
                    <a:pt x="1038986" y="15493"/>
                  </a:lnTo>
                </a:path>
                <a:path w="2025015" h="573404">
                  <a:moveTo>
                    <a:pt x="604774" y="44450"/>
                  </a:moveTo>
                  <a:lnTo>
                    <a:pt x="622510" y="49119"/>
                  </a:lnTo>
                  <a:lnTo>
                    <a:pt x="639508" y="54181"/>
                  </a:lnTo>
                  <a:lnTo>
                    <a:pt x="655744" y="59648"/>
                  </a:lnTo>
                  <a:lnTo>
                    <a:pt x="671194" y="65532"/>
                  </a:lnTo>
                </a:path>
                <a:path w="2025015" h="573404">
                  <a:moveTo>
                    <a:pt x="100456" y="209804"/>
                  </a:moveTo>
                  <a:lnTo>
                    <a:pt x="95250" y="202565"/>
                  </a:lnTo>
                  <a:lnTo>
                    <a:pt x="91312" y="195072"/>
                  </a:lnTo>
                  <a:lnTo>
                    <a:pt x="88900" y="187579"/>
                  </a:lnTo>
                </a:path>
              </a:pathLst>
            </a:custGeom>
            <a:ln w="914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851397" y="4028694"/>
            <a:ext cx="1778000" cy="57467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9"/>
              </a:spcBef>
            </a:pPr>
            <a:r>
              <a:rPr sz="1200" b="1" spc="-5" dirty="0">
                <a:latin typeface="Verdana"/>
                <a:cs typeface="Verdana"/>
              </a:rPr>
              <a:t>Hope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dirty="0">
                <a:latin typeface="Verdana"/>
                <a:cs typeface="Verdana"/>
              </a:rPr>
              <a:t>it’ll</a:t>
            </a:r>
            <a:r>
              <a:rPr sz="1200" b="1" spc="39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be</a:t>
            </a:r>
            <a:r>
              <a:rPr sz="1200" b="1" spc="-25" dirty="0">
                <a:latin typeface="Verdana"/>
                <a:cs typeface="Verdana"/>
              </a:rPr>
              <a:t> </a:t>
            </a:r>
            <a:r>
              <a:rPr sz="1200" b="1" spc="-5" dirty="0">
                <a:latin typeface="Verdana"/>
                <a:cs typeface="Verdana"/>
              </a:rPr>
              <a:t>easy </a:t>
            </a:r>
            <a:r>
              <a:rPr sz="1200" b="1" dirty="0">
                <a:latin typeface="Verdana"/>
                <a:cs typeface="Verdana"/>
              </a:rPr>
              <a:t>to</a:t>
            </a:r>
            <a:endParaRPr sz="1200">
              <a:latin typeface="Verdana"/>
              <a:cs typeface="Verdana"/>
            </a:endParaRPr>
          </a:p>
          <a:p>
            <a:pPr marL="52705" algn="ctr">
              <a:lnSpc>
                <a:spcPct val="100000"/>
              </a:lnSpc>
              <a:spcBef>
                <a:spcPts val="720"/>
              </a:spcBef>
            </a:pPr>
            <a:r>
              <a:rPr sz="1200" b="1" spc="-5" dirty="0">
                <a:latin typeface="Verdana"/>
                <a:cs typeface="Verdana"/>
              </a:rPr>
              <a:t>operate</a:t>
            </a:r>
            <a:endParaRPr sz="1200">
              <a:latin typeface="Verdana"/>
              <a:cs typeface="Verdan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009356" y="3635627"/>
            <a:ext cx="2108915" cy="195576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4749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6.3	</a:t>
            </a:r>
            <a:r>
              <a:rPr dirty="0"/>
              <a:t>Challenges</a:t>
            </a:r>
            <a:r>
              <a:rPr spc="-60" dirty="0"/>
              <a:t> </a:t>
            </a:r>
            <a:r>
              <a:rPr spc="5" dirty="0"/>
              <a:t>in</a:t>
            </a:r>
            <a:r>
              <a:rPr spc="-45" dirty="0"/>
              <a:t> </a:t>
            </a:r>
            <a:r>
              <a:rPr spc="-10" dirty="0"/>
              <a:t>Requirement</a:t>
            </a:r>
            <a:r>
              <a:rPr spc="-15" dirty="0"/>
              <a:t> </a:t>
            </a:r>
            <a:r>
              <a:rPr spc="-5" dirty="0"/>
              <a:t>Gathering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077595"/>
            <a:ext cx="8804910" cy="159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Requirement</a:t>
            </a:r>
            <a:r>
              <a:rPr sz="1800" dirty="0">
                <a:latin typeface="Verdana"/>
                <a:cs typeface="Verdana"/>
              </a:rPr>
              <a:t> Problems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single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No.1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reason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projects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fail.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40100"/>
              </a:lnSpc>
              <a:spcBef>
                <a:spcPts val="1150"/>
              </a:spcBef>
            </a:pPr>
            <a:r>
              <a:rPr sz="1800" spc="-5" dirty="0">
                <a:latin typeface="Verdana"/>
                <a:cs typeface="Verdana"/>
              </a:rPr>
              <a:t>According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Standish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Group’s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1995 </a:t>
            </a:r>
            <a:r>
              <a:rPr sz="1800" spc="-10" dirty="0">
                <a:latin typeface="Verdana"/>
                <a:cs typeface="Verdana"/>
              </a:rPr>
              <a:t>CHAOS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35" dirty="0">
                <a:latin typeface="Verdana"/>
                <a:cs typeface="Verdana"/>
              </a:rPr>
              <a:t>survey,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top </a:t>
            </a:r>
            <a:r>
              <a:rPr sz="1800" spc="-5" dirty="0">
                <a:latin typeface="Verdana"/>
                <a:cs typeface="Verdana"/>
              </a:rPr>
              <a:t>two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“project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impaired”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factors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were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incomplete</a:t>
            </a:r>
            <a:r>
              <a:rPr sz="1800" b="1" spc="3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requirements</a:t>
            </a:r>
            <a:r>
              <a:rPr sz="1800" b="1" spc="1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lack </a:t>
            </a:r>
            <a:r>
              <a:rPr sz="1800" b="1" spc="-10" dirty="0">
                <a:latin typeface="Verdana"/>
                <a:cs typeface="Verdana"/>
              </a:rPr>
              <a:t>of</a:t>
            </a:r>
            <a:r>
              <a:rPr sz="1800" b="1" spc="1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user </a:t>
            </a:r>
            <a:r>
              <a:rPr sz="1800" b="1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involvement.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223" y="2816351"/>
            <a:ext cx="6906768" cy="40325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4654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6.4	</a:t>
            </a:r>
            <a:r>
              <a:rPr spc="-15" dirty="0"/>
              <a:t>Why</a:t>
            </a:r>
            <a:r>
              <a:rPr spc="-5" dirty="0"/>
              <a:t> do</a:t>
            </a:r>
            <a:r>
              <a:rPr spc="-15" dirty="0"/>
              <a:t> </a:t>
            </a:r>
            <a:r>
              <a:rPr spc="-10" dirty="0"/>
              <a:t>we</a:t>
            </a:r>
            <a:r>
              <a:rPr spc="-30" dirty="0"/>
              <a:t> </a:t>
            </a:r>
            <a:r>
              <a:rPr spc="-10" dirty="0"/>
              <a:t>need</a:t>
            </a:r>
            <a:r>
              <a:rPr spc="5" dirty="0"/>
              <a:t> </a:t>
            </a:r>
            <a:r>
              <a:rPr spc="-10" dirty="0"/>
              <a:t>good</a:t>
            </a:r>
            <a:r>
              <a:rPr spc="25" dirty="0"/>
              <a:t> </a:t>
            </a:r>
            <a:r>
              <a:rPr spc="-5" dirty="0"/>
              <a:t>requirements?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16312"/>
            <a:ext cx="4761230" cy="7023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15" dirty="0">
                <a:latin typeface="Verdana"/>
                <a:cs typeface="Verdana"/>
              </a:rPr>
              <a:t>Why</a:t>
            </a:r>
            <a:r>
              <a:rPr sz="1800" dirty="0">
                <a:latin typeface="Verdana"/>
                <a:cs typeface="Verdana"/>
              </a:rPr>
              <a:t> do </a:t>
            </a:r>
            <a:r>
              <a:rPr sz="1800" spc="-5" dirty="0">
                <a:latin typeface="Verdana"/>
                <a:cs typeface="Verdana"/>
              </a:rPr>
              <a:t>we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need 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requirement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phase?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Verdana"/>
                <a:cs typeface="Verdana"/>
              </a:rPr>
              <a:t>What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supposed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achieve?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5487" y="2389632"/>
            <a:ext cx="3243580" cy="643255"/>
            <a:chOff x="475487" y="2389632"/>
            <a:chExt cx="3243580" cy="643255"/>
          </a:xfrm>
        </p:grpSpPr>
        <p:sp>
          <p:nvSpPr>
            <p:cNvPr id="5" name="object 5"/>
            <p:cNvSpPr/>
            <p:nvPr/>
          </p:nvSpPr>
          <p:spPr>
            <a:xfrm>
              <a:off x="480059" y="2394204"/>
              <a:ext cx="3234055" cy="634365"/>
            </a:xfrm>
            <a:custGeom>
              <a:avLst/>
              <a:gdLst/>
              <a:ahLst/>
              <a:cxnLst/>
              <a:rect l="l" t="t" r="r" b="b"/>
              <a:pathLst>
                <a:path w="3234054" h="634364">
                  <a:moveTo>
                    <a:pt x="2469896" y="0"/>
                  </a:moveTo>
                  <a:lnTo>
                    <a:pt x="0" y="0"/>
                  </a:lnTo>
                  <a:lnTo>
                    <a:pt x="0" y="633984"/>
                  </a:lnTo>
                  <a:lnTo>
                    <a:pt x="2469896" y="633984"/>
                  </a:lnTo>
                  <a:lnTo>
                    <a:pt x="3233928" y="316992"/>
                  </a:lnTo>
                  <a:lnTo>
                    <a:pt x="246989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0059" y="2394204"/>
              <a:ext cx="3234055" cy="634365"/>
            </a:xfrm>
            <a:custGeom>
              <a:avLst/>
              <a:gdLst/>
              <a:ahLst/>
              <a:cxnLst/>
              <a:rect l="l" t="t" r="r" b="b"/>
              <a:pathLst>
                <a:path w="3234054" h="634364">
                  <a:moveTo>
                    <a:pt x="0" y="0"/>
                  </a:moveTo>
                  <a:lnTo>
                    <a:pt x="2469896" y="0"/>
                  </a:lnTo>
                  <a:lnTo>
                    <a:pt x="3233928" y="316992"/>
                  </a:lnTo>
                  <a:lnTo>
                    <a:pt x="2469896" y="633984"/>
                  </a:lnTo>
                  <a:lnTo>
                    <a:pt x="0" y="63398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75487" y="3151632"/>
            <a:ext cx="3243580" cy="646430"/>
            <a:chOff x="475487" y="3151632"/>
            <a:chExt cx="3243580" cy="646430"/>
          </a:xfrm>
        </p:grpSpPr>
        <p:sp>
          <p:nvSpPr>
            <p:cNvPr id="8" name="object 8"/>
            <p:cNvSpPr/>
            <p:nvPr/>
          </p:nvSpPr>
          <p:spPr>
            <a:xfrm>
              <a:off x="480059" y="3156204"/>
              <a:ext cx="3234055" cy="637540"/>
            </a:xfrm>
            <a:custGeom>
              <a:avLst/>
              <a:gdLst/>
              <a:ahLst/>
              <a:cxnLst/>
              <a:rect l="l" t="t" r="r" b="b"/>
              <a:pathLst>
                <a:path w="3234054" h="637539">
                  <a:moveTo>
                    <a:pt x="2466213" y="0"/>
                  </a:moveTo>
                  <a:lnTo>
                    <a:pt x="0" y="0"/>
                  </a:lnTo>
                  <a:lnTo>
                    <a:pt x="0" y="637032"/>
                  </a:lnTo>
                  <a:lnTo>
                    <a:pt x="2466213" y="637032"/>
                  </a:lnTo>
                  <a:lnTo>
                    <a:pt x="3233928" y="318516"/>
                  </a:lnTo>
                  <a:lnTo>
                    <a:pt x="246621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0059" y="3156204"/>
              <a:ext cx="3234055" cy="637540"/>
            </a:xfrm>
            <a:custGeom>
              <a:avLst/>
              <a:gdLst/>
              <a:ahLst/>
              <a:cxnLst/>
              <a:rect l="l" t="t" r="r" b="b"/>
              <a:pathLst>
                <a:path w="3234054" h="637539">
                  <a:moveTo>
                    <a:pt x="0" y="0"/>
                  </a:moveTo>
                  <a:lnTo>
                    <a:pt x="2466213" y="0"/>
                  </a:lnTo>
                  <a:lnTo>
                    <a:pt x="3233928" y="318516"/>
                  </a:lnTo>
                  <a:lnTo>
                    <a:pt x="2466213" y="637032"/>
                  </a:lnTo>
                  <a:lnTo>
                    <a:pt x="0" y="637032"/>
                  </a:lnTo>
                  <a:lnTo>
                    <a:pt x="0" y="0"/>
                  </a:lnTo>
                  <a:close/>
                </a:path>
              </a:pathLst>
            </a:custGeom>
            <a:ln w="9143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51104" y="3913632"/>
            <a:ext cx="3246120" cy="646430"/>
            <a:chOff x="451104" y="3913632"/>
            <a:chExt cx="3246120" cy="646430"/>
          </a:xfrm>
        </p:grpSpPr>
        <p:sp>
          <p:nvSpPr>
            <p:cNvPr id="11" name="object 11"/>
            <p:cNvSpPr/>
            <p:nvPr/>
          </p:nvSpPr>
          <p:spPr>
            <a:xfrm>
              <a:off x="455676" y="3918204"/>
              <a:ext cx="3237230" cy="637540"/>
            </a:xfrm>
            <a:custGeom>
              <a:avLst/>
              <a:gdLst/>
              <a:ahLst/>
              <a:cxnLst/>
              <a:rect l="l" t="t" r="r" b="b"/>
              <a:pathLst>
                <a:path w="3237229" h="637539">
                  <a:moveTo>
                    <a:pt x="2469261" y="0"/>
                  </a:moveTo>
                  <a:lnTo>
                    <a:pt x="0" y="0"/>
                  </a:lnTo>
                  <a:lnTo>
                    <a:pt x="0" y="637032"/>
                  </a:lnTo>
                  <a:lnTo>
                    <a:pt x="2469261" y="637032"/>
                  </a:lnTo>
                  <a:lnTo>
                    <a:pt x="3236976" y="318516"/>
                  </a:lnTo>
                  <a:lnTo>
                    <a:pt x="2469261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5676" y="3918204"/>
              <a:ext cx="3237230" cy="637540"/>
            </a:xfrm>
            <a:custGeom>
              <a:avLst/>
              <a:gdLst/>
              <a:ahLst/>
              <a:cxnLst/>
              <a:rect l="l" t="t" r="r" b="b"/>
              <a:pathLst>
                <a:path w="3237229" h="637539">
                  <a:moveTo>
                    <a:pt x="0" y="0"/>
                  </a:moveTo>
                  <a:lnTo>
                    <a:pt x="2469261" y="0"/>
                  </a:lnTo>
                  <a:lnTo>
                    <a:pt x="3236976" y="318516"/>
                  </a:lnTo>
                  <a:lnTo>
                    <a:pt x="2469261" y="637032"/>
                  </a:lnTo>
                  <a:lnTo>
                    <a:pt x="0" y="63703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475487" y="4678679"/>
            <a:ext cx="3243580" cy="643255"/>
            <a:chOff x="475487" y="4678679"/>
            <a:chExt cx="3243580" cy="643255"/>
          </a:xfrm>
        </p:grpSpPr>
        <p:sp>
          <p:nvSpPr>
            <p:cNvPr id="14" name="object 14"/>
            <p:cNvSpPr/>
            <p:nvPr/>
          </p:nvSpPr>
          <p:spPr>
            <a:xfrm>
              <a:off x="480059" y="4683251"/>
              <a:ext cx="3234055" cy="634365"/>
            </a:xfrm>
            <a:custGeom>
              <a:avLst/>
              <a:gdLst/>
              <a:ahLst/>
              <a:cxnLst/>
              <a:rect l="l" t="t" r="r" b="b"/>
              <a:pathLst>
                <a:path w="3234054" h="634364">
                  <a:moveTo>
                    <a:pt x="2469896" y="0"/>
                  </a:moveTo>
                  <a:lnTo>
                    <a:pt x="0" y="0"/>
                  </a:lnTo>
                  <a:lnTo>
                    <a:pt x="0" y="633984"/>
                  </a:lnTo>
                  <a:lnTo>
                    <a:pt x="2469896" y="633984"/>
                  </a:lnTo>
                  <a:lnTo>
                    <a:pt x="3233928" y="316992"/>
                  </a:lnTo>
                  <a:lnTo>
                    <a:pt x="246989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059" y="4683251"/>
              <a:ext cx="3234055" cy="634365"/>
            </a:xfrm>
            <a:custGeom>
              <a:avLst/>
              <a:gdLst/>
              <a:ahLst/>
              <a:cxnLst/>
              <a:rect l="l" t="t" r="r" b="b"/>
              <a:pathLst>
                <a:path w="3234054" h="634364">
                  <a:moveTo>
                    <a:pt x="0" y="0"/>
                  </a:moveTo>
                  <a:lnTo>
                    <a:pt x="2469896" y="0"/>
                  </a:lnTo>
                  <a:lnTo>
                    <a:pt x="3233928" y="316992"/>
                  </a:lnTo>
                  <a:lnTo>
                    <a:pt x="2469896" y="633984"/>
                  </a:lnTo>
                  <a:lnTo>
                    <a:pt x="0" y="633984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75487" y="5440679"/>
            <a:ext cx="3243580" cy="646430"/>
            <a:chOff x="475487" y="5440679"/>
            <a:chExt cx="3243580" cy="646430"/>
          </a:xfrm>
        </p:grpSpPr>
        <p:sp>
          <p:nvSpPr>
            <p:cNvPr id="17" name="object 17"/>
            <p:cNvSpPr/>
            <p:nvPr/>
          </p:nvSpPr>
          <p:spPr>
            <a:xfrm>
              <a:off x="480059" y="5445251"/>
              <a:ext cx="3234055" cy="637540"/>
            </a:xfrm>
            <a:custGeom>
              <a:avLst/>
              <a:gdLst/>
              <a:ahLst/>
              <a:cxnLst/>
              <a:rect l="l" t="t" r="r" b="b"/>
              <a:pathLst>
                <a:path w="3234054" h="637539">
                  <a:moveTo>
                    <a:pt x="2466213" y="0"/>
                  </a:moveTo>
                  <a:lnTo>
                    <a:pt x="0" y="0"/>
                  </a:lnTo>
                  <a:lnTo>
                    <a:pt x="0" y="637032"/>
                  </a:lnTo>
                  <a:lnTo>
                    <a:pt x="2466213" y="637032"/>
                  </a:lnTo>
                  <a:lnTo>
                    <a:pt x="3233928" y="318516"/>
                  </a:lnTo>
                  <a:lnTo>
                    <a:pt x="246621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059" y="5445251"/>
              <a:ext cx="3234055" cy="637540"/>
            </a:xfrm>
            <a:custGeom>
              <a:avLst/>
              <a:gdLst/>
              <a:ahLst/>
              <a:cxnLst/>
              <a:rect l="l" t="t" r="r" b="b"/>
              <a:pathLst>
                <a:path w="3234054" h="637539">
                  <a:moveTo>
                    <a:pt x="0" y="0"/>
                  </a:moveTo>
                  <a:lnTo>
                    <a:pt x="2466213" y="0"/>
                  </a:lnTo>
                  <a:lnTo>
                    <a:pt x="3233928" y="318516"/>
                  </a:lnTo>
                  <a:lnTo>
                    <a:pt x="2466213" y="637032"/>
                  </a:lnTo>
                  <a:lnTo>
                    <a:pt x="0" y="637032"/>
                  </a:lnTo>
                  <a:lnTo>
                    <a:pt x="0" y="0"/>
                  </a:lnTo>
                  <a:close/>
                </a:path>
              </a:pathLst>
            </a:custGeom>
            <a:ln w="9144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71296" y="2425445"/>
            <a:ext cx="22174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solidFill>
                  <a:srgbClr val="FFFFFF"/>
                </a:solidFill>
                <a:latin typeface="Candara"/>
                <a:cs typeface="Candara"/>
              </a:rPr>
              <a:t>Ensures </a:t>
            </a:r>
            <a:r>
              <a:rPr sz="1600" b="1" spc="-5" dirty="0">
                <a:solidFill>
                  <a:srgbClr val="FFFFFF"/>
                </a:solidFill>
                <a:latin typeface="Candara"/>
                <a:cs typeface="Candara"/>
              </a:rPr>
              <a:t>Completeness of </a:t>
            </a:r>
            <a:r>
              <a:rPr sz="1600" b="1" spc="-335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ndara"/>
                <a:cs typeface="Candara"/>
              </a:rPr>
              <a:t>Product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1296" y="3364738"/>
            <a:ext cx="26377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FFFFFF"/>
                </a:solidFill>
                <a:latin typeface="Candara"/>
                <a:cs typeface="Candara"/>
              </a:rPr>
              <a:t>Cost</a:t>
            </a:r>
            <a:r>
              <a:rPr sz="1600" b="1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Candara"/>
                <a:cs typeface="Candara"/>
              </a:rPr>
              <a:t>&amp;</a:t>
            </a:r>
            <a:r>
              <a:rPr sz="1600" b="1" spc="-5" dirty="0">
                <a:solidFill>
                  <a:srgbClr val="FFFFFF"/>
                </a:solidFill>
                <a:latin typeface="Candara"/>
                <a:cs typeface="Candara"/>
              </a:rPr>
              <a:t> Schedule</a:t>
            </a:r>
            <a:r>
              <a:rPr sz="1600" b="1" spc="-15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ndara"/>
                <a:cs typeface="Candara"/>
              </a:rPr>
              <a:t>Predictability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1296" y="3961002"/>
            <a:ext cx="2558415" cy="4514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FFFFFF"/>
                </a:solidFill>
                <a:latin typeface="Candara"/>
                <a:cs typeface="Candara"/>
              </a:rPr>
              <a:t>Reduced </a:t>
            </a:r>
            <a:r>
              <a:rPr sz="1400" b="1" spc="-10" dirty="0">
                <a:solidFill>
                  <a:srgbClr val="FFFFFF"/>
                </a:solidFill>
                <a:latin typeface="Candara"/>
                <a:cs typeface="Candara"/>
              </a:rPr>
              <a:t>Changes</a:t>
            </a:r>
            <a:r>
              <a:rPr sz="1400" b="1" spc="4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ndara"/>
                <a:cs typeface="Candara"/>
              </a:rPr>
              <a:t>later </a:t>
            </a:r>
            <a:r>
              <a:rPr sz="1400" b="1" spc="-15" dirty="0">
                <a:solidFill>
                  <a:srgbClr val="FFFFFF"/>
                </a:solidFill>
                <a:latin typeface="Candara"/>
                <a:cs typeface="Candara"/>
              </a:rPr>
              <a:t>in</a:t>
            </a:r>
            <a:r>
              <a:rPr sz="1400" b="1" spc="25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ndara"/>
                <a:cs typeface="Candara"/>
              </a:rPr>
              <a:t>the</a:t>
            </a:r>
            <a:r>
              <a:rPr sz="1400" b="1" spc="5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ndara"/>
                <a:cs typeface="Candara"/>
              </a:rPr>
              <a:t>Life </a:t>
            </a:r>
            <a:r>
              <a:rPr sz="1400" b="1" spc="-29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ndara"/>
                <a:cs typeface="Candara"/>
              </a:rPr>
              <a:t>Cycle</a:t>
            </a:r>
            <a:endParaRPr sz="1400">
              <a:latin typeface="Candara"/>
              <a:cs typeface="Candar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1296" y="4734305"/>
            <a:ext cx="23602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b="1" spc="-5" dirty="0">
                <a:solidFill>
                  <a:srgbClr val="FFFFFF"/>
                </a:solidFill>
                <a:latin typeface="Candara"/>
                <a:cs typeface="Candara"/>
              </a:rPr>
              <a:t>Better</a:t>
            </a:r>
            <a:r>
              <a:rPr sz="1600" b="1" spc="-25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ndara"/>
                <a:cs typeface="Candara"/>
              </a:rPr>
              <a:t>Consensus</a:t>
            </a:r>
            <a:r>
              <a:rPr sz="1600" b="1" spc="-3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ndara"/>
                <a:cs typeface="Candara"/>
              </a:rPr>
              <a:t>amongst </a:t>
            </a:r>
            <a:r>
              <a:rPr sz="1600" b="1" spc="-33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ndara"/>
                <a:cs typeface="Candara"/>
              </a:rPr>
              <a:t>Stakeholders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1296" y="5629757"/>
            <a:ext cx="284035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b="1" dirty="0">
                <a:solidFill>
                  <a:srgbClr val="FFFFFF"/>
                </a:solidFill>
                <a:latin typeface="Candara"/>
                <a:cs typeface="Candara"/>
              </a:rPr>
              <a:t>Reduce</a:t>
            </a:r>
            <a:r>
              <a:rPr sz="1600" b="1" spc="-35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ndara"/>
                <a:cs typeface="Candara"/>
              </a:rPr>
              <a:t>future</a:t>
            </a:r>
            <a:r>
              <a:rPr sz="1600" b="1" spc="-3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ndara"/>
                <a:cs typeface="Candara"/>
              </a:rPr>
              <a:t>maintenance</a:t>
            </a:r>
            <a:r>
              <a:rPr sz="1600" b="1" spc="-5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ndara"/>
                <a:cs typeface="Candara"/>
              </a:rPr>
              <a:t>cost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09415" y="2389632"/>
            <a:ext cx="2158365" cy="64325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44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FFFFFF"/>
                </a:solidFill>
                <a:latin typeface="Candara"/>
                <a:cs typeface="Candara"/>
              </a:rPr>
              <a:t>Meets</a:t>
            </a:r>
            <a:r>
              <a:rPr sz="1600" b="1" spc="-2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ndara"/>
                <a:cs typeface="Candara"/>
              </a:rPr>
              <a:t>Business</a:t>
            </a:r>
            <a:r>
              <a:rPr sz="1600" b="1" spc="-2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ndara"/>
                <a:cs typeface="Candara"/>
              </a:rPr>
              <a:t>needs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09415" y="3151632"/>
            <a:ext cx="2158365" cy="64643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9969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785"/>
              </a:spcBef>
            </a:pPr>
            <a:r>
              <a:rPr sz="1600" b="1" dirty="0">
                <a:solidFill>
                  <a:srgbClr val="FFFFFF"/>
                </a:solidFill>
                <a:latin typeface="Candara"/>
                <a:cs typeface="Candara"/>
              </a:rPr>
              <a:t>Granularity</a:t>
            </a:r>
            <a:r>
              <a:rPr sz="1600" b="1" spc="-7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ndara"/>
                <a:cs typeface="Candara"/>
              </a:rPr>
              <a:t>in</a:t>
            </a:r>
            <a:r>
              <a:rPr sz="1600" b="1" spc="-25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ndara"/>
                <a:cs typeface="Candara"/>
              </a:rPr>
              <a:t>Req.</a:t>
            </a:r>
            <a:r>
              <a:rPr sz="1600" b="1" spc="-25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600" b="1" spc="5" dirty="0">
                <a:solidFill>
                  <a:srgbClr val="FFFFFF"/>
                </a:solidFill>
                <a:latin typeface="Candara"/>
                <a:cs typeface="Candara"/>
              </a:rPr>
              <a:t>&amp;</a:t>
            </a:r>
            <a:endParaRPr sz="1600">
              <a:latin typeface="Candara"/>
              <a:cs typeface="Candara"/>
            </a:endParaRPr>
          </a:p>
          <a:p>
            <a:pPr marL="9715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FFFFFF"/>
                </a:solidFill>
                <a:latin typeface="Candara"/>
                <a:cs typeface="Candara"/>
              </a:rPr>
              <a:t>Better</a:t>
            </a:r>
            <a:r>
              <a:rPr sz="1600" b="1" spc="-15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ndara"/>
                <a:cs typeface="Candara"/>
              </a:rPr>
              <a:t>Estimates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64576" y="4011929"/>
            <a:ext cx="1123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solidFill>
                  <a:srgbClr val="FFFFFF"/>
                </a:solidFill>
                <a:latin typeface="Candara"/>
                <a:cs typeface="Candara"/>
              </a:rPr>
              <a:t>a</a:t>
            </a:r>
            <a:endParaRPr sz="1400">
              <a:latin typeface="Candara"/>
              <a:cs typeface="Candar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09415" y="3913632"/>
            <a:ext cx="2158365" cy="64643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109855" rIns="0" bIns="0" rtlCol="0">
            <a:spAutoFit/>
          </a:bodyPr>
          <a:lstStyle/>
          <a:p>
            <a:pPr marL="97155">
              <a:lnSpc>
                <a:spcPct val="100000"/>
              </a:lnSpc>
              <a:spcBef>
                <a:spcPts val="865"/>
              </a:spcBef>
            </a:pPr>
            <a:r>
              <a:rPr sz="1400" b="1" spc="-10" dirty="0">
                <a:solidFill>
                  <a:srgbClr val="FFFFFF"/>
                </a:solidFill>
                <a:latin typeface="Candara"/>
                <a:cs typeface="Candara"/>
              </a:rPr>
              <a:t>Manage</a:t>
            </a:r>
            <a:r>
              <a:rPr sz="1400" b="1" spc="5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ndara"/>
                <a:cs typeface="Candara"/>
              </a:rPr>
              <a:t>Budget</a:t>
            </a:r>
            <a:r>
              <a:rPr sz="1400" b="1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400" b="1" spc="-5" dirty="0">
                <a:solidFill>
                  <a:srgbClr val="FFFFFF"/>
                </a:solidFill>
                <a:latin typeface="Candara"/>
                <a:cs typeface="Candara"/>
              </a:rPr>
              <a:t>,Reflect </a:t>
            </a:r>
            <a:r>
              <a:rPr sz="1400" b="1" spc="-15" dirty="0">
                <a:solidFill>
                  <a:srgbClr val="FFFFFF"/>
                </a:solidFill>
                <a:latin typeface="Candara"/>
                <a:cs typeface="Candara"/>
              </a:rPr>
              <a:t>as</a:t>
            </a:r>
            <a:endParaRPr sz="1400">
              <a:latin typeface="Candara"/>
              <a:cs typeface="Candara"/>
            </a:endParaRPr>
          </a:p>
          <a:p>
            <a:pPr marL="97155">
              <a:lnSpc>
                <a:spcPct val="100000"/>
              </a:lnSpc>
            </a:pPr>
            <a:r>
              <a:rPr sz="1400" b="1" spc="-15" dirty="0">
                <a:solidFill>
                  <a:srgbClr val="FFFFFF"/>
                </a:solidFill>
                <a:latin typeface="Candara"/>
                <a:cs typeface="Candara"/>
              </a:rPr>
              <a:t>good</a:t>
            </a:r>
            <a:r>
              <a:rPr sz="1400" b="1" spc="5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ndara"/>
                <a:cs typeface="Candara"/>
              </a:rPr>
              <a:t>team with</a:t>
            </a:r>
            <a:r>
              <a:rPr sz="1400" b="1" spc="2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ndara"/>
                <a:cs typeface="Candara"/>
              </a:rPr>
              <a:t>skills</a:t>
            </a:r>
            <a:endParaRPr sz="1400">
              <a:latin typeface="Candara"/>
              <a:cs typeface="Candar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09415" y="4678679"/>
            <a:ext cx="2158365" cy="643255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Candara"/>
                <a:cs typeface="Candara"/>
              </a:rPr>
              <a:t>Faster</a:t>
            </a:r>
            <a:r>
              <a:rPr sz="1600" b="1" spc="-3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ndara"/>
                <a:cs typeface="Candara"/>
              </a:rPr>
              <a:t>Sign</a:t>
            </a:r>
            <a:r>
              <a:rPr sz="1600" b="1" spc="-2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ndara"/>
                <a:cs typeface="Candara"/>
              </a:rPr>
              <a:t>offs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09415" y="5440679"/>
            <a:ext cx="2158365" cy="64643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60325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475"/>
              </a:spcBef>
            </a:pPr>
            <a:r>
              <a:rPr sz="1600" b="1" spc="-5" dirty="0">
                <a:solidFill>
                  <a:srgbClr val="FFFFFF"/>
                </a:solidFill>
                <a:latin typeface="Candara"/>
                <a:cs typeface="Candara"/>
              </a:rPr>
              <a:t>Reduced</a:t>
            </a:r>
            <a:r>
              <a:rPr sz="1600" b="1" spc="-5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ndara"/>
                <a:cs typeface="Candara"/>
              </a:rPr>
              <a:t>total cost</a:t>
            </a:r>
            <a:r>
              <a:rPr sz="1600" b="1" spc="-1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600" b="1" spc="-5" dirty="0">
                <a:solidFill>
                  <a:srgbClr val="FFFFFF"/>
                </a:solidFill>
                <a:latin typeface="Candara"/>
                <a:cs typeface="Candara"/>
              </a:rPr>
              <a:t>of</a:t>
            </a:r>
            <a:endParaRPr sz="1600">
              <a:latin typeface="Candara"/>
              <a:cs typeface="Candara"/>
            </a:endParaRPr>
          </a:p>
          <a:p>
            <a:pPr marL="127635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Candara"/>
                <a:cs typeface="Candara"/>
              </a:rPr>
              <a:t>ownership</a:t>
            </a:r>
            <a:endParaRPr sz="1600">
              <a:latin typeface="Candara"/>
              <a:cs typeface="Candar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004559" y="2596895"/>
            <a:ext cx="871855" cy="3672840"/>
          </a:xfrm>
          <a:custGeom>
            <a:avLst/>
            <a:gdLst/>
            <a:ahLst/>
            <a:cxnLst/>
            <a:rect l="l" t="t" r="r" b="b"/>
            <a:pathLst>
              <a:path w="871854" h="3672840">
                <a:moveTo>
                  <a:pt x="653795" y="0"/>
                </a:moveTo>
                <a:lnTo>
                  <a:pt x="653795" y="1098930"/>
                </a:lnTo>
                <a:lnTo>
                  <a:pt x="0" y="1098930"/>
                </a:lnTo>
                <a:lnTo>
                  <a:pt x="0" y="2573909"/>
                </a:lnTo>
                <a:lnTo>
                  <a:pt x="653795" y="2573909"/>
                </a:lnTo>
                <a:lnTo>
                  <a:pt x="653795" y="3672840"/>
                </a:lnTo>
                <a:lnTo>
                  <a:pt x="871728" y="1836420"/>
                </a:lnTo>
                <a:lnTo>
                  <a:pt x="653795" y="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6931152" y="3596640"/>
            <a:ext cx="1152525" cy="1725295"/>
            <a:chOff x="6931152" y="3596640"/>
            <a:chExt cx="1152525" cy="1725295"/>
          </a:xfrm>
        </p:grpSpPr>
        <p:sp>
          <p:nvSpPr>
            <p:cNvPr id="32" name="object 32"/>
            <p:cNvSpPr/>
            <p:nvPr/>
          </p:nvSpPr>
          <p:spPr>
            <a:xfrm>
              <a:off x="6935724" y="3601212"/>
              <a:ext cx="1143000" cy="1716405"/>
            </a:xfrm>
            <a:custGeom>
              <a:avLst/>
              <a:gdLst/>
              <a:ahLst/>
              <a:cxnLst/>
              <a:rect l="l" t="t" r="r" b="b"/>
              <a:pathLst>
                <a:path w="1143000" h="1716404">
                  <a:moveTo>
                    <a:pt x="571500" y="0"/>
                  </a:moveTo>
                  <a:lnTo>
                    <a:pt x="497003" y="7225"/>
                  </a:lnTo>
                  <a:lnTo>
                    <a:pt x="425402" y="28298"/>
                  </a:lnTo>
                  <a:lnTo>
                    <a:pt x="357298" y="62314"/>
                  </a:lnTo>
                  <a:lnTo>
                    <a:pt x="324746" y="83892"/>
                  </a:lnTo>
                  <a:lnTo>
                    <a:pt x="293295" y="108367"/>
                  </a:lnTo>
                  <a:lnTo>
                    <a:pt x="263019" y="135626"/>
                  </a:lnTo>
                  <a:lnTo>
                    <a:pt x="233994" y="165555"/>
                  </a:lnTo>
                  <a:lnTo>
                    <a:pt x="206296" y="198041"/>
                  </a:lnTo>
                  <a:lnTo>
                    <a:pt x="180000" y="232970"/>
                  </a:lnTo>
                  <a:lnTo>
                    <a:pt x="155181" y="270231"/>
                  </a:lnTo>
                  <a:lnTo>
                    <a:pt x="131915" y="309710"/>
                  </a:lnTo>
                  <a:lnTo>
                    <a:pt x="110276" y="351294"/>
                  </a:lnTo>
                  <a:lnTo>
                    <a:pt x="90341" y="394869"/>
                  </a:lnTo>
                  <a:lnTo>
                    <a:pt x="72184" y="440323"/>
                  </a:lnTo>
                  <a:lnTo>
                    <a:pt x="55881" y="487542"/>
                  </a:lnTo>
                  <a:lnTo>
                    <a:pt x="41507" y="536414"/>
                  </a:lnTo>
                  <a:lnTo>
                    <a:pt x="29138" y="586825"/>
                  </a:lnTo>
                  <a:lnTo>
                    <a:pt x="18849" y="638662"/>
                  </a:lnTo>
                  <a:lnTo>
                    <a:pt x="10716" y="691812"/>
                  </a:lnTo>
                  <a:lnTo>
                    <a:pt x="4812" y="746163"/>
                  </a:lnTo>
                  <a:lnTo>
                    <a:pt x="1215" y="801600"/>
                  </a:lnTo>
                  <a:lnTo>
                    <a:pt x="0" y="858012"/>
                  </a:lnTo>
                  <a:lnTo>
                    <a:pt x="1215" y="914423"/>
                  </a:lnTo>
                  <a:lnTo>
                    <a:pt x="4812" y="969860"/>
                  </a:lnTo>
                  <a:lnTo>
                    <a:pt x="10716" y="1024211"/>
                  </a:lnTo>
                  <a:lnTo>
                    <a:pt x="18849" y="1077361"/>
                  </a:lnTo>
                  <a:lnTo>
                    <a:pt x="29138" y="1129198"/>
                  </a:lnTo>
                  <a:lnTo>
                    <a:pt x="41507" y="1179609"/>
                  </a:lnTo>
                  <a:lnTo>
                    <a:pt x="55881" y="1228481"/>
                  </a:lnTo>
                  <a:lnTo>
                    <a:pt x="72184" y="1275700"/>
                  </a:lnTo>
                  <a:lnTo>
                    <a:pt x="90341" y="1321154"/>
                  </a:lnTo>
                  <a:lnTo>
                    <a:pt x="110276" y="1364729"/>
                  </a:lnTo>
                  <a:lnTo>
                    <a:pt x="131915" y="1406313"/>
                  </a:lnTo>
                  <a:lnTo>
                    <a:pt x="155181" y="1445792"/>
                  </a:lnTo>
                  <a:lnTo>
                    <a:pt x="180000" y="1483053"/>
                  </a:lnTo>
                  <a:lnTo>
                    <a:pt x="206296" y="1517982"/>
                  </a:lnTo>
                  <a:lnTo>
                    <a:pt x="233994" y="1550468"/>
                  </a:lnTo>
                  <a:lnTo>
                    <a:pt x="263019" y="1580397"/>
                  </a:lnTo>
                  <a:lnTo>
                    <a:pt x="293295" y="1607656"/>
                  </a:lnTo>
                  <a:lnTo>
                    <a:pt x="324746" y="1632131"/>
                  </a:lnTo>
                  <a:lnTo>
                    <a:pt x="357298" y="1653709"/>
                  </a:lnTo>
                  <a:lnTo>
                    <a:pt x="390875" y="1672279"/>
                  </a:lnTo>
                  <a:lnTo>
                    <a:pt x="460803" y="1699936"/>
                  </a:lnTo>
                  <a:lnTo>
                    <a:pt x="533927" y="1714198"/>
                  </a:lnTo>
                  <a:lnTo>
                    <a:pt x="571500" y="1716024"/>
                  </a:lnTo>
                  <a:lnTo>
                    <a:pt x="609072" y="1714198"/>
                  </a:lnTo>
                  <a:lnTo>
                    <a:pt x="682196" y="1699936"/>
                  </a:lnTo>
                  <a:lnTo>
                    <a:pt x="752124" y="1672279"/>
                  </a:lnTo>
                  <a:lnTo>
                    <a:pt x="785701" y="1653709"/>
                  </a:lnTo>
                  <a:lnTo>
                    <a:pt x="818253" y="1632131"/>
                  </a:lnTo>
                  <a:lnTo>
                    <a:pt x="849704" y="1607656"/>
                  </a:lnTo>
                  <a:lnTo>
                    <a:pt x="879980" y="1580397"/>
                  </a:lnTo>
                  <a:lnTo>
                    <a:pt x="909005" y="1550468"/>
                  </a:lnTo>
                  <a:lnTo>
                    <a:pt x="936703" y="1517982"/>
                  </a:lnTo>
                  <a:lnTo>
                    <a:pt x="962999" y="1483053"/>
                  </a:lnTo>
                  <a:lnTo>
                    <a:pt x="987818" y="1445792"/>
                  </a:lnTo>
                  <a:lnTo>
                    <a:pt x="1011084" y="1406313"/>
                  </a:lnTo>
                  <a:lnTo>
                    <a:pt x="1032723" y="1364729"/>
                  </a:lnTo>
                  <a:lnTo>
                    <a:pt x="1052658" y="1321154"/>
                  </a:lnTo>
                  <a:lnTo>
                    <a:pt x="1070815" y="1275700"/>
                  </a:lnTo>
                  <a:lnTo>
                    <a:pt x="1087118" y="1228481"/>
                  </a:lnTo>
                  <a:lnTo>
                    <a:pt x="1101492" y="1179609"/>
                  </a:lnTo>
                  <a:lnTo>
                    <a:pt x="1113861" y="1129198"/>
                  </a:lnTo>
                  <a:lnTo>
                    <a:pt x="1124150" y="1077361"/>
                  </a:lnTo>
                  <a:lnTo>
                    <a:pt x="1132283" y="1024211"/>
                  </a:lnTo>
                  <a:lnTo>
                    <a:pt x="1138187" y="969860"/>
                  </a:lnTo>
                  <a:lnTo>
                    <a:pt x="1141784" y="914423"/>
                  </a:lnTo>
                  <a:lnTo>
                    <a:pt x="1143000" y="858012"/>
                  </a:lnTo>
                  <a:lnTo>
                    <a:pt x="1141784" y="801600"/>
                  </a:lnTo>
                  <a:lnTo>
                    <a:pt x="1138187" y="746163"/>
                  </a:lnTo>
                  <a:lnTo>
                    <a:pt x="1132283" y="691812"/>
                  </a:lnTo>
                  <a:lnTo>
                    <a:pt x="1124150" y="638662"/>
                  </a:lnTo>
                  <a:lnTo>
                    <a:pt x="1113861" y="586825"/>
                  </a:lnTo>
                  <a:lnTo>
                    <a:pt x="1101492" y="536414"/>
                  </a:lnTo>
                  <a:lnTo>
                    <a:pt x="1087118" y="487542"/>
                  </a:lnTo>
                  <a:lnTo>
                    <a:pt x="1070815" y="440323"/>
                  </a:lnTo>
                  <a:lnTo>
                    <a:pt x="1052658" y="394869"/>
                  </a:lnTo>
                  <a:lnTo>
                    <a:pt x="1032723" y="351294"/>
                  </a:lnTo>
                  <a:lnTo>
                    <a:pt x="1011084" y="309710"/>
                  </a:lnTo>
                  <a:lnTo>
                    <a:pt x="987818" y="270231"/>
                  </a:lnTo>
                  <a:lnTo>
                    <a:pt x="962999" y="232970"/>
                  </a:lnTo>
                  <a:lnTo>
                    <a:pt x="936703" y="198041"/>
                  </a:lnTo>
                  <a:lnTo>
                    <a:pt x="909005" y="165555"/>
                  </a:lnTo>
                  <a:lnTo>
                    <a:pt x="879980" y="135626"/>
                  </a:lnTo>
                  <a:lnTo>
                    <a:pt x="849704" y="108367"/>
                  </a:lnTo>
                  <a:lnTo>
                    <a:pt x="818253" y="83892"/>
                  </a:lnTo>
                  <a:lnTo>
                    <a:pt x="785701" y="62314"/>
                  </a:lnTo>
                  <a:lnTo>
                    <a:pt x="752124" y="43744"/>
                  </a:lnTo>
                  <a:lnTo>
                    <a:pt x="682196" y="16087"/>
                  </a:lnTo>
                  <a:lnTo>
                    <a:pt x="609072" y="1825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83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935724" y="3601212"/>
              <a:ext cx="1143000" cy="1716405"/>
            </a:xfrm>
            <a:custGeom>
              <a:avLst/>
              <a:gdLst/>
              <a:ahLst/>
              <a:cxnLst/>
              <a:rect l="l" t="t" r="r" b="b"/>
              <a:pathLst>
                <a:path w="1143000" h="1716404">
                  <a:moveTo>
                    <a:pt x="0" y="858012"/>
                  </a:moveTo>
                  <a:lnTo>
                    <a:pt x="1215" y="801600"/>
                  </a:lnTo>
                  <a:lnTo>
                    <a:pt x="4812" y="746163"/>
                  </a:lnTo>
                  <a:lnTo>
                    <a:pt x="10716" y="691812"/>
                  </a:lnTo>
                  <a:lnTo>
                    <a:pt x="18849" y="638662"/>
                  </a:lnTo>
                  <a:lnTo>
                    <a:pt x="29138" y="586825"/>
                  </a:lnTo>
                  <a:lnTo>
                    <a:pt x="41507" y="536414"/>
                  </a:lnTo>
                  <a:lnTo>
                    <a:pt x="55881" y="487542"/>
                  </a:lnTo>
                  <a:lnTo>
                    <a:pt x="72184" y="440323"/>
                  </a:lnTo>
                  <a:lnTo>
                    <a:pt x="90341" y="394869"/>
                  </a:lnTo>
                  <a:lnTo>
                    <a:pt x="110276" y="351294"/>
                  </a:lnTo>
                  <a:lnTo>
                    <a:pt x="131915" y="309710"/>
                  </a:lnTo>
                  <a:lnTo>
                    <a:pt x="155181" y="270231"/>
                  </a:lnTo>
                  <a:lnTo>
                    <a:pt x="180000" y="232970"/>
                  </a:lnTo>
                  <a:lnTo>
                    <a:pt x="206296" y="198041"/>
                  </a:lnTo>
                  <a:lnTo>
                    <a:pt x="233994" y="165555"/>
                  </a:lnTo>
                  <a:lnTo>
                    <a:pt x="263019" y="135626"/>
                  </a:lnTo>
                  <a:lnTo>
                    <a:pt x="293295" y="108367"/>
                  </a:lnTo>
                  <a:lnTo>
                    <a:pt x="324746" y="83892"/>
                  </a:lnTo>
                  <a:lnTo>
                    <a:pt x="357298" y="62314"/>
                  </a:lnTo>
                  <a:lnTo>
                    <a:pt x="390875" y="43744"/>
                  </a:lnTo>
                  <a:lnTo>
                    <a:pt x="460803" y="16087"/>
                  </a:lnTo>
                  <a:lnTo>
                    <a:pt x="533927" y="1825"/>
                  </a:lnTo>
                  <a:lnTo>
                    <a:pt x="571500" y="0"/>
                  </a:lnTo>
                  <a:lnTo>
                    <a:pt x="609072" y="1825"/>
                  </a:lnTo>
                  <a:lnTo>
                    <a:pt x="682196" y="16087"/>
                  </a:lnTo>
                  <a:lnTo>
                    <a:pt x="752124" y="43744"/>
                  </a:lnTo>
                  <a:lnTo>
                    <a:pt x="785701" y="62314"/>
                  </a:lnTo>
                  <a:lnTo>
                    <a:pt x="818253" y="83892"/>
                  </a:lnTo>
                  <a:lnTo>
                    <a:pt x="849704" y="108367"/>
                  </a:lnTo>
                  <a:lnTo>
                    <a:pt x="879980" y="135626"/>
                  </a:lnTo>
                  <a:lnTo>
                    <a:pt x="909005" y="165555"/>
                  </a:lnTo>
                  <a:lnTo>
                    <a:pt x="936703" y="198041"/>
                  </a:lnTo>
                  <a:lnTo>
                    <a:pt x="962999" y="232970"/>
                  </a:lnTo>
                  <a:lnTo>
                    <a:pt x="987818" y="270231"/>
                  </a:lnTo>
                  <a:lnTo>
                    <a:pt x="1011084" y="309710"/>
                  </a:lnTo>
                  <a:lnTo>
                    <a:pt x="1032723" y="351294"/>
                  </a:lnTo>
                  <a:lnTo>
                    <a:pt x="1052658" y="394869"/>
                  </a:lnTo>
                  <a:lnTo>
                    <a:pt x="1070815" y="440323"/>
                  </a:lnTo>
                  <a:lnTo>
                    <a:pt x="1087118" y="487542"/>
                  </a:lnTo>
                  <a:lnTo>
                    <a:pt x="1101492" y="536414"/>
                  </a:lnTo>
                  <a:lnTo>
                    <a:pt x="1113861" y="586825"/>
                  </a:lnTo>
                  <a:lnTo>
                    <a:pt x="1124150" y="638662"/>
                  </a:lnTo>
                  <a:lnTo>
                    <a:pt x="1132283" y="691812"/>
                  </a:lnTo>
                  <a:lnTo>
                    <a:pt x="1138187" y="746163"/>
                  </a:lnTo>
                  <a:lnTo>
                    <a:pt x="1141784" y="801600"/>
                  </a:lnTo>
                  <a:lnTo>
                    <a:pt x="1143000" y="858012"/>
                  </a:lnTo>
                  <a:lnTo>
                    <a:pt x="1141784" y="914423"/>
                  </a:lnTo>
                  <a:lnTo>
                    <a:pt x="1138187" y="969860"/>
                  </a:lnTo>
                  <a:lnTo>
                    <a:pt x="1132283" y="1024211"/>
                  </a:lnTo>
                  <a:lnTo>
                    <a:pt x="1124150" y="1077361"/>
                  </a:lnTo>
                  <a:lnTo>
                    <a:pt x="1113861" y="1129198"/>
                  </a:lnTo>
                  <a:lnTo>
                    <a:pt x="1101492" y="1179609"/>
                  </a:lnTo>
                  <a:lnTo>
                    <a:pt x="1087118" y="1228481"/>
                  </a:lnTo>
                  <a:lnTo>
                    <a:pt x="1070815" y="1275700"/>
                  </a:lnTo>
                  <a:lnTo>
                    <a:pt x="1052658" y="1321154"/>
                  </a:lnTo>
                  <a:lnTo>
                    <a:pt x="1032723" y="1364729"/>
                  </a:lnTo>
                  <a:lnTo>
                    <a:pt x="1011084" y="1406313"/>
                  </a:lnTo>
                  <a:lnTo>
                    <a:pt x="987818" y="1445792"/>
                  </a:lnTo>
                  <a:lnTo>
                    <a:pt x="962999" y="1483053"/>
                  </a:lnTo>
                  <a:lnTo>
                    <a:pt x="936703" y="1517982"/>
                  </a:lnTo>
                  <a:lnTo>
                    <a:pt x="909005" y="1550468"/>
                  </a:lnTo>
                  <a:lnTo>
                    <a:pt x="879980" y="1580397"/>
                  </a:lnTo>
                  <a:lnTo>
                    <a:pt x="849704" y="1607656"/>
                  </a:lnTo>
                  <a:lnTo>
                    <a:pt x="818253" y="1632131"/>
                  </a:lnTo>
                  <a:lnTo>
                    <a:pt x="785701" y="1653709"/>
                  </a:lnTo>
                  <a:lnTo>
                    <a:pt x="752124" y="1672279"/>
                  </a:lnTo>
                  <a:lnTo>
                    <a:pt x="682196" y="1699936"/>
                  </a:lnTo>
                  <a:lnTo>
                    <a:pt x="609072" y="1714198"/>
                  </a:lnTo>
                  <a:lnTo>
                    <a:pt x="571500" y="1716024"/>
                  </a:lnTo>
                  <a:lnTo>
                    <a:pt x="533927" y="1714198"/>
                  </a:lnTo>
                  <a:lnTo>
                    <a:pt x="460803" y="1699936"/>
                  </a:lnTo>
                  <a:lnTo>
                    <a:pt x="390875" y="1672279"/>
                  </a:lnTo>
                  <a:lnTo>
                    <a:pt x="357298" y="1653709"/>
                  </a:lnTo>
                  <a:lnTo>
                    <a:pt x="324746" y="1632131"/>
                  </a:lnTo>
                  <a:lnTo>
                    <a:pt x="293295" y="1607656"/>
                  </a:lnTo>
                  <a:lnTo>
                    <a:pt x="263019" y="1580397"/>
                  </a:lnTo>
                  <a:lnTo>
                    <a:pt x="233994" y="1550468"/>
                  </a:lnTo>
                  <a:lnTo>
                    <a:pt x="206296" y="1517982"/>
                  </a:lnTo>
                  <a:lnTo>
                    <a:pt x="180000" y="1483053"/>
                  </a:lnTo>
                  <a:lnTo>
                    <a:pt x="155181" y="1445792"/>
                  </a:lnTo>
                  <a:lnTo>
                    <a:pt x="131915" y="1406313"/>
                  </a:lnTo>
                  <a:lnTo>
                    <a:pt x="110276" y="1364729"/>
                  </a:lnTo>
                  <a:lnTo>
                    <a:pt x="90341" y="1321154"/>
                  </a:lnTo>
                  <a:lnTo>
                    <a:pt x="72184" y="1275700"/>
                  </a:lnTo>
                  <a:lnTo>
                    <a:pt x="55881" y="1228481"/>
                  </a:lnTo>
                  <a:lnTo>
                    <a:pt x="41507" y="1179609"/>
                  </a:lnTo>
                  <a:lnTo>
                    <a:pt x="29138" y="1129198"/>
                  </a:lnTo>
                  <a:lnTo>
                    <a:pt x="18849" y="1077361"/>
                  </a:lnTo>
                  <a:lnTo>
                    <a:pt x="10716" y="1024211"/>
                  </a:lnTo>
                  <a:lnTo>
                    <a:pt x="4812" y="969860"/>
                  </a:lnTo>
                  <a:lnTo>
                    <a:pt x="1215" y="914423"/>
                  </a:lnTo>
                  <a:lnTo>
                    <a:pt x="0" y="858012"/>
                  </a:lnTo>
                  <a:close/>
                </a:path>
              </a:pathLst>
            </a:custGeom>
            <a:ln w="9144">
              <a:solidFill>
                <a:srgbClr val="12AB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122668" y="4021073"/>
            <a:ext cx="7270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Candara"/>
                <a:cs typeface="Candara"/>
              </a:rPr>
              <a:t>Meets </a:t>
            </a:r>
            <a:r>
              <a:rPr sz="1800" b="1" spc="-38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800" b="1" spc="5" dirty="0">
                <a:solidFill>
                  <a:srgbClr val="FFFFFF"/>
                </a:solidFill>
                <a:latin typeface="Candara"/>
                <a:cs typeface="Candara"/>
              </a:rPr>
              <a:t>P</a:t>
            </a:r>
            <a:r>
              <a:rPr sz="1800" b="1" spc="-5" dirty="0">
                <a:solidFill>
                  <a:srgbClr val="FFFFFF"/>
                </a:solidFill>
                <a:latin typeface="Candara"/>
                <a:cs typeface="Candara"/>
              </a:rPr>
              <a:t>ro</a:t>
            </a:r>
            <a:r>
              <a:rPr sz="1800" b="1" spc="10" dirty="0">
                <a:solidFill>
                  <a:srgbClr val="FFFFFF"/>
                </a:solidFill>
                <a:latin typeface="Candara"/>
                <a:cs typeface="Candara"/>
              </a:rPr>
              <a:t>j</a:t>
            </a:r>
            <a:r>
              <a:rPr sz="1800" b="1" spc="-10" dirty="0">
                <a:solidFill>
                  <a:srgbClr val="FFFFFF"/>
                </a:solidFill>
                <a:latin typeface="Candara"/>
                <a:cs typeface="Candara"/>
              </a:rPr>
              <a:t>ec</a:t>
            </a:r>
            <a:r>
              <a:rPr sz="1800" b="1" dirty="0">
                <a:solidFill>
                  <a:srgbClr val="FFFFFF"/>
                </a:solidFill>
                <a:latin typeface="Candara"/>
                <a:cs typeface="Candara"/>
              </a:rPr>
              <a:t>t  Goals</a:t>
            </a:r>
            <a:endParaRPr sz="1800">
              <a:latin typeface="Candara"/>
              <a:cs typeface="Canda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pc="-5" dirty="0"/>
              <a:t>Characteristics</a:t>
            </a:r>
            <a:r>
              <a:rPr dirty="0"/>
              <a:t> </a:t>
            </a:r>
            <a:r>
              <a:rPr spc="-10" dirty="0"/>
              <a:t>of</a:t>
            </a:r>
            <a:r>
              <a:rPr spc="-5" dirty="0"/>
              <a:t> defective</a:t>
            </a: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pc="-5" dirty="0"/>
              <a:t>Requirements </a:t>
            </a:r>
            <a:r>
              <a:rPr dirty="0"/>
              <a:t>:</a:t>
            </a:r>
          </a:p>
          <a:p>
            <a:pPr marL="189230" indent="-174625">
              <a:lnSpc>
                <a:spcPct val="100000"/>
              </a:lnSpc>
              <a:spcBef>
                <a:spcPts val="152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b="0" spc="-5" dirty="0">
                <a:latin typeface="Verdana"/>
                <a:cs typeface="Verdana"/>
              </a:rPr>
              <a:t>Lack</a:t>
            </a:r>
            <a:r>
              <a:rPr sz="1600" b="0" spc="-30" dirty="0">
                <a:latin typeface="Verdana"/>
                <a:cs typeface="Verdana"/>
              </a:rPr>
              <a:t> </a:t>
            </a:r>
            <a:r>
              <a:rPr sz="1600" b="0" spc="5" dirty="0">
                <a:latin typeface="Verdana"/>
                <a:cs typeface="Verdana"/>
              </a:rPr>
              <a:t>of</a:t>
            </a:r>
            <a:r>
              <a:rPr sz="1600" b="0" spc="-25" dirty="0">
                <a:latin typeface="Verdana"/>
                <a:cs typeface="Verdana"/>
              </a:rPr>
              <a:t> </a:t>
            </a:r>
            <a:r>
              <a:rPr sz="1600" b="0" dirty="0">
                <a:latin typeface="Verdana"/>
                <a:cs typeface="Verdana"/>
              </a:rPr>
              <a:t>Cohesiveness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7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b="0" spc="-5" dirty="0">
                <a:latin typeface="Verdana"/>
                <a:cs typeface="Verdana"/>
              </a:rPr>
              <a:t>Lack</a:t>
            </a:r>
            <a:r>
              <a:rPr sz="1600" b="0" spc="-20" dirty="0">
                <a:latin typeface="Verdana"/>
                <a:cs typeface="Verdana"/>
              </a:rPr>
              <a:t> </a:t>
            </a:r>
            <a:r>
              <a:rPr sz="1600" b="0" spc="5" dirty="0">
                <a:latin typeface="Verdana"/>
                <a:cs typeface="Verdana"/>
              </a:rPr>
              <a:t>of</a:t>
            </a:r>
            <a:r>
              <a:rPr sz="1600" b="0" spc="-20" dirty="0">
                <a:latin typeface="Verdana"/>
                <a:cs typeface="Verdana"/>
              </a:rPr>
              <a:t> </a:t>
            </a:r>
            <a:r>
              <a:rPr sz="1600" b="0" dirty="0">
                <a:latin typeface="Verdana"/>
                <a:cs typeface="Verdana"/>
              </a:rPr>
              <a:t>Completeness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b="0" dirty="0">
                <a:latin typeface="Verdana"/>
                <a:cs typeface="Verdana"/>
              </a:rPr>
              <a:t>Lack</a:t>
            </a:r>
            <a:r>
              <a:rPr sz="1600" b="0" spc="-30" dirty="0">
                <a:latin typeface="Verdana"/>
                <a:cs typeface="Verdana"/>
              </a:rPr>
              <a:t> </a:t>
            </a:r>
            <a:r>
              <a:rPr sz="1600" b="0" spc="5" dirty="0">
                <a:latin typeface="Verdana"/>
                <a:cs typeface="Verdana"/>
              </a:rPr>
              <a:t>of</a:t>
            </a:r>
            <a:r>
              <a:rPr sz="1600" b="0" spc="-30" dirty="0">
                <a:latin typeface="Verdana"/>
                <a:cs typeface="Verdana"/>
              </a:rPr>
              <a:t> </a:t>
            </a:r>
            <a:r>
              <a:rPr sz="1600" b="0" dirty="0">
                <a:latin typeface="Verdana"/>
                <a:cs typeface="Verdana"/>
              </a:rPr>
              <a:t>Correctness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4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b="0" spc="-5" dirty="0">
                <a:latin typeface="Verdana"/>
                <a:cs typeface="Verdana"/>
              </a:rPr>
              <a:t>Lack</a:t>
            </a:r>
            <a:r>
              <a:rPr sz="1600" b="0" spc="-40" dirty="0">
                <a:latin typeface="Verdana"/>
                <a:cs typeface="Verdana"/>
              </a:rPr>
              <a:t> </a:t>
            </a:r>
            <a:r>
              <a:rPr sz="1600" b="0" spc="5" dirty="0">
                <a:latin typeface="Verdana"/>
                <a:cs typeface="Verdana"/>
              </a:rPr>
              <a:t>of</a:t>
            </a:r>
            <a:r>
              <a:rPr sz="1600" b="0" spc="-35" dirty="0">
                <a:latin typeface="Verdana"/>
                <a:cs typeface="Verdana"/>
              </a:rPr>
              <a:t> </a:t>
            </a:r>
            <a:r>
              <a:rPr sz="1600" b="0" dirty="0">
                <a:latin typeface="Verdana"/>
                <a:cs typeface="Verdana"/>
              </a:rPr>
              <a:t>Consistency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b="0" spc="-5" dirty="0">
                <a:latin typeface="Verdana"/>
                <a:cs typeface="Verdana"/>
              </a:rPr>
              <a:t>Lack</a:t>
            </a:r>
            <a:r>
              <a:rPr sz="1600" b="0" spc="-25" dirty="0">
                <a:latin typeface="Verdana"/>
                <a:cs typeface="Verdana"/>
              </a:rPr>
              <a:t> </a:t>
            </a:r>
            <a:r>
              <a:rPr sz="1600" b="0" spc="5" dirty="0">
                <a:latin typeface="Verdana"/>
                <a:cs typeface="Verdana"/>
              </a:rPr>
              <a:t>of</a:t>
            </a:r>
            <a:r>
              <a:rPr sz="1600" b="0" spc="-20" dirty="0">
                <a:latin typeface="Verdana"/>
                <a:cs typeface="Verdana"/>
              </a:rPr>
              <a:t> </a:t>
            </a:r>
            <a:r>
              <a:rPr sz="1600" b="0" dirty="0">
                <a:latin typeface="Verdana"/>
                <a:cs typeface="Verdana"/>
              </a:rPr>
              <a:t>Project</a:t>
            </a:r>
            <a:r>
              <a:rPr sz="1600" b="0" spc="-60" dirty="0">
                <a:latin typeface="Verdana"/>
                <a:cs typeface="Verdana"/>
              </a:rPr>
              <a:t> </a:t>
            </a:r>
            <a:r>
              <a:rPr sz="1600" b="0" spc="-5" dirty="0">
                <a:latin typeface="Verdana"/>
                <a:cs typeface="Verdana"/>
              </a:rPr>
              <a:t>Relevance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b="0" dirty="0">
                <a:latin typeface="Verdana"/>
                <a:cs typeface="Verdana"/>
              </a:rPr>
              <a:t>Lack</a:t>
            </a:r>
            <a:r>
              <a:rPr sz="1600" b="0" spc="-15" dirty="0">
                <a:latin typeface="Verdana"/>
                <a:cs typeface="Verdana"/>
              </a:rPr>
              <a:t> </a:t>
            </a:r>
            <a:r>
              <a:rPr sz="1600" b="0" spc="5" dirty="0">
                <a:latin typeface="Verdana"/>
                <a:cs typeface="Verdana"/>
              </a:rPr>
              <a:t>of</a:t>
            </a:r>
            <a:r>
              <a:rPr sz="1600" b="0" spc="-10" dirty="0">
                <a:latin typeface="Verdana"/>
                <a:cs typeface="Verdana"/>
              </a:rPr>
              <a:t> </a:t>
            </a:r>
            <a:r>
              <a:rPr sz="1600" b="0" spc="-30" dirty="0">
                <a:latin typeface="Verdana"/>
                <a:cs typeface="Verdana"/>
              </a:rPr>
              <a:t>Testability,</a:t>
            </a:r>
            <a:r>
              <a:rPr sz="1600" b="0" spc="-50" dirty="0">
                <a:latin typeface="Verdana"/>
                <a:cs typeface="Verdana"/>
              </a:rPr>
              <a:t> </a:t>
            </a:r>
            <a:r>
              <a:rPr sz="1600" b="0" spc="-20" dirty="0">
                <a:latin typeface="Verdana"/>
                <a:cs typeface="Verdana"/>
              </a:rPr>
              <a:t>Usability,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  <a:spcBef>
                <a:spcPts val="965"/>
              </a:spcBef>
            </a:pPr>
            <a:r>
              <a:rPr sz="1600" b="0" spc="-10" dirty="0">
                <a:latin typeface="Verdana"/>
                <a:cs typeface="Verdana"/>
              </a:rPr>
              <a:t>Validatability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b="0" dirty="0">
                <a:latin typeface="Verdana"/>
                <a:cs typeface="Verdana"/>
              </a:rPr>
              <a:t>Ambiguous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Impact</a:t>
            </a:r>
            <a:r>
              <a:rPr dirty="0"/>
              <a:t> </a:t>
            </a:r>
            <a:r>
              <a:rPr spc="-10" dirty="0"/>
              <a:t>of </a:t>
            </a:r>
            <a:r>
              <a:rPr spc="-5" dirty="0"/>
              <a:t>bad Requirements</a:t>
            </a:r>
            <a:r>
              <a:rPr spc="15" dirty="0"/>
              <a:t> </a:t>
            </a:r>
            <a:r>
              <a:rPr dirty="0"/>
              <a:t>: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/>
          </a:p>
          <a:p>
            <a:pPr marL="189230" indent="-174625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b="0" dirty="0">
                <a:latin typeface="Verdana"/>
                <a:cs typeface="Verdana"/>
              </a:rPr>
              <a:t>Function</a:t>
            </a:r>
            <a:r>
              <a:rPr sz="1600" b="0" spc="-60" dirty="0">
                <a:latin typeface="Verdana"/>
                <a:cs typeface="Verdana"/>
              </a:rPr>
              <a:t> </a:t>
            </a:r>
            <a:r>
              <a:rPr sz="1600" b="0" spc="-5" dirty="0">
                <a:latin typeface="Verdana"/>
                <a:cs typeface="Verdana"/>
              </a:rPr>
              <a:t>failure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b="0" spc="-5" dirty="0">
                <a:latin typeface="Verdana"/>
                <a:cs typeface="Verdana"/>
              </a:rPr>
              <a:t>Extensively</a:t>
            </a:r>
            <a:r>
              <a:rPr sz="1600" b="0" spc="-20" dirty="0">
                <a:latin typeface="Verdana"/>
                <a:cs typeface="Verdana"/>
              </a:rPr>
              <a:t> </a:t>
            </a:r>
            <a:r>
              <a:rPr sz="1600" b="0" dirty="0">
                <a:latin typeface="Verdana"/>
                <a:cs typeface="Verdana"/>
              </a:rPr>
              <a:t>over</a:t>
            </a:r>
            <a:r>
              <a:rPr sz="1600" b="0" spc="-65" dirty="0">
                <a:latin typeface="Verdana"/>
                <a:cs typeface="Verdana"/>
              </a:rPr>
              <a:t> </a:t>
            </a:r>
            <a:r>
              <a:rPr sz="1600" b="0" dirty="0">
                <a:latin typeface="Verdana"/>
                <a:cs typeface="Verdana"/>
              </a:rPr>
              <a:t>budget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7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b="0" dirty="0">
                <a:latin typeface="Verdana"/>
                <a:cs typeface="Verdana"/>
              </a:rPr>
              <a:t>Extensively</a:t>
            </a:r>
            <a:r>
              <a:rPr sz="1600" b="0" spc="-40" dirty="0">
                <a:latin typeface="Verdana"/>
                <a:cs typeface="Verdana"/>
              </a:rPr>
              <a:t> </a:t>
            </a:r>
            <a:r>
              <a:rPr sz="1600" b="0" dirty="0">
                <a:latin typeface="Verdana"/>
                <a:cs typeface="Verdana"/>
              </a:rPr>
              <a:t>past</a:t>
            </a:r>
            <a:r>
              <a:rPr sz="1600" b="0" spc="-45" dirty="0">
                <a:latin typeface="Verdana"/>
                <a:cs typeface="Verdana"/>
              </a:rPr>
              <a:t> </a:t>
            </a:r>
            <a:r>
              <a:rPr sz="1600" b="0" dirty="0">
                <a:latin typeface="Verdana"/>
                <a:cs typeface="Verdana"/>
              </a:rPr>
              <a:t>schedule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b="0" dirty="0">
                <a:latin typeface="Verdana"/>
                <a:cs typeface="Verdana"/>
              </a:rPr>
              <a:t>Extensively</a:t>
            </a:r>
            <a:r>
              <a:rPr sz="1600" b="0" spc="-35" dirty="0">
                <a:latin typeface="Verdana"/>
                <a:cs typeface="Verdana"/>
              </a:rPr>
              <a:t> </a:t>
            </a:r>
            <a:r>
              <a:rPr sz="1600" b="0" dirty="0">
                <a:latin typeface="Verdana"/>
                <a:cs typeface="Verdana"/>
              </a:rPr>
              <a:t>reduced</a:t>
            </a:r>
            <a:r>
              <a:rPr sz="1600" b="0" spc="-70" dirty="0">
                <a:latin typeface="Verdana"/>
                <a:cs typeface="Verdana"/>
              </a:rPr>
              <a:t> </a:t>
            </a:r>
            <a:r>
              <a:rPr sz="1600" b="0" spc="5" dirty="0">
                <a:latin typeface="Verdana"/>
                <a:cs typeface="Verdana"/>
              </a:rPr>
              <a:t>scope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b="0" spc="-10" dirty="0">
                <a:latin typeface="Verdana"/>
                <a:cs typeface="Verdana"/>
              </a:rPr>
              <a:t>Poor</a:t>
            </a:r>
            <a:r>
              <a:rPr sz="1600" b="0" spc="-20" dirty="0">
                <a:latin typeface="Verdana"/>
                <a:cs typeface="Verdana"/>
              </a:rPr>
              <a:t> </a:t>
            </a:r>
            <a:r>
              <a:rPr sz="1600" b="0" spc="-5" dirty="0">
                <a:latin typeface="Verdana"/>
                <a:cs typeface="Verdana"/>
              </a:rPr>
              <a:t>quality</a:t>
            </a:r>
            <a:r>
              <a:rPr sz="1600" b="0" spc="-15" dirty="0">
                <a:latin typeface="Verdana"/>
                <a:cs typeface="Verdana"/>
              </a:rPr>
              <a:t> </a:t>
            </a:r>
            <a:r>
              <a:rPr sz="1600" b="0" spc="-5" dirty="0">
                <a:latin typeface="Verdana"/>
                <a:cs typeface="Verdana"/>
              </a:rPr>
              <a:t>applications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b="0" dirty="0">
                <a:latin typeface="Verdana"/>
                <a:cs typeface="Verdana"/>
              </a:rPr>
              <a:t>Not</a:t>
            </a:r>
            <a:r>
              <a:rPr sz="1600" b="0" spc="-45" dirty="0">
                <a:latin typeface="Verdana"/>
                <a:cs typeface="Verdana"/>
              </a:rPr>
              <a:t> </a:t>
            </a:r>
            <a:r>
              <a:rPr sz="1600" b="0" dirty="0">
                <a:latin typeface="Verdana"/>
                <a:cs typeface="Verdana"/>
              </a:rPr>
              <a:t>considerably</a:t>
            </a:r>
            <a:r>
              <a:rPr sz="1600" b="0" spc="-45" dirty="0">
                <a:latin typeface="Verdana"/>
                <a:cs typeface="Verdana"/>
              </a:rPr>
              <a:t> </a:t>
            </a:r>
            <a:r>
              <a:rPr sz="1600" b="0" dirty="0">
                <a:latin typeface="Verdana"/>
                <a:cs typeface="Verdana"/>
              </a:rPr>
              <a:t>used</a:t>
            </a:r>
            <a:r>
              <a:rPr sz="1600" b="0" spc="-45" dirty="0">
                <a:latin typeface="Verdana"/>
                <a:cs typeface="Verdana"/>
              </a:rPr>
              <a:t> </a:t>
            </a:r>
            <a:r>
              <a:rPr sz="1600" b="0" dirty="0">
                <a:latin typeface="Verdana"/>
                <a:cs typeface="Verdana"/>
              </a:rPr>
              <a:t>when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  <a:spcBef>
                <a:spcPts val="960"/>
              </a:spcBef>
            </a:pPr>
            <a:r>
              <a:rPr sz="1600" b="0" spc="-5" dirty="0">
                <a:latin typeface="Verdana"/>
                <a:cs typeface="Verdana"/>
              </a:rPr>
              <a:t>delivered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44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b="0" dirty="0">
                <a:latin typeface="Verdana"/>
                <a:cs typeface="Verdana"/>
              </a:rPr>
              <a:t>Sometimes</a:t>
            </a:r>
            <a:r>
              <a:rPr sz="1600" b="0" spc="-50" dirty="0">
                <a:latin typeface="Verdana"/>
                <a:cs typeface="Verdana"/>
              </a:rPr>
              <a:t> </a:t>
            </a:r>
            <a:r>
              <a:rPr sz="1600" b="0" spc="-5" dirty="0">
                <a:latin typeface="Verdana"/>
                <a:cs typeface="Verdana"/>
              </a:rPr>
              <a:t>getting</a:t>
            </a:r>
            <a:r>
              <a:rPr sz="1600" b="0" spc="-20" dirty="0">
                <a:latin typeface="Verdana"/>
                <a:cs typeface="Verdana"/>
              </a:rPr>
              <a:t> </a:t>
            </a:r>
            <a:r>
              <a:rPr sz="1600" b="0" dirty="0">
                <a:latin typeface="Verdana"/>
                <a:cs typeface="Verdana"/>
              </a:rPr>
              <a:t>cancelled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34834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054735" algn="l"/>
              </a:tabLst>
            </a:pPr>
            <a:r>
              <a:rPr spc="-5" dirty="0"/>
              <a:t>6.4.1	Characteristics</a:t>
            </a:r>
            <a:r>
              <a:rPr spc="-55" dirty="0"/>
              <a:t> </a:t>
            </a:r>
            <a:r>
              <a:rPr spc="-10" dirty="0"/>
              <a:t>&amp;</a:t>
            </a:r>
            <a:r>
              <a:rPr dirty="0"/>
              <a:t> </a:t>
            </a:r>
            <a:r>
              <a:rPr spc="-10" dirty="0"/>
              <a:t>Impact</a:t>
            </a:r>
            <a:r>
              <a:rPr spc="15" dirty="0"/>
              <a:t> </a:t>
            </a:r>
            <a:r>
              <a:rPr spc="-10" dirty="0"/>
              <a:t>of</a:t>
            </a:r>
            <a:r>
              <a:rPr spc="5" dirty="0"/>
              <a:t> </a:t>
            </a:r>
            <a:r>
              <a:rPr spc="-5" dirty="0"/>
              <a:t>bad</a:t>
            </a:r>
            <a:r>
              <a:rPr dirty="0"/>
              <a:t> </a:t>
            </a:r>
            <a:r>
              <a:rPr spc="-10" dirty="0"/>
              <a:t>Requirements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2276</Words>
  <Application>Microsoft Office PowerPoint</Application>
  <PresentationFormat>On-screen Show (4:3)</PresentationFormat>
  <Paragraphs>494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Angles</vt:lpstr>
      <vt:lpstr>Testing Concepts</vt:lpstr>
      <vt:lpstr>Lesson Objectives</vt:lpstr>
      <vt:lpstr>Lesson Objectives</vt:lpstr>
      <vt:lpstr>6.1 Evolution of Requirements</vt:lpstr>
      <vt:lpstr>6.2 Who provides the Requirements? - Stakeholders</vt:lpstr>
      <vt:lpstr>Different stakeholders….So different requirements</vt:lpstr>
      <vt:lpstr>6.3 Challenges in Requirement Gathering</vt:lpstr>
      <vt:lpstr>6.4 Why do we need good requirements?</vt:lpstr>
      <vt:lpstr>6.4.1 Characteristics &amp; Impact of bad Requirements</vt:lpstr>
      <vt:lpstr>6.5 Requirements Engineering</vt:lpstr>
      <vt:lpstr>6.6 Functional &amp; Non-functional Requirements</vt:lpstr>
      <vt:lpstr>PowerPoint Presentation</vt:lpstr>
      <vt:lpstr>6.7 Non Functional Requirements: FURPS +</vt:lpstr>
      <vt:lpstr>6.8 Stable and Volatile Requirements</vt:lpstr>
      <vt:lpstr>6.9 Baselining Requirements</vt:lpstr>
      <vt:lpstr>Baselining Requirements (Cont..)</vt:lpstr>
      <vt:lpstr>6.10 Requirements Traceability</vt:lpstr>
      <vt:lpstr>6.11.1 Requirement Traceability Matrix</vt:lpstr>
      <vt:lpstr>6.11.2 Requirement Traceability Matrix – Example</vt:lpstr>
      <vt:lpstr>Requirement Traceability Matrix – Example</vt:lpstr>
      <vt:lpstr>Requirement Traceability Matrix – Example</vt:lpstr>
      <vt:lpstr>Requirement Traceability Matrix – Example</vt:lpstr>
      <vt:lpstr>Requirement Traceability Matrix – Example</vt:lpstr>
      <vt:lpstr>Requirement Traceability Matrix – Example</vt:lpstr>
      <vt:lpstr>6.11 Requirements Change</vt:lpstr>
      <vt:lpstr>6.11.1 Change Management Process</vt:lpstr>
      <vt:lpstr>Change Management Process</vt:lpstr>
      <vt:lpstr>6.11.2 Requirement Creep</vt:lpstr>
      <vt:lpstr>Requirement Creep (Cont..)</vt:lpstr>
      <vt:lpstr>Measures to control Requirement Creep</vt:lpstr>
      <vt:lpstr>Review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RVFD for VnV Automation Testing-ClassBook-Lesson02</dc:title>
  <dc:creator>iGATE</dc:creator>
  <cp:lastModifiedBy>918617893423</cp:lastModifiedBy>
  <cp:revision>1</cp:revision>
  <dcterms:created xsi:type="dcterms:W3CDTF">2021-10-20T09:30:57Z</dcterms:created>
  <dcterms:modified xsi:type="dcterms:W3CDTF">2021-10-20T09:32:19Z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2021-10-20T00:00:00Z</vt:filetime>
  </property>
</Properties>
</file>