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C9388-273B-4BF5-A740-3A4F319D02E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22460-5931-4F09-92B1-17671EAE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3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1AFE-AB9B-4F9B-A180-EF1924A1DC44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239D-78E1-456E-8BC3-E4BC232D0631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9C6B-526B-4820-BE54-104853F1EB76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BA85C-8F8A-4256-A36D-F2872EE2B452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2BCF-2313-4F98-91A5-3E0ECBB0ADC5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F712-2F0F-4FA2-9AA5-383F0593F216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4847-B7A6-4C03-8EED-BAA9D806F86C}" type="datetime1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D9A5-28EF-4ECC-B74F-FC11DEB2E8B5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BDD-BC8D-46CF-B970-3CA7C1E6D72D}" type="datetime1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29CB-B5E9-4CF4-9E9C-48FF23CA1A91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87E3-7FC8-4BA5-93F3-D1F5FA0F348A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0BF4C6F-7422-4D18-BEFF-5A3255B0BA53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89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and 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1555" y="720851"/>
            <a:ext cx="4800600" cy="3601720"/>
            <a:chOff x="1781555" y="720851"/>
            <a:chExt cx="4800600" cy="3601720"/>
          </a:xfrm>
        </p:grpSpPr>
        <p:sp>
          <p:nvSpPr>
            <p:cNvPr id="4" name="object 4"/>
            <p:cNvSpPr/>
            <p:nvPr/>
          </p:nvSpPr>
          <p:spPr>
            <a:xfrm>
              <a:off x="1781555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600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600" y="360121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4689" y="833590"/>
              <a:ext cx="160329" cy="197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1555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600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600" y="360121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0855" y="720851"/>
              <a:ext cx="2781300" cy="3599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69364" y="720851"/>
            <a:ext cx="4825365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</a:pPr>
            <a:r>
              <a:rPr sz="2300" dirty="0">
                <a:latin typeface="Verdana"/>
                <a:cs typeface="Verdana"/>
              </a:rPr>
              <a:t>GIT&amp;Jenkin</a:t>
            </a:r>
            <a:endParaRPr sz="23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  <a:spcBef>
                <a:spcPts val="290"/>
              </a:spcBef>
            </a:pPr>
            <a:r>
              <a:rPr sz="1050" dirty="0">
                <a:latin typeface="Verdana"/>
                <a:cs typeface="Verdana"/>
              </a:rPr>
              <a:t>Lesson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00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2253" y="8924740"/>
            <a:ext cx="60833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Page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01-1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89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and 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1555" y="720851"/>
            <a:ext cx="4800600" cy="3601720"/>
          </a:xfrm>
          <a:custGeom>
            <a:avLst/>
            <a:gdLst/>
            <a:ahLst/>
            <a:cxnLst/>
            <a:rect l="l" t="t" r="r" b="b"/>
            <a:pathLst>
              <a:path w="4800600" h="3601720">
                <a:moveTo>
                  <a:pt x="4800600" y="0"/>
                </a:moveTo>
                <a:lnTo>
                  <a:pt x="0" y="0"/>
                </a:lnTo>
                <a:lnTo>
                  <a:pt x="0" y="3601212"/>
                </a:lnTo>
                <a:lnTo>
                  <a:pt x="4800600" y="3601212"/>
                </a:lnTo>
                <a:lnTo>
                  <a:pt x="48006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43726" y="417461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3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3907" y="4178808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661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2464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 Title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3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5470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 2017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 All 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2929" y="1302207"/>
            <a:ext cx="4473575" cy="2299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Course</a:t>
            </a:r>
            <a:r>
              <a:rPr sz="1050" spc="-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Objectives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r>
              <a:rPr sz="950" spc="-5" dirty="0">
                <a:solidFill>
                  <a:srgbClr val="006FAC"/>
                </a:solidFill>
                <a:latin typeface="Verdana"/>
                <a:cs typeface="Verdana"/>
              </a:rPr>
              <a:t>Lesson 1 : Introduction to</a:t>
            </a:r>
            <a:r>
              <a:rPr sz="950" spc="-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006FAC"/>
                </a:solidFill>
                <a:latin typeface="Verdana"/>
                <a:cs typeface="Verdana"/>
              </a:rPr>
              <a:t>CI</a:t>
            </a:r>
            <a:endParaRPr sz="950" dirty="0">
              <a:latin typeface="Verdana"/>
              <a:cs typeface="Verdana"/>
            </a:endParaRPr>
          </a:p>
          <a:p>
            <a:pPr marL="120014" marR="5080" indent="-120650">
              <a:lnSpc>
                <a:spcPct val="78900"/>
              </a:lnSpc>
              <a:spcBef>
                <a:spcPts val="250"/>
              </a:spcBef>
              <a:buFont typeface="Arial"/>
              <a:buChar char="•"/>
              <a:tabLst>
                <a:tab pos="120650" algn="l"/>
              </a:tabLst>
            </a:pPr>
            <a:r>
              <a:rPr sz="950" spc="-10" dirty="0">
                <a:latin typeface="Verdana"/>
                <a:cs typeface="Verdana"/>
              </a:rPr>
              <a:t>Why </a:t>
            </a:r>
            <a:r>
              <a:rPr sz="950" spc="-5" dirty="0">
                <a:latin typeface="Verdana"/>
                <a:cs typeface="Verdana"/>
              </a:rPr>
              <a:t>CI? Software development before CI &amp; Software development with  </a:t>
            </a:r>
            <a:r>
              <a:rPr sz="950" spc="-10" dirty="0">
                <a:latin typeface="Verdana"/>
                <a:cs typeface="Verdana"/>
              </a:rPr>
              <a:t>CI</a:t>
            </a:r>
            <a:endParaRPr sz="950" dirty="0">
              <a:latin typeface="Verdana"/>
              <a:cs typeface="Verdana"/>
            </a:endParaRPr>
          </a:p>
          <a:p>
            <a:pPr marL="120014" indent="-1206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20650" algn="l"/>
              </a:tabLst>
            </a:pPr>
            <a:r>
              <a:rPr sz="950" spc="-5" dirty="0">
                <a:latin typeface="Verdana"/>
                <a:cs typeface="Verdana"/>
              </a:rPr>
              <a:t>Benefits of </a:t>
            </a:r>
            <a:r>
              <a:rPr sz="950" spc="-10" dirty="0">
                <a:latin typeface="Verdana"/>
                <a:cs typeface="Verdana"/>
              </a:rPr>
              <a:t>CI</a:t>
            </a:r>
            <a:endParaRPr sz="950" dirty="0">
              <a:latin typeface="Verdana"/>
              <a:cs typeface="Verdana"/>
            </a:endParaRPr>
          </a:p>
          <a:p>
            <a:pPr marR="407670">
              <a:lnSpc>
                <a:spcPct val="101099"/>
              </a:lnSpc>
              <a:buFont typeface="Arial"/>
              <a:buChar char="•"/>
              <a:tabLst>
                <a:tab pos="120650" algn="l"/>
              </a:tabLst>
            </a:pPr>
            <a:r>
              <a:rPr sz="950" spc="-5" dirty="0">
                <a:latin typeface="Verdana"/>
                <a:cs typeface="Verdana"/>
              </a:rPr>
              <a:t>Overview on </a:t>
            </a:r>
            <a:r>
              <a:rPr sz="950" spc="-10" dirty="0">
                <a:latin typeface="Verdana"/>
                <a:cs typeface="Verdana"/>
              </a:rPr>
              <a:t>various </a:t>
            </a:r>
            <a:r>
              <a:rPr sz="950" spc="-5" dirty="0">
                <a:latin typeface="Verdana"/>
                <a:cs typeface="Verdana"/>
              </a:rPr>
              <a:t>CI tools – Jenkins, Buildbot, </a:t>
            </a:r>
            <a:r>
              <a:rPr sz="950" spc="-20" dirty="0">
                <a:latin typeface="Verdana"/>
                <a:cs typeface="Verdana"/>
              </a:rPr>
              <a:t>Travis, </a:t>
            </a:r>
            <a:r>
              <a:rPr sz="950" spc="-5" dirty="0">
                <a:latin typeface="Verdana"/>
                <a:cs typeface="Verdana"/>
              </a:rPr>
              <a:t>Bamboo </a:t>
            </a:r>
            <a:r>
              <a:rPr sz="950" spc="-5" dirty="0">
                <a:solidFill>
                  <a:srgbClr val="006FAC"/>
                </a:solidFill>
                <a:latin typeface="Verdana"/>
                <a:cs typeface="Verdana"/>
              </a:rPr>
              <a:t> Lesson 2: Introduction to</a:t>
            </a:r>
            <a:r>
              <a:rPr sz="95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006FAC"/>
                </a:solidFill>
                <a:latin typeface="Verdana"/>
                <a:cs typeface="Verdana"/>
              </a:rPr>
              <a:t>GITHub</a:t>
            </a:r>
            <a:endParaRPr sz="950" dirty="0">
              <a:latin typeface="Verdana"/>
              <a:cs typeface="Verdana"/>
            </a:endParaRPr>
          </a:p>
          <a:p>
            <a:pPr marL="120014" indent="-1206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20650" algn="l"/>
              </a:tabLst>
            </a:pPr>
            <a:r>
              <a:rPr sz="950" spc="-10" dirty="0">
                <a:latin typeface="Verdana"/>
                <a:cs typeface="Verdana"/>
              </a:rPr>
              <a:t>Git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Basics</a:t>
            </a:r>
            <a:endParaRPr sz="950" dirty="0">
              <a:latin typeface="Verdana"/>
              <a:cs typeface="Verdana"/>
            </a:endParaRPr>
          </a:p>
          <a:p>
            <a:pPr marL="120014" indent="-12065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0650" algn="l"/>
              </a:tabLst>
            </a:pPr>
            <a:r>
              <a:rPr sz="950" spc="-5" dirty="0">
                <a:latin typeface="Verdana"/>
                <a:cs typeface="Verdana"/>
              </a:rPr>
              <a:t>Getting a </a:t>
            </a:r>
            <a:r>
              <a:rPr sz="950" spc="-10" dirty="0">
                <a:latin typeface="Verdana"/>
                <a:cs typeface="Verdana"/>
              </a:rPr>
              <a:t>Git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Repository</a:t>
            </a:r>
            <a:endParaRPr sz="950" dirty="0">
              <a:latin typeface="Verdana"/>
              <a:cs typeface="Verdana"/>
            </a:endParaRPr>
          </a:p>
          <a:p>
            <a:pPr marL="120014" indent="-12065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0650" algn="l"/>
              </a:tabLst>
            </a:pPr>
            <a:r>
              <a:rPr sz="950" spc="-10" dirty="0">
                <a:latin typeface="Verdana"/>
                <a:cs typeface="Verdana"/>
              </a:rPr>
              <a:t>Recording </a:t>
            </a:r>
            <a:r>
              <a:rPr sz="950" spc="-5" dirty="0">
                <a:latin typeface="Verdana"/>
                <a:cs typeface="Verdana"/>
              </a:rPr>
              <a:t>Changes to the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Repository</a:t>
            </a:r>
            <a:endParaRPr sz="950" dirty="0">
              <a:latin typeface="Verdana"/>
              <a:cs typeface="Verdana"/>
            </a:endParaRPr>
          </a:p>
          <a:p>
            <a:pPr marL="120014" indent="-1206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20650" algn="l"/>
              </a:tabLst>
            </a:pPr>
            <a:r>
              <a:rPr sz="950" spc="-5" dirty="0">
                <a:latin typeface="Verdana"/>
                <a:cs typeface="Verdana"/>
              </a:rPr>
              <a:t>Viewing the </a:t>
            </a:r>
            <a:r>
              <a:rPr sz="950" spc="-10" dirty="0">
                <a:latin typeface="Verdana"/>
                <a:cs typeface="Verdana"/>
              </a:rPr>
              <a:t>Commit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History</a:t>
            </a:r>
            <a:endParaRPr sz="950" dirty="0">
              <a:latin typeface="Verdana"/>
              <a:cs typeface="Verdana"/>
            </a:endParaRPr>
          </a:p>
          <a:p>
            <a:pPr marL="120014" indent="-1206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20650" algn="l"/>
              </a:tabLst>
            </a:pPr>
            <a:r>
              <a:rPr sz="950" spc="-5" dirty="0">
                <a:latin typeface="Verdana"/>
                <a:cs typeface="Verdana"/>
              </a:rPr>
              <a:t>Undoing Things</a:t>
            </a:r>
            <a:endParaRPr sz="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950" spc="-5" dirty="0">
                <a:solidFill>
                  <a:srgbClr val="006FAC"/>
                </a:solidFill>
                <a:latin typeface="Verdana"/>
                <a:cs typeface="Verdana"/>
              </a:rPr>
              <a:t>Lesson 3: </a:t>
            </a:r>
            <a:r>
              <a:rPr sz="950" spc="-1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9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006FAC"/>
                </a:solidFill>
                <a:latin typeface="Verdana"/>
                <a:cs typeface="Verdana"/>
              </a:rPr>
              <a:t>Repositories</a:t>
            </a:r>
            <a:endParaRPr sz="950" dirty="0">
              <a:latin typeface="Verdana"/>
              <a:cs typeface="Verdana"/>
            </a:endParaRPr>
          </a:p>
          <a:p>
            <a:pPr marL="126364" indent="-1270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27000" algn="l"/>
              </a:tabLst>
            </a:pPr>
            <a:r>
              <a:rPr sz="950" spc="-10" dirty="0">
                <a:latin typeface="Verdana"/>
                <a:cs typeface="Verdana"/>
              </a:rPr>
              <a:t>Git </a:t>
            </a:r>
            <a:r>
              <a:rPr sz="950" spc="-5" dirty="0">
                <a:latin typeface="Verdana"/>
                <a:cs typeface="Verdana"/>
              </a:rPr>
              <a:t>Repositories and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Branching</a:t>
            </a:r>
            <a:endParaRPr sz="950" dirty="0">
              <a:latin typeface="Verdana"/>
              <a:cs typeface="Verdana"/>
            </a:endParaRPr>
          </a:p>
          <a:p>
            <a:pPr marL="126364" indent="-1270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7000" algn="l"/>
              </a:tabLst>
            </a:pPr>
            <a:r>
              <a:rPr sz="950" spc="-10" dirty="0">
                <a:latin typeface="Verdana"/>
                <a:cs typeface="Verdana"/>
              </a:rPr>
              <a:t>Git Working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Tree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9364" y="720851"/>
            <a:ext cx="4825365" cy="3599815"/>
          </a:xfrm>
          <a:custGeom>
            <a:avLst/>
            <a:gdLst/>
            <a:ahLst/>
            <a:cxnLst/>
            <a:rect l="l" t="t" r="r" b="b"/>
            <a:pathLst>
              <a:path w="4825365" h="3599815">
                <a:moveTo>
                  <a:pt x="0" y="3599688"/>
                </a:moveTo>
                <a:lnTo>
                  <a:pt x="4824984" y="3599688"/>
                </a:lnTo>
                <a:lnTo>
                  <a:pt x="4824984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89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and 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1555" y="720851"/>
            <a:ext cx="4800600" cy="3601720"/>
          </a:xfrm>
          <a:custGeom>
            <a:avLst/>
            <a:gdLst/>
            <a:ahLst/>
            <a:cxnLst/>
            <a:rect l="l" t="t" r="r" b="b"/>
            <a:pathLst>
              <a:path w="4800600" h="3601720">
                <a:moveTo>
                  <a:pt x="4800600" y="0"/>
                </a:moveTo>
                <a:lnTo>
                  <a:pt x="0" y="0"/>
                </a:lnTo>
                <a:lnTo>
                  <a:pt x="0" y="3601212"/>
                </a:lnTo>
                <a:lnTo>
                  <a:pt x="4800600" y="3601212"/>
                </a:lnTo>
                <a:lnTo>
                  <a:pt x="48006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43726" y="417461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4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3907" y="4178808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661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2464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 Title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3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5470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 2017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 All 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2929" y="1302207"/>
            <a:ext cx="2312035" cy="1901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Course</a:t>
            </a:r>
            <a:r>
              <a:rPr sz="1050" spc="-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Objectives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r>
              <a:rPr sz="950" spc="-5" dirty="0">
                <a:solidFill>
                  <a:srgbClr val="006FAC"/>
                </a:solidFill>
                <a:latin typeface="Verdana"/>
                <a:cs typeface="Verdana"/>
              </a:rPr>
              <a:t>Lesson 4 :Git</a:t>
            </a:r>
            <a:r>
              <a:rPr sz="950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006FAC"/>
                </a:solidFill>
                <a:latin typeface="Verdana"/>
                <a:cs typeface="Verdana"/>
              </a:rPr>
              <a:t>Remotes</a:t>
            </a:r>
            <a:endParaRPr sz="950">
              <a:latin typeface="Verdana"/>
              <a:cs typeface="Verdana"/>
            </a:endParaRPr>
          </a:p>
          <a:p>
            <a:pPr marR="770255">
              <a:lnSpc>
                <a:spcPts val="1160"/>
              </a:lnSpc>
              <a:spcBef>
                <a:spcPts val="35"/>
              </a:spcBef>
              <a:buSzPct val="89473"/>
              <a:buFont typeface="Arial"/>
              <a:buChar char="•"/>
              <a:tabLst>
                <a:tab pos="43180" algn="l"/>
              </a:tabLst>
            </a:pPr>
            <a:r>
              <a:rPr sz="950" spc="-10" dirty="0">
                <a:latin typeface="Verdana"/>
                <a:cs typeface="Verdana"/>
              </a:rPr>
              <a:t>Working </a:t>
            </a:r>
            <a:r>
              <a:rPr sz="950" spc="-5" dirty="0">
                <a:latin typeface="Verdana"/>
                <a:cs typeface="Verdana"/>
              </a:rPr>
              <a:t>with Remotes </a:t>
            </a:r>
            <a:r>
              <a:rPr sz="950" spc="-5" dirty="0">
                <a:solidFill>
                  <a:srgbClr val="006FAC"/>
                </a:solidFill>
                <a:latin typeface="Verdana"/>
                <a:cs typeface="Verdana"/>
              </a:rPr>
              <a:t> Lesson 5 : GIT</a:t>
            </a:r>
            <a:r>
              <a:rPr sz="950" spc="-8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006FAC"/>
                </a:solidFill>
                <a:latin typeface="Verdana"/>
                <a:cs typeface="Verdana"/>
              </a:rPr>
              <a:t>Branching</a:t>
            </a:r>
            <a:endParaRPr sz="950">
              <a:latin typeface="Verdana"/>
              <a:cs typeface="Verdana"/>
            </a:endParaRPr>
          </a:p>
          <a:p>
            <a:pPr marL="83820" indent="-83820">
              <a:lnSpc>
                <a:spcPts val="1115"/>
              </a:lnSpc>
              <a:buFont typeface="Arial"/>
              <a:buChar char="•"/>
              <a:tabLst>
                <a:tab pos="83820" algn="l"/>
              </a:tabLst>
            </a:pPr>
            <a:r>
              <a:rPr sz="950" spc="-20" dirty="0">
                <a:latin typeface="Verdana"/>
                <a:cs typeface="Verdana"/>
              </a:rPr>
              <a:t>Tagging</a:t>
            </a:r>
            <a:endParaRPr sz="950">
              <a:latin typeface="Verdana"/>
              <a:cs typeface="Verdana"/>
            </a:endParaRPr>
          </a:p>
          <a:p>
            <a:pPr marL="91440" indent="-90170">
              <a:lnSpc>
                <a:spcPct val="100000"/>
              </a:lnSpc>
              <a:spcBef>
                <a:spcPts val="155"/>
              </a:spcBef>
              <a:buClr>
                <a:srgbClr val="006FAC"/>
              </a:buClr>
              <a:buFont typeface="Arial"/>
              <a:buChar char="•"/>
              <a:tabLst>
                <a:tab pos="91440" algn="l"/>
              </a:tabLst>
            </a:pPr>
            <a:r>
              <a:rPr sz="700" spc="15" dirty="0">
                <a:latin typeface="Verdana"/>
                <a:cs typeface="Verdana"/>
              </a:rPr>
              <a:t>Branch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Management</a:t>
            </a:r>
            <a:endParaRPr sz="700">
              <a:latin typeface="Verdana"/>
              <a:cs typeface="Verdana"/>
            </a:endParaRPr>
          </a:p>
          <a:p>
            <a:pPr marL="91440" indent="-90170">
              <a:lnSpc>
                <a:spcPct val="100000"/>
              </a:lnSpc>
              <a:spcBef>
                <a:spcPts val="155"/>
              </a:spcBef>
              <a:buClr>
                <a:srgbClr val="006FAC"/>
              </a:buClr>
              <a:buFont typeface="Arial"/>
              <a:buChar char="•"/>
              <a:tabLst>
                <a:tab pos="91440" algn="l"/>
              </a:tabLst>
            </a:pPr>
            <a:r>
              <a:rPr sz="700" spc="15" dirty="0">
                <a:latin typeface="Verdana"/>
                <a:cs typeface="Verdana"/>
              </a:rPr>
              <a:t>Remote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Branches</a:t>
            </a:r>
            <a:endParaRPr sz="700">
              <a:latin typeface="Verdana"/>
              <a:cs typeface="Verdana"/>
            </a:endParaRPr>
          </a:p>
          <a:p>
            <a:pPr marL="91440" indent="-90170">
              <a:lnSpc>
                <a:spcPct val="100000"/>
              </a:lnSpc>
              <a:spcBef>
                <a:spcPts val="155"/>
              </a:spcBef>
              <a:buClr>
                <a:srgbClr val="006FAC"/>
              </a:buClr>
              <a:buFont typeface="Arial"/>
              <a:buChar char="•"/>
              <a:tabLst>
                <a:tab pos="91440" algn="l"/>
              </a:tabLst>
            </a:pPr>
            <a:r>
              <a:rPr sz="700" spc="15" dirty="0">
                <a:latin typeface="Verdana"/>
                <a:cs typeface="Verdana"/>
              </a:rPr>
              <a:t>Rebasing</a:t>
            </a:r>
            <a:endParaRPr sz="700">
              <a:latin typeface="Verdana"/>
              <a:cs typeface="Verdana"/>
            </a:endParaRPr>
          </a:p>
          <a:p>
            <a:pPr marL="42545">
              <a:lnSpc>
                <a:spcPct val="100000"/>
              </a:lnSpc>
              <a:spcBef>
                <a:spcPts val="15"/>
              </a:spcBef>
            </a:pPr>
            <a:r>
              <a:rPr sz="950" spc="-5" dirty="0">
                <a:solidFill>
                  <a:srgbClr val="006FAC"/>
                </a:solidFill>
                <a:latin typeface="Verdana"/>
                <a:cs typeface="Verdana"/>
              </a:rPr>
              <a:t>Lesson 6 : Introduction to</a:t>
            </a:r>
            <a:r>
              <a:rPr sz="9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006FAC"/>
                </a:solidFill>
                <a:latin typeface="Verdana"/>
                <a:cs typeface="Verdana"/>
              </a:rPr>
              <a:t>Jenkin</a:t>
            </a:r>
            <a:endParaRPr sz="950">
              <a:latin typeface="Verdana"/>
              <a:cs typeface="Verdana"/>
            </a:endParaRPr>
          </a:p>
          <a:p>
            <a:pPr marL="91440" indent="-90170">
              <a:lnSpc>
                <a:spcPct val="100000"/>
              </a:lnSpc>
              <a:spcBef>
                <a:spcPts val="155"/>
              </a:spcBef>
              <a:buClr>
                <a:srgbClr val="006FAC"/>
              </a:buClr>
              <a:buFont typeface="Arial"/>
              <a:buChar char="•"/>
              <a:tabLst>
                <a:tab pos="91440" algn="l"/>
              </a:tabLst>
            </a:pPr>
            <a:r>
              <a:rPr sz="700" spc="15" dirty="0">
                <a:latin typeface="Verdana"/>
                <a:cs typeface="Verdana"/>
              </a:rPr>
              <a:t>Jenkins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Introduction</a:t>
            </a:r>
            <a:endParaRPr sz="700">
              <a:latin typeface="Verdana"/>
              <a:cs typeface="Verdana"/>
            </a:endParaRPr>
          </a:p>
          <a:p>
            <a:pPr marL="91440" indent="-90170">
              <a:lnSpc>
                <a:spcPct val="100000"/>
              </a:lnSpc>
              <a:spcBef>
                <a:spcPts val="155"/>
              </a:spcBef>
              <a:buClr>
                <a:srgbClr val="006FAC"/>
              </a:buClr>
              <a:buFont typeface="Arial"/>
              <a:buChar char="•"/>
              <a:tabLst>
                <a:tab pos="91440" algn="l"/>
              </a:tabLst>
            </a:pPr>
            <a:r>
              <a:rPr sz="700" spc="15" dirty="0">
                <a:latin typeface="Verdana"/>
                <a:cs typeface="Verdana"/>
              </a:rPr>
              <a:t>Creating Configuring and Running Jenkins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Jobs</a:t>
            </a:r>
            <a:endParaRPr sz="700">
              <a:latin typeface="Verdana"/>
              <a:cs typeface="Verdana"/>
            </a:endParaRPr>
          </a:p>
          <a:p>
            <a:pPr marL="91440" indent="-90170">
              <a:lnSpc>
                <a:spcPct val="100000"/>
              </a:lnSpc>
              <a:spcBef>
                <a:spcPts val="155"/>
              </a:spcBef>
              <a:buClr>
                <a:srgbClr val="006FAC"/>
              </a:buClr>
              <a:buFont typeface="Arial"/>
              <a:buChar char="•"/>
              <a:tabLst>
                <a:tab pos="91440" algn="l"/>
              </a:tabLst>
            </a:pPr>
            <a:r>
              <a:rPr sz="700" spc="20" dirty="0">
                <a:latin typeface="Verdana"/>
                <a:cs typeface="Verdana"/>
              </a:rPr>
              <a:t>Adding plugin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spc="19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Jenkins</a:t>
            </a:r>
            <a:endParaRPr sz="700">
              <a:latin typeface="Verdana"/>
              <a:cs typeface="Verdana"/>
            </a:endParaRPr>
          </a:p>
          <a:p>
            <a:pPr marL="91440" indent="-90170">
              <a:lnSpc>
                <a:spcPct val="100000"/>
              </a:lnSpc>
              <a:spcBef>
                <a:spcPts val="170"/>
              </a:spcBef>
              <a:buClr>
                <a:srgbClr val="006FAC"/>
              </a:buClr>
              <a:buFont typeface="Arial"/>
              <a:buChar char="•"/>
              <a:tabLst>
                <a:tab pos="91440" algn="l"/>
              </a:tabLst>
            </a:pPr>
            <a:r>
              <a:rPr sz="700" spc="15" dirty="0">
                <a:latin typeface="Verdana"/>
                <a:cs typeface="Verdana"/>
              </a:rPr>
              <a:t>Creating Job with Maven </a:t>
            </a:r>
            <a:r>
              <a:rPr sz="700" spc="20" dirty="0">
                <a:latin typeface="Verdana"/>
                <a:cs typeface="Verdana"/>
              </a:rPr>
              <a:t>&amp;</a:t>
            </a:r>
            <a:r>
              <a:rPr sz="700" spc="-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81555" y="720851"/>
            <a:ext cx="4802505" cy="3599815"/>
          </a:xfrm>
          <a:custGeom>
            <a:avLst/>
            <a:gdLst/>
            <a:ahLst/>
            <a:cxnLst/>
            <a:rect l="l" t="t" r="r" b="b"/>
            <a:pathLst>
              <a:path w="4802505" h="3599815">
                <a:moveTo>
                  <a:pt x="0" y="3599688"/>
                </a:moveTo>
                <a:lnTo>
                  <a:pt x="4802124" y="3599688"/>
                </a:lnTo>
                <a:lnTo>
                  <a:pt x="4802124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89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and 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1555" y="720851"/>
            <a:ext cx="4800600" cy="3601720"/>
          </a:xfrm>
          <a:custGeom>
            <a:avLst/>
            <a:gdLst/>
            <a:ahLst/>
            <a:cxnLst/>
            <a:rect l="l" t="t" r="r" b="b"/>
            <a:pathLst>
              <a:path w="4800600" h="3601720">
                <a:moveTo>
                  <a:pt x="4800600" y="0"/>
                </a:moveTo>
                <a:lnTo>
                  <a:pt x="0" y="0"/>
                </a:lnTo>
                <a:lnTo>
                  <a:pt x="0" y="3601212"/>
                </a:lnTo>
                <a:lnTo>
                  <a:pt x="4800600" y="3601212"/>
                </a:lnTo>
                <a:lnTo>
                  <a:pt x="48006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43726" y="417461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5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3907" y="4178808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661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2464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 Title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3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5470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 2017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 All 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1217" y="1362583"/>
            <a:ext cx="3401695" cy="522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spc="-10" dirty="0">
                <a:latin typeface="Arial"/>
                <a:cs typeface="Arial"/>
              </a:rPr>
              <a:t>On </a:t>
            </a:r>
            <a:r>
              <a:rPr sz="950" spc="-5" dirty="0">
                <a:latin typeface="Arial"/>
                <a:cs typeface="Arial"/>
              </a:rPr>
              <a:t>Completion of </a:t>
            </a:r>
            <a:r>
              <a:rPr sz="950" dirty="0">
                <a:latin typeface="Arial"/>
                <a:cs typeface="Arial"/>
              </a:rPr>
              <a:t>this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program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950" spc="-10" dirty="0">
                <a:latin typeface="Verdana"/>
                <a:cs typeface="Verdana"/>
              </a:rPr>
              <a:t>Participant </a:t>
            </a:r>
            <a:r>
              <a:rPr sz="950" spc="-5" dirty="0">
                <a:latin typeface="Verdana"/>
                <a:cs typeface="Verdana"/>
              </a:rPr>
              <a:t>should </a:t>
            </a:r>
            <a:r>
              <a:rPr sz="950" spc="-10" dirty="0">
                <a:latin typeface="Verdana"/>
                <a:cs typeface="Verdana"/>
              </a:rPr>
              <a:t>able </a:t>
            </a:r>
            <a:r>
              <a:rPr sz="950" spc="-5" dirty="0">
                <a:latin typeface="Verdana"/>
                <a:cs typeface="Verdana"/>
              </a:rPr>
              <a:t>to use GIT for basic</a:t>
            </a:r>
            <a:r>
              <a:rPr sz="950" spc="4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operations.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9364" y="720851"/>
            <a:ext cx="4825365" cy="3599815"/>
          </a:xfrm>
          <a:custGeom>
            <a:avLst/>
            <a:gdLst/>
            <a:ahLst/>
            <a:cxnLst/>
            <a:rect l="l" t="t" r="r" b="b"/>
            <a:pathLst>
              <a:path w="4825365" h="3599815">
                <a:moveTo>
                  <a:pt x="0" y="3599688"/>
                </a:moveTo>
                <a:lnTo>
                  <a:pt x="4824984" y="3599688"/>
                </a:lnTo>
                <a:lnTo>
                  <a:pt x="4824984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89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and 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1555" y="720851"/>
            <a:ext cx="4800600" cy="3601720"/>
          </a:xfrm>
          <a:custGeom>
            <a:avLst/>
            <a:gdLst/>
            <a:ahLst/>
            <a:cxnLst/>
            <a:rect l="l" t="t" r="r" b="b"/>
            <a:pathLst>
              <a:path w="4800600" h="3601720">
                <a:moveTo>
                  <a:pt x="4800600" y="0"/>
                </a:moveTo>
                <a:lnTo>
                  <a:pt x="0" y="0"/>
                </a:lnTo>
                <a:lnTo>
                  <a:pt x="0" y="3601212"/>
                </a:lnTo>
                <a:lnTo>
                  <a:pt x="4800600" y="3601212"/>
                </a:lnTo>
                <a:lnTo>
                  <a:pt x="48006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43726" y="417461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6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3907" y="4178808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661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2464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 Title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3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5470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 2017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 All 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1217" y="1362583"/>
            <a:ext cx="4300855" cy="522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latin typeface="Arial"/>
                <a:cs typeface="Arial"/>
              </a:rPr>
              <a:t>Prerequisite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Skills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950" spc="-10" dirty="0">
                <a:latin typeface="Verdana"/>
                <a:cs typeface="Verdana"/>
              </a:rPr>
              <a:t>Candidate </a:t>
            </a:r>
            <a:r>
              <a:rPr sz="950" spc="-5" dirty="0">
                <a:latin typeface="Verdana"/>
                <a:cs typeface="Verdana"/>
              </a:rPr>
              <a:t>should </a:t>
            </a:r>
            <a:r>
              <a:rPr sz="950" spc="-10" dirty="0">
                <a:latin typeface="Verdana"/>
                <a:cs typeface="Verdana"/>
              </a:rPr>
              <a:t>have </a:t>
            </a:r>
            <a:r>
              <a:rPr sz="950" spc="-5" dirty="0">
                <a:latin typeface="Verdana"/>
                <a:cs typeface="Verdana"/>
              </a:rPr>
              <a:t>basic working knowledge of Linux or</a:t>
            </a:r>
            <a:r>
              <a:rPr sz="950" spc="8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windows.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9364" y="720851"/>
            <a:ext cx="4825365" cy="3599815"/>
          </a:xfrm>
          <a:custGeom>
            <a:avLst/>
            <a:gdLst/>
            <a:ahLst/>
            <a:cxnLst/>
            <a:rect l="l" t="t" r="r" b="b"/>
            <a:pathLst>
              <a:path w="4825365" h="3599815">
                <a:moveTo>
                  <a:pt x="0" y="3599688"/>
                </a:moveTo>
                <a:lnTo>
                  <a:pt x="4824984" y="3599688"/>
                </a:lnTo>
                <a:lnTo>
                  <a:pt x="4824984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89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and 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1555" y="720851"/>
            <a:ext cx="4800600" cy="3601720"/>
          </a:xfrm>
          <a:custGeom>
            <a:avLst/>
            <a:gdLst/>
            <a:ahLst/>
            <a:cxnLst/>
            <a:rect l="l" t="t" r="r" b="b"/>
            <a:pathLst>
              <a:path w="4800600" h="3601720">
                <a:moveTo>
                  <a:pt x="4800600" y="0"/>
                </a:moveTo>
                <a:lnTo>
                  <a:pt x="0" y="0"/>
                </a:lnTo>
                <a:lnTo>
                  <a:pt x="0" y="3601212"/>
                </a:lnTo>
                <a:lnTo>
                  <a:pt x="4800600" y="3601212"/>
                </a:lnTo>
                <a:lnTo>
                  <a:pt x="48006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43726" y="417461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7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3907" y="4178808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661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2464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 Title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3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5470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 2017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 All 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1217" y="1362583"/>
            <a:ext cx="4239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spc="5" dirty="0">
                <a:latin typeface="Arial"/>
                <a:cs typeface="Arial"/>
              </a:rPr>
              <a:t>Who </a:t>
            </a:r>
            <a:r>
              <a:rPr sz="950" spc="-5" dirty="0">
                <a:latin typeface="Arial"/>
                <a:cs typeface="Arial"/>
              </a:rPr>
              <a:t>should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attend?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66675" marR="5080">
              <a:lnSpc>
                <a:spcPct val="77900"/>
              </a:lnSpc>
              <a:spcBef>
                <a:spcPts val="740"/>
              </a:spcBef>
            </a:pPr>
            <a:r>
              <a:rPr sz="950" spc="-10" dirty="0">
                <a:latin typeface="Verdana"/>
                <a:cs typeface="Verdana"/>
              </a:rPr>
              <a:t>Employees </a:t>
            </a:r>
            <a:r>
              <a:rPr sz="950" spc="-5" dirty="0">
                <a:latin typeface="Verdana"/>
                <a:cs typeface="Verdana"/>
              </a:rPr>
              <a:t>having basic working knowledge of Linux or windows and  </a:t>
            </a:r>
            <a:r>
              <a:rPr sz="950" spc="-10" dirty="0">
                <a:latin typeface="Verdana"/>
                <a:cs typeface="Verdana"/>
              </a:rPr>
              <a:t>aspiring </a:t>
            </a:r>
            <a:r>
              <a:rPr sz="950" spc="-5" dirty="0">
                <a:latin typeface="Verdana"/>
                <a:cs typeface="Verdana"/>
              </a:rPr>
              <a:t>to be GIT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Users.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9364" y="720851"/>
            <a:ext cx="4825365" cy="3599815"/>
          </a:xfrm>
          <a:custGeom>
            <a:avLst/>
            <a:gdLst/>
            <a:ahLst/>
            <a:cxnLst/>
            <a:rect l="l" t="t" r="r" b="b"/>
            <a:pathLst>
              <a:path w="4825365" h="3599815">
                <a:moveTo>
                  <a:pt x="0" y="3599688"/>
                </a:moveTo>
                <a:lnTo>
                  <a:pt x="4824984" y="3599688"/>
                </a:lnTo>
                <a:lnTo>
                  <a:pt x="4824984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89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and 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1555" y="720851"/>
            <a:ext cx="4800600" cy="3601720"/>
          </a:xfrm>
          <a:custGeom>
            <a:avLst/>
            <a:gdLst/>
            <a:ahLst/>
            <a:cxnLst/>
            <a:rect l="l" t="t" r="r" b="b"/>
            <a:pathLst>
              <a:path w="4800600" h="3601720">
                <a:moveTo>
                  <a:pt x="4800600" y="0"/>
                </a:moveTo>
                <a:lnTo>
                  <a:pt x="0" y="0"/>
                </a:lnTo>
                <a:lnTo>
                  <a:pt x="0" y="3601212"/>
                </a:lnTo>
                <a:lnTo>
                  <a:pt x="4800600" y="3601212"/>
                </a:lnTo>
                <a:lnTo>
                  <a:pt x="48006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43726" y="417461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8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3907" y="4178808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661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2464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 Title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3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5470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 2017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 All 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1217" y="1362583"/>
            <a:ext cx="4239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spc="5" dirty="0">
                <a:latin typeface="Arial"/>
                <a:cs typeface="Arial"/>
              </a:rPr>
              <a:t>Who </a:t>
            </a:r>
            <a:r>
              <a:rPr sz="950" spc="-5" dirty="0">
                <a:latin typeface="Arial"/>
                <a:cs typeface="Arial"/>
              </a:rPr>
              <a:t>should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attend?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66675" marR="5080">
              <a:lnSpc>
                <a:spcPct val="77900"/>
              </a:lnSpc>
              <a:spcBef>
                <a:spcPts val="740"/>
              </a:spcBef>
            </a:pPr>
            <a:r>
              <a:rPr sz="950" spc="-10" dirty="0">
                <a:latin typeface="Verdana"/>
                <a:cs typeface="Verdana"/>
              </a:rPr>
              <a:t>Employees </a:t>
            </a:r>
            <a:r>
              <a:rPr sz="950" spc="-5" dirty="0">
                <a:latin typeface="Verdana"/>
                <a:cs typeface="Verdana"/>
              </a:rPr>
              <a:t>having basic working knowledge of Linux or windows and  </a:t>
            </a:r>
            <a:r>
              <a:rPr sz="950" spc="-10" dirty="0">
                <a:latin typeface="Verdana"/>
                <a:cs typeface="Verdana"/>
              </a:rPr>
              <a:t>aspiring </a:t>
            </a:r>
            <a:r>
              <a:rPr sz="950" spc="-5" dirty="0">
                <a:latin typeface="Verdana"/>
                <a:cs typeface="Verdana"/>
              </a:rPr>
              <a:t>to be GIT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Users.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9364" y="720851"/>
            <a:ext cx="4825365" cy="3599815"/>
          </a:xfrm>
          <a:custGeom>
            <a:avLst/>
            <a:gdLst/>
            <a:ahLst/>
            <a:cxnLst/>
            <a:rect l="l" t="t" r="r" b="b"/>
            <a:pathLst>
              <a:path w="4825365" h="3599815">
                <a:moveTo>
                  <a:pt x="0" y="3599688"/>
                </a:moveTo>
                <a:lnTo>
                  <a:pt x="4824984" y="3599688"/>
                </a:lnTo>
                <a:lnTo>
                  <a:pt x="4824984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314</Words>
  <Application>Microsoft Office PowerPoint</Application>
  <PresentationFormat>Custom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and Advanced Selenium-Classbook-Lesson01</dc:title>
  <dc:creator>iGATE</dc:creator>
  <cp:lastModifiedBy>918617893423</cp:lastModifiedBy>
  <cp:revision>1</cp:revision>
  <dcterms:created xsi:type="dcterms:W3CDTF">2022-04-11T15:28:25Z</dcterms:created>
  <dcterms:modified xsi:type="dcterms:W3CDTF">2022-04-11T15:44:49Z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2022-04-11T00:00:00Z</vt:filetime>
  </property>
</Properties>
</file>