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BFB73-F64B-42DD-9A76-3AF56561E72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8D024-DD6E-4506-B50D-8E8F8168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E7E3-F167-4086-96FA-01D7CBE3CDE5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9AB-709D-4E57-BD34-E1F2FD5B2D82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9AB-709D-4E57-BD34-E1F2FD5B2D82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0E34-5C96-4E83-BDC0-EE729961FBB7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9AB-709D-4E57-BD34-E1F2FD5B2D82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9B9E-351F-4CD1-9A2D-ABE53594FAEB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9AB-709D-4E57-BD34-E1F2FD5B2D82}" type="datetime1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D7BA-7C65-4861-AF3F-DF05108EB0A3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D3B-3CA5-4E30-99F3-8AB07C02AD90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9AB-709D-4E57-BD34-E1F2FD5B2D82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9AB-709D-4E57-BD34-E1F2FD5B2D82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73549AB-709D-4E57-BD34-E1F2FD5B2D82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1555" y="720851"/>
            <a:ext cx="4800600" cy="3601720"/>
            <a:chOff x="1781555" y="720851"/>
            <a:chExt cx="4800600" cy="3601720"/>
          </a:xfrm>
        </p:grpSpPr>
        <p:sp>
          <p:nvSpPr>
            <p:cNvPr id="5" name="object 5"/>
            <p:cNvSpPr/>
            <p:nvPr/>
          </p:nvSpPr>
          <p:spPr>
            <a:xfrm>
              <a:off x="1781555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4689" y="833590"/>
              <a:ext cx="160329" cy="197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1555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1695" y="723115"/>
              <a:ext cx="2778760" cy="3597910"/>
            </a:xfrm>
            <a:custGeom>
              <a:avLst/>
              <a:gdLst/>
              <a:ahLst/>
              <a:cxnLst/>
              <a:rect l="l" t="t" r="r" b="b"/>
              <a:pathLst>
                <a:path w="2778759" h="3597910">
                  <a:moveTo>
                    <a:pt x="79413" y="0"/>
                  </a:moveTo>
                  <a:lnTo>
                    <a:pt x="2778348" y="0"/>
                  </a:lnTo>
                  <a:lnTo>
                    <a:pt x="2778348" y="3590685"/>
                  </a:lnTo>
                  <a:lnTo>
                    <a:pt x="2700316" y="3597424"/>
                  </a:lnTo>
                  <a:lnTo>
                    <a:pt x="2694809" y="3597424"/>
                  </a:lnTo>
                  <a:lnTo>
                    <a:pt x="2440951" y="3526515"/>
                  </a:lnTo>
                  <a:lnTo>
                    <a:pt x="2000204" y="3238001"/>
                  </a:lnTo>
                  <a:lnTo>
                    <a:pt x="1361201" y="2593374"/>
                  </a:lnTo>
                  <a:lnTo>
                    <a:pt x="1382284" y="2542632"/>
                  </a:lnTo>
                  <a:lnTo>
                    <a:pt x="1400791" y="2493514"/>
                  </a:lnTo>
                  <a:lnTo>
                    <a:pt x="1416760" y="2445967"/>
                  </a:lnTo>
                  <a:lnTo>
                    <a:pt x="1430230" y="2399933"/>
                  </a:lnTo>
                  <a:lnTo>
                    <a:pt x="1441242" y="2355359"/>
                  </a:lnTo>
                  <a:lnTo>
                    <a:pt x="1449834" y="2312189"/>
                  </a:lnTo>
                  <a:lnTo>
                    <a:pt x="1456045" y="2270367"/>
                  </a:lnTo>
                  <a:lnTo>
                    <a:pt x="1459915" y="2229838"/>
                  </a:lnTo>
                  <a:lnTo>
                    <a:pt x="1461482" y="2190546"/>
                  </a:lnTo>
                  <a:lnTo>
                    <a:pt x="1460786" y="2152436"/>
                  </a:lnTo>
                  <a:lnTo>
                    <a:pt x="1452762" y="2079541"/>
                  </a:lnTo>
                  <a:lnTo>
                    <a:pt x="1436156" y="2010709"/>
                  </a:lnTo>
                  <a:lnTo>
                    <a:pt x="1411281" y="1945496"/>
                  </a:lnTo>
                  <a:lnTo>
                    <a:pt x="1378452" y="1883461"/>
                  </a:lnTo>
                  <a:lnTo>
                    <a:pt x="1337980" y="1824159"/>
                  </a:lnTo>
                  <a:lnTo>
                    <a:pt x="1290181" y="1767146"/>
                  </a:lnTo>
                  <a:lnTo>
                    <a:pt x="1263632" y="1739360"/>
                  </a:lnTo>
                  <a:lnTo>
                    <a:pt x="1235368" y="1711981"/>
                  </a:lnTo>
                  <a:lnTo>
                    <a:pt x="1205429" y="1684952"/>
                  </a:lnTo>
                  <a:lnTo>
                    <a:pt x="1173853" y="1658219"/>
                  </a:lnTo>
                  <a:lnTo>
                    <a:pt x="1140681" y="1631726"/>
                  </a:lnTo>
                  <a:lnTo>
                    <a:pt x="1105951" y="1605417"/>
                  </a:lnTo>
                  <a:lnTo>
                    <a:pt x="1069703" y="1579238"/>
                  </a:lnTo>
                  <a:lnTo>
                    <a:pt x="1031976" y="1553132"/>
                  </a:lnTo>
                  <a:lnTo>
                    <a:pt x="992808" y="1527045"/>
                  </a:lnTo>
                  <a:lnTo>
                    <a:pt x="952240" y="1500921"/>
                  </a:lnTo>
                  <a:lnTo>
                    <a:pt x="910310" y="1474704"/>
                  </a:lnTo>
                  <a:lnTo>
                    <a:pt x="867057" y="1448340"/>
                  </a:lnTo>
                  <a:lnTo>
                    <a:pt x="822521" y="1421772"/>
                  </a:lnTo>
                  <a:lnTo>
                    <a:pt x="729756" y="1367806"/>
                  </a:lnTo>
                  <a:lnTo>
                    <a:pt x="478128" y="1225454"/>
                  </a:lnTo>
                  <a:lnTo>
                    <a:pt x="55228" y="971163"/>
                  </a:lnTo>
                  <a:lnTo>
                    <a:pt x="0" y="906881"/>
                  </a:lnTo>
                  <a:lnTo>
                    <a:pt x="0" y="201911"/>
                  </a:lnTo>
                  <a:lnTo>
                    <a:pt x="79413" y="0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81555" y="720851"/>
            <a:ext cx="4802505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solidFill>
                  <a:srgbClr val="006FAC"/>
                </a:solidFill>
                <a:latin typeface="Verdana"/>
                <a:cs typeface="Verdana"/>
              </a:rPr>
              <a:t>Git &amp;</a:t>
            </a:r>
            <a:r>
              <a:rPr sz="1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006FAC"/>
                </a:solidFill>
                <a:latin typeface="Verdana"/>
                <a:cs typeface="Verdana"/>
              </a:rPr>
              <a:t>Jenkin</a:t>
            </a:r>
            <a:endParaRPr sz="1000">
              <a:latin typeface="Verdana"/>
              <a:cs typeface="Verdana"/>
            </a:endParaRPr>
          </a:p>
          <a:p>
            <a:pPr marL="160655">
              <a:lnSpc>
                <a:spcPct val="100000"/>
              </a:lnSpc>
              <a:spcBef>
                <a:spcPts val="620"/>
              </a:spcBef>
            </a:pPr>
            <a:r>
              <a:rPr sz="600" spc="20" dirty="0">
                <a:solidFill>
                  <a:srgbClr val="006FAC"/>
                </a:solidFill>
                <a:latin typeface="Verdana"/>
                <a:cs typeface="Verdana"/>
              </a:rPr>
              <a:t>Lesson </a:t>
            </a:r>
            <a:r>
              <a:rPr sz="600" spc="15" dirty="0">
                <a:solidFill>
                  <a:srgbClr val="006FAC"/>
                </a:solidFill>
                <a:latin typeface="Verdana"/>
                <a:cs typeface="Verdana"/>
              </a:rPr>
              <a:t>1: Introduction to</a:t>
            </a:r>
            <a:r>
              <a:rPr sz="600" spc="-10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600" spc="1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1555" y="720851"/>
            <a:ext cx="4800600" cy="3601720"/>
          </a:xfrm>
          <a:custGeom>
            <a:avLst/>
            <a:gdLst/>
            <a:ahLst/>
            <a:cxnLst/>
            <a:rect l="l" t="t" r="r" b="b"/>
            <a:pathLst>
              <a:path w="4800600" h="3601720">
                <a:moveTo>
                  <a:pt x="4800600" y="0"/>
                </a:moveTo>
                <a:lnTo>
                  <a:pt x="0" y="0"/>
                </a:lnTo>
                <a:lnTo>
                  <a:pt x="0" y="3601212"/>
                </a:lnTo>
                <a:lnTo>
                  <a:pt x="4800600" y="3601212"/>
                </a:lnTo>
                <a:lnTo>
                  <a:pt x="4800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81555" y="720851"/>
            <a:ext cx="4802505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">
              <a:latin typeface="Times New Roman"/>
              <a:cs typeface="Times New Roman"/>
            </a:endParaRPr>
          </a:p>
          <a:p>
            <a:pPr marL="162560">
              <a:lnSpc>
                <a:spcPts val="480"/>
              </a:lnSpc>
            </a:pPr>
            <a:r>
              <a:rPr sz="450" spc="5" dirty="0">
                <a:solidFill>
                  <a:srgbClr val="006FAC"/>
                </a:solidFill>
                <a:latin typeface="Verdana"/>
                <a:cs typeface="Verdana"/>
              </a:rPr>
              <a:t>Introduction of</a:t>
            </a:r>
            <a:r>
              <a:rPr sz="450" spc="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450" spc="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450">
              <a:latin typeface="Verdana"/>
              <a:cs typeface="Verdana"/>
            </a:endParaRPr>
          </a:p>
          <a:p>
            <a:pPr marL="162560">
              <a:lnSpc>
                <a:spcPts val="1200"/>
              </a:lnSpc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Continues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Integration</a:t>
            </a:r>
            <a:r>
              <a:rPr sz="1050" spc="-9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30" dirty="0">
                <a:solidFill>
                  <a:srgbClr val="006FAC"/>
                </a:solidFill>
                <a:latin typeface="Verdana"/>
                <a:cs typeface="Verdana"/>
              </a:rPr>
              <a:t>Tools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Verdana"/>
              <a:cs typeface="Verdana"/>
            </a:endParaRPr>
          </a:p>
          <a:p>
            <a:pPr marL="306070" indent="-149860">
              <a:lnSpc>
                <a:spcPct val="100000"/>
              </a:lnSpc>
              <a:spcBef>
                <a:spcPts val="97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5" dirty="0">
                <a:latin typeface="Verdana"/>
                <a:cs typeface="Verdana"/>
              </a:rPr>
              <a:t>Jenkins</a:t>
            </a:r>
            <a:endParaRPr sz="950">
              <a:latin typeface="Verdana"/>
              <a:cs typeface="Verdana"/>
            </a:endParaRPr>
          </a:p>
          <a:p>
            <a:pPr marL="306070" indent="-149860">
              <a:lnSpc>
                <a:spcPct val="100000"/>
              </a:lnSpc>
              <a:spcBef>
                <a:spcPts val="1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5" dirty="0">
                <a:latin typeface="Verdana"/>
                <a:cs typeface="Verdana"/>
              </a:rPr>
              <a:t>Buildbot</a:t>
            </a:r>
            <a:endParaRPr sz="950">
              <a:latin typeface="Verdana"/>
              <a:cs typeface="Verdana"/>
            </a:endParaRPr>
          </a:p>
          <a:p>
            <a:pPr marL="306070" indent="-149860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25" dirty="0">
                <a:latin typeface="Verdana"/>
                <a:cs typeface="Verdana"/>
              </a:rPr>
              <a:t>Travis</a:t>
            </a:r>
            <a:r>
              <a:rPr sz="950" spc="-10" dirty="0">
                <a:latin typeface="Verdana"/>
                <a:cs typeface="Verdana"/>
              </a:rPr>
              <a:t> CI</a:t>
            </a:r>
            <a:endParaRPr sz="950">
              <a:latin typeface="Verdana"/>
              <a:cs typeface="Verdana"/>
            </a:endParaRPr>
          </a:p>
          <a:p>
            <a:pPr marL="306070" indent="-149860"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5" dirty="0">
                <a:latin typeface="Verdana"/>
                <a:cs typeface="Verdana"/>
              </a:rPr>
              <a:t>Bamboo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234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2348" y="685800"/>
            <a:ext cx="4572000" cy="3429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 marL="154940">
              <a:lnSpc>
                <a:spcPts val="475"/>
              </a:lnSpc>
              <a:spcBef>
                <a:spcPts val="445"/>
              </a:spcBef>
            </a:pPr>
            <a:r>
              <a:rPr sz="450" spc="-5" dirty="0">
                <a:solidFill>
                  <a:srgbClr val="006FAC"/>
                </a:solidFill>
                <a:latin typeface="Verdana"/>
                <a:cs typeface="Verdana"/>
              </a:rPr>
              <a:t>Jenkins</a:t>
            </a:r>
            <a:r>
              <a:rPr sz="45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450" dirty="0">
                <a:solidFill>
                  <a:srgbClr val="006FAC"/>
                </a:solidFill>
                <a:latin typeface="Verdana"/>
                <a:cs typeface="Verdana"/>
              </a:rPr>
              <a:t>Introduction</a:t>
            </a:r>
            <a:endParaRPr sz="450" dirty="0">
              <a:latin typeface="Verdana"/>
              <a:cs typeface="Verdana"/>
            </a:endParaRPr>
          </a:p>
          <a:p>
            <a:pPr marL="154940">
              <a:lnSpc>
                <a:spcPts val="1135"/>
              </a:lnSpc>
            </a:pPr>
            <a:r>
              <a:rPr sz="1000" dirty="0">
                <a:solidFill>
                  <a:srgbClr val="006FAC"/>
                </a:solidFill>
                <a:latin typeface="Verdana"/>
                <a:cs typeface="Verdana"/>
              </a:rPr>
              <a:t>Jenkins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 marL="292735" marR="97155" indent="-143510">
              <a:lnSpc>
                <a:spcPct val="140000"/>
              </a:lnSpc>
              <a:spcBef>
                <a:spcPts val="1030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Jenkins </a:t>
            </a:r>
            <a:r>
              <a:rPr sz="900" dirty="0">
                <a:latin typeface="Verdana"/>
                <a:cs typeface="Verdana"/>
              </a:rPr>
              <a:t>is a </a:t>
            </a:r>
            <a:r>
              <a:rPr sz="900" spc="-5" dirty="0">
                <a:latin typeface="Verdana"/>
                <a:cs typeface="Verdana"/>
              </a:rPr>
              <a:t>self-contained, </a:t>
            </a:r>
            <a:r>
              <a:rPr sz="900" dirty="0">
                <a:latin typeface="Verdana"/>
                <a:cs typeface="Verdana"/>
              </a:rPr>
              <a:t>open </a:t>
            </a:r>
            <a:r>
              <a:rPr sz="900" spc="-5" dirty="0">
                <a:latin typeface="Verdana"/>
                <a:cs typeface="Verdana"/>
              </a:rPr>
              <a:t>source automation server which </a:t>
            </a:r>
            <a:r>
              <a:rPr sz="900" dirty="0">
                <a:latin typeface="Verdana"/>
                <a:cs typeface="Verdana"/>
              </a:rPr>
              <a:t>can be  </a:t>
            </a:r>
            <a:r>
              <a:rPr sz="900" spc="-5" dirty="0">
                <a:latin typeface="Verdana"/>
                <a:cs typeface="Verdana"/>
              </a:rPr>
              <a:t>used </a:t>
            </a:r>
            <a:r>
              <a:rPr sz="900" dirty="0">
                <a:latin typeface="Verdana"/>
                <a:cs typeface="Verdana"/>
              </a:rPr>
              <a:t>to </a:t>
            </a:r>
            <a:r>
              <a:rPr sz="900" spc="-5" dirty="0">
                <a:latin typeface="Verdana"/>
                <a:cs typeface="Verdana"/>
              </a:rPr>
              <a:t>automate </a:t>
            </a:r>
            <a:r>
              <a:rPr sz="900" dirty="0">
                <a:latin typeface="Verdana"/>
                <a:cs typeface="Verdana"/>
              </a:rPr>
              <a:t>all sorts of </a:t>
            </a:r>
            <a:r>
              <a:rPr sz="900" spc="-5" dirty="0">
                <a:latin typeface="Verdana"/>
                <a:cs typeface="Verdana"/>
              </a:rPr>
              <a:t>tasks such </a:t>
            </a:r>
            <a:r>
              <a:rPr sz="900" dirty="0">
                <a:latin typeface="Verdana"/>
                <a:cs typeface="Verdana"/>
              </a:rPr>
              <a:t>as </a:t>
            </a:r>
            <a:r>
              <a:rPr sz="900" spc="-5" dirty="0">
                <a:latin typeface="Verdana"/>
                <a:cs typeface="Verdana"/>
              </a:rPr>
              <a:t>building, testing, and  deploying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software.</a:t>
            </a:r>
            <a:endParaRPr sz="900" dirty="0">
              <a:latin typeface="Verdana"/>
              <a:cs typeface="Verdana"/>
            </a:endParaRPr>
          </a:p>
          <a:p>
            <a:pPr marL="292735" marR="114935" indent="-143510">
              <a:lnSpc>
                <a:spcPct val="140000"/>
              </a:lnSpc>
              <a:spcBef>
                <a:spcPts val="240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Jenkins </a:t>
            </a:r>
            <a:r>
              <a:rPr sz="900" dirty="0">
                <a:latin typeface="Verdana"/>
                <a:cs typeface="Verdana"/>
              </a:rPr>
              <a:t>is an open </a:t>
            </a:r>
            <a:r>
              <a:rPr sz="900" spc="-5" dirty="0">
                <a:latin typeface="Verdana"/>
                <a:cs typeface="Verdana"/>
              </a:rPr>
              <a:t>source continuous integration(CI) </a:t>
            </a:r>
            <a:r>
              <a:rPr sz="900" dirty="0">
                <a:latin typeface="Verdana"/>
                <a:cs typeface="Verdana"/>
              </a:rPr>
              <a:t>tool written in </a:t>
            </a:r>
            <a:r>
              <a:rPr sz="900" spc="-10" dirty="0">
                <a:latin typeface="Verdana"/>
                <a:cs typeface="Verdana"/>
              </a:rPr>
              <a:t>java  </a:t>
            </a:r>
            <a:r>
              <a:rPr sz="900" spc="-5" dirty="0">
                <a:latin typeface="Verdana"/>
                <a:cs typeface="Verdana"/>
              </a:rPr>
              <a:t>developed </a:t>
            </a:r>
            <a:r>
              <a:rPr sz="900" dirty="0">
                <a:latin typeface="Verdana"/>
                <a:cs typeface="Verdana"/>
              </a:rPr>
              <a:t>by </a:t>
            </a:r>
            <a:r>
              <a:rPr sz="900" spc="-15" dirty="0">
                <a:latin typeface="Verdana"/>
                <a:cs typeface="Verdana"/>
              </a:rPr>
              <a:t>Kohsuke</a:t>
            </a:r>
            <a:r>
              <a:rPr sz="900" spc="-10" dirty="0">
                <a:latin typeface="Verdana"/>
                <a:cs typeface="Verdana"/>
              </a:rPr>
              <a:t> Kawaguchi.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685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Monitors the change </a:t>
            </a:r>
            <a:r>
              <a:rPr sz="900" dirty="0">
                <a:latin typeface="Verdana"/>
                <a:cs typeface="Verdana"/>
              </a:rPr>
              <a:t>in </a:t>
            </a:r>
            <a:r>
              <a:rPr sz="900" spc="-5" dirty="0">
                <a:latin typeface="Verdana"/>
                <a:cs typeface="Verdana"/>
              </a:rPr>
              <a:t>the source control systems like SVN, </a:t>
            </a:r>
            <a:r>
              <a:rPr sz="900" spc="-10" dirty="0">
                <a:latin typeface="Verdana"/>
                <a:cs typeface="Verdana"/>
              </a:rPr>
              <a:t>CVS,</a:t>
            </a:r>
            <a:r>
              <a:rPr sz="900" spc="4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etc.</a:t>
            </a:r>
          </a:p>
          <a:p>
            <a:pPr marL="292735" indent="-144145">
              <a:lnSpc>
                <a:spcPct val="100000"/>
              </a:lnSpc>
              <a:spcBef>
                <a:spcPts val="685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Builds the </a:t>
            </a:r>
            <a:r>
              <a:rPr sz="900" dirty="0">
                <a:latin typeface="Verdana"/>
                <a:cs typeface="Verdana"/>
              </a:rPr>
              <a:t>application </a:t>
            </a:r>
            <a:r>
              <a:rPr sz="900" spc="-5" dirty="0">
                <a:latin typeface="Verdana"/>
                <a:cs typeface="Verdana"/>
              </a:rPr>
              <a:t>using various build </a:t>
            </a:r>
            <a:r>
              <a:rPr sz="900" dirty="0">
                <a:latin typeface="Verdana"/>
                <a:cs typeface="Verdana"/>
              </a:rPr>
              <a:t>tools </a:t>
            </a:r>
            <a:r>
              <a:rPr sz="900" spc="-5" dirty="0">
                <a:latin typeface="Verdana"/>
                <a:cs typeface="Verdana"/>
              </a:rPr>
              <a:t>like </a:t>
            </a:r>
            <a:r>
              <a:rPr sz="900" spc="-40" dirty="0">
                <a:latin typeface="Verdana"/>
                <a:cs typeface="Verdana"/>
              </a:rPr>
              <a:t>ANT, </a:t>
            </a:r>
            <a:r>
              <a:rPr sz="900" spc="-10" dirty="0">
                <a:latin typeface="Verdana"/>
                <a:cs typeface="Verdana"/>
              </a:rPr>
              <a:t>MAVEN,</a:t>
            </a:r>
            <a:r>
              <a:rPr sz="900" spc="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etc.</a:t>
            </a:r>
          </a:p>
          <a:p>
            <a:pPr marL="292735" marR="171450" indent="-143510">
              <a:lnSpc>
                <a:spcPct val="140000"/>
              </a:lnSpc>
              <a:spcBef>
                <a:spcPts val="254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Provides </a:t>
            </a:r>
            <a:r>
              <a:rPr sz="900" dirty="0">
                <a:latin typeface="Verdana"/>
                <a:cs typeface="Verdana"/>
              </a:rPr>
              <a:t>a </a:t>
            </a:r>
            <a:r>
              <a:rPr sz="900" spc="-5" dirty="0">
                <a:latin typeface="Verdana"/>
                <a:cs typeface="Verdana"/>
              </a:rPr>
              <a:t>fresh build </a:t>
            </a:r>
            <a:r>
              <a:rPr sz="900" spc="-10" dirty="0">
                <a:latin typeface="Verdana"/>
                <a:cs typeface="Verdana"/>
              </a:rPr>
              <a:t>whenever </a:t>
            </a:r>
            <a:r>
              <a:rPr sz="900" spc="-5" dirty="0">
                <a:latin typeface="Verdana"/>
                <a:cs typeface="Verdana"/>
              </a:rPr>
              <a:t>there </a:t>
            </a:r>
            <a:r>
              <a:rPr sz="900" dirty="0">
                <a:latin typeface="Verdana"/>
                <a:cs typeface="Verdana"/>
              </a:rPr>
              <a:t>is a </a:t>
            </a:r>
            <a:r>
              <a:rPr sz="900" spc="-5" dirty="0">
                <a:latin typeface="Verdana"/>
                <a:cs typeface="Verdana"/>
              </a:rPr>
              <a:t>change </a:t>
            </a:r>
            <a:r>
              <a:rPr sz="900" dirty="0">
                <a:latin typeface="Verdana"/>
                <a:cs typeface="Verdana"/>
              </a:rPr>
              <a:t>in </a:t>
            </a:r>
            <a:r>
              <a:rPr sz="900" spc="-5" dirty="0">
                <a:latin typeface="Verdana"/>
                <a:cs typeface="Verdana"/>
              </a:rPr>
              <a:t>the source control  system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680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Sends messages </a:t>
            </a:r>
            <a:r>
              <a:rPr sz="900" dirty="0">
                <a:latin typeface="Verdana"/>
                <a:cs typeface="Verdana"/>
              </a:rPr>
              <a:t>on </a:t>
            </a:r>
            <a:r>
              <a:rPr sz="900" spc="-5" dirty="0">
                <a:latin typeface="Verdana"/>
                <a:cs typeface="Verdana"/>
              </a:rPr>
              <a:t>the status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the build through </a:t>
            </a:r>
            <a:r>
              <a:rPr sz="900" dirty="0">
                <a:latin typeface="Verdana"/>
                <a:cs typeface="Verdana"/>
              </a:rPr>
              <a:t>Email, </a:t>
            </a:r>
            <a:r>
              <a:rPr sz="900" spc="-10" dirty="0">
                <a:latin typeface="Verdana"/>
                <a:cs typeface="Verdana"/>
              </a:rPr>
              <a:t>SMS,</a:t>
            </a:r>
            <a:r>
              <a:rPr sz="900" spc="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etc</a:t>
            </a:r>
          </a:p>
          <a:p>
            <a:pPr marL="292735" indent="-144145">
              <a:lnSpc>
                <a:spcPct val="100000"/>
              </a:lnSpc>
              <a:spcBef>
                <a:spcPts val="685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Plugins </a:t>
            </a:r>
            <a:r>
              <a:rPr sz="900" dirty="0">
                <a:latin typeface="Verdana"/>
                <a:cs typeface="Verdana"/>
              </a:rPr>
              <a:t>allows </a:t>
            </a:r>
            <a:r>
              <a:rPr sz="900" spc="-5" dirty="0">
                <a:latin typeface="Verdana"/>
                <a:cs typeface="Verdana"/>
              </a:rPr>
              <a:t>integration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the various DevOps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Stage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91" y="1163574"/>
            <a:ext cx="11480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instructor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notes  here.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234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7795" y="874903"/>
            <a:ext cx="1237615" cy="231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475"/>
              </a:lnSpc>
              <a:spcBef>
                <a:spcPts val="105"/>
              </a:spcBef>
            </a:pPr>
            <a:r>
              <a:rPr sz="450" spc="-5" dirty="0">
                <a:solidFill>
                  <a:srgbClr val="006FAC"/>
                </a:solidFill>
                <a:latin typeface="Verdana"/>
                <a:cs typeface="Verdana"/>
              </a:rPr>
              <a:t>Jenkins</a:t>
            </a:r>
            <a:r>
              <a:rPr sz="45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450" dirty="0">
                <a:solidFill>
                  <a:srgbClr val="006FAC"/>
                </a:solidFill>
                <a:latin typeface="Verdana"/>
                <a:cs typeface="Verdana"/>
              </a:rPr>
              <a:t>Introduction</a:t>
            </a:r>
            <a:endParaRPr sz="450">
              <a:latin typeface="Verdana"/>
              <a:cs typeface="Verdana"/>
            </a:endParaRPr>
          </a:p>
          <a:p>
            <a:pPr>
              <a:lnSpc>
                <a:spcPts val="1135"/>
              </a:lnSpc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How </a:t>
            </a:r>
            <a:r>
              <a:rPr sz="1000" dirty="0">
                <a:solidFill>
                  <a:srgbClr val="006FAC"/>
                </a:solidFill>
                <a:latin typeface="Verdana"/>
                <a:cs typeface="Verdana"/>
              </a:rPr>
              <a:t>Jenkins</a:t>
            </a:r>
            <a:r>
              <a:rPr sz="100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006FAC"/>
                </a:solidFill>
                <a:latin typeface="Verdana"/>
                <a:cs typeface="Verdana"/>
              </a:rPr>
              <a:t>Works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954" y="1390268"/>
            <a:ext cx="3636010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075"/>
              </a:lnSpc>
              <a:spcBef>
                <a:spcPts val="100"/>
              </a:spcBef>
            </a:pPr>
            <a:r>
              <a:rPr sz="900" spc="-5" dirty="0">
                <a:latin typeface="Verdana"/>
                <a:cs typeface="Verdana"/>
              </a:rPr>
              <a:t>How Jenkins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works:</a:t>
            </a:r>
            <a:endParaRPr sz="900">
              <a:latin typeface="Verdana"/>
              <a:cs typeface="Verdana"/>
            </a:endParaRPr>
          </a:p>
          <a:p>
            <a:pPr marL="88265" indent="-87630">
              <a:lnSpc>
                <a:spcPts val="950"/>
              </a:lnSpc>
              <a:buClr>
                <a:srgbClr val="006FAC"/>
              </a:buClr>
              <a:buFont typeface="Wingdings"/>
              <a:buChar char=""/>
              <a:tabLst>
                <a:tab pos="88900" algn="l"/>
              </a:tabLst>
            </a:pPr>
            <a:r>
              <a:rPr sz="800" dirty="0">
                <a:latin typeface="Verdana"/>
                <a:cs typeface="Verdana"/>
              </a:rPr>
              <a:t>Developers Commit changes </a:t>
            </a:r>
            <a:r>
              <a:rPr sz="800" spc="-5" dirty="0">
                <a:latin typeface="Verdana"/>
                <a:cs typeface="Verdana"/>
              </a:rPr>
              <a:t>to the </a:t>
            </a:r>
            <a:r>
              <a:rPr sz="800" dirty="0">
                <a:latin typeface="Verdana"/>
                <a:cs typeface="Verdana"/>
              </a:rPr>
              <a:t>source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code</a:t>
            </a:r>
            <a:endParaRPr sz="800">
              <a:latin typeface="Verdana"/>
              <a:cs typeface="Verdana"/>
            </a:endParaRPr>
          </a:p>
          <a:p>
            <a:pPr marL="88265" indent="-87630">
              <a:lnSpc>
                <a:spcPts val="955"/>
              </a:lnSpc>
              <a:buClr>
                <a:srgbClr val="006FAC"/>
              </a:buClr>
              <a:buFont typeface="Wingdings"/>
              <a:buChar char=""/>
              <a:tabLst>
                <a:tab pos="88900" algn="l"/>
              </a:tabLst>
            </a:pPr>
            <a:r>
              <a:rPr sz="800" dirty="0">
                <a:latin typeface="Verdana"/>
                <a:cs typeface="Verdana"/>
              </a:rPr>
              <a:t>CI server </a:t>
            </a:r>
            <a:r>
              <a:rPr sz="800" spc="-5" dirty="0">
                <a:latin typeface="Verdana"/>
                <a:cs typeface="Verdana"/>
              </a:rPr>
              <a:t>pulls that </a:t>
            </a:r>
            <a:r>
              <a:rPr sz="800" dirty="0">
                <a:latin typeface="Verdana"/>
                <a:cs typeface="Verdana"/>
              </a:rPr>
              <a:t>code &amp; triggers a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build</a:t>
            </a:r>
            <a:endParaRPr sz="800">
              <a:latin typeface="Verdana"/>
              <a:cs typeface="Verdana"/>
            </a:endParaRPr>
          </a:p>
          <a:p>
            <a:pPr marL="88265" indent="-87630">
              <a:lnSpc>
                <a:spcPts val="955"/>
              </a:lnSpc>
              <a:buClr>
                <a:srgbClr val="006FAC"/>
              </a:buClr>
              <a:buFont typeface="Wingdings"/>
              <a:buChar char=""/>
              <a:tabLst>
                <a:tab pos="88900" algn="l"/>
              </a:tabLst>
            </a:pPr>
            <a:r>
              <a:rPr sz="800" spc="-5" dirty="0">
                <a:latin typeface="Verdana"/>
                <a:cs typeface="Verdana"/>
              </a:rPr>
              <a:t>The build application is then </a:t>
            </a:r>
            <a:r>
              <a:rPr sz="800" dirty="0">
                <a:latin typeface="Verdana"/>
                <a:cs typeface="Verdana"/>
              </a:rPr>
              <a:t>deployed on </a:t>
            </a:r>
            <a:r>
              <a:rPr sz="800" spc="-5" dirty="0">
                <a:latin typeface="Verdana"/>
                <a:cs typeface="Verdana"/>
              </a:rPr>
              <a:t>testing </a:t>
            </a:r>
            <a:r>
              <a:rPr sz="800" dirty="0">
                <a:latin typeface="Verdana"/>
                <a:cs typeface="Verdana"/>
              </a:rPr>
              <a:t>server for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testing</a:t>
            </a:r>
            <a:endParaRPr sz="800">
              <a:latin typeface="Verdana"/>
              <a:cs typeface="Verdana"/>
            </a:endParaRPr>
          </a:p>
          <a:p>
            <a:pPr marL="88265" indent="-87630">
              <a:lnSpc>
                <a:spcPts val="950"/>
              </a:lnSpc>
              <a:buClr>
                <a:srgbClr val="006FAC"/>
              </a:buClr>
              <a:buFont typeface="Wingdings"/>
              <a:buChar char=""/>
              <a:tabLst>
                <a:tab pos="88900" algn="l"/>
              </a:tabLst>
            </a:pPr>
            <a:r>
              <a:rPr sz="800" dirty="0">
                <a:latin typeface="Verdana"/>
                <a:cs typeface="Verdana"/>
              </a:rPr>
              <a:t>After </a:t>
            </a:r>
            <a:r>
              <a:rPr sz="800" spc="-5" dirty="0">
                <a:latin typeface="Verdana"/>
                <a:cs typeface="Verdana"/>
              </a:rPr>
              <a:t>testing the application ,it is then </a:t>
            </a:r>
            <a:r>
              <a:rPr sz="800" dirty="0">
                <a:latin typeface="Verdana"/>
                <a:cs typeface="Verdana"/>
              </a:rPr>
              <a:t>deployed on production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server</a:t>
            </a:r>
            <a:endParaRPr sz="800">
              <a:latin typeface="Verdana"/>
              <a:cs typeface="Verdana"/>
            </a:endParaRPr>
          </a:p>
          <a:p>
            <a:pPr marL="88265" indent="-87630">
              <a:lnSpc>
                <a:spcPts val="955"/>
              </a:lnSpc>
              <a:buClr>
                <a:srgbClr val="006FAC"/>
              </a:buClr>
              <a:buFont typeface="Wingdings"/>
              <a:buChar char=""/>
              <a:tabLst>
                <a:tab pos="88900" algn="l"/>
              </a:tabLst>
            </a:pPr>
            <a:r>
              <a:rPr sz="800" spc="-5" dirty="0">
                <a:latin typeface="Verdana"/>
                <a:cs typeface="Verdana"/>
              </a:rPr>
              <a:t>The </a:t>
            </a:r>
            <a:r>
              <a:rPr sz="800" dirty="0">
                <a:latin typeface="Verdana"/>
                <a:cs typeface="Verdana"/>
              </a:rPr>
              <a:t>concerned team </a:t>
            </a:r>
            <a:r>
              <a:rPr sz="800" spc="-5" dirty="0">
                <a:latin typeface="Verdana"/>
                <a:cs typeface="Verdana"/>
              </a:rPr>
              <a:t>constantly notified </a:t>
            </a:r>
            <a:r>
              <a:rPr sz="800" dirty="0">
                <a:latin typeface="Verdana"/>
                <a:cs typeface="Verdana"/>
              </a:rPr>
              <a:t>about </a:t>
            </a:r>
            <a:r>
              <a:rPr sz="800" spc="-5" dirty="0">
                <a:latin typeface="Verdana"/>
                <a:cs typeface="Verdana"/>
              </a:rPr>
              <a:t>build </a:t>
            </a:r>
            <a:r>
              <a:rPr sz="800" dirty="0">
                <a:latin typeface="Verdana"/>
                <a:cs typeface="Verdana"/>
              </a:rPr>
              <a:t>&amp; test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result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sp>
          <p:nvSpPr>
            <p:cNvPr id="10" name="object 10"/>
            <p:cNvSpPr/>
            <p:nvPr/>
          </p:nvSpPr>
          <p:spPr>
            <a:xfrm>
              <a:off x="2724911" y="2327148"/>
              <a:ext cx="3133343" cy="10805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instructor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1555" y="720851"/>
            <a:ext cx="4800600" cy="3601720"/>
          </a:xfrm>
          <a:custGeom>
            <a:avLst/>
            <a:gdLst/>
            <a:ahLst/>
            <a:cxnLst/>
            <a:rect l="l" t="t" r="r" b="b"/>
            <a:pathLst>
              <a:path w="4800600" h="3601720">
                <a:moveTo>
                  <a:pt x="4800600" y="0"/>
                </a:moveTo>
                <a:lnTo>
                  <a:pt x="0" y="0"/>
                </a:lnTo>
                <a:lnTo>
                  <a:pt x="0" y="3601212"/>
                </a:lnTo>
                <a:lnTo>
                  <a:pt x="4800600" y="3601212"/>
                </a:lnTo>
                <a:lnTo>
                  <a:pt x="4800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9650" y="760361"/>
            <a:ext cx="4802505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Buildbot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Verdana"/>
              <a:cs typeface="Verdana"/>
            </a:endParaRPr>
          </a:p>
          <a:p>
            <a:pPr marL="397510" marR="60960" indent="-241300">
              <a:lnSpc>
                <a:spcPct val="157400"/>
              </a:lnSpc>
              <a:buClr>
                <a:srgbClr val="006FAC"/>
              </a:buClr>
              <a:buFont typeface="Wingdings"/>
              <a:buChar char=""/>
              <a:tabLst>
                <a:tab pos="397510" algn="l"/>
                <a:tab pos="398145" algn="l"/>
              </a:tabLst>
            </a:pPr>
            <a:r>
              <a:rPr sz="700" spc="15" dirty="0">
                <a:latin typeface="Verdana"/>
                <a:cs typeface="Verdana"/>
              </a:rPr>
              <a:t>Buildbot is a </a:t>
            </a:r>
            <a:r>
              <a:rPr sz="700" spc="10" dirty="0">
                <a:latin typeface="Verdana"/>
                <a:cs typeface="Verdana"/>
              </a:rPr>
              <a:t>framework to </a:t>
            </a:r>
            <a:r>
              <a:rPr sz="700" spc="15" dirty="0">
                <a:latin typeface="Verdana"/>
                <a:cs typeface="Verdana"/>
              </a:rPr>
              <a:t>automate the </a:t>
            </a:r>
            <a:r>
              <a:rPr sz="700" spc="20" dirty="0">
                <a:latin typeface="Verdana"/>
                <a:cs typeface="Verdana"/>
              </a:rPr>
              <a:t>compile </a:t>
            </a:r>
            <a:r>
              <a:rPr sz="700" spc="15" dirty="0">
                <a:latin typeface="Verdana"/>
                <a:cs typeface="Verdana"/>
              </a:rPr>
              <a:t>and </a:t>
            </a:r>
            <a:r>
              <a:rPr sz="700" spc="10" dirty="0">
                <a:latin typeface="Verdana"/>
                <a:cs typeface="Verdana"/>
              </a:rPr>
              <a:t>test </a:t>
            </a:r>
            <a:r>
              <a:rPr sz="700" spc="15" dirty="0">
                <a:latin typeface="Verdana"/>
                <a:cs typeface="Verdana"/>
              </a:rPr>
              <a:t>cycle that is used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validate code  changes in most </a:t>
            </a:r>
            <a:r>
              <a:rPr sz="700" spc="10" dirty="0">
                <a:latin typeface="Verdana"/>
                <a:cs typeface="Verdana"/>
              </a:rPr>
              <a:t>software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projects.</a:t>
            </a:r>
            <a:endParaRPr sz="700" dirty="0">
              <a:latin typeface="Verdana"/>
              <a:cs typeface="Verdana"/>
            </a:endParaRPr>
          </a:p>
          <a:p>
            <a:pPr marL="156845">
              <a:lnSpc>
                <a:spcPct val="100000"/>
              </a:lnSpc>
              <a:spcBef>
                <a:spcPts val="745"/>
              </a:spcBef>
            </a:pPr>
            <a:r>
              <a:rPr sz="700" spc="10" dirty="0">
                <a:latin typeface="Verdana"/>
                <a:cs typeface="Verdana"/>
              </a:rPr>
              <a:t>Features:</a:t>
            </a:r>
            <a:endParaRPr sz="700" dirty="0">
              <a:latin typeface="Verdana"/>
              <a:cs typeface="Verdana"/>
            </a:endParaRPr>
          </a:p>
          <a:p>
            <a:pPr marL="457200" indent="-30099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700" spc="10" dirty="0">
                <a:latin typeface="Verdana"/>
                <a:cs typeface="Verdana"/>
              </a:rPr>
              <a:t>Run </a:t>
            </a:r>
            <a:r>
              <a:rPr sz="700" spc="15" dirty="0">
                <a:latin typeface="Verdana"/>
                <a:cs typeface="Verdana"/>
              </a:rPr>
              <a:t>builds on a </a:t>
            </a:r>
            <a:r>
              <a:rPr sz="700" spc="10" dirty="0">
                <a:latin typeface="Verdana"/>
                <a:cs typeface="Verdana"/>
              </a:rPr>
              <a:t>variety </a:t>
            </a:r>
            <a:r>
              <a:rPr sz="700" spc="15" dirty="0">
                <a:latin typeface="Verdana"/>
                <a:cs typeface="Verdana"/>
              </a:rPr>
              <a:t>of </a:t>
            </a:r>
            <a:r>
              <a:rPr sz="700" spc="10" dirty="0">
                <a:latin typeface="Verdana"/>
                <a:cs typeface="Verdana"/>
              </a:rPr>
              <a:t>worker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platforms</a:t>
            </a:r>
            <a:endParaRPr sz="700" dirty="0">
              <a:latin typeface="Verdana"/>
              <a:cs typeface="Verdana"/>
            </a:endParaRPr>
          </a:p>
          <a:p>
            <a:pPr marL="457200" indent="-30099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700" spc="15" dirty="0">
                <a:latin typeface="Verdana"/>
                <a:cs typeface="Verdana"/>
              </a:rPr>
              <a:t>Arbitrary build process: handles </a:t>
            </a:r>
            <a:r>
              <a:rPr sz="700" spc="10" dirty="0">
                <a:latin typeface="Verdana"/>
                <a:cs typeface="Verdana"/>
              </a:rPr>
              <a:t>projects </a:t>
            </a:r>
            <a:r>
              <a:rPr sz="700" spc="15" dirty="0">
                <a:latin typeface="Verdana"/>
                <a:cs typeface="Verdana"/>
              </a:rPr>
              <a:t>using C, Python,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whatever</a:t>
            </a:r>
            <a:endParaRPr sz="700" dirty="0">
              <a:latin typeface="Verdana"/>
              <a:cs typeface="Verdana"/>
            </a:endParaRPr>
          </a:p>
          <a:p>
            <a:pPr marL="457200" indent="-300990">
              <a:lnSpc>
                <a:spcPct val="100000"/>
              </a:lnSpc>
              <a:spcBef>
                <a:spcPts val="740"/>
              </a:spcBef>
              <a:buClr>
                <a:srgbClr val="006FAC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700" spc="15" dirty="0">
                <a:latin typeface="Verdana"/>
                <a:cs typeface="Verdana"/>
              </a:rPr>
              <a:t>Minimal host requirements: Python and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5" dirty="0">
                <a:latin typeface="Verdana"/>
                <a:cs typeface="Verdana"/>
              </a:rPr>
              <a:t>Twisted</a:t>
            </a:r>
            <a:endParaRPr sz="700" dirty="0">
              <a:latin typeface="Verdana"/>
              <a:cs typeface="Verdana"/>
            </a:endParaRPr>
          </a:p>
          <a:p>
            <a:pPr marL="457200" indent="-300990">
              <a:lnSpc>
                <a:spcPct val="100000"/>
              </a:lnSpc>
              <a:spcBef>
                <a:spcPts val="760"/>
              </a:spcBef>
              <a:buClr>
                <a:srgbClr val="006FAC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700" spc="5" dirty="0">
                <a:latin typeface="Verdana"/>
                <a:cs typeface="Verdana"/>
              </a:rPr>
              <a:t>Workers </a:t>
            </a:r>
            <a:r>
              <a:rPr sz="700" spc="15" dirty="0">
                <a:latin typeface="Verdana"/>
                <a:cs typeface="Verdana"/>
              </a:rPr>
              <a:t>can be behind a </a:t>
            </a:r>
            <a:r>
              <a:rPr sz="700" spc="10" dirty="0">
                <a:latin typeface="Verdana"/>
                <a:cs typeface="Verdana"/>
              </a:rPr>
              <a:t>firewall </a:t>
            </a:r>
            <a:r>
              <a:rPr sz="700" spc="15" dirty="0">
                <a:latin typeface="Verdana"/>
                <a:cs typeface="Verdana"/>
              </a:rPr>
              <a:t>if they can still do</a:t>
            </a:r>
            <a:r>
              <a:rPr sz="700" spc="-6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checkout</a:t>
            </a:r>
            <a:endParaRPr sz="700" dirty="0">
              <a:latin typeface="Verdana"/>
              <a:cs typeface="Verdana"/>
            </a:endParaRPr>
          </a:p>
          <a:p>
            <a:pPr marL="457200" indent="-300990">
              <a:lnSpc>
                <a:spcPct val="100000"/>
              </a:lnSpc>
              <a:spcBef>
                <a:spcPts val="740"/>
              </a:spcBef>
              <a:buClr>
                <a:srgbClr val="006FAC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700" spc="15" dirty="0">
                <a:latin typeface="Verdana"/>
                <a:cs typeface="Verdana"/>
              </a:rPr>
              <a:t>Status delivery through web page, email, IRC, other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protocols</a:t>
            </a:r>
            <a:endParaRPr sz="700" dirty="0">
              <a:latin typeface="Verdana"/>
              <a:cs typeface="Verdana"/>
            </a:endParaRPr>
          </a:p>
          <a:p>
            <a:pPr marL="457200" indent="-30099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700" spc="15" dirty="0">
                <a:latin typeface="Verdana"/>
                <a:cs typeface="Verdana"/>
              </a:rPr>
              <a:t>Flexible configuration by subclassing generic build process</a:t>
            </a:r>
            <a:r>
              <a:rPr sz="700" spc="-10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classes</a:t>
            </a:r>
            <a:endParaRPr sz="700" dirty="0">
              <a:latin typeface="Verdana"/>
              <a:cs typeface="Verdana"/>
            </a:endParaRPr>
          </a:p>
          <a:p>
            <a:pPr marL="457200" indent="-30099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700" spc="15" dirty="0">
                <a:latin typeface="Verdana"/>
                <a:cs typeface="Verdana"/>
              </a:rPr>
              <a:t>Debug tools </a:t>
            </a:r>
            <a:r>
              <a:rPr sz="700" spc="10" dirty="0">
                <a:latin typeface="Verdana"/>
                <a:cs typeface="Verdana"/>
              </a:rPr>
              <a:t>to force </a:t>
            </a:r>
            <a:r>
              <a:rPr sz="700" spc="15" dirty="0">
                <a:latin typeface="Verdana"/>
                <a:cs typeface="Verdana"/>
              </a:rPr>
              <a:t>a </a:t>
            </a:r>
            <a:r>
              <a:rPr sz="700" spc="20" dirty="0">
                <a:latin typeface="Verdana"/>
                <a:cs typeface="Verdana"/>
              </a:rPr>
              <a:t>new </a:t>
            </a:r>
            <a:r>
              <a:rPr sz="700" spc="15" dirty="0">
                <a:latin typeface="Verdana"/>
                <a:cs typeface="Verdana"/>
              </a:rPr>
              <a:t>build, submit </a:t>
            </a:r>
            <a:r>
              <a:rPr sz="700" spc="10" dirty="0">
                <a:latin typeface="Verdana"/>
                <a:cs typeface="Verdana"/>
              </a:rPr>
              <a:t>fake </a:t>
            </a:r>
            <a:r>
              <a:rPr sz="700" spc="15" dirty="0">
                <a:latin typeface="Verdana"/>
                <a:cs typeface="Verdana"/>
              </a:rPr>
              <a:t>Changes, query </a:t>
            </a:r>
            <a:r>
              <a:rPr sz="700" spc="10" dirty="0">
                <a:latin typeface="Verdana"/>
                <a:cs typeface="Verdana"/>
              </a:rPr>
              <a:t>worker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status</a:t>
            </a:r>
            <a:endParaRPr sz="700" dirty="0">
              <a:latin typeface="Verdana"/>
              <a:cs typeface="Verdana"/>
            </a:endParaRPr>
          </a:p>
          <a:p>
            <a:pPr marL="457200" indent="-300990">
              <a:lnSpc>
                <a:spcPct val="100000"/>
              </a:lnSpc>
              <a:spcBef>
                <a:spcPts val="745"/>
              </a:spcBef>
              <a:buClr>
                <a:srgbClr val="006FAC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700" spc="10" dirty="0">
                <a:latin typeface="Verdana"/>
                <a:cs typeface="Verdana"/>
              </a:rPr>
              <a:t>Released </a:t>
            </a:r>
            <a:r>
              <a:rPr sz="700" spc="15" dirty="0">
                <a:latin typeface="Verdana"/>
                <a:cs typeface="Verdana"/>
              </a:rPr>
              <a:t>under 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GPL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1555" y="720851"/>
            <a:ext cx="4800600" cy="3601720"/>
          </a:xfrm>
          <a:custGeom>
            <a:avLst/>
            <a:gdLst/>
            <a:ahLst/>
            <a:cxnLst/>
            <a:rect l="l" t="t" r="r" b="b"/>
            <a:pathLst>
              <a:path w="4800600" h="3601720">
                <a:moveTo>
                  <a:pt x="4800600" y="0"/>
                </a:moveTo>
                <a:lnTo>
                  <a:pt x="0" y="0"/>
                </a:lnTo>
                <a:lnTo>
                  <a:pt x="0" y="3601212"/>
                </a:lnTo>
                <a:lnTo>
                  <a:pt x="4800600" y="3601212"/>
                </a:lnTo>
                <a:lnTo>
                  <a:pt x="4800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5306" y="722756"/>
            <a:ext cx="4802505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sz="1050" spc="-25" dirty="0">
                <a:solidFill>
                  <a:srgbClr val="006FAC"/>
                </a:solidFill>
                <a:latin typeface="Verdana"/>
                <a:cs typeface="Verdana"/>
              </a:rPr>
              <a:t>Travis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1050" dirty="0">
              <a:latin typeface="Verdana"/>
              <a:cs typeface="Verdana"/>
            </a:endParaRPr>
          </a:p>
          <a:p>
            <a:pPr marL="306070" marR="40640" indent="-149860">
              <a:lnSpc>
                <a:spcPct val="1402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25" dirty="0">
                <a:latin typeface="Verdana"/>
                <a:cs typeface="Verdana"/>
              </a:rPr>
              <a:t>Travis </a:t>
            </a:r>
            <a:r>
              <a:rPr sz="950" spc="-5" dirty="0">
                <a:latin typeface="Verdana"/>
                <a:cs typeface="Verdana"/>
              </a:rPr>
              <a:t>CI </a:t>
            </a:r>
            <a:r>
              <a:rPr sz="950" spc="-10" dirty="0">
                <a:latin typeface="Verdana"/>
                <a:cs typeface="Verdana"/>
              </a:rPr>
              <a:t>is </a:t>
            </a:r>
            <a:r>
              <a:rPr sz="950" spc="-5" dirty="0">
                <a:latin typeface="Verdana"/>
                <a:cs typeface="Verdana"/>
              </a:rPr>
              <a:t>a hosted continuous </a:t>
            </a:r>
            <a:r>
              <a:rPr sz="950" spc="-10" dirty="0">
                <a:latin typeface="Verdana"/>
                <a:cs typeface="Verdana"/>
              </a:rPr>
              <a:t>integration </a:t>
            </a:r>
            <a:r>
              <a:rPr sz="950" spc="-5" dirty="0">
                <a:latin typeface="Verdana"/>
                <a:cs typeface="Verdana"/>
              </a:rPr>
              <a:t>service used to build and test  software projects hosted on </a:t>
            </a:r>
            <a:r>
              <a:rPr sz="950" spc="-10" dirty="0">
                <a:latin typeface="Verdana"/>
                <a:cs typeface="Verdana"/>
              </a:rPr>
              <a:t>GitHub </a:t>
            </a:r>
            <a:r>
              <a:rPr sz="950" spc="-5" dirty="0">
                <a:latin typeface="Verdana"/>
                <a:cs typeface="Verdana"/>
              </a:rPr>
              <a:t>and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Bitbucket.</a:t>
            </a:r>
            <a:endParaRPr sz="950" dirty="0">
              <a:latin typeface="Verdana"/>
              <a:cs typeface="Verdana"/>
            </a:endParaRPr>
          </a:p>
          <a:p>
            <a:pPr marL="306070" marR="89535" indent="-149860">
              <a:lnSpc>
                <a:spcPct val="138900"/>
              </a:lnSpc>
              <a:spcBef>
                <a:spcPts val="26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25" dirty="0">
                <a:latin typeface="Verdana"/>
                <a:cs typeface="Verdana"/>
              </a:rPr>
              <a:t>Travis </a:t>
            </a:r>
            <a:r>
              <a:rPr sz="950" spc="-5" dirty="0">
                <a:latin typeface="Verdana"/>
                <a:cs typeface="Verdana"/>
              </a:rPr>
              <a:t>CI </a:t>
            </a:r>
            <a:r>
              <a:rPr sz="950" spc="-10" dirty="0">
                <a:latin typeface="Verdana"/>
                <a:cs typeface="Verdana"/>
              </a:rPr>
              <a:t>was </a:t>
            </a:r>
            <a:r>
              <a:rPr sz="950" spc="-5" dirty="0">
                <a:latin typeface="Verdana"/>
                <a:cs typeface="Verdana"/>
              </a:rPr>
              <a:t>the first CI service which provided services to open-source  projects for </a:t>
            </a:r>
            <a:r>
              <a:rPr sz="950" dirty="0">
                <a:latin typeface="Verdana"/>
                <a:cs typeface="Verdana"/>
              </a:rPr>
              <a:t>free </a:t>
            </a:r>
            <a:r>
              <a:rPr sz="950" spc="-5" dirty="0">
                <a:latin typeface="Verdana"/>
                <a:cs typeface="Verdana"/>
              </a:rPr>
              <a:t>and continues to do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so.</a:t>
            </a:r>
            <a:endParaRPr sz="950" dirty="0">
              <a:latin typeface="Verdana"/>
              <a:cs typeface="Verdana"/>
            </a:endParaRPr>
          </a:p>
          <a:p>
            <a:pPr marL="306070" marR="203200" indent="-149860">
              <a:lnSpc>
                <a:spcPct val="138900"/>
              </a:lnSpc>
              <a:spcBef>
                <a:spcPts val="26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20" dirty="0">
                <a:latin typeface="Verdana"/>
                <a:cs typeface="Verdana"/>
              </a:rPr>
              <a:t>TravisPro </a:t>
            </a:r>
            <a:r>
              <a:rPr sz="950" spc="-5" dirty="0">
                <a:latin typeface="Verdana"/>
                <a:cs typeface="Verdana"/>
              </a:rPr>
              <a:t>provides custom deployments of a proprietary version on </a:t>
            </a:r>
            <a:r>
              <a:rPr sz="950" spc="-10" dirty="0">
                <a:latin typeface="Verdana"/>
                <a:cs typeface="Verdana"/>
              </a:rPr>
              <a:t>the  </a:t>
            </a:r>
            <a:r>
              <a:rPr sz="950" spc="-5" dirty="0">
                <a:latin typeface="Verdana"/>
                <a:cs typeface="Verdana"/>
              </a:rPr>
              <a:t>customer's own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hardware.</a:t>
            </a:r>
            <a:endParaRPr sz="950" dirty="0">
              <a:latin typeface="Verdana"/>
              <a:cs typeface="Verdana"/>
            </a:endParaRPr>
          </a:p>
          <a:p>
            <a:pPr marL="306070" marR="36195" indent="-149860">
              <a:lnSpc>
                <a:spcPct val="138900"/>
              </a:lnSpc>
              <a:spcBef>
                <a:spcPts val="27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5" dirty="0">
                <a:latin typeface="Verdana"/>
                <a:cs typeface="Verdana"/>
              </a:rPr>
              <a:t>The source </a:t>
            </a:r>
            <a:r>
              <a:rPr sz="950" spc="-10" dirty="0">
                <a:latin typeface="Verdana"/>
                <a:cs typeface="Verdana"/>
              </a:rPr>
              <a:t>is technically </a:t>
            </a:r>
            <a:r>
              <a:rPr sz="950" dirty="0">
                <a:latin typeface="Verdana"/>
                <a:cs typeface="Verdana"/>
              </a:rPr>
              <a:t>free </a:t>
            </a:r>
            <a:r>
              <a:rPr sz="950" spc="-5" dirty="0">
                <a:latin typeface="Verdana"/>
                <a:cs typeface="Verdana"/>
              </a:rPr>
              <a:t>software and </a:t>
            </a:r>
            <a:r>
              <a:rPr sz="950" spc="-15" dirty="0">
                <a:latin typeface="Verdana"/>
                <a:cs typeface="Verdana"/>
              </a:rPr>
              <a:t>available </a:t>
            </a:r>
            <a:r>
              <a:rPr sz="950" spc="-5" dirty="0">
                <a:latin typeface="Verdana"/>
                <a:cs typeface="Verdana"/>
              </a:rPr>
              <a:t>piecemeal on </a:t>
            </a:r>
            <a:r>
              <a:rPr sz="950" spc="-10" dirty="0">
                <a:latin typeface="Verdana"/>
                <a:cs typeface="Verdana"/>
              </a:rPr>
              <a:t>GitHub  </a:t>
            </a:r>
            <a:r>
              <a:rPr sz="950" spc="-5" dirty="0">
                <a:latin typeface="Verdana"/>
                <a:cs typeface="Verdana"/>
              </a:rPr>
              <a:t>under permissive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licenses.</a:t>
            </a:r>
            <a:endParaRPr sz="950" dirty="0">
              <a:latin typeface="Verdana"/>
              <a:cs typeface="Verdana"/>
            </a:endParaRPr>
          </a:p>
          <a:p>
            <a:pPr marL="306070" indent="-149860">
              <a:lnSpc>
                <a:spcPct val="139500"/>
              </a:lnSpc>
              <a:spcBef>
                <a:spcPts val="254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5" dirty="0">
                <a:latin typeface="Verdana"/>
                <a:cs typeface="Verdana"/>
              </a:rPr>
              <a:t>The company notes, </a:t>
            </a:r>
            <a:r>
              <a:rPr sz="950" spc="-20" dirty="0">
                <a:latin typeface="Verdana"/>
                <a:cs typeface="Verdana"/>
              </a:rPr>
              <a:t>however, </a:t>
            </a:r>
            <a:r>
              <a:rPr sz="950" spc="-5" dirty="0">
                <a:latin typeface="Verdana"/>
                <a:cs typeface="Verdana"/>
              </a:rPr>
              <a:t>that the large number of tasks that a user  needs to monitor and perform can </a:t>
            </a:r>
            <a:r>
              <a:rPr sz="950" spc="-10" dirty="0">
                <a:latin typeface="Verdana"/>
                <a:cs typeface="Verdana"/>
              </a:rPr>
              <a:t>make it </a:t>
            </a:r>
            <a:r>
              <a:rPr sz="950" spc="-5" dirty="0">
                <a:latin typeface="Verdana"/>
                <a:cs typeface="Verdana"/>
              </a:rPr>
              <a:t>difficult for some users </a:t>
            </a:r>
            <a:r>
              <a:rPr sz="950" spc="-10" dirty="0">
                <a:latin typeface="Verdana"/>
                <a:cs typeface="Verdana"/>
              </a:rPr>
              <a:t>to  </a:t>
            </a:r>
            <a:r>
              <a:rPr sz="950" spc="-5" dirty="0">
                <a:latin typeface="Verdana"/>
                <a:cs typeface="Verdana"/>
              </a:rPr>
              <a:t>successfully </a:t>
            </a:r>
            <a:r>
              <a:rPr sz="950" spc="-10" dirty="0">
                <a:latin typeface="Verdana"/>
                <a:cs typeface="Verdana"/>
              </a:rPr>
              <a:t>integrate </a:t>
            </a:r>
            <a:r>
              <a:rPr sz="950" spc="-5" dirty="0">
                <a:latin typeface="Verdana"/>
                <a:cs typeface="Verdana"/>
              </a:rPr>
              <a:t>the Enterprise version with their own</a:t>
            </a:r>
            <a:r>
              <a:rPr sz="950" spc="3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infrastructure.</a:t>
            </a:r>
            <a:endParaRPr sz="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1555" y="720851"/>
            <a:ext cx="4800600" cy="3601720"/>
          </a:xfrm>
          <a:custGeom>
            <a:avLst/>
            <a:gdLst/>
            <a:ahLst/>
            <a:cxnLst/>
            <a:rect l="l" t="t" r="r" b="b"/>
            <a:pathLst>
              <a:path w="4800600" h="3601720">
                <a:moveTo>
                  <a:pt x="4800600" y="0"/>
                </a:moveTo>
                <a:lnTo>
                  <a:pt x="0" y="0"/>
                </a:lnTo>
                <a:lnTo>
                  <a:pt x="0" y="3601212"/>
                </a:lnTo>
                <a:lnTo>
                  <a:pt x="4800600" y="3601212"/>
                </a:lnTo>
                <a:lnTo>
                  <a:pt x="4800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9650" y="744527"/>
            <a:ext cx="4802505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Bamboo</a:t>
            </a:r>
            <a:endParaRPr sz="1050" dirty="0">
              <a:latin typeface="Verdana"/>
              <a:cs typeface="Verdana"/>
            </a:endParaRPr>
          </a:p>
          <a:p>
            <a:pPr marL="156845" marR="164465">
              <a:lnSpc>
                <a:spcPct val="77900"/>
              </a:lnSpc>
              <a:spcBef>
                <a:spcPts val="695"/>
              </a:spcBef>
            </a:pPr>
            <a:r>
              <a:rPr sz="950" spc="-5" dirty="0">
                <a:latin typeface="Verdana"/>
                <a:cs typeface="Verdana"/>
              </a:rPr>
              <a:t>Software development organizations that harness the power of CI/CD can  reduce </a:t>
            </a:r>
            <a:r>
              <a:rPr sz="950" spc="-10" dirty="0">
                <a:latin typeface="Verdana"/>
                <a:cs typeface="Verdana"/>
              </a:rPr>
              <a:t>delays </a:t>
            </a:r>
            <a:r>
              <a:rPr sz="950" spc="-5" dirty="0">
                <a:latin typeface="Verdana"/>
                <a:cs typeface="Verdana"/>
              </a:rPr>
              <a:t>to deployment. CI/CD can be </a:t>
            </a:r>
            <a:r>
              <a:rPr sz="950" spc="-10" dirty="0">
                <a:latin typeface="Verdana"/>
                <a:cs typeface="Verdana"/>
              </a:rPr>
              <a:t>challenging </a:t>
            </a:r>
            <a:r>
              <a:rPr sz="950" spc="-15" dirty="0">
                <a:latin typeface="Verdana"/>
                <a:cs typeface="Verdana"/>
              </a:rPr>
              <a:t>technically,</a:t>
            </a:r>
            <a:r>
              <a:rPr sz="950" spc="114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but</a:t>
            </a:r>
            <a:endParaRPr sz="950" dirty="0">
              <a:latin typeface="Verdana"/>
              <a:cs typeface="Verdana"/>
            </a:endParaRPr>
          </a:p>
          <a:p>
            <a:pPr marL="156845" marR="381635">
              <a:lnSpc>
                <a:spcPct val="78400"/>
              </a:lnSpc>
              <a:spcBef>
                <a:spcPts val="10"/>
              </a:spcBef>
            </a:pPr>
            <a:r>
              <a:rPr sz="950" spc="-5" dirty="0">
                <a:latin typeface="Verdana"/>
                <a:cs typeface="Verdana"/>
              </a:rPr>
              <a:t>tools such as </a:t>
            </a:r>
            <a:r>
              <a:rPr sz="950" spc="-10" dirty="0">
                <a:latin typeface="Verdana"/>
                <a:cs typeface="Verdana"/>
              </a:rPr>
              <a:t>Atlassian's </a:t>
            </a:r>
            <a:r>
              <a:rPr sz="950" spc="-5" dirty="0">
                <a:latin typeface="Verdana"/>
                <a:cs typeface="Verdana"/>
              </a:rPr>
              <a:t>Bamboo automate the key stages of software  development and </a:t>
            </a:r>
            <a:r>
              <a:rPr sz="950" spc="-15" dirty="0">
                <a:latin typeface="Verdana"/>
                <a:cs typeface="Verdana"/>
              </a:rPr>
              <a:t>delivery. </a:t>
            </a:r>
            <a:r>
              <a:rPr sz="950" spc="-5" dirty="0">
                <a:latin typeface="Verdana"/>
                <a:cs typeface="Verdana"/>
              </a:rPr>
              <a:t>Once code </a:t>
            </a:r>
            <a:r>
              <a:rPr sz="950" spc="-10" dirty="0">
                <a:latin typeface="Verdana"/>
                <a:cs typeface="Verdana"/>
              </a:rPr>
              <a:t>is </a:t>
            </a:r>
            <a:r>
              <a:rPr sz="950" spc="-5" dirty="0">
                <a:latin typeface="Verdana"/>
                <a:cs typeface="Verdana"/>
              </a:rPr>
              <a:t>built, Bamboo's continuous  deployment functionality ships software quickly and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efficiently.</a:t>
            </a:r>
            <a:endParaRPr sz="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Verdana"/>
              <a:cs typeface="Verdana"/>
            </a:endParaRPr>
          </a:p>
          <a:p>
            <a:pPr marL="156845" marR="45085">
              <a:lnSpc>
                <a:spcPct val="78400"/>
              </a:lnSpc>
            </a:pPr>
            <a:r>
              <a:rPr sz="950" spc="-10" dirty="0">
                <a:latin typeface="Verdana"/>
                <a:cs typeface="Verdana"/>
              </a:rPr>
              <a:t>Atlassian's </a:t>
            </a:r>
            <a:r>
              <a:rPr sz="950" spc="-5" dirty="0">
                <a:latin typeface="Verdana"/>
                <a:cs typeface="Verdana"/>
              </a:rPr>
              <a:t>Bamboo product provides </a:t>
            </a:r>
            <a:r>
              <a:rPr sz="950" spc="-10" dirty="0">
                <a:latin typeface="Verdana"/>
                <a:cs typeface="Verdana"/>
              </a:rPr>
              <a:t>an </a:t>
            </a:r>
            <a:r>
              <a:rPr sz="950" spc="-5" dirty="0">
                <a:latin typeface="Verdana"/>
                <a:cs typeface="Verdana"/>
              </a:rPr>
              <a:t>automated and </a:t>
            </a:r>
            <a:r>
              <a:rPr sz="950" spc="-10" dirty="0">
                <a:latin typeface="Verdana"/>
                <a:cs typeface="Verdana"/>
              </a:rPr>
              <a:t>reliable </a:t>
            </a:r>
            <a:r>
              <a:rPr sz="950" spc="-5" dirty="0">
                <a:latin typeface="Verdana"/>
                <a:cs typeface="Verdana"/>
              </a:rPr>
              <a:t>software  </a:t>
            </a:r>
            <a:r>
              <a:rPr sz="950" spc="-10" dirty="0">
                <a:latin typeface="Verdana"/>
                <a:cs typeface="Verdana"/>
              </a:rPr>
              <a:t>delivery </a:t>
            </a:r>
            <a:r>
              <a:rPr sz="950" spc="-5" dirty="0">
                <a:latin typeface="Verdana"/>
                <a:cs typeface="Verdana"/>
              </a:rPr>
              <a:t>process that ensures build and test processes meet business needs  and user expectations for finished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software.</a:t>
            </a:r>
            <a:endParaRPr sz="950" dirty="0">
              <a:latin typeface="Verdana"/>
              <a:cs typeface="Verdana"/>
            </a:endParaRPr>
          </a:p>
          <a:p>
            <a:pPr marL="156845">
              <a:lnSpc>
                <a:spcPts val="1130"/>
              </a:lnSpc>
              <a:spcBef>
                <a:spcPts val="10"/>
              </a:spcBef>
            </a:pPr>
            <a:r>
              <a:rPr sz="950" dirty="0">
                <a:latin typeface="Verdana"/>
                <a:cs typeface="Verdana"/>
              </a:rPr>
              <a:t>It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provides:</a:t>
            </a:r>
            <a:endParaRPr sz="950" dirty="0">
              <a:latin typeface="Verdana"/>
              <a:cs typeface="Verdana"/>
            </a:endParaRPr>
          </a:p>
          <a:p>
            <a:pPr marL="248285" indent="-90170">
              <a:lnSpc>
                <a:spcPts val="1000"/>
              </a:lnSpc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a fully integrated build and artifact management</a:t>
            </a:r>
            <a:r>
              <a:rPr sz="850" spc="2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system;</a:t>
            </a:r>
            <a:endParaRPr sz="850" dirty="0">
              <a:latin typeface="Verdana"/>
              <a:cs typeface="Verdana"/>
            </a:endParaRPr>
          </a:p>
          <a:p>
            <a:pPr marL="248285" marR="387350" indent="-90170">
              <a:lnSpc>
                <a:spcPct val="71800"/>
              </a:lnSpc>
              <a:spcBef>
                <a:spcPts val="28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management features that help </a:t>
            </a:r>
            <a:r>
              <a:rPr sz="850" spc="-20" dirty="0">
                <a:latin typeface="Verdana"/>
                <a:cs typeface="Verdana"/>
              </a:rPr>
              <a:t>you </a:t>
            </a:r>
            <a:r>
              <a:rPr sz="850" spc="-10" dirty="0">
                <a:latin typeface="Verdana"/>
                <a:cs typeface="Verdana"/>
              </a:rPr>
              <a:t>define builds based </a:t>
            </a:r>
            <a:r>
              <a:rPr sz="850" spc="-15" dirty="0">
                <a:latin typeface="Verdana"/>
                <a:cs typeface="Verdana"/>
              </a:rPr>
              <a:t>on </a:t>
            </a:r>
            <a:r>
              <a:rPr sz="850" spc="-10" dirty="0">
                <a:latin typeface="Verdana"/>
                <a:cs typeface="Verdana"/>
              </a:rPr>
              <a:t>requirements and  targets;</a:t>
            </a:r>
            <a:r>
              <a:rPr sz="850" spc="-3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and</a:t>
            </a:r>
            <a:endParaRPr sz="850" dirty="0">
              <a:latin typeface="Verdana"/>
              <a:cs typeface="Verdana"/>
            </a:endParaRPr>
          </a:p>
          <a:p>
            <a:pPr marL="248285" indent="-90170">
              <a:lnSpc>
                <a:spcPts val="994"/>
              </a:lnSpc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automated deployment </a:t>
            </a:r>
            <a:r>
              <a:rPr sz="850" spc="-5" dirty="0">
                <a:latin typeface="Verdana"/>
                <a:cs typeface="Verdana"/>
              </a:rPr>
              <a:t>to </a:t>
            </a:r>
            <a:r>
              <a:rPr sz="850" spc="-15" dirty="0">
                <a:latin typeface="Verdana"/>
                <a:cs typeface="Verdana"/>
              </a:rPr>
              <a:t>any server or cloud </a:t>
            </a:r>
            <a:r>
              <a:rPr sz="850" spc="-10" dirty="0">
                <a:latin typeface="Verdana"/>
                <a:cs typeface="Verdana"/>
              </a:rPr>
              <a:t>application</a:t>
            </a:r>
            <a:r>
              <a:rPr sz="850" spc="9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host.</a:t>
            </a:r>
            <a:endParaRPr sz="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0738" y="4547997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the notes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here.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9911" y="1522205"/>
            <a:ext cx="4800600" cy="3601720"/>
            <a:chOff x="1781555" y="720851"/>
            <a:chExt cx="4800600" cy="3601720"/>
          </a:xfrm>
        </p:grpSpPr>
        <p:sp>
          <p:nvSpPr>
            <p:cNvPr id="6" name="object 6"/>
            <p:cNvSpPr/>
            <p:nvPr/>
          </p:nvSpPr>
          <p:spPr>
            <a:xfrm>
              <a:off x="1781555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05271" y="1505711"/>
              <a:ext cx="859536" cy="9006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18243" y="1478417"/>
            <a:ext cx="4802505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Summary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Verdana"/>
              <a:cs typeface="Verdana"/>
            </a:endParaRPr>
          </a:p>
          <a:p>
            <a:pPr marL="156845">
              <a:lnSpc>
                <a:spcPct val="100000"/>
              </a:lnSpc>
            </a:pPr>
            <a:r>
              <a:rPr sz="950" dirty="0">
                <a:latin typeface="Verdana"/>
                <a:cs typeface="Verdana"/>
              </a:rPr>
              <a:t>In </a:t>
            </a:r>
            <a:r>
              <a:rPr sz="950" spc="-5" dirty="0">
                <a:latin typeface="Verdana"/>
                <a:cs typeface="Verdana"/>
              </a:rPr>
              <a:t>this lesson, you </a:t>
            </a:r>
            <a:r>
              <a:rPr sz="950" spc="-10" dirty="0">
                <a:latin typeface="Verdana"/>
                <a:cs typeface="Verdana"/>
              </a:rPr>
              <a:t>have </a:t>
            </a:r>
            <a:r>
              <a:rPr sz="950" spc="-5" dirty="0">
                <a:latin typeface="Verdana"/>
                <a:cs typeface="Verdana"/>
              </a:rPr>
              <a:t>learnt</a:t>
            </a:r>
            <a:endParaRPr sz="950" dirty="0">
              <a:latin typeface="Verdana"/>
              <a:cs typeface="Verdana"/>
            </a:endParaRPr>
          </a:p>
          <a:p>
            <a:pPr marL="306070" marR="1264920" indent="-149860">
              <a:lnSpc>
                <a:spcPct val="148400"/>
              </a:lnSpc>
              <a:spcBef>
                <a:spcPts val="5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10" dirty="0">
                <a:latin typeface="Verdana"/>
                <a:cs typeface="Verdana"/>
              </a:rPr>
              <a:t>Why </a:t>
            </a:r>
            <a:r>
              <a:rPr sz="950" spc="-5" dirty="0">
                <a:latin typeface="Verdana"/>
                <a:cs typeface="Verdana"/>
              </a:rPr>
              <a:t>CI? Software development before CI &amp; Software  development with</a:t>
            </a:r>
            <a:r>
              <a:rPr sz="950" spc="-10" dirty="0">
                <a:latin typeface="Verdana"/>
                <a:cs typeface="Verdana"/>
              </a:rPr>
              <a:t> CI</a:t>
            </a:r>
            <a:endParaRPr sz="950" dirty="0">
              <a:latin typeface="Verdana"/>
              <a:cs typeface="Verdana"/>
            </a:endParaRPr>
          </a:p>
          <a:p>
            <a:pPr marL="306070" indent="-149860">
              <a:lnSpc>
                <a:spcPct val="100000"/>
              </a:lnSpc>
              <a:spcBef>
                <a:spcPts val="82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5" dirty="0">
                <a:latin typeface="Verdana"/>
                <a:cs typeface="Verdana"/>
              </a:rPr>
              <a:t>Benefits of </a:t>
            </a:r>
            <a:r>
              <a:rPr sz="950" spc="-10" dirty="0">
                <a:latin typeface="Verdana"/>
                <a:cs typeface="Verdana"/>
              </a:rPr>
              <a:t>CI</a:t>
            </a:r>
            <a:endParaRPr sz="950" dirty="0">
              <a:latin typeface="Verdana"/>
              <a:cs typeface="Verdana"/>
            </a:endParaRPr>
          </a:p>
          <a:p>
            <a:pPr marL="306070" marR="1083945" indent="-149860">
              <a:lnSpc>
                <a:spcPct val="148400"/>
              </a:lnSpc>
              <a:spcBef>
                <a:spcPts val="275"/>
              </a:spcBef>
              <a:buClr>
                <a:srgbClr val="006FAC"/>
              </a:buClr>
              <a:buFont typeface="Wingdings"/>
              <a:buChar char=""/>
              <a:tabLst>
                <a:tab pos="306705" algn="l"/>
              </a:tabLst>
            </a:pPr>
            <a:r>
              <a:rPr sz="950" spc="-5" dirty="0">
                <a:latin typeface="Verdana"/>
                <a:cs typeface="Verdana"/>
              </a:rPr>
              <a:t>Overview on </a:t>
            </a:r>
            <a:r>
              <a:rPr sz="950" spc="-10" dirty="0">
                <a:latin typeface="Verdana"/>
                <a:cs typeface="Verdana"/>
              </a:rPr>
              <a:t>various </a:t>
            </a:r>
            <a:r>
              <a:rPr sz="950" spc="-5" dirty="0">
                <a:latin typeface="Verdana"/>
                <a:cs typeface="Verdana"/>
              </a:rPr>
              <a:t>CI tools – Jenkins, Buildbot, </a:t>
            </a:r>
            <a:r>
              <a:rPr sz="950" spc="-20" dirty="0">
                <a:latin typeface="Verdana"/>
                <a:cs typeface="Verdana"/>
              </a:rPr>
              <a:t>Travis,  </a:t>
            </a:r>
            <a:r>
              <a:rPr sz="950" spc="-5" dirty="0">
                <a:latin typeface="Verdana"/>
                <a:cs typeface="Verdana"/>
              </a:rPr>
              <a:t>Bamboo</a:t>
            </a:r>
            <a:endParaRPr sz="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1555" y="720851"/>
            <a:ext cx="4800600" cy="3601720"/>
            <a:chOff x="1781555" y="720851"/>
            <a:chExt cx="4800600" cy="3601720"/>
          </a:xfrm>
        </p:grpSpPr>
        <p:sp>
          <p:nvSpPr>
            <p:cNvPr id="5" name="object 5"/>
            <p:cNvSpPr/>
            <p:nvPr/>
          </p:nvSpPr>
          <p:spPr>
            <a:xfrm>
              <a:off x="1781555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99176" y="1680971"/>
              <a:ext cx="960120" cy="955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81555" y="725945"/>
            <a:ext cx="4802505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Review</a:t>
            </a:r>
            <a:r>
              <a:rPr sz="105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Question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Verdana"/>
              <a:cs typeface="Verdana"/>
            </a:endParaRPr>
          </a:p>
          <a:p>
            <a:pPr marL="156845">
              <a:lnSpc>
                <a:spcPct val="100000"/>
              </a:lnSpc>
            </a:pPr>
            <a:r>
              <a:rPr sz="950" spc="-5" dirty="0">
                <a:latin typeface="Verdana"/>
                <a:cs typeface="Verdana"/>
              </a:rPr>
              <a:t>Question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1:</a:t>
            </a:r>
            <a:endParaRPr sz="950" dirty="0">
              <a:latin typeface="Verdana"/>
              <a:cs typeface="Verdana"/>
            </a:endParaRPr>
          </a:p>
          <a:p>
            <a:pPr marL="156845" marR="1286510">
              <a:lnSpc>
                <a:spcPts val="1130"/>
              </a:lnSpc>
              <a:spcBef>
                <a:spcPts val="315"/>
              </a:spcBef>
            </a:pPr>
            <a:r>
              <a:rPr sz="950" spc="-5" dirty="0">
                <a:latin typeface="Verdana"/>
                <a:cs typeface="Verdana"/>
              </a:rPr>
              <a:t>What steps are </a:t>
            </a:r>
            <a:r>
              <a:rPr sz="950" spc="-10" dirty="0">
                <a:latin typeface="Verdana"/>
                <a:cs typeface="Verdana"/>
              </a:rPr>
              <a:t>in </a:t>
            </a:r>
            <a:r>
              <a:rPr sz="950" spc="-5" dirty="0">
                <a:latin typeface="Verdana"/>
                <a:cs typeface="Verdana"/>
              </a:rPr>
              <a:t>Continuous Integration?Increase </a:t>
            </a:r>
            <a:r>
              <a:rPr sz="950" spc="-10" dirty="0">
                <a:latin typeface="Verdana"/>
                <a:cs typeface="Verdana"/>
              </a:rPr>
              <a:t>test  coverage?</a:t>
            </a:r>
            <a:endParaRPr sz="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buClr>
                <a:srgbClr val="006FAC"/>
              </a:buClr>
              <a:buFont typeface="Arial"/>
              <a:buChar char="•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Compilation</a:t>
            </a:r>
            <a:endParaRPr sz="850" dirty="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40"/>
              </a:spcBef>
              <a:buClr>
                <a:srgbClr val="006FAC"/>
              </a:buClr>
              <a:buFont typeface="Arial"/>
              <a:buChar char="•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Unit</a:t>
            </a:r>
            <a:r>
              <a:rPr sz="850" dirty="0">
                <a:latin typeface="Verdana"/>
                <a:cs typeface="Verdana"/>
              </a:rPr>
              <a:t> </a:t>
            </a:r>
            <a:r>
              <a:rPr sz="850" spc="-30" dirty="0">
                <a:latin typeface="Verdana"/>
                <a:cs typeface="Verdana"/>
              </a:rPr>
              <a:t>Tests</a:t>
            </a:r>
            <a:endParaRPr sz="850" dirty="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50"/>
              </a:spcBef>
              <a:buClr>
                <a:srgbClr val="006FAC"/>
              </a:buClr>
              <a:buFont typeface="Arial"/>
              <a:buChar char="•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Code Quality Gates</a:t>
            </a:r>
            <a:endParaRPr sz="850" dirty="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54"/>
              </a:spcBef>
              <a:buClr>
                <a:srgbClr val="006FAC"/>
              </a:buClr>
              <a:buFont typeface="Arial"/>
              <a:buChar char="•"/>
              <a:tabLst>
                <a:tab pos="248920" algn="l"/>
              </a:tabLst>
            </a:pPr>
            <a:r>
              <a:rPr sz="850" spc="-5" dirty="0">
                <a:latin typeface="Verdana"/>
                <a:cs typeface="Verdana"/>
              </a:rPr>
              <a:t>All </a:t>
            </a:r>
            <a:r>
              <a:rPr sz="850" spc="-10" dirty="0">
                <a:latin typeface="Verdana"/>
                <a:cs typeface="Verdana"/>
              </a:rPr>
              <a:t>of</a:t>
            </a:r>
            <a:r>
              <a:rPr sz="85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these</a:t>
            </a:r>
            <a:endParaRPr sz="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Verdana"/>
              <a:cs typeface="Verdana"/>
            </a:endParaRPr>
          </a:p>
          <a:p>
            <a:pPr marL="156845">
              <a:lnSpc>
                <a:spcPct val="100000"/>
              </a:lnSpc>
            </a:pPr>
            <a:r>
              <a:rPr sz="950" spc="-5" dirty="0">
                <a:latin typeface="Verdana"/>
                <a:cs typeface="Verdana"/>
              </a:rPr>
              <a:t>What are the benefits of Continuous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Integration?</a:t>
            </a:r>
            <a:endParaRPr sz="950" dirty="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45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Errors detected late</a:t>
            </a:r>
            <a:endParaRPr sz="850" dirty="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5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BIncreases bug</a:t>
            </a:r>
            <a:r>
              <a:rPr sz="850" spc="15" dirty="0">
                <a:latin typeface="Verdana"/>
                <a:cs typeface="Verdana"/>
              </a:rPr>
              <a:t> </a:t>
            </a:r>
            <a:r>
              <a:rPr sz="850" spc="-15" dirty="0">
                <a:latin typeface="Verdana"/>
                <a:cs typeface="Verdana"/>
              </a:rPr>
              <a:t>accumulation</a:t>
            </a:r>
            <a:endParaRPr sz="850" dirty="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54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0" dirty="0">
                <a:latin typeface="Verdana"/>
                <a:cs typeface="Verdana"/>
              </a:rPr>
              <a:t>Setting the stage for </a:t>
            </a:r>
            <a:r>
              <a:rPr sz="850" spc="-15" dirty="0">
                <a:latin typeface="Verdana"/>
                <a:cs typeface="Verdana"/>
              </a:rPr>
              <a:t>Continuous</a:t>
            </a:r>
            <a:r>
              <a:rPr sz="850" spc="1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Delivery</a:t>
            </a:r>
            <a:endParaRPr sz="850" dirty="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5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5" dirty="0">
                <a:latin typeface="Verdana"/>
                <a:cs typeface="Verdana"/>
              </a:rPr>
              <a:t>All </a:t>
            </a:r>
            <a:r>
              <a:rPr sz="850" spc="-10" dirty="0">
                <a:latin typeface="Verdana"/>
                <a:cs typeface="Verdana"/>
              </a:rPr>
              <a:t>of the</a:t>
            </a:r>
            <a:r>
              <a:rPr sz="850" dirty="0">
                <a:latin typeface="Verdana"/>
                <a:cs typeface="Verdana"/>
              </a:rPr>
              <a:t> </a:t>
            </a:r>
            <a:r>
              <a:rPr sz="850" spc="-15" dirty="0">
                <a:latin typeface="Verdana"/>
                <a:cs typeface="Verdana"/>
              </a:rPr>
              <a:t>above</a:t>
            </a:r>
            <a:endParaRPr sz="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234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2348" y="693717"/>
            <a:ext cx="4572000" cy="3429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000" spc="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Verdana"/>
              <a:cs typeface="Verdana"/>
            </a:endParaRPr>
          </a:p>
          <a:p>
            <a:pPr marL="292735" marR="138430" indent="-143510">
              <a:lnSpc>
                <a:spcPct val="150000"/>
              </a:lnSpc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10" dirty="0">
                <a:latin typeface="Verdana"/>
                <a:cs typeface="Verdana"/>
              </a:rPr>
              <a:t>Why </a:t>
            </a:r>
            <a:r>
              <a:rPr sz="900" spc="-5" dirty="0">
                <a:latin typeface="Verdana"/>
                <a:cs typeface="Verdana"/>
              </a:rPr>
              <a:t>CI? Software development before CI </a:t>
            </a:r>
            <a:r>
              <a:rPr sz="900" dirty="0">
                <a:latin typeface="Verdana"/>
                <a:cs typeface="Verdana"/>
              </a:rPr>
              <a:t>&amp; </a:t>
            </a:r>
            <a:r>
              <a:rPr sz="900" spc="-5" dirty="0">
                <a:latin typeface="Verdana"/>
                <a:cs typeface="Verdana"/>
              </a:rPr>
              <a:t>Software development with  CI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795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Benefits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CI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790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Overview </a:t>
            </a:r>
            <a:r>
              <a:rPr sz="900" dirty="0">
                <a:latin typeface="Verdana"/>
                <a:cs typeface="Verdana"/>
              </a:rPr>
              <a:t>on </a:t>
            </a:r>
            <a:r>
              <a:rPr sz="900" spc="-5" dirty="0">
                <a:latin typeface="Verdana"/>
                <a:cs typeface="Verdana"/>
              </a:rPr>
              <a:t>various CI </a:t>
            </a:r>
            <a:r>
              <a:rPr sz="900" dirty="0">
                <a:latin typeface="Verdana"/>
                <a:cs typeface="Verdana"/>
              </a:rPr>
              <a:t>tools – </a:t>
            </a:r>
            <a:r>
              <a:rPr sz="900" spc="-5" dirty="0">
                <a:latin typeface="Verdana"/>
                <a:cs typeface="Verdana"/>
              </a:rPr>
              <a:t>Jenkins, Buildbot, </a:t>
            </a:r>
            <a:r>
              <a:rPr sz="900" spc="-20" dirty="0">
                <a:latin typeface="Verdana"/>
                <a:cs typeface="Verdana"/>
              </a:rPr>
              <a:t>Travis,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Bamboo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91" y="1163574"/>
            <a:ext cx="11480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instructor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notes  here.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234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2348" y="685800"/>
            <a:ext cx="4572000" cy="3429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 marL="154940">
              <a:lnSpc>
                <a:spcPts val="475"/>
              </a:lnSpc>
              <a:spcBef>
                <a:spcPts val="445"/>
              </a:spcBef>
            </a:pPr>
            <a:r>
              <a:rPr sz="450" dirty="0">
                <a:solidFill>
                  <a:srgbClr val="006FAC"/>
                </a:solidFill>
                <a:latin typeface="Verdana"/>
                <a:cs typeface="Verdana"/>
              </a:rPr>
              <a:t>Introduction to</a:t>
            </a:r>
            <a:r>
              <a:rPr sz="4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450" spc="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450" dirty="0">
              <a:latin typeface="Verdana"/>
              <a:cs typeface="Verdana"/>
            </a:endParaRPr>
          </a:p>
          <a:p>
            <a:pPr marL="154940">
              <a:lnSpc>
                <a:spcPts val="1135"/>
              </a:lnSpc>
            </a:pP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Continuous</a:t>
            </a:r>
            <a:r>
              <a:rPr sz="100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Integration(CI)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Verdana"/>
              <a:cs typeface="Verdana"/>
            </a:endParaRPr>
          </a:p>
          <a:p>
            <a:pPr marL="292735" marR="370205" indent="-143510">
              <a:lnSpc>
                <a:spcPct val="150000"/>
              </a:lnSpc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Continuous Integration </a:t>
            </a:r>
            <a:r>
              <a:rPr sz="900" spc="-10" dirty="0">
                <a:latin typeface="Verdana"/>
                <a:cs typeface="Verdana"/>
              </a:rPr>
              <a:t>involves </a:t>
            </a:r>
            <a:r>
              <a:rPr sz="900" dirty="0">
                <a:latin typeface="Verdana"/>
                <a:cs typeface="Verdana"/>
              </a:rPr>
              <a:t>a tool </a:t>
            </a:r>
            <a:r>
              <a:rPr sz="900" spc="-5" dirty="0">
                <a:latin typeface="Verdana"/>
                <a:cs typeface="Verdana"/>
              </a:rPr>
              <a:t>that monitors version control  system for </a:t>
            </a:r>
            <a:r>
              <a:rPr sz="900" spc="-10" dirty="0">
                <a:latin typeface="Verdana"/>
                <a:cs typeface="Verdana"/>
              </a:rPr>
              <a:t>any </a:t>
            </a:r>
            <a:r>
              <a:rPr sz="900" spc="-5" dirty="0">
                <a:latin typeface="Verdana"/>
                <a:cs typeface="Verdana"/>
              </a:rPr>
              <a:t>changes and automates </a:t>
            </a:r>
            <a:r>
              <a:rPr sz="900" dirty="0">
                <a:latin typeface="Verdana"/>
                <a:cs typeface="Verdana"/>
              </a:rPr>
              <a:t>application</a:t>
            </a:r>
            <a:r>
              <a:rPr sz="900" spc="-5" dirty="0">
                <a:latin typeface="Verdana"/>
                <a:cs typeface="Verdana"/>
              </a:rPr>
              <a:t> building.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790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CI system must </a:t>
            </a:r>
            <a:r>
              <a:rPr sz="900" dirty="0">
                <a:latin typeface="Verdana"/>
                <a:cs typeface="Verdana"/>
              </a:rPr>
              <a:t>be </a:t>
            </a:r>
            <a:r>
              <a:rPr sz="900" spc="-5" dirty="0">
                <a:latin typeface="Verdana"/>
                <a:cs typeface="Verdana"/>
              </a:rPr>
              <a:t>executed under configuration</a:t>
            </a:r>
            <a:r>
              <a:rPr sz="900" spc="2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management.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795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Developers </a:t>
            </a:r>
            <a:r>
              <a:rPr sz="900" dirty="0">
                <a:latin typeface="Verdana"/>
                <a:cs typeface="Verdana"/>
              </a:rPr>
              <a:t>are </a:t>
            </a:r>
            <a:r>
              <a:rPr sz="900" spc="-5" dirty="0">
                <a:latin typeface="Verdana"/>
                <a:cs typeface="Verdana"/>
              </a:rPr>
              <a:t>notified automatically </a:t>
            </a:r>
            <a:r>
              <a:rPr sz="900" dirty="0">
                <a:latin typeface="Verdana"/>
                <a:cs typeface="Verdana"/>
              </a:rPr>
              <a:t>if </a:t>
            </a:r>
            <a:r>
              <a:rPr sz="900" spc="-10" dirty="0">
                <a:latin typeface="Verdana"/>
                <a:cs typeface="Verdana"/>
              </a:rPr>
              <a:t>any </a:t>
            </a:r>
            <a:r>
              <a:rPr sz="900" spc="-5" dirty="0">
                <a:latin typeface="Verdana"/>
                <a:cs typeface="Verdana"/>
              </a:rPr>
              <a:t>build </a:t>
            </a:r>
            <a:r>
              <a:rPr sz="900" dirty="0">
                <a:latin typeface="Verdana"/>
                <a:cs typeface="Verdana"/>
              </a:rPr>
              <a:t>action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fails.</a:t>
            </a:r>
          </a:p>
          <a:p>
            <a:pPr marL="292735" marR="815975" indent="-143510">
              <a:lnSpc>
                <a:spcPct val="150000"/>
              </a:lnSpc>
              <a:spcBef>
                <a:spcPts val="250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CI brings </a:t>
            </a:r>
            <a:r>
              <a:rPr sz="900" dirty="0">
                <a:latin typeface="Verdana"/>
                <a:cs typeface="Verdana"/>
              </a:rPr>
              <a:t>a </a:t>
            </a:r>
            <a:r>
              <a:rPr sz="900" spc="-5" dirty="0">
                <a:latin typeface="Verdana"/>
                <a:cs typeface="Verdana"/>
              </a:rPr>
              <a:t>practice </a:t>
            </a:r>
            <a:r>
              <a:rPr sz="900" dirty="0">
                <a:latin typeface="Verdana"/>
                <a:cs typeface="Verdana"/>
              </a:rPr>
              <a:t>to </a:t>
            </a:r>
            <a:r>
              <a:rPr sz="900" spc="-5" dirty="0">
                <a:latin typeface="Verdana"/>
                <a:cs typeface="Verdana"/>
              </a:rPr>
              <a:t>integrate work frequently </a:t>
            </a:r>
            <a:r>
              <a:rPr sz="900" dirty="0">
                <a:latin typeface="Verdana"/>
                <a:cs typeface="Verdana"/>
              </a:rPr>
              <a:t>in </a:t>
            </a:r>
            <a:r>
              <a:rPr sz="900" spc="-5" dirty="0">
                <a:latin typeface="Verdana"/>
                <a:cs typeface="Verdana"/>
              </a:rPr>
              <a:t>software  development.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785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Monitoring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Code Quality and Code </a:t>
            </a:r>
            <a:r>
              <a:rPr sz="900" spc="-10" dirty="0">
                <a:latin typeface="Verdana"/>
                <a:cs typeface="Verdana"/>
              </a:rPr>
              <a:t>coverage </a:t>
            </a:r>
            <a:r>
              <a:rPr sz="900" dirty="0">
                <a:latin typeface="Verdana"/>
                <a:cs typeface="Verdana"/>
              </a:rPr>
              <a:t>metrics is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automated.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91" y="1163574"/>
            <a:ext cx="11480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instructor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notes  here.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1921" y="675904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7795" y="874903"/>
            <a:ext cx="546735" cy="231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475"/>
              </a:lnSpc>
              <a:spcBef>
                <a:spcPts val="105"/>
              </a:spcBef>
            </a:pPr>
            <a:r>
              <a:rPr sz="450" dirty="0">
                <a:solidFill>
                  <a:srgbClr val="006FAC"/>
                </a:solidFill>
                <a:latin typeface="Verdana"/>
                <a:cs typeface="Verdana"/>
              </a:rPr>
              <a:t>Introduction to</a:t>
            </a:r>
            <a:r>
              <a:rPr sz="450" spc="-10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450" spc="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450">
              <a:latin typeface="Verdana"/>
              <a:cs typeface="Verdana"/>
            </a:endParaRPr>
          </a:p>
          <a:p>
            <a:pPr>
              <a:lnSpc>
                <a:spcPts val="1135"/>
              </a:lnSpc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Why</a:t>
            </a:r>
            <a:r>
              <a:rPr sz="1000" spc="-8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CI?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954" y="1390268"/>
            <a:ext cx="190436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Verdana"/>
                <a:cs typeface="Verdana"/>
              </a:rPr>
              <a:t>Software Development Before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CI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sp>
          <p:nvSpPr>
            <p:cNvPr id="10" name="object 10"/>
            <p:cNvSpPr/>
            <p:nvPr/>
          </p:nvSpPr>
          <p:spPr>
            <a:xfrm>
              <a:off x="2676144" y="1877567"/>
              <a:ext cx="3215639" cy="1545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instructor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234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7795" y="874903"/>
            <a:ext cx="549275" cy="231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475"/>
              </a:lnSpc>
              <a:spcBef>
                <a:spcPts val="105"/>
              </a:spcBef>
            </a:pPr>
            <a:r>
              <a:rPr sz="450" dirty="0">
                <a:solidFill>
                  <a:srgbClr val="006FAC"/>
                </a:solidFill>
                <a:latin typeface="Verdana"/>
                <a:cs typeface="Verdana"/>
              </a:rPr>
              <a:t>Introduction  to</a:t>
            </a:r>
            <a:r>
              <a:rPr sz="450" spc="-10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450" spc="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450">
              <a:latin typeface="Verdana"/>
              <a:cs typeface="Verdana"/>
            </a:endParaRPr>
          </a:p>
          <a:p>
            <a:pPr>
              <a:lnSpc>
                <a:spcPts val="1135"/>
              </a:lnSpc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Why</a:t>
            </a:r>
            <a:r>
              <a:rPr sz="1000" spc="-8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CI?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954" y="1390268"/>
            <a:ext cx="190436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Verdana"/>
                <a:cs typeface="Verdana"/>
              </a:rPr>
              <a:t>Software Development Before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CI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sp>
          <p:nvSpPr>
            <p:cNvPr id="10" name="object 10"/>
            <p:cNvSpPr/>
            <p:nvPr/>
          </p:nvSpPr>
          <p:spPr>
            <a:xfrm>
              <a:off x="2695955" y="1853183"/>
              <a:ext cx="3253740" cy="15651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instructor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234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7795" y="874903"/>
            <a:ext cx="1190625" cy="231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475"/>
              </a:lnSpc>
              <a:spcBef>
                <a:spcPts val="105"/>
              </a:spcBef>
            </a:pPr>
            <a:r>
              <a:rPr sz="450" dirty="0">
                <a:solidFill>
                  <a:srgbClr val="006FAC"/>
                </a:solidFill>
                <a:latin typeface="Verdana"/>
                <a:cs typeface="Verdana"/>
              </a:rPr>
              <a:t>Introduction to</a:t>
            </a:r>
            <a:r>
              <a:rPr sz="4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450" spc="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450">
              <a:latin typeface="Verdana"/>
              <a:cs typeface="Verdana"/>
            </a:endParaRPr>
          </a:p>
          <a:p>
            <a:pPr>
              <a:lnSpc>
                <a:spcPts val="1135"/>
              </a:lnSpc>
            </a:pP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Problem-Before</a:t>
            </a:r>
            <a:r>
              <a:rPr sz="10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sp>
          <p:nvSpPr>
            <p:cNvPr id="9" name="object 9"/>
            <p:cNvSpPr/>
            <p:nvPr/>
          </p:nvSpPr>
          <p:spPr>
            <a:xfrm>
              <a:off x="2753867" y="1641347"/>
              <a:ext cx="3115056" cy="9966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3867" y="2592323"/>
              <a:ext cx="3115056" cy="874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1691" y="1163574"/>
            <a:ext cx="11480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instructor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notes  here.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234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7795" y="874903"/>
            <a:ext cx="1986914" cy="231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475"/>
              </a:lnSpc>
              <a:spcBef>
                <a:spcPts val="105"/>
              </a:spcBef>
            </a:pPr>
            <a:r>
              <a:rPr sz="450" dirty="0">
                <a:solidFill>
                  <a:srgbClr val="006FAC"/>
                </a:solidFill>
                <a:latin typeface="Verdana"/>
                <a:cs typeface="Verdana"/>
              </a:rPr>
              <a:t>Introduction to</a:t>
            </a:r>
            <a:r>
              <a:rPr sz="4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450" spc="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450">
              <a:latin typeface="Verdana"/>
              <a:cs typeface="Verdana"/>
            </a:endParaRPr>
          </a:p>
          <a:p>
            <a:pPr>
              <a:lnSpc>
                <a:spcPts val="1135"/>
              </a:lnSpc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Software Development </a:t>
            </a:r>
            <a:r>
              <a:rPr sz="100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00" spc="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954" y="1390268"/>
            <a:ext cx="4384040" cy="7981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080">
              <a:lnSpc>
                <a:spcPct val="78900"/>
              </a:lnSpc>
              <a:spcBef>
                <a:spcPts val="325"/>
              </a:spcBef>
            </a:pPr>
            <a:r>
              <a:rPr sz="900" spc="-5" dirty="0">
                <a:latin typeface="Verdana"/>
                <a:cs typeface="Verdana"/>
              </a:rPr>
              <a:t>After every </a:t>
            </a:r>
            <a:r>
              <a:rPr sz="900" dirty="0">
                <a:latin typeface="Verdana"/>
                <a:cs typeface="Verdana"/>
              </a:rPr>
              <a:t>commit of </a:t>
            </a:r>
            <a:r>
              <a:rPr sz="900" spc="-5" dirty="0">
                <a:latin typeface="Verdana"/>
                <a:cs typeface="Verdana"/>
              </a:rPr>
              <a:t>the source code </a:t>
            </a:r>
            <a:r>
              <a:rPr sz="900" dirty="0">
                <a:latin typeface="Verdana"/>
                <a:cs typeface="Verdana"/>
              </a:rPr>
              <a:t>an </a:t>
            </a:r>
            <a:r>
              <a:rPr sz="900" spc="-5" dirty="0">
                <a:latin typeface="Verdana"/>
                <a:cs typeface="Verdana"/>
              </a:rPr>
              <a:t>auto build </a:t>
            </a:r>
            <a:r>
              <a:rPr sz="900" dirty="0">
                <a:latin typeface="Verdana"/>
                <a:cs typeface="Verdana"/>
              </a:rPr>
              <a:t>is triggered &amp; </a:t>
            </a:r>
            <a:r>
              <a:rPr sz="900" spc="-5" dirty="0">
                <a:latin typeface="Verdana"/>
                <a:cs typeface="Verdana"/>
              </a:rPr>
              <a:t>then </a:t>
            </a:r>
            <a:r>
              <a:rPr sz="900" dirty="0">
                <a:latin typeface="Verdana"/>
                <a:cs typeface="Verdana"/>
              </a:rPr>
              <a:t>it is  </a:t>
            </a:r>
            <a:r>
              <a:rPr sz="900" spc="-5" dirty="0">
                <a:latin typeface="Verdana"/>
                <a:cs typeface="Verdana"/>
              </a:rPr>
              <a:t>automatically deployed </a:t>
            </a:r>
            <a:r>
              <a:rPr sz="900" dirty="0">
                <a:latin typeface="Verdana"/>
                <a:cs typeface="Verdana"/>
              </a:rPr>
              <a:t>on </a:t>
            </a:r>
            <a:r>
              <a:rPr sz="900" spc="-5" dirty="0">
                <a:latin typeface="Verdana"/>
                <a:cs typeface="Verdana"/>
              </a:rPr>
              <a:t>the </a:t>
            </a:r>
            <a:r>
              <a:rPr sz="900" dirty="0">
                <a:latin typeface="Verdana"/>
                <a:cs typeface="Verdana"/>
              </a:rPr>
              <a:t>test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server</a:t>
            </a:r>
            <a:endParaRPr sz="900">
              <a:latin typeface="Verdana"/>
              <a:cs typeface="Verdana"/>
            </a:endParaRPr>
          </a:p>
          <a:p>
            <a:pPr marR="121285">
              <a:lnSpc>
                <a:spcPct val="78900"/>
              </a:lnSpc>
              <a:spcBef>
                <a:spcPts val="254"/>
              </a:spcBef>
            </a:pPr>
            <a:r>
              <a:rPr sz="900" spc="-5" dirty="0">
                <a:latin typeface="Verdana"/>
                <a:cs typeface="Verdana"/>
              </a:rPr>
              <a:t>If the </a:t>
            </a:r>
            <a:r>
              <a:rPr sz="900" dirty="0">
                <a:latin typeface="Verdana"/>
                <a:cs typeface="Verdana"/>
              </a:rPr>
              <a:t>test </a:t>
            </a:r>
            <a:r>
              <a:rPr sz="900" spc="-5" dirty="0">
                <a:latin typeface="Verdana"/>
                <a:cs typeface="Verdana"/>
              </a:rPr>
              <a:t>results shows that there </a:t>
            </a:r>
            <a:r>
              <a:rPr sz="900" dirty="0">
                <a:latin typeface="Verdana"/>
                <a:cs typeface="Verdana"/>
              </a:rPr>
              <a:t>is </a:t>
            </a:r>
            <a:r>
              <a:rPr sz="900" spc="-5" dirty="0">
                <a:latin typeface="Verdana"/>
                <a:cs typeface="Verdana"/>
              </a:rPr>
              <a:t>bug </a:t>
            </a:r>
            <a:r>
              <a:rPr sz="900" dirty="0">
                <a:latin typeface="Verdana"/>
                <a:cs typeface="Verdana"/>
              </a:rPr>
              <a:t>in </a:t>
            </a:r>
            <a:r>
              <a:rPr sz="900" spc="-5" dirty="0">
                <a:latin typeface="Verdana"/>
                <a:cs typeface="Verdana"/>
              </a:rPr>
              <a:t>the </a:t>
            </a:r>
            <a:r>
              <a:rPr sz="900" dirty="0">
                <a:latin typeface="Verdana"/>
                <a:cs typeface="Verdana"/>
              </a:rPr>
              <a:t>code </a:t>
            </a:r>
            <a:r>
              <a:rPr sz="900" spc="-5" dirty="0">
                <a:latin typeface="Verdana"/>
                <a:cs typeface="Verdana"/>
              </a:rPr>
              <a:t>then developer only  checks the </a:t>
            </a:r>
            <a:r>
              <a:rPr sz="900" dirty="0">
                <a:latin typeface="Verdana"/>
                <a:cs typeface="Verdana"/>
              </a:rPr>
              <a:t>last commit made to </a:t>
            </a:r>
            <a:r>
              <a:rPr sz="900" spc="-5" dirty="0">
                <a:latin typeface="Verdana"/>
                <a:cs typeface="Verdana"/>
              </a:rPr>
              <a:t>the source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code</a:t>
            </a:r>
            <a:endParaRPr sz="900">
              <a:latin typeface="Verdana"/>
              <a:cs typeface="Verdana"/>
            </a:endParaRPr>
          </a:p>
          <a:p>
            <a:pPr marR="603250">
              <a:lnSpc>
                <a:spcPts val="1100"/>
              </a:lnSpc>
              <a:spcBef>
                <a:spcPts val="30"/>
              </a:spcBef>
            </a:pPr>
            <a:r>
              <a:rPr sz="900" spc="-5" dirty="0">
                <a:latin typeface="Verdana"/>
                <a:cs typeface="Verdana"/>
              </a:rPr>
              <a:t>This </a:t>
            </a:r>
            <a:r>
              <a:rPr sz="900" dirty="0">
                <a:latin typeface="Verdana"/>
                <a:cs typeface="Verdana"/>
              </a:rPr>
              <a:t>also </a:t>
            </a:r>
            <a:r>
              <a:rPr sz="900" spc="-5" dirty="0">
                <a:latin typeface="Verdana"/>
                <a:cs typeface="Verdana"/>
              </a:rPr>
              <a:t>increases the frequency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the new software release  The concerned </a:t>
            </a:r>
            <a:r>
              <a:rPr sz="900" dirty="0">
                <a:latin typeface="Verdana"/>
                <a:cs typeface="Verdana"/>
              </a:rPr>
              <a:t>teams </a:t>
            </a:r>
            <a:r>
              <a:rPr sz="900" spc="-10" dirty="0">
                <a:latin typeface="Verdana"/>
                <a:cs typeface="Verdana"/>
              </a:rPr>
              <a:t>always </a:t>
            </a:r>
            <a:r>
              <a:rPr sz="900" spc="-5" dirty="0">
                <a:latin typeface="Verdana"/>
                <a:cs typeface="Verdana"/>
              </a:rPr>
              <a:t>provided with the relevant</a:t>
            </a:r>
            <a:r>
              <a:rPr sz="900" spc="6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feedback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sp>
          <p:nvSpPr>
            <p:cNvPr id="10" name="object 10"/>
            <p:cNvSpPr/>
            <p:nvPr/>
          </p:nvSpPr>
          <p:spPr>
            <a:xfrm>
              <a:off x="2796539" y="2471927"/>
              <a:ext cx="3134867" cy="1016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40738" y="4547997"/>
            <a:ext cx="456819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0302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1: Application </a:t>
            </a:r>
            <a:r>
              <a:rPr sz="1000" dirty="0">
                <a:latin typeface="Arial"/>
                <a:cs typeface="Arial"/>
              </a:rPr>
              <a:t>must </a:t>
            </a:r>
            <a:r>
              <a:rPr sz="1000" spc="-5" dirty="0">
                <a:latin typeface="Arial"/>
                <a:cs typeface="Arial"/>
              </a:rPr>
              <a:t>run under source control management  2: Daily code </a:t>
            </a:r>
            <a:r>
              <a:rPr sz="1000" dirty="0">
                <a:latin typeface="Arial"/>
                <a:cs typeface="Arial"/>
              </a:rPr>
              <a:t>commits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SVN will </a:t>
            </a:r>
            <a:r>
              <a:rPr sz="1000" spc="-5" dirty="0">
                <a:latin typeface="Arial"/>
                <a:cs typeface="Arial"/>
              </a:rPr>
              <a:t>be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baseline.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3: CI polls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any code changes in </a:t>
            </a:r>
            <a:r>
              <a:rPr sz="1000" spc="-10" dirty="0">
                <a:latin typeface="Arial"/>
                <a:cs typeface="Arial"/>
              </a:rPr>
              <a:t>SVN </a:t>
            </a:r>
            <a:r>
              <a:rPr sz="1000" spc="-5" dirty="0">
                <a:latin typeface="Arial"/>
                <a:cs typeface="Arial"/>
              </a:rPr>
              <a:t>and triggers build actions if </a:t>
            </a:r>
            <a:r>
              <a:rPr sz="1000" spc="-15" dirty="0">
                <a:latin typeface="Arial"/>
                <a:cs typeface="Arial"/>
              </a:rPr>
              <a:t>any.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4: Automated build, testing and </a:t>
            </a:r>
            <a:r>
              <a:rPr sz="1000" spc="-10" dirty="0">
                <a:latin typeface="Arial"/>
                <a:cs typeface="Arial"/>
              </a:rPr>
              <a:t>deployment </a:t>
            </a:r>
            <a:r>
              <a:rPr sz="1000" spc="-5" dirty="0">
                <a:latin typeface="Arial"/>
                <a:cs typeface="Arial"/>
              </a:rPr>
              <a:t>of an application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be </a:t>
            </a:r>
            <a:r>
              <a:rPr sz="1000" dirty="0">
                <a:latin typeface="Arial"/>
                <a:cs typeface="Arial"/>
              </a:rPr>
              <a:t>performed </a:t>
            </a:r>
            <a:r>
              <a:rPr sz="1000" spc="-5" dirty="0">
                <a:latin typeface="Arial"/>
                <a:cs typeface="Arial"/>
              </a:rPr>
              <a:t>by  CI.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5: After build action, </a:t>
            </a:r>
            <a:r>
              <a:rPr sz="1000" spc="-10" dirty="0">
                <a:latin typeface="Arial"/>
                <a:cs typeface="Arial"/>
              </a:rPr>
              <a:t>developer will </a:t>
            </a:r>
            <a:r>
              <a:rPr sz="1000" spc="-5" dirty="0">
                <a:latin typeface="Arial"/>
                <a:cs typeface="Arial"/>
              </a:rPr>
              <a:t>be accessible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latest code and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build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6: Developers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be notified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any build errors and automated test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results.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Need of CI in software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Development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12700" marR="119761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Helps to locate code based defects in a </a:t>
            </a:r>
            <a:r>
              <a:rPr sz="1000" spc="-10" dirty="0">
                <a:latin typeface="Arial"/>
                <a:cs typeface="Arial"/>
              </a:rPr>
              <a:t>centralized </a:t>
            </a:r>
            <a:r>
              <a:rPr sz="1000" spc="-5" dirty="0">
                <a:latin typeface="Arial"/>
                <a:cs typeface="Arial"/>
              </a:rPr>
              <a:t>location.  Tools can be used to automate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deployment.</a:t>
            </a:r>
            <a:endParaRPr sz="1000">
              <a:latin typeface="Arial"/>
              <a:cs typeface="Arial"/>
            </a:endParaRPr>
          </a:p>
          <a:p>
            <a:pPr marL="12700" marR="16764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Minimizes integration errors </a:t>
            </a:r>
            <a:r>
              <a:rPr sz="1000" spc="-10" dirty="0">
                <a:latin typeface="Arial"/>
                <a:cs typeface="Arial"/>
              </a:rPr>
              <a:t>in SVN </a:t>
            </a:r>
            <a:r>
              <a:rPr sz="1000" spc="-5" dirty="0">
                <a:latin typeface="Arial"/>
                <a:cs typeface="Arial"/>
              </a:rPr>
              <a:t>during build process(Errors are uncovered  during Manual </a:t>
            </a:r>
            <a:r>
              <a:rPr sz="1000" spc="-10" dirty="0">
                <a:latin typeface="Arial"/>
                <a:cs typeface="Arial"/>
              </a:rPr>
              <a:t>Build) </a:t>
            </a:r>
            <a:r>
              <a:rPr sz="1000" spc="-5" dirty="0">
                <a:latin typeface="Arial"/>
                <a:cs typeface="Arial"/>
              </a:rPr>
              <a:t>by invoking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automation.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Increase amount of quality code and improve development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standards.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instructor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234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7795" y="874903"/>
            <a:ext cx="1226185" cy="231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475"/>
              </a:lnSpc>
              <a:spcBef>
                <a:spcPts val="105"/>
              </a:spcBef>
            </a:pPr>
            <a:r>
              <a:rPr sz="450" dirty="0">
                <a:solidFill>
                  <a:srgbClr val="006FAC"/>
                </a:solidFill>
                <a:latin typeface="Verdana"/>
                <a:cs typeface="Verdana"/>
              </a:rPr>
              <a:t>Introduction to</a:t>
            </a:r>
            <a:r>
              <a:rPr sz="4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450" spc="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450">
              <a:latin typeface="Verdana"/>
              <a:cs typeface="Verdana"/>
            </a:endParaRPr>
          </a:p>
          <a:p>
            <a:pPr>
              <a:lnSpc>
                <a:spcPts val="1135"/>
              </a:lnSpc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Case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Study on -</a:t>
            </a:r>
            <a:r>
              <a:rPr sz="100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954" y="1530477"/>
            <a:ext cx="629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Verdana"/>
                <a:cs typeface="Verdana"/>
              </a:rPr>
              <a:t>Without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CI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954" y="2368677"/>
            <a:ext cx="13881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With </a:t>
            </a:r>
            <a:r>
              <a:rPr sz="900" spc="-5" dirty="0">
                <a:latin typeface="Verdana"/>
                <a:cs typeface="Verdana"/>
              </a:rPr>
              <a:t>CI-Problem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Solved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sp>
          <p:nvSpPr>
            <p:cNvPr id="11" name="object 11"/>
            <p:cNvSpPr/>
            <p:nvPr/>
          </p:nvSpPr>
          <p:spPr>
            <a:xfrm>
              <a:off x="3355847" y="1636775"/>
              <a:ext cx="2267712" cy="670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5847" y="2737104"/>
              <a:ext cx="2214372" cy="7437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1691" y="1163574"/>
            <a:ext cx="1189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Tell about scenario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if  </a:t>
            </a:r>
            <a:r>
              <a:rPr sz="1000" spc="-5" dirty="0">
                <a:latin typeface="Arial"/>
                <a:cs typeface="Arial"/>
              </a:rPr>
              <a:t>user is doing </a:t>
            </a:r>
            <a:r>
              <a:rPr sz="1000" spc="-10" dirty="0">
                <a:latin typeface="Arial"/>
                <a:cs typeface="Arial"/>
              </a:rPr>
              <a:t>with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691" y="1468627"/>
            <a:ext cx="1431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without </a:t>
            </a:r>
            <a:r>
              <a:rPr sz="1000" spc="-5" dirty="0">
                <a:latin typeface="Arial"/>
                <a:cs typeface="Arial"/>
              </a:rPr>
              <a:t>CI .Give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691" y="1621027"/>
            <a:ext cx="1069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of Nokia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uploading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Automation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Advanced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194" y="191769"/>
            <a:ext cx="179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Introduction 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234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8964" y="730332"/>
            <a:ext cx="4572000" cy="3429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 marL="154940">
              <a:lnSpc>
                <a:spcPts val="475"/>
              </a:lnSpc>
              <a:spcBef>
                <a:spcPts val="445"/>
              </a:spcBef>
            </a:pPr>
            <a:r>
              <a:rPr sz="450" dirty="0">
                <a:solidFill>
                  <a:srgbClr val="006FAC"/>
                </a:solidFill>
                <a:latin typeface="Verdana"/>
                <a:cs typeface="Verdana"/>
              </a:rPr>
              <a:t>Introduction of</a:t>
            </a:r>
            <a:r>
              <a:rPr sz="4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450" spc="5" dirty="0">
                <a:solidFill>
                  <a:srgbClr val="006FAC"/>
                </a:solidFill>
                <a:latin typeface="Verdana"/>
                <a:cs typeface="Verdana"/>
              </a:rPr>
              <a:t>CI</a:t>
            </a:r>
            <a:endParaRPr sz="450" dirty="0">
              <a:latin typeface="Verdana"/>
              <a:cs typeface="Verdana"/>
            </a:endParaRPr>
          </a:p>
          <a:p>
            <a:pPr marL="154940">
              <a:lnSpc>
                <a:spcPts val="1135"/>
              </a:lnSpc>
            </a:pP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Continuous </a:t>
            </a: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Integration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 -CI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980"/>
              </a:spcBef>
            </a:pPr>
            <a:r>
              <a:rPr sz="900" spc="-5" dirty="0">
                <a:latin typeface="Verdana"/>
                <a:cs typeface="Verdana"/>
              </a:rPr>
              <a:t>Benefit </a:t>
            </a:r>
            <a:r>
              <a:rPr sz="900" dirty="0">
                <a:latin typeface="Verdana"/>
                <a:cs typeface="Verdana"/>
              </a:rPr>
              <a:t>to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CI: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580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Aims </a:t>
            </a:r>
            <a:r>
              <a:rPr sz="900" dirty="0">
                <a:latin typeface="Verdana"/>
                <a:cs typeface="Verdana"/>
              </a:rPr>
              <a:t>to </a:t>
            </a:r>
            <a:r>
              <a:rPr sz="900" spc="-5" dirty="0">
                <a:latin typeface="Verdana"/>
                <a:cs typeface="Verdana"/>
              </a:rPr>
              <a:t>eliminate </a:t>
            </a:r>
            <a:r>
              <a:rPr sz="900" dirty="0">
                <a:latin typeface="Verdana"/>
                <a:cs typeface="Verdana"/>
              </a:rPr>
              <a:t>code </a:t>
            </a:r>
            <a:r>
              <a:rPr sz="900" spc="-5" dirty="0">
                <a:latin typeface="Verdana"/>
                <a:cs typeface="Verdana"/>
              </a:rPr>
              <a:t>integration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issues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790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Minimizes </a:t>
            </a:r>
            <a:r>
              <a:rPr sz="900" dirty="0">
                <a:latin typeface="Verdana"/>
                <a:cs typeface="Verdana"/>
              </a:rPr>
              <a:t>project risk </a:t>
            </a:r>
            <a:r>
              <a:rPr sz="900" spc="-5" dirty="0">
                <a:latin typeface="Verdana"/>
                <a:cs typeface="Verdana"/>
              </a:rPr>
              <a:t>with notification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defects and </a:t>
            </a:r>
            <a:r>
              <a:rPr sz="900" dirty="0">
                <a:latin typeface="Verdana"/>
                <a:cs typeface="Verdana"/>
              </a:rPr>
              <a:t>code </a:t>
            </a:r>
            <a:r>
              <a:rPr sz="900" spc="-5" dirty="0">
                <a:latin typeface="Verdana"/>
                <a:cs typeface="Verdana"/>
              </a:rPr>
              <a:t>quality</a:t>
            </a:r>
            <a:r>
              <a:rPr sz="900" spc="1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issues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790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10" dirty="0">
                <a:latin typeface="Verdana"/>
                <a:cs typeface="Verdana"/>
              </a:rPr>
              <a:t>Reduces </a:t>
            </a:r>
            <a:r>
              <a:rPr sz="900" dirty="0">
                <a:latin typeface="Verdana"/>
                <a:cs typeface="Verdana"/>
              </a:rPr>
              <a:t>cost of</a:t>
            </a:r>
            <a:r>
              <a:rPr sz="900" spc="-5" dirty="0">
                <a:latin typeface="Verdana"/>
                <a:cs typeface="Verdana"/>
              </a:rPr>
              <a:t> quality</a:t>
            </a:r>
            <a:endParaRPr sz="900" dirty="0">
              <a:latin typeface="Verdana"/>
              <a:cs typeface="Verdana"/>
            </a:endParaRPr>
          </a:p>
          <a:p>
            <a:pPr marL="292735" indent="-144145">
              <a:lnSpc>
                <a:spcPct val="100000"/>
              </a:lnSpc>
              <a:spcBef>
                <a:spcPts val="780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dirty="0">
                <a:latin typeface="Verdana"/>
                <a:cs typeface="Verdana"/>
              </a:rPr>
              <a:t>Early </a:t>
            </a:r>
            <a:r>
              <a:rPr sz="900" spc="-10" dirty="0">
                <a:latin typeface="Verdana"/>
                <a:cs typeface="Verdana"/>
              </a:rPr>
              <a:t>warning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conflicting changes</a:t>
            </a:r>
            <a:r>
              <a:rPr sz="900" spc="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code</a:t>
            </a:r>
          </a:p>
          <a:p>
            <a:pPr marL="292735" indent="-144145">
              <a:lnSpc>
                <a:spcPct val="100000"/>
              </a:lnSpc>
              <a:spcBef>
                <a:spcPts val="795"/>
              </a:spcBef>
              <a:buClr>
                <a:srgbClr val="006FAC"/>
              </a:buClr>
              <a:buFont typeface="Wingdings"/>
              <a:buChar char=""/>
              <a:tabLst>
                <a:tab pos="293370" algn="l"/>
              </a:tabLst>
            </a:pPr>
            <a:r>
              <a:rPr sz="900" spc="-5" dirty="0">
                <a:latin typeface="Verdana"/>
                <a:cs typeface="Verdana"/>
              </a:rPr>
              <a:t>Automation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latin typeface="Verdana"/>
                <a:cs typeface="Verdana"/>
              </a:rPr>
              <a:t>build and testing </a:t>
            </a:r>
            <a:r>
              <a:rPr sz="900" dirty="0">
                <a:latin typeface="Verdana"/>
                <a:cs typeface="Verdana"/>
              </a:rPr>
              <a:t>of an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application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40738" y="4547997"/>
            <a:ext cx="470535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Reduce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risks</a:t>
            </a:r>
            <a:endParaRPr sz="1000">
              <a:latin typeface="Arial"/>
              <a:cs typeface="Arial"/>
            </a:endParaRPr>
          </a:p>
          <a:p>
            <a:pPr marL="12700" marR="22225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By integrating </a:t>
            </a:r>
            <a:r>
              <a:rPr sz="1000" dirty="0">
                <a:latin typeface="Arial"/>
                <a:cs typeface="Arial"/>
              </a:rPr>
              <a:t>many times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5" dirty="0">
                <a:latin typeface="Arial"/>
                <a:cs typeface="Arial"/>
              </a:rPr>
              <a:t>day, you </a:t>
            </a:r>
            <a:r>
              <a:rPr sz="1000" spc="-5" dirty="0">
                <a:latin typeface="Arial"/>
                <a:cs typeface="Arial"/>
              </a:rPr>
              <a:t>can reduce </a:t>
            </a:r>
            <a:r>
              <a:rPr sz="1000" dirty="0">
                <a:latin typeface="Arial"/>
                <a:cs typeface="Arial"/>
              </a:rPr>
              <a:t>risks </a:t>
            </a:r>
            <a:r>
              <a:rPr sz="1000" spc="-5" dirty="0">
                <a:latin typeface="Arial"/>
                <a:cs typeface="Arial"/>
              </a:rPr>
              <a:t>on </a:t>
            </a:r>
            <a:r>
              <a:rPr sz="1000" spc="-15" dirty="0">
                <a:latin typeface="Arial"/>
                <a:cs typeface="Arial"/>
              </a:rPr>
              <a:t>your </a:t>
            </a:r>
            <a:r>
              <a:rPr sz="1000" spc="-5" dirty="0">
                <a:latin typeface="Arial"/>
                <a:cs typeface="Arial"/>
              </a:rPr>
              <a:t>project. Doing </a:t>
            </a:r>
            <a:r>
              <a:rPr sz="1000" dirty="0">
                <a:latin typeface="Arial"/>
                <a:cs typeface="Arial"/>
              </a:rPr>
              <a:t>so  </a:t>
            </a:r>
            <a:r>
              <a:rPr sz="1000" spc="-5" dirty="0">
                <a:latin typeface="Arial"/>
                <a:cs typeface="Arial"/>
              </a:rPr>
              <a:t>facilitates the detection of defects, the </a:t>
            </a:r>
            <a:r>
              <a:rPr sz="1000" dirty="0">
                <a:latin typeface="Arial"/>
                <a:cs typeface="Arial"/>
              </a:rPr>
              <a:t>measurement </a:t>
            </a:r>
            <a:r>
              <a:rPr sz="1000" spc="-5" dirty="0">
                <a:latin typeface="Arial"/>
                <a:cs typeface="Arial"/>
              </a:rPr>
              <a:t>of software health and a  reduction 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assumptions.</a:t>
            </a:r>
            <a:endParaRPr sz="10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Defects </a:t>
            </a:r>
            <a:r>
              <a:rPr sz="1000" b="1" spc="-10" dirty="0">
                <a:latin typeface="Arial"/>
                <a:cs typeface="Arial"/>
              </a:rPr>
              <a:t>are </a:t>
            </a:r>
            <a:r>
              <a:rPr sz="1000" b="1" spc="-5" dirty="0">
                <a:latin typeface="Arial"/>
                <a:cs typeface="Arial"/>
              </a:rPr>
              <a:t>detected and fixed sooner: </a:t>
            </a:r>
            <a:r>
              <a:rPr sz="1000" spc="-5" dirty="0">
                <a:latin typeface="Arial"/>
                <a:cs typeface="Arial"/>
              </a:rPr>
              <a:t>Because CI integrates and runs tests and  inspections several </a:t>
            </a:r>
            <a:r>
              <a:rPr sz="1000" dirty="0">
                <a:latin typeface="Arial"/>
                <a:cs typeface="Arial"/>
              </a:rPr>
              <a:t>times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5" dirty="0">
                <a:latin typeface="Arial"/>
                <a:cs typeface="Arial"/>
              </a:rPr>
              <a:t>day, </a:t>
            </a:r>
            <a:r>
              <a:rPr sz="1000" spc="-5" dirty="0">
                <a:latin typeface="Arial"/>
                <a:cs typeface="Arial"/>
              </a:rPr>
              <a:t>there is a greater chance that defects are  discovered </a:t>
            </a:r>
            <a:r>
              <a:rPr sz="1000" i="1" spc="-5" dirty="0">
                <a:latin typeface="Arial"/>
                <a:cs typeface="Arial"/>
              </a:rPr>
              <a:t>when they are introduced </a:t>
            </a:r>
            <a:r>
              <a:rPr sz="1000" spc="-5" dirty="0">
                <a:latin typeface="Arial"/>
                <a:cs typeface="Arial"/>
              </a:rPr>
              <a:t>(i.e., </a:t>
            </a:r>
            <a:r>
              <a:rPr sz="1000" spc="-10" dirty="0">
                <a:latin typeface="Arial"/>
                <a:cs typeface="Arial"/>
              </a:rPr>
              <a:t>when </a:t>
            </a:r>
            <a:r>
              <a:rPr sz="1000" spc="-5" dirty="0">
                <a:latin typeface="Arial"/>
                <a:cs typeface="Arial"/>
              </a:rPr>
              <a:t>the code is checked into the  version-control </a:t>
            </a:r>
            <a:r>
              <a:rPr sz="1000" spc="-10" dirty="0">
                <a:latin typeface="Arial"/>
                <a:cs typeface="Arial"/>
              </a:rPr>
              <a:t>repository) </a:t>
            </a:r>
            <a:r>
              <a:rPr sz="1000" spc="-5" dirty="0">
                <a:latin typeface="Arial"/>
                <a:cs typeface="Arial"/>
              </a:rPr>
              <a:t>instead of during late-cycle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testing.</a:t>
            </a:r>
            <a:endParaRPr sz="1000">
              <a:latin typeface="Arial"/>
              <a:cs typeface="Arial"/>
            </a:endParaRPr>
          </a:p>
          <a:p>
            <a:pPr marL="12700" marR="25971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Health of software is measurable: </a:t>
            </a:r>
            <a:r>
              <a:rPr sz="1000" spc="-5" dirty="0">
                <a:latin typeface="Arial"/>
                <a:cs typeface="Arial"/>
              </a:rPr>
              <a:t>By incorporating continuous testing and  inspection into the automated integration process, the software product's health  attributes, such as complexity, can be </a:t>
            </a:r>
            <a:r>
              <a:rPr sz="1000" dirty="0">
                <a:latin typeface="Arial"/>
                <a:cs typeface="Arial"/>
              </a:rPr>
              <a:t>tracked </a:t>
            </a:r>
            <a:r>
              <a:rPr sz="1000" spc="-5" dirty="0">
                <a:latin typeface="Arial"/>
                <a:cs typeface="Arial"/>
              </a:rPr>
              <a:t>over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  <a:p>
            <a:pPr marL="12700" marR="13525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Reduce assumptions: </a:t>
            </a:r>
            <a:r>
              <a:rPr sz="1000" spc="-5" dirty="0">
                <a:latin typeface="Arial"/>
                <a:cs typeface="Arial"/>
              </a:rPr>
              <a:t>By rebuilding and testing software in a clean environment  using the </a:t>
            </a:r>
            <a:r>
              <a:rPr sz="1000" dirty="0">
                <a:latin typeface="Arial"/>
                <a:cs typeface="Arial"/>
              </a:rPr>
              <a:t>same </a:t>
            </a:r>
            <a:r>
              <a:rPr sz="1000" spc="-5" dirty="0">
                <a:latin typeface="Arial"/>
                <a:cs typeface="Arial"/>
              </a:rPr>
              <a:t>process and scripts on a continual basis,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can reduce  assumptions (e.g., </a:t>
            </a:r>
            <a:r>
              <a:rPr sz="1000" spc="-10" dirty="0">
                <a:latin typeface="Arial"/>
                <a:cs typeface="Arial"/>
              </a:rPr>
              <a:t>whether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are accounting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third-party libraries or  environment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variables).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CI provides a safety net to reduce the risk that defects </a:t>
            </a:r>
            <a:r>
              <a:rPr sz="1000" spc="-10" dirty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be introduced into the  code base.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following are </a:t>
            </a:r>
            <a:r>
              <a:rPr sz="1000" dirty="0">
                <a:latin typeface="Arial"/>
                <a:cs typeface="Arial"/>
              </a:rPr>
              <a:t>some </a:t>
            </a:r>
            <a:r>
              <a:rPr sz="1000" spc="-5" dirty="0">
                <a:latin typeface="Arial"/>
                <a:cs typeface="Arial"/>
              </a:rPr>
              <a:t>of the </a:t>
            </a:r>
            <a:r>
              <a:rPr sz="1000" dirty="0">
                <a:latin typeface="Arial"/>
                <a:cs typeface="Arial"/>
              </a:rPr>
              <a:t>risks </a:t>
            </a:r>
            <a:r>
              <a:rPr sz="1000" spc="-5" dirty="0">
                <a:latin typeface="Arial"/>
                <a:cs typeface="Arial"/>
              </a:rPr>
              <a:t>that CI helps to mitigate. </a:t>
            </a:r>
            <a:r>
              <a:rPr sz="1000" spc="15" dirty="0">
                <a:latin typeface="Arial"/>
                <a:cs typeface="Arial"/>
              </a:rPr>
              <a:t>We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discuss  these and other </a:t>
            </a:r>
            <a:r>
              <a:rPr sz="1000" dirty="0">
                <a:latin typeface="Arial"/>
                <a:cs typeface="Arial"/>
              </a:rPr>
              <a:t>risks </a:t>
            </a:r>
            <a:r>
              <a:rPr sz="1000" spc="-5" dirty="0">
                <a:latin typeface="Arial"/>
                <a:cs typeface="Arial"/>
              </a:rPr>
              <a:t>in the next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chapter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marR="255397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Lack of cohesive, </a:t>
            </a:r>
            <a:r>
              <a:rPr sz="1000" spc="-10" dirty="0">
                <a:latin typeface="Arial"/>
                <a:cs typeface="Arial"/>
              </a:rPr>
              <a:t>deployable </a:t>
            </a:r>
            <a:r>
              <a:rPr sz="1000" spc="-5" dirty="0">
                <a:latin typeface="Arial"/>
                <a:cs typeface="Arial"/>
              </a:rPr>
              <a:t>software  Late defect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discovery</a:t>
            </a:r>
            <a:endParaRPr sz="1000">
              <a:latin typeface="Arial"/>
              <a:cs typeface="Arial"/>
            </a:endParaRPr>
          </a:p>
          <a:p>
            <a:pPr marL="12700" marR="3396615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Low-quality </a:t>
            </a:r>
            <a:r>
              <a:rPr sz="1000" spc="-5" dirty="0">
                <a:latin typeface="Arial"/>
                <a:cs typeface="Arial"/>
              </a:rPr>
              <a:t>software  Lack of project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visibility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91" y="1163574"/>
            <a:ext cx="11480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Add instructor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notes  here.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</TotalTime>
  <Words>1419</Words>
  <Application>Microsoft Office PowerPoint</Application>
  <PresentationFormat>Custom</PresentationFormat>
  <Paragraphs>219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Selenium-Classbook-Lesson01</dc:title>
  <dc:creator>iGATE</dc:creator>
  <cp:lastModifiedBy>918617893423</cp:lastModifiedBy>
  <cp:revision>3</cp:revision>
  <dcterms:created xsi:type="dcterms:W3CDTF">2022-04-11T15:30:36Z</dcterms:created>
  <dcterms:modified xsi:type="dcterms:W3CDTF">2022-04-11T15:51:08Z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2022-04-11T00:00:00Z</vt:filetime>
  </property>
</Properties>
</file>