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1C0C-177F-491B-83E0-934E0249A98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09B7-AFA1-4B5F-994B-D6A97BEC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0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4DD6-8E1C-49A6-BE2C-FF3D6D703144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4C01-A85C-4F36-A865-32F0C309DE41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BCC2-55BC-4452-8990-8826806A011E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88A8-9582-41B1-B78F-1804A7E9680A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897-04C9-4376-8EB6-4D3B2A32CDC2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9570-1915-4E62-B9EB-2B9C79B3CA92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DF95-8C9F-41D6-B943-F1F33F792842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288D-C085-4713-BF57-AB89784CB4ED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4FDE-9D7D-4946-B2C4-2E4EB4A588B1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619-05FE-44BC-AC35-B80B94C94665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7D01-C4DF-4B9D-869E-86559A5C27CC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1947132-B383-4CE8-9D8A-C5F6C4EB9CB9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02-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60448" y="720851"/>
            <a:ext cx="4800600" cy="3601720"/>
            <a:chOff x="2060448" y="720851"/>
            <a:chExt cx="4800600" cy="3601720"/>
          </a:xfrm>
        </p:grpSpPr>
        <p:sp>
          <p:nvSpPr>
            <p:cNvPr id="5" name="object 5"/>
            <p:cNvSpPr/>
            <p:nvPr/>
          </p:nvSpPr>
          <p:spPr>
            <a:xfrm>
              <a:off x="2060448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9748" y="720851"/>
              <a:ext cx="2781300" cy="35996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60448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2300" dirty="0">
                <a:latin typeface="Verdana"/>
                <a:cs typeface="Verdana"/>
              </a:rPr>
              <a:t>GIT</a:t>
            </a:r>
            <a:endParaRPr sz="2300">
              <a:latin typeface="Verdana"/>
              <a:cs typeface="Verdana"/>
            </a:endParaRPr>
          </a:p>
          <a:p>
            <a:pPr marL="191135">
              <a:lnSpc>
                <a:spcPct val="100000"/>
              </a:lnSpc>
              <a:spcBef>
                <a:spcPts val="290"/>
              </a:spcBef>
            </a:pPr>
            <a:r>
              <a:rPr sz="1050" dirty="0">
                <a:latin typeface="Verdana"/>
                <a:cs typeface="Verdana"/>
              </a:rPr>
              <a:t>Lesson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02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- </a:t>
            </a:r>
            <a:r>
              <a:rPr sz="1050" spc="-5" dirty="0">
                <a:latin typeface="Verdana"/>
                <a:cs typeface="Verdana"/>
              </a:rPr>
              <a:t>Introduction</a:t>
            </a:r>
            <a:r>
              <a:rPr sz="1050" spc="-5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to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GIT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10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82770" cy="2223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Getting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repository: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Installing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endParaRPr sz="1050">
              <a:latin typeface="Verdana"/>
              <a:cs typeface="Verdana"/>
            </a:endParaRPr>
          </a:p>
          <a:p>
            <a:pPr marL="216535" marR="5080" indent="-149860">
              <a:lnSpc>
                <a:spcPct val="104299"/>
              </a:lnSpc>
              <a:spcBef>
                <a:spcPts val="875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Install Git either as a package or via another </a:t>
            </a:r>
            <a:r>
              <a:rPr sz="700" dirty="0">
                <a:latin typeface="Verdana"/>
                <a:cs typeface="Verdana"/>
              </a:rPr>
              <a:t>installer, </a:t>
            </a:r>
            <a:r>
              <a:rPr sz="700" spc="15" dirty="0">
                <a:latin typeface="Verdana"/>
                <a:cs typeface="Verdana"/>
              </a:rPr>
              <a:t>or </a:t>
            </a:r>
            <a:r>
              <a:rPr sz="700" spc="20" dirty="0">
                <a:latin typeface="Verdana"/>
                <a:cs typeface="Verdana"/>
              </a:rPr>
              <a:t>download </a:t>
            </a:r>
            <a:r>
              <a:rPr sz="700" spc="15" dirty="0">
                <a:latin typeface="Verdana"/>
                <a:cs typeface="Verdana"/>
              </a:rPr>
              <a:t>the source code and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compile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it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5" dirty="0">
                <a:latin typeface="Verdana"/>
                <a:cs typeface="Verdana"/>
              </a:rPr>
              <a:t>yourself.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Download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install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per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OS.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Reference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links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 provided.</a:t>
            </a:r>
            <a:endParaRPr sz="700">
              <a:latin typeface="Verdana"/>
              <a:cs typeface="Verdana"/>
            </a:endParaRPr>
          </a:p>
          <a:p>
            <a:pPr marL="216535" marR="16510" indent="-149860">
              <a:lnSpc>
                <a:spcPct val="105000"/>
              </a:lnSpc>
              <a:spcBef>
                <a:spcPts val="270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Git has a tool called git config that lets </a:t>
            </a:r>
            <a:r>
              <a:rPr sz="700" spc="10" dirty="0">
                <a:latin typeface="Verdana"/>
                <a:cs typeface="Verdana"/>
              </a:rPr>
              <a:t>you </a:t>
            </a:r>
            <a:r>
              <a:rPr sz="700" spc="15" dirty="0">
                <a:latin typeface="Verdana"/>
                <a:cs typeface="Verdana"/>
              </a:rPr>
              <a:t>get and </a:t>
            </a:r>
            <a:r>
              <a:rPr sz="700" spc="10" dirty="0">
                <a:latin typeface="Verdana"/>
                <a:cs typeface="Verdana"/>
              </a:rPr>
              <a:t>set </a:t>
            </a:r>
            <a:r>
              <a:rPr sz="700" spc="15" dirty="0">
                <a:latin typeface="Verdana"/>
                <a:cs typeface="Verdana"/>
              </a:rPr>
              <a:t>configuration variables that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control all aspects of </a:t>
            </a:r>
            <a:r>
              <a:rPr sz="700" spc="20" dirty="0">
                <a:latin typeface="Verdana"/>
                <a:cs typeface="Verdana"/>
              </a:rPr>
              <a:t>how </a:t>
            </a:r>
            <a:r>
              <a:rPr sz="700" spc="15" dirty="0">
                <a:latin typeface="Verdana"/>
                <a:cs typeface="Verdana"/>
              </a:rPr>
              <a:t>Git looks and </a:t>
            </a:r>
            <a:r>
              <a:rPr sz="700" spc="10" dirty="0">
                <a:latin typeface="Verdana"/>
                <a:cs typeface="Verdana"/>
              </a:rPr>
              <a:t>operates. </a:t>
            </a:r>
            <a:r>
              <a:rPr sz="700" spc="15" dirty="0">
                <a:latin typeface="Verdana"/>
                <a:cs typeface="Verdana"/>
              </a:rPr>
              <a:t>These variables can be stored in three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different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places:</a:t>
            </a:r>
            <a:endParaRPr sz="700">
              <a:latin typeface="Verdana"/>
              <a:cs typeface="Verdana"/>
            </a:endParaRPr>
          </a:p>
          <a:p>
            <a:pPr marL="216535" marR="71120" indent="-149860">
              <a:lnSpc>
                <a:spcPct val="105200"/>
              </a:lnSpc>
              <a:spcBef>
                <a:spcPts val="260"/>
              </a:spcBef>
              <a:buClr>
                <a:srgbClr val="006FAC"/>
              </a:buClr>
              <a:buFont typeface="Wingdings"/>
              <a:buChar char=""/>
              <a:tabLst>
                <a:tab pos="217170" algn="l"/>
              </a:tabLst>
            </a:pPr>
            <a:r>
              <a:rPr sz="700" spc="15" dirty="0">
                <a:latin typeface="Verdana"/>
                <a:cs typeface="Verdana"/>
              </a:rPr>
              <a:t>/etc/gitconfig </a:t>
            </a:r>
            <a:r>
              <a:rPr sz="700" spc="10" dirty="0">
                <a:latin typeface="Verdana"/>
                <a:cs typeface="Verdana"/>
              </a:rPr>
              <a:t>file: </a:t>
            </a:r>
            <a:r>
              <a:rPr sz="700" spc="15" dirty="0">
                <a:latin typeface="Verdana"/>
                <a:cs typeface="Verdana"/>
              </a:rPr>
              <a:t>Contains values applied </a:t>
            </a:r>
            <a:r>
              <a:rPr sz="700" spc="10" dirty="0">
                <a:latin typeface="Verdana"/>
                <a:cs typeface="Verdana"/>
              </a:rPr>
              <a:t>to every </a:t>
            </a:r>
            <a:r>
              <a:rPr sz="700" spc="15" dirty="0">
                <a:latin typeface="Verdana"/>
                <a:cs typeface="Verdana"/>
              </a:rPr>
              <a:t>user on the system and all their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repositories. </a:t>
            </a:r>
            <a:r>
              <a:rPr sz="700" spc="10" dirty="0">
                <a:latin typeface="Verdana"/>
                <a:cs typeface="Verdana"/>
              </a:rPr>
              <a:t>If you </a:t>
            </a:r>
            <a:r>
              <a:rPr sz="700" spc="15" dirty="0">
                <a:latin typeface="Verdana"/>
                <a:cs typeface="Verdana"/>
              </a:rPr>
              <a:t>pass the option --system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git config, it reads and writes from this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 </a:t>
            </a:r>
            <a:r>
              <a:rPr sz="700" spc="5" dirty="0">
                <a:latin typeface="Verdana"/>
                <a:cs typeface="Verdana"/>
              </a:rPr>
              <a:t>specifically. </a:t>
            </a:r>
            <a:r>
              <a:rPr sz="700" spc="15" dirty="0">
                <a:latin typeface="Verdana"/>
                <a:cs typeface="Verdana"/>
              </a:rPr>
              <a:t>(Because this is a system configuration </a:t>
            </a:r>
            <a:r>
              <a:rPr sz="700" spc="10" dirty="0">
                <a:latin typeface="Verdana"/>
                <a:cs typeface="Verdana"/>
              </a:rPr>
              <a:t>file, you </a:t>
            </a:r>
            <a:r>
              <a:rPr sz="700" spc="15" dirty="0">
                <a:latin typeface="Verdana"/>
                <a:cs typeface="Verdana"/>
              </a:rPr>
              <a:t>would need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administrative</a:t>
            </a:r>
            <a:r>
              <a:rPr sz="700" spc="-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superuser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privilege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15" dirty="0">
                <a:latin typeface="Verdana"/>
                <a:cs typeface="Verdana"/>
              </a:rPr>
              <a:t> make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it.)</a:t>
            </a:r>
            <a:endParaRPr sz="700">
              <a:latin typeface="Verdana"/>
              <a:cs typeface="Verdana"/>
            </a:endParaRPr>
          </a:p>
          <a:p>
            <a:pPr marL="216535" marR="77470" indent="-149860" algn="just">
              <a:lnSpc>
                <a:spcPct val="105000"/>
              </a:lnSpc>
              <a:spcBef>
                <a:spcPts val="254"/>
              </a:spcBef>
              <a:buClr>
                <a:srgbClr val="006FAC"/>
              </a:buClr>
              <a:buFont typeface="Wingdings"/>
              <a:buChar char=""/>
              <a:tabLst>
                <a:tab pos="217170" algn="l"/>
              </a:tabLst>
            </a:pPr>
            <a:r>
              <a:rPr sz="700" spc="15" dirty="0">
                <a:latin typeface="Verdana"/>
                <a:cs typeface="Verdana"/>
              </a:rPr>
              <a:t>~/.gitconfig </a:t>
            </a:r>
            <a:r>
              <a:rPr sz="700" spc="10" dirty="0">
                <a:latin typeface="Verdana"/>
                <a:cs typeface="Verdana"/>
              </a:rPr>
              <a:t>or </a:t>
            </a:r>
            <a:r>
              <a:rPr sz="700" spc="15" dirty="0">
                <a:latin typeface="Verdana"/>
                <a:cs typeface="Verdana"/>
              </a:rPr>
              <a:t>~/.config/git/config </a:t>
            </a:r>
            <a:r>
              <a:rPr sz="700" spc="10" dirty="0">
                <a:latin typeface="Verdana"/>
                <a:cs typeface="Verdana"/>
              </a:rPr>
              <a:t>file: Values </a:t>
            </a:r>
            <a:r>
              <a:rPr sz="700" spc="15" dirty="0">
                <a:latin typeface="Verdana"/>
                <a:cs typeface="Verdana"/>
              </a:rPr>
              <a:t>specific personally </a:t>
            </a:r>
            <a:r>
              <a:rPr sz="700" spc="10" dirty="0">
                <a:latin typeface="Verdana"/>
                <a:cs typeface="Verdana"/>
              </a:rPr>
              <a:t>to you,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-10" dirty="0">
                <a:latin typeface="Verdana"/>
                <a:cs typeface="Verdana"/>
              </a:rPr>
              <a:t>user. </a:t>
            </a:r>
            <a:r>
              <a:rPr sz="700" dirty="0">
                <a:latin typeface="Verdana"/>
                <a:cs typeface="Verdana"/>
              </a:rPr>
              <a:t>You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can make Git read and write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this </a:t>
            </a:r>
            <a:r>
              <a:rPr sz="700" spc="10" dirty="0">
                <a:latin typeface="Verdana"/>
                <a:cs typeface="Verdana"/>
              </a:rPr>
              <a:t>file specifically </a:t>
            </a:r>
            <a:r>
              <a:rPr sz="700" spc="15" dirty="0">
                <a:latin typeface="Verdana"/>
                <a:cs typeface="Verdana"/>
              </a:rPr>
              <a:t>by passing the --global option, and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this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affects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all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repositories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 with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system.</a:t>
            </a:r>
            <a:endParaRPr sz="700">
              <a:latin typeface="Verdana"/>
              <a:cs typeface="Verdana"/>
            </a:endParaRPr>
          </a:p>
          <a:p>
            <a:pPr marL="216535" marR="68580" indent="-149860">
              <a:lnSpc>
                <a:spcPct val="105200"/>
              </a:lnSpc>
              <a:spcBef>
                <a:spcPts val="260"/>
              </a:spcBef>
              <a:buClr>
                <a:srgbClr val="006FAC"/>
              </a:buClr>
              <a:buFont typeface="Wingdings"/>
              <a:buChar char=""/>
              <a:tabLst>
                <a:tab pos="217170" algn="l"/>
              </a:tabLst>
            </a:pPr>
            <a:r>
              <a:rPr sz="700" spc="15" dirty="0">
                <a:latin typeface="Verdana"/>
                <a:cs typeface="Verdana"/>
              </a:rPr>
              <a:t>config </a:t>
            </a:r>
            <a:r>
              <a:rPr sz="700" spc="10" dirty="0">
                <a:latin typeface="Verdana"/>
                <a:cs typeface="Verdana"/>
              </a:rPr>
              <a:t>file </a:t>
            </a:r>
            <a:r>
              <a:rPr sz="700" spc="15" dirty="0">
                <a:latin typeface="Verdana"/>
                <a:cs typeface="Verdana"/>
              </a:rPr>
              <a:t>in the Git directory (that is, .git/config) of </a:t>
            </a:r>
            <a:r>
              <a:rPr sz="700" spc="10" dirty="0">
                <a:latin typeface="Verdana"/>
                <a:cs typeface="Verdana"/>
              </a:rPr>
              <a:t>whatever </a:t>
            </a:r>
            <a:r>
              <a:rPr sz="700" spc="15" dirty="0">
                <a:latin typeface="Verdana"/>
                <a:cs typeface="Verdana"/>
              </a:rPr>
              <a:t>repository </a:t>
            </a:r>
            <a:r>
              <a:rPr sz="700" spc="10" dirty="0">
                <a:latin typeface="Verdana"/>
                <a:cs typeface="Verdana"/>
              </a:rPr>
              <a:t>you’re </a:t>
            </a:r>
            <a:r>
              <a:rPr sz="700" spc="15" dirty="0">
                <a:latin typeface="Verdana"/>
                <a:cs typeface="Verdana"/>
              </a:rPr>
              <a:t> currently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using: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Specific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that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single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5" dirty="0">
                <a:latin typeface="Verdana"/>
                <a:cs typeface="Verdana"/>
              </a:rPr>
              <a:t>repository.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You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can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force</a:t>
            </a:r>
            <a:r>
              <a:rPr sz="700" spc="5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to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read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from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write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this </a:t>
            </a:r>
            <a:r>
              <a:rPr sz="700" spc="10" dirty="0">
                <a:latin typeface="Verdana"/>
                <a:cs typeface="Verdana"/>
              </a:rPr>
              <a:t>file </a:t>
            </a:r>
            <a:r>
              <a:rPr sz="700" spc="15" dirty="0">
                <a:latin typeface="Verdana"/>
                <a:cs typeface="Verdana"/>
              </a:rPr>
              <a:t>with the --local option, but that is in </a:t>
            </a:r>
            <a:r>
              <a:rPr sz="700" spc="10" dirty="0">
                <a:latin typeface="Verdana"/>
                <a:cs typeface="Verdana"/>
              </a:rPr>
              <a:t>fact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10" dirty="0">
                <a:latin typeface="Verdana"/>
                <a:cs typeface="Verdana"/>
              </a:rPr>
              <a:t>default. (Unsurprisingly, 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need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be located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somewhere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 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repository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this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option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5" dirty="0">
                <a:latin typeface="Verdana"/>
                <a:cs typeface="Verdana"/>
              </a:rPr>
              <a:t>properly.)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11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99915" cy="202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Getting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repository: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Installing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&amp;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Configuring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endParaRPr sz="1050">
              <a:latin typeface="Verdana"/>
              <a:cs typeface="Verdana"/>
            </a:endParaRPr>
          </a:p>
          <a:p>
            <a:pPr marL="216535" marR="151130" indent="-149860">
              <a:lnSpc>
                <a:spcPct val="157100"/>
              </a:lnSpc>
              <a:spcBef>
                <a:spcPts val="700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Each </a:t>
            </a:r>
            <a:r>
              <a:rPr sz="700" spc="10" dirty="0">
                <a:latin typeface="Verdana"/>
                <a:cs typeface="Verdana"/>
              </a:rPr>
              <a:t>level </a:t>
            </a:r>
            <a:r>
              <a:rPr sz="700" spc="15" dirty="0">
                <a:latin typeface="Verdana"/>
                <a:cs typeface="Verdana"/>
              </a:rPr>
              <a:t>overrides values in the previous </a:t>
            </a:r>
            <a:r>
              <a:rPr sz="700" spc="10" dirty="0">
                <a:latin typeface="Verdana"/>
                <a:cs typeface="Verdana"/>
              </a:rPr>
              <a:t>level, </a:t>
            </a:r>
            <a:r>
              <a:rPr sz="700" spc="15" dirty="0">
                <a:latin typeface="Verdana"/>
                <a:cs typeface="Verdana"/>
              </a:rPr>
              <a:t>so values in .git/config trump those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in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/etc/gitconfig.</a:t>
            </a:r>
            <a:endParaRPr sz="700">
              <a:latin typeface="Verdana"/>
              <a:cs typeface="Verdana"/>
            </a:endParaRPr>
          </a:p>
          <a:p>
            <a:pPr marL="216535" marR="5080" indent="-149860">
              <a:lnSpc>
                <a:spcPct val="157600"/>
              </a:lnSpc>
              <a:spcBef>
                <a:spcPts val="259"/>
              </a:spcBef>
              <a:buClr>
                <a:srgbClr val="006FAC"/>
              </a:buClr>
              <a:buFont typeface="Wingdings"/>
              <a:buChar char=""/>
              <a:tabLst>
                <a:tab pos="281940" algn="l"/>
                <a:tab pos="282575" algn="l"/>
              </a:tabLst>
            </a:pPr>
            <a:r>
              <a:rPr dirty="0"/>
              <a:t>	</a:t>
            </a:r>
            <a:r>
              <a:rPr sz="700" spc="20" dirty="0">
                <a:latin typeface="Verdana"/>
                <a:cs typeface="Verdana"/>
              </a:rPr>
              <a:t>On Windows </a:t>
            </a:r>
            <a:r>
              <a:rPr sz="700" spc="15" dirty="0">
                <a:latin typeface="Verdana"/>
                <a:cs typeface="Verdana"/>
              </a:rPr>
              <a:t>systems, Git looks </a:t>
            </a:r>
            <a:r>
              <a:rPr sz="700" spc="10" dirty="0">
                <a:latin typeface="Verdana"/>
                <a:cs typeface="Verdana"/>
              </a:rPr>
              <a:t>for </a:t>
            </a:r>
            <a:r>
              <a:rPr sz="700" spc="15" dirty="0">
                <a:latin typeface="Verdana"/>
                <a:cs typeface="Verdana"/>
              </a:rPr>
              <a:t>the .gitconfig </a:t>
            </a:r>
            <a:r>
              <a:rPr sz="700" spc="10" dirty="0">
                <a:latin typeface="Verdana"/>
                <a:cs typeface="Verdana"/>
              </a:rPr>
              <a:t>file </a:t>
            </a:r>
            <a:r>
              <a:rPr sz="700" spc="15" dirty="0">
                <a:latin typeface="Verdana"/>
                <a:cs typeface="Verdana"/>
              </a:rPr>
              <a:t>in the </a:t>
            </a:r>
            <a:r>
              <a:rPr sz="700" spc="20" dirty="0">
                <a:latin typeface="Verdana"/>
                <a:cs typeface="Verdana"/>
              </a:rPr>
              <a:t>$HOME </a:t>
            </a:r>
            <a:r>
              <a:rPr sz="700" spc="15" dirty="0">
                <a:latin typeface="Verdana"/>
                <a:cs typeface="Verdana"/>
              </a:rPr>
              <a:t>directory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(C:\Users\$USER </a:t>
            </a:r>
            <a:r>
              <a:rPr sz="700" spc="10" dirty="0">
                <a:latin typeface="Verdana"/>
                <a:cs typeface="Verdana"/>
              </a:rPr>
              <a:t>for </a:t>
            </a:r>
            <a:r>
              <a:rPr sz="700" spc="15" dirty="0">
                <a:latin typeface="Verdana"/>
                <a:cs typeface="Verdana"/>
              </a:rPr>
              <a:t>most people). </a:t>
            </a:r>
            <a:r>
              <a:rPr sz="700" spc="10" dirty="0">
                <a:latin typeface="Verdana"/>
                <a:cs typeface="Verdana"/>
              </a:rPr>
              <a:t>It </a:t>
            </a:r>
            <a:r>
              <a:rPr sz="700" spc="15" dirty="0">
                <a:latin typeface="Verdana"/>
                <a:cs typeface="Verdana"/>
              </a:rPr>
              <a:t>also still looks </a:t>
            </a:r>
            <a:r>
              <a:rPr sz="700" spc="10" dirty="0">
                <a:latin typeface="Verdana"/>
                <a:cs typeface="Verdana"/>
              </a:rPr>
              <a:t>for </a:t>
            </a:r>
            <a:r>
              <a:rPr sz="700" spc="15" dirty="0">
                <a:latin typeface="Verdana"/>
                <a:cs typeface="Verdana"/>
              </a:rPr>
              <a:t>/etc/gitconfig, </a:t>
            </a:r>
            <a:r>
              <a:rPr sz="700" spc="5" dirty="0">
                <a:latin typeface="Verdana"/>
                <a:cs typeface="Verdana"/>
              </a:rPr>
              <a:t>it’s </a:t>
            </a:r>
            <a:r>
              <a:rPr sz="700" spc="15" dirty="0">
                <a:latin typeface="Verdana"/>
                <a:cs typeface="Verdana"/>
              </a:rPr>
              <a:t>relative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Sys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root,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that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wherever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decide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install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on</a:t>
            </a:r>
            <a:r>
              <a:rPr sz="700" spc="10" dirty="0">
                <a:latin typeface="Verdana"/>
                <a:cs typeface="Verdana"/>
              </a:rPr>
              <a:t> your</a:t>
            </a:r>
            <a:r>
              <a:rPr sz="700" spc="20" dirty="0">
                <a:latin typeface="Verdana"/>
                <a:cs typeface="Verdana"/>
              </a:rPr>
              <a:t> Windows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system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when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 </a:t>
            </a:r>
            <a:r>
              <a:rPr sz="700" spc="15" dirty="0">
                <a:latin typeface="Verdana"/>
                <a:cs typeface="Verdana"/>
              </a:rPr>
              <a:t> run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installer.</a:t>
            </a:r>
            <a:endParaRPr sz="700">
              <a:latin typeface="Verdana"/>
              <a:cs typeface="Verdana"/>
            </a:endParaRPr>
          </a:p>
          <a:p>
            <a:pPr marL="216535" marR="31750" indent="-149860">
              <a:lnSpc>
                <a:spcPct val="157700"/>
              </a:lnSpc>
              <a:spcBef>
                <a:spcPts val="254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0" dirty="0">
                <a:latin typeface="Verdana"/>
                <a:cs typeface="Verdana"/>
              </a:rPr>
              <a:t>After </a:t>
            </a:r>
            <a:r>
              <a:rPr sz="700" spc="15" dirty="0">
                <a:latin typeface="Verdana"/>
                <a:cs typeface="Verdana"/>
              </a:rPr>
              <a:t>installing Git, </a:t>
            </a:r>
            <a:r>
              <a:rPr sz="700" spc="10" dirty="0">
                <a:latin typeface="Verdana"/>
                <a:cs typeface="Verdana"/>
              </a:rPr>
              <a:t>set your </a:t>
            </a:r>
            <a:r>
              <a:rPr sz="700" spc="15" dirty="0">
                <a:latin typeface="Verdana"/>
                <a:cs typeface="Verdana"/>
              </a:rPr>
              <a:t>user </a:t>
            </a:r>
            <a:r>
              <a:rPr sz="700" spc="20" dirty="0">
                <a:latin typeface="Verdana"/>
                <a:cs typeface="Verdana"/>
              </a:rPr>
              <a:t>name </a:t>
            </a:r>
            <a:r>
              <a:rPr sz="700" spc="15" dirty="0">
                <a:latin typeface="Verdana"/>
                <a:cs typeface="Verdana"/>
              </a:rPr>
              <a:t>and email address, since </a:t>
            </a:r>
            <a:r>
              <a:rPr sz="700" spc="10" dirty="0">
                <a:latin typeface="Verdana"/>
                <a:cs typeface="Verdana"/>
              </a:rPr>
              <a:t>every </a:t>
            </a:r>
            <a:r>
              <a:rPr sz="700" spc="15" dirty="0">
                <a:latin typeface="Verdana"/>
                <a:cs typeface="Verdana"/>
              </a:rPr>
              <a:t>Git </a:t>
            </a:r>
            <a:r>
              <a:rPr sz="700" spc="20" dirty="0">
                <a:latin typeface="Verdana"/>
                <a:cs typeface="Verdana"/>
              </a:rPr>
              <a:t>commit </a:t>
            </a:r>
            <a:r>
              <a:rPr sz="700" spc="15" dirty="0">
                <a:latin typeface="Verdana"/>
                <a:cs typeface="Verdana"/>
              </a:rPr>
              <a:t>uses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this information. </a:t>
            </a:r>
            <a:r>
              <a:rPr sz="700" spc="10" dirty="0">
                <a:latin typeface="Verdana"/>
                <a:cs typeface="Verdana"/>
              </a:rPr>
              <a:t>If you </a:t>
            </a:r>
            <a:r>
              <a:rPr sz="700" spc="15" dirty="0">
                <a:latin typeface="Verdana"/>
                <a:cs typeface="Verdana"/>
              </a:rPr>
              <a:t>want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override this with a </a:t>
            </a:r>
            <a:r>
              <a:rPr sz="700" spc="10" dirty="0">
                <a:latin typeface="Verdana"/>
                <a:cs typeface="Verdana"/>
              </a:rPr>
              <a:t>different </a:t>
            </a:r>
            <a:r>
              <a:rPr sz="700" spc="20" dirty="0">
                <a:latin typeface="Verdana"/>
                <a:cs typeface="Verdana"/>
              </a:rPr>
              <a:t>name </a:t>
            </a:r>
            <a:r>
              <a:rPr sz="700" spc="15" dirty="0">
                <a:latin typeface="Verdana"/>
                <a:cs typeface="Verdana"/>
              </a:rPr>
              <a:t>or email address </a:t>
            </a:r>
            <a:r>
              <a:rPr sz="700" spc="10" dirty="0">
                <a:latin typeface="Verdana"/>
                <a:cs typeface="Verdana"/>
              </a:rPr>
              <a:t>for </a:t>
            </a:r>
            <a:r>
              <a:rPr sz="700" spc="15" dirty="0">
                <a:latin typeface="Verdana"/>
                <a:cs typeface="Verdana"/>
              </a:rPr>
              <a:t> specific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projects,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15" dirty="0">
                <a:latin typeface="Verdana"/>
                <a:cs typeface="Verdana"/>
              </a:rPr>
              <a:t> can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run the </a:t>
            </a:r>
            <a:r>
              <a:rPr sz="700" spc="20" dirty="0">
                <a:latin typeface="Verdana"/>
                <a:cs typeface="Verdana"/>
              </a:rPr>
              <a:t>command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without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--global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option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when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you’re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that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project.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54098" y="714501"/>
            <a:ext cx="4813300" cy="3612515"/>
            <a:chOff x="2054098" y="714501"/>
            <a:chExt cx="4813300" cy="36125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5708" y="3272028"/>
              <a:ext cx="2357627" cy="3611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33168" y="3269564"/>
              <a:ext cx="2362835" cy="366395"/>
            </a:xfrm>
            <a:custGeom>
              <a:avLst/>
              <a:gdLst/>
              <a:ahLst/>
              <a:cxnLst/>
              <a:rect l="l" t="t" r="r" b="b"/>
              <a:pathLst>
                <a:path w="2362835" h="366395">
                  <a:moveTo>
                    <a:pt x="0" y="366191"/>
                  </a:moveTo>
                  <a:lnTo>
                    <a:pt x="2362581" y="366191"/>
                  </a:lnTo>
                  <a:lnTo>
                    <a:pt x="2362581" y="0"/>
                  </a:lnTo>
                  <a:lnTo>
                    <a:pt x="0" y="0"/>
                  </a:lnTo>
                  <a:lnTo>
                    <a:pt x="0" y="366191"/>
                  </a:lnTo>
                  <a:close/>
                </a:path>
              </a:pathLst>
            </a:custGeom>
            <a:ln w="5000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60448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12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45305" cy="2121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Getting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repository:</a:t>
            </a:r>
            <a:r>
              <a:rPr sz="1050" spc="-6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Configuring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endParaRPr sz="1050">
              <a:latin typeface="Verdana"/>
              <a:cs typeface="Verdana"/>
            </a:endParaRPr>
          </a:p>
          <a:p>
            <a:pPr marL="216535" marR="5080" indent="-149860">
              <a:lnSpc>
                <a:spcPct val="157100"/>
              </a:lnSpc>
              <a:spcBef>
                <a:spcPts val="700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-25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check configuration settings, use git config --list </a:t>
            </a:r>
            <a:r>
              <a:rPr sz="700" spc="20" dirty="0">
                <a:latin typeface="Verdana"/>
                <a:cs typeface="Verdana"/>
              </a:rPr>
              <a:t>command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list all the settings Git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can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find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that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point</a:t>
            </a:r>
            <a:endParaRPr sz="700">
              <a:latin typeface="Verdana"/>
              <a:cs typeface="Verdana"/>
            </a:endParaRPr>
          </a:p>
          <a:p>
            <a:pPr marL="216535" marR="402590" indent="-149860">
              <a:lnSpc>
                <a:spcPct val="157100"/>
              </a:lnSpc>
              <a:spcBef>
                <a:spcPts val="260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Git reads the </a:t>
            </a:r>
            <a:r>
              <a:rPr sz="700" spc="20" dirty="0">
                <a:latin typeface="Verdana"/>
                <a:cs typeface="Verdana"/>
              </a:rPr>
              <a:t>same </a:t>
            </a:r>
            <a:r>
              <a:rPr sz="700" spc="10" dirty="0">
                <a:latin typeface="Verdana"/>
                <a:cs typeface="Verdana"/>
              </a:rPr>
              <a:t>key </a:t>
            </a:r>
            <a:r>
              <a:rPr sz="700" spc="15" dirty="0">
                <a:latin typeface="Verdana"/>
                <a:cs typeface="Verdana"/>
              </a:rPr>
              <a:t>from </a:t>
            </a:r>
            <a:r>
              <a:rPr sz="700" spc="10" dirty="0">
                <a:latin typeface="Verdana"/>
                <a:cs typeface="Verdana"/>
              </a:rPr>
              <a:t>different files </a:t>
            </a:r>
            <a:r>
              <a:rPr sz="700" spc="15" dirty="0">
                <a:latin typeface="Verdana"/>
                <a:cs typeface="Verdana"/>
              </a:rPr>
              <a:t>(/etc/gitconfig and ~/.gitconfig, </a:t>
            </a:r>
            <a:r>
              <a:rPr sz="700" spc="10" dirty="0">
                <a:latin typeface="Verdana"/>
                <a:cs typeface="Verdana"/>
              </a:rPr>
              <a:t>for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example). and, 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uses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last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value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</a:t>
            </a:r>
            <a:r>
              <a:rPr sz="700" spc="15" dirty="0">
                <a:latin typeface="Verdana"/>
                <a:cs typeface="Verdana"/>
              </a:rPr>
              <a:t> each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unique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key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it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sees.</a:t>
            </a:r>
            <a:endParaRPr sz="700">
              <a:latin typeface="Verdana"/>
              <a:cs typeface="Verdana"/>
            </a:endParaRPr>
          </a:p>
          <a:p>
            <a:pPr marL="248285" indent="-181610">
              <a:lnSpc>
                <a:spcPct val="100000"/>
              </a:lnSpc>
              <a:spcBef>
                <a:spcPts val="745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700" spc="15" dirty="0">
                <a:latin typeface="Verdana"/>
                <a:cs typeface="Verdana"/>
              </a:rPr>
              <a:t>Check what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uses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specific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5" dirty="0">
                <a:latin typeface="Verdana"/>
                <a:cs typeface="Verdana"/>
              </a:rPr>
              <a:t>key’s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value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is,</a:t>
            </a:r>
            <a:r>
              <a:rPr sz="700" spc="254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by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typing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config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&lt;key&gt;</a:t>
            </a:r>
            <a:endParaRPr sz="700">
              <a:latin typeface="Verdana"/>
              <a:cs typeface="Verdana"/>
            </a:endParaRPr>
          </a:p>
          <a:p>
            <a:pPr marL="216535" indent="-149860">
              <a:lnSpc>
                <a:spcPct val="100000"/>
              </a:lnSpc>
              <a:spcBef>
                <a:spcPts val="755"/>
              </a:spcBef>
              <a:buClr>
                <a:srgbClr val="006FAC"/>
              </a:buClr>
              <a:buFont typeface="Wingdings"/>
              <a:buChar char=""/>
              <a:tabLst>
                <a:tab pos="217170" algn="l"/>
              </a:tabLst>
            </a:pPr>
            <a:r>
              <a:rPr sz="700" spc="20" dirty="0">
                <a:latin typeface="Verdana"/>
                <a:cs typeface="Verdana"/>
              </a:rPr>
              <a:t>$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config</a:t>
            </a:r>
            <a:r>
              <a:rPr sz="700" spc="-25" dirty="0">
                <a:latin typeface="Verdana"/>
                <a:cs typeface="Verdana"/>
              </a:rPr>
              <a:t> </a:t>
            </a:r>
            <a:r>
              <a:rPr sz="700" spc="5" dirty="0">
                <a:latin typeface="Verdana"/>
                <a:cs typeface="Verdana"/>
              </a:rPr>
              <a:t>user.name</a:t>
            </a:r>
            <a:endParaRPr sz="700">
              <a:latin typeface="Verdana"/>
              <a:cs typeface="Verdana"/>
            </a:endParaRPr>
          </a:p>
          <a:p>
            <a:pPr marL="216535" marR="78740" indent="-149860">
              <a:lnSpc>
                <a:spcPct val="157300"/>
              </a:lnSpc>
              <a:spcBef>
                <a:spcPts val="265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Query Git as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20" dirty="0">
                <a:latin typeface="Verdana"/>
                <a:cs typeface="Verdana"/>
              </a:rPr>
              <a:t>origin </a:t>
            </a:r>
            <a:r>
              <a:rPr sz="700" spc="10" dirty="0">
                <a:latin typeface="Verdana"/>
                <a:cs typeface="Verdana"/>
              </a:rPr>
              <a:t>for </a:t>
            </a:r>
            <a:r>
              <a:rPr sz="700" spc="15" dirty="0">
                <a:latin typeface="Verdana"/>
                <a:cs typeface="Verdana"/>
              </a:rPr>
              <a:t>values it displays, and it will </a:t>
            </a:r>
            <a:r>
              <a:rPr sz="700" spc="20" dirty="0">
                <a:latin typeface="Verdana"/>
                <a:cs typeface="Verdana"/>
              </a:rPr>
              <a:t>show </a:t>
            </a:r>
            <a:r>
              <a:rPr sz="700" spc="15" dirty="0">
                <a:latin typeface="Verdana"/>
                <a:cs typeface="Verdana"/>
              </a:rPr>
              <a:t>configuration </a:t>
            </a:r>
            <a:r>
              <a:rPr sz="700" spc="10" dirty="0">
                <a:latin typeface="Verdana"/>
                <a:cs typeface="Verdana"/>
              </a:rPr>
              <a:t>file </a:t>
            </a:r>
            <a:r>
              <a:rPr sz="700" spc="15" dirty="0">
                <a:latin typeface="Verdana"/>
                <a:cs typeface="Verdana"/>
              </a:rPr>
              <a:t>had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10" dirty="0">
                <a:latin typeface="Verdana"/>
                <a:cs typeface="Verdana"/>
              </a:rPr>
              <a:t>final </a:t>
            </a:r>
            <a:r>
              <a:rPr sz="700" spc="15" dirty="0">
                <a:latin typeface="Verdana"/>
                <a:cs typeface="Verdana"/>
              </a:rPr>
              <a:t>say in setting the </a:t>
            </a:r>
            <a:r>
              <a:rPr sz="700" spc="10" dirty="0">
                <a:latin typeface="Verdana"/>
                <a:cs typeface="Verdana"/>
              </a:rPr>
              <a:t>values, </a:t>
            </a:r>
            <a:r>
              <a:rPr sz="700" spc="15" dirty="0">
                <a:latin typeface="Verdana"/>
                <a:cs typeface="Verdana"/>
              </a:rPr>
              <a:t>use git config --show-origin rerere.autoUpdate </a:t>
            </a:r>
            <a:r>
              <a:rPr sz="700" spc="20" dirty="0">
                <a:latin typeface="Verdana"/>
                <a:cs typeface="Verdana"/>
              </a:rPr>
              <a:t> command</a:t>
            </a:r>
            <a:r>
              <a:rPr sz="700" spc="10" dirty="0">
                <a:latin typeface="Verdana"/>
                <a:cs typeface="Verdana"/>
              </a:rPr>
              <a:t> for</a:t>
            </a:r>
            <a:r>
              <a:rPr sz="700" spc="15" dirty="0">
                <a:latin typeface="Verdana"/>
                <a:cs typeface="Verdana"/>
              </a:rPr>
              <a:t> this.</a:t>
            </a:r>
            <a:endParaRPr sz="700">
              <a:latin typeface="Verdana"/>
              <a:cs typeface="Verdana"/>
            </a:endParaRPr>
          </a:p>
          <a:p>
            <a:pPr marL="248285" indent="-181610">
              <a:lnSpc>
                <a:spcPct val="100000"/>
              </a:lnSpc>
              <a:spcBef>
                <a:spcPts val="745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700" spc="-25" dirty="0">
                <a:latin typeface="Verdana"/>
                <a:cs typeface="Verdana"/>
              </a:rPr>
              <a:t>To</a:t>
            </a:r>
            <a:r>
              <a:rPr sz="700" spc="15" dirty="0">
                <a:latin typeface="Verdana"/>
                <a:cs typeface="Verdana"/>
              </a:rPr>
              <a:t> get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help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while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using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Git, use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help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&lt;verb&gt; 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example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: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help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config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13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62450" cy="184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Getting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repository:</a:t>
            </a:r>
            <a:r>
              <a:rPr sz="1050" spc="-6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Get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repository</a:t>
            </a:r>
            <a:endParaRPr sz="1050">
              <a:latin typeface="Verdana"/>
              <a:cs typeface="Verdana"/>
            </a:endParaRPr>
          </a:p>
          <a:p>
            <a:pPr marL="216535" marR="5715" indent="-149860">
              <a:lnSpc>
                <a:spcPct val="157100"/>
              </a:lnSpc>
              <a:spcBef>
                <a:spcPts val="700"/>
              </a:spcBef>
              <a:buClr>
                <a:srgbClr val="006FAC"/>
              </a:buClr>
              <a:buSzPct val="85714"/>
              <a:buFont typeface="Wingdings"/>
              <a:buChar char=""/>
              <a:tabLst>
                <a:tab pos="245110" algn="l"/>
                <a:tab pos="245745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Repository is a collection of </a:t>
            </a:r>
            <a:r>
              <a:rPr sz="700" spc="10" dirty="0">
                <a:latin typeface="Verdana"/>
                <a:cs typeface="Verdana"/>
              </a:rPr>
              <a:t>refs </a:t>
            </a:r>
            <a:r>
              <a:rPr sz="700" spc="15" dirty="0">
                <a:latin typeface="Verdana"/>
                <a:cs typeface="Verdana"/>
              </a:rPr>
              <a:t>together with an object database containing all objects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which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reachable from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refs,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possibly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accompanied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by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meta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 from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one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or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more porcelains. </a:t>
            </a:r>
            <a:r>
              <a:rPr sz="700" spc="20" dirty="0">
                <a:latin typeface="Verdana"/>
                <a:cs typeface="Verdana"/>
              </a:rPr>
              <a:t>A </a:t>
            </a:r>
            <a:r>
              <a:rPr sz="700" spc="15" dirty="0">
                <a:latin typeface="Verdana"/>
                <a:cs typeface="Verdana"/>
              </a:rPr>
              <a:t>repository can share an object database with other repositories via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alternates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mechanism.</a:t>
            </a:r>
            <a:endParaRPr sz="700">
              <a:latin typeface="Verdana"/>
              <a:cs typeface="Verdana"/>
            </a:endParaRPr>
          </a:p>
          <a:p>
            <a:pPr marL="216535" marR="72390" indent="-149860">
              <a:lnSpc>
                <a:spcPct val="157100"/>
              </a:lnSpc>
              <a:spcBef>
                <a:spcPts val="275"/>
              </a:spcBef>
              <a:buClr>
                <a:srgbClr val="006FAC"/>
              </a:buClr>
              <a:buFont typeface="Wingdings"/>
              <a:buChar char=""/>
              <a:tabLst>
                <a:tab pos="217170" algn="l"/>
              </a:tabLst>
            </a:pPr>
            <a:r>
              <a:rPr sz="700" spc="15" dirty="0">
                <a:latin typeface="Verdana"/>
                <a:cs typeface="Verdana"/>
              </a:rPr>
              <a:t>Get a Git repository in one of two ways, and end </a:t>
            </a:r>
            <a:r>
              <a:rPr sz="700" spc="20" dirty="0">
                <a:latin typeface="Verdana"/>
                <a:cs typeface="Verdana"/>
              </a:rPr>
              <a:t>up </a:t>
            </a:r>
            <a:r>
              <a:rPr sz="700" spc="15" dirty="0">
                <a:latin typeface="Verdana"/>
                <a:cs typeface="Verdana"/>
              </a:rPr>
              <a:t>with a Git repository on </a:t>
            </a:r>
            <a:r>
              <a:rPr sz="700" spc="10" dirty="0">
                <a:latin typeface="Verdana"/>
                <a:cs typeface="Verdana"/>
              </a:rPr>
              <a:t>your </a:t>
            </a:r>
            <a:r>
              <a:rPr sz="700" spc="15" dirty="0">
                <a:latin typeface="Verdana"/>
                <a:cs typeface="Verdana"/>
              </a:rPr>
              <a:t>local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machine.</a:t>
            </a:r>
            <a:endParaRPr sz="700">
              <a:latin typeface="Verdana"/>
              <a:cs typeface="Verdana"/>
            </a:endParaRPr>
          </a:p>
          <a:p>
            <a:pPr marL="338455" marR="90170" lvl="1" indent="-180340">
              <a:lnSpc>
                <a:spcPct val="110000"/>
              </a:lnSpc>
              <a:spcBef>
                <a:spcPts val="365"/>
              </a:spcBef>
              <a:buClr>
                <a:srgbClr val="006FAC"/>
              </a:buClr>
              <a:buAutoNum type="arabicPeriod"/>
              <a:tabLst>
                <a:tab pos="339090" algn="l"/>
              </a:tabLst>
            </a:pPr>
            <a:r>
              <a:rPr sz="600" spc="20" dirty="0">
                <a:latin typeface="Verdana"/>
                <a:cs typeface="Verdana"/>
              </a:rPr>
              <a:t>A</a:t>
            </a:r>
            <a:r>
              <a:rPr sz="600" spc="15" dirty="0">
                <a:latin typeface="Verdana"/>
                <a:cs typeface="Verdana"/>
              </a:rPr>
              <a:t> local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directory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(either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already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existing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or </a:t>
            </a:r>
            <a:r>
              <a:rPr sz="600" spc="25" dirty="0">
                <a:latin typeface="Verdana"/>
                <a:cs typeface="Verdana"/>
              </a:rPr>
              <a:t>new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be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crested)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that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is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currently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not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under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version </a:t>
            </a:r>
            <a:r>
              <a:rPr sz="600" spc="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control,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is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turned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into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</a:t>
            </a:r>
            <a:r>
              <a:rPr sz="600" spc="15" dirty="0">
                <a:latin typeface="Verdana"/>
                <a:cs typeface="Verdana"/>
              </a:rPr>
              <a:t> Git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repository</a:t>
            </a:r>
            <a:r>
              <a:rPr sz="600" spc="19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or</a:t>
            </a:r>
            <a:endParaRPr sz="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AutoNum type="arabicPeriod"/>
            </a:pPr>
            <a:endParaRPr sz="7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AutoNum type="arabicPeriod"/>
            </a:pPr>
            <a:endParaRPr sz="500">
              <a:latin typeface="Verdana"/>
              <a:cs typeface="Verdana"/>
            </a:endParaRPr>
          </a:p>
          <a:p>
            <a:pPr marL="322580" lvl="1" indent="-164465">
              <a:lnSpc>
                <a:spcPct val="100000"/>
              </a:lnSpc>
              <a:buAutoNum type="arabicPeriod"/>
              <a:tabLst>
                <a:tab pos="323215" algn="l"/>
              </a:tabLst>
            </a:pPr>
            <a:r>
              <a:rPr sz="600" spc="20" dirty="0">
                <a:latin typeface="Verdana"/>
                <a:cs typeface="Verdana"/>
              </a:rPr>
              <a:t>C</a:t>
            </a:r>
            <a:r>
              <a:rPr sz="600" i="1" spc="20" dirty="0">
                <a:latin typeface="Verdana"/>
                <a:cs typeface="Verdana"/>
              </a:rPr>
              <a:t>lone</a:t>
            </a:r>
            <a:r>
              <a:rPr sz="600" i="1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an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existing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repository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from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elsewhere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14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66260" cy="2143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Getting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repository:</a:t>
            </a:r>
            <a:r>
              <a:rPr sz="1050" spc="-6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Get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repository</a:t>
            </a:r>
            <a:endParaRPr sz="1050">
              <a:latin typeface="Verdana"/>
              <a:cs typeface="Verdana"/>
            </a:endParaRPr>
          </a:p>
          <a:p>
            <a:pPr marL="152400" indent="-85725">
              <a:lnSpc>
                <a:spcPct val="100000"/>
              </a:lnSpc>
              <a:spcBef>
                <a:spcPts val="855"/>
              </a:spcBef>
              <a:buSzPct val="85714"/>
              <a:buFont typeface="Arial MT"/>
              <a:buChar char="•"/>
              <a:tabLst>
                <a:tab pos="153035" algn="l"/>
              </a:tabLst>
            </a:pPr>
            <a:r>
              <a:rPr sz="700" spc="15" dirty="0">
                <a:latin typeface="Verdana"/>
                <a:cs typeface="Verdana"/>
              </a:rPr>
              <a:t>Local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directory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turned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into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repository</a:t>
            </a:r>
            <a:endParaRPr sz="700">
              <a:latin typeface="Verdana"/>
              <a:cs typeface="Verdana"/>
            </a:endParaRPr>
          </a:p>
          <a:p>
            <a:pPr marL="216535" lvl="1" indent="-61594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17170" algn="l"/>
              </a:tabLst>
            </a:pPr>
            <a:r>
              <a:rPr sz="650" spc="10" dirty="0">
                <a:latin typeface="Verdana"/>
                <a:cs typeface="Verdana"/>
              </a:rPr>
              <a:t>at</a:t>
            </a:r>
            <a:r>
              <a:rPr sz="650" spc="5" dirty="0">
                <a:latin typeface="Verdana"/>
                <a:cs typeface="Verdana"/>
              </a:rPr>
              <a:t> </a:t>
            </a:r>
            <a:r>
              <a:rPr sz="650" spc="15" dirty="0">
                <a:latin typeface="Verdana"/>
                <a:cs typeface="Verdana"/>
              </a:rPr>
              <a:t>default</a:t>
            </a:r>
            <a:r>
              <a:rPr sz="650" spc="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location </a:t>
            </a:r>
            <a:r>
              <a:rPr sz="650" spc="15" dirty="0">
                <a:latin typeface="Verdana"/>
                <a:cs typeface="Verdana"/>
              </a:rPr>
              <a:t>:</a:t>
            </a:r>
            <a:r>
              <a:rPr sz="650" spc="5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git</a:t>
            </a:r>
            <a:r>
              <a:rPr sz="700" b="1" i="1" dirty="0">
                <a:latin typeface="Verdana"/>
                <a:cs typeface="Verdana"/>
              </a:rPr>
              <a:t> </a:t>
            </a:r>
            <a:r>
              <a:rPr sz="700" b="1" i="1" spc="10" dirty="0">
                <a:latin typeface="Verdana"/>
                <a:cs typeface="Verdana"/>
              </a:rPr>
              <a:t>init</a:t>
            </a:r>
            <a:endParaRPr sz="700">
              <a:latin typeface="Verdana"/>
              <a:cs typeface="Verdana"/>
            </a:endParaRPr>
          </a:p>
          <a:p>
            <a:pPr marL="219710" lvl="1" indent="-641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19710" algn="l"/>
              </a:tabLst>
            </a:pPr>
            <a:r>
              <a:rPr sz="700" spc="15" dirty="0">
                <a:latin typeface="Verdana"/>
                <a:cs typeface="Verdana"/>
              </a:rPr>
              <a:t>at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particular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location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: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git</a:t>
            </a:r>
            <a:r>
              <a:rPr sz="700" b="1" i="1" spc="10" dirty="0">
                <a:latin typeface="Verdana"/>
                <a:cs typeface="Verdana"/>
              </a:rPr>
              <a:t> init</a:t>
            </a:r>
            <a:r>
              <a:rPr sz="700" b="1" i="1" spc="15" dirty="0">
                <a:latin typeface="Verdana"/>
                <a:cs typeface="Verdana"/>
              </a:rPr>
              <a:t> /testGIT/gitrepo1</a:t>
            </a:r>
            <a:endParaRPr sz="700">
              <a:latin typeface="Verdana"/>
              <a:cs typeface="Verdana"/>
            </a:endParaRPr>
          </a:p>
          <a:p>
            <a:pPr marL="219710" lvl="1" indent="-641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19710" algn="l"/>
              </a:tabLst>
            </a:pPr>
            <a:r>
              <a:rPr sz="700" spc="15" dirty="0">
                <a:latin typeface="Verdana"/>
                <a:cs typeface="Verdana"/>
              </a:rPr>
              <a:t>bare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repository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default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location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: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git</a:t>
            </a:r>
            <a:r>
              <a:rPr sz="700" b="1" i="1" spc="5" dirty="0">
                <a:latin typeface="Verdana"/>
                <a:cs typeface="Verdana"/>
              </a:rPr>
              <a:t> </a:t>
            </a:r>
            <a:r>
              <a:rPr sz="700" b="1" i="1" spc="10" dirty="0">
                <a:latin typeface="Verdana"/>
                <a:cs typeface="Verdana"/>
              </a:rPr>
              <a:t>init</a:t>
            </a:r>
            <a:r>
              <a:rPr sz="700" b="1" i="1" spc="15" dirty="0">
                <a:latin typeface="Verdana"/>
                <a:cs typeface="Verdana"/>
              </a:rPr>
              <a:t> –bare</a:t>
            </a:r>
            <a:endParaRPr sz="700">
              <a:latin typeface="Verdana"/>
              <a:cs typeface="Verdana"/>
            </a:endParaRPr>
          </a:p>
          <a:p>
            <a:pPr marL="247015">
              <a:lnSpc>
                <a:spcPct val="100000"/>
              </a:lnSpc>
              <a:spcBef>
                <a:spcPts val="414"/>
              </a:spcBef>
            </a:pPr>
            <a:r>
              <a:rPr sz="600" spc="-35" dirty="0">
                <a:latin typeface="Arial MT"/>
                <a:cs typeface="Arial MT"/>
              </a:rPr>
              <a:t>‒</a:t>
            </a:r>
            <a:r>
              <a:rPr sz="600" spc="-35" dirty="0">
                <a:latin typeface="Verdana"/>
                <a:cs typeface="Verdana"/>
              </a:rPr>
              <a:t>More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on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‘bare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repositories’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later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…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Verdana"/>
              <a:cs typeface="Verdana"/>
            </a:endParaRPr>
          </a:p>
          <a:p>
            <a:pPr marL="132715" indent="-66040">
              <a:lnSpc>
                <a:spcPct val="100000"/>
              </a:lnSpc>
              <a:buSzPct val="85714"/>
              <a:buFont typeface="Wingdings"/>
              <a:buChar char=""/>
              <a:tabLst>
                <a:tab pos="133350" algn="l"/>
              </a:tabLst>
            </a:pPr>
            <a:r>
              <a:rPr sz="700" spc="20" dirty="0">
                <a:latin typeface="Verdana"/>
                <a:cs typeface="Verdana"/>
              </a:rPr>
              <a:t>Clone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existing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repository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from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elsewhere</a:t>
            </a:r>
            <a:endParaRPr sz="700">
              <a:latin typeface="Verdana"/>
              <a:cs typeface="Verdana"/>
            </a:endParaRPr>
          </a:p>
          <a:p>
            <a:pPr marL="155575" marR="5080" lvl="1">
              <a:lnSpc>
                <a:spcPct val="105700"/>
              </a:lnSpc>
              <a:spcBef>
                <a:spcPts val="275"/>
              </a:spcBef>
              <a:buSzPct val="78571"/>
              <a:buFont typeface="Arial MT"/>
              <a:buChar char="•"/>
              <a:tabLst>
                <a:tab pos="233679" algn="l"/>
              </a:tabLst>
            </a:pPr>
            <a:r>
              <a:rPr sz="700" spc="15" dirty="0">
                <a:latin typeface="Verdana"/>
                <a:cs typeface="Verdana"/>
              </a:rPr>
              <a:t>Following </a:t>
            </a:r>
            <a:r>
              <a:rPr sz="700" spc="20" dirty="0">
                <a:latin typeface="Verdana"/>
                <a:cs typeface="Verdana"/>
              </a:rPr>
              <a:t>command </a:t>
            </a:r>
            <a:r>
              <a:rPr sz="700" spc="15" dirty="0">
                <a:latin typeface="Verdana"/>
                <a:cs typeface="Verdana"/>
              </a:rPr>
              <a:t>That creates a directory named libgit2, initializes a .git directory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inside </a:t>
            </a:r>
            <a:r>
              <a:rPr sz="700" spc="10" dirty="0">
                <a:latin typeface="Verdana"/>
                <a:cs typeface="Verdana"/>
              </a:rPr>
              <a:t>it, </a:t>
            </a:r>
            <a:r>
              <a:rPr sz="700" spc="15" dirty="0">
                <a:latin typeface="Verdana"/>
                <a:cs typeface="Verdana"/>
              </a:rPr>
              <a:t>pulls </a:t>
            </a:r>
            <a:r>
              <a:rPr sz="700" spc="20" dirty="0">
                <a:latin typeface="Verdana"/>
                <a:cs typeface="Verdana"/>
              </a:rPr>
              <a:t>down </a:t>
            </a:r>
            <a:r>
              <a:rPr sz="700" spc="15" dirty="0">
                <a:latin typeface="Verdana"/>
                <a:cs typeface="Verdana"/>
              </a:rPr>
              <a:t>all the data </a:t>
            </a:r>
            <a:r>
              <a:rPr sz="700" spc="10" dirty="0">
                <a:latin typeface="Verdana"/>
                <a:cs typeface="Verdana"/>
              </a:rPr>
              <a:t>for </a:t>
            </a:r>
            <a:r>
              <a:rPr sz="700" spc="15" dirty="0">
                <a:latin typeface="Verdana"/>
                <a:cs typeface="Verdana"/>
              </a:rPr>
              <a:t>that </a:t>
            </a:r>
            <a:r>
              <a:rPr sz="700" spc="5" dirty="0">
                <a:latin typeface="Verdana"/>
                <a:cs typeface="Verdana"/>
              </a:rPr>
              <a:t>repository, </a:t>
            </a:r>
            <a:r>
              <a:rPr sz="700" spc="15" dirty="0">
                <a:latin typeface="Verdana"/>
                <a:cs typeface="Verdana"/>
              </a:rPr>
              <a:t>and checks out a working copy of the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latest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version.  </a:t>
            </a:r>
            <a:r>
              <a:rPr sz="700" spc="10" dirty="0">
                <a:latin typeface="Verdana"/>
                <a:cs typeface="Verdana"/>
              </a:rPr>
              <a:t>:</a:t>
            </a:r>
            <a:r>
              <a:rPr sz="700" spc="210" dirty="0">
                <a:latin typeface="Verdana"/>
                <a:cs typeface="Verdana"/>
              </a:rPr>
              <a:t> </a:t>
            </a:r>
            <a:r>
              <a:rPr sz="650" b="1" i="1" spc="10" dirty="0">
                <a:latin typeface="Verdana"/>
                <a:cs typeface="Verdana"/>
              </a:rPr>
              <a:t>git</a:t>
            </a:r>
            <a:r>
              <a:rPr sz="650" b="1" i="1" spc="15" dirty="0">
                <a:latin typeface="Verdana"/>
                <a:cs typeface="Verdana"/>
              </a:rPr>
              <a:t> clone</a:t>
            </a:r>
            <a:r>
              <a:rPr sz="650" b="1" i="1" spc="10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650" b="1" i="1" u="sng" spc="15" dirty="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Verdana"/>
                <a:cs typeface="Verdana"/>
              </a:rPr>
              <a:t>https://github.com/libgit2/libgit2</a:t>
            </a:r>
            <a:endParaRPr sz="650">
              <a:latin typeface="Verdana"/>
              <a:cs typeface="Verdana"/>
            </a:endParaRPr>
          </a:p>
          <a:p>
            <a:pPr marL="216535" lvl="1" indent="-61594">
              <a:lnSpc>
                <a:spcPct val="100000"/>
              </a:lnSpc>
              <a:spcBef>
                <a:spcPts val="325"/>
              </a:spcBef>
              <a:buSzPct val="92857"/>
              <a:buFont typeface="Arial MT"/>
              <a:buChar char="•"/>
              <a:tabLst>
                <a:tab pos="217170" algn="l"/>
              </a:tabLst>
            </a:pP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has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number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 </a:t>
            </a:r>
            <a:r>
              <a:rPr sz="700" spc="10" dirty="0">
                <a:latin typeface="Verdana"/>
                <a:cs typeface="Verdana"/>
              </a:rPr>
              <a:t>different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transfer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protocols</a:t>
            </a:r>
            <a:r>
              <a:rPr sz="700" spc="10" dirty="0">
                <a:latin typeface="Verdana"/>
                <a:cs typeface="Verdana"/>
              </a:rPr>
              <a:t> you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can use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apart</a:t>
            </a:r>
            <a:endParaRPr sz="700">
              <a:latin typeface="Verdana"/>
              <a:cs typeface="Verdana"/>
            </a:endParaRPr>
          </a:p>
          <a:p>
            <a:pPr marL="155575" marR="42545">
              <a:lnSpc>
                <a:spcPct val="105700"/>
              </a:lnSpc>
            </a:pPr>
            <a:r>
              <a:rPr sz="700" spc="15" dirty="0">
                <a:latin typeface="Verdana"/>
                <a:cs typeface="Verdana"/>
              </a:rPr>
              <a:t>from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https://protocol, like git:// </a:t>
            </a:r>
            <a:r>
              <a:rPr sz="700" spc="10" dirty="0">
                <a:latin typeface="Verdana"/>
                <a:cs typeface="Verdana"/>
              </a:rPr>
              <a:t>or </a:t>
            </a:r>
            <a:r>
              <a:rPr sz="700" spc="15" dirty="0">
                <a:latin typeface="Verdana"/>
                <a:cs typeface="Verdana"/>
              </a:rPr>
              <a:t>user@server:path/to/repo.git, which uses the SSH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transfer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protocol.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More in-depth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look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at</a:t>
            </a:r>
            <a:r>
              <a:rPr sz="700" spc="10" dirty="0">
                <a:latin typeface="Verdana"/>
                <a:cs typeface="Verdana"/>
              </a:rPr>
              <a:t> transfer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protocols,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out of scope of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this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course,</a:t>
            </a:r>
            <a:endParaRPr sz="70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  <a:spcBef>
                <a:spcPts val="60"/>
              </a:spcBef>
            </a:pPr>
            <a:r>
              <a:rPr sz="700" spc="15" dirty="0">
                <a:latin typeface="Verdana"/>
                <a:cs typeface="Verdana"/>
              </a:rPr>
              <a:t>however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10" dirty="0">
                <a:latin typeface="Verdana"/>
                <a:cs typeface="Verdana"/>
              </a:rPr>
              <a:t>references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shared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further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learning.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15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44035" cy="2075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Recording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changes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to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repository</a:t>
            </a:r>
            <a:endParaRPr sz="1050">
              <a:latin typeface="Verdana"/>
              <a:cs typeface="Verdana"/>
            </a:endParaRPr>
          </a:p>
          <a:p>
            <a:pPr marL="67310" marR="118745">
              <a:lnSpc>
                <a:spcPct val="106400"/>
              </a:lnSpc>
              <a:spcBef>
                <a:spcPts val="800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10" dirty="0">
                <a:latin typeface="Verdana"/>
                <a:cs typeface="Verdana"/>
              </a:rPr>
              <a:t>After </a:t>
            </a:r>
            <a:r>
              <a:rPr sz="700" spc="15" dirty="0">
                <a:latin typeface="Verdana"/>
                <a:cs typeface="Verdana"/>
              </a:rPr>
              <a:t>setting </a:t>
            </a:r>
            <a:r>
              <a:rPr sz="700" spc="20" dirty="0">
                <a:latin typeface="Verdana"/>
                <a:cs typeface="Verdana"/>
              </a:rPr>
              <a:t>up </a:t>
            </a:r>
            <a:r>
              <a:rPr sz="700" spc="15" dirty="0">
                <a:latin typeface="Verdana"/>
                <a:cs typeface="Verdana"/>
              </a:rPr>
              <a:t>a Git repository </a:t>
            </a:r>
            <a:r>
              <a:rPr sz="700" spc="5" dirty="0">
                <a:latin typeface="Verdana"/>
                <a:cs typeface="Verdana"/>
              </a:rPr>
              <a:t>typically, </a:t>
            </a:r>
            <a:r>
              <a:rPr sz="700" spc="20" dirty="0">
                <a:latin typeface="Verdana"/>
                <a:cs typeface="Verdana"/>
              </a:rPr>
              <a:t>we </a:t>
            </a:r>
            <a:r>
              <a:rPr sz="700" spc="15" dirty="0">
                <a:latin typeface="Verdana"/>
                <a:cs typeface="Verdana"/>
              </a:rPr>
              <a:t>start </a:t>
            </a:r>
            <a:r>
              <a:rPr sz="700" spc="20" dirty="0">
                <a:latin typeface="Verdana"/>
                <a:cs typeface="Verdana"/>
              </a:rPr>
              <a:t>making </a:t>
            </a:r>
            <a:r>
              <a:rPr sz="700" spc="15" dirty="0">
                <a:latin typeface="Verdana"/>
                <a:cs typeface="Verdana"/>
              </a:rPr>
              <a:t>changes and </a:t>
            </a:r>
            <a:r>
              <a:rPr sz="700" spc="20" dirty="0">
                <a:latin typeface="Verdana"/>
                <a:cs typeface="Verdana"/>
              </a:rPr>
              <a:t>committing 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snapshots of those changes into the repository each </a:t>
            </a:r>
            <a:r>
              <a:rPr sz="700" spc="20" dirty="0">
                <a:latin typeface="Verdana"/>
                <a:cs typeface="Verdana"/>
              </a:rPr>
              <a:t>time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10" dirty="0">
                <a:latin typeface="Verdana"/>
                <a:cs typeface="Verdana"/>
              </a:rPr>
              <a:t>project </a:t>
            </a:r>
            <a:r>
              <a:rPr sz="700" spc="15" dirty="0">
                <a:latin typeface="Verdana"/>
                <a:cs typeface="Verdana"/>
              </a:rPr>
              <a:t>reaches a state we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want</a:t>
            </a:r>
            <a:r>
              <a:rPr sz="700" spc="10" dirty="0">
                <a:latin typeface="Verdana"/>
                <a:cs typeface="Verdana"/>
              </a:rPr>
              <a:t> to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record.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00">
              <a:latin typeface="Verdana"/>
              <a:cs typeface="Verdana"/>
            </a:endParaRPr>
          </a:p>
          <a:p>
            <a:pPr marL="164465" indent="-97790">
              <a:lnSpc>
                <a:spcPct val="100000"/>
              </a:lnSpc>
              <a:buFont typeface="Arial MT"/>
              <a:buChar char="•"/>
              <a:tabLst>
                <a:tab pos="165100" algn="l"/>
              </a:tabLst>
            </a:pPr>
            <a:r>
              <a:rPr sz="700" spc="15" dirty="0">
                <a:latin typeface="Verdana"/>
                <a:cs typeface="Verdana"/>
              </a:rPr>
              <a:t>Files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working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directory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can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 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one of two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states: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tracked</a:t>
            </a:r>
            <a:r>
              <a:rPr sz="700" b="1" i="1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or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untracked</a:t>
            </a:r>
            <a:r>
              <a:rPr sz="700" spc="15" dirty="0">
                <a:latin typeface="Verdana"/>
                <a:cs typeface="Verdana"/>
              </a:rPr>
              <a:t>.</a:t>
            </a:r>
            <a:endParaRPr sz="700">
              <a:latin typeface="Verdana"/>
              <a:cs typeface="Verdana"/>
            </a:endParaRPr>
          </a:p>
          <a:p>
            <a:pPr marL="67310" marR="10160">
              <a:lnSpc>
                <a:spcPct val="107100"/>
              </a:lnSpc>
              <a:spcBef>
                <a:spcPts val="254"/>
              </a:spcBef>
              <a:buFont typeface="Arial MT"/>
              <a:buChar char="•"/>
              <a:tabLst>
                <a:tab pos="165100" algn="l"/>
              </a:tabLst>
            </a:pPr>
            <a:r>
              <a:rPr sz="700" b="1" i="1" spc="15" dirty="0">
                <a:latin typeface="Verdana"/>
                <a:cs typeface="Verdana"/>
              </a:rPr>
              <a:t>Tracked </a:t>
            </a:r>
            <a:r>
              <a:rPr sz="700" spc="10" dirty="0">
                <a:latin typeface="Verdana"/>
                <a:cs typeface="Verdana"/>
              </a:rPr>
              <a:t>files </a:t>
            </a:r>
            <a:r>
              <a:rPr sz="700" spc="15" dirty="0">
                <a:latin typeface="Verdana"/>
                <a:cs typeface="Verdana"/>
              </a:rPr>
              <a:t>are </a:t>
            </a:r>
            <a:r>
              <a:rPr sz="700" spc="10" dirty="0">
                <a:latin typeface="Verdana"/>
                <a:cs typeface="Verdana"/>
              </a:rPr>
              <a:t>files </a:t>
            </a:r>
            <a:r>
              <a:rPr sz="700" spc="15" dirty="0">
                <a:latin typeface="Verdana"/>
                <a:cs typeface="Verdana"/>
              </a:rPr>
              <a:t>that were in the last snapshot; they can be unmodified, modified,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staged.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short, </a:t>
            </a:r>
            <a:r>
              <a:rPr sz="700" spc="10" dirty="0">
                <a:latin typeface="Verdana"/>
                <a:cs typeface="Verdana"/>
              </a:rPr>
              <a:t>tracked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that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knows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about</a:t>
            </a:r>
            <a:r>
              <a:rPr sz="700" spc="10" dirty="0">
                <a:latin typeface="Verdana"/>
                <a:cs typeface="Verdana"/>
              </a:rPr>
              <a:t> i.e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staging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area.</a:t>
            </a:r>
            <a:endParaRPr sz="700">
              <a:latin typeface="Verdana"/>
              <a:cs typeface="Verdana"/>
            </a:endParaRPr>
          </a:p>
          <a:p>
            <a:pPr marL="67310" marR="110489">
              <a:lnSpc>
                <a:spcPct val="105700"/>
              </a:lnSpc>
              <a:spcBef>
                <a:spcPts val="260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b="1" i="1" spc="15" dirty="0">
                <a:latin typeface="Verdana"/>
                <a:cs typeface="Verdana"/>
              </a:rPr>
              <a:t>Untracked</a:t>
            </a:r>
            <a:r>
              <a:rPr sz="700" b="1" i="1" spc="3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 everything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else</a:t>
            </a:r>
            <a:r>
              <a:rPr sz="700" spc="-95" dirty="0">
                <a:latin typeface="Verdana"/>
                <a:cs typeface="Verdana"/>
              </a:rPr>
              <a:t> </a:t>
            </a:r>
            <a:r>
              <a:rPr sz="700" spc="30" dirty="0">
                <a:latin typeface="Verdana"/>
                <a:cs typeface="Verdana"/>
              </a:rPr>
              <a:t>—</a:t>
            </a:r>
            <a:r>
              <a:rPr sz="700" spc="-10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any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working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directory that are not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last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snapshot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not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15" dirty="0">
                <a:latin typeface="Verdana"/>
                <a:cs typeface="Verdana"/>
              </a:rPr>
              <a:t> staging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area.</a:t>
            </a:r>
            <a:endParaRPr sz="700">
              <a:latin typeface="Verdana"/>
              <a:cs typeface="Verdana"/>
            </a:endParaRPr>
          </a:p>
          <a:p>
            <a:pPr marL="67310" marR="48260">
              <a:lnSpc>
                <a:spcPct val="105700"/>
              </a:lnSpc>
              <a:spcBef>
                <a:spcPts val="280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20" dirty="0">
                <a:latin typeface="Verdana"/>
                <a:cs typeface="Verdana"/>
              </a:rPr>
              <a:t>When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we </a:t>
            </a:r>
            <a:r>
              <a:rPr sz="700" spc="10" dirty="0">
                <a:latin typeface="Verdana"/>
                <a:cs typeface="Verdana"/>
              </a:rPr>
              <a:t>first</a:t>
            </a:r>
            <a:r>
              <a:rPr sz="700" spc="15" dirty="0">
                <a:latin typeface="Verdana"/>
                <a:cs typeface="Verdana"/>
              </a:rPr>
              <a:t> clone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 </a:t>
            </a:r>
            <a:r>
              <a:rPr sz="700" spc="5" dirty="0">
                <a:latin typeface="Verdana"/>
                <a:cs typeface="Verdana"/>
              </a:rPr>
              <a:t>repository,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all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will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 </a:t>
            </a:r>
            <a:r>
              <a:rPr sz="700" spc="10" dirty="0">
                <a:latin typeface="Verdana"/>
                <a:cs typeface="Verdana"/>
              </a:rPr>
              <a:t>tracked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 unmodified because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just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checked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them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out and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haven’t</a:t>
            </a:r>
            <a:r>
              <a:rPr sz="700" spc="15" dirty="0">
                <a:latin typeface="Verdana"/>
                <a:cs typeface="Verdana"/>
              </a:rPr>
              <a:t> been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edited.</a:t>
            </a:r>
            <a:endParaRPr sz="700">
              <a:latin typeface="Verdana"/>
              <a:cs typeface="Verdana"/>
            </a:endParaRPr>
          </a:p>
          <a:p>
            <a:pPr marL="67310" marR="5080">
              <a:lnSpc>
                <a:spcPct val="106400"/>
              </a:lnSpc>
              <a:spcBef>
                <a:spcPts val="259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10" dirty="0">
                <a:latin typeface="Verdana"/>
                <a:cs typeface="Verdana"/>
              </a:rPr>
              <a:t>After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editing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10" dirty="0">
                <a:latin typeface="Verdana"/>
                <a:cs typeface="Verdana"/>
              </a:rPr>
              <a:t>files,</a:t>
            </a:r>
            <a:r>
              <a:rPr sz="700" spc="15" dirty="0">
                <a:latin typeface="Verdana"/>
                <a:cs typeface="Verdana"/>
              </a:rPr>
              <a:t> 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sees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them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as modified,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because</a:t>
            </a:r>
            <a:r>
              <a:rPr sz="700" spc="10" dirty="0">
                <a:latin typeface="Verdana"/>
                <a:cs typeface="Verdana"/>
              </a:rPr>
              <a:t> we’ve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them since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last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commit. As </a:t>
            </a:r>
            <a:r>
              <a:rPr sz="700" spc="20" dirty="0">
                <a:latin typeface="Verdana"/>
                <a:cs typeface="Verdana"/>
              </a:rPr>
              <a:t>we </a:t>
            </a:r>
            <a:r>
              <a:rPr sz="700" spc="10" dirty="0">
                <a:latin typeface="Verdana"/>
                <a:cs typeface="Verdana"/>
              </a:rPr>
              <a:t>work, </a:t>
            </a:r>
            <a:r>
              <a:rPr sz="700" spc="20" dirty="0">
                <a:latin typeface="Verdana"/>
                <a:cs typeface="Verdana"/>
              </a:rPr>
              <a:t>we </a:t>
            </a:r>
            <a:r>
              <a:rPr sz="700" spc="15" dirty="0">
                <a:latin typeface="Verdana"/>
                <a:cs typeface="Verdana"/>
              </a:rPr>
              <a:t>selectively stage these modified </a:t>
            </a:r>
            <a:r>
              <a:rPr sz="700" spc="10" dirty="0">
                <a:latin typeface="Verdana"/>
                <a:cs typeface="Verdana"/>
              </a:rPr>
              <a:t>files </a:t>
            </a:r>
            <a:r>
              <a:rPr sz="700" spc="15" dirty="0">
                <a:latin typeface="Verdana"/>
                <a:cs typeface="Verdana"/>
              </a:rPr>
              <a:t>and then </a:t>
            </a:r>
            <a:r>
              <a:rPr sz="700" spc="20" dirty="0">
                <a:latin typeface="Verdana"/>
                <a:cs typeface="Verdana"/>
              </a:rPr>
              <a:t>commit </a:t>
            </a:r>
            <a:r>
              <a:rPr sz="700" spc="15" dirty="0">
                <a:latin typeface="Verdana"/>
                <a:cs typeface="Verdana"/>
              </a:rPr>
              <a:t>all those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staged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changes,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cycle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repeats.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16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44035" cy="2075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Recording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changes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to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repository</a:t>
            </a:r>
            <a:endParaRPr sz="1050">
              <a:latin typeface="Verdana"/>
              <a:cs typeface="Verdana"/>
            </a:endParaRPr>
          </a:p>
          <a:p>
            <a:pPr marL="67310" marR="118745">
              <a:lnSpc>
                <a:spcPct val="106400"/>
              </a:lnSpc>
              <a:spcBef>
                <a:spcPts val="800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10" dirty="0">
                <a:latin typeface="Verdana"/>
                <a:cs typeface="Verdana"/>
              </a:rPr>
              <a:t>After </a:t>
            </a:r>
            <a:r>
              <a:rPr sz="700" spc="15" dirty="0">
                <a:latin typeface="Verdana"/>
                <a:cs typeface="Verdana"/>
              </a:rPr>
              <a:t>setting </a:t>
            </a:r>
            <a:r>
              <a:rPr sz="700" spc="20" dirty="0">
                <a:latin typeface="Verdana"/>
                <a:cs typeface="Verdana"/>
              </a:rPr>
              <a:t>up </a:t>
            </a:r>
            <a:r>
              <a:rPr sz="700" spc="15" dirty="0">
                <a:latin typeface="Verdana"/>
                <a:cs typeface="Verdana"/>
              </a:rPr>
              <a:t>a Git repository </a:t>
            </a:r>
            <a:r>
              <a:rPr sz="700" spc="5" dirty="0">
                <a:latin typeface="Verdana"/>
                <a:cs typeface="Verdana"/>
              </a:rPr>
              <a:t>typically, </a:t>
            </a:r>
            <a:r>
              <a:rPr sz="700" spc="20" dirty="0">
                <a:latin typeface="Verdana"/>
                <a:cs typeface="Verdana"/>
              </a:rPr>
              <a:t>we </a:t>
            </a:r>
            <a:r>
              <a:rPr sz="700" spc="15" dirty="0">
                <a:latin typeface="Verdana"/>
                <a:cs typeface="Verdana"/>
              </a:rPr>
              <a:t>start </a:t>
            </a:r>
            <a:r>
              <a:rPr sz="700" spc="20" dirty="0">
                <a:latin typeface="Verdana"/>
                <a:cs typeface="Verdana"/>
              </a:rPr>
              <a:t>making </a:t>
            </a:r>
            <a:r>
              <a:rPr sz="700" spc="15" dirty="0">
                <a:latin typeface="Verdana"/>
                <a:cs typeface="Verdana"/>
              </a:rPr>
              <a:t>changes and </a:t>
            </a:r>
            <a:r>
              <a:rPr sz="700" spc="20" dirty="0">
                <a:latin typeface="Verdana"/>
                <a:cs typeface="Verdana"/>
              </a:rPr>
              <a:t>committing 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snapshots of those changes into the repository each </a:t>
            </a:r>
            <a:r>
              <a:rPr sz="700" spc="20" dirty="0">
                <a:latin typeface="Verdana"/>
                <a:cs typeface="Verdana"/>
              </a:rPr>
              <a:t>time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10" dirty="0">
                <a:latin typeface="Verdana"/>
                <a:cs typeface="Verdana"/>
              </a:rPr>
              <a:t>project </a:t>
            </a:r>
            <a:r>
              <a:rPr sz="700" spc="15" dirty="0">
                <a:latin typeface="Verdana"/>
                <a:cs typeface="Verdana"/>
              </a:rPr>
              <a:t>reaches a state we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want</a:t>
            </a:r>
            <a:r>
              <a:rPr sz="700" spc="10" dirty="0">
                <a:latin typeface="Verdana"/>
                <a:cs typeface="Verdana"/>
              </a:rPr>
              <a:t> to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record.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00">
              <a:latin typeface="Verdana"/>
              <a:cs typeface="Verdana"/>
            </a:endParaRPr>
          </a:p>
          <a:p>
            <a:pPr marL="164465" indent="-97790">
              <a:lnSpc>
                <a:spcPct val="100000"/>
              </a:lnSpc>
              <a:buFont typeface="Arial MT"/>
              <a:buChar char="•"/>
              <a:tabLst>
                <a:tab pos="165100" algn="l"/>
              </a:tabLst>
            </a:pPr>
            <a:r>
              <a:rPr sz="700" spc="15" dirty="0">
                <a:latin typeface="Verdana"/>
                <a:cs typeface="Verdana"/>
              </a:rPr>
              <a:t>Files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working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directory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can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 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one of two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states: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tracked</a:t>
            </a:r>
            <a:r>
              <a:rPr sz="700" b="1" i="1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or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untracked</a:t>
            </a:r>
            <a:r>
              <a:rPr sz="700" spc="15" dirty="0">
                <a:latin typeface="Verdana"/>
                <a:cs typeface="Verdana"/>
              </a:rPr>
              <a:t>.</a:t>
            </a:r>
            <a:endParaRPr sz="700">
              <a:latin typeface="Verdana"/>
              <a:cs typeface="Verdana"/>
            </a:endParaRPr>
          </a:p>
          <a:p>
            <a:pPr marL="67310" marR="10160">
              <a:lnSpc>
                <a:spcPct val="107100"/>
              </a:lnSpc>
              <a:spcBef>
                <a:spcPts val="254"/>
              </a:spcBef>
              <a:buFont typeface="Arial MT"/>
              <a:buChar char="•"/>
              <a:tabLst>
                <a:tab pos="165100" algn="l"/>
              </a:tabLst>
            </a:pPr>
            <a:r>
              <a:rPr sz="700" b="1" i="1" spc="15" dirty="0">
                <a:latin typeface="Verdana"/>
                <a:cs typeface="Verdana"/>
              </a:rPr>
              <a:t>Tracked </a:t>
            </a:r>
            <a:r>
              <a:rPr sz="700" spc="10" dirty="0">
                <a:latin typeface="Verdana"/>
                <a:cs typeface="Verdana"/>
              </a:rPr>
              <a:t>files </a:t>
            </a:r>
            <a:r>
              <a:rPr sz="700" spc="15" dirty="0">
                <a:latin typeface="Verdana"/>
                <a:cs typeface="Verdana"/>
              </a:rPr>
              <a:t>are </a:t>
            </a:r>
            <a:r>
              <a:rPr sz="700" spc="10" dirty="0">
                <a:latin typeface="Verdana"/>
                <a:cs typeface="Verdana"/>
              </a:rPr>
              <a:t>files </a:t>
            </a:r>
            <a:r>
              <a:rPr sz="700" spc="15" dirty="0">
                <a:latin typeface="Verdana"/>
                <a:cs typeface="Verdana"/>
              </a:rPr>
              <a:t>that were in the last snapshot; they can be unmodified, modified,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staged.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short, </a:t>
            </a:r>
            <a:r>
              <a:rPr sz="700" spc="10" dirty="0">
                <a:latin typeface="Verdana"/>
                <a:cs typeface="Verdana"/>
              </a:rPr>
              <a:t>tracked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that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knows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about</a:t>
            </a:r>
            <a:r>
              <a:rPr sz="700" spc="10" dirty="0">
                <a:latin typeface="Verdana"/>
                <a:cs typeface="Verdana"/>
              </a:rPr>
              <a:t> i.e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staging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area.</a:t>
            </a:r>
            <a:endParaRPr sz="700">
              <a:latin typeface="Verdana"/>
              <a:cs typeface="Verdana"/>
            </a:endParaRPr>
          </a:p>
          <a:p>
            <a:pPr marL="67310" marR="110489">
              <a:lnSpc>
                <a:spcPct val="105700"/>
              </a:lnSpc>
              <a:spcBef>
                <a:spcPts val="260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b="1" i="1" spc="15" dirty="0">
                <a:latin typeface="Verdana"/>
                <a:cs typeface="Verdana"/>
              </a:rPr>
              <a:t>Untracked</a:t>
            </a:r>
            <a:r>
              <a:rPr sz="700" b="1" i="1" spc="3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 everything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else</a:t>
            </a:r>
            <a:r>
              <a:rPr sz="700" spc="-95" dirty="0">
                <a:latin typeface="Verdana"/>
                <a:cs typeface="Verdana"/>
              </a:rPr>
              <a:t> </a:t>
            </a:r>
            <a:r>
              <a:rPr sz="700" spc="30" dirty="0">
                <a:latin typeface="Verdana"/>
                <a:cs typeface="Verdana"/>
              </a:rPr>
              <a:t>—</a:t>
            </a:r>
            <a:r>
              <a:rPr sz="700" spc="-10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any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working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directory that are not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last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snapshot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not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15" dirty="0">
                <a:latin typeface="Verdana"/>
                <a:cs typeface="Verdana"/>
              </a:rPr>
              <a:t> staging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area.</a:t>
            </a:r>
            <a:endParaRPr sz="700">
              <a:latin typeface="Verdana"/>
              <a:cs typeface="Verdana"/>
            </a:endParaRPr>
          </a:p>
          <a:p>
            <a:pPr marL="67310" marR="48260">
              <a:lnSpc>
                <a:spcPct val="105700"/>
              </a:lnSpc>
              <a:spcBef>
                <a:spcPts val="280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20" dirty="0">
                <a:latin typeface="Verdana"/>
                <a:cs typeface="Verdana"/>
              </a:rPr>
              <a:t>When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we </a:t>
            </a:r>
            <a:r>
              <a:rPr sz="700" spc="10" dirty="0">
                <a:latin typeface="Verdana"/>
                <a:cs typeface="Verdana"/>
              </a:rPr>
              <a:t>first</a:t>
            </a:r>
            <a:r>
              <a:rPr sz="700" spc="15" dirty="0">
                <a:latin typeface="Verdana"/>
                <a:cs typeface="Verdana"/>
              </a:rPr>
              <a:t> clone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 </a:t>
            </a:r>
            <a:r>
              <a:rPr sz="700" spc="5" dirty="0">
                <a:latin typeface="Verdana"/>
                <a:cs typeface="Verdana"/>
              </a:rPr>
              <a:t>repository,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all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will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 </a:t>
            </a:r>
            <a:r>
              <a:rPr sz="700" spc="10" dirty="0">
                <a:latin typeface="Verdana"/>
                <a:cs typeface="Verdana"/>
              </a:rPr>
              <a:t>tracked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 unmodified because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just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checked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them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out and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haven’t</a:t>
            </a:r>
            <a:r>
              <a:rPr sz="700" spc="15" dirty="0">
                <a:latin typeface="Verdana"/>
                <a:cs typeface="Verdana"/>
              </a:rPr>
              <a:t> been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edited.</a:t>
            </a:r>
            <a:endParaRPr sz="700">
              <a:latin typeface="Verdana"/>
              <a:cs typeface="Verdana"/>
            </a:endParaRPr>
          </a:p>
          <a:p>
            <a:pPr marL="67310" marR="5080">
              <a:lnSpc>
                <a:spcPct val="106400"/>
              </a:lnSpc>
              <a:spcBef>
                <a:spcPts val="259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10" dirty="0">
                <a:latin typeface="Verdana"/>
                <a:cs typeface="Verdana"/>
              </a:rPr>
              <a:t>After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editing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10" dirty="0">
                <a:latin typeface="Verdana"/>
                <a:cs typeface="Verdana"/>
              </a:rPr>
              <a:t>files,</a:t>
            </a:r>
            <a:r>
              <a:rPr sz="700" spc="15" dirty="0">
                <a:latin typeface="Verdana"/>
                <a:cs typeface="Verdana"/>
              </a:rPr>
              <a:t> 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sees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them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as modified,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because</a:t>
            </a:r>
            <a:r>
              <a:rPr sz="700" spc="10" dirty="0">
                <a:latin typeface="Verdana"/>
                <a:cs typeface="Verdana"/>
              </a:rPr>
              <a:t> we’ve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them since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last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commit. As </a:t>
            </a:r>
            <a:r>
              <a:rPr sz="700" spc="20" dirty="0">
                <a:latin typeface="Verdana"/>
                <a:cs typeface="Verdana"/>
              </a:rPr>
              <a:t>we </a:t>
            </a:r>
            <a:r>
              <a:rPr sz="700" spc="10" dirty="0">
                <a:latin typeface="Verdana"/>
                <a:cs typeface="Verdana"/>
              </a:rPr>
              <a:t>work, </a:t>
            </a:r>
            <a:r>
              <a:rPr sz="700" spc="20" dirty="0">
                <a:latin typeface="Verdana"/>
                <a:cs typeface="Verdana"/>
              </a:rPr>
              <a:t>we </a:t>
            </a:r>
            <a:r>
              <a:rPr sz="700" spc="15" dirty="0">
                <a:latin typeface="Verdana"/>
                <a:cs typeface="Verdana"/>
              </a:rPr>
              <a:t>selectively stage these modified </a:t>
            </a:r>
            <a:r>
              <a:rPr sz="700" spc="10" dirty="0">
                <a:latin typeface="Verdana"/>
                <a:cs typeface="Verdana"/>
              </a:rPr>
              <a:t>files </a:t>
            </a:r>
            <a:r>
              <a:rPr sz="700" spc="15" dirty="0">
                <a:latin typeface="Verdana"/>
                <a:cs typeface="Verdana"/>
              </a:rPr>
              <a:t>and then </a:t>
            </a:r>
            <a:r>
              <a:rPr sz="700" spc="20" dirty="0">
                <a:latin typeface="Verdana"/>
                <a:cs typeface="Verdana"/>
              </a:rPr>
              <a:t>commit </a:t>
            </a:r>
            <a:r>
              <a:rPr sz="700" spc="15" dirty="0">
                <a:latin typeface="Verdana"/>
                <a:cs typeface="Verdana"/>
              </a:rPr>
              <a:t>all those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staged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changes,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cycle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repeats.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17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24688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Recording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changes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to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repository</a:t>
            </a:r>
            <a:endParaRPr sz="105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003" y="1630840"/>
            <a:ext cx="4349475" cy="12571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243582" y="2921685"/>
            <a:ext cx="4264025" cy="5791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7785" indent="-58419">
              <a:lnSpc>
                <a:spcPct val="100000"/>
              </a:lnSpc>
              <a:spcBef>
                <a:spcPts val="405"/>
              </a:spcBef>
              <a:buChar char="•"/>
              <a:tabLst>
                <a:tab pos="58419" algn="l"/>
              </a:tabLst>
            </a:pPr>
            <a:r>
              <a:rPr sz="700" spc="15" dirty="0">
                <a:latin typeface="Arial MT"/>
                <a:cs typeface="Arial MT"/>
              </a:rPr>
              <a:t>Determine which</a:t>
            </a:r>
            <a:r>
              <a:rPr sz="700" spc="10" dirty="0">
                <a:latin typeface="Arial MT"/>
                <a:cs typeface="Arial MT"/>
              </a:rPr>
              <a:t> files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are in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5" dirty="0">
                <a:latin typeface="Arial MT"/>
                <a:cs typeface="Arial MT"/>
              </a:rPr>
              <a:t>which</a:t>
            </a:r>
            <a:r>
              <a:rPr sz="700" spc="25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state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5" dirty="0">
                <a:latin typeface="Arial MT"/>
                <a:cs typeface="Arial MT"/>
              </a:rPr>
              <a:t>using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the</a:t>
            </a:r>
            <a:r>
              <a:rPr sz="700" spc="30" dirty="0">
                <a:latin typeface="Arial MT"/>
                <a:cs typeface="Arial MT"/>
              </a:rPr>
              <a:t> </a:t>
            </a:r>
            <a:r>
              <a:rPr sz="700" b="1" i="1" spc="10" dirty="0">
                <a:latin typeface="Arial"/>
                <a:cs typeface="Arial"/>
              </a:rPr>
              <a:t>git status</a:t>
            </a:r>
            <a:r>
              <a:rPr sz="700" b="1" i="1" spc="15" dirty="0">
                <a:latin typeface="Arial"/>
                <a:cs typeface="Arial"/>
              </a:rPr>
              <a:t> </a:t>
            </a:r>
            <a:r>
              <a:rPr sz="700" spc="15" dirty="0">
                <a:latin typeface="Arial MT"/>
                <a:cs typeface="Arial MT"/>
              </a:rPr>
              <a:t>command.</a:t>
            </a:r>
            <a:endParaRPr sz="700">
              <a:latin typeface="Arial MT"/>
              <a:cs typeface="Arial MT"/>
            </a:endParaRPr>
          </a:p>
          <a:p>
            <a:pPr marL="57785" indent="-58419">
              <a:lnSpc>
                <a:spcPct val="100000"/>
              </a:lnSpc>
              <a:spcBef>
                <a:spcPts val="315"/>
              </a:spcBef>
              <a:buChar char="•"/>
              <a:tabLst>
                <a:tab pos="58419" algn="l"/>
              </a:tabLst>
            </a:pPr>
            <a:r>
              <a:rPr sz="700" spc="15" dirty="0">
                <a:latin typeface="Arial MT"/>
                <a:cs typeface="Arial MT"/>
              </a:rPr>
              <a:t>Using</a:t>
            </a:r>
            <a:r>
              <a:rPr sz="700" spc="204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the</a:t>
            </a:r>
            <a:r>
              <a:rPr sz="700" spc="15" dirty="0">
                <a:latin typeface="Arial MT"/>
                <a:cs typeface="Arial MT"/>
              </a:rPr>
              <a:t> </a:t>
            </a:r>
            <a:r>
              <a:rPr sz="700" spc="20" dirty="0">
                <a:latin typeface="Arial MT"/>
                <a:cs typeface="Arial MT"/>
              </a:rPr>
              <a:t>command</a:t>
            </a:r>
            <a:r>
              <a:rPr sz="700" spc="210" dirty="0">
                <a:latin typeface="Arial MT"/>
                <a:cs typeface="Arial MT"/>
              </a:rPr>
              <a:t> </a:t>
            </a:r>
            <a:r>
              <a:rPr sz="700" b="1" i="1" spc="10" dirty="0">
                <a:latin typeface="Arial"/>
                <a:cs typeface="Arial"/>
              </a:rPr>
              <a:t>git status</a:t>
            </a:r>
            <a:r>
              <a:rPr sz="700" b="1" i="1" spc="25" dirty="0">
                <a:latin typeface="Arial"/>
                <a:cs typeface="Arial"/>
              </a:rPr>
              <a:t> </a:t>
            </a:r>
            <a:r>
              <a:rPr sz="700" b="1" i="1" spc="10" dirty="0">
                <a:latin typeface="Arial"/>
                <a:cs typeface="Arial"/>
              </a:rPr>
              <a:t>-s</a:t>
            </a:r>
            <a:r>
              <a:rPr sz="700" b="1" i="1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 MT"/>
                <a:cs typeface="Arial MT"/>
              </a:rPr>
              <a:t>or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b="1" i="1" spc="10" dirty="0">
                <a:latin typeface="Arial"/>
                <a:cs typeface="Arial"/>
              </a:rPr>
              <a:t>git status</a:t>
            </a:r>
            <a:r>
              <a:rPr sz="700" b="1" i="1" spc="15" dirty="0">
                <a:latin typeface="Arial"/>
                <a:cs typeface="Arial"/>
              </a:rPr>
              <a:t> </a:t>
            </a:r>
            <a:r>
              <a:rPr sz="700" b="1" i="1" spc="10" dirty="0">
                <a:latin typeface="Arial"/>
                <a:cs typeface="Arial"/>
              </a:rPr>
              <a:t>–short</a:t>
            </a:r>
            <a:r>
              <a:rPr sz="700" b="1" i="1" spc="20" dirty="0">
                <a:latin typeface="Arial"/>
                <a:cs typeface="Arial"/>
              </a:rPr>
              <a:t> </a:t>
            </a:r>
            <a:r>
              <a:rPr sz="700" spc="10" dirty="0">
                <a:latin typeface="Arial MT"/>
                <a:cs typeface="Arial MT"/>
              </a:rPr>
              <a:t>get</a:t>
            </a:r>
            <a:r>
              <a:rPr sz="700" spc="15" dirty="0">
                <a:latin typeface="Arial MT"/>
                <a:cs typeface="Arial MT"/>
              </a:rPr>
              <a:t> simplified</a:t>
            </a:r>
            <a:r>
              <a:rPr sz="700" spc="-25" dirty="0">
                <a:latin typeface="Arial MT"/>
                <a:cs typeface="Arial MT"/>
              </a:rPr>
              <a:t> </a:t>
            </a:r>
            <a:r>
              <a:rPr sz="700" spc="15" dirty="0">
                <a:latin typeface="Arial MT"/>
                <a:cs typeface="Arial MT"/>
              </a:rPr>
              <a:t>status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of files</a:t>
            </a:r>
            <a:endParaRPr sz="700">
              <a:latin typeface="Arial MT"/>
              <a:cs typeface="Arial MT"/>
            </a:endParaRPr>
          </a:p>
          <a:p>
            <a:pPr marR="5080">
              <a:lnSpc>
                <a:spcPct val="107100"/>
              </a:lnSpc>
              <a:spcBef>
                <a:spcPts val="250"/>
              </a:spcBef>
              <a:buFont typeface="Arial MT"/>
              <a:buChar char="•"/>
              <a:tabLst>
                <a:tab pos="64135" algn="l"/>
              </a:tabLst>
            </a:pPr>
            <a:r>
              <a:rPr sz="700" spc="-25" dirty="0">
                <a:latin typeface="Verdana"/>
                <a:cs typeface="Verdana"/>
              </a:rPr>
              <a:t>To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ignore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</a:t>
            </a:r>
            <a:r>
              <a:rPr sz="700" spc="10" dirty="0">
                <a:latin typeface="Arial MT"/>
                <a:cs typeface="Arial MT"/>
              </a:rPr>
              <a:t>iles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that </a:t>
            </a:r>
            <a:r>
              <a:rPr sz="700" spc="5" dirty="0">
                <a:latin typeface="Arial MT"/>
                <a:cs typeface="Arial MT"/>
              </a:rPr>
              <a:t>you</a:t>
            </a:r>
            <a:r>
              <a:rPr sz="700" spc="25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don’t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want</a:t>
            </a:r>
            <a:r>
              <a:rPr sz="700" spc="4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Git</a:t>
            </a:r>
            <a:r>
              <a:rPr sz="700" spc="25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to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5" dirty="0">
                <a:latin typeface="Arial MT"/>
                <a:cs typeface="Arial MT"/>
              </a:rPr>
              <a:t>automatically</a:t>
            </a:r>
            <a:r>
              <a:rPr sz="700" spc="200" dirty="0">
                <a:latin typeface="Arial MT"/>
                <a:cs typeface="Arial MT"/>
              </a:rPr>
              <a:t> </a:t>
            </a:r>
            <a:r>
              <a:rPr sz="700" spc="15" dirty="0">
                <a:latin typeface="Arial MT"/>
                <a:cs typeface="Arial MT"/>
              </a:rPr>
              <a:t>like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5" dirty="0">
                <a:latin typeface="Arial MT"/>
                <a:cs typeface="Arial MT"/>
              </a:rPr>
              <a:t>log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files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or </a:t>
            </a:r>
            <a:r>
              <a:rPr sz="700" spc="15" dirty="0">
                <a:latin typeface="Arial MT"/>
                <a:cs typeface="Arial MT"/>
              </a:rPr>
              <a:t>system</a:t>
            </a:r>
            <a:r>
              <a:rPr sz="700" spc="25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files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create</a:t>
            </a:r>
            <a:r>
              <a:rPr sz="700" spc="15" dirty="0">
                <a:latin typeface="Arial MT"/>
                <a:cs typeface="Arial MT"/>
              </a:rPr>
              <a:t> a </a:t>
            </a:r>
            <a:r>
              <a:rPr sz="700" spc="10" dirty="0">
                <a:latin typeface="Arial MT"/>
                <a:cs typeface="Arial MT"/>
              </a:rPr>
              <a:t>file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listing </a:t>
            </a:r>
            <a:r>
              <a:rPr sz="700" spc="-18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patterns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to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15" dirty="0">
                <a:latin typeface="Arial MT"/>
                <a:cs typeface="Arial MT"/>
              </a:rPr>
              <a:t>match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5" dirty="0">
                <a:latin typeface="Arial MT"/>
                <a:cs typeface="Arial MT"/>
              </a:rPr>
              <a:t>them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15" dirty="0">
                <a:latin typeface="Arial MT"/>
                <a:cs typeface="Arial MT"/>
              </a:rPr>
              <a:t>named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.gitignore.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5" dirty="0">
                <a:latin typeface="Arial MT"/>
                <a:cs typeface="Arial MT"/>
              </a:rPr>
              <a:t>Here</a:t>
            </a:r>
            <a:r>
              <a:rPr sz="700" spc="2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is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5" dirty="0">
                <a:latin typeface="Arial MT"/>
                <a:cs typeface="Arial MT"/>
              </a:rPr>
              <a:t>an example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.gitignore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file: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54098" y="714501"/>
            <a:ext cx="4813300" cy="3612515"/>
            <a:chOff x="2054098" y="714501"/>
            <a:chExt cx="4813300" cy="361251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3021" y="3445856"/>
              <a:ext cx="614145" cy="2527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60448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18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410710" cy="2176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Viewing</a:t>
            </a:r>
            <a:r>
              <a:rPr sz="105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commit</a:t>
            </a:r>
            <a:r>
              <a:rPr sz="1050" spc="-6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history</a:t>
            </a:r>
            <a:endParaRPr sz="1050">
              <a:latin typeface="Verdana"/>
              <a:cs typeface="Verdana"/>
            </a:endParaRPr>
          </a:p>
          <a:p>
            <a:pPr marL="130810" indent="-6413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15" dirty="0">
                <a:latin typeface="Verdana"/>
                <a:cs typeface="Verdana"/>
              </a:rPr>
              <a:t>Most basic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powerful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tool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view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commit</a:t>
            </a:r>
            <a:r>
              <a:rPr sz="700" spc="15" dirty="0">
                <a:latin typeface="Verdana"/>
                <a:cs typeface="Verdana"/>
              </a:rPr>
              <a:t> history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git</a:t>
            </a:r>
            <a:r>
              <a:rPr sz="700" b="1" i="1" spc="1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log</a:t>
            </a:r>
            <a:r>
              <a:rPr sz="700" b="1" i="1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command.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00">
              <a:latin typeface="Verdana"/>
              <a:cs typeface="Verdana"/>
            </a:endParaRPr>
          </a:p>
          <a:p>
            <a:pPr marL="130810">
              <a:lnSpc>
                <a:spcPct val="100000"/>
              </a:lnSpc>
            </a:pPr>
            <a:r>
              <a:rPr sz="700" b="1" i="1" spc="15" dirty="0">
                <a:latin typeface="Verdana"/>
                <a:cs typeface="Verdana"/>
              </a:rPr>
              <a:t>git</a:t>
            </a:r>
            <a:r>
              <a:rPr sz="700" b="1" i="1" spc="-2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log</a:t>
            </a:r>
            <a:r>
              <a:rPr sz="700" b="1" i="1" spc="-15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-p</a:t>
            </a:r>
            <a:r>
              <a:rPr sz="700" b="1" i="1" spc="-5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-2</a:t>
            </a:r>
            <a:endParaRPr sz="700">
              <a:latin typeface="Verdana"/>
              <a:cs typeface="Verdana"/>
            </a:endParaRPr>
          </a:p>
          <a:p>
            <a:pPr marL="67310" marR="5080">
              <a:lnSpc>
                <a:spcPct val="105700"/>
              </a:lnSpc>
              <a:spcBef>
                <a:spcPts val="275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15" dirty="0">
                <a:latin typeface="Verdana"/>
                <a:cs typeface="Verdana"/>
              </a:rPr>
              <a:t>Using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options is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-p </a:t>
            </a:r>
            <a:r>
              <a:rPr sz="700" spc="10" dirty="0">
                <a:latin typeface="Verdana"/>
                <a:cs typeface="Verdana"/>
              </a:rPr>
              <a:t>or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--patch,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which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shows the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difference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(the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i="1" spc="15" dirty="0">
                <a:latin typeface="Verdana"/>
                <a:cs typeface="Verdana"/>
              </a:rPr>
              <a:t>patch</a:t>
            </a:r>
            <a:r>
              <a:rPr sz="700" i="1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output) introduced in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each commit. </a:t>
            </a:r>
            <a:r>
              <a:rPr sz="700" dirty="0">
                <a:latin typeface="Verdana"/>
                <a:cs typeface="Verdana"/>
              </a:rPr>
              <a:t>You </a:t>
            </a:r>
            <a:r>
              <a:rPr sz="700" spc="15" dirty="0">
                <a:latin typeface="Verdana"/>
                <a:cs typeface="Verdana"/>
              </a:rPr>
              <a:t>can also limit the number of log entries displayed, such as using -2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show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only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last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two entries.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Verdana"/>
              <a:cs typeface="Verdana"/>
            </a:endParaRPr>
          </a:p>
          <a:p>
            <a:pPr marL="99060">
              <a:lnSpc>
                <a:spcPct val="100000"/>
              </a:lnSpc>
              <a:spcBef>
                <a:spcPts val="5"/>
              </a:spcBef>
            </a:pPr>
            <a:r>
              <a:rPr sz="700" b="1" i="1" spc="15" dirty="0">
                <a:latin typeface="Verdana"/>
                <a:cs typeface="Verdana"/>
              </a:rPr>
              <a:t>git</a:t>
            </a:r>
            <a:r>
              <a:rPr sz="700" b="1" i="1" spc="-25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log</a:t>
            </a:r>
            <a:r>
              <a:rPr sz="700" b="1" i="1" spc="-15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–stat</a:t>
            </a:r>
            <a:endParaRPr sz="700">
              <a:latin typeface="Verdana"/>
              <a:cs typeface="Verdana"/>
            </a:endParaRPr>
          </a:p>
          <a:p>
            <a:pPr marL="141605" indent="-74930">
              <a:lnSpc>
                <a:spcPct val="100000"/>
              </a:lnSpc>
              <a:spcBef>
                <a:spcPts val="310"/>
              </a:spcBef>
              <a:buFont typeface="Wingdings"/>
              <a:buChar char=""/>
              <a:tabLst>
                <a:tab pos="142240" algn="l"/>
              </a:tabLst>
            </a:pPr>
            <a:r>
              <a:rPr sz="700" spc="-25" dirty="0">
                <a:latin typeface="Verdana"/>
                <a:cs typeface="Verdana"/>
              </a:rPr>
              <a:t>To</a:t>
            </a:r>
            <a:r>
              <a:rPr sz="700" spc="15" dirty="0">
                <a:latin typeface="Verdana"/>
                <a:cs typeface="Verdana"/>
              </a:rPr>
              <a:t> see abbreviated stats</a:t>
            </a:r>
            <a:r>
              <a:rPr sz="700" spc="10" dirty="0">
                <a:latin typeface="Verdana"/>
                <a:cs typeface="Verdana"/>
              </a:rPr>
              <a:t> for</a:t>
            </a:r>
            <a:r>
              <a:rPr sz="700" spc="15" dirty="0">
                <a:latin typeface="Verdana"/>
                <a:cs typeface="Verdana"/>
              </a:rPr>
              <a:t> each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commit,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we</a:t>
            </a:r>
            <a:r>
              <a:rPr sz="700" spc="15" dirty="0">
                <a:latin typeface="Verdana"/>
                <a:cs typeface="Verdana"/>
              </a:rPr>
              <a:t> can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use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--stat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option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1200">
              <a:latin typeface="Verdana"/>
              <a:cs typeface="Verdana"/>
            </a:endParaRPr>
          </a:p>
          <a:p>
            <a:pPr marL="99060">
              <a:lnSpc>
                <a:spcPct val="100000"/>
              </a:lnSpc>
            </a:pPr>
            <a:r>
              <a:rPr sz="700" b="1" i="1" spc="15" dirty="0">
                <a:latin typeface="Verdana"/>
                <a:cs typeface="Verdana"/>
              </a:rPr>
              <a:t>git</a:t>
            </a:r>
            <a:r>
              <a:rPr sz="700" b="1" i="1" spc="-15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log</a:t>
            </a:r>
            <a:r>
              <a:rPr sz="700" b="1" i="1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--pretty=oneline</a:t>
            </a:r>
            <a:endParaRPr sz="700">
              <a:latin typeface="Verdana"/>
              <a:cs typeface="Verdana"/>
            </a:endParaRPr>
          </a:p>
          <a:p>
            <a:pPr marL="141605" indent="-74930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142240" algn="l"/>
              </a:tabLst>
            </a:pPr>
            <a:r>
              <a:rPr sz="700" spc="15" dirty="0">
                <a:latin typeface="Verdana"/>
                <a:cs typeface="Verdana"/>
              </a:rPr>
              <a:t>The option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-–pretty</a:t>
            </a:r>
            <a:r>
              <a:rPr sz="700" b="1" i="1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changes the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log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output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formats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other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than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default.</a:t>
            </a:r>
            <a:endParaRPr sz="700">
              <a:latin typeface="Verdana"/>
              <a:cs typeface="Verdana"/>
            </a:endParaRPr>
          </a:p>
          <a:p>
            <a:pPr marL="67310">
              <a:lnSpc>
                <a:spcPct val="100000"/>
              </a:lnSpc>
              <a:spcBef>
                <a:spcPts val="50"/>
              </a:spcBef>
            </a:pP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b="1" i="1" spc="15" dirty="0">
                <a:latin typeface="Verdana"/>
                <a:cs typeface="Verdana"/>
              </a:rPr>
              <a:t>oneline</a:t>
            </a:r>
            <a:r>
              <a:rPr sz="700" b="1" i="1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option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prints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each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commit </a:t>
            </a:r>
            <a:r>
              <a:rPr sz="700" spc="15" dirty="0">
                <a:latin typeface="Verdana"/>
                <a:cs typeface="Verdana"/>
              </a:rPr>
              <a:t>on 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single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line.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short,</a:t>
            </a:r>
            <a:r>
              <a:rPr sz="700" b="1" i="1" spc="25" dirty="0">
                <a:latin typeface="Verdana"/>
                <a:cs typeface="Verdana"/>
              </a:rPr>
              <a:t> </a:t>
            </a:r>
            <a:r>
              <a:rPr sz="700" b="1" i="1" spc="10" dirty="0">
                <a:latin typeface="Verdana"/>
                <a:cs typeface="Verdana"/>
              </a:rPr>
              <a:t>full,</a:t>
            </a:r>
            <a:r>
              <a:rPr sz="700" b="1" i="1" spc="5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and</a:t>
            </a:r>
            <a:r>
              <a:rPr sz="700" b="1" i="1" spc="4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fulleroptions</a:t>
            </a:r>
            <a:endParaRPr sz="700">
              <a:latin typeface="Verdana"/>
              <a:cs typeface="Verdana"/>
            </a:endParaRPr>
          </a:p>
          <a:p>
            <a:pPr marL="67310">
              <a:lnSpc>
                <a:spcPct val="100000"/>
              </a:lnSpc>
              <a:spcBef>
                <a:spcPts val="60"/>
              </a:spcBef>
            </a:pPr>
            <a:r>
              <a:rPr sz="700" spc="20" dirty="0">
                <a:latin typeface="Verdana"/>
                <a:cs typeface="Verdana"/>
              </a:rPr>
              <a:t>show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output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roughly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20" dirty="0">
                <a:latin typeface="Verdana"/>
                <a:cs typeface="Verdana"/>
              </a:rPr>
              <a:t>same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format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but with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less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more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information,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respectively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19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51020" cy="2368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Undoing</a:t>
            </a:r>
            <a:r>
              <a:rPr sz="1050" spc="-6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Things</a:t>
            </a:r>
            <a:endParaRPr sz="1050">
              <a:latin typeface="Verdana"/>
              <a:cs typeface="Verdana"/>
            </a:endParaRPr>
          </a:p>
          <a:p>
            <a:pPr marL="130810" indent="-6413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15" dirty="0">
                <a:latin typeface="Verdana"/>
                <a:cs typeface="Verdana"/>
              </a:rPr>
              <a:t>This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is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one of the</a:t>
            </a:r>
            <a:r>
              <a:rPr sz="700" spc="10" dirty="0">
                <a:latin typeface="Verdana"/>
                <a:cs typeface="Verdana"/>
              </a:rPr>
              <a:t> few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areas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where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0" dirty="0">
                <a:latin typeface="Verdana"/>
                <a:cs typeface="Verdana"/>
              </a:rPr>
              <a:t> may </a:t>
            </a:r>
            <a:r>
              <a:rPr sz="700" spc="15" dirty="0">
                <a:latin typeface="Verdana"/>
                <a:cs typeface="Verdana"/>
              </a:rPr>
              <a:t>lose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some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 if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do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wrong.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67310" marR="198120">
              <a:lnSpc>
                <a:spcPct val="107100"/>
              </a:lnSpc>
              <a:buFont typeface="Arial MT"/>
              <a:buChar char="•"/>
              <a:tabLst>
                <a:tab pos="131445" algn="l"/>
              </a:tabLst>
            </a:pPr>
            <a:r>
              <a:rPr sz="700" spc="15" dirty="0">
                <a:latin typeface="Verdana"/>
                <a:cs typeface="Verdana"/>
              </a:rPr>
              <a:t>One of the </a:t>
            </a:r>
            <a:r>
              <a:rPr sz="700" spc="20" dirty="0">
                <a:latin typeface="Verdana"/>
                <a:cs typeface="Verdana"/>
              </a:rPr>
              <a:t>common </a:t>
            </a:r>
            <a:r>
              <a:rPr sz="700" spc="15" dirty="0">
                <a:latin typeface="Verdana"/>
                <a:cs typeface="Verdana"/>
              </a:rPr>
              <a:t>undo </a:t>
            </a:r>
            <a:r>
              <a:rPr sz="700" spc="10" dirty="0">
                <a:latin typeface="Verdana"/>
                <a:cs typeface="Verdana"/>
              </a:rPr>
              <a:t>takes </a:t>
            </a:r>
            <a:r>
              <a:rPr sz="700" spc="15" dirty="0">
                <a:latin typeface="Verdana"/>
                <a:cs typeface="Verdana"/>
              </a:rPr>
              <a:t>place when </a:t>
            </a:r>
            <a:r>
              <a:rPr sz="700" spc="20" dirty="0">
                <a:latin typeface="Verdana"/>
                <a:cs typeface="Verdana"/>
              </a:rPr>
              <a:t>commit </a:t>
            </a:r>
            <a:r>
              <a:rPr sz="700" spc="15" dirty="0">
                <a:latin typeface="Verdana"/>
                <a:cs typeface="Verdana"/>
              </a:rPr>
              <a:t>is done </a:t>
            </a:r>
            <a:r>
              <a:rPr sz="700" spc="10" dirty="0">
                <a:latin typeface="Verdana"/>
                <a:cs typeface="Verdana"/>
              </a:rPr>
              <a:t>too </a:t>
            </a:r>
            <a:r>
              <a:rPr sz="700" spc="15" dirty="0">
                <a:latin typeface="Verdana"/>
                <a:cs typeface="Verdana"/>
              </a:rPr>
              <a:t>early and possibly we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forget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add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some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files,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or </a:t>
            </a:r>
            <a:r>
              <a:rPr sz="700" spc="20" dirty="0">
                <a:latin typeface="Verdana"/>
                <a:cs typeface="Verdana"/>
              </a:rPr>
              <a:t>we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mess </a:t>
            </a:r>
            <a:r>
              <a:rPr sz="700" spc="20" dirty="0">
                <a:latin typeface="Verdana"/>
                <a:cs typeface="Verdana"/>
              </a:rPr>
              <a:t>up</a:t>
            </a:r>
            <a:r>
              <a:rPr sz="700" spc="15" dirty="0">
                <a:latin typeface="Verdana"/>
                <a:cs typeface="Verdana"/>
              </a:rPr>
              <a:t> our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commit</a:t>
            </a:r>
            <a:r>
              <a:rPr sz="700" spc="15" dirty="0">
                <a:latin typeface="Verdana"/>
                <a:cs typeface="Verdana"/>
              </a:rPr>
              <a:t> message.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67310" marR="146685">
              <a:lnSpc>
                <a:spcPct val="107100"/>
              </a:lnSpc>
              <a:buFont typeface="Arial MT"/>
              <a:buChar char="•"/>
              <a:tabLst>
                <a:tab pos="131445" algn="l"/>
              </a:tabLst>
            </a:pPr>
            <a:r>
              <a:rPr sz="700" spc="10" dirty="0">
                <a:latin typeface="Verdana"/>
                <a:cs typeface="Verdana"/>
              </a:rPr>
              <a:t>If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want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redo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that commit, make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additional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changes</a:t>
            </a:r>
            <a:r>
              <a:rPr sz="700" spc="10" dirty="0">
                <a:latin typeface="Verdana"/>
                <a:cs typeface="Verdana"/>
              </a:rPr>
              <a:t> you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forgot,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stage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them,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commit</a:t>
            </a:r>
            <a:r>
              <a:rPr sz="700" spc="15" dirty="0">
                <a:latin typeface="Verdana"/>
                <a:cs typeface="Verdana"/>
              </a:rPr>
              <a:t> again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using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b="1" i="1" spc="20" dirty="0">
                <a:latin typeface="Verdana"/>
                <a:cs typeface="Verdana"/>
              </a:rPr>
              <a:t>--amend</a:t>
            </a:r>
            <a:r>
              <a:rPr sz="700" b="1" i="1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option: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b="1" i="1" spc="20" dirty="0">
                <a:latin typeface="Verdana"/>
                <a:cs typeface="Verdana"/>
              </a:rPr>
              <a:t>$ </a:t>
            </a:r>
            <a:r>
              <a:rPr sz="700" b="1" i="1" spc="15" dirty="0">
                <a:latin typeface="Verdana"/>
                <a:cs typeface="Verdana"/>
              </a:rPr>
              <a:t>git</a:t>
            </a:r>
            <a:r>
              <a:rPr sz="700" b="1" i="1" spc="5" dirty="0">
                <a:latin typeface="Verdana"/>
                <a:cs typeface="Verdana"/>
              </a:rPr>
              <a:t> </a:t>
            </a:r>
            <a:r>
              <a:rPr sz="700" b="1" i="1" spc="20" dirty="0">
                <a:latin typeface="Verdana"/>
                <a:cs typeface="Verdana"/>
              </a:rPr>
              <a:t>commit –amend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67310" marR="5080">
              <a:lnSpc>
                <a:spcPct val="106300"/>
              </a:lnSpc>
              <a:buFont typeface="Arial MT"/>
              <a:buChar char="•"/>
              <a:tabLst>
                <a:tab pos="131445" algn="l"/>
              </a:tabLst>
            </a:pPr>
            <a:r>
              <a:rPr sz="700" spc="1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above </a:t>
            </a:r>
            <a:r>
              <a:rPr sz="700" spc="20" dirty="0">
                <a:latin typeface="Verdana"/>
                <a:cs typeface="Verdana"/>
              </a:rPr>
              <a:t>command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takes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staging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uses it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commit. </a:t>
            </a:r>
            <a:r>
              <a:rPr sz="700" spc="10" dirty="0">
                <a:latin typeface="Verdana"/>
                <a:cs typeface="Verdana"/>
              </a:rPr>
              <a:t>If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you’ve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made 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no changes since the last commit, </a:t>
            </a:r>
            <a:r>
              <a:rPr sz="700" spc="10" dirty="0">
                <a:latin typeface="Verdana"/>
                <a:cs typeface="Verdana"/>
              </a:rPr>
              <a:t>for </a:t>
            </a:r>
            <a:r>
              <a:rPr sz="700" spc="15" dirty="0">
                <a:latin typeface="Verdana"/>
                <a:cs typeface="Verdana"/>
              </a:rPr>
              <a:t>instance, </a:t>
            </a:r>
            <a:r>
              <a:rPr sz="700" spc="10" dirty="0">
                <a:latin typeface="Verdana"/>
                <a:cs typeface="Verdana"/>
              </a:rPr>
              <a:t>you </a:t>
            </a:r>
            <a:r>
              <a:rPr sz="700" spc="15" dirty="0">
                <a:latin typeface="Verdana"/>
                <a:cs typeface="Verdana"/>
              </a:rPr>
              <a:t>run this </a:t>
            </a:r>
            <a:r>
              <a:rPr sz="700" spc="20" dirty="0">
                <a:latin typeface="Verdana"/>
                <a:cs typeface="Verdana"/>
              </a:rPr>
              <a:t>command </a:t>
            </a:r>
            <a:r>
              <a:rPr sz="700" spc="15" dirty="0">
                <a:latin typeface="Verdana"/>
                <a:cs typeface="Verdana"/>
              </a:rPr>
              <a:t>immediately </a:t>
            </a:r>
            <a:r>
              <a:rPr sz="700" spc="10" dirty="0">
                <a:latin typeface="Verdana"/>
                <a:cs typeface="Verdana"/>
              </a:rPr>
              <a:t>after 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previous commit,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then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snapshot will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look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exactly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same,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all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you’ll</a:t>
            </a:r>
            <a:r>
              <a:rPr sz="700" spc="15" dirty="0">
                <a:latin typeface="Verdana"/>
                <a:cs typeface="Verdana"/>
              </a:rPr>
              <a:t> change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is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commit</a:t>
            </a:r>
            <a:r>
              <a:rPr sz="700" spc="15" dirty="0">
                <a:latin typeface="Verdana"/>
                <a:cs typeface="Verdana"/>
              </a:rPr>
              <a:t> message.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67310" marR="121920">
              <a:lnSpc>
                <a:spcPct val="105700"/>
              </a:lnSpc>
              <a:buFont typeface="Arial MT"/>
              <a:buChar char="•"/>
              <a:tabLst>
                <a:tab pos="131445" algn="l"/>
              </a:tabLst>
            </a:pP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20" dirty="0">
                <a:latin typeface="Verdana"/>
                <a:cs typeface="Verdana"/>
              </a:rPr>
              <a:t>same </a:t>
            </a:r>
            <a:r>
              <a:rPr sz="700" spc="15" dirty="0">
                <a:latin typeface="Verdana"/>
                <a:cs typeface="Verdana"/>
              </a:rPr>
              <a:t>commit-message editor </a:t>
            </a:r>
            <a:r>
              <a:rPr sz="700" spc="10" dirty="0">
                <a:latin typeface="Verdana"/>
                <a:cs typeface="Verdana"/>
              </a:rPr>
              <a:t>fires up, </a:t>
            </a:r>
            <a:r>
              <a:rPr sz="700" spc="15" dirty="0">
                <a:latin typeface="Verdana"/>
                <a:cs typeface="Verdana"/>
              </a:rPr>
              <a:t>but it already contains the message of </a:t>
            </a:r>
            <a:r>
              <a:rPr sz="700" spc="10" dirty="0">
                <a:latin typeface="Verdana"/>
                <a:cs typeface="Verdana"/>
              </a:rPr>
              <a:t>your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previous commit. </a:t>
            </a:r>
            <a:r>
              <a:rPr sz="700" dirty="0">
                <a:latin typeface="Verdana"/>
                <a:cs typeface="Verdana"/>
              </a:rPr>
              <a:t>You </a:t>
            </a:r>
            <a:r>
              <a:rPr sz="700" spc="15" dirty="0">
                <a:latin typeface="Verdana"/>
                <a:cs typeface="Verdana"/>
              </a:rPr>
              <a:t>can edit the message the </a:t>
            </a:r>
            <a:r>
              <a:rPr sz="700" spc="20" dirty="0">
                <a:latin typeface="Verdana"/>
                <a:cs typeface="Verdana"/>
              </a:rPr>
              <a:t>same </a:t>
            </a:r>
            <a:r>
              <a:rPr sz="700" spc="15" dirty="0">
                <a:latin typeface="Verdana"/>
                <a:cs typeface="Verdana"/>
              </a:rPr>
              <a:t>as always, but it overwrites </a:t>
            </a:r>
            <a:r>
              <a:rPr sz="700" spc="10" dirty="0">
                <a:latin typeface="Verdana"/>
                <a:cs typeface="Verdana"/>
              </a:rPr>
              <a:t>your </a:t>
            </a:r>
            <a:r>
              <a:rPr sz="700" spc="15" dirty="0">
                <a:latin typeface="Verdana"/>
                <a:cs typeface="Verdana"/>
              </a:rPr>
              <a:t> previous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commit.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5191" y="416826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2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1822" y="1225575"/>
            <a:ext cx="1931035" cy="14204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050" spc="-6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Objectives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700" spc="-25" dirty="0">
                <a:latin typeface="Verdana"/>
                <a:cs typeface="Verdana"/>
              </a:rPr>
              <a:t>To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understand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25" dirty="0">
                <a:latin typeface="Verdana"/>
                <a:cs typeface="Verdana"/>
              </a:rPr>
              <a:t>…</a:t>
            </a:r>
            <a:endParaRPr sz="700">
              <a:latin typeface="Verdana"/>
              <a:cs typeface="Verdana"/>
            </a:endParaRPr>
          </a:p>
          <a:p>
            <a:pPr marL="180975" indent="-181610">
              <a:lnSpc>
                <a:spcPct val="100000"/>
              </a:lnSpc>
              <a:spcBef>
                <a:spcPts val="635"/>
              </a:spcBef>
              <a:buClr>
                <a:srgbClr val="006FAC"/>
              </a:buClr>
              <a:buFont typeface="Wingdings"/>
              <a:buChar char=""/>
              <a:tabLst>
                <a:tab pos="180975" algn="l"/>
                <a:tab pos="181610" algn="l"/>
              </a:tabLst>
            </a:pP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-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Basics</a:t>
            </a:r>
            <a:endParaRPr sz="700">
              <a:latin typeface="Verdana"/>
              <a:cs typeface="Verdana"/>
            </a:endParaRPr>
          </a:p>
          <a:p>
            <a:pPr marL="180975" indent="-181610">
              <a:lnSpc>
                <a:spcPct val="100000"/>
              </a:lnSpc>
              <a:spcBef>
                <a:spcPts val="745"/>
              </a:spcBef>
              <a:buClr>
                <a:srgbClr val="006FAC"/>
              </a:buClr>
              <a:buFont typeface="Wingdings"/>
              <a:buChar char=""/>
              <a:tabLst>
                <a:tab pos="180975" algn="l"/>
                <a:tab pos="181610" algn="l"/>
              </a:tabLst>
            </a:pPr>
            <a:r>
              <a:rPr sz="700" spc="15" dirty="0">
                <a:latin typeface="Verdana"/>
                <a:cs typeface="Verdana"/>
              </a:rPr>
              <a:t>Getting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Repository</a:t>
            </a:r>
            <a:endParaRPr sz="700">
              <a:latin typeface="Verdana"/>
              <a:cs typeface="Verdana"/>
            </a:endParaRPr>
          </a:p>
          <a:p>
            <a:pPr marL="180975" indent="-181610">
              <a:lnSpc>
                <a:spcPct val="100000"/>
              </a:lnSpc>
              <a:spcBef>
                <a:spcPts val="745"/>
              </a:spcBef>
              <a:buClr>
                <a:srgbClr val="006FAC"/>
              </a:buClr>
              <a:buFont typeface="Wingdings"/>
              <a:buChar char=""/>
              <a:tabLst>
                <a:tab pos="180975" algn="l"/>
                <a:tab pos="181610" algn="l"/>
              </a:tabLst>
            </a:pPr>
            <a:r>
              <a:rPr sz="700" spc="15" dirty="0">
                <a:latin typeface="Verdana"/>
                <a:cs typeface="Verdana"/>
              </a:rPr>
              <a:t>Recording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Changes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Repository</a:t>
            </a:r>
            <a:endParaRPr sz="700">
              <a:latin typeface="Verdana"/>
              <a:cs typeface="Verdana"/>
            </a:endParaRPr>
          </a:p>
          <a:p>
            <a:pPr marL="180975" indent="-181610">
              <a:lnSpc>
                <a:spcPct val="100000"/>
              </a:lnSpc>
              <a:spcBef>
                <a:spcPts val="745"/>
              </a:spcBef>
              <a:buClr>
                <a:srgbClr val="006FAC"/>
              </a:buClr>
              <a:buFont typeface="Wingdings"/>
              <a:buChar char=""/>
              <a:tabLst>
                <a:tab pos="180975" algn="l"/>
                <a:tab pos="181610" algn="l"/>
              </a:tabLst>
            </a:pPr>
            <a:r>
              <a:rPr sz="700" spc="20" dirty="0">
                <a:latin typeface="Verdana"/>
                <a:cs typeface="Verdana"/>
              </a:rPr>
              <a:t>Viewing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Commit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History</a:t>
            </a:r>
            <a:endParaRPr sz="700">
              <a:latin typeface="Verdana"/>
              <a:cs typeface="Verdana"/>
            </a:endParaRPr>
          </a:p>
          <a:p>
            <a:pPr marL="149225" indent="-149860">
              <a:lnSpc>
                <a:spcPct val="100000"/>
              </a:lnSpc>
              <a:spcBef>
                <a:spcPts val="745"/>
              </a:spcBef>
              <a:buClr>
                <a:srgbClr val="006FAC"/>
              </a:buClr>
              <a:buFont typeface="Wingdings"/>
              <a:buChar char=""/>
              <a:tabLst>
                <a:tab pos="149860" algn="l"/>
              </a:tabLst>
            </a:pPr>
            <a:r>
              <a:rPr sz="700" spc="20" dirty="0">
                <a:latin typeface="Verdana"/>
                <a:cs typeface="Verdana"/>
              </a:rPr>
              <a:t>Undoing</a:t>
            </a:r>
            <a:r>
              <a:rPr sz="700" spc="-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Things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20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96740" cy="2256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Undoing</a:t>
            </a:r>
            <a:r>
              <a:rPr sz="1050" spc="-6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Things</a:t>
            </a:r>
            <a:endParaRPr sz="1050">
              <a:latin typeface="Verdana"/>
              <a:cs typeface="Verdana"/>
            </a:endParaRPr>
          </a:p>
          <a:p>
            <a:pPr marL="67310" marR="158750">
              <a:lnSpc>
                <a:spcPct val="105700"/>
              </a:lnSpc>
              <a:spcBef>
                <a:spcPts val="805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15" dirty="0">
                <a:latin typeface="Verdana"/>
                <a:cs typeface="Verdana"/>
              </a:rPr>
              <a:t>As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example,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if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commit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then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realize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forgot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stage the changes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10" dirty="0">
                <a:latin typeface="Verdana"/>
                <a:cs typeface="Verdana"/>
              </a:rPr>
              <a:t> file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wanted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add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this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commit,</a:t>
            </a:r>
            <a:r>
              <a:rPr sz="700" spc="10" dirty="0">
                <a:latin typeface="Verdana"/>
                <a:cs typeface="Verdana"/>
              </a:rPr>
              <a:t> you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can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do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something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like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this: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200">
              <a:latin typeface="Verdana"/>
              <a:cs typeface="Verdana"/>
            </a:endParaRPr>
          </a:p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sz="700" b="1" i="1" spc="20" dirty="0">
                <a:latin typeface="Verdana"/>
                <a:cs typeface="Verdana"/>
              </a:rPr>
              <a:t>$</a:t>
            </a:r>
            <a:r>
              <a:rPr sz="700" b="1" i="1" spc="1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git</a:t>
            </a:r>
            <a:r>
              <a:rPr sz="700" b="1" i="1" dirty="0">
                <a:latin typeface="Verdana"/>
                <a:cs typeface="Verdana"/>
              </a:rPr>
              <a:t> </a:t>
            </a:r>
            <a:r>
              <a:rPr sz="700" b="1" i="1" spc="20" dirty="0">
                <a:latin typeface="Verdana"/>
                <a:cs typeface="Verdana"/>
              </a:rPr>
              <a:t>commit</a:t>
            </a:r>
            <a:r>
              <a:rPr sz="700" b="1" i="1" dirty="0">
                <a:latin typeface="Verdana"/>
                <a:cs typeface="Verdana"/>
              </a:rPr>
              <a:t> </a:t>
            </a:r>
            <a:r>
              <a:rPr sz="700" b="1" i="1" spc="20" dirty="0">
                <a:latin typeface="Verdana"/>
                <a:cs typeface="Verdana"/>
              </a:rPr>
              <a:t>-m</a:t>
            </a:r>
            <a:r>
              <a:rPr sz="700" b="1" i="1" spc="15" dirty="0">
                <a:latin typeface="Verdana"/>
                <a:cs typeface="Verdana"/>
              </a:rPr>
              <a:t> </a:t>
            </a:r>
            <a:r>
              <a:rPr sz="700" b="1" i="1" spc="10" dirty="0">
                <a:latin typeface="Verdana"/>
                <a:cs typeface="Verdana"/>
              </a:rPr>
              <a:t>'initial</a:t>
            </a:r>
            <a:r>
              <a:rPr sz="700" b="1" i="1" spc="5" dirty="0">
                <a:latin typeface="Verdana"/>
                <a:cs typeface="Verdana"/>
              </a:rPr>
              <a:t> </a:t>
            </a:r>
            <a:r>
              <a:rPr sz="700" b="1" i="1" spc="20" dirty="0">
                <a:latin typeface="Verdana"/>
                <a:cs typeface="Verdana"/>
              </a:rPr>
              <a:t>commit'</a:t>
            </a:r>
            <a:endParaRPr sz="700">
              <a:latin typeface="Verdana"/>
              <a:cs typeface="Verdana"/>
            </a:endParaRPr>
          </a:p>
          <a:p>
            <a:pPr marL="67310">
              <a:lnSpc>
                <a:spcPct val="100000"/>
              </a:lnSpc>
              <a:spcBef>
                <a:spcPts val="310"/>
              </a:spcBef>
            </a:pPr>
            <a:r>
              <a:rPr sz="700" b="1" i="1" spc="20" dirty="0">
                <a:latin typeface="Verdana"/>
                <a:cs typeface="Verdana"/>
              </a:rPr>
              <a:t>$</a:t>
            </a:r>
            <a:r>
              <a:rPr sz="700" b="1" i="1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git</a:t>
            </a:r>
            <a:r>
              <a:rPr sz="700" b="1" i="1" spc="-10" dirty="0">
                <a:latin typeface="Verdana"/>
                <a:cs typeface="Verdana"/>
              </a:rPr>
              <a:t> </a:t>
            </a:r>
            <a:r>
              <a:rPr sz="700" b="1" i="1" spc="20" dirty="0">
                <a:latin typeface="Verdana"/>
                <a:cs typeface="Verdana"/>
              </a:rPr>
              <a:t>add</a:t>
            </a:r>
            <a:r>
              <a:rPr sz="700" b="1" i="1" spc="-1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forgotten_file</a:t>
            </a:r>
            <a:endParaRPr sz="700">
              <a:latin typeface="Verdana"/>
              <a:cs typeface="Verdana"/>
            </a:endParaRPr>
          </a:p>
          <a:p>
            <a:pPr marL="67310">
              <a:lnSpc>
                <a:spcPct val="100000"/>
              </a:lnSpc>
              <a:spcBef>
                <a:spcPts val="310"/>
              </a:spcBef>
            </a:pPr>
            <a:r>
              <a:rPr sz="700" b="1" i="1" spc="20" dirty="0">
                <a:latin typeface="Verdana"/>
                <a:cs typeface="Verdana"/>
              </a:rPr>
              <a:t>$</a:t>
            </a:r>
            <a:r>
              <a:rPr sz="700" b="1" i="1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git</a:t>
            </a:r>
            <a:r>
              <a:rPr sz="700" b="1" i="1" spc="-15" dirty="0">
                <a:latin typeface="Verdana"/>
                <a:cs typeface="Verdana"/>
              </a:rPr>
              <a:t> </a:t>
            </a:r>
            <a:r>
              <a:rPr sz="700" b="1" i="1" spc="20" dirty="0">
                <a:latin typeface="Verdana"/>
                <a:cs typeface="Verdana"/>
              </a:rPr>
              <a:t>commit</a:t>
            </a:r>
            <a:r>
              <a:rPr sz="700" b="1" i="1" spc="-15" dirty="0">
                <a:latin typeface="Verdana"/>
                <a:cs typeface="Verdana"/>
              </a:rPr>
              <a:t> </a:t>
            </a:r>
            <a:r>
              <a:rPr sz="700" b="1" i="1" spc="20" dirty="0">
                <a:latin typeface="Verdana"/>
                <a:cs typeface="Verdana"/>
              </a:rPr>
              <a:t>--amend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Verdana"/>
              <a:cs typeface="Verdana"/>
            </a:endParaRPr>
          </a:p>
          <a:p>
            <a:pPr marL="130810" indent="-64135">
              <a:lnSpc>
                <a:spcPct val="100000"/>
              </a:lnSpc>
              <a:buFont typeface="Arial MT"/>
              <a:buChar char="•"/>
              <a:tabLst>
                <a:tab pos="131445" algn="l"/>
              </a:tabLst>
            </a:pPr>
            <a:r>
              <a:rPr sz="700" spc="15" dirty="0">
                <a:latin typeface="Verdana"/>
                <a:cs typeface="Verdana"/>
              </a:rPr>
              <a:t>Here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end</a:t>
            </a:r>
            <a:r>
              <a:rPr sz="700" spc="20" dirty="0">
                <a:latin typeface="Verdana"/>
                <a:cs typeface="Verdana"/>
              </a:rPr>
              <a:t> up </a:t>
            </a:r>
            <a:r>
              <a:rPr sz="700" spc="15" dirty="0">
                <a:latin typeface="Verdana"/>
                <a:cs typeface="Verdana"/>
              </a:rPr>
              <a:t>with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single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commit, the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second</a:t>
            </a:r>
            <a:r>
              <a:rPr sz="700" spc="20" dirty="0">
                <a:latin typeface="Verdana"/>
                <a:cs typeface="Verdana"/>
              </a:rPr>
              <a:t> commit </a:t>
            </a:r>
            <a:r>
              <a:rPr sz="700" spc="15" dirty="0">
                <a:latin typeface="Verdana"/>
                <a:cs typeface="Verdana"/>
              </a:rPr>
              <a:t>replaces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results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 the </a:t>
            </a:r>
            <a:r>
              <a:rPr sz="700" spc="10" dirty="0">
                <a:latin typeface="Verdana"/>
                <a:cs typeface="Verdana"/>
              </a:rPr>
              <a:t>first.</a:t>
            </a:r>
            <a:endParaRPr sz="700">
              <a:latin typeface="Verdana"/>
              <a:cs typeface="Verdana"/>
            </a:endParaRPr>
          </a:p>
          <a:p>
            <a:pPr marL="130810" indent="-641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5" dirty="0">
                <a:latin typeface="Verdana"/>
                <a:cs typeface="Verdana"/>
              </a:rPr>
              <a:t>It’s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important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understand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that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when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you’re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amending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last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commit,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you’re</a:t>
            </a:r>
            <a:endParaRPr sz="700">
              <a:latin typeface="Verdana"/>
              <a:cs typeface="Verdana"/>
            </a:endParaRPr>
          </a:p>
          <a:p>
            <a:pPr marL="67310" marR="34925">
              <a:lnSpc>
                <a:spcPct val="106300"/>
              </a:lnSpc>
              <a:spcBef>
                <a:spcPts val="260"/>
              </a:spcBef>
            </a:pPr>
            <a:r>
              <a:rPr sz="700" spc="15" dirty="0">
                <a:latin typeface="Verdana"/>
                <a:cs typeface="Verdana"/>
              </a:rPr>
              <a:t>not so </a:t>
            </a:r>
            <a:r>
              <a:rPr sz="700" spc="20" dirty="0">
                <a:latin typeface="Verdana"/>
                <a:cs typeface="Verdana"/>
              </a:rPr>
              <a:t>much </a:t>
            </a:r>
            <a:r>
              <a:rPr sz="700" spc="15" dirty="0">
                <a:latin typeface="Verdana"/>
                <a:cs typeface="Verdana"/>
              </a:rPr>
              <a:t>fixing it as </a:t>
            </a:r>
            <a:r>
              <a:rPr sz="700" i="1" spc="15" dirty="0">
                <a:latin typeface="Verdana"/>
                <a:cs typeface="Verdana"/>
              </a:rPr>
              <a:t>replacing </a:t>
            </a:r>
            <a:r>
              <a:rPr sz="700" i="1" spc="10" dirty="0">
                <a:latin typeface="Verdana"/>
                <a:cs typeface="Verdana"/>
              </a:rPr>
              <a:t>it entirely </a:t>
            </a:r>
            <a:r>
              <a:rPr sz="700" i="1" spc="15" dirty="0">
                <a:latin typeface="Verdana"/>
                <a:cs typeface="Verdana"/>
              </a:rPr>
              <a:t>with a new, improved commit that </a:t>
            </a:r>
            <a:r>
              <a:rPr sz="700" spc="15" dirty="0">
                <a:latin typeface="Verdana"/>
                <a:cs typeface="Verdana"/>
              </a:rPr>
              <a:t>pushes the </a:t>
            </a:r>
            <a:r>
              <a:rPr sz="700" spc="20" dirty="0">
                <a:latin typeface="Verdana"/>
                <a:cs typeface="Verdana"/>
              </a:rPr>
              <a:t> old commit </a:t>
            </a:r>
            <a:r>
              <a:rPr sz="700" spc="15" dirty="0">
                <a:latin typeface="Verdana"/>
                <a:cs typeface="Verdana"/>
              </a:rPr>
              <a:t>out of the way and puts the </a:t>
            </a:r>
            <a:r>
              <a:rPr sz="700" spc="20" dirty="0">
                <a:latin typeface="Verdana"/>
                <a:cs typeface="Verdana"/>
              </a:rPr>
              <a:t>new commit </a:t>
            </a:r>
            <a:r>
              <a:rPr sz="700" spc="15" dirty="0">
                <a:latin typeface="Verdana"/>
                <a:cs typeface="Verdana"/>
              </a:rPr>
              <a:t>in its place. </a:t>
            </a:r>
            <a:r>
              <a:rPr sz="700" spc="5" dirty="0">
                <a:latin typeface="Verdana"/>
                <a:cs typeface="Verdana"/>
              </a:rPr>
              <a:t>Effectively, it’s </a:t>
            </a:r>
            <a:r>
              <a:rPr sz="700" spc="15" dirty="0">
                <a:latin typeface="Verdana"/>
                <a:cs typeface="Verdana"/>
              </a:rPr>
              <a:t>as if the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previous </a:t>
            </a:r>
            <a:r>
              <a:rPr sz="700" spc="20" dirty="0">
                <a:latin typeface="Verdana"/>
                <a:cs typeface="Verdana"/>
              </a:rPr>
              <a:t>commit </a:t>
            </a:r>
            <a:r>
              <a:rPr sz="700" spc="10" dirty="0">
                <a:latin typeface="Verdana"/>
                <a:cs typeface="Verdana"/>
              </a:rPr>
              <a:t>never </a:t>
            </a:r>
            <a:r>
              <a:rPr sz="700" spc="15" dirty="0">
                <a:latin typeface="Verdana"/>
                <a:cs typeface="Verdana"/>
              </a:rPr>
              <a:t>happened, and it won’t </a:t>
            </a:r>
            <a:r>
              <a:rPr sz="700" spc="20" dirty="0">
                <a:latin typeface="Verdana"/>
                <a:cs typeface="Verdana"/>
              </a:rPr>
              <a:t>show up </a:t>
            </a:r>
            <a:r>
              <a:rPr sz="700" spc="15" dirty="0">
                <a:latin typeface="Verdana"/>
                <a:cs typeface="Verdana"/>
              </a:rPr>
              <a:t>in </a:t>
            </a:r>
            <a:r>
              <a:rPr sz="700" spc="10" dirty="0">
                <a:latin typeface="Verdana"/>
                <a:cs typeface="Verdana"/>
              </a:rPr>
              <a:t>your </a:t>
            </a:r>
            <a:r>
              <a:rPr sz="700" spc="15" dirty="0">
                <a:latin typeface="Verdana"/>
                <a:cs typeface="Verdana"/>
              </a:rPr>
              <a:t>repository </a:t>
            </a:r>
            <a:r>
              <a:rPr sz="700" spc="5" dirty="0">
                <a:latin typeface="Verdana"/>
                <a:cs typeface="Verdana"/>
              </a:rPr>
              <a:t>history.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obvious value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20" dirty="0">
                <a:latin typeface="Verdana"/>
                <a:cs typeface="Verdana"/>
              </a:rPr>
              <a:t>amending </a:t>
            </a:r>
            <a:r>
              <a:rPr sz="700" spc="15" dirty="0">
                <a:latin typeface="Verdana"/>
                <a:cs typeface="Verdana"/>
              </a:rPr>
              <a:t>commits is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make minor improvements </a:t>
            </a:r>
            <a:r>
              <a:rPr sz="700" spc="10" dirty="0">
                <a:latin typeface="Verdana"/>
                <a:cs typeface="Verdana"/>
              </a:rPr>
              <a:t>to your </a:t>
            </a:r>
            <a:r>
              <a:rPr sz="700" spc="15" dirty="0">
                <a:latin typeface="Verdana"/>
                <a:cs typeface="Verdana"/>
              </a:rPr>
              <a:t>last commit,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without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cluttering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repository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history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with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commit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messages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form,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“Oops,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forgot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15" dirty="0">
                <a:latin typeface="Verdana"/>
                <a:cs typeface="Verdana"/>
              </a:rPr>
              <a:t> add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file”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or “Darn,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fixing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typo</a:t>
            </a:r>
            <a:r>
              <a:rPr sz="700" spc="15" dirty="0">
                <a:latin typeface="Verdana"/>
                <a:cs typeface="Verdana"/>
              </a:rPr>
              <a:t> in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last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commit”.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21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20540" cy="775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Unstaging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Staged</a:t>
            </a:r>
            <a:r>
              <a:rPr sz="105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File</a:t>
            </a:r>
            <a:endParaRPr sz="1050">
              <a:latin typeface="Verdana"/>
              <a:cs typeface="Verdana"/>
            </a:endParaRPr>
          </a:p>
          <a:p>
            <a:pPr marL="130810" indent="-6413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15" dirty="0">
                <a:latin typeface="Verdana"/>
                <a:cs typeface="Verdana"/>
              </a:rPr>
              <a:t>Here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we</a:t>
            </a:r>
            <a:r>
              <a:rPr sz="700" spc="15" dirty="0">
                <a:latin typeface="Verdana"/>
                <a:cs typeface="Verdana"/>
              </a:rPr>
              <a:t> determine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state of staging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how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undo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changes</a:t>
            </a:r>
            <a:r>
              <a:rPr sz="700" spc="10" dirty="0">
                <a:latin typeface="Verdana"/>
                <a:cs typeface="Verdana"/>
              </a:rPr>
              <a:t> to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staging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area.</a:t>
            </a:r>
            <a:endParaRPr sz="700">
              <a:latin typeface="Verdana"/>
              <a:cs typeface="Verdana"/>
            </a:endParaRPr>
          </a:p>
          <a:p>
            <a:pPr marL="67310" marR="5080">
              <a:lnSpc>
                <a:spcPct val="106400"/>
              </a:lnSpc>
              <a:spcBef>
                <a:spcPts val="254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20" dirty="0">
                <a:latin typeface="Verdana"/>
                <a:cs typeface="Verdana"/>
              </a:rPr>
              <a:t>Assuming we </a:t>
            </a:r>
            <a:r>
              <a:rPr sz="700" spc="15" dirty="0">
                <a:latin typeface="Verdana"/>
                <a:cs typeface="Verdana"/>
              </a:rPr>
              <a:t>want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20" dirty="0">
                <a:latin typeface="Verdana"/>
                <a:cs typeface="Verdana"/>
              </a:rPr>
              <a:t>commit </a:t>
            </a:r>
            <a:r>
              <a:rPr sz="700" spc="15" dirty="0">
                <a:latin typeface="Verdana"/>
                <a:cs typeface="Verdana"/>
              </a:rPr>
              <a:t>two changed </a:t>
            </a:r>
            <a:r>
              <a:rPr sz="700" spc="10" dirty="0">
                <a:latin typeface="Verdana"/>
                <a:cs typeface="Verdana"/>
              </a:rPr>
              <a:t>files </a:t>
            </a:r>
            <a:r>
              <a:rPr sz="700" spc="15" dirty="0">
                <a:latin typeface="Verdana"/>
                <a:cs typeface="Verdana"/>
              </a:rPr>
              <a:t>as two </a:t>
            </a:r>
            <a:r>
              <a:rPr sz="700" spc="10" dirty="0">
                <a:latin typeface="Verdana"/>
                <a:cs typeface="Verdana"/>
              </a:rPr>
              <a:t>separate </a:t>
            </a:r>
            <a:r>
              <a:rPr sz="700" spc="15" dirty="0">
                <a:latin typeface="Verdana"/>
                <a:cs typeface="Verdana"/>
              </a:rPr>
              <a:t>changes, but we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accidentally </a:t>
            </a:r>
            <a:r>
              <a:rPr sz="700" spc="20" dirty="0">
                <a:latin typeface="Verdana"/>
                <a:cs typeface="Verdana"/>
              </a:rPr>
              <a:t>did </a:t>
            </a:r>
            <a:r>
              <a:rPr sz="700" spc="15" dirty="0">
                <a:latin typeface="Verdana"/>
                <a:cs typeface="Verdana"/>
              </a:rPr>
              <a:t>it as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git </a:t>
            </a:r>
            <a:r>
              <a:rPr sz="700" b="1" i="1" spc="20" dirty="0">
                <a:latin typeface="Verdana"/>
                <a:cs typeface="Verdana"/>
              </a:rPr>
              <a:t>add * </a:t>
            </a:r>
            <a:r>
              <a:rPr sz="700" spc="15" dirty="0">
                <a:latin typeface="Verdana"/>
                <a:cs typeface="Verdana"/>
              </a:rPr>
              <a:t>and staged the </a:t>
            </a:r>
            <a:r>
              <a:rPr sz="700" spc="10" dirty="0">
                <a:latin typeface="Verdana"/>
                <a:cs typeface="Verdana"/>
              </a:rPr>
              <a:t>files. </a:t>
            </a:r>
            <a:r>
              <a:rPr sz="700" spc="20" dirty="0">
                <a:latin typeface="Verdana"/>
                <a:cs typeface="Verdana"/>
              </a:rPr>
              <a:t>How </a:t>
            </a:r>
            <a:r>
              <a:rPr sz="700" spc="15" dirty="0">
                <a:latin typeface="Verdana"/>
                <a:cs typeface="Verdana"/>
              </a:rPr>
              <a:t>can </a:t>
            </a:r>
            <a:r>
              <a:rPr sz="700" spc="20" dirty="0">
                <a:latin typeface="Verdana"/>
                <a:cs typeface="Verdana"/>
              </a:rPr>
              <a:t>we </a:t>
            </a:r>
            <a:r>
              <a:rPr sz="700" spc="15" dirty="0">
                <a:latin typeface="Verdana"/>
                <a:cs typeface="Verdana"/>
              </a:rPr>
              <a:t>unstage one of the two?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git</a:t>
            </a:r>
            <a:r>
              <a:rPr sz="700" b="1" i="1" spc="5" dirty="0">
                <a:latin typeface="Verdana"/>
                <a:cs typeface="Verdana"/>
              </a:rPr>
              <a:t> </a:t>
            </a:r>
            <a:r>
              <a:rPr sz="700" b="1" i="1" spc="15" dirty="0">
                <a:latin typeface="Verdana"/>
                <a:cs typeface="Verdana"/>
              </a:rPr>
              <a:t>status</a:t>
            </a:r>
            <a:r>
              <a:rPr sz="700" b="1" i="1" spc="1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command</a:t>
            </a:r>
            <a:r>
              <a:rPr sz="700" spc="15" dirty="0">
                <a:latin typeface="Verdana"/>
                <a:cs typeface="Verdana"/>
              </a:rPr>
              <a:t> reminds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status.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54098" y="714501"/>
            <a:ext cx="4813300" cy="3612515"/>
            <a:chOff x="2054098" y="714501"/>
            <a:chExt cx="4813300" cy="36125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9044" y="2346959"/>
              <a:ext cx="2436876" cy="10012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60448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22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85310" cy="402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Unstaging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Staged</a:t>
            </a:r>
            <a:r>
              <a:rPr sz="105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File</a:t>
            </a:r>
            <a:endParaRPr sz="1050">
              <a:latin typeface="Verdana"/>
              <a:cs typeface="Verdana"/>
            </a:endParaRPr>
          </a:p>
          <a:p>
            <a:pPr marL="130810" indent="-6413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131445" algn="l"/>
              </a:tabLst>
            </a:pPr>
            <a:r>
              <a:rPr sz="700" spc="20" dirty="0">
                <a:latin typeface="Verdana"/>
                <a:cs typeface="Verdana"/>
              </a:rPr>
              <a:t>Now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CONTRIBUTING.md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 </a:t>
            </a:r>
            <a:r>
              <a:rPr sz="700" spc="15" dirty="0">
                <a:latin typeface="Verdana"/>
                <a:cs typeface="Verdana"/>
              </a:rPr>
              <a:t>is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modified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but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once again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unstaged.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Use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with causion.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54098" y="714501"/>
            <a:ext cx="4813300" cy="3612515"/>
            <a:chOff x="2054098" y="714501"/>
            <a:chExt cx="4813300" cy="36125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1789176"/>
              <a:ext cx="4305300" cy="19126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60448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23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0364" y="1327075"/>
            <a:ext cx="2701925" cy="2423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Lesson1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demo1</a:t>
            </a:r>
            <a:r>
              <a:rPr sz="105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: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latin typeface="Candara"/>
                <a:cs typeface="Candara"/>
              </a:rPr>
              <a:t>Working</a:t>
            </a:r>
            <a:r>
              <a:rPr sz="1050" spc="-2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with</a:t>
            </a:r>
            <a:r>
              <a:rPr sz="1050" spc="-1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GIT</a:t>
            </a:r>
            <a:endParaRPr sz="1050">
              <a:latin typeface="Candara"/>
              <a:cs typeface="Candara"/>
            </a:endParaRPr>
          </a:p>
          <a:p>
            <a:pPr marL="95885" indent="-29209">
              <a:lnSpc>
                <a:spcPct val="100000"/>
              </a:lnSpc>
              <a:spcBef>
                <a:spcPts val="155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switch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home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cd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~/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15" dirty="0">
                <a:latin typeface="Verdana"/>
                <a:cs typeface="Verdana"/>
              </a:rPr>
              <a:t> create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directory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and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switch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into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it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5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0" dirty="0">
                <a:latin typeface="Verdana"/>
                <a:cs typeface="Verdana"/>
              </a:rPr>
              <a:t>mkdir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~/repo01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4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0" dirty="0">
                <a:latin typeface="Verdana"/>
                <a:cs typeface="Verdana"/>
              </a:rPr>
              <a:t>cd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repo01</a:t>
            </a:r>
            <a:r>
              <a:rPr sz="600" spc="190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create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new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directory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mkdir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datafiles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70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10" dirty="0">
                <a:latin typeface="Verdana"/>
                <a:cs typeface="Verdana"/>
              </a:rPr>
              <a:t> Initialize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repository#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for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current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directory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5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0" dirty="0">
                <a:latin typeface="Verdana"/>
                <a:cs typeface="Verdana"/>
              </a:rPr>
              <a:t>g</a:t>
            </a:r>
            <a:r>
              <a:rPr sz="600" spc="10" dirty="0">
                <a:latin typeface="Verdana"/>
                <a:cs typeface="Verdana"/>
              </a:rPr>
              <a:t>it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i</a:t>
            </a:r>
            <a:r>
              <a:rPr sz="600" spc="25" dirty="0">
                <a:latin typeface="Verdana"/>
                <a:cs typeface="Verdana"/>
              </a:rPr>
              <a:t>n</a:t>
            </a:r>
            <a:r>
              <a:rPr sz="600" spc="10" dirty="0">
                <a:latin typeface="Verdana"/>
                <a:cs typeface="Verdana"/>
              </a:rPr>
              <a:t>it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5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switch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your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new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repository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5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0" dirty="0">
                <a:latin typeface="Verdana"/>
                <a:cs typeface="Verdana"/>
              </a:rPr>
              <a:t>cd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~/repo01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create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another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directory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and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create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few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files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4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35" dirty="0">
                <a:latin typeface="Verdana"/>
                <a:cs typeface="Verdana"/>
              </a:rPr>
              <a:t>m</a:t>
            </a:r>
            <a:r>
              <a:rPr sz="600" spc="15" dirty="0">
                <a:latin typeface="Verdana"/>
                <a:cs typeface="Verdana"/>
              </a:rPr>
              <a:t>k</a:t>
            </a:r>
            <a:r>
              <a:rPr sz="600" spc="20" dirty="0">
                <a:latin typeface="Verdana"/>
                <a:cs typeface="Verdana"/>
              </a:rPr>
              <a:t>d</a:t>
            </a:r>
            <a:r>
              <a:rPr sz="600" spc="10" dirty="0">
                <a:latin typeface="Verdana"/>
                <a:cs typeface="Verdana"/>
              </a:rPr>
              <a:t>i</a:t>
            </a:r>
            <a:r>
              <a:rPr sz="600" spc="15" dirty="0">
                <a:latin typeface="Verdana"/>
                <a:cs typeface="Verdana"/>
              </a:rPr>
              <a:t>r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data</a:t>
            </a:r>
            <a:r>
              <a:rPr sz="600" spc="15" dirty="0">
                <a:latin typeface="Verdana"/>
                <a:cs typeface="Verdana"/>
              </a:rPr>
              <a:t>f</a:t>
            </a:r>
            <a:r>
              <a:rPr sz="600" spc="5" dirty="0">
                <a:latin typeface="Verdana"/>
                <a:cs typeface="Verdana"/>
              </a:rPr>
              <a:t>il</a:t>
            </a:r>
            <a:r>
              <a:rPr sz="600" spc="10" dirty="0">
                <a:latin typeface="Verdana"/>
                <a:cs typeface="Verdana"/>
              </a:rPr>
              <a:t>e</a:t>
            </a:r>
            <a:r>
              <a:rPr sz="600" spc="15" dirty="0">
                <a:latin typeface="Verdana"/>
                <a:cs typeface="Verdana"/>
              </a:rPr>
              <a:t>s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0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0" dirty="0">
                <a:latin typeface="Verdana"/>
                <a:cs typeface="Verdana"/>
              </a:rPr>
              <a:t>touch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t</a:t>
            </a:r>
            <a:r>
              <a:rPr sz="600" spc="25" dirty="0">
                <a:latin typeface="Verdana"/>
                <a:cs typeface="Verdana"/>
              </a:rPr>
              <a:t>e</a:t>
            </a:r>
            <a:r>
              <a:rPr sz="600" spc="15" dirty="0">
                <a:latin typeface="Verdana"/>
                <a:cs typeface="Verdana"/>
              </a:rPr>
              <a:t>st01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5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0" dirty="0">
                <a:latin typeface="Verdana"/>
                <a:cs typeface="Verdana"/>
              </a:rPr>
              <a:t>touch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t</a:t>
            </a:r>
            <a:r>
              <a:rPr sz="600" spc="25" dirty="0">
                <a:latin typeface="Verdana"/>
                <a:cs typeface="Verdana"/>
              </a:rPr>
              <a:t>e</a:t>
            </a:r>
            <a:r>
              <a:rPr sz="600" spc="15" dirty="0">
                <a:latin typeface="Verdana"/>
                <a:cs typeface="Verdana"/>
              </a:rPr>
              <a:t>st02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5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0" dirty="0">
                <a:latin typeface="Verdana"/>
                <a:cs typeface="Verdana"/>
              </a:rPr>
              <a:t>touch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t</a:t>
            </a:r>
            <a:r>
              <a:rPr sz="600" spc="25" dirty="0">
                <a:latin typeface="Verdana"/>
                <a:cs typeface="Verdana"/>
              </a:rPr>
              <a:t>e</a:t>
            </a:r>
            <a:r>
              <a:rPr sz="600" spc="15" dirty="0">
                <a:latin typeface="Verdana"/>
                <a:cs typeface="Verdana"/>
              </a:rPr>
              <a:t>st03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70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0" dirty="0">
                <a:latin typeface="Verdana"/>
                <a:cs typeface="Verdana"/>
              </a:rPr>
              <a:t>touch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data</a:t>
            </a:r>
            <a:r>
              <a:rPr sz="600" spc="15" dirty="0">
                <a:latin typeface="Verdana"/>
                <a:cs typeface="Verdana"/>
              </a:rPr>
              <a:t>f</a:t>
            </a:r>
            <a:r>
              <a:rPr sz="600" spc="5" dirty="0">
                <a:latin typeface="Verdana"/>
                <a:cs typeface="Verdana"/>
              </a:rPr>
              <a:t>il</a:t>
            </a:r>
            <a:r>
              <a:rPr sz="600" spc="10" dirty="0">
                <a:latin typeface="Verdana"/>
                <a:cs typeface="Verdana"/>
              </a:rPr>
              <a:t>e</a:t>
            </a:r>
            <a:r>
              <a:rPr sz="600" spc="20" dirty="0">
                <a:latin typeface="Verdana"/>
                <a:cs typeface="Verdana"/>
              </a:rPr>
              <a:t>s</a:t>
            </a:r>
            <a:r>
              <a:rPr sz="600" spc="10" dirty="0">
                <a:latin typeface="Verdana"/>
                <a:cs typeface="Verdana"/>
              </a:rPr>
              <a:t>/d</a:t>
            </a:r>
            <a:r>
              <a:rPr sz="600" spc="5" dirty="0">
                <a:latin typeface="Verdana"/>
                <a:cs typeface="Verdana"/>
              </a:rPr>
              <a:t>a</a:t>
            </a:r>
            <a:r>
              <a:rPr sz="600" spc="15" dirty="0">
                <a:latin typeface="Verdana"/>
                <a:cs typeface="Verdana"/>
              </a:rPr>
              <a:t>ta</a:t>
            </a:r>
            <a:r>
              <a:rPr sz="600" spc="5" dirty="0">
                <a:latin typeface="Verdana"/>
                <a:cs typeface="Verdana"/>
              </a:rPr>
              <a:t>.</a:t>
            </a:r>
            <a:r>
              <a:rPr sz="600" spc="10" dirty="0">
                <a:latin typeface="Verdana"/>
                <a:cs typeface="Verdana"/>
              </a:rPr>
              <a:t>t</a:t>
            </a:r>
            <a:r>
              <a:rPr sz="600" spc="15" dirty="0">
                <a:latin typeface="Verdana"/>
                <a:cs typeface="Verdana"/>
              </a:rPr>
              <a:t>x</a:t>
            </a:r>
            <a:r>
              <a:rPr sz="600" spc="10" dirty="0">
                <a:latin typeface="Verdana"/>
                <a:cs typeface="Verdana"/>
              </a:rPr>
              <a:t>t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5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Put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little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text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into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first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5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15" dirty="0">
                <a:latin typeface="Verdana"/>
                <a:cs typeface="Verdana"/>
              </a:rPr>
              <a:t>ls</a:t>
            </a:r>
            <a:r>
              <a:rPr sz="600" spc="-5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&gt;test01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5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add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all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files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index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of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15" dirty="0">
                <a:latin typeface="Verdana"/>
                <a:cs typeface="Verdana"/>
              </a:rPr>
              <a:t> Git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repository</a:t>
            </a:r>
            <a:endParaRPr sz="600">
              <a:latin typeface="Verdana"/>
              <a:cs typeface="Verdana"/>
            </a:endParaRPr>
          </a:p>
          <a:p>
            <a:pPr marL="95885" indent="-29209">
              <a:lnSpc>
                <a:spcPct val="100000"/>
              </a:lnSpc>
              <a:spcBef>
                <a:spcPts val="384"/>
              </a:spcBef>
              <a:buSzPct val="83333"/>
              <a:buFont typeface="Arial MT"/>
              <a:buChar char="•"/>
              <a:tabLst>
                <a:tab pos="96520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add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24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2489" y="1187370"/>
            <a:ext cx="2948940" cy="253746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Lesson1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demo1</a:t>
            </a:r>
            <a:r>
              <a:rPr sz="105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: </a:t>
            </a:r>
            <a:r>
              <a:rPr sz="1050" spc="-5" dirty="0">
                <a:latin typeface="Candara"/>
                <a:cs typeface="Candara"/>
              </a:rPr>
              <a:t>Working</a:t>
            </a:r>
            <a:r>
              <a:rPr sz="1050" spc="-20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with</a:t>
            </a:r>
            <a:r>
              <a:rPr sz="1050" spc="-1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GIT</a:t>
            </a:r>
            <a:r>
              <a:rPr sz="1050" spc="-1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continued</a:t>
            </a:r>
            <a:endParaRPr sz="1050">
              <a:latin typeface="Candara"/>
              <a:cs typeface="Candara"/>
            </a:endParaRPr>
          </a:p>
          <a:p>
            <a:pPr marL="100965" indent="-26670">
              <a:lnSpc>
                <a:spcPct val="100000"/>
              </a:lnSpc>
              <a:spcBef>
                <a:spcPts val="385"/>
              </a:spcBef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20" dirty="0">
                <a:latin typeface="Verdana"/>
                <a:cs typeface="Verdana"/>
              </a:rPr>
              <a:t>#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switch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to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home </a:t>
            </a:r>
            <a:r>
              <a:rPr sz="550" spc="10" dirty="0">
                <a:latin typeface="Verdana"/>
                <a:cs typeface="Verdana"/>
              </a:rPr>
              <a:t>cd ~/ </a:t>
            </a:r>
            <a:r>
              <a:rPr sz="550" spc="20" dirty="0">
                <a:latin typeface="Verdana"/>
                <a:cs typeface="Verdana"/>
              </a:rPr>
              <a:t># </a:t>
            </a:r>
            <a:r>
              <a:rPr sz="550" spc="10" dirty="0">
                <a:latin typeface="Verdana"/>
                <a:cs typeface="Verdana"/>
              </a:rPr>
              <a:t>create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a</a:t>
            </a:r>
            <a:r>
              <a:rPr sz="550" spc="10" dirty="0">
                <a:latin typeface="Verdana"/>
                <a:cs typeface="Verdana"/>
              </a:rPr>
              <a:t> directory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and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switch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into </a:t>
            </a:r>
            <a:r>
              <a:rPr sz="550" dirty="0">
                <a:latin typeface="Verdana"/>
                <a:cs typeface="Verdana"/>
              </a:rPr>
              <a:t>it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480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20" dirty="0">
                <a:latin typeface="Verdana"/>
                <a:cs typeface="Verdana"/>
              </a:rPr>
              <a:t>#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commit</a:t>
            </a:r>
            <a:r>
              <a:rPr sz="550" spc="1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your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file</a:t>
            </a:r>
            <a:r>
              <a:rPr sz="550" spc="-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to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the </a:t>
            </a:r>
            <a:r>
              <a:rPr sz="550" spc="5" dirty="0">
                <a:latin typeface="Verdana"/>
                <a:cs typeface="Verdana"/>
              </a:rPr>
              <a:t>local</a:t>
            </a:r>
            <a:r>
              <a:rPr sz="550" spc="10" dirty="0">
                <a:latin typeface="Verdana"/>
                <a:cs typeface="Verdana"/>
              </a:rPr>
              <a:t> repository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5" dirty="0">
                <a:latin typeface="Verdana"/>
                <a:cs typeface="Verdana"/>
              </a:rPr>
              <a:t>git </a:t>
            </a:r>
            <a:r>
              <a:rPr sz="550" spc="10" dirty="0">
                <a:latin typeface="Verdana"/>
                <a:cs typeface="Verdana"/>
              </a:rPr>
              <a:t>commit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-m</a:t>
            </a:r>
            <a:r>
              <a:rPr sz="550" spc="5" dirty="0">
                <a:latin typeface="Verdana"/>
                <a:cs typeface="Verdana"/>
              </a:rPr>
              <a:t> "Initial </a:t>
            </a:r>
            <a:r>
              <a:rPr sz="550" spc="10" dirty="0">
                <a:latin typeface="Verdana"/>
                <a:cs typeface="Verdana"/>
              </a:rPr>
              <a:t>commit"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20" dirty="0">
                <a:latin typeface="Verdana"/>
                <a:cs typeface="Verdana"/>
              </a:rPr>
              <a:t>#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show</a:t>
            </a:r>
            <a:r>
              <a:rPr sz="550" spc="10" dirty="0">
                <a:latin typeface="Verdana"/>
                <a:cs typeface="Verdana"/>
              </a:rPr>
              <a:t> the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Git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log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for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the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change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5" dirty="0">
                <a:latin typeface="Verdana"/>
                <a:cs typeface="Verdana"/>
              </a:rPr>
              <a:t>git</a:t>
            </a:r>
            <a:r>
              <a:rPr sz="550" spc="-35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log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20" dirty="0">
                <a:latin typeface="Verdana"/>
                <a:cs typeface="Verdana"/>
              </a:rPr>
              <a:t>#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Create</a:t>
            </a:r>
            <a:r>
              <a:rPr sz="550" spc="-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a</a:t>
            </a:r>
            <a:r>
              <a:rPr sz="550" spc="1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file </a:t>
            </a:r>
            <a:r>
              <a:rPr sz="550" spc="10" dirty="0">
                <a:latin typeface="Verdana"/>
                <a:cs typeface="Verdana"/>
              </a:rPr>
              <a:t>and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commit</a:t>
            </a:r>
            <a:r>
              <a:rPr sz="550" dirty="0">
                <a:latin typeface="Verdana"/>
                <a:cs typeface="Verdana"/>
              </a:rPr>
              <a:t> it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4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10" dirty="0">
                <a:latin typeface="Verdana"/>
                <a:cs typeface="Verdana"/>
              </a:rPr>
              <a:t>touch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nonsense2.txt</a:t>
            </a:r>
            <a:r>
              <a:rPr sz="550" spc="4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git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add </a:t>
            </a:r>
            <a:r>
              <a:rPr sz="550" spc="5" dirty="0">
                <a:latin typeface="Verdana"/>
                <a:cs typeface="Verdana"/>
              </a:rPr>
              <a:t>. </a:t>
            </a:r>
            <a:r>
              <a:rPr sz="550" spc="15" dirty="0">
                <a:latin typeface="Verdana"/>
                <a:cs typeface="Verdana"/>
              </a:rPr>
              <a:t>&amp;&amp; </a:t>
            </a:r>
            <a:r>
              <a:rPr sz="550" spc="5" dirty="0">
                <a:latin typeface="Verdana"/>
                <a:cs typeface="Verdana"/>
              </a:rPr>
              <a:t>git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commit</a:t>
            </a:r>
            <a:r>
              <a:rPr sz="550" spc="3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-m </a:t>
            </a:r>
            <a:r>
              <a:rPr sz="550" spc="10" dirty="0">
                <a:latin typeface="Verdana"/>
                <a:cs typeface="Verdana"/>
              </a:rPr>
              <a:t>"more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nonsense"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0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20" dirty="0">
                <a:latin typeface="Verdana"/>
                <a:cs typeface="Verdana"/>
              </a:rPr>
              <a:t>#</a:t>
            </a:r>
            <a:r>
              <a:rPr sz="550" spc="-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remove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the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file</a:t>
            </a:r>
            <a:r>
              <a:rPr sz="550" spc="-1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via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5" dirty="0">
                <a:latin typeface="Verdana"/>
                <a:cs typeface="Verdana"/>
              </a:rPr>
              <a:t>Git</a:t>
            </a:r>
            <a:r>
              <a:rPr sz="550" spc="-1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git </a:t>
            </a:r>
            <a:r>
              <a:rPr sz="550" spc="10" dirty="0">
                <a:latin typeface="Verdana"/>
                <a:cs typeface="Verdana"/>
              </a:rPr>
              <a:t>rm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nonsense2.txt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20" dirty="0">
                <a:latin typeface="Verdana"/>
                <a:cs typeface="Verdana"/>
              </a:rPr>
              <a:t>#</a:t>
            </a:r>
            <a:r>
              <a:rPr sz="550" spc="-1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commit</a:t>
            </a:r>
            <a:r>
              <a:rPr sz="550" spc="-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the</a:t>
            </a:r>
            <a:r>
              <a:rPr sz="550" spc="-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removal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5" dirty="0">
                <a:latin typeface="Verdana"/>
                <a:cs typeface="Verdana"/>
              </a:rPr>
              <a:t>git</a:t>
            </a:r>
            <a:r>
              <a:rPr sz="550" spc="10" dirty="0">
                <a:latin typeface="Verdana"/>
                <a:cs typeface="Verdana"/>
              </a:rPr>
              <a:t> commit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-m</a:t>
            </a:r>
            <a:r>
              <a:rPr sz="550" spc="10" dirty="0">
                <a:latin typeface="Verdana"/>
                <a:cs typeface="Verdana"/>
              </a:rPr>
              <a:t> "Removes</a:t>
            </a:r>
            <a:r>
              <a:rPr sz="550" spc="-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nonsense2.txt</a:t>
            </a:r>
            <a:r>
              <a:rPr sz="550" spc="3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file"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4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20" dirty="0">
                <a:latin typeface="Verdana"/>
                <a:cs typeface="Verdana"/>
              </a:rPr>
              <a:t>#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Create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a</a:t>
            </a:r>
            <a:r>
              <a:rPr sz="550" spc="5" dirty="0">
                <a:latin typeface="Verdana"/>
                <a:cs typeface="Verdana"/>
              </a:rPr>
              <a:t> file</a:t>
            </a:r>
            <a:r>
              <a:rPr sz="550" spc="10" dirty="0">
                <a:latin typeface="Verdana"/>
                <a:cs typeface="Verdana"/>
              </a:rPr>
              <a:t> and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put</a:t>
            </a:r>
            <a:r>
              <a:rPr sz="550" spc="5" dirty="0">
                <a:latin typeface="Verdana"/>
                <a:cs typeface="Verdana"/>
              </a:rPr>
              <a:t> it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under version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control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0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10" dirty="0">
                <a:latin typeface="Verdana"/>
                <a:cs typeface="Verdana"/>
              </a:rPr>
              <a:t>touch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nonsense.txt</a:t>
            </a:r>
            <a:r>
              <a:rPr sz="550" spc="5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git</a:t>
            </a:r>
            <a:r>
              <a:rPr sz="550" spc="1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add </a:t>
            </a:r>
            <a:r>
              <a:rPr sz="550" spc="5" dirty="0">
                <a:latin typeface="Verdana"/>
                <a:cs typeface="Verdana"/>
              </a:rPr>
              <a:t>.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&amp;&amp;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git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commit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-m</a:t>
            </a:r>
            <a:r>
              <a:rPr sz="550" spc="10" dirty="0">
                <a:latin typeface="Verdana"/>
                <a:cs typeface="Verdana"/>
              </a:rPr>
              <a:t> "a</a:t>
            </a:r>
            <a:r>
              <a:rPr sz="550" spc="15" dirty="0">
                <a:latin typeface="Verdana"/>
                <a:cs typeface="Verdana"/>
              </a:rPr>
              <a:t> new</a:t>
            </a:r>
            <a:r>
              <a:rPr sz="550" spc="5" dirty="0">
                <a:latin typeface="Verdana"/>
                <a:cs typeface="Verdana"/>
              </a:rPr>
              <a:t> file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has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been</a:t>
            </a:r>
            <a:r>
              <a:rPr sz="550" spc="-1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created"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20" dirty="0">
                <a:latin typeface="Verdana"/>
                <a:cs typeface="Verdana"/>
              </a:rPr>
              <a:t>#</a:t>
            </a:r>
            <a:r>
              <a:rPr sz="550" spc="-2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Remove</a:t>
            </a:r>
            <a:r>
              <a:rPr sz="550" spc="-1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the</a:t>
            </a:r>
            <a:r>
              <a:rPr sz="550" spc="-15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file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10" dirty="0">
                <a:latin typeface="Verdana"/>
                <a:cs typeface="Verdana"/>
              </a:rPr>
              <a:t>rm</a:t>
            </a:r>
            <a:r>
              <a:rPr sz="550" spc="-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nonsense.txt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20" dirty="0">
                <a:latin typeface="Verdana"/>
                <a:cs typeface="Verdana"/>
              </a:rPr>
              <a:t>#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Try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standard</a:t>
            </a:r>
            <a:r>
              <a:rPr sz="550" spc="3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way </a:t>
            </a:r>
            <a:r>
              <a:rPr sz="550" spc="10" dirty="0">
                <a:latin typeface="Verdana"/>
                <a:cs typeface="Verdana"/>
              </a:rPr>
              <a:t>of</a:t>
            </a:r>
            <a:r>
              <a:rPr sz="550" spc="-1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committing</a:t>
            </a:r>
            <a:r>
              <a:rPr sz="550" spc="4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-&gt;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will</a:t>
            </a:r>
            <a:r>
              <a:rPr sz="550" spc="15" dirty="0">
                <a:latin typeface="Verdana"/>
                <a:cs typeface="Verdana"/>
              </a:rPr>
              <a:t> NOT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work</a:t>
            </a:r>
            <a:endParaRPr sz="550">
              <a:latin typeface="Verdana"/>
              <a:cs typeface="Verdana"/>
            </a:endParaRPr>
          </a:p>
          <a:p>
            <a:pPr marL="100965" indent="-26670">
              <a:lnSpc>
                <a:spcPct val="100000"/>
              </a:lnSpc>
              <a:spcBef>
                <a:spcPts val="384"/>
              </a:spcBef>
              <a:buClr>
                <a:srgbClr val="00A0E3"/>
              </a:buClr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5" dirty="0">
                <a:latin typeface="Verdana"/>
                <a:cs typeface="Verdana"/>
              </a:rPr>
              <a:t>git</a:t>
            </a:r>
            <a:r>
              <a:rPr sz="550" spc="1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add</a:t>
            </a:r>
            <a:r>
              <a:rPr sz="550" spc="1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.</a:t>
            </a:r>
            <a:r>
              <a:rPr sz="550" spc="15" dirty="0">
                <a:latin typeface="Verdana"/>
                <a:cs typeface="Verdana"/>
              </a:rPr>
              <a:t> &amp;&amp;</a:t>
            </a:r>
            <a:r>
              <a:rPr sz="550" spc="1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git </a:t>
            </a:r>
            <a:r>
              <a:rPr sz="550" spc="15" dirty="0">
                <a:latin typeface="Verdana"/>
                <a:cs typeface="Verdana"/>
              </a:rPr>
              <a:t>commit</a:t>
            </a:r>
            <a:r>
              <a:rPr sz="550" spc="3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-m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"a </a:t>
            </a:r>
            <a:r>
              <a:rPr sz="550" spc="15" dirty="0">
                <a:latin typeface="Verdana"/>
                <a:cs typeface="Verdana"/>
              </a:rPr>
              <a:t>new </a:t>
            </a:r>
            <a:r>
              <a:rPr sz="550" spc="5" dirty="0">
                <a:latin typeface="Verdana"/>
                <a:cs typeface="Verdana"/>
              </a:rPr>
              <a:t>file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has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been</a:t>
            </a:r>
            <a:r>
              <a:rPr sz="550" spc="-1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created"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9282" y="4168266"/>
            <a:ext cx="64769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E7E7E"/>
                </a:solidFill>
                <a:latin typeface="Verdana"/>
                <a:cs typeface="Verdana"/>
              </a:rPr>
              <a:t>25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2489" y="1187370"/>
            <a:ext cx="2795905" cy="25133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Lesson1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demo1</a:t>
            </a:r>
            <a:r>
              <a:rPr sz="105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: </a:t>
            </a:r>
            <a:r>
              <a:rPr sz="1050" spc="-5" dirty="0">
                <a:latin typeface="Candara"/>
                <a:cs typeface="Candara"/>
              </a:rPr>
              <a:t>Working</a:t>
            </a:r>
            <a:r>
              <a:rPr sz="1050" spc="-20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with</a:t>
            </a:r>
            <a:r>
              <a:rPr sz="1050" spc="-1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GIT</a:t>
            </a:r>
            <a:r>
              <a:rPr sz="1050" spc="-1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continued</a:t>
            </a:r>
            <a:endParaRPr sz="1050">
              <a:latin typeface="Candara"/>
              <a:cs typeface="Candara"/>
            </a:endParaRPr>
          </a:p>
          <a:p>
            <a:pPr marL="100965" indent="-26670">
              <a:lnSpc>
                <a:spcPct val="100000"/>
              </a:lnSpc>
              <a:spcBef>
                <a:spcPts val="385"/>
              </a:spcBef>
              <a:buSzPct val="81818"/>
              <a:buFont typeface="Arial MT"/>
              <a:buChar char="•"/>
              <a:tabLst>
                <a:tab pos="101600" algn="l"/>
              </a:tabLst>
            </a:pPr>
            <a:r>
              <a:rPr sz="550" spc="20" dirty="0">
                <a:latin typeface="Verdana"/>
                <a:cs typeface="Verdana"/>
              </a:rPr>
              <a:t>#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switch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to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home </a:t>
            </a:r>
            <a:r>
              <a:rPr sz="550" spc="10" dirty="0">
                <a:latin typeface="Verdana"/>
                <a:cs typeface="Verdana"/>
              </a:rPr>
              <a:t>cd ~/ </a:t>
            </a:r>
            <a:r>
              <a:rPr sz="550" spc="20" dirty="0">
                <a:latin typeface="Verdana"/>
                <a:cs typeface="Verdana"/>
              </a:rPr>
              <a:t># </a:t>
            </a:r>
            <a:r>
              <a:rPr sz="550" spc="10" dirty="0">
                <a:latin typeface="Verdana"/>
                <a:cs typeface="Verdana"/>
              </a:rPr>
              <a:t>create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a</a:t>
            </a:r>
            <a:r>
              <a:rPr sz="550" spc="10" dirty="0">
                <a:latin typeface="Verdana"/>
                <a:cs typeface="Verdana"/>
              </a:rPr>
              <a:t> directory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and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switch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into </a:t>
            </a:r>
            <a:r>
              <a:rPr sz="550" dirty="0">
                <a:latin typeface="Verdana"/>
                <a:cs typeface="Verdana"/>
              </a:rPr>
              <a:t>it</a:t>
            </a:r>
            <a:endParaRPr sz="55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480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commit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remove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with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-a </a:t>
            </a:r>
            <a:r>
              <a:rPr sz="600" spc="15" dirty="0">
                <a:latin typeface="Verdana"/>
                <a:cs typeface="Verdana"/>
              </a:rPr>
              <a:t>flag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84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commit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-a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-m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"File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nonsense.txt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is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now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removed"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alternatively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you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could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add</a:t>
            </a:r>
            <a:r>
              <a:rPr sz="600" spc="15" dirty="0">
                <a:latin typeface="Verdana"/>
                <a:cs typeface="Verdana"/>
              </a:rPr>
              <a:t> deleted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files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staging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index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via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70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add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-A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.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commit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-m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"File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nonsense.txt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is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now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removed"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create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and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add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index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70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20" dirty="0">
                <a:latin typeface="Verdana"/>
                <a:cs typeface="Verdana"/>
              </a:rPr>
              <a:t>touch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unwantedstaged.txt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add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unwantedstaged.txt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remove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it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from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index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70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reset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unwantedstaged.txt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cleanup,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delete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it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25" dirty="0">
                <a:latin typeface="Verdana"/>
                <a:cs typeface="Verdana"/>
              </a:rPr>
              <a:t>rm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unwantedstaged.txt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84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assume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you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have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something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commit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70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commit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-m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"message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with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tpyo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here"</a:t>
            </a:r>
            <a:endParaRPr sz="600">
              <a:latin typeface="Verdana"/>
              <a:cs typeface="Verdana"/>
            </a:endParaRPr>
          </a:p>
          <a:p>
            <a:pPr marL="104139" indent="-29209">
              <a:lnSpc>
                <a:spcPct val="100000"/>
              </a:lnSpc>
              <a:spcBef>
                <a:spcPts val="385"/>
              </a:spcBef>
              <a:buClr>
                <a:srgbClr val="00A0E3"/>
              </a:buClr>
              <a:buSzPct val="83333"/>
              <a:buFont typeface="Arial MT"/>
              <a:buChar char="•"/>
              <a:tabLst>
                <a:tab pos="104139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commit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--amend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-m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"More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-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now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correct"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4842" y="4618736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60448" y="720851"/>
            <a:ext cx="4800600" cy="3601720"/>
            <a:chOff x="2060448" y="720851"/>
            <a:chExt cx="4800600" cy="3601720"/>
          </a:xfrm>
        </p:grpSpPr>
        <p:sp>
          <p:nvSpPr>
            <p:cNvPr id="6" name="object 6"/>
            <p:cNvSpPr/>
            <p:nvPr/>
          </p:nvSpPr>
          <p:spPr>
            <a:xfrm>
              <a:off x="2060448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4163" y="1505711"/>
              <a:ext cx="859536" cy="90068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60448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Summary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Verdana"/>
              <a:cs typeface="Verdana"/>
            </a:endParaRPr>
          </a:p>
          <a:p>
            <a:pPr marL="156845">
              <a:lnSpc>
                <a:spcPct val="100000"/>
              </a:lnSpc>
            </a:pPr>
            <a:r>
              <a:rPr sz="950" dirty="0">
                <a:latin typeface="Verdana"/>
                <a:cs typeface="Verdana"/>
              </a:rPr>
              <a:t>In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this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lesson,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you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have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learnt</a:t>
            </a:r>
            <a:endParaRPr sz="950">
              <a:latin typeface="Verdana"/>
              <a:cs typeface="Verdana"/>
            </a:endParaRPr>
          </a:p>
          <a:p>
            <a:pPr marL="349250" indent="-192405">
              <a:lnSpc>
                <a:spcPct val="100000"/>
              </a:lnSpc>
              <a:spcBef>
                <a:spcPts val="605"/>
              </a:spcBef>
              <a:buClr>
                <a:srgbClr val="006FAC"/>
              </a:buClr>
              <a:buFont typeface="Wingdings"/>
              <a:buChar char=""/>
              <a:tabLst>
                <a:tab pos="348615" algn="l"/>
                <a:tab pos="349250" algn="l"/>
              </a:tabLst>
            </a:pPr>
            <a:r>
              <a:rPr sz="950" spc="-10" dirty="0">
                <a:latin typeface="Verdana"/>
                <a:cs typeface="Verdana"/>
              </a:rPr>
              <a:t>Git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Basics</a:t>
            </a:r>
            <a:endParaRPr sz="950">
              <a:latin typeface="Verdana"/>
              <a:cs typeface="Verdana"/>
            </a:endParaRPr>
          </a:p>
          <a:p>
            <a:pPr marL="349250" indent="-192405">
              <a:lnSpc>
                <a:spcPct val="100000"/>
              </a:lnSpc>
              <a:spcBef>
                <a:spcPts val="815"/>
              </a:spcBef>
              <a:buClr>
                <a:srgbClr val="006FAC"/>
              </a:buClr>
              <a:buFont typeface="Wingdings"/>
              <a:buChar char=""/>
              <a:tabLst>
                <a:tab pos="348615" algn="l"/>
                <a:tab pos="349250" algn="l"/>
              </a:tabLst>
            </a:pPr>
            <a:r>
              <a:rPr sz="950" spc="-5" dirty="0">
                <a:latin typeface="Verdana"/>
                <a:cs typeface="Verdana"/>
              </a:rPr>
              <a:t>Getting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Git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Repository</a:t>
            </a:r>
            <a:endParaRPr sz="950">
              <a:latin typeface="Verdana"/>
              <a:cs typeface="Verdana"/>
            </a:endParaRPr>
          </a:p>
          <a:p>
            <a:pPr marL="349250" indent="-192405">
              <a:lnSpc>
                <a:spcPct val="100000"/>
              </a:lnSpc>
              <a:spcBef>
                <a:spcPts val="825"/>
              </a:spcBef>
              <a:buClr>
                <a:srgbClr val="006FAC"/>
              </a:buClr>
              <a:buFont typeface="Wingdings"/>
              <a:buChar char=""/>
              <a:tabLst>
                <a:tab pos="348615" algn="l"/>
                <a:tab pos="349250" algn="l"/>
              </a:tabLst>
            </a:pPr>
            <a:r>
              <a:rPr sz="950" spc="-10" dirty="0">
                <a:latin typeface="Verdana"/>
                <a:cs typeface="Verdana"/>
              </a:rPr>
              <a:t>Recording</a:t>
            </a:r>
            <a:r>
              <a:rPr sz="950" spc="-5" dirty="0">
                <a:latin typeface="Verdana"/>
                <a:cs typeface="Verdana"/>
              </a:rPr>
              <a:t> Changes to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the </a:t>
            </a:r>
            <a:r>
              <a:rPr sz="950" spc="-10" dirty="0">
                <a:latin typeface="Verdana"/>
                <a:cs typeface="Verdana"/>
              </a:rPr>
              <a:t>Repository</a:t>
            </a:r>
            <a:endParaRPr sz="950">
              <a:latin typeface="Verdana"/>
              <a:cs typeface="Verdana"/>
            </a:endParaRPr>
          </a:p>
          <a:p>
            <a:pPr marL="349250" indent="-192405">
              <a:lnSpc>
                <a:spcPct val="100000"/>
              </a:lnSpc>
              <a:spcBef>
                <a:spcPts val="830"/>
              </a:spcBef>
              <a:buClr>
                <a:srgbClr val="006FAC"/>
              </a:buClr>
              <a:buFont typeface="Wingdings"/>
              <a:buChar char=""/>
              <a:tabLst>
                <a:tab pos="348615" algn="l"/>
                <a:tab pos="349250" algn="l"/>
              </a:tabLst>
            </a:pPr>
            <a:r>
              <a:rPr sz="950" spc="-5" dirty="0">
                <a:latin typeface="Verdana"/>
                <a:cs typeface="Verdana"/>
              </a:rPr>
              <a:t>Viewing the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Commit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History</a:t>
            </a:r>
            <a:endParaRPr sz="950">
              <a:latin typeface="Verdana"/>
              <a:cs typeface="Verdana"/>
            </a:endParaRPr>
          </a:p>
          <a:p>
            <a:pPr marL="306070" indent="-149860">
              <a:lnSpc>
                <a:spcPct val="100000"/>
              </a:lnSpc>
              <a:spcBef>
                <a:spcPts val="815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5" dirty="0">
                <a:latin typeface="Verdana"/>
                <a:cs typeface="Verdana"/>
              </a:rPr>
              <a:t>Undoing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Things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5191" y="416826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3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403090" cy="221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Basics</a:t>
            </a:r>
            <a:r>
              <a:rPr sz="105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: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What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is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Verdana"/>
              <a:cs typeface="Verdana"/>
            </a:endParaRPr>
          </a:p>
          <a:p>
            <a:pPr marL="216535" marR="5080" indent="-149860">
              <a:lnSpc>
                <a:spcPct val="157100"/>
              </a:lnSpc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distributed revision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control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 source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code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management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(SCM)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system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with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emphasis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speed,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 integrity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support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distributed,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non-linear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workflows.</a:t>
            </a:r>
            <a:endParaRPr sz="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900" dirty="0">
              <a:latin typeface="Verdana"/>
              <a:cs typeface="Verdana"/>
            </a:endParaRPr>
          </a:p>
          <a:p>
            <a:pPr marL="216535" marR="164465" indent="-149860">
              <a:lnSpc>
                <a:spcPct val="157100"/>
              </a:lnSpc>
              <a:spcBef>
                <a:spcPts val="755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As with most other distributed revision control systems, and unlike most client–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server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systems,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every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working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directory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full-fledged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repository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with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complete</a:t>
            </a:r>
            <a:endParaRPr sz="700" dirty="0">
              <a:latin typeface="Verdana"/>
              <a:cs typeface="Verdana"/>
            </a:endParaRPr>
          </a:p>
          <a:p>
            <a:pPr marL="216535" marR="40005">
              <a:lnSpc>
                <a:spcPct val="157100"/>
              </a:lnSpc>
              <a:spcBef>
                <a:spcPts val="10"/>
              </a:spcBef>
            </a:pPr>
            <a:r>
              <a:rPr sz="700" spc="15" dirty="0">
                <a:latin typeface="Verdana"/>
                <a:cs typeface="Verdana"/>
              </a:rPr>
              <a:t>history and </a:t>
            </a:r>
            <a:r>
              <a:rPr sz="700" spc="10" dirty="0">
                <a:latin typeface="Verdana"/>
                <a:cs typeface="Verdana"/>
              </a:rPr>
              <a:t>full </a:t>
            </a:r>
            <a:r>
              <a:rPr sz="700" spc="15" dirty="0">
                <a:latin typeface="Verdana"/>
                <a:cs typeface="Verdana"/>
              </a:rPr>
              <a:t>version-tracking capabilities, independent of network access or a </a:t>
            </a:r>
            <a:r>
              <a:rPr sz="700" spc="10" dirty="0">
                <a:latin typeface="Verdana"/>
                <a:cs typeface="Verdana"/>
              </a:rPr>
              <a:t>central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server.</a:t>
            </a:r>
            <a:endParaRPr sz="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 dirty="0">
              <a:latin typeface="Verdana"/>
              <a:cs typeface="Verdana"/>
            </a:endParaRPr>
          </a:p>
          <a:p>
            <a:pPr marL="216535" marR="330200" indent="-149860">
              <a:lnSpc>
                <a:spcPct val="157100"/>
              </a:lnSpc>
              <a:spcBef>
                <a:spcPts val="760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Like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20" dirty="0">
                <a:latin typeface="Verdana"/>
                <a:cs typeface="Verdana"/>
              </a:rPr>
              <a:t>Linux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kernel,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is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free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software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distributed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under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terms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 the</a:t>
            </a:r>
            <a:r>
              <a:rPr sz="700" spc="20" dirty="0">
                <a:latin typeface="Verdana"/>
                <a:cs typeface="Verdana"/>
              </a:rPr>
              <a:t> GNU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General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Public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License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version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2.</a:t>
            </a:r>
            <a:endParaRPr sz="7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5191" y="416826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4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410710" cy="221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769745" algn="ctr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Basics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: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How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does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handle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Verdana"/>
              <a:cs typeface="Verdana"/>
            </a:endParaRPr>
          </a:p>
          <a:p>
            <a:pPr marL="248285" indent="-18161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deals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with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like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series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 snapshots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 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miniature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system.</a:t>
            </a:r>
            <a:endParaRPr sz="700">
              <a:latin typeface="Verdana"/>
              <a:cs typeface="Verdana"/>
            </a:endParaRPr>
          </a:p>
          <a:p>
            <a:pPr marL="216535" marR="102235" indent="-149860">
              <a:lnSpc>
                <a:spcPct val="157100"/>
              </a:lnSpc>
              <a:spcBef>
                <a:spcPts val="265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With Git,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every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time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commit,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save</a:t>
            </a:r>
            <a:r>
              <a:rPr sz="700" spc="15" dirty="0">
                <a:latin typeface="Verdana"/>
                <a:cs typeface="Verdana"/>
              </a:rPr>
              <a:t> 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state of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project,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takes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picture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that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moment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10" dirty="0">
                <a:latin typeface="Verdana"/>
                <a:cs typeface="Verdana"/>
              </a:rPr>
              <a:t> stores</a:t>
            </a:r>
            <a:r>
              <a:rPr sz="700" spc="15" dirty="0">
                <a:latin typeface="Verdana"/>
                <a:cs typeface="Verdana"/>
              </a:rPr>
              <a:t> a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reference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15" dirty="0">
                <a:latin typeface="Verdana"/>
                <a:cs typeface="Verdana"/>
              </a:rPr>
              <a:t> that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snapshot.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</a:t>
            </a:r>
            <a:endParaRPr sz="700">
              <a:latin typeface="Verdana"/>
              <a:cs typeface="Verdana"/>
            </a:endParaRPr>
          </a:p>
          <a:p>
            <a:pPr marL="281940" indent="-215265">
              <a:lnSpc>
                <a:spcPct val="100000"/>
              </a:lnSpc>
              <a:spcBef>
                <a:spcPts val="740"/>
              </a:spcBef>
              <a:buClr>
                <a:srgbClr val="006FAC"/>
              </a:buClr>
              <a:buFont typeface="Wingdings"/>
              <a:buChar char=""/>
              <a:tabLst>
                <a:tab pos="281940" algn="l"/>
                <a:tab pos="282575" algn="l"/>
              </a:tabLst>
            </a:pPr>
            <a:r>
              <a:rPr sz="700" spc="-25" dirty="0">
                <a:latin typeface="Verdana"/>
                <a:cs typeface="Verdana"/>
              </a:rPr>
              <a:t>To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efficient,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if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have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not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changed,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doesn’t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store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10" dirty="0">
                <a:latin typeface="Verdana"/>
                <a:cs typeface="Verdana"/>
              </a:rPr>
              <a:t>file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again,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just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link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endParaRPr sz="700">
              <a:latin typeface="Verdana"/>
              <a:cs typeface="Verdana"/>
            </a:endParaRPr>
          </a:p>
          <a:p>
            <a:pPr marR="1760855" algn="ctr">
              <a:lnSpc>
                <a:spcPct val="100000"/>
              </a:lnSpc>
              <a:spcBef>
                <a:spcPts val="480"/>
              </a:spcBef>
            </a:pP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previous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identical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it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has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already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stored.</a:t>
            </a:r>
            <a:endParaRPr sz="700">
              <a:latin typeface="Verdana"/>
              <a:cs typeface="Verdana"/>
            </a:endParaRPr>
          </a:p>
          <a:p>
            <a:pPr marL="248285" indent="-181610">
              <a:lnSpc>
                <a:spcPct val="100000"/>
              </a:lnSpc>
              <a:spcBef>
                <a:spcPts val="760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700" spc="15" dirty="0">
                <a:latin typeface="Verdana"/>
                <a:cs typeface="Verdana"/>
              </a:rPr>
              <a:t>Git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deals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with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like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 stream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snapshots.</a:t>
            </a:r>
            <a:endParaRPr sz="700">
              <a:latin typeface="Verdana"/>
              <a:cs typeface="Verdana"/>
            </a:endParaRPr>
          </a:p>
          <a:p>
            <a:pPr marL="216535" marR="5080" indent="-149860">
              <a:lnSpc>
                <a:spcPct val="157300"/>
              </a:lnSpc>
              <a:spcBef>
                <a:spcPts val="260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Everything in Git is check-summed </a:t>
            </a:r>
            <a:r>
              <a:rPr sz="700" spc="10" dirty="0">
                <a:latin typeface="Verdana"/>
                <a:cs typeface="Verdana"/>
              </a:rPr>
              <a:t>before </a:t>
            </a:r>
            <a:r>
              <a:rPr sz="700" spc="15" dirty="0">
                <a:latin typeface="Verdana"/>
                <a:cs typeface="Verdana"/>
              </a:rPr>
              <a:t>it is stored and is then </a:t>
            </a:r>
            <a:r>
              <a:rPr sz="700" spc="10" dirty="0">
                <a:latin typeface="Verdana"/>
                <a:cs typeface="Verdana"/>
              </a:rPr>
              <a:t>referred to </a:t>
            </a:r>
            <a:r>
              <a:rPr sz="700" spc="15" dirty="0">
                <a:latin typeface="Verdana"/>
                <a:cs typeface="Verdana"/>
              </a:rPr>
              <a:t>by that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checksum. </a:t>
            </a:r>
            <a:r>
              <a:rPr sz="700" spc="20" dirty="0">
                <a:latin typeface="Verdana"/>
                <a:cs typeface="Verdana"/>
              </a:rPr>
              <a:t>So </a:t>
            </a:r>
            <a:r>
              <a:rPr sz="700" spc="5" dirty="0">
                <a:latin typeface="Verdana"/>
                <a:cs typeface="Verdana"/>
              </a:rPr>
              <a:t>it’s </a:t>
            </a:r>
            <a:r>
              <a:rPr sz="700" spc="15" dirty="0">
                <a:latin typeface="Verdana"/>
                <a:cs typeface="Verdana"/>
              </a:rPr>
              <a:t>impossible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change the contents of any </a:t>
            </a:r>
            <a:r>
              <a:rPr sz="700" spc="10" dirty="0">
                <a:latin typeface="Verdana"/>
                <a:cs typeface="Verdana"/>
              </a:rPr>
              <a:t>file </a:t>
            </a:r>
            <a:r>
              <a:rPr sz="700" spc="15" dirty="0">
                <a:latin typeface="Verdana"/>
                <a:cs typeface="Verdana"/>
              </a:rPr>
              <a:t>or directory without Git </a:t>
            </a:r>
            <a:r>
              <a:rPr sz="700" spc="20" dirty="0">
                <a:latin typeface="Verdana"/>
                <a:cs typeface="Verdana"/>
              </a:rPr>
              <a:t> knowing </a:t>
            </a:r>
            <a:r>
              <a:rPr sz="700" spc="15" dirty="0">
                <a:latin typeface="Verdana"/>
                <a:cs typeface="Verdana"/>
              </a:rPr>
              <a:t>about </a:t>
            </a:r>
            <a:r>
              <a:rPr sz="700" spc="10" dirty="0">
                <a:latin typeface="Verdana"/>
                <a:cs typeface="Verdana"/>
              </a:rPr>
              <a:t>it, </a:t>
            </a:r>
            <a:r>
              <a:rPr sz="700" spc="15" dirty="0">
                <a:latin typeface="Verdana"/>
                <a:cs typeface="Verdana"/>
              </a:rPr>
              <a:t>this functionality is built into Git at the lowest </a:t>
            </a:r>
            <a:r>
              <a:rPr sz="700" spc="10" dirty="0">
                <a:latin typeface="Verdana"/>
                <a:cs typeface="Verdana"/>
              </a:rPr>
              <a:t>levels </a:t>
            </a:r>
            <a:r>
              <a:rPr sz="700" spc="15" dirty="0">
                <a:latin typeface="Verdana"/>
                <a:cs typeface="Verdana"/>
              </a:rPr>
              <a:t>and </a:t>
            </a:r>
            <a:r>
              <a:rPr sz="700" spc="10" dirty="0">
                <a:latin typeface="Verdana"/>
                <a:cs typeface="Verdana"/>
              </a:rPr>
              <a:t>you </a:t>
            </a:r>
            <a:r>
              <a:rPr sz="700" spc="15" dirty="0">
                <a:latin typeface="Verdana"/>
                <a:cs typeface="Verdana"/>
              </a:rPr>
              <a:t>can’t lose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information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transit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get </a:t>
            </a:r>
            <a:r>
              <a:rPr sz="700" spc="10" dirty="0">
                <a:latin typeface="Verdana"/>
                <a:cs typeface="Verdana"/>
              </a:rPr>
              <a:t>file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corruption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without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being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able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detect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it.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5191" y="416826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5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406900" cy="2248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Basics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: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How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does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handle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data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Verdana"/>
              <a:cs typeface="Verdana"/>
            </a:endParaRPr>
          </a:p>
          <a:p>
            <a:pPr marL="216535" marR="5080" indent="-149860">
              <a:lnSpc>
                <a:spcPct val="157100"/>
              </a:lnSpc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Git uses SHA-1 hash</a:t>
            </a:r>
            <a:r>
              <a:rPr sz="700" spc="20" dirty="0">
                <a:latin typeface="Verdana"/>
                <a:cs typeface="Verdana"/>
              </a:rPr>
              <a:t> mechanism </a:t>
            </a:r>
            <a:r>
              <a:rPr sz="700" spc="10" dirty="0">
                <a:latin typeface="Verdana"/>
                <a:cs typeface="Verdana"/>
              </a:rPr>
              <a:t>for </a:t>
            </a:r>
            <a:r>
              <a:rPr sz="700" spc="15" dirty="0">
                <a:latin typeface="Verdana"/>
                <a:cs typeface="Verdana"/>
              </a:rPr>
              <a:t>check-summ,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it is a 40-character string composed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hexadecimal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characters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(0–9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a–f)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calculated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based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on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contents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 </a:t>
            </a:r>
            <a:r>
              <a:rPr sz="700" spc="15" dirty="0">
                <a:latin typeface="Verdana"/>
                <a:cs typeface="Verdana"/>
              </a:rPr>
              <a:t> or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directory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structure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Git.</a:t>
            </a:r>
            <a:endParaRPr sz="700">
              <a:latin typeface="Verdana"/>
              <a:cs typeface="Verdana"/>
            </a:endParaRPr>
          </a:p>
          <a:p>
            <a:pPr marL="67310" marR="2016125">
              <a:lnSpc>
                <a:spcPct val="188600"/>
              </a:lnSpc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700" spc="20" dirty="0">
                <a:latin typeface="Verdana"/>
                <a:cs typeface="Verdana"/>
              </a:rPr>
              <a:t>A </a:t>
            </a:r>
            <a:r>
              <a:rPr sz="700" spc="15" dirty="0">
                <a:latin typeface="Verdana"/>
                <a:cs typeface="Verdana"/>
              </a:rPr>
              <a:t>SHA-1 hash looks something like this: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24b9da6552252987aa493b52f8696cd6d3b00373</a:t>
            </a:r>
            <a:endParaRPr sz="700">
              <a:latin typeface="Verdana"/>
              <a:cs typeface="Verdana"/>
            </a:endParaRPr>
          </a:p>
          <a:p>
            <a:pPr marL="216535" marR="297815" indent="-149860">
              <a:lnSpc>
                <a:spcPct val="157100"/>
              </a:lnSpc>
              <a:spcBef>
                <a:spcPts val="275"/>
              </a:spcBef>
              <a:buClr>
                <a:srgbClr val="006FAC"/>
              </a:buClr>
              <a:buFont typeface="Wingdings"/>
              <a:buChar char=""/>
              <a:tabLst>
                <a:tab pos="281940" algn="l"/>
                <a:tab pos="282575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Git </a:t>
            </a:r>
            <a:r>
              <a:rPr sz="700" spc="10" dirty="0">
                <a:latin typeface="Verdana"/>
                <a:cs typeface="Verdana"/>
              </a:rPr>
              <a:t>stores </a:t>
            </a:r>
            <a:r>
              <a:rPr sz="700" spc="15" dirty="0">
                <a:latin typeface="Verdana"/>
                <a:cs typeface="Verdana"/>
              </a:rPr>
              <a:t>everything in its database not by </a:t>
            </a:r>
            <a:r>
              <a:rPr sz="700" spc="10" dirty="0">
                <a:latin typeface="Verdana"/>
                <a:cs typeface="Verdana"/>
              </a:rPr>
              <a:t>file </a:t>
            </a:r>
            <a:r>
              <a:rPr sz="700" spc="20" dirty="0">
                <a:latin typeface="Verdana"/>
                <a:cs typeface="Verdana"/>
              </a:rPr>
              <a:t>name </a:t>
            </a:r>
            <a:r>
              <a:rPr sz="700" spc="15" dirty="0">
                <a:latin typeface="Verdana"/>
                <a:cs typeface="Verdana"/>
              </a:rPr>
              <a:t>but by the hash value of its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contents</a:t>
            </a:r>
            <a:endParaRPr sz="700">
              <a:latin typeface="Verdana"/>
              <a:cs typeface="Verdana"/>
            </a:endParaRPr>
          </a:p>
          <a:p>
            <a:pPr marL="248285" indent="-181610">
              <a:lnSpc>
                <a:spcPct val="100000"/>
              </a:lnSpc>
              <a:spcBef>
                <a:spcPts val="750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700" spc="15" dirty="0">
                <a:latin typeface="Verdana"/>
                <a:cs typeface="Verdana"/>
              </a:rPr>
              <a:t>All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actions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Git, only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i="1" spc="15" dirty="0">
                <a:latin typeface="Verdana"/>
                <a:cs typeface="Verdana"/>
              </a:rPr>
              <a:t>add</a:t>
            </a:r>
            <a:r>
              <a:rPr sz="700" i="1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15" dirty="0">
                <a:latin typeface="Verdana"/>
                <a:cs typeface="Verdana"/>
              </a:rPr>
              <a:t> the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database.</a:t>
            </a:r>
            <a:endParaRPr sz="700">
              <a:latin typeface="Verdana"/>
              <a:cs typeface="Verdana"/>
            </a:endParaRPr>
          </a:p>
          <a:p>
            <a:pPr marL="216535" marR="45085" indent="-149860">
              <a:lnSpc>
                <a:spcPct val="157100"/>
              </a:lnSpc>
              <a:spcBef>
                <a:spcPts val="265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More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in-depth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look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how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 </a:t>
            </a:r>
            <a:r>
              <a:rPr sz="700" spc="10" dirty="0">
                <a:latin typeface="Verdana"/>
                <a:cs typeface="Verdana"/>
              </a:rPr>
              <a:t>stores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its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 and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how</a:t>
            </a:r>
            <a:r>
              <a:rPr sz="700" spc="10" dirty="0">
                <a:latin typeface="Verdana"/>
                <a:cs typeface="Verdana"/>
              </a:rPr>
              <a:t> you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can</a:t>
            </a:r>
            <a:r>
              <a:rPr sz="700" spc="10" dirty="0">
                <a:latin typeface="Verdana"/>
                <a:cs typeface="Verdana"/>
              </a:rPr>
              <a:t> recover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 that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seems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lost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will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5191" y="416826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6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57370" cy="2258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Basics</a:t>
            </a:r>
            <a:r>
              <a:rPr sz="105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: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Operations</a:t>
            </a:r>
            <a:endParaRPr sz="1050" dirty="0">
              <a:latin typeface="Verdana"/>
              <a:cs typeface="Verdana"/>
            </a:endParaRPr>
          </a:p>
          <a:p>
            <a:pPr marL="201295" marR="238125" indent="-149860">
              <a:lnSpc>
                <a:spcPct val="157100"/>
              </a:lnSpc>
              <a:spcBef>
                <a:spcPts val="705"/>
              </a:spcBef>
              <a:buClr>
                <a:srgbClr val="006FAC"/>
              </a:buClr>
              <a:buFont typeface="Wingdings"/>
              <a:buChar char=""/>
              <a:tabLst>
                <a:tab pos="233679" algn="l"/>
                <a:tab pos="234315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Most of the Git Operations are local in nature, since no information is needed from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another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computer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on ther network.</a:t>
            </a:r>
            <a:endParaRPr sz="700" dirty="0">
              <a:latin typeface="Verdana"/>
              <a:cs typeface="Verdana"/>
            </a:endParaRPr>
          </a:p>
          <a:p>
            <a:pPr marL="201295" marR="75565" indent="-149860">
              <a:lnSpc>
                <a:spcPct val="157100"/>
              </a:lnSpc>
              <a:spcBef>
                <a:spcPts val="265"/>
              </a:spcBef>
              <a:buClr>
                <a:srgbClr val="006FAC"/>
              </a:buClr>
              <a:buFont typeface="Wingdings"/>
              <a:buChar char=""/>
              <a:tabLst>
                <a:tab pos="233679" algn="l"/>
                <a:tab pos="234315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The entire history of Git </a:t>
            </a:r>
            <a:r>
              <a:rPr sz="700" spc="10" dirty="0">
                <a:latin typeface="Verdana"/>
                <a:cs typeface="Verdana"/>
              </a:rPr>
              <a:t>project </a:t>
            </a:r>
            <a:r>
              <a:rPr sz="700" spc="15" dirty="0">
                <a:latin typeface="Verdana"/>
                <a:cs typeface="Verdana"/>
              </a:rPr>
              <a:t>is on local disk, so most local operations seem almost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instantaneous.</a:t>
            </a:r>
            <a:endParaRPr sz="700" dirty="0">
              <a:latin typeface="Verdana"/>
              <a:cs typeface="Verdana"/>
            </a:endParaRPr>
          </a:p>
          <a:p>
            <a:pPr marL="201295" marR="163830" indent="-149860">
              <a:lnSpc>
                <a:spcPct val="158600"/>
              </a:lnSpc>
              <a:spcBef>
                <a:spcPts val="254"/>
              </a:spcBef>
              <a:buClr>
                <a:srgbClr val="006FAC"/>
              </a:buClr>
              <a:buFont typeface="Wingdings"/>
              <a:buChar char=""/>
              <a:tabLst>
                <a:tab pos="233679" algn="l"/>
                <a:tab pos="234315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b="1" spc="10" dirty="0">
                <a:latin typeface="Verdana"/>
                <a:cs typeface="Verdana"/>
              </a:rPr>
              <a:t>Git</a:t>
            </a:r>
            <a:r>
              <a:rPr sz="700" b="1" spc="20" dirty="0">
                <a:latin typeface="Verdana"/>
                <a:cs typeface="Verdana"/>
              </a:rPr>
              <a:t> </a:t>
            </a:r>
            <a:r>
              <a:rPr sz="700" b="1" spc="15" dirty="0">
                <a:latin typeface="Verdana"/>
                <a:cs typeface="Verdana"/>
              </a:rPr>
              <a:t>directory</a:t>
            </a:r>
            <a:r>
              <a:rPr sz="700" spc="15" dirty="0">
                <a:latin typeface="Verdana"/>
                <a:cs typeface="Verdana"/>
              </a:rPr>
              <a:t>,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directory identified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by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repository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store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files,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where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stores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metadata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object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database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project.</a:t>
            </a:r>
            <a:endParaRPr sz="700" dirty="0">
              <a:latin typeface="Verdana"/>
              <a:cs typeface="Verdana"/>
            </a:endParaRPr>
          </a:p>
          <a:p>
            <a:pPr marL="201295" marR="81280" indent="-149860">
              <a:lnSpc>
                <a:spcPct val="157500"/>
              </a:lnSpc>
              <a:spcBef>
                <a:spcPts val="260"/>
              </a:spcBef>
              <a:buClr>
                <a:srgbClr val="006FAC"/>
              </a:buClr>
              <a:buFont typeface="Wingdings"/>
              <a:buChar char=""/>
              <a:tabLst>
                <a:tab pos="233679" algn="l"/>
                <a:tab pos="234315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This is the most important part of Git, and it copied when </a:t>
            </a:r>
            <a:r>
              <a:rPr sz="700" spc="10" dirty="0">
                <a:latin typeface="Verdana"/>
                <a:cs typeface="Verdana"/>
              </a:rPr>
              <a:t>you </a:t>
            </a:r>
            <a:r>
              <a:rPr sz="700" i="1" spc="15" dirty="0">
                <a:latin typeface="Verdana"/>
                <a:cs typeface="Verdana"/>
              </a:rPr>
              <a:t>clone </a:t>
            </a:r>
            <a:r>
              <a:rPr sz="700" spc="15" dirty="0">
                <a:latin typeface="Verdana"/>
                <a:cs typeface="Verdana"/>
              </a:rPr>
              <a:t>a repository from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another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computer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yours.</a:t>
            </a:r>
            <a:endParaRPr sz="700" dirty="0">
              <a:latin typeface="Verdana"/>
              <a:cs typeface="Verdana"/>
            </a:endParaRPr>
          </a:p>
          <a:p>
            <a:pPr marL="201295" marR="5715" indent="-149860">
              <a:lnSpc>
                <a:spcPct val="157900"/>
              </a:lnSpc>
              <a:spcBef>
                <a:spcPts val="254"/>
              </a:spcBef>
              <a:buClr>
                <a:srgbClr val="006FAC"/>
              </a:buClr>
              <a:buFont typeface="Wingdings"/>
              <a:buChar char=""/>
              <a:tabLst>
                <a:tab pos="233679" algn="l"/>
                <a:tab pos="234315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b="1" spc="15" dirty="0">
                <a:latin typeface="Verdana"/>
                <a:cs typeface="Verdana"/>
              </a:rPr>
              <a:t>working tree </a:t>
            </a:r>
            <a:r>
              <a:rPr sz="700" spc="15" dirty="0">
                <a:latin typeface="Verdana"/>
                <a:cs typeface="Verdana"/>
              </a:rPr>
              <a:t>is a single checkout of one version of the </a:t>
            </a:r>
            <a:r>
              <a:rPr sz="700" spc="10" dirty="0">
                <a:latin typeface="Verdana"/>
                <a:cs typeface="Verdana"/>
              </a:rPr>
              <a:t>project. </a:t>
            </a:r>
            <a:r>
              <a:rPr sz="700" spc="15" dirty="0">
                <a:latin typeface="Verdana"/>
                <a:cs typeface="Verdana"/>
              </a:rPr>
              <a:t>These </a:t>
            </a:r>
            <a:r>
              <a:rPr sz="700" spc="10" dirty="0">
                <a:latin typeface="Verdana"/>
                <a:cs typeface="Verdana"/>
              </a:rPr>
              <a:t>files </a:t>
            </a:r>
            <a:r>
              <a:rPr sz="700" spc="15" dirty="0">
                <a:latin typeface="Verdana"/>
                <a:cs typeface="Verdana"/>
              </a:rPr>
              <a:t>are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pulled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out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 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compressed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database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 directory and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placed on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disk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for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use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or</a:t>
            </a:r>
            <a:r>
              <a:rPr sz="700" spc="5" dirty="0">
                <a:latin typeface="Verdana"/>
                <a:cs typeface="Verdana"/>
              </a:rPr>
              <a:t> modify.</a:t>
            </a:r>
            <a:endParaRPr sz="7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4536949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5191" y="416826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7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211955" cy="63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Basics</a:t>
            </a:r>
            <a:r>
              <a:rPr sz="105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: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Operations</a:t>
            </a:r>
            <a:endParaRPr sz="1050">
              <a:latin typeface="Verdana"/>
              <a:cs typeface="Verdana"/>
            </a:endParaRPr>
          </a:p>
          <a:p>
            <a:pPr marL="52069" marR="5080">
              <a:lnSpc>
                <a:spcPct val="106400"/>
              </a:lnSpc>
              <a:spcBef>
                <a:spcPts val="810"/>
              </a:spcBef>
              <a:buFont typeface="Arial MT"/>
              <a:buChar char="•"/>
              <a:tabLst>
                <a:tab pos="116839" algn="l"/>
              </a:tabLst>
            </a:pP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b="1" spc="15" dirty="0">
                <a:latin typeface="Verdana"/>
                <a:cs typeface="Verdana"/>
              </a:rPr>
              <a:t>staging </a:t>
            </a:r>
            <a:r>
              <a:rPr sz="700" b="1" spc="20" dirty="0">
                <a:latin typeface="Verdana"/>
                <a:cs typeface="Verdana"/>
              </a:rPr>
              <a:t>area </a:t>
            </a:r>
            <a:r>
              <a:rPr sz="700" spc="15" dirty="0">
                <a:latin typeface="Verdana"/>
                <a:cs typeface="Verdana"/>
              </a:rPr>
              <a:t>is where cache where </a:t>
            </a:r>
            <a:r>
              <a:rPr sz="700" spc="10" dirty="0">
                <a:latin typeface="Verdana"/>
                <a:cs typeface="Verdana"/>
              </a:rPr>
              <a:t>files to </a:t>
            </a:r>
            <a:r>
              <a:rPr sz="700" spc="15" dirty="0">
                <a:latin typeface="Verdana"/>
                <a:cs typeface="Verdana"/>
              </a:rPr>
              <a:t>be committed, have their information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stored about what will go into itsr next commit. </a:t>
            </a:r>
            <a:r>
              <a:rPr sz="700" spc="10" dirty="0">
                <a:latin typeface="Verdana"/>
                <a:cs typeface="Verdana"/>
              </a:rPr>
              <a:t>Its </a:t>
            </a:r>
            <a:r>
              <a:rPr sz="700" spc="15" dirty="0">
                <a:latin typeface="Verdana"/>
                <a:cs typeface="Verdana"/>
              </a:rPr>
              <a:t>technical </a:t>
            </a:r>
            <a:r>
              <a:rPr sz="700" spc="20" dirty="0">
                <a:latin typeface="Verdana"/>
                <a:cs typeface="Verdana"/>
              </a:rPr>
              <a:t>name </a:t>
            </a:r>
            <a:r>
              <a:rPr sz="700" spc="15" dirty="0">
                <a:latin typeface="Verdana"/>
                <a:cs typeface="Verdana"/>
              </a:rPr>
              <a:t>in Git parlance is the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5" dirty="0">
                <a:latin typeface="Verdana"/>
                <a:cs typeface="Verdana"/>
              </a:rPr>
              <a:t>“index”,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but 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phrase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“staging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area”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works </a:t>
            </a:r>
            <a:r>
              <a:rPr sz="700" spc="10" dirty="0">
                <a:latin typeface="Verdana"/>
                <a:cs typeface="Verdana"/>
              </a:rPr>
              <a:t>just</a:t>
            </a:r>
            <a:r>
              <a:rPr sz="700" spc="15" dirty="0">
                <a:latin typeface="Verdana"/>
                <a:cs typeface="Verdana"/>
              </a:rPr>
              <a:t> as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well.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54098" y="714501"/>
            <a:ext cx="4813300" cy="3612515"/>
            <a:chOff x="2054098" y="714501"/>
            <a:chExt cx="4813300" cy="36125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976" y="2146017"/>
              <a:ext cx="3758183" cy="14443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60448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5191" y="416826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8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245610" cy="2237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Basics</a:t>
            </a:r>
            <a:r>
              <a:rPr sz="105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: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Operations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Verdana"/>
              <a:cs typeface="Verdana"/>
            </a:endParaRPr>
          </a:p>
          <a:p>
            <a:pPr marL="130810" indent="-64135">
              <a:lnSpc>
                <a:spcPct val="100000"/>
              </a:lnSpc>
              <a:buFont typeface="Arial MT"/>
              <a:buChar char="•"/>
              <a:tabLst>
                <a:tab pos="131445" algn="l"/>
              </a:tabLst>
            </a:pPr>
            <a:r>
              <a:rPr sz="700" spc="15" dirty="0">
                <a:latin typeface="Verdana"/>
                <a:cs typeface="Verdana"/>
              </a:rPr>
              <a:t>In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Git,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any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can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 in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once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three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states</a:t>
            </a:r>
            <a:r>
              <a:rPr sz="700" spc="10" dirty="0">
                <a:latin typeface="Verdana"/>
                <a:cs typeface="Verdana"/>
              </a:rPr>
              <a:t> :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i="1" spc="15" dirty="0">
                <a:latin typeface="Verdana"/>
                <a:cs typeface="Verdana"/>
              </a:rPr>
              <a:t>committed</a:t>
            </a:r>
            <a:r>
              <a:rPr sz="700" spc="15" dirty="0">
                <a:latin typeface="Verdana"/>
                <a:cs typeface="Verdana"/>
              </a:rPr>
              <a:t>,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i="1" spc="10" dirty="0">
                <a:latin typeface="Verdana"/>
                <a:cs typeface="Verdana"/>
              </a:rPr>
              <a:t>modified</a:t>
            </a:r>
            <a:r>
              <a:rPr sz="700" spc="10" dirty="0">
                <a:latin typeface="Verdana"/>
                <a:cs typeface="Verdana"/>
              </a:rPr>
              <a:t>,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i="1" spc="15" dirty="0">
                <a:latin typeface="Verdana"/>
                <a:cs typeface="Verdana"/>
              </a:rPr>
              <a:t>staged.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Verdana"/>
              <a:cs typeface="Verdana"/>
            </a:endParaRPr>
          </a:p>
          <a:p>
            <a:pPr marL="247015" marR="170815" indent="-180340">
              <a:lnSpc>
                <a:spcPct val="107100"/>
              </a:lnSpc>
              <a:buAutoNum type="arabicPeriod"/>
              <a:tabLst>
                <a:tab pos="247650" algn="l"/>
              </a:tabLst>
            </a:pPr>
            <a:r>
              <a:rPr sz="700" spc="15" dirty="0">
                <a:latin typeface="Verdana"/>
                <a:cs typeface="Verdana"/>
              </a:rPr>
              <a:t>Modified means that </a:t>
            </a:r>
            <a:r>
              <a:rPr sz="700" spc="10" dirty="0">
                <a:latin typeface="Verdana"/>
                <a:cs typeface="Verdana"/>
              </a:rPr>
              <a:t>you </a:t>
            </a:r>
            <a:r>
              <a:rPr sz="700" spc="15" dirty="0">
                <a:latin typeface="Verdana"/>
                <a:cs typeface="Verdana"/>
              </a:rPr>
              <a:t>have changed the </a:t>
            </a:r>
            <a:r>
              <a:rPr sz="700" spc="10" dirty="0">
                <a:latin typeface="Verdana"/>
                <a:cs typeface="Verdana"/>
              </a:rPr>
              <a:t>file </a:t>
            </a:r>
            <a:r>
              <a:rPr sz="700" spc="15" dirty="0">
                <a:latin typeface="Verdana"/>
                <a:cs typeface="Verdana"/>
              </a:rPr>
              <a:t>but have not committed it </a:t>
            </a:r>
            <a:r>
              <a:rPr sz="700" spc="10" dirty="0">
                <a:latin typeface="Verdana"/>
                <a:cs typeface="Verdana"/>
              </a:rPr>
              <a:t>to your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database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yet.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this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can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</a:t>
            </a:r>
            <a:r>
              <a:rPr sz="700" spc="20" dirty="0">
                <a:latin typeface="Verdana"/>
                <a:cs typeface="Verdana"/>
              </a:rPr>
              <a:t> new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files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created 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working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tree/direcory.</a:t>
            </a:r>
            <a:endParaRPr sz="700">
              <a:latin typeface="Verdana"/>
              <a:cs typeface="Verdana"/>
            </a:endParaRPr>
          </a:p>
          <a:p>
            <a:pPr marL="247015" marR="65405" indent="-180340">
              <a:lnSpc>
                <a:spcPct val="105700"/>
              </a:lnSpc>
              <a:spcBef>
                <a:spcPts val="265"/>
              </a:spcBef>
              <a:buAutoNum type="arabicPeriod"/>
              <a:tabLst>
                <a:tab pos="247650" algn="l"/>
              </a:tabLst>
            </a:pPr>
            <a:r>
              <a:rPr sz="700" spc="15" dirty="0">
                <a:latin typeface="Verdana"/>
                <a:cs typeface="Verdana"/>
              </a:rPr>
              <a:t>Staged means that </a:t>
            </a:r>
            <a:r>
              <a:rPr sz="700" spc="10" dirty="0">
                <a:latin typeface="Verdana"/>
                <a:cs typeface="Verdana"/>
              </a:rPr>
              <a:t>you </a:t>
            </a:r>
            <a:r>
              <a:rPr sz="700" spc="15" dirty="0">
                <a:latin typeface="Verdana"/>
                <a:cs typeface="Verdana"/>
              </a:rPr>
              <a:t>have marked a modified </a:t>
            </a:r>
            <a:r>
              <a:rPr sz="700" spc="10" dirty="0">
                <a:latin typeface="Verdana"/>
                <a:cs typeface="Verdana"/>
              </a:rPr>
              <a:t>file </a:t>
            </a:r>
            <a:r>
              <a:rPr sz="700" spc="15" dirty="0">
                <a:latin typeface="Verdana"/>
                <a:cs typeface="Verdana"/>
              </a:rPr>
              <a:t>in its current version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go into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 </a:t>
            </a:r>
            <a:r>
              <a:rPr sz="700" spc="15" dirty="0">
                <a:latin typeface="Verdana"/>
                <a:cs typeface="Verdana"/>
              </a:rPr>
              <a:t>next </a:t>
            </a:r>
            <a:r>
              <a:rPr sz="700" spc="20" dirty="0">
                <a:latin typeface="Verdana"/>
                <a:cs typeface="Verdana"/>
              </a:rPr>
              <a:t>commit</a:t>
            </a:r>
            <a:r>
              <a:rPr sz="700" spc="15" dirty="0">
                <a:latin typeface="Verdana"/>
                <a:cs typeface="Verdana"/>
              </a:rPr>
              <a:t> snapshot.</a:t>
            </a:r>
            <a:endParaRPr sz="700">
              <a:latin typeface="Verdana"/>
              <a:cs typeface="Verdana"/>
            </a:endParaRPr>
          </a:p>
          <a:p>
            <a:pPr marL="247015" indent="-18034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47650" algn="l"/>
              </a:tabLst>
            </a:pPr>
            <a:r>
              <a:rPr sz="700" spc="15" dirty="0">
                <a:latin typeface="Verdana"/>
                <a:cs typeface="Verdana"/>
              </a:rPr>
              <a:t>Committed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means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that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data is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safely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stored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local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database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Verdana"/>
              <a:cs typeface="Verdana"/>
            </a:endParaRPr>
          </a:p>
          <a:p>
            <a:pPr marL="130810" indent="-64135">
              <a:lnSpc>
                <a:spcPct val="100000"/>
              </a:lnSpc>
              <a:buFont typeface="Arial MT"/>
              <a:buChar char="•"/>
              <a:tabLst>
                <a:tab pos="131445" algn="l"/>
              </a:tabLst>
            </a:pPr>
            <a:r>
              <a:rPr sz="700" spc="10" dirty="0">
                <a:latin typeface="Verdana"/>
                <a:cs typeface="Verdana"/>
              </a:rPr>
              <a:t>So,</a:t>
            </a:r>
            <a:r>
              <a:rPr sz="700" spc="15" dirty="0">
                <a:latin typeface="Verdana"/>
                <a:cs typeface="Verdana"/>
              </a:rPr>
              <a:t> 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basic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workflow goes something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like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this:</a:t>
            </a:r>
            <a:endParaRPr sz="700">
              <a:latin typeface="Verdana"/>
              <a:cs typeface="Verdana"/>
            </a:endParaRPr>
          </a:p>
          <a:p>
            <a:pPr marL="187325" indent="-118110">
              <a:lnSpc>
                <a:spcPct val="100000"/>
              </a:lnSpc>
              <a:spcBef>
                <a:spcPts val="340"/>
              </a:spcBef>
              <a:buClr>
                <a:srgbClr val="006FAC"/>
              </a:buClr>
              <a:buFont typeface="Arial MT"/>
              <a:buChar char="•"/>
              <a:tabLst>
                <a:tab pos="187960" algn="l"/>
              </a:tabLst>
            </a:pPr>
            <a:r>
              <a:rPr sz="600" spc="5" dirty="0">
                <a:latin typeface="Verdana"/>
                <a:cs typeface="Verdana"/>
              </a:rPr>
              <a:t>You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modify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files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your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working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tree.</a:t>
            </a:r>
            <a:endParaRPr sz="600">
              <a:latin typeface="Verdana"/>
              <a:cs typeface="Verdana"/>
            </a:endParaRPr>
          </a:p>
          <a:p>
            <a:pPr marL="158750" marR="5080" indent="-88900">
              <a:lnSpc>
                <a:spcPct val="110000"/>
              </a:lnSpc>
              <a:spcBef>
                <a:spcPts val="254"/>
              </a:spcBef>
              <a:buClr>
                <a:srgbClr val="006FAC"/>
              </a:buClr>
              <a:buFont typeface="Arial MT"/>
              <a:buChar char="•"/>
              <a:tabLst>
                <a:tab pos="187960" algn="l"/>
              </a:tabLst>
            </a:pPr>
            <a:r>
              <a:rPr dirty="0"/>
              <a:t>	</a:t>
            </a:r>
            <a:r>
              <a:rPr sz="600" spc="5" dirty="0">
                <a:latin typeface="Verdana"/>
                <a:cs typeface="Verdana"/>
              </a:rPr>
              <a:t>You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selectively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stage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just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those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you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want to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be</a:t>
            </a:r>
            <a:r>
              <a:rPr sz="600" spc="15" dirty="0">
                <a:latin typeface="Verdana"/>
                <a:cs typeface="Verdana"/>
              </a:rPr>
              <a:t> part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of</a:t>
            </a:r>
            <a:r>
              <a:rPr sz="600" spc="15" dirty="0">
                <a:latin typeface="Verdana"/>
                <a:cs typeface="Verdana"/>
              </a:rPr>
              <a:t> your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next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commit,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which</a:t>
            </a:r>
            <a:r>
              <a:rPr sz="600" spc="25" dirty="0">
                <a:latin typeface="Verdana"/>
                <a:cs typeface="Verdana"/>
              </a:rPr>
              <a:t> </a:t>
            </a:r>
            <a:r>
              <a:rPr sz="600" b="1" u="sng" spc="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adds </a:t>
            </a:r>
            <a:r>
              <a:rPr sz="600" b="1" i="1" u="sng" spc="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only </a:t>
            </a:r>
            <a:r>
              <a:rPr sz="600" b="1" i="1" spc="-190" dirty="0">
                <a:latin typeface="Verdana"/>
                <a:cs typeface="Verdana"/>
              </a:rPr>
              <a:t> </a:t>
            </a:r>
            <a:r>
              <a:rPr sz="600" b="1" u="sng" spc="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those</a:t>
            </a:r>
            <a:r>
              <a:rPr sz="6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600" b="1" u="sng" spc="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changes</a:t>
            </a:r>
            <a:r>
              <a:rPr sz="600" b="1" u="sng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600" b="1" u="sng" spc="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to </a:t>
            </a:r>
            <a:r>
              <a:rPr sz="600" b="1" u="sng" spc="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the</a:t>
            </a:r>
            <a:r>
              <a:rPr sz="600" b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600" b="1" u="sng" spc="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staging</a:t>
            </a:r>
            <a:r>
              <a:rPr sz="600" b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600" b="1" u="sng" spc="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area</a:t>
            </a:r>
            <a:r>
              <a:rPr sz="600" spc="15" dirty="0">
                <a:latin typeface="Verdana"/>
                <a:cs typeface="Verdana"/>
              </a:rPr>
              <a:t>.</a:t>
            </a:r>
            <a:endParaRPr sz="600">
              <a:latin typeface="Verdana"/>
              <a:cs typeface="Verdana"/>
            </a:endParaRPr>
          </a:p>
          <a:p>
            <a:pPr marL="158750" marR="191135" indent="-88900">
              <a:lnSpc>
                <a:spcPct val="110000"/>
              </a:lnSpc>
              <a:spcBef>
                <a:spcPts val="250"/>
              </a:spcBef>
              <a:buClr>
                <a:srgbClr val="006FAC"/>
              </a:buClr>
              <a:buFont typeface="Arial MT"/>
              <a:buChar char="•"/>
              <a:tabLst>
                <a:tab pos="187960" algn="l"/>
              </a:tabLst>
            </a:pPr>
            <a:r>
              <a:rPr dirty="0"/>
              <a:t>	</a:t>
            </a:r>
            <a:r>
              <a:rPr sz="600" spc="5" dirty="0">
                <a:latin typeface="Verdana"/>
                <a:cs typeface="Verdana"/>
              </a:rPr>
              <a:t>You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do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 </a:t>
            </a:r>
            <a:r>
              <a:rPr sz="600" spc="15" dirty="0">
                <a:latin typeface="Verdana"/>
                <a:cs typeface="Verdana"/>
              </a:rPr>
              <a:t>commit,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which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takes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files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as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they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are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staging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area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and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stores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that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snapshot </a:t>
            </a:r>
            <a:r>
              <a:rPr sz="600" spc="-2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permanently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your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directory.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15" y="191769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Introduction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5191" y="416826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9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17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615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1347343"/>
            <a:ext cx="4316730" cy="151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Basics</a:t>
            </a:r>
            <a:r>
              <a:rPr sz="105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:</a:t>
            </a:r>
            <a:r>
              <a:rPr sz="105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Operations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Verdana"/>
              <a:cs typeface="Verdana"/>
            </a:endParaRPr>
          </a:p>
          <a:p>
            <a:pPr marL="248285" indent="-18161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700" spc="10" dirty="0">
                <a:latin typeface="Verdana"/>
                <a:cs typeface="Verdana"/>
              </a:rPr>
              <a:t>If</a:t>
            </a:r>
            <a:r>
              <a:rPr sz="700" spc="15" dirty="0">
                <a:latin typeface="Verdana"/>
                <a:cs typeface="Verdana"/>
              </a:rPr>
              <a:t> 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particular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version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spc="10" dirty="0">
                <a:latin typeface="Verdana"/>
                <a:cs typeface="Verdana"/>
              </a:rPr>
              <a:t> file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5" dirty="0">
                <a:latin typeface="Verdana"/>
                <a:cs typeface="Verdana"/>
              </a:rPr>
              <a:t>directory,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5" dirty="0">
                <a:latin typeface="Verdana"/>
                <a:cs typeface="Verdana"/>
              </a:rPr>
              <a:t>it’s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considered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b="1" spc="20" dirty="0">
                <a:latin typeface="Verdana"/>
                <a:cs typeface="Verdana"/>
              </a:rPr>
              <a:t>committed</a:t>
            </a:r>
            <a:r>
              <a:rPr sz="700" spc="20" dirty="0">
                <a:latin typeface="Verdana"/>
                <a:cs typeface="Verdana"/>
              </a:rPr>
              <a:t>.</a:t>
            </a:r>
            <a:endParaRPr sz="700">
              <a:latin typeface="Verdana"/>
              <a:cs typeface="Verdana"/>
            </a:endParaRPr>
          </a:p>
          <a:p>
            <a:pPr marL="248285" indent="-181610">
              <a:lnSpc>
                <a:spcPct val="100000"/>
              </a:lnSpc>
              <a:spcBef>
                <a:spcPts val="745"/>
              </a:spcBef>
              <a:buClr>
                <a:srgbClr val="006FAC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700" spc="10" dirty="0">
                <a:latin typeface="Verdana"/>
                <a:cs typeface="Verdana"/>
              </a:rPr>
              <a:t>If </a:t>
            </a:r>
            <a:r>
              <a:rPr sz="700" spc="15" dirty="0">
                <a:latin typeface="Verdana"/>
                <a:cs typeface="Verdana"/>
              </a:rPr>
              <a:t>it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has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been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modified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was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added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staging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area, 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b="1" spc="15" dirty="0">
                <a:latin typeface="Verdana"/>
                <a:cs typeface="Verdana"/>
              </a:rPr>
              <a:t>staged</a:t>
            </a:r>
            <a:r>
              <a:rPr sz="700" spc="15" dirty="0">
                <a:latin typeface="Verdana"/>
                <a:cs typeface="Verdana"/>
              </a:rPr>
              <a:t>.</a:t>
            </a:r>
            <a:endParaRPr sz="700">
              <a:latin typeface="Verdana"/>
              <a:cs typeface="Verdana"/>
            </a:endParaRPr>
          </a:p>
          <a:p>
            <a:pPr marL="248285" indent="-181610" algn="just">
              <a:lnSpc>
                <a:spcPct val="100000"/>
              </a:lnSpc>
              <a:spcBef>
                <a:spcPts val="740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700" spc="10" dirty="0">
                <a:latin typeface="Verdana"/>
                <a:cs typeface="Verdana"/>
              </a:rPr>
              <a:t>If </a:t>
            </a:r>
            <a:r>
              <a:rPr sz="700" spc="15" dirty="0">
                <a:latin typeface="Verdana"/>
                <a:cs typeface="Verdana"/>
              </a:rPr>
              <a:t>it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was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changed since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was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checked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out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but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has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not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been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staged,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it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is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b="1" spc="20" dirty="0">
                <a:latin typeface="Verdana"/>
                <a:cs typeface="Verdana"/>
              </a:rPr>
              <a:t>modified</a:t>
            </a:r>
            <a:r>
              <a:rPr sz="700" spc="20" dirty="0">
                <a:latin typeface="Verdana"/>
                <a:cs typeface="Verdana"/>
              </a:rPr>
              <a:t>.</a:t>
            </a:r>
            <a:endParaRPr sz="700">
              <a:latin typeface="Verdana"/>
              <a:cs typeface="Verdana"/>
            </a:endParaRPr>
          </a:p>
          <a:p>
            <a:pPr marL="216535" marR="5080" indent="-149860" algn="just">
              <a:lnSpc>
                <a:spcPct val="157900"/>
              </a:lnSpc>
              <a:spcBef>
                <a:spcPts val="260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/>
              <a:t>	</a:t>
            </a:r>
            <a:r>
              <a:rPr sz="700" spc="15" dirty="0">
                <a:latin typeface="Verdana"/>
                <a:cs typeface="Verdana"/>
              </a:rPr>
              <a:t>More in-depth look at these states and </a:t>
            </a:r>
            <a:r>
              <a:rPr sz="700" spc="20" dirty="0">
                <a:latin typeface="Verdana"/>
                <a:cs typeface="Verdana"/>
              </a:rPr>
              <a:t>how </a:t>
            </a:r>
            <a:r>
              <a:rPr sz="700" spc="10" dirty="0">
                <a:latin typeface="Verdana"/>
                <a:cs typeface="Verdana"/>
              </a:rPr>
              <a:t>you </a:t>
            </a:r>
            <a:r>
              <a:rPr sz="700" spc="15" dirty="0">
                <a:latin typeface="Verdana"/>
                <a:cs typeface="Verdana"/>
              </a:rPr>
              <a:t>can either </a:t>
            </a:r>
            <a:r>
              <a:rPr sz="700" spc="10" dirty="0">
                <a:latin typeface="Verdana"/>
                <a:cs typeface="Verdana"/>
              </a:rPr>
              <a:t>take </a:t>
            </a:r>
            <a:r>
              <a:rPr sz="700" spc="15" dirty="0">
                <a:latin typeface="Verdana"/>
                <a:cs typeface="Verdana"/>
              </a:rPr>
              <a:t>advantage of them or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skip the staged part </a:t>
            </a:r>
            <a:r>
              <a:rPr sz="700" spc="5" dirty="0">
                <a:latin typeface="Verdana"/>
                <a:cs typeface="Verdana"/>
              </a:rPr>
              <a:t>entirely, </a:t>
            </a:r>
            <a:r>
              <a:rPr sz="700" spc="15" dirty="0">
                <a:latin typeface="Verdana"/>
                <a:cs typeface="Verdana"/>
              </a:rPr>
              <a:t>is out of scope of this course, however the </a:t>
            </a:r>
            <a:r>
              <a:rPr sz="700" spc="10" dirty="0">
                <a:latin typeface="Verdana"/>
                <a:cs typeface="Verdana"/>
              </a:rPr>
              <a:t>references </a:t>
            </a:r>
            <a:r>
              <a:rPr sz="700" spc="15" dirty="0">
                <a:latin typeface="Verdana"/>
                <a:cs typeface="Verdana"/>
              </a:rPr>
              <a:t>are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shared</a:t>
            </a:r>
            <a:r>
              <a:rPr sz="700" spc="10" dirty="0">
                <a:latin typeface="Verdana"/>
                <a:cs typeface="Verdana"/>
              </a:rPr>
              <a:t> for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further</a:t>
            </a:r>
            <a:r>
              <a:rPr sz="700" spc="15" dirty="0">
                <a:latin typeface="Verdana"/>
                <a:cs typeface="Verdana"/>
              </a:rPr>
              <a:t> learning.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718</TotalTime>
  <Words>2492</Words>
  <Application>Microsoft Office PowerPoint</Application>
  <PresentationFormat>Custom</PresentationFormat>
  <Paragraphs>344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and Advanced Selenium-Classbook-Lesson02</dc:title>
  <dc:creator>iGATE</dc:creator>
  <cp:lastModifiedBy>918617893423</cp:lastModifiedBy>
  <cp:revision>3</cp:revision>
  <dcterms:created xsi:type="dcterms:W3CDTF">2022-04-11T15:32:29Z</dcterms:created>
  <dcterms:modified xsi:type="dcterms:W3CDTF">2022-04-12T03:51:15Z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2022-04-11T00:00:00Z</vt:filetime>
  </property>
</Properties>
</file>