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C59EC-501B-4331-84FB-A0C6A31E4FD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0BC83-17FF-43AE-9CE9-12BD915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B4A7-2ECD-49C0-8BB9-C3C40A2A2D46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1690-4AAD-4CE4-A785-71D547C8E93E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DCF4-B895-4467-9255-01E694929089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21F6-2C59-4FE9-A8C1-43863067E4E9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537A-6941-4495-8614-C92535F4658C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058C-E226-4041-B481-E07C0DE9549D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965A-C902-4289-929C-03EC3B2498C8}" type="datetime1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A90-C311-461F-87B4-59FFA5292AB5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A85D7-657E-4597-8379-577E45AA4553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B2E4-9AD2-4B28-BC5E-D112436AE947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5D32-D37C-4C70-806F-00B4A6A22A89}" type="datetime1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BD48CA8-F2BD-4C58-BE63-8B9BBBD23BE1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r>
              <a:rPr lang="en-US" spc="-5" smtClean="0"/>
              <a:t>04-</a:t>
            </a: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7360" y="720851"/>
            <a:ext cx="4800600" cy="3601720"/>
            <a:chOff x="1737360" y="720851"/>
            <a:chExt cx="4800600" cy="3601720"/>
          </a:xfrm>
        </p:grpSpPr>
        <p:sp>
          <p:nvSpPr>
            <p:cNvPr id="5" name="object 5"/>
            <p:cNvSpPr/>
            <p:nvPr/>
          </p:nvSpPr>
          <p:spPr>
            <a:xfrm>
              <a:off x="1737360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599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599" y="3601212"/>
                  </a:lnTo>
                  <a:lnTo>
                    <a:pt x="48005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6660" y="720851"/>
              <a:ext cx="2781299" cy="35996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373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</a:pPr>
            <a:r>
              <a:rPr sz="2300" dirty="0">
                <a:latin typeface="Verdana"/>
                <a:cs typeface="Verdana"/>
              </a:rPr>
              <a:t>GIT</a:t>
            </a:r>
            <a:endParaRPr sz="2300">
              <a:latin typeface="Verdana"/>
              <a:cs typeface="Verdana"/>
            </a:endParaRPr>
          </a:p>
          <a:p>
            <a:pPr marL="191135">
              <a:lnSpc>
                <a:spcPct val="100000"/>
              </a:lnSpc>
              <a:spcBef>
                <a:spcPts val="290"/>
              </a:spcBef>
            </a:pPr>
            <a:r>
              <a:rPr sz="1050" dirty="0">
                <a:latin typeface="Verdana"/>
                <a:cs typeface="Verdana"/>
              </a:rPr>
              <a:t>Lesson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03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–</a:t>
            </a:r>
            <a:r>
              <a:rPr sz="1050" spc="-5" dirty="0">
                <a:latin typeface="Verdana"/>
                <a:cs typeface="Verdana"/>
              </a:rPr>
              <a:t> Repositories</a:t>
            </a:r>
            <a:r>
              <a:rPr sz="1050" spc="-5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and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Branching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4454" y="4537075"/>
            <a:ext cx="11245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37360" y="720851"/>
            <a:ext cx="4800600" cy="3601720"/>
            <a:chOff x="1737360" y="720851"/>
            <a:chExt cx="4800600" cy="3601720"/>
          </a:xfrm>
        </p:grpSpPr>
        <p:sp>
          <p:nvSpPr>
            <p:cNvPr id="6" name="object 6"/>
            <p:cNvSpPr/>
            <p:nvPr/>
          </p:nvSpPr>
          <p:spPr>
            <a:xfrm>
              <a:off x="1737360" y="720851"/>
              <a:ext cx="4800600" cy="3601720"/>
            </a:xfrm>
            <a:custGeom>
              <a:avLst/>
              <a:gdLst/>
              <a:ahLst/>
              <a:cxnLst/>
              <a:rect l="l" t="t" r="r" b="b"/>
              <a:pathLst>
                <a:path w="4800600" h="3601720">
                  <a:moveTo>
                    <a:pt x="4800599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4800599" y="3601212"/>
                  </a:lnTo>
                  <a:lnTo>
                    <a:pt x="4800599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1075" y="1505711"/>
              <a:ext cx="859536" cy="90068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737360" y="720851"/>
            <a:ext cx="4800600" cy="359981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Summary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Verdana"/>
              <a:cs typeface="Verdana"/>
            </a:endParaRPr>
          </a:p>
          <a:p>
            <a:pPr marL="156845">
              <a:lnSpc>
                <a:spcPct val="100000"/>
              </a:lnSpc>
            </a:pPr>
            <a:r>
              <a:rPr sz="950" dirty="0">
                <a:latin typeface="Verdana"/>
                <a:cs typeface="Verdana"/>
              </a:rPr>
              <a:t>In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this</a:t>
            </a:r>
            <a:r>
              <a:rPr sz="9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lesson,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you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have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learnt</a:t>
            </a:r>
            <a:endParaRPr sz="950">
              <a:latin typeface="Verdana"/>
              <a:cs typeface="Verdana"/>
            </a:endParaRPr>
          </a:p>
          <a:p>
            <a:pPr marL="326390" indent="-16954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26390" algn="l"/>
              </a:tabLst>
            </a:pPr>
            <a:r>
              <a:rPr sz="950" spc="-10" dirty="0">
                <a:latin typeface="Verdana"/>
                <a:cs typeface="Verdana"/>
              </a:rPr>
              <a:t>Git</a:t>
            </a:r>
            <a:r>
              <a:rPr sz="950" spc="-1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Repositories</a:t>
            </a:r>
            <a:r>
              <a:rPr sz="950" spc="-25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and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Branching</a:t>
            </a:r>
            <a:endParaRPr sz="950">
              <a:latin typeface="Verdana"/>
              <a:cs typeface="Verdana"/>
            </a:endParaRPr>
          </a:p>
          <a:p>
            <a:pPr marL="326390" indent="-16954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26390" algn="l"/>
              </a:tabLst>
            </a:pPr>
            <a:r>
              <a:rPr sz="950" spc="-10" dirty="0">
                <a:latin typeface="Verdana"/>
                <a:cs typeface="Verdana"/>
              </a:rPr>
              <a:t>Git</a:t>
            </a:r>
            <a:r>
              <a:rPr sz="950" spc="-20" dirty="0">
                <a:latin typeface="Verdana"/>
                <a:cs typeface="Verdana"/>
              </a:rPr>
              <a:t> </a:t>
            </a:r>
            <a:r>
              <a:rPr sz="950" spc="-10" dirty="0">
                <a:latin typeface="Verdana"/>
                <a:cs typeface="Verdana"/>
              </a:rPr>
              <a:t>Working</a:t>
            </a:r>
            <a:r>
              <a:rPr sz="950" spc="-40" dirty="0">
                <a:latin typeface="Verdana"/>
                <a:cs typeface="Verdana"/>
              </a:rPr>
              <a:t> </a:t>
            </a:r>
            <a:r>
              <a:rPr sz="950" spc="-25" dirty="0">
                <a:latin typeface="Verdana"/>
                <a:cs typeface="Verdana"/>
              </a:rPr>
              <a:t>Tree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2103" y="4168266"/>
            <a:ext cx="38100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5" dirty="0">
                <a:solidFill>
                  <a:srgbClr val="7E7E7E"/>
                </a:solidFill>
                <a:latin typeface="Verdana"/>
                <a:cs typeface="Verdana"/>
              </a:rPr>
              <a:t>2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9711" y="41788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82168"/>
                </a:moveTo>
                <a:lnTo>
                  <a:pt x="0" y="0"/>
                </a:lnTo>
              </a:path>
            </a:pathLst>
          </a:custGeom>
          <a:ln w="6667">
            <a:solidFill>
              <a:srgbClr val="12A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98650" y="4180078"/>
            <a:ext cx="68516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Presentation</a:t>
            </a:r>
            <a:r>
              <a:rPr sz="300" spc="20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Title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 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00458D"/>
                </a:solidFill>
                <a:latin typeface="Verdana"/>
                <a:cs typeface="Verdana"/>
              </a:rPr>
              <a:t>Author</a:t>
            </a:r>
            <a:r>
              <a:rPr sz="300" spc="1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|</a:t>
            </a:r>
            <a:r>
              <a:rPr sz="300" spc="-5" dirty="0">
                <a:solidFill>
                  <a:srgbClr val="00458D"/>
                </a:solidFill>
                <a:latin typeface="Verdana"/>
                <a:cs typeface="Verdana"/>
              </a:rPr>
              <a:t> </a:t>
            </a:r>
            <a:r>
              <a:rPr sz="300" spc="5" dirty="0">
                <a:solidFill>
                  <a:srgbClr val="00458D"/>
                </a:solidFill>
                <a:latin typeface="Verdana"/>
                <a:cs typeface="Verdana"/>
              </a:rPr>
              <a:t>Date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1527" y="4184141"/>
            <a:ext cx="800735" cy="73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©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spc="10" dirty="0">
                <a:solidFill>
                  <a:srgbClr val="767676"/>
                </a:solidFill>
                <a:latin typeface="Verdana"/>
                <a:cs typeface="Verdana"/>
              </a:rPr>
              <a:t>2017</a:t>
            </a:r>
            <a:r>
              <a:rPr sz="300" spc="-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Capgemini.</a:t>
            </a:r>
            <a:r>
              <a:rPr sz="300" spc="3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All</a:t>
            </a:r>
            <a:r>
              <a:rPr sz="300" spc="-10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rights</a:t>
            </a:r>
            <a:r>
              <a:rPr sz="300" spc="5" dirty="0">
                <a:solidFill>
                  <a:srgbClr val="767676"/>
                </a:solidFill>
                <a:latin typeface="Verdana"/>
                <a:cs typeface="Verdana"/>
              </a:rPr>
              <a:t> </a:t>
            </a:r>
            <a:r>
              <a:rPr sz="300" dirty="0">
                <a:solidFill>
                  <a:srgbClr val="767676"/>
                </a:solidFill>
                <a:latin typeface="Verdana"/>
                <a:cs typeface="Verdana"/>
              </a:rPr>
              <a:t>reserved.</a:t>
            </a:r>
            <a:endParaRPr sz="3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8733" y="1225575"/>
            <a:ext cx="1589405" cy="7207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10"/>
              </a:spcBef>
            </a:pPr>
            <a:r>
              <a:rPr sz="1050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05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50" spc="-5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sz="700" spc="-25" dirty="0">
                <a:latin typeface="Verdana"/>
                <a:cs typeface="Verdana"/>
              </a:rPr>
              <a:t>To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understand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25" dirty="0">
                <a:latin typeface="Verdana"/>
                <a:cs typeface="Verdana"/>
              </a:rPr>
              <a:t>…</a:t>
            </a:r>
            <a:endParaRPr sz="700">
              <a:latin typeface="Verdana"/>
              <a:cs typeface="Verdana"/>
            </a:endParaRPr>
          </a:p>
          <a:p>
            <a:pPr marL="129539" indent="-129539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29539" algn="l"/>
              </a:tabLst>
            </a:pP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Repositories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and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15" dirty="0">
                <a:latin typeface="Verdana"/>
                <a:cs typeface="Verdana"/>
              </a:rPr>
              <a:t>Branching</a:t>
            </a:r>
            <a:endParaRPr sz="700">
              <a:latin typeface="Verdana"/>
              <a:cs typeface="Verdana"/>
            </a:endParaRPr>
          </a:p>
          <a:p>
            <a:pPr marL="129539" indent="-129539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29539" algn="l"/>
              </a:tabLst>
            </a:pPr>
            <a:r>
              <a:rPr sz="700" spc="15" dirty="0">
                <a:latin typeface="Verdana"/>
                <a:cs typeface="Verdana"/>
              </a:rPr>
              <a:t>Git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10" dirty="0">
                <a:latin typeface="Verdana"/>
                <a:cs typeface="Verdana"/>
              </a:rPr>
              <a:t>Working</a:t>
            </a:r>
            <a:r>
              <a:rPr sz="700" spc="-5" dirty="0">
                <a:latin typeface="Verdana"/>
                <a:cs typeface="Verdana"/>
              </a:rPr>
              <a:t> Tree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7360" y="720851"/>
            <a:ext cx="4800600" cy="3599815"/>
          </a:xfrm>
          <a:custGeom>
            <a:avLst/>
            <a:gdLst/>
            <a:ahLst/>
            <a:cxnLst/>
            <a:rect l="l" t="t" r="r" b="b"/>
            <a:pathLst>
              <a:path w="4800600" h="3599815">
                <a:moveTo>
                  <a:pt x="0" y="3599688"/>
                </a:moveTo>
                <a:lnTo>
                  <a:pt x="4800599" y="3599688"/>
                </a:lnTo>
                <a:lnTo>
                  <a:pt x="4800599" y="0"/>
                </a:lnTo>
                <a:lnTo>
                  <a:pt x="0" y="0"/>
                </a:lnTo>
                <a:lnTo>
                  <a:pt x="0" y="359968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2259" y="685800"/>
            <a:ext cx="4572000" cy="3429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Repositories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0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</a:pPr>
            <a:r>
              <a:rPr sz="700" spc="-10" dirty="0">
                <a:latin typeface="Verdana"/>
                <a:cs typeface="Verdana"/>
              </a:rPr>
              <a:t>Repositories:</a:t>
            </a:r>
            <a:endParaRPr sz="700" dirty="0">
              <a:latin typeface="Verdana"/>
              <a:cs typeface="Verdana"/>
            </a:endParaRPr>
          </a:p>
          <a:p>
            <a:pPr marL="315595" marR="275590" indent="-85725">
              <a:lnSpc>
                <a:spcPct val="89500"/>
              </a:lnSpc>
              <a:spcBef>
                <a:spcPts val="320"/>
              </a:spcBef>
              <a:buClr>
                <a:srgbClr val="00A0E3"/>
              </a:buClr>
              <a:buFont typeface="Wingdings"/>
              <a:buChar char=""/>
              <a:tabLst>
                <a:tab pos="316230" algn="l"/>
              </a:tabLst>
            </a:pPr>
            <a:r>
              <a:rPr sz="700" spc="-5" dirty="0">
                <a:latin typeface="Verdana"/>
                <a:cs typeface="Verdana"/>
              </a:rPr>
              <a:t>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collection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refs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together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with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 object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database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containing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all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objects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which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are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reachable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from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refs,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possibly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accompanied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meta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data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from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or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more 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porcelains.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repository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can share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 object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database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with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other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repositories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via </a:t>
            </a:r>
            <a:r>
              <a:rPr sz="700" spc="-5" dirty="0">
                <a:latin typeface="Verdana"/>
                <a:cs typeface="Verdana"/>
              </a:rPr>
              <a:t> alternates </a:t>
            </a:r>
            <a:r>
              <a:rPr sz="700" spc="-10" dirty="0">
                <a:latin typeface="Verdana"/>
                <a:cs typeface="Verdana"/>
              </a:rPr>
              <a:t>mechanism.</a:t>
            </a:r>
            <a:endParaRPr sz="700" dirty="0">
              <a:latin typeface="Verdana"/>
              <a:cs typeface="Verdana"/>
            </a:endParaRPr>
          </a:p>
          <a:p>
            <a:pPr marL="228600">
              <a:lnSpc>
                <a:spcPct val="100000"/>
              </a:lnSpc>
              <a:spcBef>
                <a:spcPts val="190"/>
              </a:spcBef>
            </a:pPr>
            <a:r>
              <a:rPr sz="700" spc="-5" dirty="0">
                <a:latin typeface="Verdana"/>
                <a:cs typeface="Verdana"/>
              </a:rPr>
              <a:t>What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 store</a:t>
            </a:r>
            <a:r>
              <a:rPr sz="700" spc="-10" dirty="0">
                <a:latin typeface="Verdana"/>
                <a:cs typeface="Verdana"/>
              </a:rPr>
              <a:t> in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repositories?</a:t>
            </a:r>
            <a:endParaRPr sz="700" dirty="0">
              <a:latin typeface="Verdana"/>
              <a:cs typeface="Verdana"/>
            </a:endParaRPr>
          </a:p>
          <a:p>
            <a:pPr marL="228600" marR="1649730" indent="1270">
              <a:lnSpc>
                <a:spcPct val="122900"/>
              </a:lnSpc>
              <a:spcBef>
                <a:spcPts val="40"/>
              </a:spcBef>
              <a:buClr>
                <a:srgbClr val="00A0E3"/>
              </a:buClr>
              <a:buFont typeface="Wingdings"/>
              <a:buChar char=""/>
              <a:tabLst>
                <a:tab pos="316230" algn="l"/>
              </a:tabLst>
            </a:pPr>
            <a:r>
              <a:rPr sz="700" spc="-10" dirty="0">
                <a:latin typeface="Verdana"/>
                <a:cs typeface="Verdana"/>
              </a:rPr>
              <a:t>Anything,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however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any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sort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editable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files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are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preferred.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How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get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repository:</a:t>
            </a:r>
            <a:endParaRPr sz="700" dirty="0">
              <a:latin typeface="Verdana"/>
              <a:cs typeface="Verdana"/>
            </a:endParaRPr>
          </a:p>
          <a:p>
            <a:pPr marL="315595" indent="-85725">
              <a:lnSpc>
                <a:spcPct val="100000"/>
              </a:lnSpc>
              <a:spcBef>
                <a:spcPts val="225"/>
              </a:spcBef>
              <a:buClr>
                <a:srgbClr val="00A0E3"/>
              </a:buClr>
              <a:buFont typeface="Wingdings"/>
              <a:buChar char=""/>
              <a:tabLst>
                <a:tab pos="316230" algn="l"/>
              </a:tabLst>
            </a:pPr>
            <a:r>
              <a:rPr sz="700" spc="-5" dirty="0">
                <a:latin typeface="Verdana"/>
                <a:cs typeface="Verdana"/>
              </a:rPr>
              <a:t>$</a:t>
            </a:r>
            <a:r>
              <a:rPr sz="700" spc="-10" dirty="0">
                <a:latin typeface="Verdana"/>
                <a:cs typeface="Verdana"/>
              </a:rPr>
              <a:t> git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clone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git://git.kernel.org/pub/scm/git/git.git</a:t>
            </a:r>
            <a:endParaRPr sz="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950" dirty="0">
              <a:latin typeface="Verdana"/>
              <a:cs typeface="Verdana"/>
            </a:endParaRPr>
          </a:p>
          <a:p>
            <a:pPr marL="424180">
              <a:lnSpc>
                <a:spcPct val="100000"/>
              </a:lnSpc>
            </a:pPr>
            <a:r>
              <a:rPr sz="700" spc="-5" dirty="0">
                <a:latin typeface="Verdana"/>
                <a:cs typeface="Verdana"/>
              </a:rPr>
              <a:t>It does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approx.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225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MB</a:t>
            </a:r>
            <a:r>
              <a:rPr sz="700" spc="-10" dirty="0">
                <a:latin typeface="Verdana"/>
                <a:cs typeface="Verdana"/>
              </a:rPr>
              <a:t> download.</a:t>
            </a:r>
            <a:endParaRPr sz="7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454" y="4537075"/>
            <a:ext cx="466915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76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Ref : A </a:t>
            </a:r>
            <a:r>
              <a:rPr sz="1000" spc="-10" dirty="0">
                <a:latin typeface="Arial MT"/>
                <a:cs typeface="Arial MT"/>
              </a:rPr>
              <a:t>40-byte </a:t>
            </a:r>
            <a:r>
              <a:rPr sz="1000" spc="-5" dirty="0">
                <a:latin typeface="Arial MT"/>
                <a:cs typeface="Arial MT"/>
              </a:rPr>
              <a:t>hex representation of a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SHA1</a:t>
            </a:r>
            <a:r>
              <a:rPr sz="1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a </a:t>
            </a:r>
            <a:r>
              <a:rPr sz="1000" dirty="0">
                <a:latin typeface="Arial MT"/>
                <a:cs typeface="Arial MT"/>
              </a:rPr>
              <a:t>name </a:t>
            </a:r>
            <a:r>
              <a:rPr sz="1000" spc="-5" dirty="0">
                <a:latin typeface="Arial MT"/>
                <a:cs typeface="Arial MT"/>
              </a:rPr>
              <a:t>that denotes a particular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object</a:t>
            </a:r>
            <a:r>
              <a:rPr sz="1000" spc="-5" dirty="0">
                <a:latin typeface="Arial MT"/>
                <a:cs typeface="Arial MT"/>
              </a:rPr>
              <a:t>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$GIT_DIR/refs/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directory,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$GIT_DIR/packed-refs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Reachable: All of the ancestors of a </a:t>
            </a:r>
            <a:r>
              <a:rPr sz="1000" spc="-10" dirty="0">
                <a:latin typeface="Arial MT"/>
                <a:cs typeface="Arial MT"/>
              </a:rPr>
              <a:t>given 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commit</a:t>
            </a:r>
            <a:r>
              <a:rPr sz="1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 said to be "reachable" </a:t>
            </a:r>
            <a:r>
              <a:rPr sz="1000" dirty="0">
                <a:latin typeface="Arial MT"/>
                <a:cs typeface="Arial MT"/>
              </a:rPr>
              <a:t>from 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commit.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More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generally,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object</a:t>
            </a:r>
            <a:r>
              <a:rPr sz="1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reachable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another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reach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 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chain</a:t>
            </a:r>
            <a:r>
              <a:rPr sz="1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follows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tags</a:t>
            </a:r>
            <a:r>
              <a:rPr sz="1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whatever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they tag,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commits</a:t>
            </a:r>
            <a:r>
              <a:rPr sz="1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to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their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parents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trees,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trees</a:t>
            </a:r>
            <a:r>
              <a:rPr sz="1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blobs</a:t>
            </a:r>
            <a:r>
              <a:rPr sz="1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that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contain.</a:t>
            </a:r>
            <a:endParaRPr sz="1000">
              <a:latin typeface="Arial MT"/>
              <a:cs typeface="Arial MT"/>
            </a:endParaRPr>
          </a:p>
          <a:p>
            <a:pPr marL="12700" marR="283845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Porcelain: Cute </a:t>
            </a:r>
            <a:r>
              <a:rPr sz="1000" dirty="0">
                <a:latin typeface="Arial MT"/>
                <a:cs typeface="Arial MT"/>
              </a:rPr>
              <a:t>name for </a:t>
            </a:r>
            <a:r>
              <a:rPr sz="1000" spc="-5" dirty="0">
                <a:latin typeface="Arial MT"/>
                <a:cs typeface="Arial MT"/>
              </a:rPr>
              <a:t>programs and program suites depending on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core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git</a:t>
            </a:r>
            <a:r>
              <a:rPr sz="1000" spc="-10" dirty="0">
                <a:latin typeface="Arial MT"/>
                <a:cs typeface="Arial MT"/>
              </a:rPr>
              <a:t>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presenting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high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level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access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git.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Porcelains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expose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SCM </a:t>
            </a:r>
            <a:r>
              <a:rPr sz="1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plumbing</a:t>
            </a:r>
            <a:endParaRPr sz="1000">
              <a:latin typeface="Arial MT"/>
              <a:cs typeface="Arial MT"/>
            </a:endParaRPr>
          </a:p>
          <a:p>
            <a:pPr marL="12700" marR="7493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Alternate object database: </a:t>
            </a:r>
            <a:r>
              <a:rPr sz="1000" spc="-10" dirty="0">
                <a:latin typeface="Arial MT"/>
                <a:cs typeface="Arial MT"/>
              </a:rPr>
              <a:t>Via </a:t>
            </a:r>
            <a:r>
              <a:rPr sz="1000" spc="-5" dirty="0">
                <a:latin typeface="Arial MT"/>
                <a:cs typeface="Arial MT"/>
              </a:rPr>
              <a:t>the alternates </a:t>
            </a:r>
            <a:r>
              <a:rPr sz="1000" dirty="0">
                <a:latin typeface="Arial MT"/>
                <a:cs typeface="Arial MT"/>
              </a:rPr>
              <a:t>mechanism,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repository</a:t>
            </a:r>
            <a:r>
              <a:rPr sz="1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 inherit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object</a:t>
            </a:r>
            <a:r>
              <a:rPr sz="10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database</a:t>
            </a:r>
            <a:r>
              <a:rPr sz="1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another object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database,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called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"alternate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691" y="1163574"/>
            <a:ext cx="11480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4572000" h="3429000">
                <a:moveTo>
                  <a:pt x="4572000" y="0"/>
                </a:moveTo>
                <a:lnTo>
                  <a:pt x="0" y="0"/>
                </a:lnTo>
                <a:lnTo>
                  <a:pt x="0" y="3429000"/>
                </a:lnTo>
                <a:lnTo>
                  <a:pt x="4572000" y="3429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6669" y="854201"/>
            <a:ext cx="98234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Git</a:t>
            </a:r>
            <a:r>
              <a:rPr sz="100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repositories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452" y="1433220"/>
            <a:ext cx="1016635" cy="874394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700" spc="-5" dirty="0">
                <a:latin typeface="Verdana"/>
                <a:cs typeface="Verdana"/>
              </a:rPr>
              <a:t>Creating</a:t>
            </a:r>
            <a:r>
              <a:rPr sz="700" spc="-10" dirty="0">
                <a:latin typeface="Verdana"/>
                <a:cs typeface="Verdana"/>
              </a:rPr>
              <a:t> repositories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:</a:t>
            </a:r>
            <a:endParaRPr sz="700">
              <a:latin typeface="Verdana"/>
              <a:cs typeface="Verdana"/>
            </a:endParaRPr>
          </a:p>
          <a:p>
            <a:pPr marL="86360" indent="-85725">
              <a:lnSpc>
                <a:spcPct val="100000"/>
              </a:lnSpc>
              <a:spcBef>
                <a:spcPts val="229"/>
              </a:spcBef>
              <a:buClr>
                <a:srgbClr val="00A0E3"/>
              </a:buClr>
              <a:buFont typeface="Wingdings"/>
              <a:buChar char=""/>
              <a:tabLst>
                <a:tab pos="86995" algn="l"/>
              </a:tabLst>
            </a:pPr>
            <a:r>
              <a:rPr sz="700" spc="-5" dirty="0">
                <a:latin typeface="Verdana"/>
                <a:cs typeface="Verdana"/>
              </a:rPr>
              <a:t>at</a:t>
            </a:r>
            <a:r>
              <a:rPr sz="700" spc="-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default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location</a:t>
            </a:r>
            <a:endParaRPr sz="700">
              <a:latin typeface="Verdana"/>
              <a:cs typeface="Verdana"/>
            </a:endParaRPr>
          </a:p>
          <a:p>
            <a:pPr marL="170180" lvl="1" indent="-84455">
              <a:lnSpc>
                <a:spcPct val="100000"/>
              </a:lnSpc>
              <a:spcBef>
                <a:spcPts val="10"/>
              </a:spcBef>
              <a:buClr>
                <a:srgbClr val="00A0E3"/>
              </a:buClr>
              <a:buFont typeface="Arial MT"/>
              <a:buChar char="•"/>
              <a:tabLst>
                <a:tab pos="170815" algn="l"/>
              </a:tabLst>
            </a:pP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spc="-3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init</a:t>
            </a:r>
            <a:endParaRPr sz="700">
              <a:latin typeface="Verdana"/>
              <a:cs typeface="Verdana"/>
            </a:endParaRPr>
          </a:p>
          <a:p>
            <a:pPr marL="86360" marR="5080" indent="-86995" algn="r">
              <a:lnSpc>
                <a:spcPct val="100000"/>
              </a:lnSpc>
              <a:spcBef>
                <a:spcPts val="160"/>
              </a:spcBef>
              <a:buClr>
                <a:srgbClr val="00A0E3"/>
              </a:buClr>
              <a:buFont typeface="Wingdings"/>
              <a:buChar char=""/>
              <a:tabLst>
                <a:tab pos="86995" algn="l"/>
              </a:tabLst>
            </a:pPr>
            <a:r>
              <a:rPr sz="700" spc="-5" dirty="0">
                <a:latin typeface="Verdana"/>
                <a:cs typeface="Verdana"/>
              </a:rPr>
              <a:t>at</a:t>
            </a:r>
            <a:r>
              <a:rPr sz="700" spc="-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particular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location</a:t>
            </a:r>
            <a:endParaRPr sz="700">
              <a:latin typeface="Verdana"/>
              <a:cs typeface="Verdana"/>
            </a:endParaRPr>
          </a:p>
          <a:p>
            <a:pPr marL="83820" marR="67310" lvl="1" indent="-83820" algn="r">
              <a:lnSpc>
                <a:spcPct val="100000"/>
              </a:lnSpc>
              <a:spcBef>
                <a:spcPts val="10"/>
              </a:spcBef>
              <a:buClr>
                <a:srgbClr val="00A0E3"/>
              </a:buClr>
              <a:buFont typeface="Arial MT"/>
              <a:buChar char="•"/>
              <a:tabLst>
                <a:tab pos="83820" algn="l"/>
              </a:tabLst>
            </a:pP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init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c:/testGIT</a:t>
            </a:r>
            <a:endParaRPr sz="700">
              <a:latin typeface="Verdana"/>
              <a:cs typeface="Verdana"/>
            </a:endParaRPr>
          </a:p>
          <a:p>
            <a:pPr marL="86360" marR="238760" indent="-86995" algn="r">
              <a:lnSpc>
                <a:spcPct val="100000"/>
              </a:lnSpc>
              <a:spcBef>
                <a:spcPts val="155"/>
              </a:spcBef>
              <a:buClr>
                <a:srgbClr val="00A0E3"/>
              </a:buClr>
              <a:buFont typeface="Wingdings"/>
              <a:buChar char=""/>
              <a:tabLst>
                <a:tab pos="86995" algn="l"/>
              </a:tabLst>
            </a:pPr>
            <a:r>
              <a:rPr sz="700" spc="-5" dirty="0">
                <a:latin typeface="Verdana"/>
                <a:cs typeface="Verdana"/>
              </a:rPr>
              <a:t>Bare rep</a:t>
            </a:r>
            <a:r>
              <a:rPr sz="700" spc="-10" dirty="0">
                <a:latin typeface="Verdana"/>
                <a:cs typeface="Verdana"/>
              </a:rPr>
              <a:t>os</a:t>
            </a:r>
            <a:r>
              <a:rPr sz="700" spc="-20" dirty="0">
                <a:latin typeface="Verdana"/>
                <a:cs typeface="Verdana"/>
              </a:rPr>
              <a:t>i</a:t>
            </a:r>
            <a:r>
              <a:rPr sz="700" spc="-5" dirty="0">
                <a:latin typeface="Verdana"/>
                <a:cs typeface="Verdana"/>
              </a:rPr>
              <a:t>tory</a:t>
            </a:r>
            <a:endParaRPr sz="700">
              <a:latin typeface="Verdana"/>
              <a:cs typeface="Verdana"/>
            </a:endParaRPr>
          </a:p>
          <a:p>
            <a:pPr marL="83820" marR="242570" lvl="1" indent="-83820" algn="r">
              <a:lnSpc>
                <a:spcPct val="100000"/>
              </a:lnSpc>
              <a:spcBef>
                <a:spcPts val="15"/>
              </a:spcBef>
              <a:buClr>
                <a:srgbClr val="00A0E3"/>
              </a:buClr>
              <a:buFont typeface="Arial MT"/>
              <a:buChar char="•"/>
              <a:tabLst>
                <a:tab pos="83820" algn="l"/>
              </a:tabLst>
            </a:pP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init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--bare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6096000" h="3429000">
                <a:moveTo>
                  <a:pt x="0" y="3429000"/>
                </a:moveTo>
                <a:lnTo>
                  <a:pt x="6096000" y="3429000"/>
                </a:lnTo>
                <a:lnTo>
                  <a:pt x="6096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54454" y="4537075"/>
            <a:ext cx="465455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 bare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repository 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normally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appropriately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named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directory</a:t>
            </a:r>
            <a:r>
              <a:rPr sz="1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.git</a:t>
            </a:r>
            <a:r>
              <a:rPr sz="1000" dirty="0">
                <a:latin typeface="Arial MT"/>
                <a:cs typeface="Arial MT"/>
              </a:rPr>
              <a:t> suffix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does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have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locally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checked-out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copy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any of the files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under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revision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control.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administrative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control files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would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normally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present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hidden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.git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sub-directory 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present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10" dirty="0">
                <a:latin typeface="Arial MT"/>
                <a:cs typeface="Arial MT"/>
              </a:rPr>
              <a:t>repository.git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directory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instead,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 other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files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present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Usually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publishers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repositories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5" dirty="0">
                <a:latin typeface="Arial MT"/>
                <a:cs typeface="Arial MT"/>
              </a:rPr>
              <a:t>make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repositories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available.</a:t>
            </a:r>
            <a:endParaRPr sz="1000">
              <a:latin typeface="Arial MT"/>
              <a:cs typeface="Arial MT"/>
            </a:endParaRPr>
          </a:p>
          <a:p>
            <a:pPr marL="12700" marR="28575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master The </a:t>
            </a:r>
            <a:r>
              <a:rPr sz="1000" spc="-5" dirty="0">
                <a:latin typeface="Arial MT"/>
                <a:cs typeface="Arial MT"/>
              </a:rPr>
              <a:t>default development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branch</a:t>
            </a:r>
            <a:r>
              <a:rPr sz="1000" spc="-5" dirty="0">
                <a:latin typeface="Arial MT"/>
                <a:cs typeface="Arial MT"/>
              </a:rPr>
              <a:t>. </a:t>
            </a:r>
            <a:r>
              <a:rPr sz="1000" dirty="0">
                <a:latin typeface="Arial MT"/>
                <a:cs typeface="Arial MT"/>
              </a:rPr>
              <a:t>Whenever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5" dirty="0">
                <a:latin typeface="Arial MT"/>
                <a:cs typeface="Arial MT"/>
              </a:rPr>
              <a:t>create a git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repository</a:t>
            </a:r>
            <a:r>
              <a:rPr sz="1000" spc="-5" dirty="0">
                <a:latin typeface="Arial MT"/>
                <a:cs typeface="Arial MT"/>
              </a:rPr>
              <a:t>, 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branch </a:t>
            </a:r>
            <a:r>
              <a:rPr sz="1000" dirty="0">
                <a:latin typeface="Arial MT"/>
                <a:cs typeface="Arial MT"/>
              </a:rPr>
              <a:t>named </a:t>
            </a:r>
            <a:r>
              <a:rPr sz="1000" spc="-5" dirty="0">
                <a:latin typeface="Arial MT"/>
                <a:cs typeface="Arial MT"/>
              </a:rPr>
              <a:t>"master" is created, and becomes the </a:t>
            </a:r>
            <a:r>
              <a:rPr sz="1000" spc="-10" dirty="0">
                <a:latin typeface="Arial MT"/>
                <a:cs typeface="Arial MT"/>
              </a:rPr>
              <a:t>active </a:t>
            </a:r>
            <a:r>
              <a:rPr sz="1000" spc="-5" dirty="0">
                <a:latin typeface="Arial MT"/>
                <a:cs typeface="Arial MT"/>
              </a:rPr>
              <a:t>branch. In </a:t>
            </a:r>
            <a:r>
              <a:rPr sz="1000" dirty="0">
                <a:latin typeface="Arial MT"/>
                <a:cs typeface="Arial MT"/>
              </a:rPr>
              <a:t>most </a:t>
            </a:r>
            <a:r>
              <a:rPr sz="1000" spc="-5" dirty="0">
                <a:latin typeface="Arial MT"/>
                <a:cs typeface="Arial MT"/>
              </a:rPr>
              <a:t>cases,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 contains the local development, though that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purely by convention and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not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required.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904" y="1110741"/>
            <a:ext cx="17062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Repositories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882" y="1467003"/>
            <a:ext cx="4070350" cy="9652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700" spc="-5" dirty="0">
                <a:latin typeface="Verdana"/>
                <a:cs typeface="Verdana"/>
              </a:rPr>
              <a:t>Branches:</a:t>
            </a:r>
            <a:endParaRPr sz="700">
              <a:latin typeface="Verdana"/>
              <a:cs typeface="Verdana"/>
            </a:endParaRPr>
          </a:p>
          <a:p>
            <a:pPr marL="99060" indent="-85725">
              <a:lnSpc>
                <a:spcPct val="100000"/>
              </a:lnSpc>
              <a:spcBef>
                <a:spcPts val="229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5" dirty="0">
                <a:latin typeface="Verdana"/>
                <a:cs typeface="Verdana"/>
              </a:rPr>
              <a:t>A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"branch"</a:t>
            </a:r>
            <a:r>
              <a:rPr sz="700" spc="-10" dirty="0">
                <a:latin typeface="Verdana"/>
                <a:cs typeface="Verdana"/>
              </a:rPr>
              <a:t> is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</a:t>
            </a:r>
            <a:r>
              <a:rPr sz="700" spc="-10" dirty="0">
                <a:latin typeface="Verdana"/>
                <a:cs typeface="Verdana"/>
              </a:rPr>
              <a:t> active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line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development.</a:t>
            </a:r>
            <a:endParaRPr sz="700">
              <a:latin typeface="Verdana"/>
              <a:cs typeface="Verdana"/>
            </a:endParaRPr>
          </a:p>
          <a:p>
            <a:pPr marL="99060" indent="-85725">
              <a:lnSpc>
                <a:spcPct val="100000"/>
              </a:lnSpc>
              <a:spcBef>
                <a:spcPts val="155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most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recent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 </a:t>
            </a:r>
            <a:r>
              <a:rPr sz="700" spc="-10" dirty="0">
                <a:latin typeface="Verdana"/>
                <a:cs typeface="Verdana"/>
              </a:rPr>
              <a:t>branch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referred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tip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that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branch.</a:t>
            </a:r>
            <a:endParaRPr sz="700">
              <a:latin typeface="Verdana"/>
              <a:cs typeface="Verdana"/>
            </a:endParaRPr>
          </a:p>
          <a:p>
            <a:pPr marL="99060" marR="5080" indent="-85725">
              <a:lnSpc>
                <a:spcPts val="740"/>
              </a:lnSpc>
              <a:spcBef>
                <a:spcPts val="280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tip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branch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referenced by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branch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head,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which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moves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forward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as additional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development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done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 the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branch.</a:t>
            </a:r>
            <a:endParaRPr sz="700">
              <a:latin typeface="Verdana"/>
              <a:cs typeface="Verdana"/>
            </a:endParaRPr>
          </a:p>
          <a:p>
            <a:pPr marL="99060" marR="24130" indent="-85725">
              <a:lnSpc>
                <a:spcPct val="89300"/>
              </a:lnSpc>
              <a:spcBef>
                <a:spcPts val="250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5" dirty="0">
                <a:latin typeface="Verdana"/>
                <a:cs typeface="Verdana"/>
              </a:rPr>
              <a:t>A </a:t>
            </a:r>
            <a:r>
              <a:rPr sz="700" spc="-10" dirty="0">
                <a:latin typeface="Verdana"/>
                <a:cs typeface="Verdana"/>
              </a:rPr>
              <a:t>single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repository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can track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 arbitrary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number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branches,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but </a:t>
            </a:r>
            <a:r>
              <a:rPr sz="700" spc="-10" dirty="0">
                <a:latin typeface="Verdana"/>
                <a:cs typeface="Verdana"/>
              </a:rPr>
              <a:t>your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working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tree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associated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with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just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them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(the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"current"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or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"checked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out"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branch),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and HEAD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points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that </a:t>
            </a:r>
            <a:r>
              <a:rPr sz="700" spc="-10" dirty="0">
                <a:latin typeface="Verdana"/>
                <a:cs typeface="Verdana"/>
              </a:rPr>
              <a:t>branch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904" y="1110741"/>
            <a:ext cx="4130040" cy="131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Repositories</a:t>
            </a:r>
            <a:r>
              <a:rPr sz="1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Branches</a:t>
            </a:r>
            <a:endParaRPr sz="1000">
              <a:latin typeface="Verdana"/>
              <a:cs typeface="Verdana"/>
            </a:endParaRPr>
          </a:p>
          <a:p>
            <a:pPr marL="76835" algn="just">
              <a:lnSpc>
                <a:spcPct val="100000"/>
              </a:lnSpc>
              <a:spcBef>
                <a:spcPts val="515"/>
              </a:spcBef>
            </a:pPr>
            <a:r>
              <a:rPr sz="700" spc="-5" dirty="0">
                <a:latin typeface="Verdana"/>
                <a:cs typeface="Verdana"/>
              </a:rPr>
              <a:t>Getting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different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versions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project:</a:t>
            </a:r>
            <a:endParaRPr sz="700">
              <a:latin typeface="Verdana"/>
              <a:cs typeface="Verdana"/>
            </a:endParaRPr>
          </a:p>
          <a:p>
            <a:pPr marL="163830" marR="5080" indent="-85725" algn="just">
              <a:lnSpc>
                <a:spcPct val="89300"/>
              </a:lnSpc>
              <a:spcBef>
                <a:spcPts val="315"/>
              </a:spcBef>
              <a:buClr>
                <a:srgbClr val="00A0E3"/>
              </a:buClr>
              <a:buFont typeface="Wingdings"/>
              <a:buChar char=""/>
              <a:tabLst>
                <a:tab pos="164465" algn="l"/>
              </a:tabLst>
            </a:pPr>
            <a:r>
              <a:rPr sz="700" spc="-10" dirty="0">
                <a:latin typeface="Verdana"/>
                <a:cs typeface="Verdana"/>
              </a:rPr>
              <a:t>Git is </a:t>
            </a:r>
            <a:r>
              <a:rPr sz="700" spc="-5" dirty="0">
                <a:latin typeface="Verdana"/>
                <a:cs typeface="Verdana"/>
              </a:rPr>
              <a:t>best thought of as a tool </a:t>
            </a:r>
            <a:r>
              <a:rPr sz="700" spc="-10" dirty="0">
                <a:latin typeface="Verdana"/>
                <a:cs typeface="Verdana"/>
              </a:rPr>
              <a:t>for </a:t>
            </a:r>
            <a:r>
              <a:rPr sz="700" spc="-5" dirty="0">
                <a:latin typeface="Verdana"/>
                <a:cs typeface="Verdana"/>
              </a:rPr>
              <a:t>storing the history of a </a:t>
            </a:r>
            <a:r>
              <a:rPr sz="700" spc="-10" dirty="0">
                <a:latin typeface="Verdana"/>
                <a:cs typeface="Verdana"/>
              </a:rPr>
              <a:t>collection </a:t>
            </a:r>
            <a:r>
              <a:rPr sz="700" spc="-5" dirty="0">
                <a:latin typeface="Verdana"/>
                <a:cs typeface="Verdana"/>
              </a:rPr>
              <a:t>of </a:t>
            </a:r>
            <a:r>
              <a:rPr sz="700" spc="-10" dirty="0">
                <a:latin typeface="Verdana"/>
                <a:cs typeface="Verdana"/>
              </a:rPr>
              <a:t>files. </a:t>
            </a:r>
            <a:r>
              <a:rPr sz="700" spc="-5" dirty="0">
                <a:latin typeface="Verdana"/>
                <a:cs typeface="Verdana"/>
              </a:rPr>
              <a:t>It stores the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history as a compressed </a:t>
            </a:r>
            <a:r>
              <a:rPr sz="700" spc="-10" dirty="0">
                <a:latin typeface="Verdana"/>
                <a:cs typeface="Verdana"/>
              </a:rPr>
              <a:t>collection </a:t>
            </a:r>
            <a:r>
              <a:rPr sz="700" spc="-5" dirty="0">
                <a:latin typeface="Verdana"/>
                <a:cs typeface="Verdana"/>
              </a:rPr>
              <a:t>of interrelated snapshots of the project’s contents. In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each such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version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called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spc="10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u="sng" spc="-10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commit</a:t>
            </a:r>
            <a:r>
              <a:rPr sz="700" spc="-10" dirty="0">
                <a:latin typeface="Verdana"/>
                <a:cs typeface="Verdana"/>
              </a:rPr>
              <a:t>.</a:t>
            </a:r>
            <a:endParaRPr sz="700">
              <a:latin typeface="Verdana"/>
              <a:cs typeface="Verdana"/>
            </a:endParaRPr>
          </a:p>
          <a:p>
            <a:pPr marL="163830" marR="110489" indent="-85725" algn="just">
              <a:lnSpc>
                <a:spcPct val="89300"/>
              </a:lnSpc>
              <a:spcBef>
                <a:spcPts val="245"/>
              </a:spcBef>
              <a:buClr>
                <a:srgbClr val="00A0E3"/>
              </a:buClr>
              <a:buFont typeface="Wingdings"/>
              <a:buChar char=""/>
              <a:tabLst>
                <a:tab pos="164465" algn="l"/>
              </a:tabLst>
            </a:pPr>
            <a:r>
              <a:rPr sz="700" spc="-5" dirty="0">
                <a:latin typeface="Verdana"/>
                <a:cs typeface="Verdana"/>
              </a:rPr>
              <a:t>Those snapshots </a:t>
            </a:r>
            <a:r>
              <a:rPr sz="700" dirty="0">
                <a:latin typeface="Verdana"/>
                <a:cs typeface="Verdana"/>
              </a:rPr>
              <a:t>aren’t </a:t>
            </a:r>
            <a:r>
              <a:rPr sz="700" spc="-10" dirty="0">
                <a:latin typeface="Verdana"/>
                <a:cs typeface="Verdana"/>
              </a:rPr>
              <a:t>necessarily </a:t>
            </a:r>
            <a:r>
              <a:rPr sz="700" spc="-5" dirty="0">
                <a:latin typeface="Verdana"/>
                <a:cs typeface="Verdana"/>
              </a:rPr>
              <a:t>all arranged </a:t>
            </a:r>
            <a:r>
              <a:rPr sz="700" spc="-10" dirty="0">
                <a:latin typeface="Verdana"/>
                <a:cs typeface="Verdana"/>
              </a:rPr>
              <a:t>in </a:t>
            </a:r>
            <a:r>
              <a:rPr sz="700" spc="-5" dirty="0">
                <a:latin typeface="Verdana"/>
                <a:cs typeface="Verdana"/>
              </a:rPr>
              <a:t>a </a:t>
            </a:r>
            <a:r>
              <a:rPr sz="700" spc="-10" dirty="0">
                <a:latin typeface="Verdana"/>
                <a:cs typeface="Verdana"/>
              </a:rPr>
              <a:t>single line </a:t>
            </a:r>
            <a:r>
              <a:rPr sz="700" spc="-5" dirty="0">
                <a:latin typeface="Verdana"/>
                <a:cs typeface="Verdana"/>
              </a:rPr>
              <a:t>from </a:t>
            </a:r>
            <a:r>
              <a:rPr sz="700" spc="-10" dirty="0">
                <a:latin typeface="Verdana"/>
                <a:cs typeface="Verdana"/>
              </a:rPr>
              <a:t>oldest </a:t>
            </a:r>
            <a:r>
              <a:rPr sz="700" spc="-5" dirty="0">
                <a:latin typeface="Verdana"/>
                <a:cs typeface="Verdana"/>
              </a:rPr>
              <a:t>to newest;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instead, </a:t>
            </a:r>
            <a:r>
              <a:rPr sz="700" spc="-10" dirty="0">
                <a:latin typeface="Verdana"/>
                <a:cs typeface="Verdana"/>
              </a:rPr>
              <a:t>work </a:t>
            </a:r>
            <a:r>
              <a:rPr sz="700" spc="-5" dirty="0">
                <a:latin typeface="Verdana"/>
                <a:cs typeface="Verdana"/>
              </a:rPr>
              <a:t>may </a:t>
            </a:r>
            <a:r>
              <a:rPr sz="700" spc="-10" dirty="0">
                <a:latin typeface="Verdana"/>
                <a:cs typeface="Verdana"/>
              </a:rPr>
              <a:t>simultaneously </a:t>
            </a:r>
            <a:r>
              <a:rPr sz="700" spc="-5" dirty="0">
                <a:latin typeface="Verdana"/>
                <a:cs typeface="Verdana"/>
              </a:rPr>
              <a:t>proceed </a:t>
            </a:r>
            <a:r>
              <a:rPr sz="700" spc="-10" dirty="0">
                <a:latin typeface="Verdana"/>
                <a:cs typeface="Verdana"/>
              </a:rPr>
              <a:t>along parallel lines </a:t>
            </a:r>
            <a:r>
              <a:rPr sz="700" spc="-5" dirty="0">
                <a:latin typeface="Verdana"/>
                <a:cs typeface="Verdana"/>
              </a:rPr>
              <a:t>of </a:t>
            </a:r>
            <a:r>
              <a:rPr sz="700" spc="-10" dirty="0">
                <a:latin typeface="Verdana"/>
                <a:cs typeface="Verdana"/>
              </a:rPr>
              <a:t>development, called </a:t>
            </a:r>
            <a:r>
              <a:rPr sz="700" spc="-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u="sng" spc="-5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branches</a:t>
            </a:r>
            <a:r>
              <a:rPr sz="700" spc="-5" dirty="0">
                <a:latin typeface="Verdana"/>
                <a:cs typeface="Verdana"/>
              </a:rPr>
              <a:t>, </a:t>
            </a:r>
            <a:r>
              <a:rPr sz="700" spc="-10" dirty="0">
                <a:latin typeface="Verdana"/>
                <a:cs typeface="Verdana"/>
              </a:rPr>
              <a:t>which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may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merge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and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diverge.</a:t>
            </a:r>
            <a:endParaRPr sz="700">
              <a:latin typeface="Verdana"/>
              <a:cs typeface="Verdana"/>
            </a:endParaRPr>
          </a:p>
          <a:p>
            <a:pPr marL="163830" marR="255270" indent="-85725" algn="just">
              <a:lnSpc>
                <a:spcPct val="89300"/>
              </a:lnSpc>
              <a:spcBef>
                <a:spcPts val="260"/>
              </a:spcBef>
              <a:buClr>
                <a:srgbClr val="00A0E3"/>
              </a:buClr>
              <a:buFont typeface="Wingdings"/>
              <a:buChar char=""/>
              <a:tabLst>
                <a:tab pos="164465" algn="l"/>
              </a:tabLst>
            </a:pPr>
            <a:r>
              <a:rPr sz="700" spc="-5" dirty="0">
                <a:latin typeface="Verdana"/>
                <a:cs typeface="Verdana"/>
              </a:rPr>
              <a:t>A </a:t>
            </a:r>
            <a:r>
              <a:rPr sz="700" spc="-10" dirty="0">
                <a:latin typeface="Verdana"/>
                <a:cs typeface="Verdana"/>
              </a:rPr>
              <a:t>single git </a:t>
            </a:r>
            <a:r>
              <a:rPr sz="700" spc="-5" dirty="0">
                <a:latin typeface="Verdana"/>
                <a:cs typeface="Verdana"/>
              </a:rPr>
              <a:t>repository can track </a:t>
            </a:r>
            <a:r>
              <a:rPr sz="700" spc="-10" dirty="0">
                <a:latin typeface="Verdana"/>
                <a:cs typeface="Verdana"/>
              </a:rPr>
              <a:t>development </a:t>
            </a:r>
            <a:r>
              <a:rPr sz="700" spc="-5" dirty="0">
                <a:latin typeface="Verdana"/>
                <a:cs typeface="Verdana"/>
              </a:rPr>
              <a:t>on </a:t>
            </a:r>
            <a:r>
              <a:rPr sz="700" spc="-10" dirty="0">
                <a:latin typeface="Verdana"/>
                <a:cs typeface="Verdana"/>
              </a:rPr>
              <a:t>multiple </a:t>
            </a:r>
            <a:r>
              <a:rPr sz="700" spc="-5" dirty="0">
                <a:latin typeface="Verdana"/>
                <a:cs typeface="Verdana"/>
              </a:rPr>
              <a:t>branches. It does </a:t>
            </a:r>
            <a:r>
              <a:rPr sz="700" spc="-10" dirty="0">
                <a:latin typeface="Verdana"/>
                <a:cs typeface="Verdana"/>
              </a:rPr>
              <a:t>this </a:t>
            </a:r>
            <a:r>
              <a:rPr sz="700" spc="-5" dirty="0">
                <a:latin typeface="Verdana"/>
                <a:cs typeface="Verdana"/>
              </a:rPr>
              <a:t>by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keeping </a:t>
            </a:r>
            <a:r>
              <a:rPr sz="700" spc="-5" dirty="0">
                <a:latin typeface="Verdana"/>
                <a:cs typeface="Verdana"/>
              </a:rPr>
              <a:t>a </a:t>
            </a:r>
            <a:r>
              <a:rPr sz="700" spc="-15" dirty="0">
                <a:latin typeface="Verdana"/>
                <a:cs typeface="Verdana"/>
              </a:rPr>
              <a:t>list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-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u="sng" spc="-5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heads</a:t>
            </a:r>
            <a:r>
              <a:rPr sz="700" spc="-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which </a:t>
            </a:r>
            <a:r>
              <a:rPr sz="700" spc="-5" dirty="0">
                <a:latin typeface="Verdana"/>
                <a:cs typeface="Verdana"/>
              </a:rPr>
              <a:t>reference the </a:t>
            </a:r>
            <a:r>
              <a:rPr sz="700" spc="-10" dirty="0">
                <a:latin typeface="Verdana"/>
                <a:cs typeface="Verdana"/>
              </a:rPr>
              <a:t>latest commit </a:t>
            </a:r>
            <a:r>
              <a:rPr sz="700" spc="-5" dirty="0">
                <a:latin typeface="Verdana"/>
                <a:cs typeface="Verdana"/>
              </a:rPr>
              <a:t>on each </a:t>
            </a:r>
            <a:r>
              <a:rPr sz="700" spc="-10" dirty="0">
                <a:latin typeface="Verdana"/>
                <a:cs typeface="Verdana"/>
              </a:rPr>
              <a:t>branch;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-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u="sng" spc="-10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git- </a:t>
            </a:r>
            <a:r>
              <a:rPr sz="700" spc="-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u="sng" spc="-5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branch(1)</a:t>
            </a:r>
            <a:r>
              <a:rPr sz="700" spc="1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command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shows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you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5" dirty="0">
                <a:latin typeface="Verdana"/>
                <a:cs typeface="Verdana"/>
              </a:rPr>
              <a:t>list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branch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heads: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9070" y="2521102"/>
            <a:ext cx="4115435" cy="94741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7790" indent="-85725">
              <a:lnSpc>
                <a:spcPct val="100000"/>
              </a:lnSpc>
              <a:spcBef>
                <a:spcPts val="26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700" spc="-5" dirty="0">
                <a:latin typeface="Verdana"/>
                <a:cs typeface="Verdana"/>
              </a:rPr>
              <a:t>$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branch</a:t>
            </a:r>
            <a:r>
              <a:rPr sz="700" spc="-5" dirty="0">
                <a:latin typeface="Verdana"/>
                <a:cs typeface="Verdana"/>
              </a:rPr>
              <a:t> *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master</a:t>
            </a:r>
            <a:endParaRPr sz="700">
              <a:latin typeface="Verdana"/>
              <a:cs typeface="Verdana"/>
            </a:endParaRPr>
          </a:p>
          <a:p>
            <a:pPr marL="97790" marR="5080" indent="-85725">
              <a:lnSpc>
                <a:spcPct val="89300"/>
              </a:lnSpc>
              <a:spcBef>
                <a:spcPts val="260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700" spc="-5" dirty="0">
                <a:latin typeface="Verdana"/>
                <a:cs typeface="Verdana"/>
              </a:rPr>
              <a:t>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freshly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cloned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repository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contains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single</a:t>
            </a:r>
            <a:r>
              <a:rPr sz="700" spc="5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branch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head,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default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named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"master",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with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working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directory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initialized</a:t>
            </a:r>
            <a:r>
              <a:rPr sz="700" spc="5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state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project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referred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 by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that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branch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head.</a:t>
            </a: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A0E3"/>
              </a:buClr>
              <a:buFont typeface="Wingdings"/>
              <a:buChar char=""/>
            </a:pPr>
            <a:endParaRPr sz="900">
              <a:latin typeface="Verdana"/>
              <a:cs typeface="Verdana"/>
            </a:endParaRPr>
          </a:p>
          <a:p>
            <a:pPr marL="97790" indent="-85725">
              <a:lnSpc>
                <a:spcPts val="800"/>
              </a:lnSpc>
              <a:spcBef>
                <a:spcPts val="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700" spc="-5" dirty="0">
                <a:latin typeface="Verdana"/>
                <a:cs typeface="Verdana"/>
              </a:rPr>
              <a:t>Most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projects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also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use</a:t>
            </a:r>
            <a:r>
              <a:rPr sz="700" spc="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u="sng" spc="-5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tags</a:t>
            </a:r>
            <a:r>
              <a:rPr sz="700" spc="-5" dirty="0">
                <a:latin typeface="Verdana"/>
                <a:cs typeface="Verdana"/>
              </a:rPr>
              <a:t>.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25" dirty="0">
                <a:latin typeface="Verdana"/>
                <a:cs typeface="Verdana"/>
              </a:rPr>
              <a:t>Tags,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like</a:t>
            </a:r>
            <a:r>
              <a:rPr sz="700" spc="5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heads,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are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references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project’s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history,</a:t>
            </a:r>
            <a:endParaRPr sz="700">
              <a:latin typeface="Verdana"/>
              <a:cs typeface="Verdana"/>
            </a:endParaRPr>
          </a:p>
          <a:p>
            <a:pPr marL="97790">
              <a:lnSpc>
                <a:spcPts val="800"/>
              </a:lnSpc>
            </a:pPr>
            <a:r>
              <a:rPr sz="700" spc="-5" dirty="0">
                <a:latin typeface="Verdana"/>
                <a:cs typeface="Verdana"/>
              </a:rPr>
              <a:t>and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can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listed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using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the</a:t>
            </a:r>
            <a:r>
              <a:rPr sz="700" u="sng" spc="-10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git-tag(1)</a:t>
            </a:r>
            <a:r>
              <a:rPr sz="700" spc="3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command:</a:t>
            </a:r>
            <a:endParaRPr sz="700">
              <a:latin typeface="Verdana"/>
              <a:cs typeface="Verdana"/>
            </a:endParaRPr>
          </a:p>
          <a:p>
            <a:pPr marL="97790" indent="-85725">
              <a:lnSpc>
                <a:spcPct val="100000"/>
              </a:lnSpc>
              <a:spcBef>
                <a:spcPts val="155"/>
              </a:spcBef>
              <a:buClr>
                <a:srgbClr val="00A0E3"/>
              </a:buClr>
              <a:buFont typeface="Wingdings"/>
              <a:buChar char=""/>
              <a:tabLst>
                <a:tab pos="98425" algn="l"/>
              </a:tabLst>
            </a:pPr>
            <a:r>
              <a:rPr sz="700" spc="-5" dirty="0">
                <a:latin typeface="Verdana"/>
                <a:cs typeface="Verdana"/>
              </a:rPr>
              <a:t>$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spc="-5" dirty="0">
                <a:latin typeface="Verdana"/>
                <a:cs typeface="Verdana"/>
              </a:rPr>
              <a:t> tag</a:t>
            </a:r>
            <a:r>
              <a:rPr sz="700" spc="-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-l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54454" y="4537075"/>
            <a:ext cx="46456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3189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HEAD: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current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branch</a:t>
            </a:r>
            <a:r>
              <a:rPr sz="1000" spc="-5" dirty="0">
                <a:latin typeface="Arial MT"/>
                <a:cs typeface="Arial MT"/>
              </a:rPr>
              <a:t>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more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detail: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Your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working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tree</a:t>
            </a:r>
            <a:r>
              <a:rPr sz="1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normally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derived </a:t>
            </a:r>
            <a:r>
              <a:rPr sz="1000" dirty="0">
                <a:latin typeface="Arial MT"/>
                <a:cs typeface="Arial MT"/>
              </a:rPr>
              <a:t> from </a:t>
            </a:r>
            <a:r>
              <a:rPr sz="1000" spc="-5" dirty="0">
                <a:latin typeface="Arial MT"/>
                <a:cs typeface="Arial MT"/>
              </a:rPr>
              <a:t>the state of the tree referred to by HEAD. </a:t>
            </a:r>
            <a:r>
              <a:rPr sz="1000" spc="-10" dirty="0">
                <a:latin typeface="Arial MT"/>
                <a:cs typeface="Arial MT"/>
              </a:rPr>
              <a:t>HEAD </a:t>
            </a:r>
            <a:r>
              <a:rPr sz="1000" spc="-5" dirty="0">
                <a:latin typeface="Arial MT"/>
                <a:cs typeface="Arial MT"/>
              </a:rPr>
              <a:t>is a reference to one of 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heads</a:t>
            </a:r>
            <a:r>
              <a:rPr sz="10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repository,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</a:t>
            </a:r>
            <a:r>
              <a:rPr sz="1000" spc="-10" dirty="0">
                <a:latin typeface="Arial MT"/>
                <a:cs typeface="Arial MT"/>
              </a:rPr>
              <a:t> when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detached</a:t>
            </a:r>
            <a:r>
              <a:rPr sz="10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HEAD</a:t>
            </a:r>
            <a:r>
              <a:rPr sz="1000" spc="-5" dirty="0">
                <a:latin typeface="Arial MT"/>
                <a:cs typeface="Arial MT"/>
              </a:rPr>
              <a:t>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directly references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arbitrary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commit.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detached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HEAD: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Normally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HEAD</a:t>
            </a:r>
            <a:r>
              <a:rPr sz="10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stores the</a:t>
            </a:r>
            <a:r>
              <a:rPr sz="1000" dirty="0">
                <a:latin typeface="Arial MT"/>
                <a:cs typeface="Arial MT"/>
              </a:rPr>
              <a:t> name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a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branch</a:t>
            </a:r>
            <a:r>
              <a:rPr sz="1000" spc="-5" dirty="0">
                <a:latin typeface="Arial MT"/>
                <a:cs typeface="Arial MT"/>
              </a:rPr>
              <a:t>.</a:t>
            </a:r>
            <a:r>
              <a:rPr sz="1000" spc="-10" dirty="0">
                <a:latin typeface="Arial MT"/>
                <a:cs typeface="Arial MT"/>
              </a:rPr>
              <a:t> However,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git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also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allows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check out</a:t>
            </a:r>
            <a:r>
              <a:rPr sz="10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arbitrary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</a:rPr>
              <a:t>commit</a:t>
            </a:r>
            <a:r>
              <a:rPr sz="1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isn’t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necessarily 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tip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any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particular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branch.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HEAD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said 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 "detached".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904" y="1110741"/>
            <a:ext cx="1448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Understanding</a:t>
            </a:r>
            <a:r>
              <a:rPr sz="100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History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882" y="1467003"/>
            <a:ext cx="4100829" cy="1979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700" spc="-10" dirty="0">
                <a:latin typeface="Verdana"/>
                <a:cs typeface="Verdana"/>
              </a:rPr>
              <a:t>Commits:</a:t>
            </a:r>
            <a:endParaRPr sz="700">
              <a:latin typeface="Verdana"/>
              <a:cs typeface="Verdana"/>
            </a:endParaRPr>
          </a:p>
          <a:p>
            <a:pPr marL="99060" marR="191770" indent="-85725">
              <a:lnSpc>
                <a:spcPts val="760"/>
              </a:lnSpc>
              <a:spcBef>
                <a:spcPts val="325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10" dirty="0">
                <a:latin typeface="Verdana"/>
                <a:cs typeface="Verdana"/>
              </a:rPr>
              <a:t>Every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change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history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project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represented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by 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commit.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30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u="sng" spc="-10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git-show(1) </a:t>
            </a:r>
            <a:r>
              <a:rPr sz="700" spc="-23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command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shows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most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recent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current </a:t>
            </a:r>
            <a:r>
              <a:rPr sz="700" spc="-10" dirty="0">
                <a:latin typeface="Verdana"/>
                <a:cs typeface="Verdana"/>
              </a:rPr>
              <a:t>branch:</a:t>
            </a:r>
            <a:endParaRPr sz="700">
              <a:latin typeface="Verdana"/>
              <a:cs typeface="Verdana"/>
            </a:endParaRPr>
          </a:p>
          <a:p>
            <a:pPr marL="99060" indent="-85725">
              <a:lnSpc>
                <a:spcPct val="100000"/>
              </a:lnSpc>
              <a:spcBef>
                <a:spcPts val="140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5" dirty="0">
                <a:latin typeface="Verdana"/>
                <a:cs typeface="Verdana"/>
              </a:rPr>
              <a:t>$</a:t>
            </a:r>
            <a:r>
              <a:rPr sz="700" spc="-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 show</a:t>
            </a:r>
            <a:endParaRPr sz="700">
              <a:latin typeface="Verdana"/>
              <a:cs typeface="Verdana"/>
            </a:endParaRPr>
          </a:p>
          <a:p>
            <a:pPr marL="99060" marR="15240" indent="-85725">
              <a:lnSpc>
                <a:spcPct val="89300"/>
              </a:lnSpc>
              <a:spcBef>
                <a:spcPts val="245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10" dirty="0">
                <a:latin typeface="Verdana"/>
                <a:cs typeface="Verdana"/>
              </a:rPr>
              <a:t>Every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(except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very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first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project)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also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has 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parent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which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shows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what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happened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before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this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commit.</a:t>
            </a:r>
            <a:r>
              <a:rPr sz="700" spc="50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Following</a:t>
            </a:r>
            <a:r>
              <a:rPr sz="700" spc="6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chain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parents </a:t>
            </a:r>
            <a:r>
              <a:rPr sz="700" spc="-15" dirty="0">
                <a:latin typeface="Verdana"/>
                <a:cs typeface="Verdana"/>
              </a:rPr>
              <a:t>will</a:t>
            </a:r>
            <a:r>
              <a:rPr sz="700" spc="5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eventually 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take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you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back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beginning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project.</a:t>
            </a:r>
            <a:endParaRPr sz="700">
              <a:latin typeface="Verdana"/>
              <a:cs typeface="Verdana"/>
            </a:endParaRPr>
          </a:p>
          <a:p>
            <a:pPr marL="99060" marR="5080" indent="-85725">
              <a:lnSpc>
                <a:spcPct val="89300"/>
              </a:lnSpc>
              <a:spcBef>
                <a:spcPts val="254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20" dirty="0">
                <a:latin typeface="Verdana"/>
                <a:cs typeface="Verdana"/>
              </a:rPr>
              <a:t>However,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commits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do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not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form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simple</a:t>
            </a:r>
            <a:r>
              <a:rPr sz="700" spc="5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list;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allows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lines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development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to 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diverge</a:t>
            </a:r>
            <a:r>
              <a:rPr sz="700" spc="5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then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reconverge,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point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where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two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lines</a:t>
            </a:r>
            <a:r>
              <a:rPr sz="700" spc="5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development</a:t>
            </a:r>
            <a:r>
              <a:rPr sz="700" spc="8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reconverge 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called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"merge".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representing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merge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can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therefore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have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more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than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one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parent,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with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each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parent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representing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most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recent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lines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development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leading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that </a:t>
            </a:r>
            <a:r>
              <a:rPr sz="700" spc="-10" dirty="0">
                <a:latin typeface="Verdana"/>
                <a:cs typeface="Verdana"/>
              </a:rPr>
              <a:t>point.</a:t>
            </a:r>
            <a:endParaRPr sz="700">
              <a:latin typeface="Verdana"/>
              <a:cs typeface="Verdana"/>
            </a:endParaRPr>
          </a:p>
          <a:p>
            <a:pPr marL="99060" marR="21590" indent="-85725" algn="just">
              <a:lnSpc>
                <a:spcPct val="89300"/>
              </a:lnSpc>
              <a:spcBef>
                <a:spcPts val="250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5" dirty="0">
                <a:latin typeface="Verdana"/>
                <a:cs typeface="Verdana"/>
              </a:rPr>
              <a:t>The best </a:t>
            </a:r>
            <a:r>
              <a:rPr sz="700" spc="-10" dirty="0">
                <a:latin typeface="Verdana"/>
                <a:cs typeface="Verdana"/>
              </a:rPr>
              <a:t>way </a:t>
            </a:r>
            <a:r>
              <a:rPr sz="700" spc="-5" dirty="0">
                <a:latin typeface="Verdana"/>
                <a:cs typeface="Verdana"/>
              </a:rPr>
              <a:t>to see how </a:t>
            </a:r>
            <a:r>
              <a:rPr sz="700" spc="-10" dirty="0">
                <a:latin typeface="Verdana"/>
                <a:cs typeface="Verdana"/>
              </a:rPr>
              <a:t>this works is using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-5" dirty="0">
                <a:solidFill>
                  <a:srgbClr val="005381"/>
                </a:solidFill>
                <a:latin typeface="Verdana"/>
                <a:cs typeface="Verdana"/>
              </a:rPr>
              <a:t> </a:t>
            </a:r>
            <a:r>
              <a:rPr sz="700" u="sng" spc="-10" dirty="0">
                <a:solidFill>
                  <a:srgbClr val="005381"/>
                </a:solidFill>
                <a:uFill>
                  <a:solidFill>
                    <a:srgbClr val="005381"/>
                  </a:solidFill>
                </a:uFill>
                <a:latin typeface="Verdana"/>
                <a:cs typeface="Verdana"/>
              </a:rPr>
              <a:t>gitk(1)</a:t>
            </a:r>
            <a:r>
              <a:rPr sz="700" spc="-10" dirty="0">
                <a:latin typeface="Verdana"/>
                <a:cs typeface="Verdana"/>
              </a:rPr>
              <a:t>command; </a:t>
            </a:r>
            <a:r>
              <a:rPr sz="700" spc="-5" dirty="0">
                <a:latin typeface="Verdana"/>
                <a:cs typeface="Verdana"/>
              </a:rPr>
              <a:t>running </a:t>
            </a:r>
            <a:r>
              <a:rPr sz="700" spc="-10" dirty="0">
                <a:latin typeface="Verdana"/>
                <a:cs typeface="Verdana"/>
              </a:rPr>
              <a:t>gitk </a:t>
            </a:r>
            <a:r>
              <a:rPr sz="700" spc="-5" dirty="0">
                <a:latin typeface="Verdana"/>
                <a:cs typeface="Verdana"/>
              </a:rPr>
              <a:t>now on a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 </a:t>
            </a:r>
            <a:r>
              <a:rPr sz="700" spc="-5" dirty="0">
                <a:latin typeface="Verdana"/>
                <a:cs typeface="Verdana"/>
              </a:rPr>
              <a:t>repository and </a:t>
            </a:r>
            <a:r>
              <a:rPr sz="700" spc="-10" dirty="0">
                <a:latin typeface="Verdana"/>
                <a:cs typeface="Verdana"/>
              </a:rPr>
              <a:t>looking for </a:t>
            </a:r>
            <a:r>
              <a:rPr sz="700" spc="-5" dirty="0">
                <a:latin typeface="Verdana"/>
                <a:cs typeface="Verdana"/>
              </a:rPr>
              <a:t>merge </a:t>
            </a:r>
            <a:r>
              <a:rPr sz="700" spc="-10" dirty="0">
                <a:latin typeface="Verdana"/>
                <a:cs typeface="Verdana"/>
              </a:rPr>
              <a:t>commits </a:t>
            </a:r>
            <a:r>
              <a:rPr sz="700" spc="-15" dirty="0">
                <a:latin typeface="Verdana"/>
                <a:cs typeface="Verdana"/>
              </a:rPr>
              <a:t>will </a:t>
            </a:r>
            <a:r>
              <a:rPr sz="700" spc="-10" dirty="0">
                <a:latin typeface="Verdana"/>
                <a:cs typeface="Verdana"/>
              </a:rPr>
              <a:t>help </a:t>
            </a:r>
            <a:r>
              <a:rPr sz="700" spc="-5" dirty="0">
                <a:latin typeface="Verdana"/>
                <a:cs typeface="Verdana"/>
              </a:rPr>
              <a:t>understand how the </a:t>
            </a:r>
            <a:r>
              <a:rPr sz="700" spc="-10" dirty="0">
                <a:latin typeface="Verdana"/>
                <a:cs typeface="Verdana"/>
              </a:rPr>
              <a:t>git organizes 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history.</a:t>
            </a:r>
            <a:endParaRPr sz="700">
              <a:latin typeface="Verdana"/>
              <a:cs typeface="Verdana"/>
            </a:endParaRPr>
          </a:p>
          <a:p>
            <a:pPr marL="99060" marR="140335" indent="-85725">
              <a:lnSpc>
                <a:spcPct val="89300"/>
              </a:lnSpc>
              <a:spcBef>
                <a:spcPts val="245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5" dirty="0">
                <a:latin typeface="Verdana"/>
                <a:cs typeface="Verdana"/>
              </a:rPr>
              <a:t>In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following,</a:t>
            </a:r>
            <a:r>
              <a:rPr sz="700" spc="5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we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say that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X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"reachable" from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Y </a:t>
            </a:r>
            <a:r>
              <a:rPr sz="700" spc="-10" dirty="0">
                <a:latin typeface="Verdana"/>
                <a:cs typeface="Verdana"/>
              </a:rPr>
              <a:t>if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X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ancestor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50" dirty="0">
                <a:latin typeface="Verdana"/>
                <a:cs typeface="Verdana"/>
              </a:rPr>
              <a:t>Y.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Equivalently,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you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could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say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that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Y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descendant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X,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or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that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there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 </a:t>
            </a:r>
            <a:r>
              <a:rPr sz="700" spc="-10" dirty="0">
                <a:latin typeface="Verdana"/>
                <a:cs typeface="Verdana"/>
              </a:rPr>
              <a:t>chain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parents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leading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from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Y to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commit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X.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904" y="1110741"/>
            <a:ext cx="1448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Understanding</a:t>
            </a:r>
            <a:r>
              <a:rPr sz="100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rgbClr val="006FAC"/>
                </a:solidFill>
                <a:latin typeface="Verdana"/>
                <a:cs typeface="Verdana"/>
              </a:rPr>
              <a:t>History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882" y="1467003"/>
            <a:ext cx="3478529" cy="2978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700" spc="-5" dirty="0">
                <a:latin typeface="Verdana"/>
                <a:cs typeface="Verdana"/>
              </a:rPr>
              <a:t>History</a:t>
            </a:r>
            <a:r>
              <a:rPr sz="700" spc="-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Diagrams:</a:t>
            </a:r>
            <a:endParaRPr sz="700">
              <a:latin typeface="Verdana"/>
              <a:cs typeface="Verdana"/>
            </a:endParaRPr>
          </a:p>
          <a:p>
            <a:pPr marL="99060" indent="-85725">
              <a:lnSpc>
                <a:spcPct val="100000"/>
              </a:lnSpc>
              <a:spcBef>
                <a:spcPts val="229"/>
              </a:spcBef>
              <a:buClr>
                <a:srgbClr val="00A0E3"/>
              </a:buClr>
              <a:buFont typeface="Wingdings"/>
              <a:buChar char=""/>
              <a:tabLst>
                <a:tab pos="99695" algn="l"/>
              </a:tabLst>
            </a:pPr>
            <a:r>
              <a:rPr sz="700" spc="-30" dirty="0">
                <a:latin typeface="Verdana"/>
                <a:cs typeface="Verdana"/>
              </a:rPr>
              <a:t>We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will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sometimes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represent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history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using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diagrams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like</a:t>
            </a:r>
            <a:r>
              <a:rPr sz="700" spc="5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below: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3997" y="679450"/>
            <a:ext cx="6068060" cy="3441700"/>
            <a:chOff x="1253997" y="679450"/>
            <a:chExt cx="6068060" cy="34417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19" y="1929383"/>
              <a:ext cx="1909572" cy="15803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60347" y="685800"/>
              <a:ext cx="6055360" cy="3429000"/>
            </a:xfrm>
            <a:custGeom>
              <a:avLst/>
              <a:gdLst/>
              <a:ahLst/>
              <a:cxnLst/>
              <a:rect l="l" t="t" r="r" b="b"/>
              <a:pathLst>
                <a:path w="6055359" h="3429000">
                  <a:moveTo>
                    <a:pt x="0" y="3429000"/>
                  </a:moveTo>
                  <a:lnTo>
                    <a:pt x="6054851" y="3429000"/>
                  </a:lnTo>
                </a:path>
                <a:path w="6055359" h="3429000">
                  <a:moveTo>
                    <a:pt x="6054851" y="0"/>
                  </a:moveTo>
                  <a:lnTo>
                    <a:pt x="0" y="0"/>
                  </a:lnTo>
                  <a:lnTo>
                    <a:pt x="0" y="3429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639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 MT"/>
                <a:cs typeface="Arial MT"/>
              </a:rPr>
              <a:t>Test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Automation</a:t>
            </a:r>
            <a:r>
              <a:rPr sz="1200" dirty="0">
                <a:latin typeface="Arial MT"/>
                <a:cs typeface="Arial MT"/>
              </a:rPr>
              <a:t> &amp;</a:t>
            </a:r>
            <a:r>
              <a:rPr sz="1200" spc="-9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Advanced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Selenium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76265" y="191769"/>
            <a:ext cx="183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Selenium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2.0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904" y="1110741"/>
            <a:ext cx="923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006FAC"/>
                </a:solidFill>
                <a:latin typeface="Verdana"/>
                <a:cs typeface="Verdana"/>
              </a:rPr>
              <a:t>Working</a:t>
            </a:r>
            <a:r>
              <a:rPr sz="1000" spc="-6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30" dirty="0">
                <a:solidFill>
                  <a:srgbClr val="006FAC"/>
                </a:solidFill>
                <a:latin typeface="Verdana"/>
                <a:cs typeface="Verdana"/>
              </a:rPr>
              <a:t>Trees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8882" y="1496949"/>
            <a:ext cx="4109085" cy="9518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40029">
              <a:lnSpc>
                <a:spcPct val="101800"/>
              </a:lnSpc>
              <a:spcBef>
                <a:spcPts val="80"/>
              </a:spcBef>
              <a:buClr>
                <a:srgbClr val="00A0E3"/>
              </a:buClr>
              <a:buSzPct val="85714"/>
              <a:buFont typeface="Wingdings"/>
              <a:buChar char=""/>
              <a:tabLst>
                <a:tab pos="53975" algn="l"/>
              </a:tabLst>
            </a:pPr>
            <a:r>
              <a:rPr sz="700" spc="-5" dirty="0">
                <a:latin typeface="Verdana"/>
                <a:cs typeface="Verdana"/>
              </a:rPr>
              <a:t>The </a:t>
            </a:r>
            <a:r>
              <a:rPr sz="700" spc="-10" dirty="0">
                <a:latin typeface="Verdana"/>
                <a:cs typeface="Verdana"/>
              </a:rPr>
              <a:t>working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tree </a:t>
            </a:r>
            <a:r>
              <a:rPr sz="700" spc="-10" dirty="0">
                <a:latin typeface="Verdana"/>
                <a:cs typeface="Verdana"/>
              </a:rPr>
              <a:t>is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your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current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view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into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repository.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has all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files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fromyour </a:t>
            </a:r>
            <a:r>
              <a:rPr sz="700" spc="-2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project: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source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code,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build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files,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unit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tests,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and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so</a:t>
            </a:r>
            <a:r>
              <a:rPr sz="700" spc="-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on.</a:t>
            </a:r>
            <a:endParaRPr sz="70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  <a:spcBef>
                <a:spcPts val="254"/>
              </a:spcBef>
              <a:buClr>
                <a:srgbClr val="00A0E3"/>
              </a:buClr>
              <a:buSzPct val="85714"/>
              <a:buFont typeface="Wingdings"/>
              <a:buChar char=""/>
              <a:tabLst>
                <a:tab pos="53975" algn="l"/>
              </a:tabLst>
            </a:pPr>
            <a:r>
              <a:rPr sz="700" spc="-10" dirty="0">
                <a:latin typeface="Verdana"/>
                <a:cs typeface="Verdana"/>
              </a:rPr>
              <a:t>Some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VCSs refer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this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your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working</a:t>
            </a:r>
            <a:r>
              <a:rPr sz="700" spc="40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copy.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People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coming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for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first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time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from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another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VCS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often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have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trouble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separating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working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tree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from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repository.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In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VCS 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such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as</a:t>
            </a:r>
            <a:r>
              <a:rPr sz="700" spc="-10" dirty="0">
                <a:latin typeface="Verdana"/>
                <a:cs typeface="Verdana"/>
              </a:rPr>
              <a:t> Subversion,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your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repository</a:t>
            </a:r>
            <a:r>
              <a:rPr sz="700" spc="4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exists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“over</a:t>
            </a:r>
            <a:r>
              <a:rPr sz="700" spc="-5" dirty="0">
                <a:latin typeface="Verdana"/>
                <a:cs typeface="Verdana"/>
              </a:rPr>
              <a:t> there” on another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server.</a:t>
            </a:r>
            <a:endParaRPr sz="700">
              <a:latin typeface="Verdana"/>
              <a:cs typeface="Verdana"/>
            </a:endParaRPr>
          </a:p>
          <a:p>
            <a:pPr marL="12700" marR="58419">
              <a:lnSpc>
                <a:spcPct val="101400"/>
              </a:lnSpc>
              <a:spcBef>
                <a:spcPts val="254"/>
              </a:spcBef>
              <a:buClr>
                <a:srgbClr val="00A0E3"/>
              </a:buClr>
              <a:buSzPct val="85714"/>
              <a:buFont typeface="Wingdings"/>
              <a:buChar char=""/>
              <a:tabLst>
                <a:tab pos="53975" algn="l"/>
              </a:tabLst>
            </a:pPr>
            <a:r>
              <a:rPr sz="700" spc="-5" dirty="0">
                <a:latin typeface="Verdana"/>
                <a:cs typeface="Verdana"/>
              </a:rPr>
              <a:t>In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Git,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“over</a:t>
            </a:r>
            <a:r>
              <a:rPr sz="700" spc="-5" dirty="0">
                <a:latin typeface="Verdana"/>
                <a:cs typeface="Verdana"/>
              </a:rPr>
              <a:t> there”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means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.git/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directory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inside</a:t>
            </a:r>
            <a:r>
              <a:rPr sz="700" spc="3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your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project’s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directory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your </a:t>
            </a:r>
            <a:r>
              <a:rPr sz="700" spc="-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local</a:t>
            </a:r>
            <a:r>
              <a:rPr sz="700" spc="20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computer.</a:t>
            </a:r>
            <a:r>
              <a:rPr sz="700" spc="15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This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means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5" dirty="0">
                <a:latin typeface="Verdana"/>
                <a:cs typeface="Verdana"/>
              </a:rPr>
              <a:t>you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can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look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history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of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the repository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and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see what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has </a:t>
            </a:r>
            <a:r>
              <a:rPr sz="700" spc="-229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changed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without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having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to</a:t>
            </a:r>
            <a:r>
              <a:rPr sz="700" spc="1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communicate</a:t>
            </a:r>
            <a:r>
              <a:rPr sz="700" spc="50" dirty="0">
                <a:latin typeface="Verdana"/>
                <a:cs typeface="Verdana"/>
              </a:rPr>
              <a:t> </a:t>
            </a:r>
            <a:r>
              <a:rPr sz="700" spc="-10" dirty="0">
                <a:latin typeface="Verdana"/>
                <a:cs typeface="Verdana"/>
              </a:rPr>
              <a:t>with</a:t>
            </a:r>
            <a:r>
              <a:rPr sz="700" spc="2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 repository</a:t>
            </a:r>
            <a:r>
              <a:rPr sz="700" spc="30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on</a:t>
            </a:r>
            <a:r>
              <a:rPr sz="700" spc="5" dirty="0">
                <a:latin typeface="Verdana"/>
                <a:cs typeface="Verdana"/>
              </a:rPr>
              <a:t> </a:t>
            </a:r>
            <a:r>
              <a:rPr sz="700" spc="-5" dirty="0">
                <a:latin typeface="Verdana"/>
                <a:cs typeface="Verdana"/>
              </a:rPr>
              <a:t>another</a:t>
            </a:r>
            <a:r>
              <a:rPr sz="700" dirty="0">
                <a:latin typeface="Verdana"/>
                <a:cs typeface="Verdana"/>
              </a:rPr>
              <a:t> </a:t>
            </a:r>
            <a:r>
              <a:rPr sz="700" spc="-20" dirty="0">
                <a:latin typeface="Verdana"/>
                <a:cs typeface="Verdana"/>
              </a:rPr>
              <a:t>server.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347" y="685800"/>
            <a:ext cx="6055360" cy="3429000"/>
          </a:xfrm>
          <a:custGeom>
            <a:avLst/>
            <a:gdLst/>
            <a:ahLst/>
            <a:cxnLst/>
            <a:rect l="l" t="t" r="r" b="b"/>
            <a:pathLst>
              <a:path w="6055359" h="3429000">
                <a:moveTo>
                  <a:pt x="0" y="3429000"/>
                </a:moveTo>
                <a:lnTo>
                  <a:pt x="6054851" y="3429000"/>
                </a:lnTo>
              </a:path>
              <a:path w="6055359" h="3429000">
                <a:moveTo>
                  <a:pt x="6054851" y="0"/>
                </a:moveTo>
                <a:lnTo>
                  <a:pt x="0" y="0"/>
                </a:lnTo>
                <a:lnTo>
                  <a:pt x="0" y="3429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1691" y="1163574"/>
            <a:ext cx="1148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Add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instructor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91" y="1315974"/>
            <a:ext cx="313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h</a:t>
            </a:r>
            <a:r>
              <a:rPr sz="1000" spc="-10" dirty="0">
                <a:latin typeface="Arial MT"/>
                <a:cs typeface="Arial MT"/>
              </a:rPr>
              <a:t>e</a:t>
            </a:r>
            <a:r>
              <a:rPr sz="1000" spc="-5" dirty="0">
                <a:latin typeface="Arial MT"/>
                <a:cs typeface="Arial MT"/>
              </a:rPr>
              <a:t>re.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1385</Words>
  <Application>Microsoft Office PowerPoint</Application>
  <PresentationFormat>Custom</PresentationFormat>
  <Paragraphs>113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and Advanced Selenium-Classbook-Lesson04</dc:title>
  <dc:creator>iGATE</dc:creator>
  <cp:lastModifiedBy>918617893423</cp:lastModifiedBy>
  <cp:revision>1</cp:revision>
  <dcterms:created xsi:type="dcterms:W3CDTF">2022-04-11T15:33:27Z</dcterms:created>
  <dcterms:modified xsi:type="dcterms:W3CDTF">2022-04-12T03:53:15Z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2022-04-11T00:00:00Z</vt:filetime>
  </property>
</Properties>
</file>