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5B037-9B37-4DC7-8B31-CCCD1F8BBADD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C8E90-1F2F-4663-9D76-D7915F211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B60A-92F8-4E6B-8B51-67815503061F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1877-F688-4C24-93B6-A01F9A0D9825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787E-47DB-466E-82FC-DEAFACFEBA3C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D7A2-D345-41EB-AFF0-B2E2C164EC0A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AEED-608B-4450-BAFF-7FD536ACF5EC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65D2-8AA6-49FE-9B8F-F66E4A255DF5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B878-A419-49DC-9008-47E19E5DC805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0B0B-C6D7-4D45-957B-560762CAC156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0D0A-59E7-42D8-A944-C6F79718DD6A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B412-EACD-49FE-84DF-7D5C2348D79E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DEF7-C3BD-4CB0-B2C5-A474C3E66EFF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56AC399-0C75-42AF-B547-912F1D113050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5" smtClean="0"/>
              <a:t> </a:t>
            </a:r>
            <a:r>
              <a:rPr lang="en-US" spc="-5" smtClean="0"/>
              <a:t>05-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eclipse.org/git/org.eclipse.jface/org.eclipse.jface.snippets.git" TargetMode="External"/><Relationship Id="rId2" Type="http://schemas.openxmlformats.org/officeDocument/2006/relationships/hyperlink" Target="http://vogella@github.com/vogella/gitbook.gi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158" y="191769"/>
            <a:ext cx="3221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latin typeface="Arial MT"/>
                <a:cs typeface="Arial MT"/>
              </a:rPr>
              <a:t>T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stin</a:t>
            </a:r>
            <a:r>
              <a:rPr sz="1200" spc="-5" dirty="0">
                <a:latin typeface="Arial MT"/>
                <a:cs typeface="Arial MT"/>
              </a:rPr>
              <a:t>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10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ppl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cati</a:t>
            </a:r>
            <a:r>
              <a:rPr sz="1200" spc="-15" dirty="0">
                <a:latin typeface="Arial MT"/>
                <a:cs typeface="Arial MT"/>
              </a:rPr>
              <a:t>o</a:t>
            </a:r>
            <a:r>
              <a:rPr sz="1200" spc="-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</a:t>
            </a:r>
            <a:r>
              <a:rPr sz="1200" spc="-15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20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API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41348" y="720851"/>
            <a:ext cx="4800600" cy="3601720"/>
            <a:chOff x="1641348" y="720851"/>
            <a:chExt cx="4800600" cy="3601720"/>
          </a:xfrm>
        </p:grpSpPr>
        <p:sp>
          <p:nvSpPr>
            <p:cNvPr id="5" name="object 5"/>
            <p:cNvSpPr/>
            <p:nvPr/>
          </p:nvSpPr>
          <p:spPr>
            <a:xfrm>
              <a:off x="1641348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0648" y="720851"/>
              <a:ext cx="2781300" cy="35996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41348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2300" spc="5" dirty="0">
                <a:latin typeface="Verdana"/>
                <a:cs typeface="Verdana"/>
              </a:rPr>
              <a:t>GIT</a:t>
            </a:r>
            <a:r>
              <a:rPr sz="2300" spc="-35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&amp;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spc="5" dirty="0">
                <a:latin typeface="Verdana"/>
                <a:cs typeface="Verdana"/>
              </a:rPr>
              <a:t>Jenkin</a:t>
            </a:r>
            <a:endParaRPr sz="2300">
              <a:latin typeface="Verdana"/>
              <a:cs typeface="Verdana"/>
            </a:endParaRPr>
          </a:p>
          <a:p>
            <a:pPr marL="191135">
              <a:lnSpc>
                <a:spcPct val="100000"/>
              </a:lnSpc>
              <a:spcBef>
                <a:spcPts val="290"/>
              </a:spcBef>
            </a:pPr>
            <a:r>
              <a:rPr sz="1050" dirty="0">
                <a:latin typeface="Verdana"/>
                <a:cs typeface="Verdana"/>
              </a:rPr>
              <a:t>Lesson</a:t>
            </a:r>
            <a:r>
              <a:rPr sz="1050" spc="-4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04</a:t>
            </a:r>
            <a:r>
              <a:rPr sz="1050" spc="-2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–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GIT</a:t>
            </a:r>
            <a:r>
              <a:rPr sz="1050" spc="-30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Remote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158" y="191769"/>
            <a:ext cx="3221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latin typeface="Arial MT"/>
                <a:cs typeface="Arial MT"/>
              </a:rPr>
              <a:t>T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stin</a:t>
            </a:r>
            <a:r>
              <a:rPr sz="1200" spc="-5" dirty="0">
                <a:latin typeface="Arial MT"/>
                <a:cs typeface="Arial MT"/>
              </a:rPr>
              <a:t>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10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ppl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cati</a:t>
            </a:r>
            <a:r>
              <a:rPr sz="1200" spc="-15" dirty="0">
                <a:latin typeface="Arial MT"/>
                <a:cs typeface="Arial MT"/>
              </a:rPr>
              <a:t>o</a:t>
            </a:r>
            <a:r>
              <a:rPr sz="1200" spc="-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</a:t>
            </a:r>
            <a:r>
              <a:rPr sz="1200" spc="-15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20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6090" y="416826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2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33700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2638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5516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2722" y="1225575"/>
            <a:ext cx="1216660" cy="5746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Lesson</a:t>
            </a:r>
            <a:r>
              <a:rPr sz="1050" spc="-8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Objectives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700" spc="-25" dirty="0">
                <a:latin typeface="Verdana"/>
                <a:cs typeface="Verdana"/>
              </a:rPr>
              <a:t>To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understand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25" dirty="0">
                <a:latin typeface="Verdana"/>
                <a:cs typeface="Verdana"/>
              </a:rPr>
              <a:t>…</a:t>
            </a:r>
            <a:endParaRPr sz="700">
              <a:latin typeface="Verdana"/>
              <a:cs typeface="Verdana"/>
            </a:endParaRPr>
          </a:p>
          <a:p>
            <a:pPr marL="129539" indent="-129539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29539" algn="l"/>
              </a:tabLst>
            </a:pPr>
            <a:r>
              <a:rPr sz="700" spc="10" dirty="0">
                <a:latin typeface="Verdana"/>
                <a:cs typeface="Verdana"/>
              </a:rPr>
              <a:t>Working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with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Remotes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41348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600" y="3599688"/>
                </a:lnTo>
                <a:lnTo>
                  <a:pt x="4800600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158" y="191769"/>
            <a:ext cx="3221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latin typeface="Arial MT"/>
                <a:cs typeface="Arial MT"/>
              </a:rPr>
              <a:t>T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stin</a:t>
            </a:r>
            <a:r>
              <a:rPr sz="1200" spc="-5" dirty="0">
                <a:latin typeface="Arial MT"/>
                <a:cs typeface="Arial MT"/>
              </a:rPr>
              <a:t>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10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ppl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cati</a:t>
            </a:r>
            <a:r>
              <a:rPr sz="1200" spc="-15" dirty="0">
                <a:latin typeface="Arial MT"/>
                <a:cs typeface="Arial MT"/>
              </a:rPr>
              <a:t>o</a:t>
            </a:r>
            <a:r>
              <a:rPr sz="1200" spc="-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</a:t>
            </a:r>
            <a:r>
              <a:rPr sz="1200" spc="-15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20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1921" y="1110292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5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Remote</a:t>
            </a:r>
            <a:r>
              <a:rPr sz="1050" spc="-6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repositories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Verdana"/>
              <a:cs typeface="Verdana"/>
            </a:endParaRPr>
          </a:p>
          <a:p>
            <a:pPr marL="240029" marR="413384">
              <a:lnSpc>
                <a:spcPct val="106200"/>
              </a:lnSpc>
              <a:spcBef>
                <a:spcPts val="5"/>
              </a:spcBef>
              <a:buClr>
                <a:srgbClr val="00A0E3"/>
              </a:buClr>
              <a:buFont typeface="Arial MT"/>
              <a:buChar char="•"/>
              <a:tabLst>
                <a:tab pos="304800" algn="l"/>
              </a:tabLst>
            </a:pPr>
            <a:r>
              <a:rPr sz="700" spc="15" dirty="0">
                <a:latin typeface="Verdana"/>
                <a:cs typeface="Verdana"/>
              </a:rPr>
              <a:t>Remote repositories are repositories that are hosted on the Internet or network. Such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remote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repositories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can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use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to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synchronize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changes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of </a:t>
            </a:r>
            <a:r>
              <a:rPr sz="700" spc="10" dirty="0">
                <a:latin typeface="Verdana"/>
                <a:cs typeface="Verdana"/>
              </a:rPr>
              <a:t>several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repositories.</a:t>
            </a:r>
            <a:r>
              <a:rPr sz="700" spc="20" dirty="0">
                <a:latin typeface="Verdana"/>
                <a:cs typeface="Verdana"/>
              </a:rPr>
              <a:t> A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local Git repository can be connected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20" dirty="0">
                <a:latin typeface="Verdana"/>
                <a:cs typeface="Verdana"/>
              </a:rPr>
              <a:t>multiple </a:t>
            </a:r>
            <a:r>
              <a:rPr sz="700" spc="15" dirty="0">
                <a:latin typeface="Verdana"/>
                <a:cs typeface="Verdana"/>
              </a:rPr>
              <a:t>remote repositories and </a:t>
            </a:r>
            <a:r>
              <a:rPr sz="700" spc="10" dirty="0">
                <a:latin typeface="Verdana"/>
                <a:cs typeface="Verdana"/>
              </a:rPr>
              <a:t>you </a:t>
            </a:r>
            <a:r>
              <a:rPr sz="700" spc="15" dirty="0">
                <a:latin typeface="Verdana"/>
                <a:cs typeface="Verdana"/>
              </a:rPr>
              <a:t>can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synchronize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your</a:t>
            </a:r>
            <a:r>
              <a:rPr sz="700" spc="15" dirty="0">
                <a:latin typeface="Verdana"/>
                <a:cs typeface="Verdana"/>
              </a:rPr>
              <a:t> local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repository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with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them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via Git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operations.</a:t>
            </a:r>
            <a:endParaRPr sz="700" dirty="0">
              <a:latin typeface="Verdana"/>
              <a:cs typeface="Verdana"/>
            </a:endParaRPr>
          </a:p>
          <a:p>
            <a:pPr marL="240029" marR="413384">
              <a:lnSpc>
                <a:spcPct val="106400"/>
              </a:lnSpc>
              <a:spcBef>
                <a:spcPts val="259"/>
              </a:spcBef>
              <a:buClr>
                <a:srgbClr val="00A0E3"/>
              </a:buClr>
              <a:buFont typeface="Arial MT"/>
              <a:buChar char="•"/>
              <a:tabLst>
                <a:tab pos="304800" algn="l"/>
              </a:tabLst>
            </a:pPr>
            <a:r>
              <a:rPr sz="700" spc="10" dirty="0">
                <a:latin typeface="Verdana"/>
                <a:cs typeface="Verdana"/>
              </a:rPr>
              <a:t>It </a:t>
            </a:r>
            <a:r>
              <a:rPr sz="700" spc="15" dirty="0">
                <a:latin typeface="Verdana"/>
                <a:cs typeface="Verdana"/>
              </a:rPr>
              <a:t>is possible that users connect their individual repositories </a:t>
            </a:r>
            <a:r>
              <a:rPr sz="700" spc="5" dirty="0">
                <a:latin typeface="Verdana"/>
                <a:cs typeface="Verdana"/>
              </a:rPr>
              <a:t>directly, </a:t>
            </a:r>
            <a:r>
              <a:rPr sz="700" spc="15" dirty="0">
                <a:latin typeface="Verdana"/>
                <a:cs typeface="Verdana"/>
              </a:rPr>
              <a:t>but a typically Git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workflow </a:t>
            </a:r>
            <a:r>
              <a:rPr sz="700" spc="10" dirty="0">
                <a:latin typeface="Verdana"/>
                <a:cs typeface="Verdana"/>
              </a:rPr>
              <a:t>involve </a:t>
            </a:r>
            <a:r>
              <a:rPr sz="700" spc="15" dirty="0">
                <a:latin typeface="Verdana"/>
                <a:cs typeface="Verdana"/>
              </a:rPr>
              <a:t>one or more remote repositories which are used </a:t>
            </a:r>
            <a:r>
              <a:rPr sz="700" spc="10" dirty="0">
                <a:latin typeface="Verdana"/>
                <a:cs typeface="Verdana"/>
              </a:rPr>
              <a:t>to </a:t>
            </a:r>
            <a:r>
              <a:rPr sz="700" spc="15" dirty="0">
                <a:latin typeface="Verdana"/>
                <a:cs typeface="Verdana"/>
              </a:rPr>
              <a:t>synchronize the 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individual</a:t>
            </a:r>
            <a:r>
              <a:rPr sz="700" spc="-35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repositories.</a:t>
            </a:r>
            <a:endParaRPr sz="7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2732" y="2391438"/>
            <a:ext cx="1920239" cy="10375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158" y="191769"/>
            <a:ext cx="3221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latin typeface="Arial MT"/>
                <a:cs typeface="Arial MT"/>
              </a:rPr>
              <a:t>T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stin</a:t>
            </a:r>
            <a:r>
              <a:rPr sz="1200" spc="-5" dirty="0">
                <a:latin typeface="Arial MT"/>
                <a:cs typeface="Arial MT"/>
              </a:rPr>
              <a:t>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10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ppl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cati</a:t>
            </a:r>
            <a:r>
              <a:rPr sz="1200" spc="-15" dirty="0">
                <a:latin typeface="Arial MT"/>
                <a:cs typeface="Arial MT"/>
              </a:rPr>
              <a:t>o</a:t>
            </a:r>
            <a:r>
              <a:rPr sz="1200" spc="-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</a:t>
            </a:r>
            <a:r>
              <a:rPr sz="1200" spc="-15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20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3317" y="860298"/>
            <a:ext cx="1574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Remote</a:t>
            </a:r>
            <a:r>
              <a:rPr sz="1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repositories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0407" y="1361313"/>
            <a:ext cx="2586990" cy="21837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97790" indent="-85725">
              <a:lnSpc>
                <a:spcPct val="100000"/>
              </a:lnSpc>
              <a:spcBef>
                <a:spcPts val="3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#</a:t>
            </a:r>
            <a:r>
              <a:rPr sz="600" spc="-5" dirty="0">
                <a:latin typeface="Verdana"/>
                <a:cs typeface="Verdana"/>
              </a:rPr>
              <a:t> create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a</a:t>
            </a:r>
            <a:r>
              <a:rPr sz="600" spc="-5" dirty="0">
                <a:latin typeface="Verdana"/>
                <a:cs typeface="Verdana"/>
              </a:rPr>
              <a:t> bare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repository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spc="-5" dirty="0">
                <a:latin typeface="Verdana"/>
                <a:cs typeface="Verdana"/>
              </a:rPr>
              <a:t>g</a:t>
            </a:r>
            <a:r>
              <a:rPr sz="600" spc="10" dirty="0">
                <a:latin typeface="Verdana"/>
                <a:cs typeface="Verdana"/>
              </a:rPr>
              <a:t>i</a:t>
            </a:r>
            <a:r>
              <a:rPr sz="600" dirty="0">
                <a:latin typeface="Verdana"/>
                <a:cs typeface="Verdana"/>
              </a:rPr>
              <a:t>t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i</a:t>
            </a:r>
            <a:r>
              <a:rPr sz="600" dirty="0">
                <a:latin typeface="Verdana"/>
                <a:cs typeface="Verdana"/>
              </a:rPr>
              <a:t>n</a:t>
            </a:r>
            <a:r>
              <a:rPr sz="600" spc="10" dirty="0">
                <a:latin typeface="Verdana"/>
                <a:cs typeface="Verdana"/>
              </a:rPr>
              <a:t>i</a:t>
            </a:r>
            <a:r>
              <a:rPr sz="600" dirty="0">
                <a:latin typeface="Verdana"/>
                <a:cs typeface="Verdana"/>
              </a:rPr>
              <a:t>t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--</a:t>
            </a:r>
            <a:r>
              <a:rPr sz="600" spc="-5" dirty="0">
                <a:latin typeface="Verdana"/>
                <a:cs typeface="Verdana"/>
              </a:rPr>
              <a:t>b</a:t>
            </a:r>
            <a:r>
              <a:rPr sz="600" dirty="0">
                <a:latin typeface="Verdana"/>
                <a:cs typeface="Verdana"/>
              </a:rPr>
              <a:t>a</a:t>
            </a:r>
            <a:r>
              <a:rPr sz="600" spc="-5" dirty="0">
                <a:latin typeface="Verdana"/>
                <a:cs typeface="Verdana"/>
              </a:rPr>
              <a:t>r</a:t>
            </a:r>
            <a:r>
              <a:rPr sz="600" dirty="0">
                <a:latin typeface="Verdana"/>
                <a:cs typeface="Verdana"/>
              </a:rPr>
              <a:t>e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9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-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switch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to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the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first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repository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cd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~/repo01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create </a:t>
            </a:r>
            <a:r>
              <a:rPr sz="600" i="1" dirty="0">
                <a:latin typeface="Verdana"/>
                <a:cs typeface="Verdana"/>
              </a:rPr>
              <a:t>a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new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bare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repository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by</a:t>
            </a:r>
            <a:r>
              <a:rPr sz="600" i="1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cloning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the </a:t>
            </a:r>
            <a:r>
              <a:rPr sz="600" i="1" spc="-5" dirty="0">
                <a:latin typeface="Verdana"/>
                <a:cs typeface="Verdana"/>
              </a:rPr>
              <a:t>first one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9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git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clone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--bare</a:t>
            </a:r>
            <a:r>
              <a:rPr sz="600" spc="21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../remote-repository.git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check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the </a:t>
            </a:r>
            <a:r>
              <a:rPr sz="600" i="1" spc="-5" dirty="0">
                <a:latin typeface="Verdana"/>
                <a:cs typeface="Verdana"/>
              </a:rPr>
              <a:t>content,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it</a:t>
            </a:r>
            <a:r>
              <a:rPr sz="600" i="1" spc="-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is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identical</a:t>
            </a:r>
            <a:r>
              <a:rPr sz="600" i="1" spc="-2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to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the</a:t>
            </a:r>
            <a:r>
              <a:rPr sz="600" i="1" spc="-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.git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directory</a:t>
            </a:r>
            <a:r>
              <a:rPr sz="600" i="1" dirty="0">
                <a:latin typeface="Verdana"/>
                <a:cs typeface="Verdana"/>
              </a:rPr>
              <a:t> in</a:t>
            </a:r>
            <a:r>
              <a:rPr sz="600" i="1" spc="-5" dirty="0">
                <a:latin typeface="Verdana"/>
                <a:cs typeface="Verdana"/>
              </a:rPr>
              <a:t> repo01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spc="5" dirty="0">
                <a:latin typeface="Verdana"/>
                <a:cs typeface="Verdana"/>
              </a:rPr>
              <a:t>ls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~/remote-repository.git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9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Add</a:t>
            </a:r>
            <a:r>
              <a:rPr sz="600" i="1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../remote-repository.git</a:t>
            </a:r>
            <a:r>
              <a:rPr sz="600" i="1" spc="1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with </a:t>
            </a:r>
            <a:r>
              <a:rPr sz="600" i="1" dirty="0">
                <a:latin typeface="Verdana"/>
                <a:cs typeface="Verdana"/>
              </a:rPr>
              <a:t>the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name</a:t>
            </a:r>
            <a:r>
              <a:rPr sz="600" i="1" spc="-5" dirty="0">
                <a:latin typeface="Verdana"/>
                <a:cs typeface="Verdana"/>
              </a:rPr>
              <a:t> origin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git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remote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add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origin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../remote-repository.git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-2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do</a:t>
            </a:r>
            <a:r>
              <a:rPr sz="600" i="1" spc="-2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some</a:t>
            </a:r>
            <a:r>
              <a:rPr sz="600" i="1" spc="-2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changes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9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echo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"I</a:t>
            </a:r>
            <a:r>
              <a:rPr sz="600" spc="-5" dirty="0">
                <a:latin typeface="Verdana"/>
                <a:cs typeface="Verdana"/>
              </a:rPr>
              <a:t> added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a</a:t>
            </a:r>
            <a:r>
              <a:rPr sz="600" spc="-5" dirty="0">
                <a:latin typeface="Verdana"/>
                <a:cs typeface="Verdana"/>
              </a:rPr>
              <a:t> remote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repo" </a:t>
            </a:r>
            <a:r>
              <a:rPr sz="600" dirty="0">
                <a:latin typeface="Verdana"/>
                <a:cs typeface="Verdana"/>
              </a:rPr>
              <a:t>&gt; test02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-3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commit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8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git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commit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-a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-m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"This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is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a test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for </a:t>
            </a:r>
            <a:r>
              <a:rPr sz="60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new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remote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origin"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8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-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to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push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use</a:t>
            </a:r>
            <a:r>
              <a:rPr sz="600" i="1" spc="-2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the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command: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git </a:t>
            </a:r>
            <a:r>
              <a:rPr sz="600" i="1" spc="-5" dirty="0">
                <a:latin typeface="Verdana"/>
                <a:cs typeface="Verdana"/>
              </a:rPr>
              <a:t>push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[target]</a:t>
            </a:r>
            <a:r>
              <a:rPr sz="600" i="1" dirty="0">
                <a:latin typeface="Verdana"/>
                <a:cs typeface="Verdana"/>
              </a:rPr>
              <a:t> #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default</a:t>
            </a:r>
            <a:r>
              <a:rPr sz="600" i="1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for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[target]</a:t>
            </a:r>
            <a:r>
              <a:rPr sz="600" i="1" dirty="0">
                <a:latin typeface="Verdana"/>
                <a:cs typeface="Verdana"/>
              </a:rPr>
              <a:t> is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origin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8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git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push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origin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0347" y="685800"/>
            <a:ext cx="6055360" cy="3429000"/>
          </a:xfrm>
          <a:custGeom>
            <a:avLst/>
            <a:gdLst/>
            <a:ahLst/>
            <a:cxnLst/>
            <a:rect l="l" t="t" r="r" b="b"/>
            <a:pathLst>
              <a:path w="6055359" h="3429000">
                <a:moveTo>
                  <a:pt x="0" y="3429000"/>
                </a:moveTo>
                <a:lnTo>
                  <a:pt x="6054851" y="3429000"/>
                </a:lnTo>
              </a:path>
              <a:path w="6055359" h="3429000">
                <a:moveTo>
                  <a:pt x="6054851" y="0"/>
                </a:moveTo>
                <a:lnTo>
                  <a:pt x="0" y="0"/>
                </a:lnTo>
                <a:lnTo>
                  <a:pt x="0" y="3429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3577" y="4516373"/>
            <a:ext cx="4653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always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connect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remote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repository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know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URL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(copy)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repository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another</a:t>
            </a:r>
            <a:r>
              <a:rPr sz="1000" spc="-10" dirty="0">
                <a:latin typeface="Arial MT"/>
                <a:cs typeface="Arial MT"/>
              </a:rPr>
              <a:t> repository,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connection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original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repository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automatically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i="1" spc="-5" dirty="0">
                <a:latin typeface="Arial"/>
                <a:cs typeface="Arial"/>
              </a:rPr>
              <a:t>origin</a:t>
            </a:r>
            <a:r>
              <a:rPr sz="1000" spc="-5" dirty="0">
                <a:latin typeface="Arial MT"/>
                <a:cs typeface="Arial MT"/>
              </a:rPr>
              <a:t>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-5" dirty="0">
                <a:latin typeface="Arial MT"/>
                <a:cs typeface="Arial MT"/>
              </a:rPr>
              <a:t> can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name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 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retrieve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remote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repository.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158" y="191769"/>
            <a:ext cx="3221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latin typeface="Arial MT"/>
                <a:cs typeface="Arial MT"/>
              </a:rPr>
              <a:t>T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stin</a:t>
            </a:r>
            <a:r>
              <a:rPr sz="1200" spc="-5" dirty="0">
                <a:latin typeface="Arial MT"/>
                <a:cs typeface="Arial MT"/>
              </a:rPr>
              <a:t>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10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ppl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cati</a:t>
            </a:r>
            <a:r>
              <a:rPr sz="1200" spc="-15" dirty="0">
                <a:latin typeface="Arial MT"/>
                <a:cs typeface="Arial MT"/>
              </a:rPr>
              <a:t>o</a:t>
            </a:r>
            <a:r>
              <a:rPr sz="1200" spc="-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</a:t>
            </a:r>
            <a:r>
              <a:rPr sz="1200" spc="-15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20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3317" y="860298"/>
            <a:ext cx="2451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Working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with</a:t>
            </a:r>
            <a:r>
              <a:rPr sz="10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Remote</a:t>
            </a:r>
            <a:r>
              <a:rPr sz="10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repositories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0407" y="1382394"/>
            <a:ext cx="4037329" cy="21520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97790" indent="-85725">
              <a:lnSpc>
                <a:spcPct val="100000"/>
              </a:lnSpc>
              <a:spcBef>
                <a:spcPts val="3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git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remote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show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origin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show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the </a:t>
            </a:r>
            <a:r>
              <a:rPr sz="600" i="1" spc="-5" dirty="0">
                <a:latin typeface="Verdana"/>
                <a:cs typeface="Verdana"/>
              </a:rPr>
              <a:t>details of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the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remote</a:t>
            </a:r>
            <a:r>
              <a:rPr sz="600" i="1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repo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called</a:t>
            </a:r>
            <a:r>
              <a:rPr sz="600" i="1" spc="-5" dirty="0">
                <a:latin typeface="Verdana"/>
                <a:cs typeface="Verdana"/>
              </a:rPr>
              <a:t> origin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#</a:t>
            </a:r>
            <a:r>
              <a:rPr sz="600" spc="-5" dirty="0">
                <a:latin typeface="Verdana"/>
                <a:cs typeface="Verdana"/>
              </a:rPr>
              <a:t> show </a:t>
            </a:r>
            <a:r>
              <a:rPr sz="600" dirty="0">
                <a:latin typeface="Verdana"/>
                <a:cs typeface="Verdana"/>
              </a:rPr>
              <a:t>the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existing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defined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remote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repositories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9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git</a:t>
            </a:r>
            <a:r>
              <a:rPr sz="600" spc="-5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remote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# </a:t>
            </a:r>
            <a:r>
              <a:rPr sz="600" spc="-5" dirty="0">
                <a:latin typeface="Verdana"/>
                <a:cs typeface="Verdana"/>
              </a:rPr>
              <a:t>show</a:t>
            </a:r>
            <a:r>
              <a:rPr sz="600" dirty="0">
                <a:latin typeface="Verdana"/>
                <a:cs typeface="Verdana"/>
              </a:rPr>
              <a:t> details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about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the</a:t>
            </a:r>
            <a:r>
              <a:rPr sz="600" spc="-5" dirty="0">
                <a:latin typeface="Verdana"/>
                <a:cs typeface="Verdana"/>
              </a:rPr>
              <a:t> remote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repos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git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remote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-v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9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 </a:t>
            </a:r>
            <a:r>
              <a:rPr sz="600" i="1" spc="-5" dirty="0">
                <a:latin typeface="Verdana"/>
                <a:cs typeface="Verdana"/>
              </a:rPr>
              <a:t>Switch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to </a:t>
            </a:r>
            <a:r>
              <a:rPr sz="600" i="1" spc="-5" dirty="0">
                <a:latin typeface="Verdana"/>
                <a:cs typeface="Verdana"/>
              </a:rPr>
              <a:t>home </a:t>
            </a:r>
            <a:r>
              <a:rPr sz="600" dirty="0">
                <a:latin typeface="Verdana"/>
                <a:cs typeface="Verdana"/>
              </a:rPr>
              <a:t>cd ~ </a:t>
            </a: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Make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new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directory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mk</a:t>
            </a:r>
            <a:r>
              <a:rPr sz="600" spc="-5" dirty="0">
                <a:latin typeface="Verdana"/>
                <a:cs typeface="Verdana"/>
              </a:rPr>
              <a:t>d</a:t>
            </a:r>
            <a:r>
              <a:rPr sz="600" spc="10" dirty="0">
                <a:latin typeface="Verdana"/>
                <a:cs typeface="Verdana"/>
              </a:rPr>
              <a:t>i</a:t>
            </a:r>
            <a:r>
              <a:rPr sz="600" dirty="0">
                <a:latin typeface="Verdana"/>
                <a:cs typeface="Verdana"/>
              </a:rPr>
              <a:t>r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</a:t>
            </a:r>
            <a:r>
              <a:rPr sz="600" dirty="0">
                <a:latin typeface="Verdana"/>
                <a:cs typeface="Verdana"/>
              </a:rPr>
              <a:t>e</a:t>
            </a:r>
            <a:r>
              <a:rPr sz="600" spc="-5" dirty="0">
                <a:latin typeface="Verdana"/>
                <a:cs typeface="Verdana"/>
              </a:rPr>
              <a:t>po</a:t>
            </a:r>
            <a:r>
              <a:rPr sz="600" dirty="0">
                <a:latin typeface="Verdana"/>
                <a:cs typeface="Verdana"/>
              </a:rPr>
              <a:t>02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 </a:t>
            </a:r>
            <a:r>
              <a:rPr sz="600" i="1" spc="-5" dirty="0">
                <a:latin typeface="Verdana"/>
                <a:cs typeface="Verdana"/>
              </a:rPr>
              <a:t>Switch </a:t>
            </a:r>
            <a:r>
              <a:rPr sz="600" i="1" dirty="0">
                <a:latin typeface="Verdana"/>
                <a:cs typeface="Verdana"/>
              </a:rPr>
              <a:t>to</a:t>
            </a:r>
            <a:r>
              <a:rPr sz="600" i="1" spc="-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new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directory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cd </a:t>
            </a:r>
            <a:r>
              <a:rPr sz="600" spc="-5" dirty="0">
                <a:latin typeface="Verdana"/>
                <a:cs typeface="Verdana"/>
              </a:rPr>
              <a:t>~/repo02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Clone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9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git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clone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../remote-repository.git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.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 </a:t>
            </a:r>
            <a:r>
              <a:rPr sz="600" i="1" spc="-5" dirty="0">
                <a:latin typeface="Verdana"/>
                <a:cs typeface="Verdana"/>
              </a:rPr>
              <a:t>Make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some </a:t>
            </a:r>
            <a:r>
              <a:rPr sz="600" i="1" dirty="0">
                <a:latin typeface="Verdana"/>
                <a:cs typeface="Verdana"/>
              </a:rPr>
              <a:t>changes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in</a:t>
            </a:r>
            <a:r>
              <a:rPr sz="600" i="1" spc="-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the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first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repository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cd </a:t>
            </a:r>
            <a:r>
              <a:rPr sz="600" spc="-5" dirty="0">
                <a:latin typeface="Verdana"/>
                <a:cs typeface="Verdana"/>
              </a:rPr>
              <a:t>~/repo01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8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Make some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changes</a:t>
            </a:r>
            <a:r>
              <a:rPr sz="600" i="1" spc="-2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in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the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file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8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echo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"Hello,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hello.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-20" dirty="0">
                <a:latin typeface="Verdana"/>
                <a:cs typeface="Verdana"/>
              </a:rPr>
              <a:t>Turn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your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radio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on"</a:t>
            </a:r>
            <a:r>
              <a:rPr sz="600" dirty="0">
                <a:latin typeface="Verdana"/>
                <a:cs typeface="Verdana"/>
              </a:rPr>
              <a:t> &gt; test01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echo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"Bye,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bye.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-20" dirty="0">
                <a:latin typeface="Verdana"/>
                <a:cs typeface="Verdana"/>
              </a:rPr>
              <a:t>Turn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your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radio</a:t>
            </a:r>
            <a:r>
              <a:rPr sz="600" dirty="0">
                <a:latin typeface="Verdana"/>
                <a:cs typeface="Verdana"/>
              </a:rPr>
              <a:t> off"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&gt;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test02</a:t>
            </a:r>
            <a:endParaRPr sz="600">
              <a:latin typeface="Verdana"/>
              <a:cs typeface="Verdana"/>
            </a:endParaRPr>
          </a:p>
          <a:p>
            <a:pPr marL="97790" marR="5080" indent="-85725">
              <a:lnSpc>
                <a:spcPct val="105000"/>
              </a:lnSpc>
              <a:spcBef>
                <a:spcPts val="24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Commit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the changes,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-a</a:t>
            </a:r>
            <a:r>
              <a:rPr sz="600" i="1" spc="-5" dirty="0">
                <a:latin typeface="Verdana"/>
                <a:cs typeface="Verdana"/>
              </a:rPr>
              <a:t> will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commit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changes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for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modified </a:t>
            </a:r>
            <a:r>
              <a:rPr sz="600" i="1" dirty="0">
                <a:latin typeface="Verdana"/>
                <a:cs typeface="Verdana"/>
              </a:rPr>
              <a:t>files</a:t>
            </a:r>
            <a:r>
              <a:rPr sz="600" i="1" spc="-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1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but</a:t>
            </a:r>
            <a:r>
              <a:rPr sz="600" i="1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will</a:t>
            </a:r>
            <a:r>
              <a:rPr sz="600" i="1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not</a:t>
            </a:r>
            <a:r>
              <a:rPr sz="600" i="1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add</a:t>
            </a:r>
            <a:r>
              <a:rPr sz="600" i="1" spc="1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automatically</a:t>
            </a:r>
            <a:r>
              <a:rPr sz="600" i="1" spc="-2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new 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files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8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git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commit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-a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-m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"Some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changes"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git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push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../remote-repository.git</a:t>
            </a:r>
            <a:r>
              <a:rPr sz="600" spc="59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# Push the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changes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0347" y="685800"/>
            <a:ext cx="6055360" cy="3429000"/>
          </a:xfrm>
          <a:custGeom>
            <a:avLst/>
            <a:gdLst/>
            <a:ahLst/>
            <a:cxnLst/>
            <a:rect l="l" t="t" r="r" b="b"/>
            <a:pathLst>
              <a:path w="6055359" h="3429000">
                <a:moveTo>
                  <a:pt x="0" y="3429000"/>
                </a:moveTo>
                <a:lnTo>
                  <a:pt x="6054851" y="3429000"/>
                </a:lnTo>
              </a:path>
              <a:path w="6055359" h="3429000">
                <a:moveTo>
                  <a:pt x="6054851" y="0"/>
                </a:moveTo>
                <a:lnTo>
                  <a:pt x="0" y="0"/>
                </a:lnTo>
                <a:lnTo>
                  <a:pt x="0" y="3429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158" y="191769"/>
            <a:ext cx="3221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latin typeface="Arial MT"/>
                <a:cs typeface="Arial MT"/>
              </a:rPr>
              <a:t>T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stin</a:t>
            </a:r>
            <a:r>
              <a:rPr sz="1200" spc="-5" dirty="0">
                <a:latin typeface="Arial MT"/>
                <a:cs typeface="Arial MT"/>
              </a:rPr>
              <a:t>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10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ppl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cati</a:t>
            </a:r>
            <a:r>
              <a:rPr sz="1200" spc="-15" dirty="0">
                <a:latin typeface="Arial MT"/>
                <a:cs typeface="Arial MT"/>
              </a:rPr>
              <a:t>o</a:t>
            </a:r>
            <a:r>
              <a:rPr sz="1200" spc="-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</a:t>
            </a:r>
            <a:r>
              <a:rPr sz="1200" spc="-15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20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3317" y="860298"/>
            <a:ext cx="1574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Remote</a:t>
            </a:r>
            <a:r>
              <a:rPr sz="1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repositories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0407" y="1414017"/>
            <a:ext cx="2971800" cy="20574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97790" indent="-85725">
              <a:lnSpc>
                <a:spcPct val="100000"/>
              </a:lnSpc>
              <a:spcBef>
                <a:spcPts val="3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switch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to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second</a:t>
            </a:r>
            <a:r>
              <a:rPr sz="600" i="1" spc="-2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directory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cd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~/repo02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9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 </a:t>
            </a:r>
            <a:r>
              <a:rPr sz="600" i="1" spc="-5" dirty="0">
                <a:latin typeface="Verdana"/>
                <a:cs typeface="Verdana"/>
              </a:rPr>
              <a:t>pull </a:t>
            </a:r>
            <a:r>
              <a:rPr sz="600" i="1" dirty="0">
                <a:latin typeface="Verdana"/>
                <a:cs typeface="Verdana"/>
              </a:rPr>
              <a:t>in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the</a:t>
            </a:r>
            <a:r>
              <a:rPr sz="600" i="1" spc="-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latest</a:t>
            </a:r>
            <a:r>
              <a:rPr sz="600" i="1" spc="-2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changes </a:t>
            </a:r>
            <a:r>
              <a:rPr sz="600" i="1" spc="-5" dirty="0">
                <a:latin typeface="Verdana"/>
                <a:cs typeface="Verdana"/>
              </a:rPr>
              <a:t>of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your</a:t>
            </a:r>
            <a:r>
              <a:rPr sz="600" i="1" spc="-2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remote repository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spc="-5" dirty="0">
                <a:latin typeface="Verdana"/>
                <a:cs typeface="Verdana"/>
              </a:rPr>
              <a:t>g</a:t>
            </a:r>
            <a:r>
              <a:rPr sz="600" spc="10" dirty="0">
                <a:latin typeface="Verdana"/>
                <a:cs typeface="Verdana"/>
              </a:rPr>
              <a:t>i</a:t>
            </a:r>
            <a:r>
              <a:rPr sz="600" dirty="0">
                <a:latin typeface="Verdana"/>
                <a:cs typeface="Verdana"/>
              </a:rPr>
              <a:t>t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p</a:t>
            </a:r>
            <a:r>
              <a:rPr sz="600" dirty="0">
                <a:latin typeface="Verdana"/>
                <a:cs typeface="Verdana"/>
              </a:rPr>
              <a:t>u</a:t>
            </a:r>
            <a:r>
              <a:rPr sz="600" spc="10" dirty="0">
                <a:latin typeface="Verdana"/>
                <a:cs typeface="Verdana"/>
              </a:rPr>
              <a:t>l</a:t>
            </a:r>
            <a:r>
              <a:rPr sz="600" dirty="0">
                <a:latin typeface="Verdana"/>
                <a:cs typeface="Verdana"/>
              </a:rPr>
              <a:t>l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-2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make</a:t>
            </a:r>
            <a:r>
              <a:rPr sz="600" i="1" spc="-3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changes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9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echo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"A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change"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&gt;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test01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8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commit</a:t>
            </a:r>
            <a:r>
              <a:rPr sz="600" i="1" spc="-4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the</a:t>
            </a:r>
            <a:r>
              <a:rPr sz="600" i="1" spc="-2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changes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git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commit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-a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-m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"A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change"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8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-5" dirty="0">
                <a:latin typeface="Verdana"/>
                <a:cs typeface="Verdana"/>
              </a:rPr>
              <a:t> push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changes</a:t>
            </a:r>
            <a:r>
              <a:rPr sz="600" i="1" spc="-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to</a:t>
            </a:r>
            <a:r>
              <a:rPr sz="600" i="1" spc="-5" dirty="0">
                <a:latin typeface="Verdana"/>
                <a:cs typeface="Verdana"/>
              </a:rPr>
              <a:t> remote</a:t>
            </a:r>
            <a:r>
              <a:rPr sz="600" i="1" spc="-2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repository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8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i="1" dirty="0">
                <a:latin typeface="Verdana"/>
                <a:cs typeface="Verdana"/>
              </a:rPr>
              <a:t>#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origin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is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automatically</a:t>
            </a:r>
            <a:r>
              <a:rPr sz="600" i="1" spc="-2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created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as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we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cloned</a:t>
            </a:r>
            <a:r>
              <a:rPr sz="600" i="1" spc="10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original</a:t>
            </a:r>
            <a:r>
              <a:rPr sz="600" i="1" dirty="0">
                <a:latin typeface="Verdana"/>
                <a:cs typeface="Verdana"/>
              </a:rPr>
              <a:t> </a:t>
            </a:r>
            <a:r>
              <a:rPr sz="600" i="1" spc="-5" dirty="0">
                <a:latin typeface="Verdana"/>
                <a:cs typeface="Verdana"/>
              </a:rPr>
              <a:t>from</a:t>
            </a:r>
            <a:r>
              <a:rPr sz="600" i="1" spc="5" dirty="0">
                <a:latin typeface="Verdana"/>
                <a:cs typeface="Verdana"/>
              </a:rPr>
              <a:t> </a:t>
            </a:r>
            <a:r>
              <a:rPr sz="600" i="1" dirty="0">
                <a:latin typeface="Verdana"/>
                <a:cs typeface="Verdana"/>
              </a:rPr>
              <a:t>this </a:t>
            </a:r>
            <a:r>
              <a:rPr sz="600" i="1" spc="-5" dirty="0">
                <a:latin typeface="Verdana"/>
                <a:cs typeface="Verdana"/>
              </a:rPr>
              <a:t>repository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git</a:t>
            </a:r>
            <a:r>
              <a:rPr sz="600" spc="-4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push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origin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8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# switch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to the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first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repository </a:t>
            </a:r>
            <a:r>
              <a:rPr sz="600" dirty="0">
                <a:latin typeface="Verdana"/>
                <a:cs typeface="Verdana"/>
              </a:rPr>
              <a:t>and</a:t>
            </a:r>
            <a:r>
              <a:rPr sz="600" spc="-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pull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in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the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changes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8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cd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~/repo01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7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git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pull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../remote-repository.git/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8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dirty="0">
                <a:latin typeface="Verdana"/>
                <a:cs typeface="Verdana"/>
              </a:rPr>
              <a:t>#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check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the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changes</a:t>
            </a:r>
            <a:endParaRPr sz="6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28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600" spc="-5" dirty="0">
                <a:latin typeface="Verdana"/>
                <a:cs typeface="Verdana"/>
              </a:rPr>
              <a:t>g</a:t>
            </a:r>
            <a:r>
              <a:rPr sz="600" spc="10" dirty="0">
                <a:latin typeface="Verdana"/>
                <a:cs typeface="Verdana"/>
              </a:rPr>
              <a:t>i</a:t>
            </a:r>
            <a:r>
              <a:rPr sz="600" dirty="0">
                <a:latin typeface="Verdana"/>
                <a:cs typeface="Verdana"/>
              </a:rPr>
              <a:t>t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status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0347" y="685800"/>
            <a:ext cx="6055360" cy="3429000"/>
          </a:xfrm>
          <a:custGeom>
            <a:avLst/>
            <a:gdLst/>
            <a:ahLst/>
            <a:cxnLst/>
            <a:rect l="l" t="t" r="r" b="b"/>
            <a:pathLst>
              <a:path w="6055359" h="3429000">
                <a:moveTo>
                  <a:pt x="0" y="3429000"/>
                </a:moveTo>
                <a:lnTo>
                  <a:pt x="6054851" y="3429000"/>
                </a:lnTo>
              </a:path>
              <a:path w="6055359" h="3429000">
                <a:moveTo>
                  <a:pt x="6054851" y="0"/>
                </a:moveTo>
                <a:lnTo>
                  <a:pt x="0" y="0"/>
                </a:lnTo>
                <a:lnTo>
                  <a:pt x="0" y="3429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3577" y="4516373"/>
            <a:ext cx="4686935" cy="3985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Cloning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remote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repositories</a:t>
            </a:r>
            <a:endParaRPr sz="1000">
              <a:latin typeface="Arial"/>
              <a:cs typeface="Arial"/>
            </a:endParaRPr>
          </a:p>
          <a:p>
            <a:pPr marL="12700" marR="342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Git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support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remote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repositories.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communication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 these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repositories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supports several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transport</a:t>
            </a:r>
            <a:r>
              <a:rPr sz="1000" spc="-10" dirty="0">
                <a:latin typeface="Arial MT"/>
                <a:cs typeface="Arial MT"/>
              </a:rPr>
              <a:t> types;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native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protocol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git.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9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clone 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existing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repository</a:t>
            </a:r>
            <a:r>
              <a:rPr sz="1000" spc="-10" dirty="0">
                <a:latin typeface="Arial MT"/>
                <a:cs typeface="Arial MT"/>
              </a:rPr>
              <a:t> via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protocol.</a:t>
            </a:r>
            <a:endParaRPr sz="1000">
              <a:latin typeface="Arial MT"/>
              <a:cs typeface="Arial MT"/>
            </a:endParaRPr>
          </a:p>
          <a:p>
            <a:pPr marL="12700" marR="306705">
              <a:lnSpc>
                <a:spcPts val="1200"/>
              </a:lnSpc>
              <a:spcBef>
                <a:spcPts val="30"/>
              </a:spcBef>
            </a:pPr>
            <a:r>
              <a:rPr sz="1000" i="1" spc="-5" dirty="0">
                <a:latin typeface="Candara"/>
                <a:cs typeface="Candara"/>
              </a:rPr>
              <a:t># switch to a </a:t>
            </a:r>
            <a:r>
              <a:rPr sz="1000" i="1" spc="-10" dirty="0">
                <a:latin typeface="Candara"/>
                <a:cs typeface="Candara"/>
              </a:rPr>
              <a:t>new </a:t>
            </a:r>
            <a:r>
              <a:rPr sz="1000" i="1" spc="-5" dirty="0">
                <a:latin typeface="Candara"/>
                <a:cs typeface="Candara"/>
              </a:rPr>
              <a:t>directory</a:t>
            </a:r>
            <a:r>
              <a:rPr sz="1000" i="1" dirty="0">
                <a:latin typeface="Candara"/>
                <a:cs typeface="Candara"/>
              </a:rPr>
              <a:t> </a:t>
            </a:r>
            <a:r>
              <a:rPr sz="1000" dirty="0">
                <a:latin typeface="Arial MT"/>
                <a:cs typeface="Arial MT"/>
              </a:rPr>
              <a:t>mkdir </a:t>
            </a:r>
            <a:r>
              <a:rPr sz="1000" spc="-5" dirty="0">
                <a:latin typeface="Arial MT"/>
                <a:cs typeface="Arial MT"/>
              </a:rPr>
              <a:t>~/online </a:t>
            </a:r>
            <a:r>
              <a:rPr sz="1000" dirty="0">
                <a:latin typeface="Arial MT"/>
                <a:cs typeface="Arial MT"/>
              </a:rPr>
              <a:t>cd </a:t>
            </a:r>
            <a:r>
              <a:rPr sz="1000" spc="-5" dirty="0">
                <a:latin typeface="Arial MT"/>
                <a:cs typeface="Arial MT"/>
              </a:rPr>
              <a:t>~/online </a:t>
            </a:r>
            <a:r>
              <a:rPr sz="1000" i="1" spc="-5" dirty="0">
                <a:latin typeface="Candara"/>
                <a:cs typeface="Candara"/>
              </a:rPr>
              <a:t># clone online repository </a:t>
            </a:r>
            <a:r>
              <a:rPr sz="1000" spc="-5" dirty="0">
                <a:latin typeface="Candara"/>
                <a:cs typeface="Candara"/>
              </a:rPr>
              <a:t>git </a:t>
            </a:r>
            <a:r>
              <a:rPr sz="1000" spc="-204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clone</a:t>
            </a:r>
            <a:r>
              <a:rPr sz="1000" spc="70" dirty="0">
                <a:latin typeface="Candara"/>
                <a:cs typeface="Candara"/>
              </a:rPr>
              <a:t> </a:t>
            </a:r>
            <a:r>
              <a:rPr sz="1000" spc="-5" dirty="0">
                <a:latin typeface="Arial MT"/>
                <a:cs typeface="Arial MT"/>
              </a:rPr>
              <a:t>git@github.com:vogella/gitbook.git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75"/>
              </a:lnSpc>
            </a:pPr>
            <a:r>
              <a:rPr sz="1000" spc="-5" dirty="0">
                <a:latin typeface="Arial MT"/>
                <a:cs typeface="Arial MT"/>
              </a:rPr>
              <a:t>Alternatively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could clone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repository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via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http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protocol.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90"/>
              </a:lnSpc>
            </a:pPr>
            <a:r>
              <a:rPr sz="1000" i="1" spc="-5" dirty="0">
                <a:latin typeface="Candara"/>
                <a:cs typeface="Candara"/>
              </a:rPr>
              <a:t>#</a:t>
            </a:r>
            <a:r>
              <a:rPr sz="1000" i="1" spc="-20" dirty="0">
                <a:latin typeface="Candara"/>
                <a:cs typeface="Candara"/>
              </a:rPr>
              <a:t> </a:t>
            </a:r>
            <a:r>
              <a:rPr sz="1000" i="1" spc="-5" dirty="0">
                <a:latin typeface="Candara"/>
                <a:cs typeface="Candara"/>
              </a:rPr>
              <a:t>The</a:t>
            </a:r>
            <a:r>
              <a:rPr sz="1000" i="1" spc="-10" dirty="0">
                <a:latin typeface="Candara"/>
                <a:cs typeface="Candara"/>
              </a:rPr>
              <a:t> </a:t>
            </a:r>
            <a:r>
              <a:rPr sz="1000" i="1" spc="-5" dirty="0">
                <a:latin typeface="Candara"/>
                <a:cs typeface="Candara"/>
              </a:rPr>
              <a:t>following</a:t>
            </a:r>
            <a:r>
              <a:rPr sz="1000" i="1" spc="-10" dirty="0">
                <a:latin typeface="Candara"/>
                <a:cs typeface="Candara"/>
              </a:rPr>
              <a:t> will</a:t>
            </a:r>
            <a:r>
              <a:rPr sz="1000" i="1" spc="-5" dirty="0">
                <a:latin typeface="Candara"/>
                <a:cs typeface="Candara"/>
              </a:rPr>
              <a:t> clone via</a:t>
            </a:r>
            <a:r>
              <a:rPr sz="1000" i="1" spc="-15" dirty="0">
                <a:latin typeface="Candara"/>
                <a:cs typeface="Candara"/>
              </a:rPr>
              <a:t> </a:t>
            </a:r>
            <a:r>
              <a:rPr sz="1000" i="1" spc="-5" dirty="0">
                <a:latin typeface="Candara"/>
                <a:cs typeface="Candara"/>
              </a:rPr>
              <a:t>HTTP</a:t>
            </a:r>
            <a:r>
              <a:rPr sz="1000" i="1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git clone</a:t>
            </a:r>
            <a:endParaRPr sz="10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10" dirty="0">
                <a:latin typeface="Arial MT"/>
                <a:cs typeface="Arial MT"/>
                <a:hlinkClick r:id="rId2"/>
              </a:rPr>
              <a:t>http://vogella@github.com/vogella/gitbook.git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Remote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operations via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http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and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proxy</a:t>
            </a:r>
            <a:endParaRPr sz="1000">
              <a:latin typeface="Arial"/>
              <a:cs typeface="Arial"/>
            </a:endParaRPr>
          </a:p>
          <a:p>
            <a:pPr marL="12700" marR="14541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possible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HTTP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protocol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repositories. This 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especially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helpful,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firewall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everything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http.</a:t>
            </a:r>
            <a:endParaRPr sz="1000">
              <a:latin typeface="Arial MT"/>
              <a:cs typeface="Arial MT"/>
            </a:endParaRPr>
          </a:p>
          <a:p>
            <a:pPr marL="12700" marR="3111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Git also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provides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support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http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via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proxy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server.</a:t>
            </a:r>
            <a:r>
              <a:rPr sz="1000" dirty="0">
                <a:latin typeface="Arial MT"/>
                <a:cs typeface="Arial MT"/>
              </a:rPr>
              <a:t>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Git </a:t>
            </a:r>
            <a:r>
              <a:rPr sz="1000" dirty="0">
                <a:latin typeface="Arial MT"/>
                <a:cs typeface="Arial MT"/>
              </a:rPr>
              <a:t> command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could,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repository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via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http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proxy.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either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proxy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general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 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only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Git.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environment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variables.</a:t>
            </a:r>
            <a:endParaRPr sz="1000">
              <a:latin typeface="Arial MT"/>
              <a:cs typeface="Arial MT"/>
            </a:endParaRPr>
          </a:p>
          <a:p>
            <a:pPr marL="12700" marR="1195705">
              <a:lnSpc>
                <a:spcPts val="1200"/>
              </a:lnSpc>
              <a:spcBef>
                <a:spcPts val="20"/>
              </a:spcBef>
            </a:pPr>
            <a:r>
              <a:rPr sz="1000" i="1" spc="-5" dirty="0">
                <a:latin typeface="Candara"/>
                <a:cs typeface="Candara"/>
              </a:rPr>
              <a:t>#</a:t>
            </a:r>
            <a:r>
              <a:rPr sz="1000" i="1" spc="-25" dirty="0">
                <a:latin typeface="Candara"/>
                <a:cs typeface="Candara"/>
              </a:rPr>
              <a:t> </a:t>
            </a:r>
            <a:r>
              <a:rPr sz="1000" i="1" spc="-5" dirty="0">
                <a:latin typeface="Candara"/>
                <a:cs typeface="Candara"/>
              </a:rPr>
              <a:t>Linux</a:t>
            </a:r>
            <a:r>
              <a:rPr sz="1000" i="1" spc="85" dirty="0">
                <a:latin typeface="Candara"/>
                <a:cs typeface="Candara"/>
              </a:rPr>
              <a:t> </a:t>
            </a:r>
            <a:r>
              <a:rPr sz="1000" spc="-5" dirty="0">
                <a:latin typeface="Arial MT"/>
                <a:cs typeface="Arial MT"/>
              </a:rPr>
              <a:t>export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http_proxy=http://proxy:8080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i="1" spc="-5" dirty="0">
                <a:latin typeface="Candara"/>
                <a:cs typeface="Candara"/>
              </a:rPr>
              <a:t>#</a:t>
            </a:r>
            <a:r>
              <a:rPr sz="1000" i="1" spc="-20" dirty="0">
                <a:latin typeface="Candara"/>
                <a:cs typeface="Candara"/>
              </a:rPr>
              <a:t> </a:t>
            </a:r>
            <a:r>
              <a:rPr sz="1000" i="1" spc="-5" dirty="0">
                <a:latin typeface="Candara"/>
                <a:cs typeface="Candara"/>
              </a:rPr>
              <a:t>On Windows</a:t>
            </a:r>
            <a:r>
              <a:rPr sz="1000" i="1" spc="55" dirty="0">
                <a:latin typeface="Candara"/>
                <a:cs typeface="Candara"/>
              </a:rPr>
              <a:t> </a:t>
            </a:r>
            <a:r>
              <a:rPr sz="1000" i="1" spc="-5" dirty="0">
                <a:latin typeface="Candara"/>
                <a:cs typeface="Candara"/>
              </a:rPr>
              <a:t>#</a:t>
            </a:r>
            <a:r>
              <a:rPr sz="1000" i="1" spc="-10" dirty="0">
                <a:latin typeface="Candara"/>
                <a:cs typeface="Candara"/>
              </a:rPr>
              <a:t> Set </a:t>
            </a:r>
            <a:r>
              <a:rPr sz="1000" i="1" spc="-190" dirty="0">
                <a:latin typeface="Candara"/>
                <a:cs typeface="Candara"/>
              </a:rPr>
              <a:t> </a:t>
            </a:r>
            <a:r>
              <a:rPr sz="1000" i="1" spc="-5" dirty="0">
                <a:latin typeface="Candara"/>
                <a:cs typeface="Candara"/>
              </a:rPr>
              <a:t>http_proxy=http://proxy:8080</a:t>
            </a:r>
            <a:r>
              <a:rPr sz="1000" i="1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git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clone</a:t>
            </a:r>
            <a:endParaRPr sz="1000">
              <a:latin typeface="Candara"/>
              <a:cs typeface="Candara"/>
            </a:endParaRPr>
          </a:p>
          <a:p>
            <a:pPr marL="12700" marR="121920" algn="just">
              <a:lnSpc>
                <a:spcPts val="1200"/>
              </a:lnSpc>
            </a:pPr>
            <a:r>
              <a:rPr sz="1000" spc="-5" dirty="0">
                <a:latin typeface="Arial MT"/>
                <a:cs typeface="Arial MT"/>
                <a:hlinkClick r:id="rId3"/>
              </a:rPr>
              <a:t>http://dev.eclipse.org/git/org.eclipse.jface/org.eclipse.jface.snippets.git </a:t>
            </a:r>
            <a:r>
              <a:rPr sz="1000" i="1" spc="-5" dirty="0">
                <a:latin typeface="Candara"/>
                <a:cs typeface="Candara"/>
              </a:rPr>
              <a:t># Push back </a:t>
            </a:r>
            <a:r>
              <a:rPr sz="1000" i="1" spc="-195" dirty="0">
                <a:latin typeface="Candara"/>
                <a:cs typeface="Candara"/>
              </a:rPr>
              <a:t> </a:t>
            </a:r>
            <a:r>
              <a:rPr sz="1000" i="1" spc="-5" dirty="0">
                <a:latin typeface="Candara"/>
                <a:cs typeface="Candara"/>
              </a:rPr>
              <a:t>to the</a:t>
            </a:r>
            <a:r>
              <a:rPr sz="1000" i="1" spc="-10" dirty="0">
                <a:latin typeface="Candara"/>
                <a:cs typeface="Candara"/>
              </a:rPr>
              <a:t> </a:t>
            </a:r>
            <a:r>
              <a:rPr sz="1000" i="1" spc="-5" dirty="0">
                <a:latin typeface="Candara"/>
                <a:cs typeface="Candara"/>
              </a:rPr>
              <a:t>origin </a:t>
            </a:r>
            <a:r>
              <a:rPr sz="1000" i="1" spc="-10" dirty="0">
                <a:latin typeface="Candara"/>
                <a:cs typeface="Candara"/>
              </a:rPr>
              <a:t>using</a:t>
            </a:r>
            <a:r>
              <a:rPr sz="1000" i="1" spc="5" dirty="0">
                <a:latin typeface="Candara"/>
                <a:cs typeface="Candara"/>
              </a:rPr>
              <a:t> </a:t>
            </a:r>
            <a:r>
              <a:rPr sz="1000" i="1" spc="-5" dirty="0">
                <a:latin typeface="Candara"/>
                <a:cs typeface="Candara"/>
              </a:rPr>
              <a:t>http</a:t>
            </a:r>
            <a:r>
              <a:rPr sz="1000" i="1" spc="8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git</a:t>
            </a:r>
            <a:r>
              <a:rPr sz="100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push</a:t>
            </a:r>
            <a:r>
              <a:rPr sz="1000" spc="70" dirty="0">
                <a:latin typeface="Candara"/>
                <a:cs typeface="Candara"/>
              </a:rPr>
              <a:t> </a:t>
            </a:r>
            <a:r>
              <a:rPr sz="1000" spc="-5" dirty="0">
                <a:latin typeface="Arial MT"/>
                <a:cs typeface="Arial MT"/>
              </a:rPr>
              <a:t>origin</a:t>
            </a: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ts val="1170"/>
              </a:lnSpc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Git config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settings.</a:t>
            </a:r>
            <a:endParaRPr sz="1000">
              <a:latin typeface="Arial MT"/>
              <a:cs typeface="Arial MT"/>
            </a:endParaRPr>
          </a:p>
          <a:p>
            <a:pPr marL="12700" marR="5080" algn="just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latin typeface="Arial MT"/>
                <a:cs typeface="Arial MT"/>
              </a:rPr>
              <a:t>// </a:t>
            </a:r>
            <a:r>
              <a:rPr sz="1000" spc="-10" dirty="0">
                <a:latin typeface="Arial MT"/>
                <a:cs typeface="Arial MT"/>
              </a:rPr>
              <a:t>Set </a:t>
            </a:r>
            <a:r>
              <a:rPr sz="1000" spc="-5" dirty="0">
                <a:latin typeface="Arial MT"/>
                <a:cs typeface="Arial MT"/>
              </a:rPr>
              <a:t>proxy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git </a:t>
            </a:r>
            <a:r>
              <a:rPr sz="1000" spc="-10" dirty="0">
                <a:latin typeface="Arial MT"/>
                <a:cs typeface="Arial MT"/>
              </a:rPr>
              <a:t>globally </a:t>
            </a:r>
            <a:r>
              <a:rPr sz="1000" spc="-5" dirty="0">
                <a:latin typeface="Candara"/>
                <a:cs typeface="Candara"/>
              </a:rPr>
              <a:t>git config </a:t>
            </a:r>
            <a:r>
              <a:rPr sz="1000" spc="-5" dirty="0">
                <a:latin typeface="Arial MT"/>
                <a:cs typeface="Arial MT"/>
              </a:rPr>
              <a:t>--global http.proxy </a:t>
            </a:r>
            <a:r>
              <a:rPr sz="1000" spc="-10" dirty="0">
                <a:latin typeface="Arial MT"/>
                <a:cs typeface="Arial MT"/>
              </a:rPr>
              <a:t>http://proxy:8080 </a:t>
            </a:r>
            <a:r>
              <a:rPr sz="1000" spc="-5" dirty="0">
                <a:latin typeface="Arial MT"/>
                <a:cs typeface="Arial MT"/>
              </a:rPr>
              <a:t>// </a:t>
            </a:r>
            <a:r>
              <a:rPr sz="1000" spc="5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check </a:t>
            </a:r>
            <a:r>
              <a:rPr sz="1000" spc="-5" dirty="0">
                <a:latin typeface="Arial MT"/>
                <a:cs typeface="Arial MT"/>
              </a:rPr>
              <a:t> the proxy settings </a:t>
            </a:r>
            <a:r>
              <a:rPr sz="1000" spc="-5" dirty="0">
                <a:latin typeface="Candara"/>
                <a:cs typeface="Candara"/>
              </a:rPr>
              <a:t>git config </a:t>
            </a:r>
            <a:r>
              <a:rPr sz="1000" spc="-5" dirty="0">
                <a:latin typeface="Arial MT"/>
                <a:cs typeface="Arial MT"/>
              </a:rPr>
              <a:t>--get http.proxy // Just in case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need to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can also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revoke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proxy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settings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Candara"/>
                <a:cs typeface="Candara"/>
              </a:rPr>
              <a:t>git</a:t>
            </a:r>
            <a:r>
              <a:rPr sz="1000" spc="-10" dirty="0">
                <a:latin typeface="Candara"/>
                <a:cs typeface="Candara"/>
              </a:rPr>
              <a:t> </a:t>
            </a:r>
            <a:r>
              <a:rPr sz="1000" spc="-5" dirty="0">
                <a:latin typeface="Candara"/>
                <a:cs typeface="Candara"/>
              </a:rPr>
              <a:t>config</a:t>
            </a:r>
            <a:r>
              <a:rPr sz="1000" spc="70" dirty="0">
                <a:latin typeface="Candara"/>
                <a:cs typeface="Candara"/>
              </a:rPr>
              <a:t> </a:t>
            </a:r>
            <a:r>
              <a:rPr sz="1000" spc="-5" dirty="0">
                <a:latin typeface="Arial MT"/>
                <a:cs typeface="Arial MT"/>
              </a:rPr>
              <a:t>--global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--unset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http.proxy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158" y="191769"/>
            <a:ext cx="3221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latin typeface="Arial MT"/>
                <a:cs typeface="Arial MT"/>
              </a:rPr>
              <a:t>T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stin</a:t>
            </a:r>
            <a:r>
              <a:rPr sz="1200" spc="-5" dirty="0">
                <a:latin typeface="Arial MT"/>
                <a:cs typeface="Arial MT"/>
              </a:rPr>
              <a:t>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10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ppl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cati</a:t>
            </a:r>
            <a:r>
              <a:rPr sz="1200" spc="-15" dirty="0">
                <a:latin typeface="Arial MT"/>
                <a:cs typeface="Arial MT"/>
              </a:rPr>
              <a:t>o</a:t>
            </a:r>
            <a:r>
              <a:rPr sz="1200" spc="-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W</a:t>
            </a:r>
            <a:r>
              <a:rPr sz="1200" spc="-1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b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</a:t>
            </a:r>
            <a:r>
              <a:rPr sz="1200" spc="-15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20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577" y="4516373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41348" y="720851"/>
            <a:ext cx="4800600" cy="3601720"/>
            <a:chOff x="1641348" y="720851"/>
            <a:chExt cx="4800600" cy="3601720"/>
          </a:xfrm>
        </p:grpSpPr>
        <p:sp>
          <p:nvSpPr>
            <p:cNvPr id="6" name="object 6"/>
            <p:cNvSpPr/>
            <p:nvPr/>
          </p:nvSpPr>
          <p:spPr>
            <a:xfrm>
              <a:off x="1641348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600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600" y="3601212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5063" y="1505711"/>
              <a:ext cx="859536" cy="90068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41348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Summary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Verdana"/>
              <a:cs typeface="Verdana"/>
            </a:endParaRPr>
          </a:p>
          <a:p>
            <a:pPr marL="156845">
              <a:lnSpc>
                <a:spcPct val="100000"/>
              </a:lnSpc>
            </a:pPr>
            <a:r>
              <a:rPr sz="950" dirty="0">
                <a:latin typeface="Verdana"/>
                <a:cs typeface="Verdana"/>
              </a:rPr>
              <a:t>In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this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lesson,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you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have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learnt</a:t>
            </a:r>
            <a:endParaRPr sz="950">
              <a:latin typeface="Verdana"/>
              <a:cs typeface="Verdana"/>
            </a:endParaRPr>
          </a:p>
          <a:p>
            <a:pPr marL="248285" indent="-90805">
              <a:lnSpc>
                <a:spcPct val="100000"/>
              </a:lnSpc>
              <a:spcBef>
                <a:spcPts val="260"/>
              </a:spcBef>
              <a:buClr>
                <a:srgbClr val="006FAC"/>
              </a:buClr>
              <a:buFont typeface="Wingdings"/>
              <a:buChar char=""/>
              <a:tabLst>
                <a:tab pos="248920" algn="l"/>
              </a:tabLst>
            </a:pPr>
            <a:r>
              <a:rPr sz="850" spc="-15" dirty="0">
                <a:latin typeface="Verdana"/>
                <a:cs typeface="Verdana"/>
              </a:rPr>
              <a:t>GIT</a:t>
            </a:r>
            <a:r>
              <a:rPr sz="850" spc="-25" dirty="0">
                <a:latin typeface="Verdana"/>
                <a:cs typeface="Verdana"/>
              </a:rPr>
              <a:t> </a:t>
            </a:r>
            <a:r>
              <a:rPr sz="850" spc="-15" dirty="0">
                <a:latin typeface="Verdana"/>
                <a:cs typeface="Verdana"/>
              </a:rPr>
              <a:t>Remote</a:t>
            </a:r>
            <a:r>
              <a:rPr sz="850" spc="-10" dirty="0">
                <a:latin typeface="Verdana"/>
                <a:cs typeface="Verdana"/>
              </a:rPr>
              <a:t> repositories</a:t>
            </a:r>
            <a:endParaRPr sz="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</TotalTime>
  <Words>908</Words>
  <Application>Microsoft Office PowerPoint</Application>
  <PresentationFormat>Custom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and Advanced Selenium-Classbook-Lesson05</dc:title>
  <dc:creator>iGATE</dc:creator>
  <cp:lastModifiedBy>918617893423</cp:lastModifiedBy>
  <cp:revision>1</cp:revision>
  <dcterms:created xsi:type="dcterms:W3CDTF">2022-04-11T15:34:03Z</dcterms:created>
  <dcterms:modified xsi:type="dcterms:W3CDTF">2022-04-12T03:57:32Z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2022-04-11T00:00:00Z</vt:filetime>
  </property>
</Properties>
</file>