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315200" cy="96012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347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2976372"/>
            <a:ext cx="6217920" cy="20162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5376672"/>
            <a:ext cx="5120640" cy="240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2208276"/>
            <a:ext cx="3182112" cy="6336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2208276"/>
            <a:ext cx="3182112" cy="6336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67027" y="690372"/>
            <a:ext cx="0" cy="8400415"/>
          </a:xfrm>
          <a:custGeom>
            <a:avLst/>
            <a:gdLst/>
            <a:ahLst/>
            <a:cxnLst/>
            <a:rect l="l" t="t" r="r" b="b"/>
            <a:pathLst>
              <a:path h="8400415">
                <a:moveTo>
                  <a:pt x="0" y="0"/>
                </a:moveTo>
                <a:lnTo>
                  <a:pt x="0" y="84002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760" y="384048"/>
            <a:ext cx="658368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5760" y="2208276"/>
            <a:ext cx="6583680" cy="6336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8929116"/>
            <a:ext cx="2340864" cy="48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8929116"/>
            <a:ext cx="1682496" cy="48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779134" y="8913767"/>
            <a:ext cx="70167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1160" y="720851"/>
            <a:ext cx="4800600" cy="3601720"/>
            <a:chOff x="1661160" y="720851"/>
            <a:chExt cx="4800600" cy="3601720"/>
          </a:xfrm>
        </p:grpSpPr>
        <p:sp>
          <p:nvSpPr>
            <p:cNvPr id="5" name="object 5"/>
            <p:cNvSpPr/>
            <p:nvPr/>
          </p:nvSpPr>
          <p:spPr>
            <a:xfrm>
              <a:off x="1661160" y="720851"/>
              <a:ext cx="4800600" cy="3601720"/>
            </a:xfrm>
            <a:custGeom>
              <a:avLst/>
              <a:gdLst/>
              <a:ahLst/>
              <a:cxnLst/>
              <a:rect l="l" t="t" r="r" b="b"/>
              <a:pathLst>
                <a:path w="4800600" h="3601720">
                  <a:moveTo>
                    <a:pt x="4800600" y="0"/>
                  </a:moveTo>
                  <a:lnTo>
                    <a:pt x="0" y="0"/>
                  </a:lnTo>
                  <a:lnTo>
                    <a:pt x="0" y="3601212"/>
                  </a:lnTo>
                  <a:lnTo>
                    <a:pt x="4800600" y="3601212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0460" y="720851"/>
              <a:ext cx="2781300" cy="359968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61160" y="720851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</a:pPr>
            <a:r>
              <a:rPr sz="2300" dirty="0">
                <a:latin typeface="Verdana"/>
                <a:cs typeface="Verdana"/>
              </a:rPr>
              <a:t>GIT</a:t>
            </a:r>
            <a:endParaRPr sz="2300">
              <a:latin typeface="Verdana"/>
              <a:cs typeface="Verdana"/>
            </a:endParaRPr>
          </a:p>
          <a:p>
            <a:pPr marL="191135">
              <a:lnSpc>
                <a:spcPct val="100000"/>
              </a:lnSpc>
              <a:spcBef>
                <a:spcPts val="290"/>
              </a:spcBef>
            </a:pPr>
            <a:r>
              <a:rPr sz="1050" dirty="0">
                <a:latin typeface="Verdana"/>
                <a:cs typeface="Verdana"/>
              </a:rPr>
              <a:t>Lesson</a:t>
            </a:r>
            <a:r>
              <a:rPr sz="1050" spc="-4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05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–</a:t>
            </a:r>
            <a:r>
              <a:rPr sz="1050" spc="-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GIT</a:t>
            </a:r>
            <a:r>
              <a:rPr sz="1050" spc="-2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Branch</a:t>
            </a:r>
            <a:r>
              <a:rPr sz="1050" spc="-3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Management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1200" y="1066800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</a:pP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Working</a:t>
            </a:r>
            <a:r>
              <a:rPr sz="105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with</a:t>
            </a:r>
            <a:r>
              <a:rPr sz="105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Branches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Verdana"/>
              <a:cs typeface="Verdana"/>
            </a:endParaRPr>
          </a:p>
          <a:p>
            <a:pPr marL="314960" indent="-75565">
              <a:lnSpc>
                <a:spcPct val="100000"/>
              </a:lnSpc>
              <a:buClr>
                <a:srgbClr val="00A0E3"/>
              </a:buClr>
              <a:buSzPct val="85714"/>
              <a:buFont typeface="Wingdings"/>
              <a:buChar char=""/>
              <a:tabLst>
                <a:tab pos="315595" algn="l"/>
              </a:tabLst>
            </a:pPr>
            <a:r>
              <a:rPr sz="700" spc="15" dirty="0">
                <a:latin typeface="Candara"/>
                <a:cs typeface="Candara"/>
              </a:rPr>
              <a:t>Updating</a:t>
            </a:r>
            <a:r>
              <a:rPr sz="70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your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remote</a:t>
            </a:r>
            <a:r>
              <a:rPr sz="700" spc="10" dirty="0">
                <a:latin typeface="Candara"/>
                <a:cs typeface="Candara"/>
              </a:rPr>
              <a:t> branches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with git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fetch</a:t>
            </a:r>
            <a:endParaRPr sz="7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5" dirty="0">
                <a:latin typeface="Candara"/>
                <a:cs typeface="Candara"/>
              </a:rPr>
              <a:t>You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can</a:t>
            </a:r>
            <a:r>
              <a:rPr sz="600" spc="10" dirty="0">
                <a:latin typeface="Candara"/>
                <a:cs typeface="Candara"/>
              </a:rPr>
              <a:t> update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your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remote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branches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with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10" dirty="0">
                <a:latin typeface="Candara"/>
                <a:cs typeface="Candara"/>
              </a:rPr>
              <a:t> git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fetch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command.</a:t>
            </a:r>
            <a:endParaRPr sz="600" dirty="0">
              <a:latin typeface="Candara"/>
              <a:cs typeface="Candara"/>
            </a:endParaRPr>
          </a:p>
          <a:p>
            <a:pPr marL="331470" marR="348615" indent="-88900">
              <a:lnSpc>
                <a:spcPct val="109300"/>
              </a:lnSpc>
              <a:spcBef>
                <a:spcPts val="27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git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fetch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command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updates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your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remote</a:t>
            </a:r>
            <a:r>
              <a:rPr sz="600" i="1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branches</a:t>
            </a:r>
            <a:r>
              <a:rPr sz="600" spc="10" dirty="0">
                <a:latin typeface="Candara"/>
                <a:cs typeface="Candara"/>
              </a:rPr>
              <a:t>.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fetch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command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only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updates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 </a:t>
            </a:r>
            <a:r>
              <a:rPr sz="600" i="1" spc="15" dirty="0">
                <a:latin typeface="Candara"/>
                <a:cs typeface="Candara"/>
              </a:rPr>
              <a:t>remote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branches</a:t>
            </a:r>
            <a:r>
              <a:rPr sz="600" i="1" spc="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and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none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of </a:t>
            </a:r>
            <a:r>
              <a:rPr sz="600" spc="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 </a:t>
            </a:r>
            <a:r>
              <a:rPr sz="600" spc="10" dirty="0">
                <a:latin typeface="Candara"/>
                <a:cs typeface="Candara"/>
              </a:rPr>
              <a:t>local </a:t>
            </a:r>
            <a:r>
              <a:rPr sz="600" spc="15" dirty="0">
                <a:latin typeface="Candara"/>
                <a:cs typeface="Candara"/>
              </a:rPr>
              <a:t>branches and </a:t>
            </a:r>
            <a:r>
              <a:rPr sz="600" spc="10" dirty="0">
                <a:latin typeface="Candara"/>
                <a:cs typeface="Candara"/>
              </a:rPr>
              <a:t>it </a:t>
            </a:r>
            <a:r>
              <a:rPr sz="600" spc="15" dirty="0">
                <a:latin typeface="Candara"/>
                <a:cs typeface="Candara"/>
              </a:rPr>
              <a:t>does not change the working tree of the Git </a:t>
            </a:r>
            <a:r>
              <a:rPr sz="600" spc="10" dirty="0">
                <a:latin typeface="Candara"/>
                <a:cs typeface="Candara"/>
              </a:rPr>
              <a:t>repository. </a:t>
            </a:r>
            <a:r>
              <a:rPr sz="600" spc="15" dirty="0">
                <a:latin typeface="Candara"/>
                <a:cs typeface="Candara"/>
              </a:rPr>
              <a:t>Therefore you can run the </a:t>
            </a:r>
            <a:r>
              <a:rPr sz="600" spc="10" dirty="0">
                <a:latin typeface="Candara"/>
                <a:cs typeface="Candara"/>
              </a:rPr>
              <a:t>git fetch </a:t>
            </a:r>
            <a:r>
              <a:rPr sz="600" spc="15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command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at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any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point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in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time.</a:t>
            </a:r>
            <a:endParaRPr sz="600" dirty="0">
              <a:latin typeface="Candara"/>
              <a:cs typeface="Candara"/>
            </a:endParaRPr>
          </a:p>
          <a:p>
            <a:pPr marL="331470" marR="270510" indent="-88900">
              <a:lnSpc>
                <a:spcPct val="108300"/>
              </a:lnSpc>
              <a:spcBef>
                <a:spcPts val="28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0" dirty="0">
                <a:latin typeface="Candara"/>
                <a:cs typeface="Candara"/>
              </a:rPr>
              <a:t>After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reviewing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3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changes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in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remote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tracking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branch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you</a:t>
            </a:r>
            <a:r>
              <a:rPr sz="600" spc="-3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can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merge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or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rebase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these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changes</a:t>
            </a:r>
            <a:r>
              <a:rPr sz="600" spc="-3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onto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your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local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branches. </a:t>
            </a:r>
            <a:r>
              <a:rPr sz="600" spc="1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Alternatively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you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can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also use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cherry-pick</a:t>
            </a:r>
            <a:r>
              <a:rPr sz="600" spc="-3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"sha"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command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to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take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over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only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selected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commits</a:t>
            </a:r>
            <a:endParaRPr sz="600" dirty="0">
              <a:latin typeface="Candara"/>
              <a:cs typeface="Candara"/>
            </a:endParaRPr>
          </a:p>
          <a:p>
            <a:pPr marL="314960" indent="-75565">
              <a:lnSpc>
                <a:spcPct val="100000"/>
              </a:lnSpc>
              <a:spcBef>
                <a:spcPts val="305"/>
              </a:spcBef>
              <a:buClr>
                <a:srgbClr val="00A0E3"/>
              </a:buClr>
              <a:buSzPct val="85714"/>
              <a:buFont typeface="Wingdings"/>
              <a:buChar char=""/>
              <a:tabLst>
                <a:tab pos="315595" algn="l"/>
              </a:tabLst>
            </a:pPr>
            <a:r>
              <a:rPr sz="700" spc="15" dirty="0">
                <a:latin typeface="Candara"/>
                <a:cs typeface="Candara"/>
              </a:rPr>
              <a:t>Compare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remote</a:t>
            </a:r>
            <a:r>
              <a:rPr sz="700" spc="10" dirty="0">
                <a:latin typeface="Candara"/>
                <a:cs typeface="Candara"/>
              </a:rPr>
              <a:t> tracking</a:t>
            </a:r>
            <a:r>
              <a:rPr sz="70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branch</a:t>
            </a:r>
            <a:r>
              <a:rPr sz="700" spc="10" dirty="0">
                <a:latin typeface="Candara"/>
                <a:cs typeface="Candara"/>
              </a:rPr>
              <a:t> with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local</a:t>
            </a:r>
            <a:r>
              <a:rPr sz="700" spc="15" dirty="0">
                <a:latin typeface="Candara"/>
                <a:cs typeface="Candara"/>
              </a:rPr>
              <a:t> branch</a:t>
            </a:r>
            <a:endParaRPr sz="7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4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following</a:t>
            </a:r>
            <a:r>
              <a:rPr sz="600" spc="-3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code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shows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few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options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how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you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can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compare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your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branches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3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i="1" spc="15" dirty="0">
                <a:latin typeface="Candara"/>
                <a:cs typeface="Candara"/>
              </a:rPr>
              <a:t>#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show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the</a:t>
            </a:r>
            <a:r>
              <a:rPr sz="600" i="1" spc="-10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long</a:t>
            </a:r>
            <a:r>
              <a:rPr sz="600" i="1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entries</a:t>
            </a:r>
            <a:r>
              <a:rPr sz="600" i="1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between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the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last</a:t>
            </a:r>
            <a:r>
              <a:rPr sz="600" i="1" spc="15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local</a:t>
            </a:r>
            <a:r>
              <a:rPr sz="600" i="1" spc="5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commit</a:t>
            </a:r>
            <a:r>
              <a:rPr sz="600" i="1" spc="-10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and</a:t>
            </a:r>
            <a:r>
              <a:rPr sz="600" i="1" spc="5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the</a:t>
            </a:r>
            <a:r>
              <a:rPr sz="600" i="1" spc="25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#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remote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branch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log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HEAD..origin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3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i="1" spc="15" dirty="0">
                <a:latin typeface="Candara"/>
                <a:cs typeface="Candara"/>
              </a:rPr>
              <a:t>#</a:t>
            </a:r>
            <a:r>
              <a:rPr sz="600" i="1" spc="-10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show</a:t>
            </a:r>
            <a:r>
              <a:rPr sz="600" i="1" spc="-15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the</a:t>
            </a:r>
            <a:r>
              <a:rPr sz="600" i="1" spc="-10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diff</a:t>
            </a:r>
            <a:r>
              <a:rPr sz="600" i="1" spc="-20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for</a:t>
            </a:r>
            <a:r>
              <a:rPr sz="600" i="1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each</a:t>
            </a:r>
            <a:r>
              <a:rPr sz="600" i="1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patch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log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-p HEAD..origin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#</a:t>
            </a:r>
            <a:r>
              <a:rPr sz="600" i="1" spc="-25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show</a:t>
            </a:r>
            <a:r>
              <a:rPr sz="600" i="1" spc="-10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a</a:t>
            </a:r>
            <a:r>
              <a:rPr sz="600" i="1" spc="5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single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3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i="1" spc="10" dirty="0">
                <a:latin typeface="Candara"/>
                <a:cs typeface="Candara"/>
              </a:rPr>
              <a:t>diff</a:t>
            </a:r>
            <a:r>
              <a:rPr sz="600" i="1" spc="-1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diff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HEAD...origin</a:t>
            </a:r>
            <a:endParaRPr sz="600" dirty="0">
              <a:latin typeface="Candara"/>
              <a:cs typeface="Candar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2790" y="1524000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</a:pP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Working</a:t>
            </a:r>
            <a:r>
              <a:rPr sz="105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with</a:t>
            </a:r>
            <a:r>
              <a:rPr sz="105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Branches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Verdana"/>
              <a:cs typeface="Verdana"/>
            </a:endParaRPr>
          </a:p>
          <a:p>
            <a:pPr marL="314960" indent="-75565">
              <a:lnSpc>
                <a:spcPct val="100000"/>
              </a:lnSpc>
              <a:buClr>
                <a:srgbClr val="00A0E3"/>
              </a:buClr>
              <a:buSzPct val="85714"/>
              <a:buFont typeface="Wingdings"/>
              <a:buChar char=""/>
              <a:tabLst>
                <a:tab pos="315595" algn="l"/>
              </a:tabLst>
            </a:pPr>
            <a:r>
              <a:rPr sz="700" spc="15" dirty="0">
                <a:latin typeface="Candara"/>
                <a:cs typeface="Candara"/>
              </a:rPr>
              <a:t>Rebase</a:t>
            </a:r>
            <a:r>
              <a:rPr sz="700" spc="-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your</a:t>
            </a:r>
            <a:r>
              <a:rPr sz="700" spc="1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local</a:t>
            </a:r>
            <a:r>
              <a:rPr sz="700" spc="15" dirty="0">
                <a:latin typeface="Candara"/>
                <a:cs typeface="Candara"/>
              </a:rPr>
              <a:t> branch based</a:t>
            </a:r>
            <a:r>
              <a:rPr sz="70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on</a:t>
            </a:r>
            <a:r>
              <a:rPr sz="70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the</a:t>
            </a:r>
            <a:r>
              <a:rPr sz="700" spc="1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remote</a:t>
            </a:r>
            <a:r>
              <a:rPr sz="700" spc="10" dirty="0">
                <a:latin typeface="Candara"/>
                <a:cs typeface="Candara"/>
              </a:rPr>
              <a:t> tracking</a:t>
            </a:r>
            <a:r>
              <a:rPr sz="700" spc="-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branch</a:t>
            </a:r>
            <a:endParaRPr sz="7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5" dirty="0">
                <a:latin typeface="Candara"/>
                <a:cs typeface="Candara"/>
              </a:rPr>
              <a:t>You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can</a:t>
            </a:r>
            <a:r>
              <a:rPr sz="600" spc="10" dirty="0">
                <a:latin typeface="Candara"/>
                <a:cs typeface="Candara"/>
              </a:rPr>
              <a:t> apply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changes</a:t>
            </a:r>
            <a:r>
              <a:rPr sz="600" spc="-3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of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10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remote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branches</a:t>
            </a:r>
            <a:r>
              <a:rPr sz="600" i="1" spc="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on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your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current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local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branch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for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example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with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following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command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4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i="1" spc="15" dirty="0">
                <a:latin typeface="Candara"/>
                <a:cs typeface="Candara"/>
              </a:rPr>
              <a:t>#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assume</a:t>
            </a:r>
            <a:r>
              <a:rPr sz="600" i="1" spc="-15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you </a:t>
            </a:r>
            <a:r>
              <a:rPr sz="600" i="1" spc="15" dirty="0">
                <a:latin typeface="Candara"/>
                <a:cs typeface="Candara"/>
              </a:rPr>
              <a:t>want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to</a:t>
            </a:r>
            <a:r>
              <a:rPr sz="600" i="1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rebase </a:t>
            </a:r>
            <a:r>
              <a:rPr sz="600" i="1" spc="15" dirty="0">
                <a:latin typeface="Candara"/>
                <a:cs typeface="Candara"/>
              </a:rPr>
              <a:t>master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based</a:t>
            </a:r>
            <a:r>
              <a:rPr sz="600" i="1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on</a:t>
            </a:r>
            <a:r>
              <a:rPr sz="600" i="1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the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latest fetch</a:t>
            </a:r>
            <a:r>
              <a:rPr sz="600" i="1" spc="20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#</a:t>
            </a:r>
            <a:r>
              <a:rPr sz="600" i="1" spc="10" dirty="0">
                <a:latin typeface="Candara"/>
                <a:cs typeface="Candara"/>
              </a:rPr>
              <a:t> therefore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check it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out</a:t>
            </a:r>
            <a:r>
              <a:rPr sz="600" i="1" spc="2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checkout</a:t>
            </a:r>
            <a:r>
              <a:rPr sz="600" spc="-3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master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2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i="1" spc="15" dirty="0">
                <a:latin typeface="Candara"/>
                <a:cs typeface="Candara"/>
              </a:rPr>
              <a:t>#</a:t>
            </a:r>
            <a:r>
              <a:rPr sz="600" i="1" spc="-10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update</a:t>
            </a:r>
            <a:r>
              <a:rPr sz="600" i="1" spc="-10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your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remote</a:t>
            </a:r>
            <a:r>
              <a:rPr sz="600" i="1" spc="-10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tracking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branch</a:t>
            </a:r>
            <a:endParaRPr sz="600" dirty="0">
              <a:latin typeface="Candara"/>
              <a:cs typeface="Candara"/>
            </a:endParaRPr>
          </a:p>
          <a:p>
            <a:pPr marL="331470">
              <a:lnSpc>
                <a:spcPct val="100000"/>
              </a:lnSpc>
              <a:spcBef>
                <a:spcPts val="75"/>
              </a:spcBef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fe</a:t>
            </a:r>
            <a:r>
              <a:rPr sz="600" spc="5" dirty="0">
                <a:latin typeface="Candara"/>
                <a:cs typeface="Candara"/>
              </a:rPr>
              <a:t>t</a:t>
            </a:r>
            <a:r>
              <a:rPr sz="600" spc="15" dirty="0">
                <a:latin typeface="Candara"/>
                <a:cs typeface="Candara"/>
              </a:rPr>
              <a:t>ch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3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i="1" spc="15" dirty="0">
                <a:latin typeface="Candara"/>
                <a:cs typeface="Candara"/>
              </a:rPr>
              <a:t>#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rebase</a:t>
            </a:r>
            <a:r>
              <a:rPr sz="600" i="1" spc="5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your</a:t>
            </a:r>
            <a:r>
              <a:rPr sz="600" i="1" spc="-10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master</a:t>
            </a:r>
            <a:r>
              <a:rPr sz="600" i="1" spc="-10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onto</a:t>
            </a:r>
            <a:r>
              <a:rPr sz="600" i="1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origin/master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rebase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origin/master</a:t>
            </a:r>
            <a:endParaRPr sz="600" dirty="0">
              <a:latin typeface="Candara"/>
              <a:cs typeface="Candar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6661" y="1143000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</a:pP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Working</a:t>
            </a:r>
            <a:r>
              <a:rPr sz="105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with</a:t>
            </a:r>
            <a:r>
              <a:rPr sz="105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Branches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Verdana"/>
              <a:cs typeface="Verdana"/>
            </a:endParaRPr>
          </a:p>
          <a:p>
            <a:pPr marL="314960" indent="-75565">
              <a:lnSpc>
                <a:spcPct val="100000"/>
              </a:lnSpc>
              <a:buClr>
                <a:srgbClr val="00A0E3"/>
              </a:buClr>
              <a:buSzPct val="85714"/>
              <a:buFont typeface="Wingdings"/>
              <a:buChar char=""/>
              <a:tabLst>
                <a:tab pos="315595" algn="l"/>
              </a:tabLst>
            </a:pPr>
            <a:r>
              <a:rPr sz="700" spc="10" dirty="0">
                <a:latin typeface="Candara"/>
                <a:cs typeface="Candara"/>
              </a:rPr>
              <a:t>Fetch</a:t>
            </a:r>
            <a:r>
              <a:rPr sz="700" spc="-2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vs.</a:t>
            </a:r>
            <a:r>
              <a:rPr sz="700" spc="-1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pull</a:t>
            </a:r>
            <a:endParaRPr sz="700" dirty="0">
              <a:latin typeface="Candara"/>
              <a:cs typeface="Candara"/>
            </a:endParaRPr>
          </a:p>
          <a:p>
            <a:pPr marL="331470" marR="381635" indent="-88900">
              <a:lnSpc>
                <a:spcPct val="110000"/>
              </a:lnSpc>
              <a:spcBef>
                <a:spcPts val="254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pull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command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performs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 </a:t>
            </a: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fetch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and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merge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(or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git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rebase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based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on</a:t>
            </a:r>
            <a:r>
              <a:rPr sz="600" spc="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your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Git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settings).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git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fetch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does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not </a:t>
            </a:r>
            <a:r>
              <a:rPr sz="600" spc="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perform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any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operations</a:t>
            </a:r>
            <a:r>
              <a:rPr sz="600" spc="-3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on your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local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branches.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5" dirty="0">
                <a:latin typeface="Candara"/>
                <a:cs typeface="Candara"/>
              </a:rPr>
              <a:t>I</a:t>
            </a:r>
            <a:r>
              <a:rPr sz="600" spc="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can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always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run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fetch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command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and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review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incoming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changes.</a:t>
            </a:r>
            <a:endParaRPr sz="600" dirty="0">
              <a:latin typeface="Candara"/>
              <a:cs typeface="Candar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000" y="1066800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</a:pP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Working</a:t>
            </a:r>
            <a:r>
              <a:rPr sz="105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with</a:t>
            </a:r>
            <a:r>
              <a:rPr sz="105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Branches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Verdana"/>
              <a:cs typeface="Verdana"/>
            </a:endParaRPr>
          </a:p>
          <a:p>
            <a:pPr marL="314960" indent="-75565">
              <a:lnSpc>
                <a:spcPct val="100000"/>
              </a:lnSpc>
              <a:buClr>
                <a:srgbClr val="00A0E3"/>
              </a:buClr>
              <a:buSzPct val="85714"/>
              <a:buFont typeface="Wingdings"/>
              <a:buChar char=""/>
              <a:tabLst>
                <a:tab pos="315595" algn="l"/>
              </a:tabLst>
            </a:pPr>
            <a:r>
              <a:rPr sz="700" spc="10" dirty="0">
                <a:latin typeface="Candara"/>
                <a:cs typeface="Candara"/>
              </a:rPr>
              <a:t>Merging</a:t>
            </a:r>
            <a:r>
              <a:rPr sz="70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branches</a:t>
            </a:r>
            <a:endParaRPr sz="7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5" dirty="0">
                <a:latin typeface="Candara"/>
                <a:cs typeface="Candara"/>
              </a:rPr>
              <a:t>Git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allows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to</a:t>
            </a:r>
            <a:r>
              <a:rPr sz="600" spc="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combine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changes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of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two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branches.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This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process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is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called</a:t>
            </a:r>
            <a:r>
              <a:rPr sz="600" spc="20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merging</a:t>
            </a:r>
            <a:r>
              <a:rPr sz="600" spc="15" dirty="0">
                <a:latin typeface="Candara"/>
                <a:cs typeface="Candara"/>
              </a:rPr>
              <a:t>.</a:t>
            </a:r>
            <a:endParaRPr sz="600" dirty="0">
              <a:latin typeface="Candara"/>
              <a:cs typeface="Candara"/>
            </a:endParaRPr>
          </a:p>
          <a:p>
            <a:pPr marL="331470" marR="329565" indent="-88900">
              <a:lnSpc>
                <a:spcPct val="109300"/>
              </a:lnSpc>
              <a:spcBef>
                <a:spcPts val="27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5" dirty="0">
                <a:latin typeface="Candara"/>
                <a:cs typeface="Candara"/>
              </a:rPr>
              <a:t>The </a:t>
            </a:r>
            <a:r>
              <a:rPr sz="600" spc="10" dirty="0">
                <a:latin typeface="Candara"/>
                <a:cs typeface="Candara"/>
              </a:rPr>
              <a:t>git </a:t>
            </a:r>
            <a:r>
              <a:rPr sz="600" spc="15" dirty="0">
                <a:latin typeface="Candara"/>
                <a:cs typeface="Candara"/>
              </a:rPr>
              <a:t>merge </a:t>
            </a:r>
            <a:r>
              <a:rPr sz="600" spc="20" dirty="0">
                <a:latin typeface="Candara"/>
                <a:cs typeface="Candara"/>
              </a:rPr>
              <a:t>command </a:t>
            </a:r>
            <a:r>
              <a:rPr sz="600" spc="15" dirty="0">
                <a:latin typeface="Candara"/>
                <a:cs typeface="Candara"/>
              </a:rPr>
              <a:t>performs a merge. </a:t>
            </a:r>
            <a:r>
              <a:rPr sz="600" spc="10" dirty="0">
                <a:latin typeface="Candara"/>
                <a:cs typeface="Candara"/>
              </a:rPr>
              <a:t>If </a:t>
            </a:r>
            <a:r>
              <a:rPr sz="600" spc="15" dirty="0">
                <a:latin typeface="Candara"/>
                <a:cs typeface="Candara"/>
              </a:rPr>
              <a:t>the commits which are merged are </a:t>
            </a:r>
            <a:r>
              <a:rPr sz="600" spc="10" dirty="0">
                <a:latin typeface="Candara"/>
                <a:cs typeface="Candara"/>
              </a:rPr>
              <a:t>direct successors </a:t>
            </a:r>
            <a:r>
              <a:rPr sz="600" spc="15" dirty="0">
                <a:latin typeface="Candara"/>
                <a:cs typeface="Candara"/>
              </a:rPr>
              <a:t>of the </a:t>
            </a:r>
            <a:r>
              <a:rPr sz="600" spc="20" dirty="0">
                <a:latin typeface="Candara"/>
                <a:cs typeface="Candara"/>
              </a:rPr>
              <a:t>HEAD </a:t>
            </a:r>
            <a:r>
              <a:rPr sz="600" spc="10" dirty="0">
                <a:latin typeface="Candara"/>
                <a:cs typeface="Candara"/>
              </a:rPr>
              <a:t>pointer </a:t>
            </a:r>
            <a:r>
              <a:rPr sz="600" spc="15" dirty="0">
                <a:latin typeface="Candara"/>
                <a:cs typeface="Candara"/>
              </a:rPr>
              <a:t>of </a:t>
            </a:r>
            <a:r>
              <a:rPr sz="600" spc="-1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 </a:t>
            </a:r>
            <a:r>
              <a:rPr sz="600" spc="10" dirty="0">
                <a:latin typeface="Candara"/>
                <a:cs typeface="Candara"/>
              </a:rPr>
              <a:t>currentbranch, </a:t>
            </a:r>
            <a:r>
              <a:rPr sz="600" spc="15" dirty="0">
                <a:latin typeface="Candara"/>
                <a:cs typeface="Candara"/>
              </a:rPr>
              <a:t>Git </a:t>
            </a:r>
            <a:r>
              <a:rPr sz="600" spc="10" dirty="0">
                <a:latin typeface="Candara"/>
                <a:cs typeface="Candara"/>
              </a:rPr>
              <a:t>simplifies </a:t>
            </a:r>
            <a:r>
              <a:rPr sz="600" spc="15" dirty="0">
                <a:latin typeface="Candara"/>
                <a:cs typeface="Candara"/>
              </a:rPr>
              <a:t>things </a:t>
            </a:r>
            <a:r>
              <a:rPr sz="600" spc="10" dirty="0">
                <a:latin typeface="Candara"/>
                <a:cs typeface="Candara"/>
              </a:rPr>
              <a:t>by </a:t>
            </a:r>
            <a:r>
              <a:rPr sz="600" spc="15" dirty="0">
                <a:latin typeface="Candara"/>
                <a:cs typeface="Candara"/>
              </a:rPr>
              <a:t>performing a </a:t>
            </a:r>
            <a:r>
              <a:rPr sz="600" spc="10" dirty="0">
                <a:latin typeface="Candara"/>
                <a:cs typeface="Candara"/>
              </a:rPr>
              <a:t>so-called </a:t>
            </a:r>
            <a:r>
              <a:rPr sz="600" i="1" spc="5" dirty="0">
                <a:latin typeface="Candara"/>
                <a:cs typeface="Candara"/>
              </a:rPr>
              <a:t>fast </a:t>
            </a:r>
            <a:r>
              <a:rPr sz="600" i="1" spc="10" dirty="0">
                <a:latin typeface="Candara"/>
                <a:cs typeface="Candara"/>
              </a:rPr>
              <a:t>forward </a:t>
            </a:r>
            <a:r>
              <a:rPr sz="600" i="1" spc="15" dirty="0">
                <a:latin typeface="Candara"/>
                <a:cs typeface="Candara"/>
              </a:rPr>
              <a:t>merge</a:t>
            </a:r>
            <a:r>
              <a:rPr sz="600" spc="15" dirty="0">
                <a:latin typeface="Candara"/>
                <a:cs typeface="Candara"/>
              </a:rPr>
              <a:t>. </a:t>
            </a:r>
            <a:r>
              <a:rPr sz="600" spc="10" dirty="0">
                <a:latin typeface="Candara"/>
                <a:cs typeface="Candara"/>
              </a:rPr>
              <a:t>This </a:t>
            </a:r>
            <a:r>
              <a:rPr sz="600" i="1" spc="5" dirty="0">
                <a:latin typeface="Candara"/>
                <a:cs typeface="Candara"/>
              </a:rPr>
              <a:t>fast </a:t>
            </a:r>
            <a:r>
              <a:rPr sz="600" i="1" spc="10" dirty="0">
                <a:latin typeface="Candara"/>
                <a:cs typeface="Candara"/>
              </a:rPr>
              <a:t>forward </a:t>
            </a:r>
            <a:r>
              <a:rPr sz="600" i="1" spc="15" dirty="0">
                <a:latin typeface="Candara"/>
                <a:cs typeface="Candara"/>
              </a:rPr>
              <a:t>merge </a:t>
            </a:r>
            <a:r>
              <a:rPr sz="600" spc="10" dirty="0">
                <a:latin typeface="Candara"/>
                <a:cs typeface="Candara"/>
              </a:rPr>
              <a:t>simply </a:t>
            </a:r>
            <a:r>
              <a:rPr sz="600" spc="15" dirty="0">
                <a:latin typeface="Candara"/>
                <a:cs typeface="Candara"/>
              </a:rPr>
              <a:t>moves </a:t>
            </a:r>
            <a:r>
              <a:rPr sz="600" spc="-1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i="1" spc="20" dirty="0">
                <a:latin typeface="Candara"/>
                <a:cs typeface="Candara"/>
              </a:rPr>
              <a:t>HEAD</a:t>
            </a:r>
            <a:r>
              <a:rPr sz="600" i="1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pointer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of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current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branch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to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last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commit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which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is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being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merged.</a:t>
            </a:r>
            <a:endParaRPr sz="600" dirty="0">
              <a:latin typeface="Candara"/>
              <a:cs typeface="Candara"/>
            </a:endParaRPr>
          </a:p>
          <a:p>
            <a:pPr marL="331470" marR="234950" indent="-88900">
              <a:lnSpc>
                <a:spcPct val="108300"/>
              </a:lnSpc>
              <a:spcBef>
                <a:spcPts val="28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0" dirty="0">
                <a:latin typeface="Candara"/>
                <a:cs typeface="Candara"/>
              </a:rPr>
              <a:t>This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process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is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depicted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in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following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graphics.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Assume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you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want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to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merge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changes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of</a:t>
            </a:r>
            <a:r>
              <a:rPr sz="600" spc="3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branch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into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your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master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branch. </a:t>
            </a:r>
            <a:r>
              <a:rPr sz="600" spc="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Each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commits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points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to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its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successor.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3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5" dirty="0">
                <a:latin typeface="Candara"/>
                <a:cs typeface="Candara"/>
              </a:rPr>
              <a:t>You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can</a:t>
            </a:r>
            <a:r>
              <a:rPr sz="600" spc="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merge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changes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from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one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branch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to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current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active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one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via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following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command.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i="1" spc="15" dirty="0">
                <a:latin typeface="Candara"/>
                <a:cs typeface="Candara"/>
              </a:rPr>
              <a:t>#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merges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into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your</a:t>
            </a:r>
            <a:r>
              <a:rPr sz="600" i="1" spc="5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current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selected</a:t>
            </a:r>
            <a:r>
              <a:rPr sz="600" i="1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branch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3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merge</a:t>
            </a:r>
            <a:r>
              <a:rPr sz="600" spc="-3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testing</a:t>
            </a:r>
            <a:endParaRPr sz="600" dirty="0">
              <a:latin typeface="Candara"/>
              <a:cs typeface="Candar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8800" y="914400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</a:pP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Working</a:t>
            </a:r>
            <a:r>
              <a:rPr sz="105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with</a:t>
            </a:r>
            <a:r>
              <a:rPr sz="105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Branches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Verdana"/>
              <a:cs typeface="Verdana"/>
            </a:endParaRPr>
          </a:p>
          <a:p>
            <a:pPr marL="240029">
              <a:lnSpc>
                <a:spcPct val="100000"/>
              </a:lnSpc>
            </a:pPr>
            <a:r>
              <a:rPr sz="700" spc="15" dirty="0">
                <a:latin typeface="Verdana"/>
                <a:cs typeface="Verdana"/>
              </a:rPr>
              <a:t>Merge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conflicts</a:t>
            </a:r>
            <a:endParaRPr sz="700" dirty="0">
              <a:latin typeface="Verdana"/>
              <a:cs typeface="Verdana"/>
            </a:endParaRPr>
          </a:p>
          <a:p>
            <a:pPr marL="331470" marR="375920" indent="-88900">
              <a:lnSpc>
                <a:spcPts val="790"/>
              </a:lnSpc>
              <a:spcBef>
                <a:spcPts val="34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700" spc="20" dirty="0">
                <a:latin typeface="Verdana"/>
                <a:cs typeface="Verdana"/>
              </a:rPr>
              <a:t>A </a:t>
            </a:r>
            <a:r>
              <a:rPr sz="700" spc="15" dirty="0">
                <a:latin typeface="Verdana"/>
                <a:cs typeface="Verdana"/>
              </a:rPr>
              <a:t>merge conflicts occurs, if two people have modified the </a:t>
            </a:r>
            <a:r>
              <a:rPr sz="700" spc="20" dirty="0">
                <a:latin typeface="Verdana"/>
                <a:cs typeface="Verdana"/>
              </a:rPr>
              <a:t>same </a:t>
            </a:r>
            <a:r>
              <a:rPr sz="700" spc="15" dirty="0">
                <a:latin typeface="Verdana"/>
                <a:cs typeface="Verdana"/>
              </a:rPr>
              <a:t>content and Git cannot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automatically</a:t>
            </a:r>
            <a:r>
              <a:rPr sz="700" spc="-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determine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how</a:t>
            </a:r>
            <a:r>
              <a:rPr sz="700" spc="15" dirty="0">
                <a:latin typeface="Verdana"/>
                <a:cs typeface="Verdana"/>
              </a:rPr>
              <a:t> both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changes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should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be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applied.</a:t>
            </a:r>
            <a:endParaRPr sz="700" dirty="0">
              <a:latin typeface="Verdana"/>
              <a:cs typeface="Verdana"/>
            </a:endParaRPr>
          </a:p>
          <a:p>
            <a:pPr marL="331470" marR="288290" indent="-88900">
              <a:lnSpc>
                <a:spcPts val="790"/>
              </a:lnSpc>
              <a:spcBef>
                <a:spcPts val="254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700" spc="10" dirty="0">
                <a:latin typeface="Verdana"/>
                <a:cs typeface="Verdana"/>
              </a:rPr>
              <a:t>If </a:t>
            </a:r>
            <a:r>
              <a:rPr sz="700" spc="15" dirty="0">
                <a:latin typeface="Verdana"/>
                <a:cs typeface="Verdana"/>
              </a:rPr>
              <a:t>a merge conflict occurs Git will mark the conflict in the </a:t>
            </a:r>
            <a:r>
              <a:rPr sz="700" spc="10" dirty="0">
                <a:latin typeface="Verdana"/>
                <a:cs typeface="Verdana"/>
              </a:rPr>
              <a:t>file </a:t>
            </a:r>
            <a:r>
              <a:rPr sz="700" spc="15" dirty="0">
                <a:latin typeface="Verdana"/>
                <a:cs typeface="Verdana"/>
              </a:rPr>
              <a:t>and the programmer has </a:t>
            </a:r>
            <a:r>
              <a:rPr sz="700" spc="10" dirty="0">
                <a:latin typeface="Verdana"/>
                <a:cs typeface="Verdana"/>
              </a:rPr>
              <a:t>to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resolve the conflict </a:t>
            </a:r>
            <a:r>
              <a:rPr sz="700" spc="10" dirty="0">
                <a:latin typeface="Verdana"/>
                <a:cs typeface="Verdana"/>
              </a:rPr>
              <a:t>manually. After </a:t>
            </a:r>
            <a:r>
              <a:rPr sz="700" spc="15" dirty="0">
                <a:latin typeface="Verdana"/>
                <a:cs typeface="Verdana"/>
              </a:rPr>
              <a:t>resolving </a:t>
            </a:r>
            <a:r>
              <a:rPr sz="700" spc="10" dirty="0">
                <a:latin typeface="Verdana"/>
                <a:cs typeface="Verdana"/>
              </a:rPr>
              <a:t>it, </a:t>
            </a:r>
            <a:r>
              <a:rPr sz="700" spc="15" dirty="0">
                <a:latin typeface="Verdana"/>
                <a:cs typeface="Verdana"/>
              </a:rPr>
              <a:t>he can add the </a:t>
            </a:r>
            <a:r>
              <a:rPr sz="700" spc="10" dirty="0">
                <a:latin typeface="Verdana"/>
                <a:cs typeface="Verdana"/>
              </a:rPr>
              <a:t>file to </a:t>
            </a:r>
            <a:r>
              <a:rPr sz="700" spc="15" dirty="0">
                <a:latin typeface="Verdana"/>
                <a:cs typeface="Verdana"/>
              </a:rPr>
              <a:t>the staging index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commit</a:t>
            </a:r>
            <a:r>
              <a:rPr sz="700" spc="15" dirty="0">
                <a:latin typeface="Verdana"/>
                <a:cs typeface="Verdana"/>
              </a:rPr>
              <a:t> the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change.</a:t>
            </a:r>
            <a:endParaRPr sz="700" dirty="0">
              <a:latin typeface="Verdana"/>
              <a:cs typeface="Verdana"/>
            </a:endParaRPr>
          </a:p>
          <a:p>
            <a:pPr marL="240029">
              <a:lnSpc>
                <a:spcPct val="100000"/>
              </a:lnSpc>
              <a:spcBef>
                <a:spcPts val="225"/>
              </a:spcBef>
            </a:pPr>
            <a:r>
              <a:rPr sz="700" spc="20" dirty="0">
                <a:latin typeface="Verdana"/>
                <a:cs typeface="Verdana"/>
              </a:rPr>
              <a:t>Example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process </a:t>
            </a:r>
            <a:r>
              <a:rPr sz="700" spc="10" dirty="0">
                <a:latin typeface="Verdana"/>
                <a:cs typeface="Verdana"/>
              </a:rPr>
              <a:t>for </a:t>
            </a:r>
            <a:r>
              <a:rPr sz="700" spc="15" dirty="0">
                <a:latin typeface="Verdana"/>
                <a:cs typeface="Verdana"/>
              </a:rPr>
              <a:t>solving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merge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conflict</a:t>
            </a:r>
            <a:endParaRPr sz="700" dirty="0">
              <a:latin typeface="Verdana"/>
              <a:cs typeface="Verdana"/>
            </a:endParaRPr>
          </a:p>
          <a:p>
            <a:pPr marL="331470" marR="275590" indent="-88900">
              <a:lnSpc>
                <a:spcPts val="790"/>
              </a:lnSpc>
              <a:spcBef>
                <a:spcPts val="34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700" spc="15" dirty="0">
                <a:latin typeface="Verdana"/>
                <a:cs typeface="Verdana"/>
              </a:rPr>
              <a:t>In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 following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example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first </a:t>
            </a:r>
            <a:r>
              <a:rPr sz="700" spc="15" dirty="0">
                <a:latin typeface="Verdana"/>
                <a:cs typeface="Verdana"/>
              </a:rPr>
              <a:t>create a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merge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conflict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spc="10" dirty="0">
                <a:latin typeface="Verdana"/>
                <a:cs typeface="Verdana"/>
              </a:rPr>
              <a:t> afterwards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resolve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conflict</a:t>
            </a:r>
            <a:r>
              <a:rPr sz="700" spc="-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20" dirty="0">
                <a:latin typeface="Verdana"/>
                <a:cs typeface="Verdana"/>
              </a:rPr>
              <a:t>apply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change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5" dirty="0">
                <a:latin typeface="Verdana"/>
                <a:cs typeface="Verdana"/>
              </a:rPr>
              <a:t> repository.</a:t>
            </a:r>
            <a:endParaRPr sz="700" dirty="0">
              <a:latin typeface="Verdana"/>
              <a:cs typeface="Verdana"/>
            </a:endParaRPr>
          </a:p>
          <a:p>
            <a:pPr marL="331470" indent="-88900">
              <a:lnSpc>
                <a:spcPct val="100000"/>
              </a:lnSpc>
              <a:spcBef>
                <a:spcPts val="19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following</a:t>
            </a:r>
            <a:r>
              <a:rPr sz="700" spc="-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code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creates a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merge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conflict</a:t>
            </a:r>
            <a:endParaRPr sz="7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400" y="1066800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Margining</a:t>
            </a:r>
            <a:r>
              <a:rPr sz="1050" spc="-8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Conflicts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Verdana"/>
              <a:cs typeface="Verdana"/>
            </a:endParaRPr>
          </a:p>
          <a:p>
            <a:pPr marL="240029" marR="3456940">
              <a:lnSpc>
                <a:spcPct val="174800"/>
              </a:lnSpc>
            </a:pPr>
            <a:r>
              <a:rPr sz="550" spc="20" dirty="0">
                <a:latin typeface="Verdana"/>
                <a:cs typeface="Verdana"/>
              </a:rPr>
              <a:t># </a:t>
            </a:r>
            <a:r>
              <a:rPr sz="550" spc="10" dirty="0">
                <a:latin typeface="Verdana"/>
                <a:cs typeface="Verdana"/>
              </a:rPr>
              <a:t>Switch to the </a:t>
            </a:r>
            <a:r>
              <a:rPr sz="550" spc="5" dirty="0">
                <a:latin typeface="Verdana"/>
                <a:cs typeface="Verdana"/>
              </a:rPr>
              <a:t>first </a:t>
            </a:r>
            <a:r>
              <a:rPr sz="550" spc="10" dirty="0">
                <a:latin typeface="Verdana"/>
                <a:cs typeface="Verdana"/>
              </a:rPr>
              <a:t>directory </a:t>
            </a:r>
            <a:r>
              <a:rPr sz="550" spc="-18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cd</a:t>
            </a:r>
            <a:r>
              <a:rPr sz="550" spc="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~/repo01</a:t>
            </a:r>
            <a:r>
              <a:rPr sz="550" spc="5" dirty="0">
                <a:latin typeface="Verdana"/>
                <a:cs typeface="Verdana"/>
              </a:rPr>
              <a:t> </a:t>
            </a:r>
            <a:r>
              <a:rPr sz="550" spc="20" dirty="0">
                <a:latin typeface="Verdana"/>
                <a:cs typeface="Verdana"/>
              </a:rPr>
              <a:t>#</a:t>
            </a:r>
            <a:r>
              <a:rPr sz="550" spc="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Make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changes</a:t>
            </a:r>
            <a:endParaRPr sz="550" dirty="0">
              <a:latin typeface="Verdana"/>
              <a:cs typeface="Verdana"/>
            </a:endParaRPr>
          </a:p>
          <a:p>
            <a:pPr marL="240029" marR="1679575">
              <a:lnSpc>
                <a:spcPts val="1160"/>
              </a:lnSpc>
              <a:spcBef>
                <a:spcPts val="114"/>
              </a:spcBef>
            </a:pPr>
            <a:r>
              <a:rPr sz="550" spc="10" dirty="0">
                <a:latin typeface="Verdana"/>
                <a:cs typeface="Verdana"/>
              </a:rPr>
              <a:t>echo "Change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in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the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first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repository"</a:t>
            </a:r>
            <a:r>
              <a:rPr sz="550" spc="40" dirty="0">
                <a:latin typeface="Verdana"/>
                <a:cs typeface="Verdana"/>
              </a:rPr>
              <a:t> </a:t>
            </a:r>
            <a:r>
              <a:rPr sz="550" spc="20" dirty="0">
                <a:latin typeface="Verdana"/>
                <a:cs typeface="Verdana"/>
              </a:rPr>
              <a:t>&gt;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mergeconflict.txt</a:t>
            </a:r>
            <a:r>
              <a:rPr sz="550" spc="40" dirty="0">
                <a:latin typeface="Verdana"/>
                <a:cs typeface="Verdana"/>
              </a:rPr>
              <a:t> </a:t>
            </a:r>
            <a:r>
              <a:rPr sz="550" spc="20" dirty="0">
                <a:latin typeface="Verdana"/>
                <a:cs typeface="Verdana"/>
              </a:rPr>
              <a:t>#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Stage</a:t>
            </a:r>
            <a:r>
              <a:rPr sz="550" spc="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and</a:t>
            </a:r>
            <a:r>
              <a:rPr sz="550" spc="3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commit </a:t>
            </a:r>
            <a:r>
              <a:rPr sz="550" spc="-18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git </a:t>
            </a:r>
            <a:r>
              <a:rPr sz="550" spc="15" dirty="0">
                <a:latin typeface="Verdana"/>
                <a:cs typeface="Verdana"/>
              </a:rPr>
              <a:t>add</a:t>
            </a:r>
            <a:r>
              <a:rPr sz="550" spc="1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.</a:t>
            </a:r>
            <a:r>
              <a:rPr sz="550" spc="15" dirty="0">
                <a:latin typeface="Verdana"/>
                <a:cs typeface="Verdana"/>
              </a:rPr>
              <a:t> &amp;&amp; </a:t>
            </a:r>
            <a:r>
              <a:rPr sz="550" spc="10" dirty="0">
                <a:latin typeface="Verdana"/>
                <a:cs typeface="Verdana"/>
              </a:rPr>
              <a:t>git commit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-a</a:t>
            </a:r>
            <a:r>
              <a:rPr sz="550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-m </a:t>
            </a:r>
            <a:r>
              <a:rPr sz="550" spc="5" dirty="0">
                <a:latin typeface="Verdana"/>
                <a:cs typeface="Verdana"/>
              </a:rPr>
              <a:t>"Will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create merge conflict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1“</a:t>
            </a:r>
            <a:endParaRPr sz="550" dirty="0">
              <a:latin typeface="Verdana"/>
              <a:cs typeface="Verdana"/>
            </a:endParaRPr>
          </a:p>
          <a:p>
            <a:pPr marL="240029" marR="3345815">
              <a:lnSpc>
                <a:spcPts val="1150"/>
              </a:lnSpc>
              <a:spcBef>
                <a:spcPts val="5"/>
              </a:spcBef>
            </a:pPr>
            <a:r>
              <a:rPr sz="550" spc="20" dirty="0">
                <a:latin typeface="Verdana"/>
                <a:cs typeface="Verdana"/>
              </a:rPr>
              <a:t>#</a:t>
            </a:r>
            <a:r>
              <a:rPr sz="550" spc="-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Switch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to</a:t>
            </a:r>
            <a:r>
              <a:rPr sz="550" spc="-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the</a:t>
            </a:r>
            <a:r>
              <a:rPr sz="55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second</a:t>
            </a:r>
            <a:r>
              <a:rPr sz="550" spc="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directory </a:t>
            </a:r>
            <a:r>
              <a:rPr sz="550" spc="-18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cd</a:t>
            </a:r>
            <a:r>
              <a:rPr sz="550" spc="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~/repo02</a:t>
            </a:r>
            <a:endParaRPr sz="550" dirty="0">
              <a:latin typeface="Verdana"/>
              <a:cs typeface="Verdana"/>
            </a:endParaRPr>
          </a:p>
          <a:p>
            <a:pPr marL="240029">
              <a:lnSpc>
                <a:spcPct val="100000"/>
              </a:lnSpc>
              <a:spcBef>
                <a:spcPts val="375"/>
              </a:spcBef>
            </a:pPr>
            <a:r>
              <a:rPr sz="550" spc="20" dirty="0">
                <a:latin typeface="Verdana"/>
                <a:cs typeface="Verdana"/>
              </a:rPr>
              <a:t>#</a:t>
            </a:r>
            <a:r>
              <a:rPr sz="550" spc="-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Make</a:t>
            </a:r>
            <a:r>
              <a:rPr sz="550" spc="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changes</a:t>
            </a:r>
            <a:endParaRPr sz="550" dirty="0">
              <a:latin typeface="Verdana"/>
              <a:cs typeface="Verdana"/>
            </a:endParaRPr>
          </a:p>
          <a:p>
            <a:pPr marL="240029">
              <a:lnSpc>
                <a:spcPct val="100000"/>
              </a:lnSpc>
              <a:spcBef>
                <a:spcPts val="505"/>
              </a:spcBef>
            </a:pPr>
            <a:r>
              <a:rPr sz="550" spc="10" dirty="0">
                <a:latin typeface="Verdana"/>
                <a:cs typeface="Verdana"/>
              </a:rPr>
              <a:t>touch</a:t>
            </a:r>
            <a:r>
              <a:rPr sz="550" spc="-2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mergeconflict.txt</a:t>
            </a:r>
            <a:endParaRPr sz="550" dirty="0">
              <a:latin typeface="Verdana"/>
              <a:cs typeface="Verdana"/>
            </a:endParaRPr>
          </a:p>
          <a:p>
            <a:pPr marL="240029">
              <a:lnSpc>
                <a:spcPct val="100000"/>
              </a:lnSpc>
              <a:spcBef>
                <a:spcPts val="490"/>
              </a:spcBef>
            </a:pPr>
            <a:r>
              <a:rPr sz="550" spc="10" dirty="0">
                <a:latin typeface="Verdana"/>
                <a:cs typeface="Verdana"/>
              </a:rPr>
              <a:t>echo "Change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in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the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second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repository"</a:t>
            </a:r>
            <a:r>
              <a:rPr sz="550" spc="40" dirty="0">
                <a:latin typeface="Verdana"/>
                <a:cs typeface="Verdana"/>
              </a:rPr>
              <a:t> </a:t>
            </a:r>
            <a:r>
              <a:rPr sz="550" spc="20" dirty="0">
                <a:latin typeface="Verdana"/>
                <a:cs typeface="Verdana"/>
              </a:rPr>
              <a:t>&gt;</a:t>
            </a:r>
            <a:r>
              <a:rPr sz="550" spc="10" dirty="0">
                <a:latin typeface="Verdana"/>
                <a:cs typeface="Verdana"/>
              </a:rPr>
              <a:t> mergeconflict.txt</a:t>
            </a:r>
            <a:r>
              <a:rPr sz="550" spc="55" dirty="0">
                <a:latin typeface="Verdana"/>
                <a:cs typeface="Verdana"/>
              </a:rPr>
              <a:t> </a:t>
            </a:r>
            <a:r>
              <a:rPr sz="550" spc="20" dirty="0">
                <a:latin typeface="Verdana"/>
                <a:cs typeface="Verdana"/>
              </a:rPr>
              <a:t>#</a:t>
            </a:r>
            <a:r>
              <a:rPr sz="550" spc="15" dirty="0">
                <a:latin typeface="Verdana"/>
                <a:cs typeface="Verdana"/>
              </a:rPr>
              <a:t> now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Stage</a:t>
            </a:r>
            <a:r>
              <a:rPr sz="550" spc="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and</a:t>
            </a:r>
            <a:r>
              <a:rPr sz="550" spc="3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commit</a:t>
            </a:r>
            <a:endParaRPr sz="550" dirty="0">
              <a:latin typeface="Verdana"/>
              <a:cs typeface="Verdana"/>
            </a:endParaRPr>
          </a:p>
          <a:p>
            <a:pPr marL="240029">
              <a:lnSpc>
                <a:spcPct val="100000"/>
              </a:lnSpc>
              <a:spcBef>
                <a:spcPts val="490"/>
              </a:spcBef>
            </a:pPr>
            <a:r>
              <a:rPr sz="550" spc="10" dirty="0">
                <a:latin typeface="Verdana"/>
                <a:cs typeface="Verdana"/>
              </a:rPr>
              <a:t>git </a:t>
            </a:r>
            <a:r>
              <a:rPr sz="550" spc="15" dirty="0">
                <a:latin typeface="Verdana"/>
                <a:cs typeface="Verdana"/>
              </a:rPr>
              <a:t>add </a:t>
            </a:r>
            <a:r>
              <a:rPr sz="550" spc="5" dirty="0">
                <a:latin typeface="Verdana"/>
                <a:cs typeface="Verdana"/>
              </a:rPr>
              <a:t>.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&amp;&amp; </a:t>
            </a:r>
            <a:r>
              <a:rPr sz="550" spc="10" dirty="0">
                <a:latin typeface="Verdana"/>
                <a:cs typeface="Verdana"/>
              </a:rPr>
              <a:t>git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commit</a:t>
            </a:r>
            <a:r>
              <a:rPr sz="550" spc="3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-a</a:t>
            </a:r>
            <a:r>
              <a:rPr sz="550" spc="5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-m</a:t>
            </a:r>
            <a:r>
              <a:rPr sz="550" spc="1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"Will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create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merge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conflict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2“</a:t>
            </a:r>
            <a:r>
              <a:rPr sz="550" dirty="0">
                <a:latin typeface="Verdana"/>
                <a:cs typeface="Verdana"/>
              </a:rPr>
              <a:t> </a:t>
            </a:r>
            <a:r>
              <a:rPr sz="550" spc="20" dirty="0">
                <a:latin typeface="Verdana"/>
                <a:cs typeface="Verdana"/>
              </a:rPr>
              <a:t># </a:t>
            </a:r>
            <a:r>
              <a:rPr sz="550" spc="15" dirty="0">
                <a:latin typeface="Verdana"/>
                <a:cs typeface="Verdana"/>
              </a:rPr>
              <a:t>now </a:t>
            </a:r>
            <a:r>
              <a:rPr sz="550" spc="10" dirty="0">
                <a:latin typeface="Verdana"/>
                <a:cs typeface="Verdana"/>
              </a:rPr>
              <a:t>Push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to the</a:t>
            </a:r>
            <a:r>
              <a:rPr sz="550" spc="15" dirty="0">
                <a:latin typeface="Verdana"/>
                <a:cs typeface="Verdana"/>
              </a:rPr>
              <a:t> master </a:t>
            </a:r>
            <a:r>
              <a:rPr sz="550" spc="10" dirty="0">
                <a:latin typeface="Verdana"/>
                <a:cs typeface="Verdana"/>
              </a:rPr>
              <a:t>repository</a:t>
            </a:r>
            <a:endParaRPr sz="550" dirty="0">
              <a:latin typeface="Verdana"/>
              <a:cs typeface="Verdana"/>
            </a:endParaRPr>
          </a:p>
          <a:p>
            <a:pPr marL="240029" marR="1562100">
              <a:lnSpc>
                <a:spcPts val="1160"/>
              </a:lnSpc>
              <a:spcBef>
                <a:spcPts val="114"/>
              </a:spcBef>
            </a:pPr>
            <a:r>
              <a:rPr sz="550" spc="10" dirty="0">
                <a:latin typeface="Verdana"/>
                <a:cs typeface="Verdana"/>
              </a:rPr>
              <a:t>git push</a:t>
            </a:r>
            <a:r>
              <a:rPr sz="550" spc="30" dirty="0">
                <a:latin typeface="Verdana"/>
                <a:cs typeface="Verdana"/>
              </a:rPr>
              <a:t> </a:t>
            </a:r>
            <a:r>
              <a:rPr sz="550" spc="20" dirty="0">
                <a:latin typeface="Verdana"/>
                <a:cs typeface="Verdana"/>
              </a:rPr>
              <a:t>#</a:t>
            </a:r>
            <a:r>
              <a:rPr sz="550" spc="5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Now</a:t>
            </a:r>
            <a:r>
              <a:rPr sz="550" spc="5" dirty="0">
                <a:latin typeface="Verdana"/>
                <a:cs typeface="Verdana"/>
              </a:rPr>
              <a:t> try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to push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from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the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first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directory</a:t>
            </a:r>
            <a:r>
              <a:rPr sz="550" spc="30" dirty="0">
                <a:latin typeface="Verdana"/>
                <a:cs typeface="Verdana"/>
              </a:rPr>
              <a:t> </a:t>
            </a:r>
            <a:r>
              <a:rPr sz="550" spc="20" dirty="0">
                <a:latin typeface="Verdana"/>
                <a:cs typeface="Verdana"/>
              </a:rPr>
              <a:t>#</a:t>
            </a:r>
            <a:r>
              <a:rPr sz="550" spc="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Switch</a:t>
            </a:r>
            <a:r>
              <a:rPr sz="550" spc="3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to the </a:t>
            </a:r>
            <a:r>
              <a:rPr sz="550" spc="5" dirty="0">
                <a:latin typeface="Verdana"/>
                <a:cs typeface="Verdana"/>
              </a:rPr>
              <a:t>first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directory </a:t>
            </a:r>
            <a:r>
              <a:rPr sz="550" spc="-18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cd ~/repo01 </a:t>
            </a:r>
            <a:r>
              <a:rPr sz="550" spc="20" dirty="0">
                <a:latin typeface="Verdana"/>
                <a:cs typeface="Verdana"/>
              </a:rPr>
              <a:t>#</a:t>
            </a:r>
            <a:r>
              <a:rPr sz="550" spc="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Try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to</a:t>
            </a:r>
            <a:r>
              <a:rPr sz="550" spc="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push</a:t>
            </a:r>
            <a:r>
              <a:rPr sz="550" spc="30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--&gt; </a:t>
            </a:r>
            <a:r>
              <a:rPr sz="550" spc="10" dirty="0">
                <a:latin typeface="Verdana"/>
                <a:cs typeface="Verdana"/>
              </a:rPr>
              <a:t>you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will </a:t>
            </a:r>
            <a:r>
              <a:rPr sz="550" spc="10" dirty="0">
                <a:latin typeface="Verdana"/>
                <a:cs typeface="Verdana"/>
              </a:rPr>
              <a:t>get </a:t>
            </a:r>
            <a:r>
              <a:rPr sz="550" spc="15" dirty="0">
                <a:latin typeface="Verdana"/>
                <a:cs typeface="Verdana"/>
              </a:rPr>
              <a:t>an</a:t>
            </a:r>
            <a:r>
              <a:rPr sz="55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error</a:t>
            </a:r>
            <a:r>
              <a:rPr sz="550" spc="30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message</a:t>
            </a:r>
            <a:endParaRPr sz="550" dirty="0">
              <a:latin typeface="Verdana"/>
              <a:cs typeface="Verdana"/>
            </a:endParaRPr>
          </a:p>
          <a:p>
            <a:pPr marL="240029" marR="987425">
              <a:lnSpc>
                <a:spcPts val="1150"/>
              </a:lnSpc>
              <a:spcBef>
                <a:spcPts val="5"/>
              </a:spcBef>
            </a:pPr>
            <a:r>
              <a:rPr sz="550" spc="10" dirty="0">
                <a:latin typeface="Verdana"/>
                <a:cs typeface="Verdana"/>
              </a:rPr>
              <a:t>git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push</a:t>
            </a:r>
            <a:r>
              <a:rPr sz="550" spc="30" dirty="0">
                <a:latin typeface="Verdana"/>
                <a:cs typeface="Verdana"/>
              </a:rPr>
              <a:t> </a:t>
            </a:r>
            <a:r>
              <a:rPr sz="550" spc="20" dirty="0">
                <a:latin typeface="Verdana"/>
                <a:cs typeface="Verdana"/>
              </a:rPr>
              <a:t>#</a:t>
            </a:r>
            <a:r>
              <a:rPr sz="550" spc="10" dirty="0">
                <a:latin typeface="Verdana"/>
                <a:cs typeface="Verdana"/>
              </a:rPr>
              <a:t> Get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the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changes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via</a:t>
            </a:r>
            <a:r>
              <a:rPr sz="550" spc="10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a </a:t>
            </a:r>
            <a:r>
              <a:rPr sz="550" spc="5" dirty="0">
                <a:latin typeface="Verdana"/>
                <a:cs typeface="Verdana"/>
              </a:rPr>
              <a:t>pull</a:t>
            </a:r>
            <a:r>
              <a:rPr sz="550" spc="20" dirty="0">
                <a:latin typeface="Verdana"/>
                <a:cs typeface="Verdana"/>
              </a:rPr>
              <a:t> #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this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creates the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merge</a:t>
            </a:r>
            <a:r>
              <a:rPr sz="550" spc="2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conflict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in </a:t>
            </a:r>
            <a:r>
              <a:rPr sz="550" spc="10" dirty="0">
                <a:latin typeface="Verdana"/>
                <a:cs typeface="Verdana"/>
              </a:rPr>
              <a:t>your</a:t>
            </a:r>
            <a:r>
              <a:rPr sz="550" spc="30" dirty="0">
                <a:latin typeface="Verdana"/>
                <a:cs typeface="Verdana"/>
              </a:rPr>
              <a:t> </a:t>
            </a:r>
            <a:r>
              <a:rPr sz="550" spc="20" dirty="0">
                <a:latin typeface="Verdana"/>
                <a:cs typeface="Verdana"/>
              </a:rPr>
              <a:t># </a:t>
            </a:r>
            <a:r>
              <a:rPr sz="550" spc="5" dirty="0">
                <a:latin typeface="Verdana"/>
                <a:cs typeface="Verdana"/>
              </a:rPr>
              <a:t>local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repository </a:t>
            </a:r>
            <a:r>
              <a:rPr sz="550" spc="-18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git</a:t>
            </a:r>
            <a:r>
              <a:rPr sz="550" spc="5" dirty="0">
                <a:latin typeface="Verdana"/>
                <a:cs typeface="Verdana"/>
              </a:rPr>
              <a:t> pull</a:t>
            </a:r>
            <a:r>
              <a:rPr sz="550" spc="15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origin</a:t>
            </a:r>
            <a:r>
              <a:rPr sz="550" spc="25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master</a:t>
            </a:r>
            <a:endParaRPr sz="5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600" y="1219200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Margining</a:t>
            </a:r>
            <a:r>
              <a:rPr sz="1050" spc="-8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Conflicts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Verdana"/>
              <a:cs typeface="Verdana"/>
            </a:endParaRPr>
          </a:p>
          <a:p>
            <a:pPr marL="304800" indent="-65405">
              <a:lnSpc>
                <a:spcPct val="100000"/>
              </a:lnSpc>
              <a:buClr>
                <a:srgbClr val="00A0E3"/>
              </a:buClr>
              <a:buSzPct val="83333"/>
              <a:buFont typeface="Wingdings"/>
              <a:buChar char=""/>
              <a:tabLst>
                <a:tab pos="305435" algn="l"/>
              </a:tabLst>
            </a:pP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marks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conflict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in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affected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file.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This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file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looks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like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following.</a:t>
            </a:r>
            <a:endParaRPr sz="600" dirty="0">
              <a:latin typeface="Verdana"/>
              <a:cs typeface="Verdana"/>
            </a:endParaRPr>
          </a:p>
          <a:p>
            <a:pPr marL="304800" indent="-65405">
              <a:lnSpc>
                <a:spcPct val="100000"/>
              </a:lnSpc>
              <a:spcBef>
                <a:spcPts val="434"/>
              </a:spcBef>
              <a:buClr>
                <a:srgbClr val="00A0E3"/>
              </a:buClr>
              <a:buSzPct val="83333"/>
              <a:buFont typeface="Wingdings"/>
              <a:buChar char=""/>
              <a:tabLst>
                <a:tab pos="305435" algn="l"/>
              </a:tabLst>
            </a:pPr>
            <a:r>
              <a:rPr sz="600" spc="25" dirty="0">
                <a:latin typeface="Verdana"/>
                <a:cs typeface="Verdana"/>
              </a:rPr>
              <a:t>&lt;&lt;&lt;&lt;&lt;&lt;&lt;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HEAD</a:t>
            </a:r>
            <a:endParaRPr sz="600" dirty="0">
              <a:latin typeface="Verdana"/>
              <a:cs typeface="Verdana"/>
            </a:endParaRPr>
          </a:p>
          <a:p>
            <a:pPr marL="304800" indent="-65405">
              <a:lnSpc>
                <a:spcPct val="100000"/>
              </a:lnSpc>
              <a:spcBef>
                <a:spcPts val="434"/>
              </a:spcBef>
              <a:buClr>
                <a:srgbClr val="00A0E3"/>
              </a:buClr>
              <a:buSzPct val="83333"/>
              <a:buFont typeface="Wingdings"/>
              <a:buChar char=""/>
              <a:tabLst>
                <a:tab pos="305435" algn="l"/>
              </a:tabLst>
            </a:pPr>
            <a:r>
              <a:rPr sz="600" spc="20" dirty="0">
                <a:latin typeface="Verdana"/>
                <a:cs typeface="Verdana"/>
              </a:rPr>
              <a:t>Change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in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first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repository</a:t>
            </a:r>
            <a:endParaRPr sz="600" dirty="0">
              <a:latin typeface="Verdana"/>
              <a:cs typeface="Verdana"/>
            </a:endParaRPr>
          </a:p>
          <a:p>
            <a:pPr marL="240029">
              <a:lnSpc>
                <a:spcPct val="100000"/>
              </a:lnSpc>
              <a:spcBef>
                <a:spcPts val="440"/>
              </a:spcBef>
            </a:pPr>
            <a:r>
              <a:rPr sz="600" spc="20" dirty="0">
                <a:solidFill>
                  <a:srgbClr val="00A0E3"/>
                </a:solidFill>
                <a:latin typeface="Wingdings"/>
                <a:cs typeface="Wingdings"/>
              </a:rPr>
              <a:t></a:t>
            </a:r>
            <a:r>
              <a:rPr sz="600" spc="20" dirty="0">
                <a:latin typeface="Verdana"/>
                <a:cs typeface="Verdana"/>
              </a:rPr>
              <a:t>=======</a:t>
            </a:r>
            <a:endParaRPr sz="600" dirty="0">
              <a:latin typeface="Verdana"/>
              <a:cs typeface="Verdana"/>
            </a:endParaRPr>
          </a:p>
          <a:p>
            <a:pPr marL="304800" indent="-65405">
              <a:lnSpc>
                <a:spcPct val="100000"/>
              </a:lnSpc>
              <a:spcBef>
                <a:spcPts val="434"/>
              </a:spcBef>
              <a:buClr>
                <a:srgbClr val="00A0E3"/>
              </a:buClr>
              <a:buSzPct val="83333"/>
              <a:buFont typeface="Wingdings"/>
              <a:buChar char=""/>
              <a:tabLst>
                <a:tab pos="305435" algn="l"/>
              </a:tabLst>
            </a:pPr>
            <a:r>
              <a:rPr sz="600" spc="20" dirty="0">
                <a:latin typeface="Verdana"/>
                <a:cs typeface="Verdana"/>
              </a:rPr>
              <a:t>Change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in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second</a:t>
            </a:r>
            <a:r>
              <a:rPr sz="600" spc="-4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repository</a:t>
            </a:r>
            <a:endParaRPr sz="600" dirty="0">
              <a:latin typeface="Verdana"/>
              <a:cs typeface="Verdana"/>
            </a:endParaRPr>
          </a:p>
          <a:p>
            <a:pPr marL="304800" indent="-65405">
              <a:lnSpc>
                <a:spcPct val="100000"/>
              </a:lnSpc>
              <a:spcBef>
                <a:spcPts val="430"/>
              </a:spcBef>
              <a:buClr>
                <a:srgbClr val="00A0E3"/>
              </a:buClr>
              <a:buSzPct val="83333"/>
              <a:buFont typeface="Wingdings"/>
              <a:buChar char=""/>
              <a:tabLst>
                <a:tab pos="305435" algn="l"/>
              </a:tabLst>
            </a:pPr>
            <a:r>
              <a:rPr sz="600" spc="25" dirty="0">
                <a:latin typeface="Verdana"/>
                <a:cs typeface="Verdana"/>
              </a:rPr>
              <a:t>&gt;&gt;&gt;&gt;&gt;&gt;&gt;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b29196692f5ebfd10d8a9ca1911c8b08127c85f8</a:t>
            </a:r>
            <a:endParaRPr sz="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700" dirty="0">
              <a:latin typeface="Verdana"/>
              <a:cs typeface="Verdana"/>
            </a:endParaRPr>
          </a:p>
          <a:p>
            <a:pPr marL="331470" marR="304800" indent="-88900">
              <a:lnSpc>
                <a:spcPct val="110000"/>
              </a:lnSpc>
              <a:spcBef>
                <a:spcPts val="484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above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is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part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from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your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repository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and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below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one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from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remote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repository.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You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can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edit </a:t>
            </a:r>
            <a:r>
              <a:rPr sz="600" spc="-19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file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manually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and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afterwards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commit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changes.</a:t>
            </a:r>
            <a:endParaRPr sz="600" dirty="0">
              <a:latin typeface="Verdana"/>
              <a:cs typeface="Verdana"/>
            </a:endParaRPr>
          </a:p>
          <a:p>
            <a:pPr marL="331470" marR="244475" indent="-88900">
              <a:lnSpc>
                <a:spcPct val="110000"/>
              </a:lnSpc>
              <a:spcBef>
                <a:spcPts val="25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0" dirty="0">
                <a:latin typeface="Verdana"/>
                <a:cs typeface="Verdana"/>
              </a:rPr>
              <a:t>Alternatively, </a:t>
            </a:r>
            <a:r>
              <a:rPr sz="600" spc="15" dirty="0">
                <a:latin typeface="Verdana"/>
                <a:cs typeface="Verdana"/>
              </a:rPr>
              <a:t>you could </a:t>
            </a:r>
            <a:r>
              <a:rPr sz="600" spc="20" dirty="0">
                <a:latin typeface="Verdana"/>
                <a:cs typeface="Verdana"/>
              </a:rPr>
              <a:t>use the </a:t>
            </a:r>
            <a:r>
              <a:rPr sz="600" spc="15" dirty="0">
                <a:latin typeface="Verdana"/>
                <a:cs typeface="Verdana"/>
              </a:rPr>
              <a:t>git mergetool </a:t>
            </a:r>
            <a:r>
              <a:rPr sz="600" spc="20" dirty="0">
                <a:latin typeface="Verdana"/>
                <a:cs typeface="Verdana"/>
              </a:rPr>
              <a:t>command. </a:t>
            </a:r>
            <a:r>
              <a:rPr sz="600" spc="15" dirty="0">
                <a:latin typeface="Verdana"/>
                <a:cs typeface="Verdana"/>
              </a:rPr>
              <a:t>git mergetool starts </a:t>
            </a:r>
            <a:r>
              <a:rPr sz="600" spc="20" dirty="0">
                <a:latin typeface="Verdana"/>
                <a:cs typeface="Verdana"/>
              </a:rPr>
              <a:t>a </a:t>
            </a:r>
            <a:r>
              <a:rPr sz="600" spc="15" dirty="0">
                <a:latin typeface="Verdana"/>
                <a:cs typeface="Verdana"/>
              </a:rPr>
              <a:t>configurable </a:t>
            </a:r>
            <a:r>
              <a:rPr sz="600" spc="20" dirty="0">
                <a:latin typeface="Verdana"/>
                <a:cs typeface="Verdana"/>
              </a:rPr>
              <a:t>merge </a:t>
            </a:r>
            <a:r>
              <a:rPr sz="600" spc="15" dirty="0">
                <a:latin typeface="Verdana"/>
                <a:cs typeface="Verdana"/>
              </a:rPr>
              <a:t>tool </a:t>
            </a:r>
            <a:r>
              <a:rPr sz="600" spc="-2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that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displays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changes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in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</a:t>
            </a:r>
            <a:r>
              <a:rPr sz="600" spc="15" dirty="0">
                <a:latin typeface="Verdana"/>
                <a:cs typeface="Verdana"/>
              </a:rPr>
              <a:t> split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screen.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git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mergetool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is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not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always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available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but </a:t>
            </a:r>
            <a:r>
              <a:rPr sz="600" spc="10" dirty="0">
                <a:latin typeface="Verdana"/>
                <a:cs typeface="Verdana"/>
              </a:rPr>
              <a:t>it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is</a:t>
            </a:r>
            <a:r>
              <a:rPr sz="600" spc="15" dirty="0">
                <a:latin typeface="Verdana"/>
                <a:cs typeface="Verdana"/>
              </a:rPr>
              <a:t> save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to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edit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 </a:t>
            </a:r>
            <a:r>
              <a:rPr sz="600" spc="2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file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with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merge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conflicts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by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hand.</a:t>
            </a:r>
            <a:endParaRPr sz="600" dirty="0">
              <a:latin typeface="Verdana"/>
              <a:cs typeface="Verdana"/>
            </a:endParaRPr>
          </a:p>
          <a:p>
            <a:pPr marL="331470" indent="-88900">
              <a:lnSpc>
                <a:spcPct val="10000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Either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edit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file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manually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or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use</a:t>
            </a:r>
            <a:endParaRPr sz="600" dirty="0">
              <a:latin typeface="Verdana"/>
              <a:cs typeface="Verdana"/>
            </a:endParaRPr>
          </a:p>
          <a:p>
            <a:pPr marL="331470" indent="-88900">
              <a:lnSpc>
                <a:spcPct val="100000"/>
              </a:lnSpc>
              <a:spcBef>
                <a:spcPts val="33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4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mergetool</a:t>
            </a:r>
            <a:endParaRPr sz="600" dirty="0">
              <a:latin typeface="Verdana"/>
              <a:cs typeface="Verdana"/>
            </a:endParaRPr>
          </a:p>
          <a:p>
            <a:pPr marL="331470" indent="-88900">
              <a:lnSpc>
                <a:spcPct val="10000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You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will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be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prompted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to select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which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merge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tool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you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want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to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use</a:t>
            </a:r>
            <a:endParaRPr sz="600" dirty="0">
              <a:latin typeface="Verdana"/>
              <a:cs typeface="Verdana"/>
            </a:endParaRPr>
          </a:p>
          <a:p>
            <a:pPr marL="331470" indent="-88900">
              <a:lnSpc>
                <a:spcPct val="100000"/>
              </a:lnSpc>
              <a:spcBef>
                <a:spcPts val="33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10" dirty="0">
                <a:latin typeface="Verdana"/>
                <a:cs typeface="Verdana"/>
              </a:rPr>
              <a:t> For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example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on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Ubuntu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you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can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use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tool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"meld"</a:t>
            </a:r>
            <a:endParaRPr sz="600" dirty="0">
              <a:latin typeface="Verdana"/>
              <a:cs typeface="Verdana"/>
            </a:endParaRPr>
          </a:p>
          <a:p>
            <a:pPr marL="331470" indent="-88900">
              <a:lnSpc>
                <a:spcPct val="10000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After</a:t>
            </a:r>
            <a:r>
              <a:rPr sz="600" spc="204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merging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changes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manually,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commit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them</a:t>
            </a:r>
            <a:endParaRPr sz="600" dirty="0">
              <a:latin typeface="Verdana"/>
              <a:cs typeface="Verdana"/>
            </a:endParaRPr>
          </a:p>
          <a:p>
            <a:pPr marL="331470" indent="-88900">
              <a:lnSpc>
                <a:spcPct val="100000"/>
              </a:lnSpc>
              <a:spcBef>
                <a:spcPts val="34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commit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-m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"merged</a:t>
            </a:r>
            <a:r>
              <a:rPr sz="600" spc="-5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changes"</a:t>
            </a:r>
            <a:endParaRPr sz="6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000" y="1066800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</a:pP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Rebase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Verdana"/>
              <a:cs typeface="Verdana"/>
            </a:endParaRPr>
          </a:p>
          <a:p>
            <a:pPr marL="240029" marR="250190" algn="just">
              <a:lnSpc>
                <a:spcPct val="124000"/>
              </a:lnSpc>
              <a:buClr>
                <a:srgbClr val="00A0E3"/>
              </a:buClr>
              <a:buSzPct val="83333"/>
              <a:buFont typeface="Wingdings"/>
              <a:buChar char=""/>
              <a:tabLst>
                <a:tab pos="305435" algn="l"/>
              </a:tabLst>
            </a:pPr>
            <a:r>
              <a:rPr sz="600" spc="5" dirty="0">
                <a:latin typeface="Verdana"/>
                <a:cs typeface="Verdana"/>
              </a:rPr>
              <a:t>You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can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use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to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rebase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one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branches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on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another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one.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As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described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merge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command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combines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 </a:t>
            </a:r>
            <a:r>
              <a:rPr sz="600" spc="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changes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of </a:t>
            </a:r>
            <a:r>
              <a:rPr sz="600" spc="20" dirty="0">
                <a:latin typeface="Verdana"/>
                <a:cs typeface="Verdana"/>
              </a:rPr>
              <a:t>two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branches.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If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you </a:t>
            </a:r>
            <a:r>
              <a:rPr sz="600" spc="20" dirty="0">
                <a:latin typeface="Verdana"/>
                <a:cs typeface="Verdana"/>
              </a:rPr>
              <a:t>rebase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</a:t>
            </a:r>
            <a:r>
              <a:rPr sz="600" spc="15" dirty="0">
                <a:latin typeface="Verdana"/>
                <a:cs typeface="Verdana"/>
              </a:rPr>
              <a:t> branch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called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 </a:t>
            </a:r>
            <a:r>
              <a:rPr sz="600" spc="15" dirty="0">
                <a:latin typeface="Verdana"/>
                <a:cs typeface="Verdana"/>
              </a:rPr>
              <a:t>onto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another,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 </a:t>
            </a:r>
            <a:r>
              <a:rPr sz="600" spc="15" dirty="0">
                <a:latin typeface="Verdana"/>
                <a:cs typeface="Verdana"/>
              </a:rPr>
              <a:t>git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rebase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command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takes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 </a:t>
            </a:r>
            <a:r>
              <a:rPr sz="600" spc="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changes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introduced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by</a:t>
            </a:r>
            <a:r>
              <a:rPr sz="600" spc="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commits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of</a:t>
            </a:r>
            <a:r>
              <a:rPr sz="600" spc="15" dirty="0">
                <a:latin typeface="Verdana"/>
                <a:cs typeface="Verdana"/>
              </a:rPr>
              <a:t> branch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 and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applies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them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based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on</a:t>
            </a:r>
            <a:r>
              <a:rPr sz="600" spc="20" dirty="0">
                <a:latin typeface="Verdana"/>
                <a:cs typeface="Verdana"/>
              </a:rPr>
              <a:t> the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5" dirty="0">
                <a:latin typeface="Verdana"/>
                <a:cs typeface="Verdana"/>
              </a:rPr>
              <a:t>HEAD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of</a:t>
            </a:r>
            <a:r>
              <a:rPr sz="600" spc="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other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branch. </a:t>
            </a:r>
            <a:r>
              <a:rPr sz="600" spc="-19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This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way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changes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in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other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branch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are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also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available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in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branch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A.</a:t>
            </a:r>
            <a:endParaRPr sz="600" dirty="0">
              <a:latin typeface="Verdana"/>
              <a:cs typeface="Verdana"/>
            </a:endParaRPr>
          </a:p>
          <a:p>
            <a:pPr marL="331470" indent="-88900">
              <a:lnSpc>
                <a:spcPct val="100000"/>
              </a:lnSpc>
              <a:spcBef>
                <a:spcPts val="36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create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spc="25" dirty="0">
                <a:latin typeface="Verdana"/>
                <a:cs typeface="Verdana"/>
              </a:rPr>
              <a:t>new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branch</a:t>
            </a:r>
            <a:endParaRPr sz="600" dirty="0">
              <a:latin typeface="Verdana"/>
              <a:cs typeface="Verdana"/>
            </a:endParaRPr>
          </a:p>
          <a:p>
            <a:pPr marL="331470" indent="-88900">
              <a:lnSpc>
                <a:spcPct val="10000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checkout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-b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rebasetest</a:t>
            </a:r>
            <a:endParaRPr sz="600" dirty="0">
              <a:latin typeface="Verdana"/>
              <a:cs typeface="Verdana"/>
            </a:endParaRPr>
          </a:p>
          <a:p>
            <a:pPr marL="331470" indent="-88900">
              <a:lnSpc>
                <a:spcPct val="100000"/>
              </a:lnSpc>
              <a:spcBef>
                <a:spcPts val="33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-15" dirty="0">
                <a:latin typeface="Verdana"/>
                <a:cs typeface="Verdana"/>
              </a:rPr>
              <a:t>To </a:t>
            </a:r>
            <a:r>
              <a:rPr sz="600" spc="20" dirty="0">
                <a:latin typeface="Verdana"/>
                <a:cs typeface="Verdana"/>
              </a:rPr>
              <a:t>some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changes</a:t>
            </a:r>
            <a:endParaRPr sz="600" dirty="0">
              <a:latin typeface="Verdana"/>
              <a:cs typeface="Verdana"/>
            </a:endParaRPr>
          </a:p>
          <a:p>
            <a:pPr marL="331470" indent="-88900">
              <a:lnSpc>
                <a:spcPct val="10000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20" dirty="0">
                <a:latin typeface="Verdana"/>
                <a:cs typeface="Verdana"/>
              </a:rPr>
              <a:t>touch</a:t>
            </a:r>
            <a:r>
              <a:rPr sz="600" spc="-5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rebase1.txt</a:t>
            </a:r>
            <a:endParaRPr sz="600" dirty="0">
              <a:latin typeface="Verdana"/>
              <a:cs typeface="Verdana"/>
            </a:endParaRPr>
          </a:p>
          <a:p>
            <a:pPr marL="331470" indent="-88900">
              <a:lnSpc>
                <a:spcPct val="100000"/>
              </a:lnSpc>
              <a:spcBef>
                <a:spcPts val="33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add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.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25" dirty="0">
                <a:latin typeface="Verdana"/>
                <a:cs typeface="Verdana"/>
              </a:rPr>
              <a:t>&amp;&amp;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git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commit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-m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"work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in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branch“</a:t>
            </a:r>
            <a:endParaRPr sz="600" dirty="0">
              <a:latin typeface="Verdana"/>
              <a:cs typeface="Verdana"/>
            </a:endParaRPr>
          </a:p>
          <a:p>
            <a:pPr marL="331470" indent="-88900">
              <a:lnSpc>
                <a:spcPct val="10000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do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changes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in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master</a:t>
            </a:r>
            <a:endParaRPr sz="600" dirty="0">
              <a:latin typeface="Verdana"/>
              <a:cs typeface="Verdana"/>
            </a:endParaRPr>
          </a:p>
          <a:p>
            <a:pPr marL="331470" indent="-88900">
              <a:lnSpc>
                <a:spcPct val="100000"/>
              </a:lnSpc>
              <a:spcBef>
                <a:spcPts val="33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checkout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master#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make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some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changes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and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commit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into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testing</a:t>
            </a:r>
            <a:endParaRPr sz="600" dirty="0">
              <a:latin typeface="Verdana"/>
              <a:cs typeface="Verdana"/>
            </a:endParaRPr>
          </a:p>
          <a:p>
            <a:pPr marL="331470" indent="-88900">
              <a:lnSpc>
                <a:spcPct val="10000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20" dirty="0">
                <a:latin typeface="Verdana"/>
                <a:cs typeface="Verdana"/>
              </a:rPr>
              <a:t>echo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"This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will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be rebased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to</a:t>
            </a:r>
            <a:r>
              <a:rPr sz="600" spc="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rebasetest"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5" dirty="0">
                <a:latin typeface="Verdana"/>
                <a:cs typeface="Verdana"/>
              </a:rPr>
              <a:t>&gt;</a:t>
            </a:r>
            <a:r>
              <a:rPr sz="600" spc="1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rebasefile.txtgit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add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rebasefile.txt</a:t>
            </a:r>
            <a:endParaRPr sz="600" dirty="0">
              <a:latin typeface="Verdana"/>
              <a:cs typeface="Verdana"/>
            </a:endParaRPr>
          </a:p>
          <a:p>
            <a:pPr marL="331470" indent="-88900">
              <a:lnSpc>
                <a:spcPct val="100000"/>
              </a:lnSpc>
              <a:spcBef>
                <a:spcPts val="33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commit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-m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"New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file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created“</a:t>
            </a:r>
            <a:endParaRPr sz="600" dirty="0">
              <a:latin typeface="Verdana"/>
              <a:cs typeface="Verdana"/>
            </a:endParaRPr>
          </a:p>
          <a:p>
            <a:pPr marL="331470" indent="-88900">
              <a:lnSpc>
                <a:spcPct val="10000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rebase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rebasetest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onto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master</a:t>
            </a:r>
            <a:endParaRPr sz="600" dirty="0">
              <a:latin typeface="Verdana"/>
              <a:cs typeface="Verdana"/>
            </a:endParaRPr>
          </a:p>
          <a:p>
            <a:pPr marL="331470" indent="-88900">
              <a:lnSpc>
                <a:spcPct val="100000"/>
              </a:lnSpc>
              <a:spcBef>
                <a:spcPts val="33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checkout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rebasetestgit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rebase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master</a:t>
            </a:r>
            <a:endParaRPr sz="600" dirty="0">
              <a:latin typeface="Verdana"/>
              <a:cs typeface="Verdana"/>
            </a:endParaRPr>
          </a:p>
          <a:p>
            <a:pPr marL="331470" indent="-88900">
              <a:lnSpc>
                <a:spcPct val="10000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25" dirty="0">
                <a:latin typeface="Verdana"/>
                <a:cs typeface="Verdana"/>
              </a:rPr>
              <a:t>#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now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you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can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fast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forward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your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branch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onto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master</a:t>
            </a:r>
            <a:endParaRPr sz="600" dirty="0">
              <a:latin typeface="Verdana"/>
              <a:cs typeface="Verdana"/>
            </a:endParaRPr>
          </a:p>
          <a:p>
            <a:pPr marL="331470" indent="-88900">
              <a:lnSpc>
                <a:spcPct val="100000"/>
              </a:lnSpc>
              <a:spcBef>
                <a:spcPts val="33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checkout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master</a:t>
            </a:r>
            <a:endParaRPr sz="600" dirty="0">
              <a:latin typeface="Verdana"/>
              <a:cs typeface="Verdana"/>
            </a:endParaRPr>
          </a:p>
          <a:p>
            <a:pPr marL="331470" indent="-88900">
              <a:lnSpc>
                <a:spcPct val="10000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5" dirty="0">
                <a:latin typeface="Verdana"/>
                <a:cs typeface="Verdana"/>
              </a:rPr>
              <a:t>git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merge</a:t>
            </a:r>
            <a:r>
              <a:rPr sz="600" spc="-45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rebasetest</a:t>
            </a:r>
            <a:endParaRPr sz="6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7077" y="4520946"/>
            <a:ext cx="1124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here.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61160" y="720851"/>
            <a:ext cx="4800600" cy="3601720"/>
            <a:chOff x="1661160" y="720851"/>
            <a:chExt cx="4800600" cy="3601720"/>
          </a:xfrm>
        </p:grpSpPr>
        <p:sp>
          <p:nvSpPr>
            <p:cNvPr id="6" name="object 6"/>
            <p:cNvSpPr/>
            <p:nvPr/>
          </p:nvSpPr>
          <p:spPr>
            <a:xfrm>
              <a:off x="1661160" y="720851"/>
              <a:ext cx="4800600" cy="3601720"/>
            </a:xfrm>
            <a:custGeom>
              <a:avLst/>
              <a:gdLst/>
              <a:ahLst/>
              <a:cxnLst/>
              <a:rect l="l" t="t" r="r" b="b"/>
              <a:pathLst>
                <a:path w="4800600" h="3601720">
                  <a:moveTo>
                    <a:pt x="4800600" y="0"/>
                  </a:moveTo>
                  <a:lnTo>
                    <a:pt x="0" y="0"/>
                  </a:lnTo>
                  <a:lnTo>
                    <a:pt x="0" y="3601212"/>
                  </a:lnTo>
                  <a:lnTo>
                    <a:pt x="4800600" y="3601212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4875" y="1505711"/>
              <a:ext cx="859536" cy="90068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61160" y="720851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Summary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Verdana"/>
              <a:cs typeface="Verdana"/>
            </a:endParaRPr>
          </a:p>
          <a:p>
            <a:pPr marL="156845">
              <a:lnSpc>
                <a:spcPct val="100000"/>
              </a:lnSpc>
            </a:pPr>
            <a:r>
              <a:rPr sz="950" dirty="0">
                <a:latin typeface="Verdana"/>
                <a:cs typeface="Verdana"/>
              </a:rPr>
              <a:t>In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this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lesson,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you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have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learnt</a:t>
            </a:r>
            <a:endParaRPr sz="950">
              <a:latin typeface="Verdana"/>
              <a:cs typeface="Verdana"/>
            </a:endParaRPr>
          </a:p>
          <a:p>
            <a:pPr marL="248285" indent="-90170">
              <a:lnSpc>
                <a:spcPct val="100000"/>
              </a:lnSpc>
              <a:spcBef>
                <a:spcPts val="260"/>
              </a:spcBef>
              <a:buClr>
                <a:srgbClr val="006FAC"/>
              </a:buClr>
              <a:buFont typeface="Wingdings"/>
              <a:buChar char=""/>
              <a:tabLst>
                <a:tab pos="248920" algn="l"/>
              </a:tabLst>
            </a:pPr>
            <a:r>
              <a:rPr sz="850" spc="-25" dirty="0">
                <a:latin typeface="Verdana"/>
                <a:cs typeface="Verdana"/>
              </a:rPr>
              <a:t>Tagging</a:t>
            </a:r>
            <a:endParaRPr sz="850">
              <a:latin typeface="Verdana"/>
              <a:cs typeface="Verdana"/>
            </a:endParaRPr>
          </a:p>
          <a:p>
            <a:pPr marL="248285" indent="-90170">
              <a:lnSpc>
                <a:spcPct val="100000"/>
              </a:lnSpc>
              <a:spcBef>
                <a:spcPts val="250"/>
              </a:spcBef>
              <a:buClr>
                <a:srgbClr val="006FAC"/>
              </a:buClr>
              <a:buFont typeface="Wingdings"/>
              <a:buChar char=""/>
              <a:tabLst>
                <a:tab pos="248920" algn="l"/>
              </a:tabLst>
            </a:pPr>
            <a:r>
              <a:rPr sz="850" spc="-15" dirty="0">
                <a:latin typeface="Verdana"/>
                <a:cs typeface="Verdana"/>
              </a:rPr>
              <a:t>Branch</a:t>
            </a:r>
            <a:r>
              <a:rPr sz="850" spc="-20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Management</a:t>
            </a:r>
            <a:endParaRPr sz="850">
              <a:latin typeface="Verdana"/>
              <a:cs typeface="Verdana"/>
            </a:endParaRPr>
          </a:p>
          <a:p>
            <a:pPr marL="248285" indent="-90170">
              <a:lnSpc>
                <a:spcPct val="100000"/>
              </a:lnSpc>
              <a:spcBef>
                <a:spcPts val="254"/>
              </a:spcBef>
              <a:buClr>
                <a:srgbClr val="006FAC"/>
              </a:buClr>
              <a:buFont typeface="Wingdings"/>
              <a:buChar char=""/>
              <a:tabLst>
                <a:tab pos="248920" algn="l"/>
              </a:tabLst>
            </a:pPr>
            <a:r>
              <a:rPr sz="850" spc="-15" dirty="0">
                <a:latin typeface="Verdana"/>
                <a:cs typeface="Verdana"/>
              </a:rPr>
              <a:t>Remote</a:t>
            </a:r>
            <a:r>
              <a:rPr sz="850" spc="-35" dirty="0">
                <a:latin typeface="Verdana"/>
                <a:cs typeface="Verdana"/>
              </a:rPr>
              <a:t> </a:t>
            </a:r>
            <a:r>
              <a:rPr sz="850" spc="-15" dirty="0">
                <a:latin typeface="Verdana"/>
                <a:cs typeface="Verdana"/>
              </a:rPr>
              <a:t>Branches</a:t>
            </a:r>
            <a:endParaRPr sz="850">
              <a:latin typeface="Verdana"/>
              <a:cs typeface="Verdana"/>
            </a:endParaRPr>
          </a:p>
          <a:p>
            <a:pPr marL="248285" indent="-90170">
              <a:lnSpc>
                <a:spcPct val="100000"/>
              </a:lnSpc>
              <a:spcBef>
                <a:spcPts val="240"/>
              </a:spcBef>
              <a:buClr>
                <a:srgbClr val="006FAC"/>
              </a:buClr>
              <a:buFont typeface="Wingdings"/>
              <a:buChar char=""/>
              <a:tabLst>
                <a:tab pos="248920" algn="l"/>
              </a:tabLst>
            </a:pPr>
            <a:r>
              <a:rPr sz="850" spc="-15" dirty="0">
                <a:latin typeface="Verdana"/>
                <a:cs typeface="Verdana"/>
              </a:rPr>
              <a:t>Rebasing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5903" y="4168266"/>
            <a:ext cx="3810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7E7E7E"/>
                </a:solidFill>
                <a:latin typeface="Verdana"/>
                <a:cs typeface="Verdana"/>
              </a:rPr>
              <a:t>2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53511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22450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5327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2533" y="1225575"/>
            <a:ext cx="1216660" cy="98298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Lesson</a:t>
            </a:r>
            <a:r>
              <a:rPr sz="1050" spc="-8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Objectives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700" spc="-25" dirty="0">
                <a:latin typeface="Verdana"/>
                <a:cs typeface="Verdana"/>
              </a:rPr>
              <a:t>To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understand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25" dirty="0">
                <a:latin typeface="Verdana"/>
                <a:cs typeface="Verdana"/>
              </a:rPr>
              <a:t>…</a:t>
            </a:r>
            <a:endParaRPr sz="700">
              <a:latin typeface="Verdana"/>
              <a:cs typeface="Verdana"/>
            </a:endParaRPr>
          </a:p>
          <a:p>
            <a:pPr marL="97155" indent="-9779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97790" algn="l"/>
              </a:tabLst>
            </a:pPr>
            <a:r>
              <a:rPr sz="700" spc="5" dirty="0">
                <a:latin typeface="Verdana"/>
                <a:cs typeface="Verdana"/>
              </a:rPr>
              <a:t>Tagging</a:t>
            </a:r>
            <a:endParaRPr sz="700">
              <a:latin typeface="Verdana"/>
              <a:cs typeface="Verdana"/>
            </a:endParaRPr>
          </a:p>
          <a:p>
            <a:pPr marL="91440" indent="-88900">
              <a:lnSpc>
                <a:spcPct val="100000"/>
              </a:lnSpc>
              <a:spcBef>
                <a:spcPts val="275"/>
              </a:spcBef>
              <a:buClr>
                <a:srgbClr val="006FAC"/>
              </a:buClr>
              <a:buFont typeface="Arial MT"/>
              <a:buChar char="•"/>
              <a:tabLst>
                <a:tab pos="91440" algn="l"/>
              </a:tabLst>
            </a:pPr>
            <a:r>
              <a:rPr sz="700" spc="15" dirty="0">
                <a:latin typeface="Verdana"/>
                <a:cs typeface="Verdana"/>
              </a:rPr>
              <a:t>Branch</a:t>
            </a:r>
            <a:r>
              <a:rPr sz="700" spc="-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Management</a:t>
            </a:r>
            <a:endParaRPr sz="700">
              <a:latin typeface="Verdana"/>
              <a:cs typeface="Verdana"/>
            </a:endParaRPr>
          </a:p>
          <a:p>
            <a:pPr marL="91440" indent="-88900">
              <a:lnSpc>
                <a:spcPct val="100000"/>
              </a:lnSpc>
              <a:spcBef>
                <a:spcPts val="215"/>
              </a:spcBef>
              <a:buClr>
                <a:srgbClr val="006FAC"/>
              </a:buClr>
              <a:buFont typeface="Arial MT"/>
              <a:buChar char="•"/>
              <a:tabLst>
                <a:tab pos="91440" algn="l"/>
              </a:tabLst>
            </a:pPr>
            <a:r>
              <a:rPr sz="700" spc="15" dirty="0">
                <a:latin typeface="Verdana"/>
                <a:cs typeface="Verdana"/>
              </a:rPr>
              <a:t>Remote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Branches</a:t>
            </a:r>
            <a:endParaRPr sz="700">
              <a:latin typeface="Verdana"/>
              <a:cs typeface="Verdana"/>
            </a:endParaRPr>
          </a:p>
          <a:p>
            <a:pPr marL="91440" indent="-88900">
              <a:lnSpc>
                <a:spcPct val="100000"/>
              </a:lnSpc>
              <a:spcBef>
                <a:spcPts val="204"/>
              </a:spcBef>
              <a:buClr>
                <a:srgbClr val="006FAC"/>
              </a:buClr>
              <a:buFont typeface="Arial MT"/>
              <a:buChar char="•"/>
              <a:tabLst>
                <a:tab pos="91440" algn="l"/>
              </a:tabLst>
            </a:pPr>
            <a:r>
              <a:rPr sz="700" spc="15" dirty="0">
                <a:latin typeface="Verdana"/>
                <a:cs typeface="Verdana"/>
              </a:rPr>
              <a:t>Rebasing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61160" y="720851"/>
            <a:ext cx="4800600" cy="3599815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600" y="3599688"/>
                </a:lnTo>
                <a:lnTo>
                  <a:pt x="48006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1200" y="914400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</a:pPr>
            <a:r>
              <a:rPr sz="1050" spc="-30" dirty="0">
                <a:solidFill>
                  <a:srgbClr val="006FAC"/>
                </a:solidFill>
                <a:latin typeface="Verdana"/>
                <a:cs typeface="Verdana"/>
              </a:rPr>
              <a:t>Tags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Verdana"/>
              <a:cs typeface="Verdana"/>
            </a:endParaRPr>
          </a:p>
          <a:p>
            <a:pPr marL="240029" marR="251460">
              <a:lnSpc>
                <a:spcPct val="105700"/>
              </a:lnSpc>
              <a:buClr>
                <a:srgbClr val="00A0E3"/>
              </a:buClr>
              <a:buSzPct val="85714"/>
              <a:buFont typeface="Wingdings"/>
              <a:buChar char=""/>
              <a:tabLst>
                <a:tab pos="315595" algn="l"/>
              </a:tabLst>
            </a:pPr>
            <a:r>
              <a:rPr sz="700" spc="10" dirty="0">
                <a:latin typeface="Candara"/>
                <a:cs typeface="Candara"/>
              </a:rPr>
              <a:t>Git</a:t>
            </a:r>
            <a:r>
              <a:rPr sz="70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has</a:t>
            </a:r>
            <a:r>
              <a:rPr sz="700" spc="3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the</a:t>
            </a:r>
            <a:r>
              <a:rPr sz="70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option</a:t>
            </a:r>
            <a:r>
              <a:rPr sz="700" spc="1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to</a:t>
            </a:r>
            <a:r>
              <a:rPr sz="700" spc="2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tag </a:t>
            </a:r>
            <a:r>
              <a:rPr sz="700" spc="15" dirty="0">
                <a:latin typeface="Candara"/>
                <a:cs typeface="Candara"/>
              </a:rPr>
              <a:t>a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commit</a:t>
            </a:r>
            <a:r>
              <a:rPr sz="700" spc="25" dirty="0">
                <a:latin typeface="Candara"/>
                <a:cs typeface="Candara"/>
              </a:rPr>
              <a:t> </a:t>
            </a:r>
            <a:r>
              <a:rPr sz="700" spc="5" dirty="0">
                <a:latin typeface="Candara"/>
                <a:cs typeface="Candara"/>
              </a:rPr>
              <a:t>in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the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repository</a:t>
            </a:r>
            <a:r>
              <a:rPr sz="700" spc="1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history</a:t>
            </a:r>
            <a:r>
              <a:rPr sz="700" spc="15" dirty="0">
                <a:latin typeface="Candara"/>
                <a:cs typeface="Candara"/>
              </a:rPr>
              <a:t> so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that </a:t>
            </a:r>
            <a:r>
              <a:rPr sz="700" spc="15" dirty="0">
                <a:latin typeface="Candara"/>
                <a:cs typeface="Candara"/>
              </a:rPr>
              <a:t>you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find </a:t>
            </a:r>
            <a:r>
              <a:rPr sz="700" spc="15" dirty="0">
                <a:latin typeface="Candara"/>
                <a:cs typeface="Candara"/>
              </a:rPr>
              <a:t>them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more </a:t>
            </a:r>
            <a:r>
              <a:rPr sz="700" spc="10" dirty="0">
                <a:latin typeface="Candara"/>
                <a:cs typeface="Candara"/>
              </a:rPr>
              <a:t>easily</a:t>
            </a:r>
            <a:r>
              <a:rPr sz="700" spc="1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at </a:t>
            </a:r>
            <a:r>
              <a:rPr sz="700" spc="15" dirty="0">
                <a:latin typeface="Candara"/>
                <a:cs typeface="Candara"/>
              </a:rPr>
              <a:t>a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later point </a:t>
            </a:r>
            <a:r>
              <a:rPr sz="700" spc="-140" dirty="0">
                <a:latin typeface="Candara"/>
                <a:cs typeface="Candara"/>
              </a:rPr>
              <a:t> </a:t>
            </a:r>
            <a:r>
              <a:rPr sz="700" spc="5" dirty="0">
                <a:latin typeface="Candara"/>
                <a:cs typeface="Candara"/>
              </a:rPr>
              <a:t>in</a:t>
            </a:r>
            <a:r>
              <a:rPr sz="700" spc="1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time. </a:t>
            </a:r>
            <a:r>
              <a:rPr sz="700" spc="15" dirty="0">
                <a:latin typeface="Candara"/>
                <a:cs typeface="Candara"/>
              </a:rPr>
              <a:t>Most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commonly,</a:t>
            </a:r>
            <a:r>
              <a:rPr sz="700" spc="3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this</a:t>
            </a:r>
            <a:r>
              <a:rPr sz="700" spc="5" dirty="0">
                <a:latin typeface="Candara"/>
                <a:cs typeface="Candara"/>
              </a:rPr>
              <a:t> is</a:t>
            </a:r>
            <a:r>
              <a:rPr sz="700" spc="10" dirty="0">
                <a:latin typeface="Candara"/>
                <a:cs typeface="Candara"/>
              </a:rPr>
              <a:t> used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to</a:t>
            </a:r>
            <a:r>
              <a:rPr sz="70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tag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a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certain</a:t>
            </a:r>
            <a:r>
              <a:rPr sz="700" spc="1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version </a:t>
            </a:r>
            <a:r>
              <a:rPr sz="700" spc="15" dirty="0">
                <a:latin typeface="Candara"/>
                <a:cs typeface="Candara"/>
              </a:rPr>
              <a:t>which has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been</a:t>
            </a:r>
            <a:r>
              <a:rPr sz="700" spc="1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released.</a:t>
            </a:r>
            <a:endParaRPr sz="700" dirty="0">
              <a:latin typeface="Candara"/>
              <a:cs typeface="Candar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000" y="1219200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</a:pP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Working</a:t>
            </a:r>
            <a:r>
              <a:rPr sz="1050" spc="-6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with</a:t>
            </a:r>
            <a:r>
              <a:rPr sz="1050" spc="-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tags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>
              <a:latin typeface="Verdana"/>
              <a:cs typeface="Verdana"/>
            </a:endParaRPr>
          </a:p>
          <a:p>
            <a:pPr marL="284480" indent="-74930">
              <a:lnSpc>
                <a:spcPct val="100000"/>
              </a:lnSpc>
              <a:buClr>
                <a:srgbClr val="00A0E3"/>
              </a:buClr>
              <a:buSzPct val="85714"/>
              <a:buFont typeface="Wingdings"/>
              <a:buChar char=""/>
              <a:tabLst>
                <a:tab pos="285115" algn="l"/>
              </a:tabLst>
            </a:pPr>
            <a:r>
              <a:rPr sz="700" spc="10" dirty="0">
                <a:latin typeface="Candara"/>
                <a:cs typeface="Candara"/>
              </a:rPr>
              <a:t>Creating</a:t>
            </a:r>
            <a:r>
              <a:rPr sz="700" spc="-2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tags</a:t>
            </a:r>
            <a:endParaRPr sz="700" dirty="0">
              <a:latin typeface="Candara"/>
              <a:cs typeface="Candara"/>
            </a:endParaRPr>
          </a:p>
          <a:p>
            <a:pPr marL="301625" marR="264160" indent="-88900">
              <a:lnSpc>
                <a:spcPct val="110000"/>
              </a:lnSpc>
              <a:spcBef>
                <a:spcPts val="254"/>
              </a:spcBef>
              <a:buClr>
                <a:srgbClr val="00A0E3"/>
              </a:buClr>
              <a:buFont typeface="Wingdings"/>
              <a:buChar char=""/>
              <a:tabLst>
                <a:tab pos="302260" algn="l"/>
              </a:tabLst>
            </a:pPr>
            <a:r>
              <a:rPr sz="600" spc="5" dirty="0">
                <a:latin typeface="Candara"/>
                <a:cs typeface="Candara"/>
              </a:rPr>
              <a:t>You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can</a:t>
            </a:r>
            <a:r>
              <a:rPr sz="600" spc="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create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new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tag </a:t>
            </a:r>
            <a:r>
              <a:rPr sz="600" spc="10" dirty="0">
                <a:latin typeface="Candara"/>
                <a:cs typeface="Candara"/>
              </a:rPr>
              <a:t>via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 </a:t>
            </a: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tag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command.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Via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-m </a:t>
            </a:r>
            <a:r>
              <a:rPr sz="600" spc="10" dirty="0">
                <a:latin typeface="Candara"/>
                <a:cs typeface="Candara"/>
              </a:rPr>
              <a:t>parameter,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you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specify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description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of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this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tag.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following </a:t>
            </a:r>
            <a:r>
              <a:rPr sz="600" spc="20" dirty="0">
                <a:latin typeface="Candara"/>
                <a:cs typeface="Candara"/>
              </a:rPr>
              <a:t> command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tags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current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active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HEAD.</a:t>
            </a:r>
            <a:endParaRPr sz="600" dirty="0">
              <a:latin typeface="Candara"/>
              <a:cs typeface="Candara"/>
            </a:endParaRPr>
          </a:p>
          <a:p>
            <a:pPr marL="301625" indent="-89535">
              <a:lnSpc>
                <a:spcPct val="100000"/>
              </a:lnSpc>
              <a:spcBef>
                <a:spcPts val="340"/>
              </a:spcBef>
              <a:buClr>
                <a:srgbClr val="00A0E3"/>
              </a:buClr>
              <a:buFont typeface="Wingdings"/>
              <a:buChar char=""/>
              <a:tabLst>
                <a:tab pos="302260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tag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version1.6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-m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'version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1.6'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5" dirty="0">
                <a:latin typeface="Candara"/>
                <a:cs typeface="Candara"/>
              </a:rPr>
              <a:t>You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can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also </a:t>
            </a:r>
            <a:r>
              <a:rPr sz="600" spc="15" dirty="0">
                <a:latin typeface="Candara"/>
                <a:cs typeface="Candara"/>
              </a:rPr>
              <a:t>create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tags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for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certain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commit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5" dirty="0">
                <a:latin typeface="Candara"/>
                <a:cs typeface="Candara"/>
              </a:rPr>
              <a:t>id.</a:t>
            </a:r>
            <a:endParaRPr sz="600" dirty="0">
              <a:latin typeface="Candara"/>
              <a:cs typeface="Candara"/>
            </a:endParaRPr>
          </a:p>
          <a:p>
            <a:pPr marL="301625" indent="-89535">
              <a:lnSpc>
                <a:spcPct val="10000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302260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tag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version1.5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-m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'version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5" dirty="0">
                <a:latin typeface="Candara"/>
                <a:cs typeface="Candara"/>
              </a:rPr>
              <a:t>1.5'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[commit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id]</a:t>
            </a:r>
            <a:endParaRPr sz="600" dirty="0">
              <a:latin typeface="Candara"/>
              <a:cs typeface="Candara"/>
            </a:endParaRPr>
          </a:p>
          <a:p>
            <a:pPr marL="284480" indent="-74930">
              <a:lnSpc>
                <a:spcPct val="100000"/>
              </a:lnSpc>
              <a:spcBef>
                <a:spcPts val="309"/>
              </a:spcBef>
              <a:buClr>
                <a:srgbClr val="00A0E3"/>
              </a:buClr>
              <a:buSzPct val="85714"/>
              <a:buFont typeface="Wingdings"/>
              <a:buChar char=""/>
              <a:tabLst>
                <a:tab pos="285115" algn="l"/>
              </a:tabLst>
            </a:pPr>
            <a:r>
              <a:rPr sz="700" spc="5" dirty="0">
                <a:latin typeface="Candara"/>
                <a:cs typeface="Candara"/>
              </a:rPr>
              <a:t>If </a:t>
            </a:r>
            <a:r>
              <a:rPr sz="700" spc="15" dirty="0">
                <a:latin typeface="Candara"/>
                <a:cs typeface="Candara"/>
              </a:rPr>
              <a:t>you want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to </a:t>
            </a:r>
            <a:r>
              <a:rPr sz="700" spc="15" dirty="0">
                <a:latin typeface="Candara"/>
                <a:cs typeface="Candara"/>
              </a:rPr>
              <a:t>use</a:t>
            </a:r>
            <a:r>
              <a:rPr sz="700" spc="-1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the</a:t>
            </a:r>
            <a:r>
              <a:rPr sz="700" spc="1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code</a:t>
            </a:r>
            <a:r>
              <a:rPr sz="70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associated</a:t>
            </a:r>
            <a:r>
              <a:rPr sz="700" spc="1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with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the </a:t>
            </a:r>
            <a:r>
              <a:rPr sz="700" spc="10" dirty="0">
                <a:latin typeface="Candara"/>
                <a:cs typeface="Candara"/>
              </a:rPr>
              <a:t>tag,</a:t>
            </a:r>
            <a:r>
              <a:rPr sz="700" spc="-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use:</a:t>
            </a:r>
            <a:endParaRPr sz="700" dirty="0">
              <a:latin typeface="Candara"/>
              <a:cs typeface="Candara"/>
            </a:endParaRPr>
          </a:p>
          <a:p>
            <a:pPr marL="301625" indent="-89535">
              <a:lnSpc>
                <a:spcPct val="100000"/>
              </a:lnSpc>
              <a:spcBef>
                <a:spcPts val="340"/>
              </a:spcBef>
              <a:buClr>
                <a:srgbClr val="00A0E3"/>
              </a:buClr>
              <a:buFont typeface="Wingdings"/>
              <a:buChar char=""/>
              <a:tabLst>
                <a:tab pos="302260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ch</a:t>
            </a:r>
            <a:r>
              <a:rPr sz="600" spc="10" dirty="0">
                <a:latin typeface="Candara"/>
                <a:cs typeface="Candara"/>
              </a:rPr>
              <a:t>e</a:t>
            </a:r>
            <a:r>
              <a:rPr sz="600" spc="15" dirty="0">
                <a:latin typeface="Candara"/>
                <a:cs typeface="Candara"/>
              </a:rPr>
              <a:t>cko</a:t>
            </a:r>
            <a:r>
              <a:rPr sz="600" spc="10" dirty="0">
                <a:latin typeface="Candara"/>
                <a:cs typeface="Candara"/>
              </a:rPr>
              <a:t>ut</a:t>
            </a:r>
            <a:r>
              <a:rPr sz="600" spc="-35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&lt;</a:t>
            </a:r>
            <a:r>
              <a:rPr sz="600" spc="15" dirty="0">
                <a:latin typeface="Candara"/>
                <a:cs typeface="Candara"/>
              </a:rPr>
              <a:t>tag_na</a:t>
            </a:r>
            <a:r>
              <a:rPr sz="600" spc="20" dirty="0">
                <a:latin typeface="Candara"/>
                <a:cs typeface="Candara"/>
              </a:rPr>
              <a:t>m</a:t>
            </a:r>
            <a:r>
              <a:rPr sz="600" spc="15" dirty="0">
                <a:latin typeface="Candara"/>
                <a:cs typeface="Candara"/>
              </a:rPr>
              <a:t>e&gt;</a:t>
            </a:r>
            <a:endParaRPr sz="600" dirty="0">
              <a:latin typeface="Candara"/>
              <a:cs typeface="Candara"/>
            </a:endParaRPr>
          </a:p>
          <a:p>
            <a:pPr marL="284480" indent="-74930">
              <a:lnSpc>
                <a:spcPct val="100000"/>
              </a:lnSpc>
              <a:spcBef>
                <a:spcPts val="305"/>
              </a:spcBef>
              <a:buClr>
                <a:srgbClr val="00A0E3"/>
              </a:buClr>
              <a:buSzPct val="85714"/>
              <a:buFont typeface="Wingdings"/>
              <a:buChar char=""/>
              <a:tabLst>
                <a:tab pos="285115" algn="l"/>
              </a:tabLst>
            </a:pPr>
            <a:r>
              <a:rPr sz="700" spc="10" dirty="0">
                <a:latin typeface="Candara"/>
                <a:cs typeface="Candara"/>
              </a:rPr>
              <a:t>Sharing</a:t>
            </a:r>
            <a:r>
              <a:rPr sz="700" spc="-1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tags</a:t>
            </a:r>
            <a:endParaRPr sz="700" dirty="0">
              <a:latin typeface="Candara"/>
              <a:cs typeface="Candara"/>
            </a:endParaRPr>
          </a:p>
          <a:p>
            <a:pPr marL="301625" marR="343535" indent="-88900">
              <a:lnSpc>
                <a:spcPct val="108300"/>
              </a:lnSpc>
              <a:spcBef>
                <a:spcPts val="280"/>
              </a:spcBef>
              <a:buClr>
                <a:srgbClr val="00A0E3"/>
              </a:buClr>
              <a:buFont typeface="Wingdings"/>
              <a:buChar char=""/>
              <a:tabLst>
                <a:tab pos="302260" algn="l"/>
              </a:tabLst>
            </a:pPr>
            <a:r>
              <a:rPr sz="600" spc="15" dirty="0">
                <a:latin typeface="Candara"/>
                <a:cs typeface="Candara"/>
              </a:rPr>
              <a:t>By</a:t>
            </a:r>
            <a:r>
              <a:rPr sz="600" spc="10" dirty="0">
                <a:latin typeface="Candara"/>
                <a:cs typeface="Candara"/>
              </a:rPr>
              <a:t> default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push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command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does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not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transfer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tags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to</a:t>
            </a:r>
            <a:r>
              <a:rPr sz="600" spc="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remote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repositories.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5" dirty="0">
                <a:latin typeface="Candara"/>
                <a:cs typeface="Candara"/>
              </a:rPr>
              <a:t>You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explicitly</a:t>
            </a:r>
            <a:r>
              <a:rPr sz="600" spc="-3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have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to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push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tag</a:t>
            </a:r>
            <a:r>
              <a:rPr sz="600" spc="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with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 </a:t>
            </a:r>
            <a:r>
              <a:rPr sz="600" spc="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following</a:t>
            </a:r>
            <a:r>
              <a:rPr sz="600" spc="-3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command.</a:t>
            </a:r>
            <a:endParaRPr sz="600" dirty="0">
              <a:latin typeface="Candara"/>
              <a:cs typeface="Candara"/>
            </a:endParaRPr>
          </a:p>
          <a:p>
            <a:pPr marL="301625" indent="-89535">
              <a:lnSpc>
                <a:spcPct val="100000"/>
              </a:lnSpc>
              <a:spcBef>
                <a:spcPts val="335"/>
              </a:spcBef>
              <a:buClr>
                <a:srgbClr val="00A0E3"/>
              </a:buClr>
              <a:buFont typeface="Wingdings"/>
              <a:buChar char=""/>
              <a:tabLst>
                <a:tab pos="302260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pus</a:t>
            </a:r>
            <a:r>
              <a:rPr sz="600" spc="15" dirty="0">
                <a:latin typeface="Candara"/>
                <a:cs typeface="Candara"/>
              </a:rPr>
              <a:t>h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origin</a:t>
            </a:r>
            <a:r>
              <a:rPr sz="600" spc="-3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[tagname</a:t>
            </a:r>
            <a:r>
              <a:rPr sz="600" spc="10" dirty="0">
                <a:latin typeface="Candara"/>
                <a:cs typeface="Candara"/>
              </a:rPr>
              <a:t>]</a:t>
            </a:r>
            <a:endParaRPr sz="600" dirty="0">
              <a:latin typeface="Candara"/>
              <a:cs typeface="Candara"/>
            </a:endParaRPr>
          </a:p>
          <a:p>
            <a:pPr marL="284480" indent="-74930">
              <a:lnSpc>
                <a:spcPct val="100000"/>
              </a:lnSpc>
              <a:spcBef>
                <a:spcPts val="310"/>
              </a:spcBef>
              <a:buClr>
                <a:srgbClr val="00A0E3"/>
              </a:buClr>
              <a:buSzPct val="85714"/>
              <a:buFont typeface="Wingdings"/>
              <a:buChar char=""/>
              <a:tabLst>
                <a:tab pos="285115" algn="l"/>
              </a:tabLst>
            </a:pPr>
            <a:r>
              <a:rPr sz="700" spc="10" dirty="0">
                <a:latin typeface="Candara"/>
                <a:cs typeface="Candara"/>
              </a:rPr>
              <a:t>You</a:t>
            </a:r>
            <a:r>
              <a:rPr sz="700" spc="15" dirty="0">
                <a:latin typeface="Candara"/>
                <a:cs typeface="Candara"/>
              </a:rPr>
              <a:t> can</a:t>
            </a:r>
            <a:r>
              <a:rPr sz="700" dirty="0">
                <a:latin typeface="Candara"/>
                <a:cs typeface="Candara"/>
              </a:rPr>
              <a:t> </a:t>
            </a:r>
            <a:r>
              <a:rPr sz="700" spc="5" dirty="0">
                <a:latin typeface="Candara"/>
                <a:cs typeface="Candara"/>
              </a:rPr>
              <a:t>list</a:t>
            </a:r>
            <a:r>
              <a:rPr sz="700" spc="1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the</a:t>
            </a:r>
            <a:r>
              <a:rPr sz="700" spc="10" dirty="0">
                <a:latin typeface="Candara"/>
                <a:cs typeface="Candara"/>
              </a:rPr>
              <a:t> available</a:t>
            </a:r>
            <a:r>
              <a:rPr sz="700" spc="1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tags</a:t>
            </a:r>
            <a:r>
              <a:rPr sz="700" spc="5" dirty="0">
                <a:latin typeface="Candara"/>
                <a:cs typeface="Candara"/>
              </a:rPr>
              <a:t> via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the</a:t>
            </a:r>
            <a:r>
              <a:rPr sz="70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following</a:t>
            </a:r>
            <a:r>
              <a:rPr sz="700" spc="3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command:</a:t>
            </a:r>
            <a:endParaRPr sz="700" dirty="0">
              <a:latin typeface="Candara"/>
              <a:cs typeface="Candara"/>
            </a:endParaRPr>
          </a:p>
          <a:p>
            <a:pPr marL="301625" indent="-89535">
              <a:lnSpc>
                <a:spcPct val="100000"/>
              </a:lnSpc>
              <a:spcBef>
                <a:spcPts val="330"/>
              </a:spcBef>
              <a:buClr>
                <a:srgbClr val="00A0E3"/>
              </a:buClr>
              <a:buFont typeface="Wingdings"/>
              <a:buChar char=""/>
              <a:tabLst>
                <a:tab pos="302260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tag</a:t>
            </a:r>
            <a:endParaRPr sz="600" dirty="0">
              <a:latin typeface="Candara"/>
              <a:cs typeface="Candar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8800" y="1295400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</a:pP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Branches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Verdana"/>
              <a:cs typeface="Verdana"/>
            </a:endParaRPr>
          </a:p>
          <a:p>
            <a:pPr marL="240029" marR="487045">
              <a:lnSpc>
                <a:spcPct val="105700"/>
              </a:lnSpc>
              <a:buClr>
                <a:srgbClr val="00A0E3"/>
              </a:buClr>
              <a:buSzPct val="85714"/>
              <a:buFont typeface="Wingdings"/>
              <a:buChar char=""/>
              <a:tabLst>
                <a:tab pos="315595" algn="l"/>
              </a:tabLst>
            </a:pPr>
            <a:r>
              <a:rPr sz="700" spc="10" dirty="0">
                <a:latin typeface="Candara"/>
                <a:cs typeface="Candara"/>
              </a:rPr>
              <a:t>Git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allows</a:t>
            </a:r>
            <a:r>
              <a:rPr sz="700" spc="2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you</a:t>
            </a:r>
            <a:r>
              <a:rPr sz="700" spc="2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to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create </a:t>
            </a:r>
            <a:r>
              <a:rPr sz="700" i="1" spc="10" dirty="0">
                <a:latin typeface="Candara"/>
                <a:cs typeface="Candara"/>
              </a:rPr>
              <a:t>branches</a:t>
            </a:r>
            <a:r>
              <a:rPr sz="700" spc="10" dirty="0">
                <a:latin typeface="Candara"/>
                <a:cs typeface="Candara"/>
              </a:rPr>
              <a:t>,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5" dirty="0">
                <a:latin typeface="Candara"/>
                <a:cs typeface="Candara"/>
              </a:rPr>
              <a:t>i.e.</a:t>
            </a:r>
            <a:r>
              <a:rPr sz="700" spc="1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copies</a:t>
            </a:r>
            <a:r>
              <a:rPr sz="700" spc="3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of </a:t>
            </a:r>
            <a:r>
              <a:rPr sz="700" spc="15" dirty="0">
                <a:latin typeface="Candara"/>
                <a:cs typeface="Candara"/>
              </a:rPr>
              <a:t>the </a:t>
            </a:r>
            <a:r>
              <a:rPr sz="700" spc="5" dirty="0">
                <a:latin typeface="Candara"/>
                <a:cs typeface="Candara"/>
              </a:rPr>
              <a:t>files</a:t>
            </a:r>
            <a:r>
              <a:rPr sz="700" spc="15" dirty="0">
                <a:latin typeface="Candara"/>
                <a:cs typeface="Candara"/>
              </a:rPr>
              <a:t> from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a</a:t>
            </a:r>
            <a:r>
              <a:rPr sz="700" spc="10" dirty="0">
                <a:latin typeface="Candara"/>
                <a:cs typeface="Candara"/>
              </a:rPr>
              <a:t> certain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commit. </a:t>
            </a:r>
            <a:r>
              <a:rPr sz="700" spc="10" dirty="0">
                <a:latin typeface="Candara"/>
                <a:cs typeface="Candara"/>
              </a:rPr>
              <a:t>These</a:t>
            </a:r>
            <a:r>
              <a:rPr sz="700" spc="1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branches</a:t>
            </a:r>
            <a:r>
              <a:rPr sz="700" spc="15" dirty="0">
                <a:latin typeface="Candara"/>
                <a:cs typeface="Candara"/>
              </a:rPr>
              <a:t> can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be </a:t>
            </a:r>
            <a:r>
              <a:rPr sz="700" spc="-13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changed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independently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from</a:t>
            </a:r>
            <a:r>
              <a:rPr sz="70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each </a:t>
            </a:r>
            <a:r>
              <a:rPr sz="700" spc="10" dirty="0">
                <a:latin typeface="Candara"/>
                <a:cs typeface="Candara"/>
              </a:rPr>
              <a:t>other. The</a:t>
            </a:r>
            <a:r>
              <a:rPr sz="700" spc="1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default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branch </a:t>
            </a:r>
            <a:r>
              <a:rPr sz="700" spc="5" dirty="0">
                <a:latin typeface="Candara"/>
                <a:cs typeface="Candara"/>
              </a:rPr>
              <a:t>is</a:t>
            </a:r>
            <a:r>
              <a:rPr sz="700" spc="-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called</a:t>
            </a:r>
            <a:r>
              <a:rPr sz="700" spc="35" dirty="0">
                <a:latin typeface="Candara"/>
                <a:cs typeface="Candara"/>
              </a:rPr>
              <a:t> </a:t>
            </a:r>
            <a:r>
              <a:rPr sz="700" i="1" spc="10" dirty="0">
                <a:latin typeface="Candara"/>
                <a:cs typeface="Candara"/>
              </a:rPr>
              <a:t>master</a:t>
            </a:r>
            <a:r>
              <a:rPr sz="700" spc="10" dirty="0">
                <a:latin typeface="Candara"/>
                <a:cs typeface="Candara"/>
              </a:rPr>
              <a:t>.</a:t>
            </a:r>
            <a:endParaRPr sz="700" dirty="0">
              <a:latin typeface="Candara"/>
              <a:cs typeface="Candara"/>
            </a:endParaRPr>
          </a:p>
          <a:p>
            <a:pPr marL="240029" marR="334645">
              <a:lnSpc>
                <a:spcPct val="107100"/>
              </a:lnSpc>
              <a:spcBef>
                <a:spcPts val="254"/>
              </a:spcBef>
              <a:buClr>
                <a:srgbClr val="00A0E3"/>
              </a:buClr>
              <a:buSzPct val="85714"/>
              <a:buFont typeface="Wingdings"/>
              <a:buChar char=""/>
              <a:tabLst>
                <a:tab pos="315595" algn="l"/>
              </a:tabLst>
            </a:pPr>
            <a:r>
              <a:rPr sz="700" spc="10" dirty="0">
                <a:latin typeface="Candara"/>
                <a:cs typeface="Candara"/>
              </a:rPr>
              <a:t>Git allows</a:t>
            </a:r>
            <a:r>
              <a:rPr sz="700" spc="3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you</a:t>
            </a:r>
            <a:r>
              <a:rPr sz="700" spc="2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to</a:t>
            </a:r>
            <a:r>
              <a:rPr sz="700" spc="2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create branches</a:t>
            </a:r>
            <a:r>
              <a:rPr sz="700" spc="1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very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fast</a:t>
            </a:r>
            <a:r>
              <a:rPr sz="700" spc="15" dirty="0">
                <a:latin typeface="Candara"/>
                <a:cs typeface="Candara"/>
              </a:rPr>
              <a:t> and </a:t>
            </a:r>
            <a:r>
              <a:rPr sz="700" spc="10" dirty="0">
                <a:latin typeface="Candara"/>
                <a:cs typeface="Candara"/>
              </a:rPr>
              <a:t>cheaply</a:t>
            </a:r>
            <a:r>
              <a:rPr sz="700" spc="40" dirty="0">
                <a:latin typeface="Candara"/>
                <a:cs typeface="Candara"/>
              </a:rPr>
              <a:t> </a:t>
            </a:r>
            <a:r>
              <a:rPr sz="700" spc="5" dirty="0">
                <a:latin typeface="Candara"/>
                <a:cs typeface="Candara"/>
              </a:rPr>
              <a:t>in</a:t>
            </a:r>
            <a:r>
              <a:rPr sz="700" spc="10" dirty="0">
                <a:latin typeface="Candara"/>
                <a:cs typeface="Candara"/>
              </a:rPr>
              <a:t> terms</a:t>
            </a:r>
            <a:r>
              <a:rPr sz="700" spc="1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of</a:t>
            </a:r>
            <a:r>
              <a:rPr sz="700" spc="2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resource </a:t>
            </a:r>
            <a:r>
              <a:rPr sz="700" spc="15" dirty="0">
                <a:latin typeface="Candara"/>
                <a:cs typeface="Candara"/>
              </a:rPr>
              <a:t>consumption. </a:t>
            </a:r>
            <a:r>
              <a:rPr sz="700" spc="10" dirty="0">
                <a:latin typeface="Candara"/>
                <a:cs typeface="Candara"/>
              </a:rPr>
              <a:t>Developers</a:t>
            </a:r>
            <a:r>
              <a:rPr sz="700" spc="4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are </a:t>
            </a:r>
            <a:r>
              <a:rPr sz="700" spc="15" dirty="0">
                <a:latin typeface="Candara"/>
                <a:cs typeface="Candara"/>
              </a:rPr>
              <a:t> encouraged </a:t>
            </a:r>
            <a:r>
              <a:rPr sz="700" spc="10" dirty="0">
                <a:latin typeface="Candara"/>
                <a:cs typeface="Candara"/>
              </a:rPr>
              <a:t>to</a:t>
            </a:r>
            <a:r>
              <a:rPr sz="70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use</a:t>
            </a:r>
            <a:r>
              <a:rPr sz="70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branches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frequently.</a:t>
            </a:r>
            <a:endParaRPr sz="700" dirty="0">
              <a:latin typeface="Candara"/>
              <a:cs typeface="Candara"/>
            </a:endParaRPr>
          </a:p>
          <a:p>
            <a:pPr marL="240029" marR="265430">
              <a:lnSpc>
                <a:spcPct val="105700"/>
              </a:lnSpc>
              <a:spcBef>
                <a:spcPts val="265"/>
              </a:spcBef>
              <a:buClr>
                <a:srgbClr val="00A0E3"/>
              </a:buClr>
              <a:buSzPct val="85714"/>
              <a:buFont typeface="Wingdings"/>
              <a:buChar char=""/>
              <a:tabLst>
                <a:tab pos="315595" algn="l"/>
              </a:tabLst>
            </a:pPr>
            <a:r>
              <a:rPr sz="700" spc="5" dirty="0">
                <a:latin typeface="Candara"/>
                <a:cs typeface="Candara"/>
              </a:rPr>
              <a:t>If</a:t>
            </a:r>
            <a:r>
              <a:rPr sz="700" spc="1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you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decide to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work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on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a</a:t>
            </a:r>
            <a:r>
              <a:rPr sz="700" spc="10" dirty="0">
                <a:latin typeface="Candara"/>
                <a:cs typeface="Candara"/>
              </a:rPr>
              <a:t> branch,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you</a:t>
            </a:r>
            <a:r>
              <a:rPr sz="700" spc="35" dirty="0">
                <a:latin typeface="Candara"/>
                <a:cs typeface="Candara"/>
              </a:rPr>
              <a:t> </a:t>
            </a:r>
            <a:r>
              <a:rPr sz="700" i="1" spc="10" dirty="0">
                <a:latin typeface="Candara"/>
                <a:cs typeface="Candara"/>
              </a:rPr>
              <a:t>checkout</a:t>
            </a:r>
            <a:r>
              <a:rPr sz="700" i="1" spc="2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this branch.</a:t>
            </a:r>
            <a:r>
              <a:rPr sz="700" spc="15" dirty="0">
                <a:latin typeface="Candara"/>
                <a:cs typeface="Candara"/>
              </a:rPr>
              <a:t> </a:t>
            </a:r>
            <a:r>
              <a:rPr sz="700" spc="5" dirty="0">
                <a:latin typeface="Candara"/>
                <a:cs typeface="Candara"/>
              </a:rPr>
              <a:t>This</a:t>
            </a:r>
            <a:r>
              <a:rPr sz="700" spc="3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means</a:t>
            </a:r>
            <a:r>
              <a:rPr sz="700" spc="2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that</a:t>
            </a:r>
            <a:r>
              <a:rPr sz="700" spc="2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Git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moves</a:t>
            </a:r>
            <a:r>
              <a:rPr sz="700" spc="4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the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i="1" spc="10" dirty="0">
                <a:latin typeface="Candara"/>
                <a:cs typeface="Candara"/>
              </a:rPr>
              <a:t>HEAD</a:t>
            </a:r>
            <a:r>
              <a:rPr sz="700" i="1" spc="3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pointer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to </a:t>
            </a:r>
            <a:r>
              <a:rPr sz="700" spc="15" dirty="0">
                <a:latin typeface="Candara"/>
                <a:cs typeface="Candara"/>
              </a:rPr>
              <a:t> the</a:t>
            </a:r>
            <a:r>
              <a:rPr sz="700" spc="10" dirty="0">
                <a:latin typeface="Candara"/>
                <a:cs typeface="Candara"/>
              </a:rPr>
              <a:t> latest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commit </a:t>
            </a:r>
            <a:r>
              <a:rPr sz="700" spc="10" dirty="0">
                <a:latin typeface="Candara"/>
                <a:cs typeface="Candara"/>
              </a:rPr>
              <a:t>of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the</a:t>
            </a:r>
            <a:r>
              <a:rPr sz="700" spc="1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branch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and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populates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the</a:t>
            </a:r>
            <a:r>
              <a:rPr sz="700" spc="10" dirty="0">
                <a:latin typeface="Candara"/>
                <a:cs typeface="Candara"/>
              </a:rPr>
              <a:t> </a:t>
            </a:r>
            <a:r>
              <a:rPr sz="700" i="1" spc="10" dirty="0">
                <a:latin typeface="Candara"/>
                <a:cs typeface="Candara"/>
              </a:rPr>
              <a:t>working</a:t>
            </a:r>
            <a:r>
              <a:rPr sz="700" i="1" spc="20" dirty="0">
                <a:latin typeface="Candara"/>
                <a:cs typeface="Candara"/>
              </a:rPr>
              <a:t> </a:t>
            </a:r>
            <a:r>
              <a:rPr sz="700" i="1" spc="10" dirty="0">
                <a:latin typeface="Candara"/>
                <a:cs typeface="Candara"/>
              </a:rPr>
              <a:t>tree</a:t>
            </a:r>
            <a:r>
              <a:rPr sz="700" i="1" spc="2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with </a:t>
            </a:r>
            <a:r>
              <a:rPr sz="700" spc="15" dirty="0">
                <a:latin typeface="Candara"/>
                <a:cs typeface="Candara"/>
              </a:rPr>
              <a:t>the</a:t>
            </a:r>
            <a:r>
              <a:rPr sz="700" spc="10" dirty="0">
                <a:latin typeface="Candara"/>
                <a:cs typeface="Candara"/>
              </a:rPr>
              <a:t> content</a:t>
            </a:r>
            <a:r>
              <a:rPr sz="700" spc="1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of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this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commit.</a:t>
            </a:r>
            <a:endParaRPr sz="700" dirty="0">
              <a:latin typeface="Candara"/>
              <a:cs typeface="Candara"/>
            </a:endParaRPr>
          </a:p>
          <a:p>
            <a:pPr marL="240029" marR="348615">
              <a:lnSpc>
                <a:spcPct val="105700"/>
              </a:lnSpc>
              <a:spcBef>
                <a:spcPts val="275"/>
              </a:spcBef>
              <a:buClr>
                <a:srgbClr val="00A0E3"/>
              </a:buClr>
              <a:buSzPct val="85714"/>
              <a:buFont typeface="Wingdings"/>
              <a:buChar char=""/>
              <a:tabLst>
                <a:tab pos="315595" algn="l"/>
              </a:tabLst>
            </a:pPr>
            <a:r>
              <a:rPr sz="700" spc="15" dirty="0">
                <a:latin typeface="Candara"/>
                <a:cs typeface="Candara"/>
              </a:rPr>
              <a:t>Untracked</a:t>
            </a:r>
            <a:r>
              <a:rPr sz="700" spc="10" dirty="0">
                <a:latin typeface="Candara"/>
                <a:cs typeface="Candara"/>
              </a:rPr>
              <a:t> </a:t>
            </a:r>
            <a:r>
              <a:rPr sz="700" spc="5" dirty="0">
                <a:latin typeface="Candara"/>
                <a:cs typeface="Candara"/>
              </a:rPr>
              <a:t>files</a:t>
            </a:r>
            <a:r>
              <a:rPr sz="700" spc="10" dirty="0">
                <a:latin typeface="Candara"/>
                <a:cs typeface="Candara"/>
              </a:rPr>
              <a:t> remain</a:t>
            </a:r>
            <a:r>
              <a:rPr sz="700" spc="2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unchanged</a:t>
            </a:r>
            <a:r>
              <a:rPr sz="700" spc="2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and</a:t>
            </a:r>
            <a:r>
              <a:rPr sz="700" spc="10" dirty="0">
                <a:latin typeface="Candara"/>
                <a:cs typeface="Candara"/>
              </a:rPr>
              <a:t> are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available</a:t>
            </a:r>
            <a:r>
              <a:rPr sz="700" spc="15" dirty="0">
                <a:latin typeface="Candara"/>
                <a:cs typeface="Candara"/>
              </a:rPr>
              <a:t> </a:t>
            </a:r>
            <a:r>
              <a:rPr sz="700" spc="5" dirty="0">
                <a:latin typeface="Candara"/>
                <a:cs typeface="Candara"/>
              </a:rPr>
              <a:t>in</a:t>
            </a:r>
            <a:r>
              <a:rPr sz="700" spc="2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the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new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branch.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5" dirty="0">
                <a:latin typeface="Candara"/>
                <a:cs typeface="Candara"/>
              </a:rPr>
              <a:t>This</a:t>
            </a:r>
            <a:r>
              <a:rPr sz="700" spc="10" dirty="0">
                <a:latin typeface="Candara"/>
                <a:cs typeface="Candara"/>
              </a:rPr>
              <a:t> allows</a:t>
            </a:r>
            <a:r>
              <a:rPr sz="700" spc="2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you</a:t>
            </a:r>
            <a:r>
              <a:rPr sz="700" spc="2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to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create </a:t>
            </a:r>
            <a:r>
              <a:rPr sz="700" spc="15" dirty="0">
                <a:latin typeface="Candara"/>
                <a:cs typeface="Candara"/>
              </a:rPr>
              <a:t>a</a:t>
            </a:r>
            <a:r>
              <a:rPr sz="700" spc="1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branch </a:t>
            </a:r>
            <a:r>
              <a:rPr sz="700" spc="-13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for</a:t>
            </a:r>
            <a:r>
              <a:rPr sz="70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unstaged</a:t>
            </a:r>
            <a:r>
              <a:rPr sz="700" spc="1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and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uncommited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changes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at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any</a:t>
            </a:r>
            <a:r>
              <a:rPr sz="700" spc="10" dirty="0">
                <a:latin typeface="Candara"/>
                <a:cs typeface="Candara"/>
              </a:rPr>
              <a:t> point</a:t>
            </a:r>
            <a:r>
              <a:rPr sz="700" spc="15" dirty="0">
                <a:latin typeface="Candara"/>
                <a:cs typeface="Candara"/>
              </a:rPr>
              <a:t> </a:t>
            </a:r>
            <a:r>
              <a:rPr sz="700" spc="5" dirty="0">
                <a:latin typeface="Candara"/>
                <a:cs typeface="Candara"/>
              </a:rPr>
              <a:t>in</a:t>
            </a:r>
            <a:r>
              <a:rPr sz="700" spc="1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time.</a:t>
            </a:r>
            <a:endParaRPr sz="700" dirty="0">
              <a:latin typeface="Candara"/>
              <a:cs typeface="Candar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000" y="1219200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</a:pP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Working</a:t>
            </a:r>
            <a:r>
              <a:rPr sz="105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with</a:t>
            </a:r>
            <a:r>
              <a:rPr sz="105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Branches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Verdana"/>
              <a:cs typeface="Verdana"/>
            </a:endParaRPr>
          </a:p>
          <a:p>
            <a:pPr marL="314960" indent="-75565">
              <a:lnSpc>
                <a:spcPct val="100000"/>
              </a:lnSpc>
              <a:buClr>
                <a:srgbClr val="00A0E3"/>
              </a:buClr>
              <a:buSzPct val="85714"/>
              <a:buFont typeface="Wingdings"/>
              <a:buChar char=""/>
              <a:tabLst>
                <a:tab pos="315595" algn="l"/>
              </a:tabLst>
            </a:pPr>
            <a:r>
              <a:rPr sz="700" spc="10" dirty="0">
                <a:latin typeface="Candara"/>
                <a:cs typeface="Candara"/>
              </a:rPr>
              <a:t>Create</a:t>
            </a:r>
            <a:r>
              <a:rPr sz="700" spc="-2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new</a:t>
            </a:r>
            <a:r>
              <a:rPr sz="700" spc="-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branch</a:t>
            </a:r>
            <a:endParaRPr sz="700" dirty="0">
              <a:latin typeface="Candara"/>
              <a:cs typeface="Candara"/>
            </a:endParaRPr>
          </a:p>
          <a:p>
            <a:pPr marL="331470" marR="257810" indent="-88900">
              <a:lnSpc>
                <a:spcPct val="110000"/>
              </a:lnSpc>
              <a:spcBef>
                <a:spcPts val="254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5" dirty="0">
                <a:latin typeface="Candara"/>
                <a:cs typeface="Candara"/>
              </a:rPr>
              <a:t>You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can</a:t>
            </a:r>
            <a:r>
              <a:rPr sz="600" spc="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create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new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branch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via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10" dirty="0">
                <a:latin typeface="Candara"/>
                <a:cs typeface="Candara"/>
              </a:rPr>
              <a:t> git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branch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[newname]</a:t>
            </a:r>
            <a:r>
              <a:rPr sz="600" spc="-3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command.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This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command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allows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optionally</a:t>
            </a:r>
            <a:r>
              <a:rPr sz="600" spc="-3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to </a:t>
            </a:r>
            <a:r>
              <a:rPr sz="600" spc="10" dirty="0">
                <a:latin typeface="Candara"/>
                <a:cs typeface="Candara"/>
              </a:rPr>
              <a:t>specify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commit </a:t>
            </a:r>
            <a:r>
              <a:rPr sz="600" spc="2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id,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if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not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specified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currently</a:t>
            </a:r>
            <a:r>
              <a:rPr sz="600" spc="-3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checked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out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commit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will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be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used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to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create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branch.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3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b</a:t>
            </a:r>
            <a:r>
              <a:rPr sz="600" spc="15" dirty="0">
                <a:latin typeface="Candara"/>
                <a:cs typeface="Candara"/>
              </a:rPr>
              <a:t>ranch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testing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ch</a:t>
            </a:r>
            <a:r>
              <a:rPr sz="600" spc="10" dirty="0">
                <a:latin typeface="Candara"/>
                <a:cs typeface="Candara"/>
              </a:rPr>
              <a:t>e</a:t>
            </a:r>
            <a:r>
              <a:rPr sz="600" spc="15" dirty="0">
                <a:latin typeface="Candara"/>
                <a:cs typeface="Candara"/>
              </a:rPr>
              <a:t>cko</a:t>
            </a:r>
            <a:r>
              <a:rPr sz="600" spc="10" dirty="0">
                <a:latin typeface="Candara"/>
                <a:cs typeface="Candara"/>
              </a:rPr>
              <a:t>ut</a:t>
            </a:r>
            <a:r>
              <a:rPr sz="600" spc="-3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testing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4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5" dirty="0">
                <a:latin typeface="Candara"/>
                <a:cs typeface="Candara"/>
              </a:rPr>
              <a:t>echo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"Cool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new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feature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in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this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branch"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&gt;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test01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2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commit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-a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-m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"new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feature"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4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ch</a:t>
            </a:r>
            <a:r>
              <a:rPr sz="600" spc="10" dirty="0">
                <a:latin typeface="Candara"/>
                <a:cs typeface="Candara"/>
              </a:rPr>
              <a:t>e</a:t>
            </a:r>
            <a:r>
              <a:rPr sz="600" spc="15" dirty="0">
                <a:latin typeface="Candara"/>
                <a:cs typeface="Candara"/>
              </a:rPr>
              <a:t>cko</a:t>
            </a:r>
            <a:r>
              <a:rPr sz="600" spc="10" dirty="0">
                <a:latin typeface="Candara"/>
                <a:cs typeface="Candara"/>
              </a:rPr>
              <a:t>ut</a:t>
            </a:r>
            <a:r>
              <a:rPr sz="600" spc="-35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m</a:t>
            </a:r>
            <a:r>
              <a:rPr sz="600" spc="15" dirty="0">
                <a:latin typeface="Candara"/>
                <a:cs typeface="Candara"/>
              </a:rPr>
              <a:t>a</a:t>
            </a:r>
            <a:r>
              <a:rPr sz="600" spc="10" dirty="0">
                <a:latin typeface="Candara"/>
                <a:cs typeface="Candara"/>
              </a:rPr>
              <a:t>ster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2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5" dirty="0">
                <a:latin typeface="Candara"/>
                <a:cs typeface="Candara"/>
              </a:rPr>
              <a:t>cat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tes</a:t>
            </a:r>
            <a:r>
              <a:rPr sz="600" spc="15" dirty="0">
                <a:latin typeface="Candara"/>
                <a:cs typeface="Candara"/>
              </a:rPr>
              <a:t>t01</a:t>
            </a:r>
            <a:endParaRPr sz="600" dirty="0">
              <a:latin typeface="Candara"/>
              <a:cs typeface="Candara"/>
            </a:endParaRPr>
          </a:p>
          <a:p>
            <a:pPr marL="314960" indent="-75565">
              <a:lnSpc>
                <a:spcPct val="100000"/>
              </a:lnSpc>
              <a:spcBef>
                <a:spcPts val="310"/>
              </a:spcBef>
              <a:buClr>
                <a:srgbClr val="00A0E3"/>
              </a:buClr>
              <a:buSzPct val="85714"/>
              <a:buFont typeface="Wingdings"/>
              <a:buChar char=""/>
              <a:tabLst>
                <a:tab pos="315595" algn="l"/>
              </a:tabLst>
            </a:pPr>
            <a:r>
              <a:rPr sz="700" spc="-10" dirty="0">
                <a:latin typeface="Candara"/>
                <a:cs typeface="Candara"/>
              </a:rPr>
              <a:t>To</a:t>
            </a:r>
            <a:r>
              <a:rPr sz="700" spc="1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create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a branch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and</a:t>
            </a:r>
            <a:r>
              <a:rPr sz="700" spc="2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to</a:t>
            </a:r>
            <a:r>
              <a:rPr sz="70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switch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to</a:t>
            </a:r>
            <a:r>
              <a:rPr sz="700" spc="15" dirty="0">
                <a:latin typeface="Candara"/>
                <a:cs typeface="Candara"/>
              </a:rPr>
              <a:t> </a:t>
            </a:r>
            <a:r>
              <a:rPr sz="700" spc="5" dirty="0">
                <a:latin typeface="Candara"/>
                <a:cs typeface="Candara"/>
              </a:rPr>
              <a:t>it</a:t>
            </a:r>
            <a:r>
              <a:rPr sz="700" spc="10" dirty="0">
                <a:latin typeface="Candara"/>
                <a:cs typeface="Candara"/>
              </a:rPr>
              <a:t> at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the</a:t>
            </a:r>
            <a:r>
              <a:rPr sz="70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same </a:t>
            </a:r>
            <a:r>
              <a:rPr sz="700" spc="10" dirty="0">
                <a:latin typeface="Candara"/>
                <a:cs typeface="Candara"/>
              </a:rPr>
              <a:t>time</a:t>
            </a:r>
            <a:r>
              <a:rPr sz="70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you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can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use</a:t>
            </a:r>
            <a:r>
              <a:rPr sz="700" spc="-1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the</a:t>
            </a:r>
            <a:r>
              <a:rPr sz="700" spc="3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git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checkout</a:t>
            </a:r>
            <a:r>
              <a:rPr sz="700" spc="2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command</a:t>
            </a:r>
            <a:r>
              <a:rPr sz="700" spc="2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with</a:t>
            </a:r>
            <a:r>
              <a:rPr sz="700" spc="15" dirty="0">
                <a:latin typeface="Candara"/>
                <a:cs typeface="Candara"/>
              </a:rPr>
              <a:t> the </a:t>
            </a:r>
            <a:r>
              <a:rPr sz="700" i="1" spc="10" dirty="0">
                <a:latin typeface="Candara"/>
                <a:cs typeface="Candara"/>
              </a:rPr>
              <a:t>-b</a:t>
            </a:r>
            <a:endParaRPr sz="700" dirty="0">
              <a:latin typeface="Candara"/>
              <a:cs typeface="Candara"/>
            </a:endParaRPr>
          </a:p>
          <a:p>
            <a:pPr marL="240029">
              <a:lnSpc>
                <a:spcPct val="100000"/>
              </a:lnSpc>
              <a:spcBef>
                <a:spcPts val="60"/>
              </a:spcBef>
            </a:pPr>
            <a:r>
              <a:rPr sz="700" spc="10" dirty="0">
                <a:latin typeface="Candara"/>
                <a:cs typeface="Candara"/>
              </a:rPr>
              <a:t>parameter.</a:t>
            </a:r>
            <a:endParaRPr sz="7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3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ch</a:t>
            </a:r>
            <a:r>
              <a:rPr sz="600" spc="10" dirty="0">
                <a:latin typeface="Candara"/>
                <a:cs typeface="Candara"/>
              </a:rPr>
              <a:t>e</a:t>
            </a:r>
            <a:r>
              <a:rPr sz="600" spc="15" dirty="0">
                <a:latin typeface="Candara"/>
                <a:cs typeface="Candara"/>
              </a:rPr>
              <a:t>cko</a:t>
            </a:r>
            <a:r>
              <a:rPr sz="600" spc="10" dirty="0">
                <a:latin typeface="Candara"/>
                <a:cs typeface="Candara"/>
              </a:rPr>
              <a:t>ut</a:t>
            </a:r>
            <a:r>
              <a:rPr sz="600" spc="-35" dirty="0">
                <a:latin typeface="Candara"/>
                <a:cs typeface="Candara"/>
              </a:rPr>
              <a:t> </a:t>
            </a:r>
            <a:r>
              <a:rPr sz="600" dirty="0">
                <a:latin typeface="Candara"/>
                <a:cs typeface="Candara"/>
              </a:rPr>
              <a:t>-</a:t>
            </a:r>
            <a:r>
              <a:rPr sz="600" spc="20" dirty="0">
                <a:latin typeface="Candara"/>
                <a:cs typeface="Candara"/>
              </a:rPr>
              <a:t>b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bu</a:t>
            </a:r>
            <a:r>
              <a:rPr sz="600" spc="15" dirty="0">
                <a:latin typeface="Candara"/>
                <a:cs typeface="Candara"/>
              </a:rPr>
              <a:t>gr</a:t>
            </a:r>
            <a:r>
              <a:rPr sz="600" spc="10" dirty="0">
                <a:latin typeface="Candara"/>
                <a:cs typeface="Candara"/>
              </a:rPr>
              <a:t>ep</a:t>
            </a:r>
            <a:r>
              <a:rPr sz="600" spc="15" dirty="0">
                <a:latin typeface="Candara"/>
                <a:cs typeface="Candara"/>
              </a:rPr>
              <a:t>ort12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3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ch</a:t>
            </a:r>
            <a:r>
              <a:rPr sz="600" spc="10" dirty="0">
                <a:latin typeface="Candara"/>
                <a:cs typeface="Candara"/>
              </a:rPr>
              <a:t>e</a:t>
            </a:r>
            <a:r>
              <a:rPr sz="600" spc="15" dirty="0">
                <a:latin typeface="Candara"/>
                <a:cs typeface="Candara"/>
              </a:rPr>
              <a:t>cko</a:t>
            </a:r>
            <a:r>
              <a:rPr sz="600" spc="10" dirty="0">
                <a:latin typeface="Candara"/>
                <a:cs typeface="Candara"/>
              </a:rPr>
              <a:t>ut</a:t>
            </a:r>
            <a:r>
              <a:rPr sz="600" spc="-35" dirty="0">
                <a:latin typeface="Candara"/>
                <a:cs typeface="Candara"/>
              </a:rPr>
              <a:t> </a:t>
            </a:r>
            <a:r>
              <a:rPr sz="600" dirty="0">
                <a:latin typeface="Candara"/>
                <a:cs typeface="Candara"/>
              </a:rPr>
              <a:t>-</a:t>
            </a:r>
            <a:r>
              <a:rPr sz="600" spc="20" dirty="0">
                <a:latin typeface="Candara"/>
                <a:cs typeface="Candara"/>
              </a:rPr>
              <a:t>b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m</a:t>
            </a:r>
            <a:r>
              <a:rPr sz="600" spc="15" dirty="0">
                <a:latin typeface="Candara"/>
                <a:cs typeface="Candara"/>
              </a:rPr>
              <a:t>y</a:t>
            </a:r>
            <a:r>
              <a:rPr sz="600" spc="10" dirty="0">
                <a:latin typeface="Candara"/>
                <a:cs typeface="Candara"/>
              </a:rPr>
              <a:t>b</a:t>
            </a:r>
            <a:r>
              <a:rPr sz="600" spc="15" dirty="0">
                <a:latin typeface="Candara"/>
                <a:cs typeface="Candara"/>
              </a:rPr>
              <a:t>ranch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m</a:t>
            </a:r>
            <a:r>
              <a:rPr sz="600" spc="15" dirty="0">
                <a:latin typeface="Candara"/>
                <a:cs typeface="Candara"/>
              </a:rPr>
              <a:t>a</a:t>
            </a:r>
            <a:r>
              <a:rPr sz="600" spc="10" dirty="0">
                <a:latin typeface="Candara"/>
                <a:cs typeface="Candara"/>
              </a:rPr>
              <a:t>ster~1</a:t>
            </a:r>
            <a:endParaRPr sz="600" dirty="0">
              <a:latin typeface="Candara"/>
              <a:cs typeface="Candar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600" y="1295400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</a:pP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Working</a:t>
            </a:r>
            <a:r>
              <a:rPr sz="105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with</a:t>
            </a:r>
            <a:r>
              <a:rPr sz="105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Branches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Verdana"/>
              <a:cs typeface="Verdana"/>
            </a:endParaRPr>
          </a:p>
          <a:p>
            <a:pPr marL="314960" indent="-75565">
              <a:lnSpc>
                <a:spcPct val="100000"/>
              </a:lnSpc>
              <a:buClr>
                <a:srgbClr val="00A0E3"/>
              </a:buClr>
              <a:buSzPct val="85714"/>
              <a:buFont typeface="Wingdings"/>
              <a:buChar char=""/>
              <a:tabLst>
                <a:tab pos="315595" algn="l"/>
              </a:tabLst>
            </a:pPr>
            <a:r>
              <a:rPr sz="700" spc="15" dirty="0">
                <a:latin typeface="Candara"/>
                <a:cs typeface="Candara"/>
              </a:rPr>
              <a:t>Rename</a:t>
            </a:r>
            <a:r>
              <a:rPr sz="700" spc="-1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a</a:t>
            </a:r>
            <a:r>
              <a:rPr sz="700" spc="-1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branch</a:t>
            </a:r>
            <a:endParaRPr sz="7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5" dirty="0">
                <a:latin typeface="Candara"/>
                <a:cs typeface="Candara"/>
              </a:rPr>
              <a:t>Renaming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branch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can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be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done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with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following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command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4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branch</a:t>
            </a:r>
            <a:r>
              <a:rPr sz="600" spc="-3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-m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[old_name]</a:t>
            </a:r>
            <a:r>
              <a:rPr sz="600" spc="-3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[new_name]</a:t>
            </a:r>
            <a:endParaRPr sz="600" dirty="0">
              <a:latin typeface="Candara"/>
              <a:cs typeface="Candara"/>
            </a:endParaRPr>
          </a:p>
          <a:p>
            <a:pPr marL="314960" indent="-75565">
              <a:lnSpc>
                <a:spcPct val="100000"/>
              </a:lnSpc>
              <a:spcBef>
                <a:spcPts val="305"/>
              </a:spcBef>
              <a:buClr>
                <a:srgbClr val="00A0E3"/>
              </a:buClr>
              <a:buSzPct val="85714"/>
              <a:buFont typeface="Wingdings"/>
              <a:buChar char=""/>
              <a:tabLst>
                <a:tab pos="315595" algn="l"/>
              </a:tabLst>
            </a:pPr>
            <a:r>
              <a:rPr sz="700" spc="10" dirty="0">
                <a:latin typeface="Candara"/>
                <a:cs typeface="Candara"/>
              </a:rPr>
              <a:t>Delete</a:t>
            </a:r>
            <a:r>
              <a:rPr sz="700" spc="-1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a</a:t>
            </a:r>
            <a:r>
              <a:rPr sz="700" spc="-2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branch</a:t>
            </a:r>
            <a:endParaRPr sz="7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4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-5" dirty="0">
                <a:latin typeface="Candara"/>
                <a:cs typeface="Candara"/>
              </a:rPr>
              <a:t>To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delete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branch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which</a:t>
            </a:r>
            <a:r>
              <a:rPr sz="600" spc="-3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is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not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needed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anymore,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you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can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use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following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command.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2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branch</a:t>
            </a:r>
            <a:r>
              <a:rPr sz="600" spc="-3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-d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testing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4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b</a:t>
            </a:r>
            <a:r>
              <a:rPr sz="600" spc="15" dirty="0">
                <a:latin typeface="Candara"/>
                <a:cs typeface="Candara"/>
              </a:rPr>
              <a:t>ranch</a:t>
            </a:r>
            <a:endParaRPr sz="600" dirty="0">
              <a:latin typeface="Candara"/>
              <a:cs typeface="Candara"/>
            </a:endParaRPr>
          </a:p>
          <a:p>
            <a:pPr marL="314960" indent="-75565">
              <a:lnSpc>
                <a:spcPct val="100000"/>
              </a:lnSpc>
              <a:spcBef>
                <a:spcPts val="305"/>
              </a:spcBef>
              <a:buClr>
                <a:srgbClr val="00A0E3"/>
              </a:buClr>
              <a:buSzPct val="85714"/>
              <a:buFont typeface="Wingdings"/>
              <a:buChar char=""/>
              <a:tabLst>
                <a:tab pos="315595" algn="l"/>
              </a:tabLst>
            </a:pPr>
            <a:r>
              <a:rPr sz="700" spc="15" dirty="0">
                <a:latin typeface="Candara"/>
                <a:cs typeface="Candara"/>
              </a:rPr>
              <a:t>Push</a:t>
            </a:r>
            <a:r>
              <a:rPr sz="700" spc="-1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a</a:t>
            </a:r>
            <a:r>
              <a:rPr sz="700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branch</a:t>
            </a:r>
            <a:r>
              <a:rPr sz="700" spc="5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to</a:t>
            </a:r>
            <a:r>
              <a:rPr sz="700" spc="-5" dirty="0">
                <a:latin typeface="Candara"/>
                <a:cs typeface="Candara"/>
              </a:rPr>
              <a:t> </a:t>
            </a:r>
            <a:r>
              <a:rPr sz="700" spc="15" dirty="0">
                <a:latin typeface="Candara"/>
                <a:cs typeface="Candara"/>
              </a:rPr>
              <a:t>remote</a:t>
            </a:r>
            <a:r>
              <a:rPr sz="700" dirty="0">
                <a:latin typeface="Candara"/>
                <a:cs typeface="Candara"/>
              </a:rPr>
              <a:t> </a:t>
            </a:r>
            <a:r>
              <a:rPr sz="700" spc="10" dirty="0">
                <a:latin typeface="Candara"/>
                <a:cs typeface="Candara"/>
              </a:rPr>
              <a:t>repository</a:t>
            </a:r>
            <a:endParaRPr sz="700" dirty="0">
              <a:latin typeface="Candara"/>
              <a:cs typeface="Candara"/>
            </a:endParaRPr>
          </a:p>
          <a:p>
            <a:pPr marL="331470" marR="368935" indent="-88900">
              <a:lnSpc>
                <a:spcPct val="110000"/>
              </a:lnSpc>
              <a:spcBef>
                <a:spcPts val="254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5" dirty="0">
                <a:latin typeface="Candara"/>
                <a:cs typeface="Candara"/>
              </a:rPr>
              <a:t>By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default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Git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will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only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push </a:t>
            </a:r>
            <a:r>
              <a:rPr sz="600" spc="15" dirty="0">
                <a:latin typeface="Candara"/>
                <a:cs typeface="Candara"/>
              </a:rPr>
              <a:t>matching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branches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to</a:t>
            </a:r>
            <a:r>
              <a:rPr sz="600" spc="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remote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repository.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That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means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that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you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have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to</a:t>
            </a:r>
            <a:r>
              <a:rPr sz="600" spc="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manually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push </a:t>
            </a:r>
            <a:r>
              <a:rPr sz="600" spc="15" dirty="0">
                <a:latin typeface="Candara"/>
                <a:cs typeface="Candara"/>
              </a:rPr>
              <a:t>a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new </a:t>
            </a:r>
            <a:r>
              <a:rPr sz="600" spc="2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branch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once.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Afterwards</a:t>
            </a:r>
            <a:r>
              <a:rPr sz="600" spc="-4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"git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push"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will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also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push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new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branch.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4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pus</a:t>
            </a:r>
            <a:r>
              <a:rPr sz="600" spc="15" dirty="0">
                <a:latin typeface="Candara"/>
                <a:cs typeface="Candara"/>
              </a:rPr>
              <a:t>h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origin</a:t>
            </a:r>
            <a:r>
              <a:rPr sz="600" spc="-3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testing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2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ch</a:t>
            </a:r>
            <a:r>
              <a:rPr sz="600" spc="10" dirty="0">
                <a:latin typeface="Candara"/>
                <a:cs typeface="Candara"/>
              </a:rPr>
              <a:t>e</a:t>
            </a:r>
            <a:r>
              <a:rPr sz="600" spc="15" dirty="0">
                <a:latin typeface="Candara"/>
                <a:cs typeface="Candara"/>
              </a:rPr>
              <a:t>cko</a:t>
            </a:r>
            <a:r>
              <a:rPr sz="600" spc="10" dirty="0">
                <a:latin typeface="Candara"/>
                <a:cs typeface="Candara"/>
              </a:rPr>
              <a:t>ut</a:t>
            </a:r>
            <a:r>
              <a:rPr sz="600" spc="-3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testing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4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5" dirty="0">
                <a:latin typeface="Candara"/>
                <a:cs typeface="Candara"/>
              </a:rPr>
              <a:t>echo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"News</a:t>
            </a:r>
            <a:r>
              <a:rPr sz="600" spc="-3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for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you"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&gt;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test01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2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commit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-a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-m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"new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feature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in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branch"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40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pus</a:t>
            </a:r>
            <a:r>
              <a:rPr sz="600" spc="15" dirty="0">
                <a:latin typeface="Candara"/>
                <a:cs typeface="Candara"/>
              </a:rPr>
              <a:t>h</a:t>
            </a:r>
            <a:endParaRPr sz="600" dirty="0">
              <a:latin typeface="Candara"/>
              <a:cs typeface="Candar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1160" y="720851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</a:pP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Working</a:t>
            </a:r>
            <a:r>
              <a:rPr sz="105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with</a:t>
            </a:r>
            <a:r>
              <a:rPr sz="105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Branches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50" dirty="0">
              <a:latin typeface="Verdana"/>
              <a:cs typeface="Verdana"/>
            </a:endParaRPr>
          </a:p>
          <a:p>
            <a:pPr marL="294005" indent="-54610">
              <a:lnSpc>
                <a:spcPct val="100000"/>
              </a:lnSpc>
              <a:buClr>
                <a:srgbClr val="00A0E3"/>
              </a:buClr>
              <a:buSzPct val="80000"/>
              <a:buFont typeface="Wingdings"/>
              <a:buChar char=""/>
              <a:tabLst>
                <a:tab pos="294640" algn="l"/>
              </a:tabLst>
            </a:pPr>
            <a:r>
              <a:rPr sz="500" spc="10" dirty="0">
                <a:latin typeface="Candara"/>
                <a:cs typeface="Candara"/>
              </a:rPr>
              <a:t>Differe</a:t>
            </a:r>
            <a:r>
              <a:rPr sz="500" spc="5" dirty="0">
                <a:latin typeface="Candara"/>
                <a:cs typeface="Candara"/>
              </a:rPr>
              <a:t>n</a:t>
            </a:r>
            <a:r>
              <a:rPr sz="500" spc="10" dirty="0">
                <a:latin typeface="Candara"/>
                <a:cs typeface="Candara"/>
              </a:rPr>
              <a:t>ce</a:t>
            </a:r>
            <a:r>
              <a:rPr sz="500" spc="-30" dirty="0">
                <a:latin typeface="Candara"/>
                <a:cs typeface="Candara"/>
              </a:rPr>
              <a:t> </a:t>
            </a:r>
            <a:r>
              <a:rPr sz="500" spc="5" dirty="0">
                <a:latin typeface="Candara"/>
                <a:cs typeface="Candara"/>
              </a:rPr>
              <a:t>b</a:t>
            </a:r>
            <a:r>
              <a:rPr sz="500" spc="15" dirty="0">
                <a:latin typeface="Candara"/>
                <a:cs typeface="Candara"/>
              </a:rPr>
              <a:t>etween</a:t>
            </a:r>
            <a:r>
              <a:rPr sz="500" spc="-40" dirty="0">
                <a:latin typeface="Candara"/>
                <a:cs typeface="Candara"/>
              </a:rPr>
              <a:t> </a:t>
            </a:r>
            <a:r>
              <a:rPr sz="500" spc="5" dirty="0">
                <a:latin typeface="Candara"/>
                <a:cs typeface="Candara"/>
              </a:rPr>
              <a:t>b</a:t>
            </a:r>
            <a:r>
              <a:rPr sz="500" spc="10" dirty="0">
                <a:latin typeface="Candara"/>
                <a:cs typeface="Candara"/>
              </a:rPr>
              <a:t>ranches</a:t>
            </a:r>
            <a:endParaRPr sz="5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400" spc="10" dirty="0">
                <a:latin typeface="Candara"/>
                <a:cs typeface="Candara"/>
              </a:rPr>
              <a:t>To</a:t>
            </a:r>
            <a:r>
              <a:rPr sz="40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see</a:t>
            </a:r>
            <a:r>
              <a:rPr sz="400" spc="1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the</a:t>
            </a:r>
            <a:r>
              <a:rPr sz="40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difference</a:t>
            </a:r>
            <a:r>
              <a:rPr sz="400" spc="2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between</a:t>
            </a:r>
            <a:r>
              <a:rPr sz="400" spc="10" dirty="0">
                <a:latin typeface="Candara"/>
                <a:cs typeface="Candara"/>
              </a:rPr>
              <a:t> two</a:t>
            </a:r>
            <a:r>
              <a:rPr sz="400" spc="-1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branches</a:t>
            </a:r>
            <a:r>
              <a:rPr sz="400" spc="3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you can</a:t>
            </a:r>
            <a:r>
              <a:rPr sz="400" spc="1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use</a:t>
            </a:r>
            <a:r>
              <a:rPr sz="400" spc="-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the</a:t>
            </a:r>
            <a:r>
              <a:rPr sz="400" spc="1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following</a:t>
            </a:r>
            <a:r>
              <a:rPr sz="400" dirty="0">
                <a:latin typeface="Candara"/>
                <a:cs typeface="Candara"/>
              </a:rPr>
              <a:t> </a:t>
            </a:r>
            <a:r>
              <a:rPr sz="400" spc="10" dirty="0">
                <a:latin typeface="Candara"/>
                <a:cs typeface="Candara"/>
              </a:rPr>
              <a:t>command.</a:t>
            </a:r>
            <a:endParaRPr sz="4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A0E3"/>
              </a:buClr>
              <a:buFont typeface="Wingdings"/>
              <a:buChar char=""/>
            </a:pPr>
            <a:endParaRPr sz="45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400" spc="5" dirty="0">
                <a:latin typeface="Candara"/>
                <a:cs typeface="Candara"/>
              </a:rPr>
              <a:t>git</a:t>
            </a:r>
            <a:r>
              <a:rPr sz="400" spc="-1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diff</a:t>
            </a:r>
            <a:r>
              <a:rPr sz="40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master</a:t>
            </a:r>
            <a:r>
              <a:rPr sz="400" spc="-1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your_branch</a:t>
            </a:r>
            <a:endParaRPr sz="4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</a:pPr>
            <a:endParaRPr sz="450" dirty="0">
              <a:latin typeface="Candara"/>
              <a:cs typeface="Candara"/>
            </a:endParaRPr>
          </a:p>
          <a:p>
            <a:pPr marL="294005" indent="-54610">
              <a:lnSpc>
                <a:spcPct val="100000"/>
              </a:lnSpc>
              <a:buClr>
                <a:srgbClr val="00A0E3"/>
              </a:buClr>
              <a:buSzPct val="80000"/>
              <a:buFont typeface="Wingdings"/>
              <a:buChar char=""/>
              <a:tabLst>
                <a:tab pos="294640" algn="l"/>
              </a:tabLst>
            </a:pPr>
            <a:r>
              <a:rPr sz="500" spc="15" dirty="0">
                <a:latin typeface="Candara"/>
                <a:cs typeface="Candara"/>
              </a:rPr>
              <a:t>Remote</a:t>
            </a:r>
            <a:r>
              <a:rPr sz="500" spc="-20" dirty="0">
                <a:latin typeface="Candara"/>
                <a:cs typeface="Candara"/>
              </a:rPr>
              <a:t> </a:t>
            </a:r>
            <a:r>
              <a:rPr sz="500" spc="10" dirty="0">
                <a:latin typeface="Candara"/>
                <a:cs typeface="Candara"/>
              </a:rPr>
              <a:t>trac</a:t>
            </a:r>
            <a:r>
              <a:rPr sz="500" spc="5" dirty="0">
                <a:latin typeface="Candara"/>
                <a:cs typeface="Candara"/>
              </a:rPr>
              <a:t>k</a:t>
            </a:r>
            <a:r>
              <a:rPr sz="500" spc="10" dirty="0">
                <a:latin typeface="Candara"/>
                <a:cs typeface="Candara"/>
              </a:rPr>
              <a:t>ing</a:t>
            </a:r>
            <a:r>
              <a:rPr sz="500" spc="-35" dirty="0">
                <a:latin typeface="Candara"/>
                <a:cs typeface="Candara"/>
              </a:rPr>
              <a:t> </a:t>
            </a:r>
            <a:r>
              <a:rPr sz="500" spc="5" dirty="0">
                <a:latin typeface="Candara"/>
                <a:cs typeface="Candara"/>
              </a:rPr>
              <a:t>b</a:t>
            </a:r>
            <a:r>
              <a:rPr sz="500" spc="10" dirty="0">
                <a:latin typeface="Candara"/>
                <a:cs typeface="Candara"/>
              </a:rPr>
              <a:t>ranches</a:t>
            </a:r>
            <a:endParaRPr sz="5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400" spc="5" dirty="0">
                <a:latin typeface="Candara"/>
                <a:cs typeface="Candara"/>
              </a:rPr>
              <a:t>Your local Git repository</a:t>
            </a:r>
            <a:r>
              <a:rPr sz="400" spc="1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contains references</a:t>
            </a:r>
            <a:r>
              <a:rPr sz="400" spc="3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to</a:t>
            </a:r>
            <a:r>
              <a:rPr sz="400" spc="-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the</a:t>
            </a:r>
            <a:r>
              <a:rPr sz="400" spc="1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state</a:t>
            </a:r>
            <a:r>
              <a:rPr sz="400" spc="-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of</a:t>
            </a:r>
            <a:r>
              <a:rPr sz="400" spc="2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the</a:t>
            </a:r>
            <a:r>
              <a:rPr sz="40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branches</a:t>
            </a:r>
            <a:r>
              <a:rPr sz="400" spc="35" dirty="0">
                <a:latin typeface="Candara"/>
                <a:cs typeface="Candara"/>
              </a:rPr>
              <a:t> </a:t>
            </a:r>
            <a:r>
              <a:rPr sz="400" spc="10" dirty="0">
                <a:latin typeface="Candara"/>
                <a:cs typeface="Candara"/>
              </a:rPr>
              <a:t>on</a:t>
            </a:r>
            <a:r>
              <a:rPr sz="400" spc="1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the</a:t>
            </a:r>
            <a:r>
              <a:rPr sz="40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remote repositories to</a:t>
            </a:r>
            <a:r>
              <a:rPr sz="400" spc="10" dirty="0">
                <a:latin typeface="Candara"/>
                <a:cs typeface="Candara"/>
              </a:rPr>
              <a:t> which</a:t>
            </a:r>
            <a:r>
              <a:rPr sz="400" spc="1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it</a:t>
            </a:r>
            <a:r>
              <a:rPr sz="400" spc="-1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is</a:t>
            </a:r>
            <a:r>
              <a:rPr sz="400" spc="2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connected.</a:t>
            </a:r>
            <a:r>
              <a:rPr sz="400" spc="-10" dirty="0">
                <a:latin typeface="Candara"/>
                <a:cs typeface="Candara"/>
              </a:rPr>
              <a:t> </a:t>
            </a:r>
            <a:r>
              <a:rPr sz="400" spc="10" dirty="0">
                <a:latin typeface="Candara"/>
                <a:cs typeface="Candara"/>
              </a:rPr>
              <a:t>These</a:t>
            </a:r>
            <a:r>
              <a:rPr sz="400" spc="1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local</a:t>
            </a:r>
            <a:r>
              <a:rPr sz="400" spc="5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references</a:t>
            </a:r>
            <a:r>
              <a:rPr sz="400" spc="3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are</a:t>
            </a:r>
            <a:r>
              <a:rPr sz="400" spc="1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called</a:t>
            </a:r>
            <a:r>
              <a:rPr sz="400" spc="15" dirty="0">
                <a:latin typeface="Candara"/>
                <a:cs typeface="Candara"/>
              </a:rPr>
              <a:t> </a:t>
            </a:r>
            <a:r>
              <a:rPr sz="400" i="1" spc="10" dirty="0">
                <a:latin typeface="Candara"/>
                <a:cs typeface="Candara"/>
              </a:rPr>
              <a:t>remote</a:t>
            </a:r>
            <a:r>
              <a:rPr sz="400" i="1" spc="-15" dirty="0">
                <a:latin typeface="Candara"/>
                <a:cs typeface="Candara"/>
              </a:rPr>
              <a:t> </a:t>
            </a:r>
            <a:r>
              <a:rPr sz="400" i="1" spc="5" dirty="0">
                <a:latin typeface="Candara"/>
                <a:cs typeface="Candara"/>
              </a:rPr>
              <a:t>tracking</a:t>
            </a:r>
            <a:r>
              <a:rPr sz="400" i="1" spc="10" dirty="0">
                <a:latin typeface="Candara"/>
                <a:cs typeface="Candara"/>
              </a:rPr>
              <a:t> </a:t>
            </a:r>
            <a:r>
              <a:rPr sz="400" i="1" spc="5" dirty="0">
                <a:latin typeface="Candara"/>
                <a:cs typeface="Candara"/>
              </a:rPr>
              <a:t>branches</a:t>
            </a:r>
            <a:r>
              <a:rPr sz="400" spc="5" dirty="0">
                <a:latin typeface="Candara"/>
                <a:cs typeface="Candara"/>
              </a:rPr>
              <a:t>.</a:t>
            </a:r>
            <a:endParaRPr sz="4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A0E3"/>
              </a:buClr>
              <a:buFont typeface="Wingdings"/>
              <a:buChar char=""/>
            </a:pPr>
            <a:endParaRPr sz="45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400" spc="5" dirty="0">
                <a:latin typeface="Candara"/>
                <a:cs typeface="Candara"/>
              </a:rPr>
              <a:t>You can</a:t>
            </a:r>
            <a:r>
              <a:rPr sz="400" spc="1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see</a:t>
            </a:r>
            <a:r>
              <a:rPr sz="40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your</a:t>
            </a:r>
            <a:r>
              <a:rPr sz="400" spc="10" dirty="0">
                <a:latin typeface="Candara"/>
                <a:cs typeface="Candara"/>
              </a:rPr>
              <a:t> </a:t>
            </a:r>
            <a:r>
              <a:rPr sz="400" i="1" spc="10" dirty="0">
                <a:latin typeface="Candara"/>
                <a:cs typeface="Candara"/>
              </a:rPr>
              <a:t>remote</a:t>
            </a:r>
            <a:r>
              <a:rPr sz="400" i="1" spc="-15" dirty="0">
                <a:latin typeface="Candara"/>
                <a:cs typeface="Candara"/>
              </a:rPr>
              <a:t> </a:t>
            </a:r>
            <a:r>
              <a:rPr sz="400" i="1" spc="5" dirty="0">
                <a:latin typeface="Candara"/>
                <a:cs typeface="Candara"/>
              </a:rPr>
              <a:t>tracking branches</a:t>
            </a:r>
            <a:r>
              <a:rPr sz="400" i="1" spc="2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with</a:t>
            </a:r>
            <a:r>
              <a:rPr sz="40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the</a:t>
            </a:r>
            <a:r>
              <a:rPr sz="40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following </a:t>
            </a:r>
            <a:r>
              <a:rPr sz="400" spc="10" dirty="0">
                <a:latin typeface="Candara"/>
                <a:cs typeface="Candara"/>
              </a:rPr>
              <a:t>command</a:t>
            </a:r>
            <a:endParaRPr sz="4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A0E3"/>
              </a:buClr>
              <a:buFont typeface="Wingdings"/>
              <a:buChar char=""/>
            </a:pPr>
            <a:endParaRPr sz="45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400" spc="5" dirty="0">
                <a:latin typeface="Candara"/>
                <a:cs typeface="Candara"/>
              </a:rPr>
              <a:t>git</a:t>
            </a:r>
            <a:r>
              <a:rPr sz="400" spc="-2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branch</a:t>
            </a:r>
            <a:r>
              <a:rPr sz="400" spc="-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-r</a:t>
            </a:r>
            <a:endParaRPr sz="4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A0E3"/>
              </a:buClr>
              <a:buFont typeface="Wingdings"/>
              <a:buChar char=""/>
            </a:pPr>
            <a:endParaRPr sz="45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400" spc="10" dirty="0">
                <a:latin typeface="Candara"/>
                <a:cs typeface="Candara"/>
              </a:rPr>
              <a:t>To</a:t>
            </a:r>
            <a:r>
              <a:rPr sz="400" spc="5" dirty="0">
                <a:latin typeface="Candara"/>
                <a:cs typeface="Candara"/>
              </a:rPr>
              <a:t> see</a:t>
            </a:r>
            <a:r>
              <a:rPr sz="400" spc="10" dirty="0">
                <a:latin typeface="Candara"/>
                <a:cs typeface="Candara"/>
              </a:rPr>
              <a:t> </a:t>
            </a:r>
            <a:r>
              <a:rPr sz="400" dirty="0">
                <a:latin typeface="Candara"/>
                <a:cs typeface="Candara"/>
              </a:rPr>
              <a:t>all</a:t>
            </a:r>
            <a:r>
              <a:rPr sz="400" spc="1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branches</a:t>
            </a:r>
            <a:r>
              <a:rPr sz="400" spc="3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or</a:t>
            </a:r>
            <a:r>
              <a:rPr sz="400" spc="1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only</a:t>
            </a:r>
            <a:r>
              <a:rPr sz="400" spc="1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the</a:t>
            </a:r>
            <a:r>
              <a:rPr sz="40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local</a:t>
            </a:r>
            <a:r>
              <a:rPr sz="400" spc="1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branches</a:t>
            </a:r>
            <a:r>
              <a:rPr sz="400" spc="3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you</a:t>
            </a:r>
            <a:r>
              <a:rPr sz="400" spc="1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can</a:t>
            </a:r>
            <a:r>
              <a:rPr sz="400" spc="1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use</a:t>
            </a:r>
            <a:r>
              <a:rPr sz="40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the</a:t>
            </a:r>
            <a:r>
              <a:rPr sz="40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following</a:t>
            </a:r>
            <a:r>
              <a:rPr sz="400" spc="15" dirty="0">
                <a:latin typeface="Candara"/>
                <a:cs typeface="Candara"/>
              </a:rPr>
              <a:t> </a:t>
            </a:r>
            <a:r>
              <a:rPr sz="400" spc="10" dirty="0">
                <a:latin typeface="Candara"/>
                <a:cs typeface="Candara"/>
              </a:rPr>
              <a:t>commands</a:t>
            </a:r>
            <a:endParaRPr sz="4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A0E3"/>
              </a:buClr>
              <a:buFont typeface="Wingdings"/>
              <a:buChar char=""/>
            </a:pPr>
            <a:endParaRPr sz="45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400" i="1" spc="10" dirty="0">
                <a:latin typeface="Candara"/>
                <a:cs typeface="Candara"/>
              </a:rPr>
              <a:t>#</a:t>
            </a:r>
            <a:r>
              <a:rPr sz="400" i="1" spc="-10" dirty="0">
                <a:latin typeface="Candara"/>
                <a:cs typeface="Candara"/>
              </a:rPr>
              <a:t> </a:t>
            </a:r>
            <a:r>
              <a:rPr sz="400" i="1" spc="5" dirty="0">
                <a:latin typeface="Candara"/>
                <a:cs typeface="Candara"/>
              </a:rPr>
              <a:t>list</a:t>
            </a:r>
            <a:r>
              <a:rPr sz="400" i="1" spc="-5" dirty="0">
                <a:latin typeface="Candara"/>
                <a:cs typeface="Candara"/>
              </a:rPr>
              <a:t> </a:t>
            </a:r>
            <a:r>
              <a:rPr sz="400" i="1" spc="5" dirty="0">
                <a:latin typeface="Candara"/>
                <a:cs typeface="Candara"/>
              </a:rPr>
              <a:t>all</a:t>
            </a:r>
            <a:r>
              <a:rPr sz="400" i="1" spc="-10" dirty="0">
                <a:latin typeface="Candara"/>
                <a:cs typeface="Candara"/>
              </a:rPr>
              <a:t> </a:t>
            </a:r>
            <a:r>
              <a:rPr sz="400" i="1" spc="5" dirty="0">
                <a:latin typeface="Candara"/>
                <a:cs typeface="Candara"/>
              </a:rPr>
              <a:t>local</a:t>
            </a:r>
            <a:r>
              <a:rPr sz="400" i="1" spc="-10" dirty="0">
                <a:latin typeface="Candara"/>
                <a:cs typeface="Candara"/>
              </a:rPr>
              <a:t> </a:t>
            </a:r>
            <a:r>
              <a:rPr sz="400" i="1" spc="5" dirty="0">
                <a:latin typeface="Candara"/>
                <a:cs typeface="Candara"/>
              </a:rPr>
              <a:t>branches</a:t>
            </a:r>
            <a:endParaRPr sz="4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A0E3"/>
              </a:buClr>
              <a:buFont typeface="Wingdings"/>
              <a:buChar char=""/>
            </a:pPr>
            <a:endParaRPr sz="45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400" spc="10" dirty="0">
                <a:latin typeface="Candara"/>
                <a:cs typeface="Candara"/>
              </a:rPr>
              <a:t>g</a:t>
            </a:r>
            <a:r>
              <a:rPr sz="400" spc="5" dirty="0">
                <a:latin typeface="Candara"/>
                <a:cs typeface="Candara"/>
              </a:rPr>
              <a:t>it</a:t>
            </a:r>
            <a:r>
              <a:rPr sz="400" dirty="0">
                <a:latin typeface="Candara"/>
                <a:cs typeface="Candara"/>
              </a:rPr>
              <a:t> bra</a:t>
            </a:r>
            <a:r>
              <a:rPr sz="400" spc="10" dirty="0">
                <a:latin typeface="Candara"/>
                <a:cs typeface="Candara"/>
              </a:rPr>
              <a:t>nch</a:t>
            </a:r>
            <a:endParaRPr sz="4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A0E3"/>
              </a:buClr>
              <a:buFont typeface="Wingdings"/>
              <a:buChar char=""/>
            </a:pPr>
            <a:endParaRPr sz="45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400" i="1" spc="10" dirty="0">
                <a:latin typeface="Candara"/>
                <a:cs typeface="Candara"/>
              </a:rPr>
              <a:t>#</a:t>
            </a:r>
            <a:r>
              <a:rPr sz="400" i="1" spc="-5" dirty="0">
                <a:latin typeface="Candara"/>
                <a:cs typeface="Candara"/>
              </a:rPr>
              <a:t> </a:t>
            </a:r>
            <a:r>
              <a:rPr sz="400" i="1" spc="5" dirty="0">
                <a:latin typeface="Candara"/>
                <a:cs typeface="Candara"/>
              </a:rPr>
              <a:t>list</a:t>
            </a:r>
            <a:r>
              <a:rPr sz="400" i="1" spc="-10" dirty="0">
                <a:latin typeface="Candara"/>
                <a:cs typeface="Candara"/>
              </a:rPr>
              <a:t> </a:t>
            </a:r>
            <a:r>
              <a:rPr sz="400" i="1" spc="5" dirty="0">
                <a:latin typeface="Candara"/>
                <a:cs typeface="Candara"/>
              </a:rPr>
              <a:t>local</a:t>
            </a:r>
            <a:r>
              <a:rPr sz="400" i="1" spc="-5" dirty="0">
                <a:latin typeface="Candara"/>
                <a:cs typeface="Candara"/>
              </a:rPr>
              <a:t> </a:t>
            </a:r>
            <a:r>
              <a:rPr sz="400" i="1" spc="5" dirty="0">
                <a:latin typeface="Candara"/>
                <a:cs typeface="Candara"/>
              </a:rPr>
              <a:t>and</a:t>
            </a:r>
            <a:r>
              <a:rPr sz="400" i="1" spc="-15" dirty="0">
                <a:latin typeface="Candara"/>
                <a:cs typeface="Candara"/>
              </a:rPr>
              <a:t> </a:t>
            </a:r>
            <a:r>
              <a:rPr sz="400" i="1" spc="10" dirty="0">
                <a:latin typeface="Candara"/>
                <a:cs typeface="Candara"/>
              </a:rPr>
              <a:t>remote</a:t>
            </a:r>
            <a:r>
              <a:rPr sz="400" i="1" spc="-20" dirty="0">
                <a:latin typeface="Candara"/>
                <a:cs typeface="Candara"/>
              </a:rPr>
              <a:t> </a:t>
            </a:r>
            <a:r>
              <a:rPr sz="400" i="1" spc="5" dirty="0">
                <a:latin typeface="Candara"/>
                <a:cs typeface="Candara"/>
              </a:rPr>
              <a:t>braches</a:t>
            </a:r>
            <a:endParaRPr sz="4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A0E3"/>
              </a:buClr>
              <a:buFont typeface="Wingdings"/>
              <a:buChar char=""/>
            </a:pPr>
            <a:endParaRPr sz="45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400" spc="5" dirty="0">
                <a:latin typeface="Candara"/>
                <a:cs typeface="Candara"/>
              </a:rPr>
              <a:t>git</a:t>
            </a:r>
            <a:r>
              <a:rPr sz="400" spc="-2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branch</a:t>
            </a:r>
            <a:r>
              <a:rPr sz="400" spc="-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-a</a:t>
            </a:r>
            <a:endParaRPr sz="4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</a:pPr>
            <a:endParaRPr sz="450" dirty="0">
              <a:latin typeface="Candara"/>
              <a:cs typeface="Candara"/>
            </a:endParaRPr>
          </a:p>
          <a:p>
            <a:pPr marL="294005" indent="-54610">
              <a:lnSpc>
                <a:spcPct val="100000"/>
              </a:lnSpc>
              <a:buClr>
                <a:srgbClr val="00A0E3"/>
              </a:buClr>
              <a:buSzPct val="80000"/>
              <a:buFont typeface="Wingdings"/>
              <a:buChar char=""/>
              <a:tabLst>
                <a:tab pos="294640" algn="l"/>
              </a:tabLst>
            </a:pPr>
            <a:r>
              <a:rPr sz="500" spc="10" dirty="0">
                <a:latin typeface="Candara"/>
                <a:cs typeface="Candara"/>
              </a:rPr>
              <a:t>Delete</a:t>
            </a:r>
            <a:r>
              <a:rPr sz="500" spc="-20" dirty="0">
                <a:latin typeface="Candara"/>
                <a:cs typeface="Candara"/>
              </a:rPr>
              <a:t> </a:t>
            </a:r>
            <a:r>
              <a:rPr sz="500" spc="10" dirty="0">
                <a:latin typeface="Candara"/>
                <a:cs typeface="Candara"/>
              </a:rPr>
              <a:t>a</a:t>
            </a:r>
            <a:r>
              <a:rPr sz="500" dirty="0">
                <a:latin typeface="Candara"/>
                <a:cs typeface="Candara"/>
              </a:rPr>
              <a:t> </a:t>
            </a:r>
            <a:r>
              <a:rPr sz="500" spc="10" dirty="0">
                <a:latin typeface="Candara"/>
                <a:cs typeface="Candara"/>
              </a:rPr>
              <a:t>remote</a:t>
            </a:r>
            <a:r>
              <a:rPr sz="500" spc="-20" dirty="0">
                <a:latin typeface="Candara"/>
                <a:cs typeface="Candara"/>
              </a:rPr>
              <a:t> </a:t>
            </a:r>
            <a:r>
              <a:rPr sz="500" spc="5" dirty="0">
                <a:latin typeface="Candara"/>
                <a:cs typeface="Candara"/>
              </a:rPr>
              <a:t>b</a:t>
            </a:r>
            <a:r>
              <a:rPr sz="500" spc="10" dirty="0">
                <a:latin typeface="Candara"/>
                <a:cs typeface="Candara"/>
              </a:rPr>
              <a:t>ranch</a:t>
            </a:r>
            <a:endParaRPr sz="5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400" spc="5" dirty="0">
                <a:latin typeface="Candara"/>
                <a:cs typeface="Candara"/>
              </a:rPr>
              <a:t>It is also save</a:t>
            </a:r>
            <a:r>
              <a:rPr sz="400" spc="1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to</a:t>
            </a:r>
            <a:r>
              <a:rPr sz="400" spc="1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delete</a:t>
            </a:r>
            <a:r>
              <a:rPr sz="40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a</a:t>
            </a:r>
            <a:r>
              <a:rPr sz="400" spc="1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remote</a:t>
            </a:r>
            <a:r>
              <a:rPr sz="40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branch</a:t>
            </a:r>
            <a:r>
              <a:rPr sz="400" spc="3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in</a:t>
            </a:r>
            <a:r>
              <a:rPr sz="400" spc="1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your</a:t>
            </a:r>
            <a:r>
              <a:rPr sz="400" spc="-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local</a:t>
            </a:r>
            <a:r>
              <a:rPr sz="400" spc="3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Git repository.</a:t>
            </a:r>
            <a:r>
              <a:rPr sz="400" spc="1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You can</a:t>
            </a:r>
            <a:r>
              <a:rPr sz="400" spc="1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use</a:t>
            </a:r>
            <a:r>
              <a:rPr sz="40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the</a:t>
            </a:r>
            <a:r>
              <a:rPr sz="40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following</a:t>
            </a:r>
            <a:r>
              <a:rPr sz="400" dirty="0">
                <a:latin typeface="Candara"/>
                <a:cs typeface="Candara"/>
              </a:rPr>
              <a:t> </a:t>
            </a:r>
            <a:r>
              <a:rPr sz="400" spc="10" dirty="0">
                <a:latin typeface="Candara"/>
                <a:cs typeface="Candara"/>
              </a:rPr>
              <a:t>command</a:t>
            </a:r>
            <a:r>
              <a:rPr sz="400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for that.</a:t>
            </a:r>
            <a:endParaRPr sz="4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A0E3"/>
              </a:buClr>
              <a:buFont typeface="Wingdings"/>
              <a:buChar char=""/>
            </a:pPr>
            <a:endParaRPr sz="45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400" spc="5" dirty="0">
                <a:latin typeface="Candara"/>
                <a:cs typeface="Candara"/>
              </a:rPr>
              <a:t>git</a:t>
            </a:r>
            <a:r>
              <a:rPr sz="400" spc="-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branch</a:t>
            </a:r>
            <a:r>
              <a:rPr sz="400" spc="1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-d -r</a:t>
            </a:r>
            <a:r>
              <a:rPr sz="400" spc="-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origin/&lt;remote</a:t>
            </a:r>
            <a:r>
              <a:rPr sz="400" spc="-15" dirty="0">
                <a:latin typeface="Candara"/>
                <a:cs typeface="Candara"/>
              </a:rPr>
              <a:t> </a:t>
            </a:r>
            <a:r>
              <a:rPr sz="400" spc="5" dirty="0">
                <a:latin typeface="Candara"/>
                <a:cs typeface="Candara"/>
              </a:rPr>
              <a:t>branch&gt;</a:t>
            </a:r>
            <a:endParaRPr sz="400" dirty="0">
              <a:latin typeface="Candara"/>
              <a:cs typeface="Candar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407" y="191769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WebDriver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XUnit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1200" y="1143000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</a:pP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Working</a:t>
            </a:r>
            <a:r>
              <a:rPr sz="105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with</a:t>
            </a:r>
            <a:r>
              <a:rPr sz="105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Branches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Verdana"/>
              <a:cs typeface="Verdana"/>
            </a:endParaRPr>
          </a:p>
          <a:p>
            <a:pPr marL="331470" marR="235585" indent="-88900">
              <a:lnSpc>
                <a:spcPct val="110000"/>
              </a:lnSpc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5" dirty="0">
                <a:latin typeface="Candara"/>
                <a:cs typeface="Candara"/>
              </a:rPr>
              <a:t>You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can</a:t>
            </a:r>
            <a:r>
              <a:rPr sz="600" spc="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create</a:t>
            </a:r>
            <a:r>
              <a:rPr sz="600" spc="-20" dirty="0">
                <a:latin typeface="Candara"/>
                <a:cs typeface="Candara"/>
              </a:rPr>
              <a:t> </a:t>
            </a:r>
            <a:r>
              <a:rPr sz="600" spc="20" dirty="0">
                <a:latin typeface="Candara"/>
                <a:cs typeface="Candara"/>
              </a:rPr>
              <a:t>new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tracking</a:t>
            </a:r>
            <a:r>
              <a:rPr sz="600" i="1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branches</a:t>
            </a:r>
            <a:r>
              <a:rPr sz="600" i="1" spc="2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by specifying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30" dirty="0">
                <a:latin typeface="Candara"/>
                <a:cs typeface="Candara"/>
              </a:rPr>
              <a:t> </a:t>
            </a:r>
            <a:r>
              <a:rPr sz="600" i="1" spc="15" dirty="0">
                <a:latin typeface="Candara"/>
                <a:cs typeface="Candara"/>
              </a:rPr>
              <a:t>remote</a:t>
            </a:r>
            <a:r>
              <a:rPr sz="600" i="1" spc="-5" dirty="0">
                <a:latin typeface="Candara"/>
                <a:cs typeface="Candara"/>
              </a:rPr>
              <a:t> </a:t>
            </a:r>
            <a:r>
              <a:rPr sz="600" i="1" spc="10" dirty="0">
                <a:latin typeface="Candara"/>
                <a:cs typeface="Candara"/>
              </a:rPr>
              <a:t>branch</a:t>
            </a:r>
            <a:r>
              <a:rPr sz="600" i="1" spc="2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during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creation</a:t>
            </a:r>
            <a:r>
              <a:rPr sz="600" spc="-3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of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 branch.</a:t>
            </a:r>
            <a:r>
              <a:rPr sz="600" spc="-2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The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following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example </a:t>
            </a:r>
            <a:r>
              <a:rPr sz="600" spc="2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demonstrates</a:t>
            </a:r>
            <a:r>
              <a:rPr sz="600" spc="-4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that.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5" dirty="0">
                <a:latin typeface="Candara"/>
                <a:cs typeface="Candara"/>
              </a:rPr>
              <a:t>#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setup</a:t>
            </a:r>
            <a:r>
              <a:rPr sz="600" spc="-1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a tracking</a:t>
            </a:r>
            <a:r>
              <a:rPr sz="600" spc="-4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branch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called</a:t>
            </a:r>
            <a:r>
              <a:rPr sz="60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newbrach#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which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tracks</a:t>
            </a:r>
            <a:r>
              <a:rPr sz="600" spc="-30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origin/newbranch</a:t>
            </a:r>
            <a:endParaRPr sz="600" dirty="0">
              <a:latin typeface="Candara"/>
              <a:cs typeface="Candara"/>
            </a:endParaRPr>
          </a:p>
          <a:p>
            <a:pPr marL="331470" indent="-88900">
              <a:lnSpc>
                <a:spcPct val="100000"/>
              </a:lnSpc>
              <a:spcBef>
                <a:spcPts val="335"/>
              </a:spcBef>
              <a:buClr>
                <a:srgbClr val="00A0E3"/>
              </a:buClr>
              <a:buFont typeface="Wingdings"/>
              <a:buChar char=""/>
              <a:tabLst>
                <a:tab pos="332105" algn="l"/>
              </a:tabLst>
            </a:pPr>
            <a:r>
              <a:rPr sz="600" spc="10" dirty="0">
                <a:latin typeface="Candara"/>
                <a:cs typeface="Candara"/>
              </a:rPr>
              <a:t>git</a:t>
            </a:r>
            <a:r>
              <a:rPr sz="600" spc="-10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ch</a:t>
            </a:r>
            <a:r>
              <a:rPr sz="600" spc="10" dirty="0">
                <a:latin typeface="Candara"/>
                <a:cs typeface="Candara"/>
              </a:rPr>
              <a:t>e</a:t>
            </a:r>
            <a:r>
              <a:rPr sz="600" spc="15" dirty="0">
                <a:latin typeface="Candara"/>
                <a:cs typeface="Candara"/>
              </a:rPr>
              <a:t>cko</a:t>
            </a:r>
            <a:r>
              <a:rPr sz="600" spc="10" dirty="0">
                <a:latin typeface="Candara"/>
                <a:cs typeface="Candara"/>
              </a:rPr>
              <a:t>ut</a:t>
            </a:r>
            <a:r>
              <a:rPr sz="600" spc="-35" dirty="0">
                <a:latin typeface="Candara"/>
                <a:cs typeface="Candara"/>
              </a:rPr>
              <a:t> </a:t>
            </a:r>
            <a:r>
              <a:rPr sz="600" dirty="0">
                <a:latin typeface="Candara"/>
                <a:cs typeface="Candara"/>
              </a:rPr>
              <a:t>-</a:t>
            </a:r>
            <a:r>
              <a:rPr sz="600" spc="20" dirty="0">
                <a:latin typeface="Candara"/>
                <a:cs typeface="Candara"/>
              </a:rPr>
              <a:t>b</a:t>
            </a:r>
            <a:r>
              <a:rPr sz="600" spc="5" dirty="0">
                <a:latin typeface="Candara"/>
                <a:cs typeface="Candara"/>
              </a:rPr>
              <a:t> </a:t>
            </a:r>
            <a:r>
              <a:rPr sz="600" spc="15" dirty="0">
                <a:latin typeface="Candara"/>
                <a:cs typeface="Candara"/>
              </a:rPr>
              <a:t>n</a:t>
            </a:r>
            <a:r>
              <a:rPr sz="600" spc="10" dirty="0">
                <a:latin typeface="Candara"/>
                <a:cs typeface="Candara"/>
              </a:rPr>
              <a:t>e</a:t>
            </a:r>
            <a:r>
              <a:rPr sz="600" spc="25" dirty="0">
                <a:latin typeface="Candara"/>
                <a:cs typeface="Candara"/>
              </a:rPr>
              <a:t>w</a:t>
            </a:r>
            <a:r>
              <a:rPr sz="600" spc="10" dirty="0">
                <a:latin typeface="Candara"/>
                <a:cs typeface="Candara"/>
              </a:rPr>
              <a:t>b</a:t>
            </a:r>
            <a:r>
              <a:rPr sz="600" spc="15" dirty="0">
                <a:latin typeface="Candara"/>
                <a:cs typeface="Candara"/>
              </a:rPr>
              <a:t>ranch</a:t>
            </a:r>
            <a:r>
              <a:rPr sz="600" spc="-5" dirty="0">
                <a:latin typeface="Candara"/>
                <a:cs typeface="Candara"/>
              </a:rPr>
              <a:t> </a:t>
            </a:r>
            <a:r>
              <a:rPr sz="600" spc="10" dirty="0">
                <a:latin typeface="Candara"/>
                <a:cs typeface="Candara"/>
              </a:rPr>
              <a:t>ori</a:t>
            </a:r>
            <a:r>
              <a:rPr sz="600" dirty="0">
                <a:latin typeface="Candara"/>
                <a:cs typeface="Candara"/>
              </a:rPr>
              <a:t>gi</a:t>
            </a:r>
            <a:r>
              <a:rPr sz="600" spc="15" dirty="0">
                <a:latin typeface="Candara"/>
                <a:cs typeface="Candara"/>
              </a:rPr>
              <a:t>n/n</a:t>
            </a:r>
            <a:r>
              <a:rPr sz="600" dirty="0">
                <a:latin typeface="Candara"/>
                <a:cs typeface="Candara"/>
              </a:rPr>
              <a:t>e</a:t>
            </a:r>
            <a:r>
              <a:rPr sz="600" spc="25" dirty="0">
                <a:latin typeface="Candara"/>
                <a:cs typeface="Candara"/>
              </a:rPr>
              <a:t>w</a:t>
            </a:r>
            <a:r>
              <a:rPr sz="600" spc="5" dirty="0">
                <a:latin typeface="Candara"/>
                <a:cs typeface="Candara"/>
              </a:rPr>
              <a:t>br</a:t>
            </a:r>
            <a:r>
              <a:rPr sz="600" spc="15" dirty="0">
                <a:latin typeface="Candara"/>
                <a:cs typeface="Candara"/>
              </a:rPr>
              <a:t>an</a:t>
            </a:r>
            <a:r>
              <a:rPr sz="600" dirty="0">
                <a:latin typeface="Candara"/>
                <a:cs typeface="Candara"/>
              </a:rPr>
              <a:t>c</a:t>
            </a:r>
            <a:r>
              <a:rPr sz="600" spc="15" dirty="0">
                <a:latin typeface="Candara"/>
                <a:cs typeface="Candara"/>
              </a:rPr>
              <a:t>h</a:t>
            </a:r>
            <a:endParaRPr sz="600" dirty="0">
              <a:latin typeface="Candara"/>
              <a:cs typeface="Candar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65" dirty="0"/>
              <a:t> </a:t>
            </a:r>
            <a:r>
              <a:rPr spc="-5" dirty="0"/>
              <a:t>06-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2021</Words>
  <Application>Microsoft Office PowerPoint</Application>
  <PresentationFormat>Custom</PresentationFormat>
  <Paragraphs>285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and Advanced Selenium-Classbook-Lesson06</dc:title>
  <dc:creator>iGATE</dc:creator>
  <cp:lastModifiedBy>918617893423</cp:lastModifiedBy>
  <cp:revision>2</cp:revision>
  <dcterms:created xsi:type="dcterms:W3CDTF">2022-04-11T15:34:41Z</dcterms:created>
  <dcterms:modified xsi:type="dcterms:W3CDTF">2022-04-12T04:12:54Z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2022-04-11T00:00:00Z</vt:filetime>
  </property>
</Properties>
</file>