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3B106-22E3-40CB-8FC6-60453F7D559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DB0E3-1C2B-4398-BB09-7BA3533C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C53C-A376-430F-97F8-7D938362643F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06-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8993-CEBB-4A1D-867B-770221C09ACC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06-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69F2-8556-47D3-8CD0-30C3D73BA98B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06-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EE50-A530-47DB-83B8-2DAAABDCF779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06-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BAED-6DEC-4981-93BE-30A0702F3B92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06-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F58A-6D74-470F-B286-1092537C2F32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06-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B6B2-FA17-4FB1-A460-448F01EFA2EC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06-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903D-D403-4FCD-9E01-A4E6664D12FE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06-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FA6-5106-46DE-A61C-AE4FA1E35542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06-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BAA1-4353-4FE8-9C95-00C04EB10F3C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06-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3625-4FED-491B-8A85-133B877FF262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06-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5F1FE11-9A59-461D-AD4A-E34B6E052831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06-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1160" y="720851"/>
            <a:ext cx="4800600" cy="3601720"/>
            <a:chOff x="1661160" y="720851"/>
            <a:chExt cx="4800600" cy="3601720"/>
          </a:xfrm>
        </p:grpSpPr>
        <p:sp>
          <p:nvSpPr>
            <p:cNvPr id="5" name="object 5"/>
            <p:cNvSpPr/>
            <p:nvPr/>
          </p:nvSpPr>
          <p:spPr>
            <a:xfrm>
              <a:off x="1661160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460" y="720851"/>
              <a:ext cx="2781300" cy="35996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61160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spcBef>
                <a:spcPts val="2060"/>
              </a:spcBef>
            </a:pPr>
            <a:r>
              <a:rPr sz="2300" spc="5" dirty="0">
                <a:latin typeface="Calibri"/>
                <a:cs typeface="Calibri"/>
              </a:rPr>
              <a:t>GIT&amp;Jenkin</a:t>
            </a:r>
            <a:endParaRPr sz="2300">
              <a:latin typeface="Calibri"/>
              <a:cs typeface="Calibri"/>
            </a:endParaRPr>
          </a:p>
          <a:p>
            <a:pPr marL="226695">
              <a:lnSpc>
                <a:spcPct val="100000"/>
              </a:lnSpc>
              <a:spcBef>
                <a:spcPts val="395"/>
              </a:spcBef>
            </a:pPr>
            <a:r>
              <a:rPr sz="1050" spc="-5" dirty="0">
                <a:latin typeface="Calibri"/>
                <a:cs typeface="Calibri"/>
              </a:rPr>
              <a:t>Lesson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5" dirty="0">
                <a:latin typeface="Calibri"/>
                <a:cs typeface="Calibri"/>
              </a:rPr>
              <a:t>06: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44536A"/>
                </a:solidFill>
                <a:latin typeface="Calibri"/>
                <a:cs typeface="Calibri"/>
              </a:rPr>
              <a:t>Introduction</a:t>
            </a:r>
            <a:r>
              <a:rPr sz="1050" spc="-10" dirty="0">
                <a:solidFill>
                  <a:srgbClr val="44536A"/>
                </a:solidFill>
                <a:latin typeface="Calibri"/>
                <a:cs typeface="Calibri"/>
              </a:rPr>
              <a:t> to</a:t>
            </a:r>
            <a:r>
              <a:rPr sz="105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44536A"/>
                </a:solidFill>
                <a:latin typeface="Calibri"/>
                <a:cs typeface="Calibri"/>
              </a:rPr>
              <a:t>Jenkin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1160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1075"/>
              </a:spcBef>
            </a:pPr>
            <a:r>
              <a:rPr sz="1700" dirty="0">
                <a:latin typeface="Calibri Light"/>
                <a:cs typeface="Calibri Light"/>
              </a:rPr>
              <a:t>Install</a:t>
            </a:r>
            <a:r>
              <a:rPr sz="1700" spc="-30" dirty="0">
                <a:latin typeface="Calibri Light"/>
                <a:cs typeface="Calibri Light"/>
              </a:rPr>
              <a:t> </a:t>
            </a:r>
            <a:r>
              <a:rPr sz="1700" spc="10" dirty="0">
                <a:latin typeface="Calibri Light"/>
                <a:cs typeface="Calibri Light"/>
              </a:rPr>
              <a:t>Plugins</a:t>
            </a:r>
            <a:endParaRPr sz="17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8964" y="1775460"/>
            <a:ext cx="3482340" cy="17967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1160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1075"/>
              </a:spcBef>
            </a:pPr>
            <a:r>
              <a:rPr sz="1700" dirty="0">
                <a:latin typeface="Calibri Light"/>
                <a:cs typeface="Calibri Light"/>
              </a:rPr>
              <a:t>Create</a:t>
            </a:r>
            <a:r>
              <a:rPr sz="1700" spc="-30" dirty="0">
                <a:latin typeface="Calibri Light"/>
                <a:cs typeface="Calibri Light"/>
              </a:rPr>
              <a:t> </a:t>
            </a:r>
            <a:r>
              <a:rPr sz="1700" spc="10" dirty="0">
                <a:latin typeface="Calibri Light"/>
                <a:cs typeface="Calibri Light"/>
              </a:rPr>
              <a:t>Admin</a:t>
            </a:r>
            <a:r>
              <a:rPr sz="1700" spc="-15" dirty="0">
                <a:latin typeface="Calibri Light"/>
                <a:cs typeface="Calibri Light"/>
              </a:rPr>
              <a:t> </a:t>
            </a:r>
            <a:r>
              <a:rPr sz="1700" spc="10" dirty="0">
                <a:latin typeface="Calibri Light"/>
                <a:cs typeface="Calibri Light"/>
              </a:rPr>
              <a:t>User</a:t>
            </a:r>
            <a:endParaRPr sz="17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8964" y="1773935"/>
            <a:ext cx="3482340" cy="17998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1160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1075"/>
              </a:spcBef>
            </a:pPr>
            <a:r>
              <a:rPr sz="1700" dirty="0">
                <a:latin typeface="Calibri Light"/>
                <a:cs typeface="Calibri Light"/>
              </a:rPr>
              <a:t>Instance</a:t>
            </a:r>
            <a:r>
              <a:rPr sz="1700" spc="-15" dirty="0">
                <a:latin typeface="Calibri Light"/>
                <a:cs typeface="Calibri Light"/>
              </a:rPr>
              <a:t> </a:t>
            </a:r>
            <a:r>
              <a:rPr sz="1700" spc="5" dirty="0">
                <a:latin typeface="Calibri Light"/>
                <a:cs typeface="Calibri Light"/>
              </a:rPr>
              <a:t>Configuration</a:t>
            </a:r>
            <a:endParaRPr sz="17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8964" y="1772411"/>
            <a:ext cx="3482340" cy="18028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1160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1075"/>
              </a:spcBef>
            </a:pPr>
            <a:r>
              <a:rPr sz="1700" spc="10" dirty="0">
                <a:latin typeface="Calibri Light"/>
                <a:cs typeface="Calibri Light"/>
              </a:rPr>
              <a:t>Login</a:t>
            </a:r>
            <a:r>
              <a:rPr sz="1700" spc="-25" dirty="0">
                <a:latin typeface="Calibri Light"/>
                <a:cs typeface="Calibri Light"/>
              </a:rPr>
              <a:t> </a:t>
            </a:r>
            <a:r>
              <a:rPr sz="1700" spc="5" dirty="0">
                <a:latin typeface="Calibri Light"/>
                <a:cs typeface="Calibri Light"/>
              </a:rPr>
              <a:t>Screen</a:t>
            </a:r>
            <a:endParaRPr sz="17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3535" y="1760220"/>
            <a:ext cx="3221736" cy="1716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0201" y="1032509"/>
            <a:ext cx="1605280" cy="31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00"/>
              </a:lnSpc>
              <a:spcBef>
                <a:spcPts val="105"/>
              </a:spcBef>
            </a:pPr>
            <a:r>
              <a:rPr sz="450" spc="-5" dirty="0">
                <a:latin typeface="Calibri Light"/>
                <a:cs typeface="Calibri Light"/>
              </a:rPr>
              <a:t>C</a:t>
            </a:r>
            <a:r>
              <a:rPr sz="450" dirty="0">
                <a:latin typeface="Calibri Light"/>
                <a:cs typeface="Calibri Light"/>
              </a:rPr>
              <a:t>rea</a:t>
            </a:r>
            <a:r>
              <a:rPr sz="450" spc="-5" dirty="0">
                <a:latin typeface="Calibri Light"/>
                <a:cs typeface="Calibri Light"/>
              </a:rPr>
              <a:t>ti</a:t>
            </a:r>
            <a:r>
              <a:rPr sz="450" dirty="0">
                <a:latin typeface="Calibri Light"/>
                <a:cs typeface="Calibri Light"/>
              </a:rPr>
              <a:t>ng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Job</a:t>
            </a:r>
            <a:r>
              <a:rPr sz="450" spc="-20" dirty="0">
                <a:latin typeface="Calibri Light"/>
                <a:cs typeface="Calibri Light"/>
              </a:rPr>
              <a:t> 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Jenk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ns</a:t>
            </a:r>
            <a:endParaRPr sz="450">
              <a:latin typeface="Calibri Light"/>
              <a:cs typeface="Calibri Light"/>
            </a:endParaRPr>
          </a:p>
          <a:p>
            <a:pPr marL="12700">
              <a:lnSpc>
                <a:spcPts val="1839"/>
              </a:lnSpc>
            </a:pPr>
            <a:r>
              <a:rPr sz="1650" dirty="0">
                <a:latin typeface="Calibri Light"/>
                <a:cs typeface="Calibri Light"/>
              </a:rPr>
              <a:t>Jenkins</a:t>
            </a:r>
            <a:r>
              <a:rPr sz="1650" spc="-65" dirty="0">
                <a:latin typeface="Calibri Light"/>
                <a:cs typeface="Calibri Light"/>
              </a:rPr>
              <a:t> </a:t>
            </a:r>
            <a:r>
              <a:rPr sz="1650" spc="-10" dirty="0">
                <a:latin typeface="Calibri Light"/>
                <a:cs typeface="Calibri Light"/>
              </a:rPr>
              <a:t>Installation</a:t>
            </a:r>
            <a:endParaRPr sz="165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5" y="1641347"/>
              <a:ext cx="3201924" cy="16004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67077" y="4520946"/>
            <a:ext cx="46761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8080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port.</a:t>
            </a:r>
            <a:r>
              <a:rPr sz="1000" dirty="0">
                <a:latin typeface="Arial MT"/>
                <a:cs typeface="Arial MT"/>
              </a:rPr>
              <a:t> 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manually,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-httpPort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option: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-jar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jenkins.war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--httpPort=8081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973" y="1032509"/>
            <a:ext cx="3323590" cy="572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ts val="400"/>
              </a:lnSpc>
              <a:spcBef>
                <a:spcPts val="105"/>
              </a:spcBef>
            </a:pPr>
            <a:r>
              <a:rPr sz="450" spc="-5" dirty="0">
                <a:latin typeface="Calibri Light"/>
                <a:cs typeface="Calibri Light"/>
              </a:rPr>
              <a:t>C</a:t>
            </a:r>
            <a:r>
              <a:rPr sz="450" dirty="0">
                <a:latin typeface="Calibri Light"/>
                <a:cs typeface="Calibri Light"/>
              </a:rPr>
              <a:t>rea</a:t>
            </a:r>
            <a:r>
              <a:rPr sz="450" spc="-5" dirty="0">
                <a:latin typeface="Calibri Light"/>
                <a:cs typeface="Calibri Light"/>
              </a:rPr>
              <a:t>ti</a:t>
            </a:r>
            <a:r>
              <a:rPr sz="450" dirty="0">
                <a:latin typeface="Calibri Light"/>
                <a:cs typeface="Calibri Light"/>
              </a:rPr>
              <a:t>ng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Job</a:t>
            </a:r>
            <a:r>
              <a:rPr sz="450" spc="-20" dirty="0">
                <a:latin typeface="Calibri Light"/>
                <a:cs typeface="Calibri Light"/>
              </a:rPr>
              <a:t> 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Jenk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ns</a:t>
            </a:r>
            <a:endParaRPr sz="450">
              <a:latin typeface="Calibri Light"/>
              <a:cs typeface="Calibri Light"/>
            </a:endParaRPr>
          </a:p>
          <a:p>
            <a:pPr marL="224790">
              <a:lnSpc>
                <a:spcPts val="1839"/>
              </a:lnSpc>
            </a:pPr>
            <a:r>
              <a:rPr sz="1650" spc="-5" dirty="0">
                <a:latin typeface="Calibri Light"/>
                <a:cs typeface="Calibri Light"/>
              </a:rPr>
              <a:t>Git,</a:t>
            </a:r>
            <a:r>
              <a:rPr sz="1650" spc="-15" dirty="0">
                <a:latin typeface="Calibri Light"/>
                <a:cs typeface="Calibri Light"/>
              </a:rPr>
              <a:t> </a:t>
            </a:r>
            <a:r>
              <a:rPr sz="1650" spc="-5" dirty="0">
                <a:latin typeface="Calibri Light"/>
                <a:cs typeface="Calibri Light"/>
              </a:rPr>
              <a:t>Maven</a:t>
            </a:r>
            <a:r>
              <a:rPr sz="1650" spc="-50" dirty="0">
                <a:latin typeface="Calibri Light"/>
                <a:cs typeface="Calibri Light"/>
              </a:rPr>
              <a:t> </a:t>
            </a:r>
            <a:r>
              <a:rPr sz="1650" spc="-5" dirty="0">
                <a:latin typeface="Calibri Light"/>
                <a:cs typeface="Calibri Light"/>
              </a:rPr>
              <a:t>with</a:t>
            </a:r>
            <a:r>
              <a:rPr sz="1650" spc="-10" dirty="0">
                <a:latin typeface="Calibri Light"/>
                <a:cs typeface="Calibri Light"/>
              </a:rPr>
              <a:t> </a:t>
            </a:r>
            <a:r>
              <a:rPr sz="1650" spc="-5" dirty="0">
                <a:latin typeface="Calibri Light"/>
                <a:cs typeface="Calibri Light"/>
              </a:rPr>
              <a:t>Jenkins</a:t>
            </a:r>
            <a:endParaRPr sz="1650">
              <a:latin typeface="Calibri Light"/>
              <a:cs typeface="Calibri Light"/>
            </a:endParaRPr>
          </a:p>
          <a:p>
            <a:pPr marL="97790" indent="-8572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spc="-10" dirty="0">
                <a:latin typeface="Calibri"/>
                <a:cs typeface="Calibri"/>
              </a:rPr>
              <a:t>Integration</a:t>
            </a:r>
            <a:r>
              <a:rPr sz="1050" dirty="0">
                <a:latin typeface="Calibri"/>
                <a:cs typeface="Calibri"/>
              </a:rPr>
              <a:t> Git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repository</a:t>
            </a:r>
            <a:r>
              <a:rPr sz="1050" dirty="0">
                <a:latin typeface="Calibri"/>
                <a:cs typeface="Calibri"/>
              </a:rPr>
              <a:t> with Jenkins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&amp; Build </a:t>
            </a:r>
            <a:r>
              <a:rPr sz="1050" spc="-5" dirty="0">
                <a:latin typeface="Calibri"/>
                <a:cs typeface="Calibri"/>
              </a:rPr>
              <a:t>using Maven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3408" y="2058924"/>
              <a:ext cx="2683266" cy="12999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67077" y="4520946"/>
            <a:ext cx="46761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8080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port.</a:t>
            </a:r>
            <a:r>
              <a:rPr sz="1000" dirty="0">
                <a:latin typeface="Arial MT"/>
                <a:cs typeface="Arial MT"/>
              </a:rPr>
              <a:t> 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manually,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-httpPort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option: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-jar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jenkins.war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--httpPort=8081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0201" y="1032509"/>
            <a:ext cx="1356995" cy="31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00"/>
              </a:lnSpc>
              <a:spcBef>
                <a:spcPts val="105"/>
              </a:spcBef>
            </a:pPr>
            <a:r>
              <a:rPr sz="450" spc="-5" dirty="0">
                <a:latin typeface="Calibri Light"/>
                <a:cs typeface="Calibri Light"/>
              </a:rPr>
              <a:t>A</a:t>
            </a:r>
            <a:r>
              <a:rPr sz="450" dirty="0">
                <a:latin typeface="Calibri Light"/>
                <a:cs typeface="Calibri Light"/>
              </a:rPr>
              <a:t>dd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ng</a:t>
            </a:r>
            <a:r>
              <a:rPr sz="450" spc="-20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p</a:t>
            </a:r>
            <a:r>
              <a:rPr sz="450" spc="-5" dirty="0">
                <a:latin typeface="Calibri Light"/>
                <a:cs typeface="Calibri Light"/>
              </a:rPr>
              <a:t>l</a:t>
            </a:r>
            <a:r>
              <a:rPr sz="450" dirty="0">
                <a:latin typeface="Calibri Light"/>
                <a:cs typeface="Calibri Light"/>
              </a:rPr>
              <a:t>ug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</a:t>
            </a:r>
            <a:r>
              <a:rPr sz="450" spc="-30" dirty="0">
                <a:latin typeface="Calibri Light"/>
                <a:cs typeface="Calibri Light"/>
              </a:rPr>
              <a:t> 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  Jenk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ns</a:t>
            </a:r>
            <a:endParaRPr sz="450">
              <a:latin typeface="Calibri Light"/>
              <a:cs typeface="Calibri Light"/>
            </a:endParaRPr>
          </a:p>
          <a:p>
            <a:pPr marL="12700">
              <a:lnSpc>
                <a:spcPts val="1839"/>
              </a:lnSpc>
            </a:pPr>
            <a:r>
              <a:rPr sz="1650" dirty="0">
                <a:latin typeface="Calibri Light"/>
                <a:cs typeface="Calibri Light"/>
              </a:rPr>
              <a:t>Manage</a:t>
            </a:r>
            <a:r>
              <a:rPr sz="1650" spc="-80" dirty="0">
                <a:latin typeface="Calibri Light"/>
                <a:cs typeface="Calibri Light"/>
              </a:rPr>
              <a:t> </a:t>
            </a:r>
            <a:r>
              <a:rPr sz="1650" spc="-5" dirty="0">
                <a:latin typeface="Calibri Light"/>
                <a:cs typeface="Calibri Light"/>
              </a:rPr>
              <a:t>plugins</a:t>
            </a:r>
            <a:endParaRPr sz="165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5" y="1638300"/>
              <a:ext cx="3226308" cy="17608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67077" y="4520946"/>
            <a:ext cx="46761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8080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port.</a:t>
            </a:r>
            <a:r>
              <a:rPr sz="1000" dirty="0">
                <a:latin typeface="Arial MT"/>
                <a:cs typeface="Arial MT"/>
              </a:rPr>
              <a:t> 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manually,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-httpPort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option: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-jar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jenkins.war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--httpPort=8081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973" y="1032509"/>
            <a:ext cx="1652905" cy="572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ts val="400"/>
              </a:lnSpc>
              <a:spcBef>
                <a:spcPts val="105"/>
              </a:spcBef>
            </a:pPr>
            <a:r>
              <a:rPr sz="450" spc="-5" dirty="0">
                <a:latin typeface="Calibri Light"/>
                <a:cs typeface="Calibri Light"/>
              </a:rPr>
              <a:t>A</a:t>
            </a:r>
            <a:r>
              <a:rPr sz="450" dirty="0">
                <a:latin typeface="Calibri Light"/>
                <a:cs typeface="Calibri Light"/>
              </a:rPr>
              <a:t>dd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ng</a:t>
            </a:r>
            <a:r>
              <a:rPr sz="450" spc="-20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p</a:t>
            </a:r>
            <a:r>
              <a:rPr sz="450" spc="-5" dirty="0">
                <a:latin typeface="Calibri Light"/>
                <a:cs typeface="Calibri Light"/>
              </a:rPr>
              <a:t>l</a:t>
            </a:r>
            <a:r>
              <a:rPr sz="450" dirty="0">
                <a:latin typeface="Calibri Light"/>
                <a:cs typeface="Calibri Light"/>
              </a:rPr>
              <a:t>ug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</a:t>
            </a:r>
            <a:r>
              <a:rPr sz="450" spc="-30" dirty="0">
                <a:latin typeface="Calibri Light"/>
                <a:cs typeface="Calibri Light"/>
              </a:rPr>
              <a:t> 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  Jenk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ns</a:t>
            </a:r>
            <a:endParaRPr sz="450">
              <a:latin typeface="Calibri Light"/>
              <a:cs typeface="Calibri Light"/>
            </a:endParaRPr>
          </a:p>
          <a:p>
            <a:pPr marL="177800">
              <a:lnSpc>
                <a:spcPts val="1839"/>
              </a:lnSpc>
            </a:pPr>
            <a:r>
              <a:rPr sz="1650" dirty="0">
                <a:latin typeface="Calibri Light"/>
                <a:cs typeface="Calibri Light"/>
              </a:rPr>
              <a:t>Manage</a:t>
            </a:r>
            <a:r>
              <a:rPr sz="1650" spc="-65" dirty="0">
                <a:latin typeface="Calibri Light"/>
                <a:cs typeface="Calibri Light"/>
              </a:rPr>
              <a:t> </a:t>
            </a:r>
            <a:r>
              <a:rPr sz="1650" spc="-5" dirty="0">
                <a:latin typeface="Calibri Light"/>
                <a:cs typeface="Calibri Light"/>
              </a:rPr>
              <a:t>plugins</a:t>
            </a:r>
            <a:endParaRPr sz="1650">
              <a:latin typeface="Calibri Light"/>
              <a:cs typeface="Calibri Light"/>
            </a:endParaRPr>
          </a:p>
          <a:p>
            <a:pPr marL="97790" indent="-8572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dirty="0">
                <a:latin typeface="Calibri"/>
                <a:cs typeface="Calibri"/>
              </a:rPr>
              <a:t>Download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Maven</a:t>
            </a:r>
            <a:r>
              <a:rPr sz="1050" spc="-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,Git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plugin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2624" y="1853183"/>
              <a:ext cx="2697135" cy="15742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67077" y="4520946"/>
            <a:ext cx="46761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8080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port.</a:t>
            </a:r>
            <a:r>
              <a:rPr sz="1000" dirty="0">
                <a:latin typeface="Arial MT"/>
                <a:cs typeface="Arial MT"/>
              </a:rPr>
              <a:t> 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manually,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-httpPort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option: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-jar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jenkins.war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--httpPort=8081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973" y="1032509"/>
            <a:ext cx="2598420" cy="721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ts val="400"/>
              </a:lnSpc>
              <a:spcBef>
                <a:spcPts val="105"/>
              </a:spcBef>
            </a:pPr>
            <a:r>
              <a:rPr sz="450" spc="-5" dirty="0">
                <a:latin typeface="Calibri Light"/>
                <a:cs typeface="Calibri Light"/>
              </a:rPr>
              <a:t>A</a:t>
            </a:r>
            <a:r>
              <a:rPr sz="450" dirty="0">
                <a:latin typeface="Calibri Light"/>
                <a:cs typeface="Calibri Light"/>
              </a:rPr>
              <a:t>dd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ng</a:t>
            </a:r>
            <a:r>
              <a:rPr sz="450" spc="-20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p</a:t>
            </a:r>
            <a:r>
              <a:rPr sz="450" spc="-5" dirty="0">
                <a:latin typeface="Calibri Light"/>
                <a:cs typeface="Calibri Light"/>
              </a:rPr>
              <a:t>l</a:t>
            </a:r>
            <a:r>
              <a:rPr sz="450" dirty="0">
                <a:latin typeface="Calibri Light"/>
                <a:cs typeface="Calibri Light"/>
              </a:rPr>
              <a:t>ug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</a:t>
            </a:r>
            <a:r>
              <a:rPr sz="450" spc="-30" dirty="0">
                <a:latin typeface="Calibri Light"/>
                <a:cs typeface="Calibri Light"/>
              </a:rPr>
              <a:t> 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  Jenk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ns</a:t>
            </a:r>
            <a:endParaRPr sz="450">
              <a:latin typeface="Calibri Light"/>
              <a:cs typeface="Calibri Light"/>
            </a:endParaRPr>
          </a:p>
          <a:p>
            <a:pPr marL="177800">
              <a:lnSpc>
                <a:spcPts val="1839"/>
              </a:lnSpc>
            </a:pPr>
            <a:r>
              <a:rPr sz="1650" dirty="0">
                <a:latin typeface="Calibri Light"/>
                <a:cs typeface="Calibri Light"/>
              </a:rPr>
              <a:t>Manage</a:t>
            </a:r>
            <a:r>
              <a:rPr sz="1650" spc="-65" dirty="0">
                <a:latin typeface="Calibri Light"/>
                <a:cs typeface="Calibri Light"/>
              </a:rPr>
              <a:t> </a:t>
            </a:r>
            <a:r>
              <a:rPr sz="1650" spc="-5" dirty="0">
                <a:latin typeface="Calibri Light"/>
                <a:cs typeface="Calibri Light"/>
              </a:rPr>
              <a:t>plugins</a:t>
            </a:r>
            <a:endParaRPr sz="1650">
              <a:latin typeface="Calibri Light"/>
              <a:cs typeface="Calibri Light"/>
            </a:endParaRPr>
          </a:p>
          <a:p>
            <a:pPr marL="97790" indent="-8572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spc="-5" dirty="0">
                <a:latin typeface="Calibri"/>
                <a:cs typeface="Calibri"/>
              </a:rPr>
              <a:t>Setting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Configuration</a:t>
            </a:r>
            <a:endParaRPr sz="1050">
              <a:latin typeface="Calibri"/>
              <a:cs typeface="Calibri"/>
            </a:endParaRPr>
          </a:p>
          <a:p>
            <a:pPr marL="296545" lvl="1" indent="-1117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6545" algn="l"/>
              </a:tabLst>
            </a:pPr>
            <a:r>
              <a:rPr sz="900" spc="-5" dirty="0">
                <a:latin typeface="Calibri"/>
                <a:cs typeface="Calibri"/>
              </a:rPr>
              <a:t>Go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to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Manage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Jenkin-&gt;Global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Tools </a:t>
            </a:r>
            <a:r>
              <a:rPr sz="900" spc="-10" dirty="0">
                <a:latin typeface="Calibri"/>
                <a:cs typeface="Calibri"/>
              </a:rPr>
              <a:t>Configuration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0626" y="1997968"/>
              <a:ext cx="2922935" cy="14599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67077" y="4520946"/>
            <a:ext cx="46761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8080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port.</a:t>
            </a:r>
            <a:r>
              <a:rPr sz="1000" dirty="0">
                <a:latin typeface="Arial MT"/>
                <a:cs typeface="Arial MT"/>
              </a:rPr>
              <a:t> 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manually,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-httpPort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option: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-jar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jenkins.war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--httpPort=8081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973" y="1032509"/>
            <a:ext cx="3465829" cy="572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ts val="400"/>
              </a:lnSpc>
              <a:spcBef>
                <a:spcPts val="105"/>
              </a:spcBef>
            </a:pPr>
            <a:r>
              <a:rPr sz="450" spc="-5" dirty="0">
                <a:latin typeface="Calibri Light"/>
                <a:cs typeface="Calibri Light"/>
              </a:rPr>
              <a:t>C</a:t>
            </a:r>
            <a:r>
              <a:rPr sz="450" dirty="0">
                <a:latin typeface="Calibri Light"/>
                <a:cs typeface="Calibri Light"/>
              </a:rPr>
              <a:t>rea</a:t>
            </a:r>
            <a:r>
              <a:rPr sz="450" spc="-5" dirty="0">
                <a:latin typeface="Calibri Light"/>
                <a:cs typeface="Calibri Light"/>
              </a:rPr>
              <a:t>ti</a:t>
            </a:r>
            <a:r>
              <a:rPr sz="450" dirty="0">
                <a:latin typeface="Calibri Light"/>
                <a:cs typeface="Calibri Light"/>
              </a:rPr>
              <a:t>ng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Job</a:t>
            </a:r>
            <a:r>
              <a:rPr sz="450" spc="-20" dirty="0">
                <a:latin typeface="Calibri Light"/>
                <a:cs typeface="Calibri Light"/>
              </a:rPr>
              <a:t> </a:t>
            </a:r>
            <a:r>
              <a:rPr sz="450" spc="5" dirty="0">
                <a:latin typeface="Calibri Light"/>
                <a:cs typeface="Calibri Light"/>
              </a:rPr>
              <a:t>w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dirty="0">
                <a:latin typeface="Calibri Light"/>
                <a:cs typeface="Calibri Light"/>
              </a:rPr>
              <a:t>h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Maven</a:t>
            </a:r>
            <a:r>
              <a:rPr sz="450" spc="-30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&amp; G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t</a:t>
            </a:r>
            <a:endParaRPr sz="450">
              <a:latin typeface="Calibri Light"/>
              <a:cs typeface="Calibri Light"/>
            </a:endParaRPr>
          </a:p>
          <a:p>
            <a:pPr marL="177800">
              <a:lnSpc>
                <a:spcPts val="1839"/>
              </a:lnSpc>
            </a:pPr>
            <a:r>
              <a:rPr sz="1650" spc="-5" dirty="0">
                <a:latin typeface="Calibri Light"/>
                <a:cs typeface="Calibri Light"/>
              </a:rPr>
              <a:t>Creating</a:t>
            </a:r>
            <a:r>
              <a:rPr sz="1650" spc="-55" dirty="0">
                <a:latin typeface="Calibri Light"/>
                <a:cs typeface="Calibri Light"/>
              </a:rPr>
              <a:t> </a:t>
            </a:r>
            <a:r>
              <a:rPr sz="1650" spc="-5" dirty="0">
                <a:latin typeface="Calibri Light"/>
                <a:cs typeface="Calibri Light"/>
              </a:rPr>
              <a:t>Maven</a:t>
            </a:r>
            <a:r>
              <a:rPr sz="1650" spc="-60" dirty="0">
                <a:latin typeface="Calibri Light"/>
                <a:cs typeface="Calibri Light"/>
              </a:rPr>
              <a:t> </a:t>
            </a:r>
            <a:r>
              <a:rPr sz="1650" spc="-10" dirty="0">
                <a:latin typeface="Calibri Light"/>
                <a:cs typeface="Calibri Light"/>
              </a:rPr>
              <a:t>Project</a:t>
            </a:r>
            <a:endParaRPr sz="1650">
              <a:latin typeface="Calibri Light"/>
              <a:cs typeface="Calibri Light"/>
            </a:endParaRPr>
          </a:p>
          <a:p>
            <a:pPr marL="97790" indent="-8572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spc="-10" dirty="0">
                <a:latin typeface="Calibri"/>
                <a:cs typeface="Calibri"/>
              </a:rPr>
              <a:t>Create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Job,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Give Job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Name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,Select</a:t>
            </a:r>
            <a:r>
              <a:rPr sz="1050" spc="-5" dirty="0">
                <a:latin typeface="Calibri"/>
                <a:cs typeface="Calibri"/>
              </a:rPr>
              <a:t> Maven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Project </a:t>
            </a:r>
            <a:r>
              <a:rPr sz="1050" dirty="0">
                <a:latin typeface="Calibri"/>
                <a:cs typeface="Calibri"/>
              </a:rPr>
              <a:t>&amp;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press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Ok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1545" y="1889327"/>
              <a:ext cx="3036270" cy="15641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67077" y="4520946"/>
            <a:ext cx="46761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8080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port.</a:t>
            </a:r>
            <a:r>
              <a:rPr sz="1000" dirty="0">
                <a:latin typeface="Arial MT"/>
                <a:cs typeface="Arial MT"/>
              </a:rPr>
              <a:t> 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manually,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-httpPort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option: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-jar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jenkins.war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--httpPort=8081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973" y="1034542"/>
            <a:ext cx="2617470" cy="109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libri Light"/>
                <a:cs typeface="Calibri Light"/>
              </a:rPr>
              <a:t>Lesson</a:t>
            </a:r>
            <a:r>
              <a:rPr sz="1650" spc="-50" dirty="0">
                <a:latin typeface="Calibri Light"/>
                <a:cs typeface="Calibri Light"/>
              </a:rPr>
              <a:t> </a:t>
            </a:r>
            <a:r>
              <a:rPr sz="1650" spc="-5" dirty="0">
                <a:latin typeface="Calibri Light"/>
                <a:cs typeface="Calibri Light"/>
              </a:rPr>
              <a:t>Objectives</a:t>
            </a:r>
            <a:endParaRPr sz="1650">
              <a:latin typeface="Calibri Light"/>
              <a:cs typeface="Calibri Light"/>
            </a:endParaRPr>
          </a:p>
          <a:p>
            <a:pPr marL="97790" indent="-8572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98425" algn="l"/>
              </a:tabLst>
            </a:pPr>
            <a:r>
              <a:rPr sz="900" spc="-5" dirty="0">
                <a:latin typeface="Calibri"/>
                <a:cs typeface="Calibri"/>
              </a:rPr>
              <a:t>Jenkins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Introduction</a:t>
            </a:r>
            <a:endParaRPr sz="900">
              <a:latin typeface="Calibri"/>
              <a:cs typeface="Calibri"/>
            </a:endParaRPr>
          </a:p>
          <a:p>
            <a:pPr marL="97790" indent="-8572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spc="-5" dirty="0">
                <a:latin typeface="Calibri"/>
                <a:cs typeface="Calibri"/>
              </a:rPr>
              <a:t>Creating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Configuring</a:t>
            </a:r>
            <a:r>
              <a:rPr sz="1050" dirty="0">
                <a:latin typeface="Calibri"/>
                <a:cs typeface="Calibri"/>
              </a:rPr>
              <a:t> and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Running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Jenkins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Jobs</a:t>
            </a:r>
            <a:endParaRPr sz="1050">
              <a:latin typeface="Calibri"/>
              <a:cs typeface="Calibri"/>
            </a:endParaRPr>
          </a:p>
          <a:p>
            <a:pPr marL="97790" indent="-8572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98425" algn="l"/>
              </a:tabLst>
            </a:pPr>
            <a:r>
              <a:rPr sz="900" spc="-5" dirty="0">
                <a:latin typeface="Calibri"/>
                <a:cs typeface="Calibri"/>
              </a:rPr>
              <a:t>Adding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plugin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in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Jenkins</a:t>
            </a:r>
            <a:endParaRPr sz="900">
              <a:latin typeface="Calibri"/>
              <a:cs typeface="Calibri"/>
            </a:endParaRPr>
          </a:p>
          <a:p>
            <a:pPr marL="97790" indent="-8572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98425" algn="l"/>
              </a:tabLst>
            </a:pPr>
            <a:r>
              <a:rPr sz="900" spc="-10" dirty="0">
                <a:latin typeface="Calibri"/>
                <a:cs typeface="Calibri"/>
              </a:rPr>
              <a:t>Creating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Job </a:t>
            </a:r>
            <a:r>
              <a:rPr sz="900" spc="-5" dirty="0">
                <a:latin typeface="Calibri"/>
                <a:cs typeface="Calibri"/>
              </a:rPr>
              <a:t>with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Maven</a:t>
            </a:r>
            <a:r>
              <a:rPr sz="900" dirty="0">
                <a:latin typeface="Calibri"/>
                <a:cs typeface="Calibri"/>
              </a:rPr>
              <a:t> &amp; </a:t>
            </a:r>
            <a:r>
              <a:rPr sz="900" spc="-5" dirty="0">
                <a:latin typeface="Calibri"/>
                <a:cs typeface="Calibri"/>
              </a:rPr>
              <a:t>Git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0347" y="685800"/>
            <a:ext cx="6055360" cy="3429000"/>
          </a:xfrm>
          <a:custGeom>
            <a:avLst/>
            <a:gdLst/>
            <a:ahLst/>
            <a:cxnLst/>
            <a:rect l="l" t="t" r="r" b="b"/>
            <a:pathLst>
              <a:path w="6055359" h="3429000">
                <a:moveTo>
                  <a:pt x="0" y="3429000"/>
                </a:moveTo>
                <a:lnTo>
                  <a:pt x="6054851" y="3429000"/>
                </a:lnTo>
              </a:path>
              <a:path w="6055359" h="3429000">
                <a:moveTo>
                  <a:pt x="6054851" y="0"/>
                </a:moveTo>
                <a:lnTo>
                  <a:pt x="0" y="0"/>
                </a:lnTo>
                <a:lnTo>
                  <a:pt x="0" y="3429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re.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973" y="1032509"/>
            <a:ext cx="2156460" cy="716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ts val="400"/>
              </a:lnSpc>
              <a:spcBef>
                <a:spcPts val="105"/>
              </a:spcBef>
            </a:pPr>
            <a:r>
              <a:rPr sz="450" spc="-5" dirty="0">
                <a:latin typeface="Calibri Light"/>
                <a:cs typeface="Calibri Light"/>
              </a:rPr>
              <a:t>C</a:t>
            </a:r>
            <a:r>
              <a:rPr sz="450" dirty="0">
                <a:latin typeface="Calibri Light"/>
                <a:cs typeface="Calibri Light"/>
              </a:rPr>
              <a:t>rea</a:t>
            </a:r>
            <a:r>
              <a:rPr sz="450" spc="-5" dirty="0">
                <a:latin typeface="Calibri Light"/>
                <a:cs typeface="Calibri Light"/>
              </a:rPr>
              <a:t>ti</a:t>
            </a:r>
            <a:r>
              <a:rPr sz="450" dirty="0">
                <a:latin typeface="Calibri Light"/>
                <a:cs typeface="Calibri Light"/>
              </a:rPr>
              <a:t>ng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Job</a:t>
            </a:r>
            <a:r>
              <a:rPr sz="450" spc="-20" dirty="0">
                <a:latin typeface="Calibri Light"/>
                <a:cs typeface="Calibri Light"/>
              </a:rPr>
              <a:t> </a:t>
            </a:r>
            <a:r>
              <a:rPr sz="450" spc="5" dirty="0">
                <a:latin typeface="Calibri Light"/>
                <a:cs typeface="Calibri Light"/>
              </a:rPr>
              <a:t>w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dirty="0">
                <a:latin typeface="Calibri Light"/>
                <a:cs typeface="Calibri Light"/>
              </a:rPr>
              <a:t>h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Maven</a:t>
            </a:r>
            <a:r>
              <a:rPr sz="450" spc="-30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&amp; G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t</a:t>
            </a:r>
            <a:endParaRPr sz="450">
              <a:latin typeface="Calibri Light"/>
              <a:cs typeface="Calibri Light"/>
            </a:endParaRPr>
          </a:p>
          <a:p>
            <a:pPr marL="177800">
              <a:lnSpc>
                <a:spcPts val="1839"/>
              </a:lnSpc>
            </a:pPr>
            <a:r>
              <a:rPr sz="1650" spc="-5" dirty="0">
                <a:latin typeface="Calibri Light"/>
                <a:cs typeface="Calibri Light"/>
              </a:rPr>
              <a:t>Creating</a:t>
            </a:r>
            <a:r>
              <a:rPr sz="1650" spc="-65" dirty="0">
                <a:latin typeface="Calibri Light"/>
                <a:cs typeface="Calibri Light"/>
              </a:rPr>
              <a:t> </a:t>
            </a:r>
            <a:r>
              <a:rPr sz="1650" spc="-5" dirty="0">
                <a:latin typeface="Calibri Light"/>
                <a:cs typeface="Calibri Light"/>
              </a:rPr>
              <a:t>Maven</a:t>
            </a:r>
            <a:r>
              <a:rPr sz="1650" spc="-70" dirty="0">
                <a:latin typeface="Calibri Light"/>
                <a:cs typeface="Calibri Light"/>
              </a:rPr>
              <a:t> </a:t>
            </a:r>
            <a:r>
              <a:rPr sz="1650" spc="-10" dirty="0">
                <a:latin typeface="Calibri Light"/>
                <a:cs typeface="Calibri Light"/>
              </a:rPr>
              <a:t>Project</a:t>
            </a:r>
            <a:endParaRPr sz="1650">
              <a:latin typeface="Calibri Light"/>
              <a:cs typeface="Calibri Light"/>
            </a:endParaRPr>
          </a:p>
          <a:p>
            <a:pPr marL="97790" marR="1667510" indent="-85725">
              <a:lnSpc>
                <a:spcPts val="1140"/>
              </a:lnSpc>
              <a:spcBef>
                <a:spcPts val="925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dirty="0">
                <a:latin typeface="Calibri"/>
                <a:cs typeface="Calibri"/>
              </a:rPr>
              <a:t>I</a:t>
            </a:r>
            <a:r>
              <a:rPr sz="1050" spc="-20" dirty="0">
                <a:latin typeface="Calibri"/>
                <a:cs typeface="Calibri"/>
              </a:rPr>
              <a:t>nt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5" dirty="0">
                <a:latin typeface="Calibri"/>
                <a:cs typeface="Calibri"/>
              </a:rPr>
              <a:t>g</a:t>
            </a:r>
            <a:r>
              <a:rPr sz="1050" spc="-2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a  </a:t>
            </a:r>
            <a:r>
              <a:rPr sz="1050" spc="-5" dirty="0">
                <a:latin typeface="Calibri"/>
                <a:cs typeface="Calibri"/>
              </a:rPr>
              <a:t>pom.x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1197" y="1463928"/>
            <a:ext cx="3684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940"/>
              </a:lnSpc>
            </a:pPr>
            <a:r>
              <a:rPr sz="1050" spc="-5" dirty="0">
                <a:latin typeface="Calibri"/>
                <a:cs typeface="Calibri"/>
              </a:rPr>
              <a:t>ting </a:t>
            </a:r>
            <a:r>
              <a:rPr sz="1050" dirty="0">
                <a:latin typeface="Calibri"/>
                <a:cs typeface="Calibri"/>
              </a:rPr>
              <a:t>Git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with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Jenkins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by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giving</a:t>
            </a:r>
            <a:r>
              <a:rPr sz="1050" spc="-5" dirty="0">
                <a:latin typeface="Calibri"/>
                <a:cs typeface="Calibri"/>
              </a:rPr>
              <a:t> repository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url(GitHub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URL) &amp;</a:t>
            </a:r>
            <a:r>
              <a:rPr sz="1050" spc="23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path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endParaRPr sz="1050">
              <a:latin typeface="Calibri"/>
              <a:cs typeface="Calibri"/>
            </a:endParaRPr>
          </a:p>
          <a:p>
            <a:pPr>
              <a:lnSpc>
                <a:spcPts val="1200"/>
              </a:lnSpc>
            </a:pPr>
            <a:r>
              <a:rPr sz="1050" dirty="0">
                <a:latin typeface="Calibri"/>
                <a:cs typeface="Calibri"/>
              </a:rPr>
              <a:t>ml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in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project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9003" y="1528572"/>
              <a:ext cx="3895344" cy="16824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003" y="2842260"/>
              <a:ext cx="2982468" cy="5852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67077" y="4520946"/>
            <a:ext cx="46761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8080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port.</a:t>
            </a:r>
            <a:r>
              <a:rPr sz="1000" dirty="0">
                <a:latin typeface="Arial MT"/>
                <a:cs typeface="Arial MT"/>
              </a:rPr>
              <a:t> 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manually,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-httpPort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option: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-jar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jenkins.war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--httpPort=8081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2348" y="685800"/>
            <a:ext cx="4572000" cy="3429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Times New Roman"/>
              <a:cs typeface="Times New Roman"/>
            </a:endParaRPr>
          </a:p>
          <a:p>
            <a:pPr marL="360045">
              <a:lnSpc>
                <a:spcPts val="400"/>
              </a:lnSpc>
            </a:pPr>
            <a:r>
              <a:rPr sz="450" spc="-5" dirty="0">
                <a:latin typeface="Calibri Light"/>
                <a:cs typeface="Calibri Light"/>
              </a:rPr>
              <a:t>C</a:t>
            </a:r>
            <a:r>
              <a:rPr sz="450" dirty="0">
                <a:latin typeface="Calibri Light"/>
                <a:cs typeface="Calibri Light"/>
              </a:rPr>
              <a:t>rea</a:t>
            </a:r>
            <a:r>
              <a:rPr sz="450" spc="-5" dirty="0">
                <a:latin typeface="Calibri Light"/>
                <a:cs typeface="Calibri Light"/>
              </a:rPr>
              <a:t>ti</a:t>
            </a:r>
            <a:r>
              <a:rPr sz="450" dirty="0">
                <a:latin typeface="Calibri Light"/>
                <a:cs typeface="Calibri Light"/>
              </a:rPr>
              <a:t>ng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Job</a:t>
            </a:r>
            <a:r>
              <a:rPr sz="450" spc="-20" dirty="0">
                <a:latin typeface="Calibri Light"/>
                <a:cs typeface="Calibri Light"/>
              </a:rPr>
              <a:t> </a:t>
            </a:r>
            <a:r>
              <a:rPr sz="450" spc="5" dirty="0">
                <a:latin typeface="Calibri Light"/>
                <a:cs typeface="Calibri Light"/>
              </a:rPr>
              <a:t>w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dirty="0">
                <a:latin typeface="Calibri Light"/>
                <a:cs typeface="Calibri Light"/>
              </a:rPr>
              <a:t>h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Maven</a:t>
            </a:r>
            <a:r>
              <a:rPr sz="450" spc="-30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&amp; G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t</a:t>
            </a:r>
            <a:endParaRPr sz="450">
              <a:latin typeface="Calibri Light"/>
              <a:cs typeface="Calibri Light"/>
            </a:endParaRPr>
          </a:p>
          <a:p>
            <a:pPr marL="360045">
              <a:lnSpc>
                <a:spcPts val="1839"/>
              </a:lnSpc>
            </a:pPr>
            <a:r>
              <a:rPr sz="1650" spc="-5" dirty="0">
                <a:latin typeface="Calibri Light"/>
                <a:cs typeface="Calibri Light"/>
              </a:rPr>
              <a:t>Creating</a:t>
            </a:r>
            <a:r>
              <a:rPr sz="1650" spc="-55" dirty="0">
                <a:latin typeface="Calibri Light"/>
                <a:cs typeface="Calibri Light"/>
              </a:rPr>
              <a:t> </a:t>
            </a:r>
            <a:r>
              <a:rPr sz="1650" spc="-5" dirty="0">
                <a:latin typeface="Calibri Light"/>
                <a:cs typeface="Calibri Light"/>
              </a:rPr>
              <a:t>Maven</a:t>
            </a:r>
            <a:r>
              <a:rPr sz="1650" spc="-60" dirty="0">
                <a:latin typeface="Calibri Light"/>
                <a:cs typeface="Calibri Light"/>
              </a:rPr>
              <a:t> </a:t>
            </a:r>
            <a:r>
              <a:rPr sz="1650" spc="-10" dirty="0">
                <a:latin typeface="Calibri Light"/>
                <a:cs typeface="Calibri Light"/>
              </a:rPr>
              <a:t>Project</a:t>
            </a:r>
            <a:endParaRPr sz="1650">
              <a:latin typeface="Calibri Light"/>
              <a:cs typeface="Calibri Light"/>
            </a:endParaRPr>
          </a:p>
          <a:p>
            <a:pPr marL="280670" indent="-8572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80670" algn="l"/>
              </a:tabLst>
            </a:pPr>
            <a:r>
              <a:rPr sz="1050" spc="-5" dirty="0">
                <a:latin typeface="Calibri"/>
                <a:cs typeface="Calibri"/>
              </a:rPr>
              <a:t>Save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&amp;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check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in </a:t>
            </a:r>
            <a:r>
              <a:rPr sz="1050" spc="-5" dirty="0">
                <a:latin typeface="Calibri"/>
                <a:cs typeface="Calibri"/>
              </a:rPr>
              <a:t>workspace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all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data fetched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from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Git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Repository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&amp;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then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build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0923" y="1991961"/>
            <a:ext cx="2485134" cy="14108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67077" y="4520946"/>
            <a:ext cx="46761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8080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port.</a:t>
            </a:r>
            <a:r>
              <a:rPr sz="1000" dirty="0">
                <a:latin typeface="Arial MT"/>
                <a:cs typeface="Arial MT"/>
              </a:rPr>
              <a:t> 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manually,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-httpPort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option: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-jar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jenkins.war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--httpPort=8081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0201" y="1032509"/>
            <a:ext cx="1991360" cy="31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00"/>
              </a:lnSpc>
              <a:spcBef>
                <a:spcPts val="105"/>
              </a:spcBef>
            </a:pPr>
            <a:r>
              <a:rPr sz="450" spc="-5" dirty="0">
                <a:latin typeface="Calibri Light"/>
                <a:cs typeface="Calibri Light"/>
              </a:rPr>
              <a:t>C</a:t>
            </a:r>
            <a:r>
              <a:rPr sz="450" dirty="0">
                <a:latin typeface="Calibri Light"/>
                <a:cs typeface="Calibri Light"/>
              </a:rPr>
              <a:t>rea</a:t>
            </a:r>
            <a:r>
              <a:rPr sz="450" spc="-5" dirty="0">
                <a:latin typeface="Calibri Light"/>
                <a:cs typeface="Calibri Light"/>
              </a:rPr>
              <a:t>ti</a:t>
            </a:r>
            <a:r>
              <a:rPr sz="450" dirty="0">
                <a:latin typeface="Calibri Light"/>
                <a:cs typeface="Calibri Light"/>
              </a:rPr>
              <a:t>ng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Job</a:t>
            </a:r>
            <a:r>
              <a:rPr sz="450" spc="-20" dirty="0">
                <a:latin typeface="Calibri Light"/>
                <a:cs typeface="Calibri Light"/>
              </a:rPr>
              <a:t> </a:t>
            </a:r>
            <a:r>
              <a:rPr sz="450" spc="5" dirty="0">
                <a:latin typeface="Calibri Light"/>
                <a:cs typeface="Calibri Light"/>
              </a:rPr>
              <a:t>w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dirty="0">
                <a:latin typeface="Calibri Light"/>
                <a:cs typeface="Calibri Light"/>
              </a:rPr>
              <a:t>h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Maven</a:t>
            </a:r>
            <a:r>
              <a:rPr sz="450" spc="-30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&amp; G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t</a:t>
            </a:r>
            <a:endParaRPr sz="450">
              <a:latin typeface="Calibri Light"/>
              <a:cs typeface="Calibri Light"/>
            </a:endParaRPr>
          </a:p>
          <a:p>
            <a:pPr marL="12700">
              <a:lnSpc>
                <a:spcPts val="1839"/>
              </a:lnSpc>
            </a:pPr>
            <a:r>
              <a:rPr sz="1650" spc="-5" dirty="0">
                <a:latin typeface="Calibri Light"/>
                <a:cs typeface="Calibri Light"/>
              </a:rPr>
              <a:t>Creating</a:t>
            </a:r>
            <a:r>
              <a:rPr sz="1650" spc="-65" dirty="0">
                <a:latin typeface="Calibri Light"/>
                <a:cs typeface="Calibri Light"/>
              </a:rPr>
              <a:t> </a:t>
            </a:r>
            <a:r>
              <a:rPr sz="1650" spc="-5" dirty="0">
                <a:latin typeface="Calibri Light"/>
                <a:cs typeface="Calibri Light"/>
              </a:rPr>
              <a:t>Maven</a:t>
            </a:r>
            <a:r>
              <a:rPr sz="1650" spc="-70" dirty="0">
                <a:latin typeface="Calibri Light"/>
                <a:cs typeface="Calibri Light"/>
              </a:rPr>
              <a:t> </a:t>
            </a:r>
            <a:r>
              <a:rPr sz="1650" spc="-10" dirty="0">
                <a:latin typeface="Calibri Light"/>
                <a:cs typeface="Calibri Light"/>
              </a:rPr>
              <a:t>Project</a:t>
            </a:r>
            <a:endParaRPr sz="165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8322" y="1641347"/>
              <a:ext cx="3084505" cy="1703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67077" y="4520946"/>
            <a:ext cx="46761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8080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port.</a:t>
            </a:r>
            <a:r>
              <a:rPr sz="1000" dirty="0">
                <a:latin typeface="Arial MT"/>
                <a:cs typeface="Arial MT"/>
              </a:rPr>
              <a:t> 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manually,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-httpPort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option: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-jar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jenkins.war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--httpPort=8081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2348" y="685800"/>
            <a:ext cx="4572000" cy="3429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Times New Roman"/>
              <a:cs typeface="Times New Roman"/>
            </a:endParaRPr>
          </a:p>
          <a:p>
            <a:pPr marL="360045">
              <a:lnSpc>
                <a:spcPts val="400"/>
              </a:lnSpc>
            </a:pPr>
            <a:r>
              <a:rPr sz="450" spc="-5" dirty="0">
                <a:latin typeface="Calibri Light"/>
                <a:cs typeface="Calibri Light"/>
              </a:rPr>
              <a:t>C</a:t>
            </a:r>
            <a:r>
              <a:rPr sz="450" dirty="0">
                <a:latin typeface="Calibri Light"/>
                <a:cs typeface="Calibri Light"/>
              </a:rPr>
              <a:t>rea</a:t>
            </a:r>
            <a:r>
              <a:rPr sz="450" spc="-5" dirty="0">
                <a:latin typeface="Calibri Light"/>
                <a:cs typeface="Calibri Light"/>
              </a:rPr>
              <a:t>ti</a:t>
            </a:r>
            <a:r>
              <a:rPr sz="450" dirty="0">
                <a:latin typeface="Calibri Light"/>
                <a:cs typeface="Calibri Light"/>
              </a:rPr>
              <a:t>ng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Job</a:t>
            </a:r>
            <a:r>
              <a:rPr sz="450" spc="-20" dirty="0">
                <a:latin typeface="Calibri Light"/>
                <a:cs typeface="Calibri Light"/>
              </a:rPr>
              <a:t> </a:t>
            </a:r>
            <a:r>
              <a:rPr sz="450" spc="5" dirty="0">
                <a:latin typeface="Calibri Light"/>
                <a:cs typeface="Calibri Light"/>
              </a:rPr>
              <a:t>w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dirty="0">
                <a:latin typeface="Calibri Light"/>
                <a:cs typeface="Calibri Light"/>
              </a:rPr>
              <a:t>h</a:t>
            </a:r>
            <a:r>
              <a:rPr sz="450" spc="-5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Maven</a:t>
            </a:r>
            <a:r>
              <a:rPr sz="450" spc="-30" dirty="0">
                <a:latin typeface="Calibri Light"/>
                <a:cs typeface="Calibri Light"/>
              </a:rPr>
              <a:t> </a:t>
            </a:r>
            <a:r>
              <a:rPr sz="450" dirty="0">
                <a:latin typeface="Calibri Light"/>
                <a:cs typeface="Calibri Light"/>
              </a:rPr>
              <a:t>&amp; G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t</a:t>
            </a:r>
            <a:endParaRPr sz="450">
              <a:latin typeface="Calibri Light"/>
              <a:cs typeface="Calibri Light"/>
            </a:endParaRPr>
          </a:p>
          <a:p>
            <a:pPr marL="360045">
              <a:lnSpc>
                <a:spcPts val="1839"/>
              </a:lnSpc>
            </a:pPr>
            <a:r>
              <a:rPr sz="1650" spc="-5" dirty="0">
                <a:latin typeface="Calibri Light"/>
                <a:cs typeface="Calibri Light"/>
              </a:rPr>
              <a:t>Creating</a:t>
            </a:r>
            <a:r>
              <a:rPr sz="1650" spc="-55" dirty="0">
                <a:latin typeface="Calibri Light"/>
                <a:cs typeface="Calibri Light"/>
              </a:rPr>
              <a:t> </a:t>
            </a:r>
            <a:r>
              <a:rPr sz="1650" spc="-5" dirty="0">
                <a:latin typeface="Calibri Light"/>
                <a:cs typeface="Calibri Light"/>
              </a:rPr>
              <a:t>Maven</a:t>
            </a:r>
            <a:r>
              <a:rPr sz="1650" spc="-60" dirty="0">
                <a:latin typeface="Calibri Light"/>
                <a:cs typeface="Calibri Light"/>
              </a:rPr>
              <a:t> </a:t>
            </a:r>
            <a:r>
              <a:rPr sz="1650" spc="-10" dirty="0">
                <a:latin typeface="Calibri Light"/>
                <a:cs typeface="Calibri Light"/>
              </a:rPr>
              <a:t>Project</a:t>
            </a:r>
            <a:endParaRPr sz="1650">
              <a:latin typeface="Calibri Light"/>
              <a:cs typeface="Calibri Light"/>
            </a:endParaRPr>
          </a:p>
          <a:p>
            <a:pPr marL="280670" indent="-8572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80670" algn="l"/>
              </a:tabLst>
            </a:pPr>
            <a:r>
              <a:rPr sz="1050" spc="-5" dirty="0">
                <a:latin typeface="Calibri"/>
                <a:cs typeface="Calibri"/>
              </a:rPr>
              <a:t>Check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&amp; </a:t>
            </a:r>
            <a:r>
              <a:rPr sz="1050" spc="-5" dirty="0">
                <a:latin typeface="Calibri"/>
                <a:cs typeface="Calibri"/>
              </a:rPr>
              <a:t>get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all </a:t>
            </a:r>
            <a:r>
              <a:rPr sz="1050" spc="-5" dirty="0">
                <a:latin typeface="Calibri"/>
                <a:cs typeface="Calibri"/>
              </a:rPr>
              <a:t>feedback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when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it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changes</a:t>
            </a:r>
            <a:endParaRPr sz="1050">
              <a:latin typeface="Calibri"/>
              <a:cs typeface="Calibri"/>
            </a:endParaRPr>
          </a:p>
          <a:p>
            <a:pPr marL="280670" indent="-8572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80670" algn="l"/>
              </a:tabLst>
            </a:pPr>
            <a:r>
              <a:rPr sz="1050" dirty="0">
                <a:latin typeface="Calibri"/>
                <a:cs typeface="Calibri"/>
              </a:rPr>
              <a:t>Build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result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obtained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from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 dashboard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2010" y="1988820"/>
            <a:ext cx="2935013" cy="5757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67077" y="4520946"/>
            <a:ext cx="46761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8080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port.</a:t>
            </a:r>
            <a:r>
              <a:rPr sz="1000" dirty="0">
                <a:latin typeface="Arial MT"/>
                <a:cs typeface="Arial MT"/>
              </a:rPr>
              <a:t> 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manually,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-httpPort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option: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-jar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jenkins.war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--httpPort=8081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973" y="1121685"/>
            <a:ext cx="2265680" cy="4826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15"/>
              </a:spcBef>
            </a:pPr>
            <a:r>
              <a:rPr sz="1650" dirty="0">
                <a:latin typeface="Calibri Light"/>
                <a:cs typeface="Calibri Light"/>
              </a:rPr>
              <a:t>Demo</a:t>
            </a:r>
            <a:endParaRPr sz="1650">
              <a:latin typeface="Calibri Light"/>
              <a:cs typeface="Calibri Light"/>
            </a:endParaRPr>
          </a:p>
          <a:p>
            <a:pPr marL="97790" indent="-85725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spc="-5" dirty="0">
                <a:latin typeface="Calibri"/>
                <a:cs typeface="Calibri"/>
              </a:rPr>
              <a:t>Demo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on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Maven-Git-Jenkins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integration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0347" y="685800"/>
            <a:ext cx="6055360" cy="3429000"/>
          </a:xfrm>
          <a:custGeom>
            <a:avLst/>
            <a:gdLst/>
            <a:ahLst/>
            <a:cxnLst/>
            <a:rect l="l" t="t" r="r" b="b"/>
            <a:pathLst>
              <a:path w="6055359" h="3429000">
                <a:moveTo>
                  <a:pt x="0" y="3429000"/>
                </a:moveTo>
                <a:lnTo>
                  <a:pt x="6054851" y="3429000"/>
                </a:lnTo>
              </a:path>
              <a:path w="6055359" h="3429000">
                <a:moveTo>
                  <a:pt x="6054851" y="0"/>
                </a:moveTo>
                <a:lnTo>
                  <a:pt x="0" y="0"/>
                </a:lnTo>
                <a:lnTo>
                  <a:pt x="0" y="3429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7077" y="4520946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re.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973" y="1066038"/>
            <a:ext cx="487045" cy="538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libri Light"/>
                <a:cs typeface="Calibri Light"/>
              </a:rPr>
              <a:t>Lab</a:t>
            </a:r>
            <a:endParaRPr sz="1650">
              <a:latin typeface="Calibri Light"/>
              <a:cs typeface="Calibri Light"/>
            </a:endParaRPr>
          </a:p>
          <a:p>
            <a:pPr marL="97790" indent="-8572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spc="-5" dirty="0">
                <a:latin typeface="Calibri"/>
                <a:cs typeface="Calibri"/>
              </a:rPr>
              <a:t>Lab</a:t>
            </a:r>
            <a:r>
              <a:rPr sz="1050" spc="-5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03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0347" y="685800"/>
            <a:ext cx="6055360" cy="3429000"/>
          </a:xfrm>
          <a:custGeom>
            <a:avLst/>
            <a:gdLst/>
            <a:ahLst/>
            <a:cxnLst/>
            <a:rect l="l" t="t" r="r" b="b"/>
            <a:pathLst>
              <a:path w="6055359" h="3429000">
                <a:moveTo>
                  <a:pt x="0" y="3429000"/>
                </a:moveTo>
                <a:lnTo>
                  <a:pt x="6054851" y="3429000"/>
                </a:lnTo>
              </a:path>
              <a:path w="6055359" h="3429000">
                <a:moveTo>
                  <a:pt x="6054851" y="0"/>
                </a:moveTo>
                <a:lnTo>
                  <a:pt x="0" y="0"/>
                </a:lnTo>
                <a:lnTo>
                  <a:pt x="0" y="3429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7077" y="4520946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re.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7077" y="4520946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61160" y="720851"/>
            <a:ext cx="4800600" cy="3601720"/>
            <a:chOff x="1661160" y="720851"/>
            <a:chExt cx="4800600" cy="3601720"/>
          </a:xfrm>
        </p:grpSpPr>
        <p:sp>
          <p:nvSpPr>
            <p:cNvPr id="6" name="object 6"/>
            <p:cNvSpPr/>
            <p:nvPr/>
          </p:nvSpPr>
          <p:spPr>
            <a:xfrm>
              <a:off x="1661160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4875" y="1505711"/>
              <a:ext cx="859536" cy="90068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61160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Summary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Verdana"/>
              <a:cs typeface="Verdana"/>
            </a:endParaRPr>
          </a:p>
          <a:p>
            <a:pPr marL="156845">
              <a:lnSpc>
                <a:spcPct val="100000"/>
              </a:lnSpc>
            </a:pPr>
            <a:r>
              <a:rPr sz="950" dirty="0">
                <a:latin typeface="Verdana"/>
                <a:cs typeface="Verdana"/>
              </a:rPr>
              <a:t>In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this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lesson,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you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have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learnt</a:t>
            </a:r>
            <a:endParaRPr sz="95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60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0" dirty="0">
                <a:latin typeface="Verdana"/>
                <a:cs typeface="Verdana"/>
              </a:rPr>
              <a:t>Jenkins</a:t>
            </a:r>
            <a:r>
              <a:rPr sz="850" spc="-4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Introduction</a:t>
            </a:r>
            <a:endParaRPr sz="85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50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0" dirty="0">
                <a:latin typeface="Verdana"/>
                <a:cs typeface="Verdana"/>
              </a:rPr>
              <a:t>Creating</a:t>
            </a:r>
            <a:r>
              <a:rPr sz="850" spc="-15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Configuring</a:t>
            </a:r>
            <a:r>
              <a:rPr sz="85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and</a:t>
            </a:r>
            <a:r>
              <a:rPr sz="850" dirty="0">
                <a:latin typeface="Verdana"/>
                <a:cs typeface="Verdana"/>
              </a:rPr>
              <a:t> </a:t>
            </a:r>
            <a:r>
              <a:rPr sz="850" spc="-15" dirty="0">
                <a:latin typeface="Verdana"/>
                <a:cs typeface="Verdana"/>
              </a:rPr>
              <a:t>Running</a:t>
            </a:r>
            <a:r>
              <a:rPr sz="850" spc="-5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Jenkins</a:t>
            </a:r>
            <a:r>
              <a:rPr sz="850" spc="5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Jobs</a:t>
            </a:r>
            <a:endParaRPr sz="85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54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0" dirty="0">
                <a:latin typeface="Verdana"/>
                <a:cs typeface="Verdana"/>
              </a:rPr>
              <a:t>Adding</a:t>
            </a:r>
            <a:r>
              <a:rPr sz="850" spc="-25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plugin</a:t>
            </a:r>
            <a:r>
              <a:rPr sz="850" spc="-2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in</a:t>
            </a:r>
            <a:r>
              <a:rPr sz="850" spc="26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Jenkins</a:t>
            </a:r>
            <a:endParaRPr sz="85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40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0" dirty="0">
                <a:latin typeface="Verdana"/>
                <a:cs typeface="Verdana"/>
              </a:rPr>
              <a:t>Creating</a:t>
            </a:r>
            <a:r>
              <a:rPr sz="850" spc="-2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Job</a:t>
            </a:r>
            <a:r>
              <a:rPr sz="850" spc="-2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with</a:t>
            </a:r>
            <a:r>
              <a:rPr sz="850" spc="-15" dirty="0">
                <a:latin typeface="Verdana"/>
                <a:cs typeface="Verdana"/>
              </a:rPr>
              <a:t> Maven</a:t>
            </a:r>
            <a:r>
              <a:rPr sz="850" spc="-5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&amp; Git</a:t>
            </a:r>
            <a:endParaRPr sz="850">
              <a:latin typeface="Verdana"/>
              <a:cs typeface="Verdana"/>
            </a:endParaRPr>
          </a:p>
          <a:p>
            <a:pPr marL="336550" lvl="1" indent="-90170">
              <a:lnSpc>
                <a:spcPct val="100000"/>
              </a:lnSpc>
              <a:spcBef>
                <a:spcPts val="305"/>
              </a:spcBef>
              <a:buClr>
                <a:srgbClr val="006FAC"/>
              </a:buClr>
              <a:buFont typeface="Arial MT"/>
              <a:buChar char="•"/>
              <a:tabLst>
                <a:tab pos="337185" algn="l"/>
              </a:tabLst>
            </a:pPr>
            <a:r>
              <a:rPr sz="700" spc="15" dirty="0">
                <a:latin typeface="Verdana"/>
                <a:cs typeface="Verdana"/>
              </a:rPr>
              <a:t>lacks</a:t>
            </a:r>
            <a:r>
              <a:rPr sz="700" spc="-4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documentation</a:t>
            </a:r>
            <a:endParaRPr sz="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1555" y="720851"/>
            <a:ext cx="4800600" cy="3601720"/>
            <a:chOff x="1781555" y="720851"/>
            <a:chExt cx="4800600" cy="3601720"/>
          </a:xfrm>
        </p:grpSpPr>
        <p:sp>
          <p:nvSpPr>
            <p:cNvPr id="5" name="object 5"/>
            <p:cNvSpPr/>
            <p:nvPr/>
          </p:nvSpPr>
          <p:spPr>
            <a:xfrm>
              <a:off x="1781555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9176" y="1680971"/>
              <a:ext cx="960120" cy="9555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02409" y="1295400"/>
            <a:ext cx="4802505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Review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Question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Verdana"/>
              <a:cs typeface="Verdana"/>
            </a:endParaRPr>
          </a:p>
          <a:p>
            <a:pPr marL="156845" marR="1087755">
              <a:lnSpc>
                <a:spcPct val="77900"/>
              </a:lnSpc>
              <a:spcBef>
                <a:spcPts val="5"/>
              </a:spcBef>
            </a:pPr>
            <a:r>
              <a:rPr sz="950" spc="-5" dirty="0">
                <a:latin typeface="Verdana"/>
                <a:cs typeface="Verdana"/>
              </a:rPr>
              <a:t>Which of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the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given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statement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is</a:t>
            </a:r>
            <a:r>
              <a:rPr sz="950" spc="-5" dirty="0">
                <a:latin typeface="Verdana"/>
                <a:cs typeface="Verdana"/>
              </a:rPr>
              <a:t> not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correct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for Continuous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Integrations?</a:t>
            </a:r>
            <a:endParaRPr sz="950" dirty="0">
              <a:latin typeface="Verdana"/>
              <a:cs typeface="Verdana"/>
            </a:endParaRPr>
          </a:p>
          <a:p>
            <a:pPr marL="429895" indent="-93980">
              <a:lnSpc>
                <a:spcPct val="100000"/>
              </a:lnSpc>
              <a:spcBef>
                <a:spcPts val="120"/>
              </a:spcBef>
              <a:buClr>
                <a:srgbClr val="006FAC"/>
              </a:buClr>
              <a:buFont typeface="Arial MT"/>
              <a:buChar char="–"/>
              <a:tabLst>
                <a:tab pos="430530" algn="l"/>
              </a:tabLst>
            </a:pPr>
            <a:r>
              <a:rPr sz="600" spc="15" dirty="0">
                <a:latin typeface="Verdana"/>
                <a:cs typeface="Verdana"/>
              </a:rPr>
              <a:t>Continuous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Integration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is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about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reducing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risk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by </a:t>
            </a:r>
            <a:r>
              <a:rPr sz="600" spc="15" dirty="0">
                <a:latin typeface="Verdana"/>
                <a:cs typeface="Verdana"/>
              </a:rPr>
              <a:t>providing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faster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feedback.</a:t>
            </a:r>
            <a:endParaRPr sz="600" dirty="0">
              <a:latin typeface="Verdana"/>
              <a:cs typeface="Verdana"/>
            </a:endParaRPr>
          </a:p>
          <a:p>
            <a:pPr marL="429895" marR="1178560" indent="-93345">
              <a:lnSpc>
                <a:spcPts val="580"/>
              </a:lnSpc>
              <a:spcBef>
                <a:spcPts val="259"/>
              </a:spcBef>
              <a:buClr>
                <a:srgbClr val="006FAC"/>
              </a:buClr>
              <a:buFont typeface="Arial MT"/>
              <a:buChar char="–"/>
              <a:tabLst>
                <a:tab pos="430530" algn="l"/>
              </a:tabLst>
            </a:pPr>
            <a:r>
              <a:rPr sz="600" spc="15" dirty="0">
                <a:latin typeface="Verdana"/>
                <a:cs typeface="Verdana"/>
              </a:rPr>
              <a:t>Continuous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Integration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involves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tool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that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monitors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version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control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system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for </a:t>
            </a:r>
            <a:r>
              <a:rPr sz="600" spc="-19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changes.</a:t>
            </a:r>
            <a:endParaRPr sz="600" dirty="0">
              <a:latin typeface="Verdana"/>
              <a:cs typeface="Verdana"/>
            </a:endParaRPr>
          </a:p>
          <a:p>
            <a:pPr marL="429895" indent="-93980">
              <a:lnSpc>
                <a:spcPct val="100000"/>
              </a:lnSpc>
              <a:spcBef>
                <a:spcPts val="120"/>
              </a:spcBef>
              <a:buClr>
                <a:srgbClr val="006FAC"/>
              </a:buClr>
              <a:buFont typeface="Arial MT"/>
              <a:buChar char="–"/>
              <a:tabLst>
                <a:tab pos="430530" algn="l"/>
              </a:tabLst>
            </a:pPr>
            <a:r>
              <a:rPr sz="600" spc="15" dirty="0">
                <a:latin typeface="Verdana"/>
                <a:cs typeface="Verdana"/>
              </a:rPr>
              <a:t>Continuous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Integration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provides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solutions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testers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for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failed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test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cases.</a:t>
            </a:r>
            <a:endParaRPr sz="600" dirty="0">
              <a:latin typeface="Verdana"/>
              <a:cs typeface="Verdana"/>
            </a:endParaRPr>
          </a:p>
          <a:p>
            <a:pPr marL="429895" marR="1207135" indent="-93345">
              <a:lnSpc>
                <a:spcPts val="580"/>
              </a:lnSpc>
              <a:spcBef>
                <a:spcPts val="254"/>
              </a:spcBef>
              <a:buClr>
                <a:srgbClr val="006FAC"/>
              </a:buClr>
              <a:buFont typeface="Arial MT"/>
              <a:buChar char="–"/>
              <a:tabLst>
                <a:tab pos="430530" algn="l"/>
              </a:tabLst>
            </a:pPr>
            <a:r>
              <a:rPr sz="600" spc="15" dirty="0">
                <a:latin typeface="Verdana"/>
                <a:cs typeface="Verdana"/>
              </a:rPr>
              <a:t>Continuous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Integration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helps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End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user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testers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and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end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users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faster, </a:t>
            </a:r>
            <a:r>
              <a:rPr sz="600" spc="-19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more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reliably,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and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with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less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efforts.</a:t>
            </a:r>
            <a:endParaRPr sz="600" dirty="0">
              <a:latin typeface="Verdana"/>
              <a:cs typeface="Verdana"/>
            </a:endParaRPr>
          </a:p>
          <a:p>
            <a:pPr marL="156845" marR="1673225">
              <a:lnSpc>
                <a:spcPct val="77900"/>
              </a:lnSpc>
              <a:spcBef>
                <a:spcPts val="275"/>
              </a:spcBef>
            </a:pPr>
            <a:r>
              <a:rPr sz="950" spc="-5" dirty="0">
                <a:latin typeface="Verdana"/>
                <a:cs typeface="Verdana"/>
              </a:rPr>
              <a:t>Which command execution </a:t>
            </a:r>
            <a:r>
              <a:rPr sz="950" spc="-10" dirty="0">
                <a:latin typeface="Verdana"/>
                <a:cs typeface="Verdana"/>
              </a:rPr>
              <a:t>will </a:t>
            </a:r>
            <a:r>
              <a:rPr sz="950" spc="-5" dirty="0">
                <a:latin typeface="Verdana"/>
                <a:cs typeface="Verdana"/>
              </a:rPr>
              <a:t>start Jenkins </a:t>
            </a:r>
            <a:r>
              <a:rPr sz="950" spc="-10" dirty="0">
                <a:latin typeface="Verdana"/>
                <a:cs typeface="Verdana"/>
              </a:rPr>
              <a:t>as </a:t>
            </a:r>
            <a:r>
              <a:rPr sz="950" spc="-5" dirty="0">
                <a:latin typeface="Verdana"/>
                <a:cs typeface="Verdana"/>
              </a:rPr>
              <a:t>a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standalone</a:t>
            </a:r>
            <a:r>
              <a:rPr sz="950" spc="-10" dirty="0">
                <a:latin typeface="Verdana"/>
                <a:cs typeface="Verdana"/>
              </a:rPr>
              <a:t> application?</a:t>
            </a:r>
            <a:endParaRPr sz="950" dirty="0">
              <a:latin typeface="Verdana"/>
              <a:cs typeface="Verdana"/>
            </a:endParaRPr>
          </a:p>
          <a:p>
            <a:pPr marL="429895" indent="-93980">
              <a:lnSpc>
                <a:spcPct val="100000"/>
              </a:lnSpc>
              <a:spcBef>
                <a:spcPts val="120"/>
              </a:spcBef>
              <a:buClr>
                <a:srgbClr val="006FAC"/>
              </a:buClr>
              <a:buFont typeface="Arial MT"/>
              <a:buChar char="–"/>
              <a:tabLst>
                <a:tab pos="430530" algn="l"/>
              </a:tabLst>
            </a:pPr>
            <a:r>
              <a:rPr sz="600" spc="15" dirty="0">
                <a:latin typeface="Verdana"/>
                <a:cs typeface="Verdana"/>
              </a:rPr>
              <a:t>jenkins.war</a:t>
            </a:r>
            <a:endParaRPr sz="600" dirty="0">
              <a:latin typeface="Verdana"/>
              <a:cs typeface="Verdana"/>
            </a:endParaRPr>
          </a:p>
          <a:p>
            <a:pPr marL="429895" indent="-93980">
              <a:lnSpc>
                <a:spcPct val="100000"/>
              </a:lnSpc>
              <a:spcBef>
                <a:spcPts val="120"/>
              </a:spcBef>
              <a:buClr>
                <a:srgbClr val="006FAC"/>
              </a:buClr>
              <a:buFont typeface="Arial MT"/>
              <a:buChar char="–"/>
              <a:tabLst>
                <a:tab pos="430530" algn="l"/>
              </a:tabLst>
            </a:pPr>
            <a:r>
              <a:rPr sz="600" spc="10" dirty="0">
                <a:latin typeface="Verdana"/>
                <a:cs typeface="Verdana"/>
              </a:rPr>
              <a:t>java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-jar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jenkins.war</a:t>
            </a:r>
            <a:endParaRPr sz="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–"/>
            </a:pPr>
            <a:endParaRPr sz="900" dirty="0">
              <a:latin typeface="Verdana"/>
              <a:cs typeface="Verdana"/>
            </a:endParaRPr>
          </a:p>
          <a:p>
            <a:pPr marL="156845" marR="1198880">
              <a:lnSpc>
                <a:spcPct val="77900"/>
              </a:lnSpc>
              <a:tabLst>
                <a:tab pos="1033144" algn="l"/>
              </a:tabLst>
            </a:pPr>
            <a:r>
              <a:rPr sz="95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950" spc="-10" dirty="0">
                <a:latin typeface="Verdana"/>
                <a:cs typeface="Verdana"/>
              </a:rPr>
              <a:t>is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the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process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of</a:t>
            </a:r>
            <a:r>
              <a:rPr sz="950" spc="-10" dirty="0">
                <a:latin typeface="Verdana"/>
                <a:cs typeface="Verdana"/>
              </a:rPr>
              <a:t> deploying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the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latest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code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into production.</a:t>
            </a:r>
            <a:endParaRPr sz="950" dirty="0">
              <a:latin typeface="Verdana"/>
              <a:cs typeface="Verdana"/>
            </a:endParaRPr>
          </a:p>
          <a:p>
            <a:pPr marL="429895" indent="-93980">
              <a:lnSpc>
                <a:spcPct val="100000"/>
              </a:lnSpc>
              <a:spcBef>
                <a:spcPts val="110"/>
              </a:spcBef>
              <a:buClr>
                <a:srgbClr val="006FAC"/>
              </a:buClr>
              <a:buFont typeface="Arial MT"/>
              <a:buChar char="–"/>
              <a:tabLst>
                <a:tab pos="430530" algn="l"/>
              </a:tabLst>
            </a:pPr>
            <a:r>
              <a:rPr sz="600" spc="15" dirty="0">
                <a:latin typeface="Verdana"/>
                <a:cs typeface="Verdana"/>
              </a:rPr>
              <a:t>B</a:t>
            </a:r>
            <a:r>
              <a:rPr sz="600" spc="25" dirty="0">
                <a:latin typeface="Verdana"/>
                <a:cs typeface="Verdana"/>
              </a:rPr>
              <a:t>u</a:t>
            </a:r>
            <a:r>
              <a:rPr sz="600" spc="10" dirty="0">
                <a:latin typeface="Verdana"/>
                <a:cs typeface="Verdana"/>
              </a:rPr>
              <a:t>ild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jo</a:t>
            </a:r>
            <a:r>
              <a:rPr sz="600" spc="20" dirty="0">
                <a:latin typeface="Verdana"/>
                <a:cs typeface="Verdana"/>
              </a:rPr>
              <a:t>b</a:t>
            </a:r>
            <a:endParaRPr sz="600" dirty="0">
              <a:latin typeface="Verdana"/>
              <a:cs typeface="Verdana"/>
            </a:endParaRPr>
          </a:p>
          <a:p>
            <a:pPr marL="429895" indent="-93980">
              <a:lnSpc>
                <a:spcPct val="100000"/>
              </a:lnSpc>
              <a:spcBef>
                <a:spcPts val="120"/>
              </a:spcBef>
              <a:buClr>
                <a:srgbClr val="006FAC"/>
              </a:buClr>
              <a:buFont typeface="Arial MT"/>
              <a:buChar char="–"/>
              <a:tabLst>
                <a:tab pos="430530" algn="l"/>
              </a:tabLst>
            </a:pPr>
            <a:r>
              <a:rPr sz="600" spc="15" dirty="0">
                <a:latin typeface="Verdana"/>
                <a:cs typeface="Verdana"/>
              </a:rPr>
              <a:t>Continuous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Deployment</a:t>
            </a:r>
            <a:endParaRPr sz="600" dirty="0">
              <a:latin typeface="Verdana"/>
              <a:cs typeface="Verdana"/>
            </a:endParaRPr>
          </a:p>
          <a:p>
            <a:pPr marL="429895" indent="-93980">
              <a:lnSpc>
                <a:spcPct val="100000"/>
              </a:lnSpc>
              <a:spcBef>
                <a:spcPts val="120"/>
              </a:spcBef>
              <a:buClr>
                <a:srgbClr val="006FAC"/>
              </a:buClr>
              <a:buFont typeface="Arial MT"/>
              <a:buChar char="–"/>
              <a:tabLst>
                <a:tab pos="430530" algn="l"/>
              </a:tabLst>
            </a:pPr>
            <a:r>
              <a:rPr sz="600" spc="15" dirty="0">
                <a:latin typeface="Verdana"/>
                <a:cs typeface="Verdana"/>
              </a:rPr>
              <a:t>Co</a:t>
            </a:r>
            <a:r>
              <a:rPr sz="600" spc="25" dirty="0">
                <a:latin typeface="Verdana"/>
                <a:cs typeface="Verdana"/>
              </a:rPr>
              <a:t>n</a:t>
            </a:r>
            <a:r>
              <a:rPr sz="600" spc="10" dirty="0">
                <a:latin typeface="Verdana"/>
                <a:cs typeface="Verdana"/>
              </a:rPr>
              <a:t>t</a:t>
            </a:r>
            <a:r>
              <a:rPr sz="600" spc="20" dirty="0">
                <a:latin typeface="Verdana"/>
                <a:cs typeface="Verdana"/>
              </a:rPr>
              <a:t>in</a:t>
            </a:r>
            <a:r>
              <a:rPr sz="600" spc="10" dirty="0">
                <a:latin typeface="Verdana"/>
                <a:cs typeface="Verdana"/>
              </a:rPr>
              <a:t>u</a:t>
            </a:r>
            <a:r>
              <a:rPr sz="600" spc="15" dirty="0">
                <a:latin typeface="Verdana"/>
                <a:cs typeface="Verdana"/>
              </a:rPr>
              <a:t>o</a:t>
            </a:r>
            <a:r>
              <a:rPr sz="600" spc="25" dirty="0">
                <a:latin typeface="Verdana"/>
                <a:cs typeface="Verdana"/>
              </a:rPr>
              <a:t>u</a:t>
            </a:r>
            <a:r>
              <a:rPr sz="600" spc="15" dirty="0">
                <a:latin typeface="Verdana"/>
                <a:cs typeface="Verdana"/>
              </a:rPr>
              <a:t>s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-50" dirty="0">
                <a:latin typeface="Verdana"/>
                <a:cs typeface="Verdana"/>
              </a:rPr>
              <a:t>T</a:t>
            </a:r>
            <a:r>
              <a:rPr sz="600" spc="15" dirty="0">
                <a:latin typeface="Verdana"/>
                <a:cs typeface="Verdana"/>
              </a:rPr>
              <a:t>est</a:t>
            </a:r>
            <a:r>
              <a:rPr sz="600" spc="20" dirty="0">
                <a:latin typeface="Verdana"/>
                <a:cs typeface="Verdana"/>
              </a:rPr>
              <a:t>ing</a:t>
            </a:r>
            <a:endParaRPr sz="600" dirty="0">
              <a:latin typeface="Verdana"/>
              <a:cs typeface="Verdana"/>
            </a:endParaRPr>
          </a:p>
          <a:p>
            <a:pPr marL="429895" indent="-93980">
              <a:lnSpc>
                <a:spcPct val="100000"/>
              </a:lnSpc>
              <a:spcBef>
                <a:spcPts val="120"/>
              </a:spcBef>
              <a:buClr>
                <a:srgbClr val="006FAC"/>
              </a:buClr>
              <a:buFont typeface="Arial MT"/>
              <a:buChar char="–"/>
              <a:tabLst>
                <a:tab pos="430530" algn="l"/>
              </a:tabLst>
            </a:pPr>
            <a:r>
              <a:rPr sz="600" spc="20" dirty="0">
                <a:latin typeface="Verdana"/>
                <a:cs typeface="Verdana"/>
              </a:rPr>
              <a:t>None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of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above</a:t>
            </a:r>
            <a:endParaRPr sz="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973" y="1032509"/>
            <a:ext cx="4347210" cy="2174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ts val="400"/>
              </a:lnSpc>
              <a:spcBef>
                <a:spcPts val="105"/>
              </a:spcBef>
            </a:pPr>
            <a:r>
              <a:rPr sz="450" dirty="0">
                <a:latin typeface="Calibri Light"/>
                <a:cs typeface="Calibri Light"/>
              </a:rPr>
              <a:t>Jenk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ns</a:t>
            </a:r>
            <a:r>
              <a:rPr sz="450" spc="-30" dirty="0">
                <a:latin typeface="Calibri Light"/>
                <a:cs typeface="Calibri Light"/>
              </a:rPr>
              <a:t> 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dirty="0">
                <a:latin typeface="Calibri Light"/>
                <a:cs typeface="Calibri Light"/>
              </a:rPr>
              <a:t>rodu</a:t>
            </a:r>
            <a:r>
              <a:rPr sz="450" spc="-5" dirty="0">
                <a:latin typeface="Calibri Light"/>
                <a:cs typeface="Calibri Light"/>
              </a:rPr>
              <a:t>c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on</a:t>
            </a:r>
            <a:endParaRPr sz="450">
              <a:latin typeface="Calibri Light"/>
              <a:cs typeface="Calibri Light"/>
            </a:endParaRPr>
          </a:p>
          <a:p>
            <a:pPr marL="177800">
              <a:lnSpc>
                <a:spcPts val="1839"/>
              </a:lnSpc>
            </a:pPr>
            <a:r>
              <a:rPr sz="1650" dirty="0">
                <a:latin typeface="Calibri Light"/>
                <a:cs typeface="Calibri Light"/>
              </a:rPr>
              <a:t>Jenkins</a:t>
            </a:r>
            <a:endParaRPr sz="1650">
              <a:latin typeface="Calibri Light"/>
              <a:cs typeface="Calibri Light"/>
            </a:endParaRPr>
          </a:p>
          <a:p>
            <a:pPr marL="97790" marR="51435" indent="-85725">
              <a:lnSpc>
                <a:spcPct val="90000"/>
              </a:lnSpc>
              <a:spcBef>
                <a:spcPts val="915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dirty="0">
                <a:latin typeface="Calibri"/>
                <a:cs typeface="Calibri"/>
              </a:rPr>
              <a:t>Jenkins is a </a:t>
            </a:r>
            <a:r>
              <a:rPr sz="1050" spc="-5" dirty="0">
                <a:latin typeface="Calibri"/>
                <a:cs typeface="Calibri"/>
              </a:rPr>
              <a:t>self-contained, open source automation </a:t>
            </a:r>
            <a:r>
              <a:rPr sz="1050" dirty="0">
                <a:latin typeface="Calibri"/>
                <a:cs typeface="Calibri"/>
              </a:rPr>
              <a:t>server which </a:t>
            </a:r>
            <a:r>
              <a:rPr sz="1050" spc="-5" dirty="0">
                <a:latin typeface="Calibri"/>
                <a:cs typeface="Calibri"/>
              </a:rPr>
              <a:t>can </a:t>
            </a:r>
            <a:r>
              <a:rPr sz="1050" dirty="0">
                <a:latin typeface="Calibri"/>
                <a:cs typeface="Calibri"/>
              </a:rPr>
              <a:t>be </a:t>
            </a:r>
            <a:r>
              <a:rPr sz="1050" spc="-5" dirty="0">
                <a:latin typeface="Calibri"/>
                <a:cs typeface="Calibri"/>
              </a:rPr>
              <a:t>used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to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automate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all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sorts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tasks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such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as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building,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testing,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and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deploying 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software.</a:t>
            </a:r>
            <a:endParaRPr sz="1050">
              <a:latin typeface="Calibri"/>
              <a:cs typeface="Calibri"/>
            </a:endParaRPr>
          </a:p>
          <a:p>
            <a:pPr marL="97790" marR="380365" indent="-85725">
              <a:lnSpc>
                <a:spcPts val="1140"/>
              </a:lnSpc>
              <a:spcBef>
                <a:spcPts val="414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dirty="0">
                <a:latin typeface="Calibri"/>
                <a:cs typeface="Calibri"/>
              </a:rPr>
              <a:t>Jenkins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is an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open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source continuous</a:t>
            </a:r>
            <a:r>
              <a:rPr sz="1050" spc="2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integration(CI) tool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written </a:t>
            </a:r>
            <a:r>
              <a:rPr sz="1050" dirty="0">
                <a:latin typeface="Calibri"/>
                <a:cs typeface="Calibri"/>
              </a:rPr>
              <a:t>in </a:t>
            </a:r>
            <a:r>
              <a:rPr sz="1050" spc="-5" dirty="0">
                <a:latin typeface="Calibri"/>
                <a:cs typeface="Calibri"/>
              </a:rPr>
              <a:t>java </a:t>
            </a:r>
            <a:r>
              <a:rPr sz="1050" spc="-2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developed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by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Kohsuke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Kawaguchi.</a:t>
            </a:r>
            <a:endParaRPr sz="1050">
              <a:latin typeface="Calibri"/>
              <a:cs typeface="Calibri"/>
            </a:endParaRPr>
          </a:p>
          <a:p>
            <a:pPr marL="97790" indent="-8572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spc="-10" dirty="0">
                <a:latin typeface="Calibri"/>
                <a:cs typeface="Calibri"/>
              </a:rPr>
              <a:t>Monitors</a:t>
            </a:r>
            <a:r>
              <a:rPr sz="1050" spc="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change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in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source</a:t>
            </a:r>
            <a:r>
              <a:rPr sz="1050" spc="-10" dirty="0">
                <a:latin typeface="Calibri"/>
                <a:cs typeface="Calibri"/>
              </a:rPr>
              <a:t> control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systems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like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SVN, CVS,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etc.</a:t>
            </a:r>
            <a:endParaRPr sz="1050">
              <a:latin typeface="Calibri"/>
              <a:cs typeface="Calibri"/>
            </a:endParaRPr>
          </a:p>
          <a:p>
            <a:pPr marL="97790" indent="-8572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dirty="0">
                <a:latin typeface="Calibri"/>
                <a:cs typeface="Calibri"/>
              </a:rPr>
              <a:t>Builds</a:t>
            </a:r>
            <a:r>
              <a:rPr sz="1050" spc="-5" dirty="0">
                <a:latin typeface="Calibri"/>
                <a:cs typeface="Calibri"/>
              </a:rPr>
              <a:t> the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application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using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various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build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tools</a:t>
            </a:r>
            <a:r>
              <a:rPr sz="1050" spc="2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like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25" dirty="0">
                <a:latin typeface="Calibri"/>
                <a:cs typeface="Calibri"/>
              </a:rPr>
              <a:t>ANT,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MAVEN,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etc.</a:t>
            </a:r>
            <a:endParaRPr sz="1050">
              <a:latin typeface="Calibri"/>
              <a:cs typeface="Calibri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spc="-5" dirty="0">
                <a:latin typeface="Calibri"/>
                <a:cs typeface="Calibri"/>
              </a:rPr>
              <a:t>Provides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fresh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build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whenever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there </a:t>
            </a:r>
            <a:r>
              <a:rPr sz="1050" dirty="0">
                <a:latin typeface="Calibri"/>
                <a:cs typeface="Calibri"/>
              </a:rPr>
              <a:t>is a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change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source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control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  <a:p>
            <a:pPr marL="97790" indent="-8572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dirty="0">
                <a:latin typeface="Calibri"/>
                <a:cs typeface="Calibri"/>
              </a:rPr>
              <a:t>Sends</a:t>
            </a:r>
            <a:r>
              <a:rPr sz="1050" spc="-5" dirty="0">
                <a:latin typeface="Calibri"/>
                <a:cs typeface="Calibri"/>
              </a:rPr>
              <a:t> messages on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status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of</a:t>
            </a:r>
            <a:r>
              <a:rPr sz="1050" dirty="0">
                <a:latin typeface="Calibri"/>
                <a:cs typeface="Calibri"/>
              </a:rPr>
              <a:t> the</a:t>
            </a:r>
            <a:r>
              <a:rPr sz="1050" spc="-5" dirty="0">
                <a:latin typeface="Calibri"/>
                <a:cs typeface="Calibri"/>
              </a:rPr>
              <a:t> build through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Email,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SMS,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etc</a:t>
            </a:r>
            <a:endParaRPr sz="1050">
              <a:latin typeface="Calibri"/>
              <a:cs typeface="Calibri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spc="-5" dirty="0">
                <a:latin typeface="Calibri"/>
                <a:cs typeface="Calibri"/>
              </a:rPr>
              <a:t>Plugins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allows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integration</a:t>
            </a:r>
            <a:r>
              <a:rPr sz="1050" spc="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various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DevOps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Stage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0347" y="685800"/>
            <a:ext cx="6055360" cy="3429000"/>
          </a:xfrm>
          <a:custGeom>
            <a:avLst/>
            <a:gdLst/>
            <a:ahLst/>
            <a:cxnLst/>
            <a:rect l="l" t="t" r="r" b="b"/>
            <a:pathLst>
              <a:path w="6055359" h="3429000">
                <a:moveTo>
                  <a:pt x="0" y="3429000"/>
                </a:moveTo>
                <a:lnTo>
                  <a:pt x="6054851" y="3429000"/>
                </a:lnTo>
              </a:path>
              <a:path w="6055359" h="3429000">
                <a:moveTo>
                  <a:pt x="6054851" y="0"/>
                </a:moveTo>
                <a:lnTo>
                  <a:pt x="0" y="0"/>
                </a:lnTo>
                <a:lnTo>
                  <a:pt x="0" y="3429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re.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0201" y="1023366"/>
            <a:ext cx="634365" cy="31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00"/>
              </a:lnSpc>
              <a:spcBef>
                <a:spcPts val="105"/>
              </a:spcBef>
            </a:pPr>
            <a:r>
              <a:rPr sz="450" dirty="0">
                <a:latin typeface="Calibri Light"/>
                <a:cs typeface="Calibri Light"/>
              </a:rPr>
              <a:t>Jenk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ns</a:t>
            </a:r>
            <a:r>
              <a:rPr sz="450" spc="-30" dirty="0">
                <a:latin typeface="Calibri Light"/>
                <a:cs typeface="Calibri Light"/>
              </a:rPr>
              <a:t> 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dirty="0">
                <a:latin typeface="Calibri Light"/>
                <a:cs typeface="Calibri Light"/>
              </a:rPr>
              <a:t>rodu</a:t>
            </a:r>
            <a:r>
              <a:rPr sz="450" spc="-5" dirty="0">
                <a:latin typeface="Calibri Light"/>
                <a:cs typeface="Calibri Light"/>
              </a:rPr>
              <a:t>c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on</a:t>
            </a:r>
            <a:endParaRPr sz="450">
              <a:latin typeface="Calibri Light"/>
              <a:cs typeface="Calibri Light"/>
            </a:endParaRPr>
          </a:p>
          <a:p>
            <a:pPr marL="12700">
              <a:lnSpc>
                <a:spcPts val="1839"/>
              </a:lnSpc>
            </a:pPr>
            <a:r>
              <a:rPr sz="1650" dirty="0">
                <a:latin typeface="Calibri Light"/>
                <a:cs typeface="Calibri Light"/>
              </a:rPr>
              <a:t>Jenk</a:t>
            </a:r>
            <a:r>
              <a:rPr sz="1650" spc="-5" dirty="0">
                <a:latin typeface="Calibri Light"/>
                <a:cs typeface="Calibri Light"/>
              </a:rPr>
              <a:t>i</a:t>
            </a:r>
            <a:r>
              <a:rPr sz="1650" dirty="0">
                <a:latin typeface="Calibri Light"/>
                <a:cs typeface="Calibri Light"/>
              </a:rPr>
              <a:t>ns</a:t>
            </a:r>
            <a:endParaRPr sz="165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3997" y="670305"/>
            <a:ext cx="6068060" cy="3441700"/>
            <a:chOff x="1253997" y="670305"/>
            <a:chExt cx="606806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5" y="1612391"/>
              <a:ext cx="3212592" cy="18287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0347" y="676655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1691" y="1163574"/>
            <a:ext cx="12553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 MT"/>
                <a:cs typeface="Arial MT"/>
              </a:rPr>
              <a:t>What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models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integrate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691" y="1468627"/>
            <a:ext cx="358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jenkin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973" y="1032509"/>
            <a:ext cx="3495040" cy="131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ts val="400"/>
              </a:lnSpc>
              <a:spcBef>
                <a:spcPts val="105"/>
              </a:spcBef>
            </a:pPr>
            <a:r>
              <a:rPr sz="450" dirty="0">
                <a:latin typeface="Calibri Light"/>
                <a:cs typeface="Calibri Light"/>
              </a:rPr>
              <a:t>Jenk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ns</a:t>
            </a:r>
            <a:r>
              <a:rPr sz="450" spc="-30" dirty="0">
                <a:latin typeface="Calibri Light"/>
                <a:cs typeface="Calibri Light"/>
              </a:rPr>
              <a:t> 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dirty="0">
                <a:latin typeface="Calibri Light"/>
                <a:cs typeface="Calibri Light"/>
              </a:rPr>
              <a:t>rodu</a:t>
            </a:r>
            <a:r>
              <a:rPr sz="450" spc="-5" dirty="0">
                <a:latin typeface="Calibri Light"/>
                <a:cs typeface="Calibri Light"/>
              </a:rPr>
              <a:t>c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on</a:t>
            </a:r>
            <a:endParaRPr sz="450">
              <a:latin typeface="Calibri Light"/>
              <a:cs typeface="Calibri Light"/>
            </a:endParaRPr>
          </a:p>
          <a:p>
            <a:pPr marL="177800">
              <a:lnSpc>
                <a:spcPts val="1839"/>
              </a:lnSpc>
            </a:pPr>
            <a:r>
              <a:rPr sz="1650" spc="-5" dirty="0">
                <a:latin typeface="Calibri Light"/>
                <a:cs typeface="Calibri Light"/>
              </a:rPr>
              <a:t>How</a:t>
            </a:r>
            <a:r>
              <a:rPr sz="1650" spc="-30" dirty="0">
                <a:latin typeface="Calibri Light"/>
                <a:cs typeface="Calibri Light"/>
              </a:rPr>
              <a:t> </a:t>
            </a:r>
            <a:r>
              <a:rPr sz="1650" dirty="0">
                <a:latin typeface="Calibri Light"/>
                <a:cs typeface="Calibri Light"/>
              </a:rPr>
              <a:t>Jenkins</a:t>
            </a:r>
            <a:r>
              <a:rPr sz="1650" spc="-45" dirty="0">
                <a:latin typeface="Calibri Light"/>
                <a:cs typeface="Calibri Light"/>
              </a:rPr>
              <a:t> </a:t>
            </a:r>
            <a:r>
              <a:rPr sz="1650" spc="-15" dirty="0">
                <a:latin typeface="Calibri Light"/>
                <a:cs typeface="Calibri Light"/>
              </a:rPr>
              <a:t>Works</a:t>
            </a:r>
            <a:endParaRPr sz="1650">
              <a:latin typeface="Calibri Light"/>
              <a:cs typeface="Calibri Light"/>
            </a:endParaRPr>
          </a:p>
          <a:p>
            <a:pPr marL="97790" indent="-8572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dirty="0">
                <a:latin typeface="Calibri"/>
                <a:cs typeface="Calibri"/>
              </a:rPr>
              <a:t>How</a:t>
            </a:r>
            <a:r>
              <a:rPr sz="1050" spc="-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Jenkins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works:</a:t>
            </a:r>
            <a:endParaRPr sz="1050">
              <a:latin typeface="Calibri"/>
              <a:cs typeface="Calibri"/>
            </a:endParaRPr>
          </a:p>
          <a:p>
            <a:pPr marL="269875" lvl="1" indent="-857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0510" algn="l"/>
              </a:tabLst>
            </a:pPr>
            <a:r>
              <a:rPr sz="900" spc="-10" dirty="0">
                <a:latin typeface="Calibri"/>
                <a:cs typeface="Calibri"/>
              </a:rPr>
              <a:t>Developers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Commit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changes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to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source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code</a:t>
            </a:r>
            <a:endParaRPr sz="900">
              <a:latin typeface="Calibri"/>
              <a:cs typeface="Calibri"/>
            </a:endParaRPr>
          </a:p>
          <a:p>
            <a:pPr marL="269875" lvl="1" indent="-8572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0510" algn="l"/>
              </a:tabLst>
            </a:pPr>
            <a:r>
              <a:rPr sz="900" spc="-5" dirty="0">
                <a:latin typeface="Calibri"/>
                <a:cs typeface="Calibri"/>
              </a:rPr>
              <a:t>CI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server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pulls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that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code</a:t>
            </a:r>
            <a:r>
              <a:rPr sz="900" dirty="0">
                <a:latin typeface="Calibri"/>
                <a:cs typeface="Calibri"/>
              </a:rPr>
              <a:t> &amp;</a:t>
            </a:r>
            <a:r>
              <a:rPr sz="900" spc="-10" dirty="0">
                <a:latin typeface="Calibri"/>
                <a:cs typeface="Calibri"/>
              </a:rPr>
              <a:t> triggers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 build</a:t>
            </a:r>
            <a:endParaRPr sz="900">
              <a:latin typeface="Calibri"/>
              <a:cs typeface="Calibri"/>
            </a:endParaRPr>
          </a:p>
          <a:p>
            <a:pPr marL="269875" lvl="1" indent="-857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0510" algn="l"/>
              </a:tabLst>
            </a:pPr>
            <a:r>
              <a:rPr sz="900" spc="-5" dirty="0">
                <a:latin typeface="Calibri"/>
                <a:cs typeface="Calibri"/>
              </a:rPr>
              <a:t>The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build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application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then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deployed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testing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server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for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testing</a:t>
            </a:r>
            <a:endParaRPr sz="900">
              <a:latin typeface="Calibri"/>
              <a:cs typeface="Calibri"/>
            </a:endParaRPr>
          </a:p>
          <a:p>
            <a:pPr marL="269875" lvl="1" indent="-8572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270510" algn="l"/>
              </a:tabLst>
            </a:pPr>
            <a:r>
              <a:rPr sz="900" spc="-10" dirty="0">
                <a:latin typeface="Calibri"/>
                <a:cs typeface="Calibri"/>
              </a:rPr>
              <a:t>After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testing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application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,it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then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deployed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</a:t>
            </a:r>
            <a:r>
              <a:rPr sz="900" spc="-5" dirty="0">
                <a:latin typeface="Calibri"/>
                <a:cs typeface="Calibri"/>
              </a:rPr>
              <a:t> production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  <a:p>
            <a:pPr marL="269875" lvl="1" indent="-8572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0510" algn="l"/>
              </a:tabLst>
            </a:pPr>
            <a:r>
              <a:rPr sz="900" spc="-5" dirty="0">
                <a:latin typeface="Calibri"/>
                <a:cs typeface="Calibri"/>
              </a:rPr>
              <a:t>The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concerned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team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constantly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notified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about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build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&amp;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test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result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911" y="2327148"/>
              <a:ext cx="3133343" cy="1080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re.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0201" y="1032509"/>
            <a:ext cx="1605280" cy="31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00"/>
              </a:lnSpc>
              <a:spcBef>
                <a:spcPts val="105"/>
              </a:spcBef>
            </a:pPr>
            <a:r>
              <a:rPr sz="450" dirty="0">
                <a:latin typeface="Calibri Light"/>
                <a:cs typeface="Calibri Light"/>
              </a:rPr>
              <a:t>Jenk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ns</a:t>
            </a:r>
            <a:r>
              <a:rPr sz="450" spc="-30" dirty="0">
                <a:latin typeface="Calibri Light"/>
                <a:cs typeface="Calibri Light"/>
              </a:rPr>
              <a:t> 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dirty="0">
                <a:latin typeface="Calibri Light"/>
                <a:cs typeface="Calibri Light"/>
              </a:rPr>
              <a:t>rodu</a:t>
            </a:r>
            <a:r>
              <a:rPr sz="450" spc="-5" dirty="0">
                <a:latin typeface="Calibri Light"/>
                <a:cs typeface="Calibri Light"/>
              </a:rPr>
              <a:t>c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on</a:t>
            </a:r>
            <a:endParaRPr sz="450">
              <a:latin typeface="Calibri Light"/>
              <a:cs typeface="Calibri Light"/>
            </a:endParaRPr>
          </a:p>
          <a:p>
            <a:pPr marL="12700">
              <a:lnSpc>
                <a:spcPts val="1839"/>
              </a:lnSpc>
            </a:pPr>
            <a:r>
              <a:rPr sz="1650" dirty="0">
                <a:latin typeface="Calibri Light"/>
                <a:cs typeface="Calibri Light"/>
              </a:rPr>
              <a:t>Jenkins</a:t>
            </a:r>
            <a:r>
              <a:rPr sz="1650" spc="-65" dirty="0">
                <a:latin typeface="Calibri Light"/>
                <a:cs typeface="Calibri Light"/>
              </a:rPr>
              <a:t> </a:t>
            </a:r>
            <a:r>
              <a:rPr sz="1650" spc="-10" dirty="0">
                <a:latin typeface="Calibri Light"/>
                <a:cs typeface="Calibri Light"/>
              </a:rPr>
              <a:t>Installation</a:t>
            </a:r>
            <a:endParaRPr sz="165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4973" y="1578635"/>
            <a:ext cx="2701925" cy="12071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97790" indent="-8572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dirty="0">
                <a:latin typeface="Calibri"/>
                <a:cs typeface="Calibri"/>
              </a:rPr>
              <a:t>Jenkins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is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easy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to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install.</a:t>
            </a:r>
            <a:endParaRPr sz="1050">
              <a:latin typeface="Calibri"/>
              <a:cs typeface="Calibri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dirty="0">
                <a:latin typeface="Calibri"/>
                <a:cs typeface="Calibri"/>
              </a:rPr>
              <a:t>Download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Jenkins.war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file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from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Jenkins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site:</a:t>
            </a:r>
            <a:endParaRPr sz="1050">
              <a:latin typeface="Calibri"/>
              <a:cs typeface="Calibri"/>
            </a:endParaRPr>
          </a:p>
          <a:p>
            <a:pPr marL="269875" lvl="1" indent="-8572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0510" algn="l"/>
              </a:tabLst>
            </a:pPr>
            <a:r>
              <a:rPr sz="9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http://jenkins-ci.org</a:t>
            </a:r>
            <a:endParaRPr sz="900">
              <a:latin typeface="Calibri"/>
              <a:cs typeface="Calibri"/>
            </a:endParaRPr>
          </a:p>
          <a:p>
            <a:pPr marL="97790" indent="-8572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98425" algn="l"/>
              </a:tabLst>
            </a:pPr>
            <a:r>
              <a:rPr sz="1050" dirty="0">
                <a:latin typeface="Calibri"/>
                <a:cs typeface="Calibri"/>
              </a:rPr>
              <a:t>Jenkins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can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be </a:t>
            </a:r>
            <a:r>
              <a:rPr sz="1050" spc="-5" dirty="0">
                <a:latin typeface="Calibri"/>
                <a:cs typeface="Calibri"/>
              </a:rPr>
              <a:t>installed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different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ways:</a:t>
            </a:r>
            <a:endParaRPr sz="1050">
              <a:latin typeface="Calibri"/>
              <a:cs typeface="Calibri"/>
            </a:endParaRPr>
          </a:p>
          <a:p>
            <a:pPr marL="269875" lvl="1" indent="-85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70510" algn="l"/>
              </a:tabLst>
            </a:pPr>
            <a:r>
              <a:rPr sz="900" spc="-5" dirty="0">
                <a:latin typeface="Calibri"/>
                <a:cs typeface="Calibri"/>
              </a:rPr>
              <a:t>As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standalone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application</a:t>
            </a:r>
            <a:endParaRPr sz="900">
              <a:latin typeface="Calibri"/>
              <a:cs typeface="Calibri"/>
            </a:endParaRPr>
          </a:p>
          <a:p>
            <a:pPr marL="269875" lvl="1" indent="-8572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270510" algn="l"/>
              </a:tabLst>
            </a:pPr>
            <a:r>
              <a:rPr sz="900" spc="-5" dirty="0">
                <a:latin typeface="Calibri"/>
                <a:cs typeface="Calibri"/>
              </a:rPr>
              <a:t>Windows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Service</a:t>
            </a:r>
            <a:endParaRPr sz="900">
              <a:latin typeface="Calibri"/>
              <a:cs typeface="Calibri"/>
            </a:endParaRPr>
          </a:p>
          <a:p>
            <a:pPr marL="269875" lvl="1" indent="-857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0510" algn="l"/>
              </a:tabLst>
            </a:pPr>
            <a:r>
              <a:rPr sz="900" spc="-5" dirty="0">
                <a:latin typeface="Calibri"/>
                <a:cs typeface="Calibri"/>
              </a:rPr>
              <a:t>Deploy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it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any </a:t>
            </a:r>
            <a:r>
              <a:rPr sz="900" spc="-5" dirty="0">
                <a:latin typeface="Calibri"/>
                <a:cs typeface="Calibri"/>
              </a:rPr>
              <a:t>application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server.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347" y="685800"/>
            <a:ext cx="6055360" cy="3429000"/>
          </a:xfrm>
          <a:custGeom>
            <a:avLst/>
            <a:gdLst/>
            <a:ahLst/>
            <a:cxnLst/>
            <a:rect l="l" t="t" r="r" b="b"/>
            <a:pathLst>
              <a:path w="6055359" h="3429000">
                <a:moveTo>
                  <a:pt x="0" y="3429000"/>
                </a:moveTo>
                <a:lnTo>
                  <a:pt x="6054851" y="3429000"/>
                </a:lnTo>
              </a:path>
              <a:path w="6055359" h="3429000">
                <a:moveTo>
                  <a:pt x="6054851" y="0"/>
                </a:moveTo>
                <a:lnTo>
                  <a:pt x="0" y="0"/>
                </a:lnTo>
                <a:lnTo>
                  <a:pt x="0" y="3429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re.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2348" y="685800"/>
            <a:ext cx="4572000" cy="3429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Times New Roman"/>
              <a:cs typeface="Times New Roman"/>
            </a:endParaRPr>
          </a:p>
          <a:p>
            <a:pPr marL="360045">
              <a:lnSpc>
                <a:spcPts val="400"/>
              </a:lnSpc>
            </a:pPr>
            <a:r>
              <a:rPr sz="450" dirty="0">
                <a:latin typeface="Calibri Light"/>
                <a:cs typeface="Calibri Light"/>
              </a:rPr>
              <a:t>Jenk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ns</a:t>
            </a:r>
            <a:r>
              <a:rPr sz="450" spc="-30" dirty="0">
                <a:latin typeface="Calibri Light"/>
                <a:cs typeface="Calibri Light"/>
              </a:rPr>
              <a:t> 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n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dirty="0">
                <a:latin typeface="Calibri Light"/>
                <a:cs typeface="Calibri Light"/>
              </a:rPr>
              <a:t>rodu</a:t>
            </a:r>
            <a:r>
              <a:rPr sz="450" spc="-5" dirty="0">
                <a:latin typeface="Calibri Light"/>
                <a:cs typeface="Calibri Light"/>
              </a:rPr>
              <a:t>c</a:t>
            </a:r>
            <a:r>
              <a:rPr sz="450" spc="-10" dirty="0">
                <a:latin typeface="Calibri Light"/>
                <a:cs typeface="Calibri Light"/>
              </a:rPr>
              <a:t>t</a:t>
            </a:r>
            <a:r>
              <a:rPr sz="450" spc="-5" dirty="0">
                <a:latin typeface="Calibri Light"/>
                <a:cs typeface="Calibri Light"/>
              </a:rPr>
              <a:t>i</a:t>
            </a:r>
            <a:r>
              <a:rPr sz="450" dirty="0">
                <a:latin typeface="Calibri Light"/>
                <a:cs typeface="Calibri Light"/>
              </a:rPr>
              <a:t>on</a:t>
            </a:r>
            <a:endParaRPr sz="450">
              <a:latin typeface="Calibri Light"/>
              <a:cs typeface="Calibri Light"/>
            </a:endParaRPr>
          </a:p>
          <a:p>
            <a:pPr marL="360045">
              <a:lnSpc>
                <a:spcPts val="1839"/>
              </a:lnSpc>
            </a:pPr>
            <a:r>
              <a:rPr sz="1650" dirty="0">
                <a:latin typeface="Calibri Light"/>
                <a:cs typeface="Calibri Light"/>
              </a:rPr>
              <a:t>Jenkins</a:t>
            </a:r>
            <a:r>
              <a:rPr sz="1650" spc="-45" dirty="0">
                <a:latin typeface="Calibri Light"/>
                <a:cs typeface="Calibri Light"/>
              </a:rPr>
              <a:t> </a:t>
            </a:r>
            <a:r>
              <a:rPr sz="1650" spc="-10" dirty="0">
                <a:latin typeface="Calibri Light"/>
                <a:cs typeface="Calibri Light"/>
              </a:rPr>
              <a:t>Installation</a:t>
            </a:r>
            <a:endParaRPr sz="1650">
              <a:latin typeface="Calibri Light"/>
              <a:cs typeface="Calibri Light"/>
            </a:endParaRPr>
          </a:p>
          <a:p>
            <a:pPr marL="280035" marR="231775" indent="-85725">
              <a:lnSpc>
                <a:spcPts val="1140"/>
              </a:lnSpc>
              <a:spcBef>
                <a:spcPts val="930"/>
              </a:spcBef>
              <a:buFont typeface="Arial MT"/>
              <a:buChar char="•"/>
              <a:tabLst>
                <a:tab pos="280670" algn="l"/>
              </a:tabLst>
            </a:pPr>
            <a:r>
              <a:rPr sz="1050" spc="-45" dirty="0">
                <a:latin typeface="Calibri"/>
                <a:cs typeface="Calibri"/>
              </a:rPr>
              <a:t>To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start</a:t>
            </a:r>
            <a:r>
              <a:rPr sz="1050" dirty="0">
                <a:latin typeface="Calibri"/>
                <a:cs typeface="Calibri"/>
              </a:rPr>
              <a:t> Jenkins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as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standalone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application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execute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below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command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in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command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prompt:</a:t>
            </a:r>
            <a:endParaRPr sz="1050">
              <a:latin typeface="Calibri"/>
              <a:cs typeface="Calibri"/>
            </a:endParaRPr>
          </a:p>
          <a:p>
            <a:pPr marL="452755" lvl="1" indent="-86360">
              <a:lnSpc>
                <a:spcPct val="100000"/>
              </a:lnSpc>
              <a:spcBef>
                <a:spcPts val="85"/>
              </a:spcBef>
              <a:buFont typeface="Arial MT"/>
              <a:buChar char="•"/>
              <a:tabLst>
                <a:tab pos="453390" algn="l"/>
              </a:tabLst>
            </a:pPr>
            <a:r>
              <a:rPr sz="900" spc="-10" dirty="0">
                <a:latin typeface="Calibri"/>
                <a:cs typeface="Calibri"/>
              </a:rPr>
              <a:t>java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–jar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jenkins.war</a:t>
            </a:r>
            <a:r>
              <a:rPr sz="900" spc="229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--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</a:t>
            </a:r>
            <a:r>
              <a:rPr sz="900" spc="-10" dirty="0">
                <a:latin typeface="Calibri"/>
                <a:cs typeface="Calibri"/>
              </a:rPr>
              <a:t> Port </a:t>
            </a:r>
            <a:r>
              <a:rPr sz="900" dirty="0">
                <a:latin typeface="Calibri"/>
                <a:cs typeface="Calibri"/>
              </a:rPr>
              <a:t>8080</a:t>
            </a:r>
            <a:endParaRPr sz="900">
              <a:latin typeface="Calibri"/>
              <a:cs typeface="Calibri"/>
            </a:endParaRPr>
          </a:p>
          <a:p>
            <a:pPr marL="452755" lvl="1" indent="-8636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53390" algn="l"/>
              </a:tabLst>
            </a:pPr>
            <a:r>
              <a:rPr sz="900" spc="-10" dirty="0">
                <a:latin typeface="Calibri"/>
                <a:cs typeface="Calibri"/>
              </a:rPr>
              <a:t>java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-jar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jenkins.war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--ajp13Port=-1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--httpPort=8082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–On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15" dirty="0">
                <a:latin typeface="Calibri"/>
                <a:cs typeface="Calibri"/>
              </a:rPr>
              <a:t>different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port</a:t>
            </a:r>
            <a:endParaRPr sz="900">
              <a:latin typeface="Calibri"/>
              <a:cs typeface="Calibri"/>
            </a:endParaRPr>
          </a:p>
          <a:p>
            <a:pPr marL="452755" marR="94615" lvl="1" indent="-85725">
              <a:lnSpc>
                <a:spcPts val="969"/>
              </a:lnSpc>
              <a:spcBef>
                <a:spcPts val="204"/>
              </a:spcBef>
              <a:buFont typeface="Arial MT"/>
              <a:buChar char="•"/>
              <a:tabLst>
                <a:tab pos="453390" algn="l"/>
              </a:tabLst>
            </a:pPr>
            <a:r>
              <a:rPr sz="900" spc="-5" dirty="0">
                <a:latin typeface="Calibri"/>
                <a:cs typeface="Calibri"/>
              </a:rPr>
              <a:t>Once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Jenkins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is </a:t>
            </a:r>
            <a:r>
              <a:rPr sz="900" spc="-10" dirty="0">
                <a:latin typeface="Calibri"/>
                <a:cs typeface="Calibri"/>
              </a:rPr>
              <a:t>started,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Jenkins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dash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board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can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be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accessed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by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giving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following </a:t>
            </a:r>
            <a:r>
              <a:rPr sz="900" spc="-1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link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in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browser</a:t>
            </a:r>
            <a:endParaRPr sz="90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  <a:spcBef>
                <a:spcPts val="155"/>
              </a:spcBef>
            </a:pPr>
            <a:r>
              <a:rPr sz="650" b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http://localhost:8080/</a:t>
            </a:r>
            <a:endParaRPr sz="650">
              <a:latin typeface="Calibri"/>
              <a:cs typeface="Calibri"/>
            </a:endParaRPr>
          </a:p>
          <a:p>
            <a:pPr marL="452755" lvl="1" indent="-8636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453390" algn="l"/>
              </a:tabLst>
            </a:pPr>
            <a:r>
              <a:rPr sz="900" spc="-40" dirty="0">
                <a:latin typeface="Calibri"/>
                <a:cs typeface="Calibri"/>
              </a:rPr>
              <a:t>To</a:t>
            </a:r>
            <a:r>
              <a:rPr sz="900" spc="-10" dirty="0">
                <a:latin typeface="Calibri"/>
                <a:cs typeface="Calibri"/>
              </a:rPr>
              <a:t> stop</a:t>
            </a:r>
            <a:r>
              <a:rPr sz="900" spc="-5" dirty="0">
                <a:latin typeface="Calibri"/>
                <a:cs typeface="Calibri"/>
              </a:rPr>
              <a:t> Jenkins, </a:t>
            </a:r>
            <a:r>
              <a:rPr sz="900" spc="-10" dirty="0">
                <a:latin typeface="Calibri"/>
                <a:cs typeface="Calibri"/>
              </a:rPr>
              <a:t>press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Ctrl+C</a:t>
            </a:r>
            <a:endParaRPr sz="900">
              <a:latin typeface="Calibri"/>
              <a:cs typeface="Calibri"/>
            </a:endParaRPr>
          </a:p>
          <a:p>
            <a:pPr marL="280670" indent="-8572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80670" algn="l"/>
              </a:tabLst>
            </a:pPr>
            <a:r>
              <a:rPr sz="1050" dirty="0">
                <a:latin typeface="Calibri"/>
                <a:cs typeface="Calibri"/>
              </a:rPr>
              <a:t>Below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are the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steps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to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start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Jenkins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as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windows</a:t>
            </a:r>
            <a:r>
              <a:rPr sz="1050" dirty="0">
                <a:latin typeface="Calibri"/>
                <a:cs typeface="Calibri"/>
              </a:rPr>
              <a:t> service</a:t>
            </a:r>
            <a:endParaRPr sz="1050">
              <a:latin typeface="Calibri"/>
              <a:cs typeface="Calibri"/>
            </a:endParaRPr>
          </a:p>
          <a:p>
            <a:pPr marL="452755" lvl="1" indent="-86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53390" algn="l"/>
              </a:tabLst>
            </a:pPr>
            <a:r>
              <a:rPr sz="900" spc="-10" dirty="0">
                <a:latin typeface="Calibri"/>
                <a:cs typeface="Calibri"/>
              </a:rPr>
              <a:t>First,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start</a:t>
            </a:r>
            <a:r>
              <a:rPr sz="900" spc="-5" dirty="0">
                <a:latin typeface="Calibri"/>
                <a:cs typeface="Calibri"/>
              </a:rPr>
              <a:t> Jenkins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as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standalone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application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and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access Jenkins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dash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board.</a:t>
            </a:r>
            <a:endParaRPr sz="900">
              <a:latin typeface="Calibri"/>
              <a:cs typeface="Calibri"/>
            </a:endParaRPr>
          </a:p>
          <a:p>
            <a:pPr marL="452755" lvl="1" indent="-8636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453390" algn="l"/>
              </a:tabLst>
            </a:pPr>
            <a:r>
              <a:rPr sz="900" spc="-5" dirty="0">
                <a:latin typeface="Calibri"/>
                <a:cs typeface="Calibri"/>
              </a:rPr>
              <a:t>Click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“Manage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Jenkins”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link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available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in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Jenkins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dash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board.</a:t>
            </a:r>
            <a:endParaRPr sz="900">
              <a:latin typeface="Calibri"/>
              <a:cs typeface="Calibri"/>
            </a:endParaRPr>
          </a:p>
          <a:p>
            <a:pPr marL="452755" lvl="1" indent="-8636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53390" algn="l"/>
              </a:tabLst>
            </a:pPr>
            <a:r>
              <a:rPr sz="900" spc="-5" dirty="0">
                <a:latin typeface="Calibri"/>
                <a:cs typeface="Calibri"/>
              </a:rPr>
              <a:t>Select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“Installation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Directory”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for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Jenkins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and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click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 </a:t>
            </a:r>
            <a:r>
              <a:rPr sz="900" spc="-10" dirty="0">
                <a:latin typeface="Calibri"/>
                <a:cs typeface="Calibri"/>
              </a:rPr>
              <a:t>Install.</a:t>
            </a:r>
            <a:endParaRPr sz="900">
              <a:latin typeface="Calibri"/>
              <a:cs typeface="Calibri"/>
            </a:endParaRPr>
          </a:p>
          <a:p>
            <a:pPr marL="452755" lvl="1" indent="-8636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53390" algn="l"/>
              </a:tabLst>
            </a:pPr>
            <a:r>
              <a:rPr sz="900" spc="-10" dirty="0">
                <a:latin typeface="Calibri"/>
                <a:cs typeface="Calibri"/>
              </a:rPr>
              <a:t>After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installation,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Jenkins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will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always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run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 </a:t>
            </a:r>
            <a:r>
              <a:rPr sz="900" spc="-5" dirty="0">
                <a:latin typeface="Calibri"/>
                <a:cs typeface="Calibri"/>
              </a:rPr>
              <a:t>portno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8080.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7077" y="4520946"/>
            <a:ext cx="46761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8080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port.</a:t>
            </a:r>
            <a:r>
              <a:rPr sz="1000" dirty="0">
                <a:latin typeface="Arial MT"/>
                <a:cs typeface="Arial MT"/>
              </a:rPr>
              <a:t> 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manually,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-httpPort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option: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-jar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jenkins.war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--httpPort=8081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8964" y="1773935"/>
            <a:ext cx="3482340" cy="17998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61160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770255">
              <a:lnSpc>
                <a:spcPct val="100000"/>
              </a:lnSpc>
              <a:spcBef>
                <a:spcPts val="930"/>
              </a:spcBef>
            </a:pPr>
            <a:r>
              <a:rPr sz="1550" spc="5" dirty="0">
                <a:latin typeface="Calibri Light"/>
                <a:cs typeface="Calibri Light"/>
              </a:rPr>
              <a:t>Unlock</a:t>
            </a:r>
            <a:r>
              <a:rPr sz="155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Jenkins</a:t>
            </a:r>
            <a:endParaRPr sz="15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1160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1075"/>
              </a:spcBef>
            </a:pPr>
            <a:r>
              <a:rPr sz="1700" dirty="0">
                <a:latin typeface="Calibri Light"/>
                <a:cs typeface="Calibri Light"/>
              </a:rPr>
              <a:t>Customize</a:t>
            </a:r>
            <a:r>
              <a:rPr sz="1700" spc="-20" dirty="0">
                <a:latin typeface="Calibri Light"/>
                <a:cs typeface="Calibri Light"/>
              </a:rPr>
              <a:t> </a:t>
            </a:r>
            <a:r>
              <a:rPr sz="1700" spc="10" dirty="0">
                <a:latin typeface="Calibri Light"/>
                <a:cs typeface="Calibri Light"/>
              </a:rPr>
              <a:t>Jenkins</a:t>
            </a:r>
            <a:endParaRPr sz="17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8964" y="1772411"/>
            <a:ext cx="3482340" cy="180289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</TotalTime>
  <Words>1303</Words>
  <Application>Microsoft Office PowerPoint</Application>
  <PresentationFormat>Custom</PresentationFormat>
  <Paragraphs>250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and Advanced Selenium-Classbook-Lesson06</dc:title>
  <dc:creator>iGATE</dc:creator>
  <cp:lastModifiedBy>918617893423</cp:lastModifiedBy>
  <cp:revision>1</cp:revision>
  <dcterms:created xsi:type="dcterms:W3CDTF">2022-04-11T15:36:52Z</dcterms:created>
  <dcterms:modified xsi:type="dcterms:W3CDTF">2022-04-12T04:14:14Z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2022-04-11T00:00:00Z</vt:filetime>
  </property>
</Properties>
</file>