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84" d="100"/>
          <a:sy n="184" d="100"/>
        </p:scale>
        <p:origin x="418" y="14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472FA-FD5B-458F-9326-F6A0A48BD732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1E2F1-ED16-4536-8760-21DD2F85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1E2F1-ED16-4536-8760-21DD2F85D3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916-703E-44D2-9B0E-19E4DA9F01D6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712-D404-4D21-98AA-83A78CCD36C0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597-67EA-4A84-BFFE-101733BE8F5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E87-B839-46B3-BF13-D8DBDAECBE3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E256-A15C-4307-9164-32FBFFF8B1A3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3B4-B45C-439C-97AA-5D1FDDC9C156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7D8-FC04-4883-B310-2FED13A4910E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3840-8811-4BCF-B379-6E1C1EDA6CB6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E905-5D79-45AF-BC9D-1C2A88FE71C3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205-1F34-4650-B063-CA518605FB32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7E1-91C0-4C11-B9CB-895764CF487A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8829CC-2372-44D5-BE52-D0386AACEEE8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580498" y="2303434"/>
              <a:ext cx="4329235" cy="129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1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62644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8249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and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Managing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Create a Java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Project:</a:t>
            </a:r>
            <a:endParaRPr sz="1000">
              <a:latin typeface="Arial"/>
              <a:cs typeface="Arial"/>
            </a:endParaRPr>
          </a:p>
          <a:p>
            <a:pPr marL="405765" marR="167005" indent="-262890">
              <a:lnSpc>
                <a:spcPct val="100000"/>
              </a:lnSpc>
              <a:buChar char="−"/>
              <a:tabLst>
                <a:tab pos="405765" algn="l"/>
                <a:tab pos="406400" algn="l"/>
              </a:tabLst>
            </a:pPr>
            <a:r>
              <a:rPr sz="1000" spc="5" dirty="0">
                <a:latin typeface="Arial"/>
                <a:cs typeface="Arial"/>
              </a:rPr>
              <a:t>When </a:t>
            </a:r>
            <a:r>
              <a:rPr sz="1000" spc="-5" dirty="0">
                <a:latin typeface="Arial"/>
                <a:cs typeface="Arial"/>
              </a:rPr>
              <a:t>Eclipse starts,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see the </a:t>
            </a:r>
            <a:r>
              <a:rPr sz="1000" dirty="0">
                <a:latin typeface="Arial"/>
                <a:cs typeface="Arial"/>
              </a:rPr>
              <a:t>Welcome </a:t>
            </a:r>
            <a:r>
              <a:rPr sz="1000" spc="-5" dirty="0">
                <a:latin typeface="Arial"/>
                <a:cs typeface="Arial"/>
              </a:rPr>
              <a:t>page. Close the </a:t>
            </a:r>
            <a:r>
              <a:rPr sz="1000" dirty="0">
                <a:latin typeface="Arial"/>
                <a:cs typeface="Arial"/>
              </a:rPr>
              <a:t>Welcome  </a:t>
            </a:r>
            <a:r>
              <a:rPr sz="1000" spc="-10" dirty="0">
                <a:latin typeface="Arial"/>
                <a:cs typeface="Arial"/>
              </a:rPr>
              <a:t>page.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−"/>
              <a:tabLst>
                <a:tab pos="405765" algn="l"/>
                <a:tab pos="406400" algn="l"/>
              </a:tabLst>
            </a:pPr>
            <a:r>
              <a:rPr sz="1000" spc="-5" dirty="0">
                <a:latin typeface="Arial"/>
                <a:cs typeface="Arial"/>
              </a:rPr>
              <a:t>Right-click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 Package </a:t>
            </a:r>
            <a:r>
              <a:rPr sz="1000" spc="-10" dirty="0">
                <a:latin typeface="Arial"/>
                <a:cs typeface="Arial"/>
              </a:rPr>
              <a:t>Explorer panel, </a:t>
            </a:r>
            <a:r>
              <a:rPr sz="1000" spc="-5" dirty="0">
                <a:latin typeface="Arial"/>
                <a:cs typeface="Arial"/>
              </a:rPr>
              <a:t>and select </a:t>
            </a:r>
            <a:r>
              <a:rPr sz="1000" b="1" spc="-5" dirty="0">
                <a:latin typeface="Arial"/>
                <a:cs typeface="Arial"/>
              </a:rPr>
              <a:t>New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Arial"/>
                <a:cs typeface="Arial"/>
              </a:rPr>
              <a:t>JavaProject</a:t>
            </a:r>
            <a:endParaRPr sz="10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and provide a Project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name.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Note:</a:t>
            </a:r>
            <a:endParaRPr sz="1000">
              <a:latin typeface="Arial"/>
              <a:cs typeface="Arial"/>
            </a:endParaRPr>
          </a:p>
          <a:p>
            <a:pPr marL="405765" marR="5080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dirty="0">
                <a:latin typeface="Arial"/>
                <a:cs typeface="Arial"/>
              </a:rPr>
              <a:t>The name </a:t>
            </a:r>
            <a:r>
              <a:rPr sz="1000" spc="-5" dirty="0">
                <a:latin typeface="Arial"/>
                <a:cs typeface="Arial"/>
              </a:rPr>
              <a:t>of the project is FirstApp. It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created in the workspace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15" dirty="0">
                <a:latin typeface="Arial"/>
                <a:cs typeface="Arial"/>
              </a:rPr>
              <a:t>you  </a:t>
            </a:r>
            <a:r>
              <a:rPr sz="1000" spc="-1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selected 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beginning.</a:t>
            </a:r>
            <a:endParaRPr sz="1000">
              <a:latin typeface="Arial"/>
              <a:cs typeface="Arial"/>
            </a:endParaRPr>
          </a:p>
          <a:p>
            <a:pPr marL="405765" marR="10223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Project uses jre1.8.0_25. </a:t>
            </a:r>
            <a:r>
              <a:rPr sz="1000" dirty="0">
                <a:latin typeface="Arial"/>
                <a:cs typeface="Arial"/>
              </a:rPr>
              <a:t>The same </a:t>
            </a:r>
            <a:r>
              <a:rPr sz="1000" spc="-5" dirty="0">
                <a:latin typeface="Arial"/>
                <a:cs typeface="Arial"/>
              </a:rPr>
              <a:t>folder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be used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storing both  the source files and the class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files.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Java project can now include 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following:</a:t>
            </a:r>
            <a:endParaRPr sz="1000">
              <a:latin typeface="Arial"/>
              <a:cs typeface="Arial"/>
            </a:endParaRPr>
          </a:p>
          <a:p>
            <a:pPr marL="889000" lvl="1" indent="-262890">
              <a:lnSpc>
                <a:spcPct val="100000"/>
              </a:lnSpc>
              <a:buChar char="•"/>
              <a:tabLst>
                <a:tab pos="889000" algn="l"/>
                <a:tab pos="889635" algn="l"/>
              </a:tabLst>
            </a:pPr>
            <a:r>
              <a:rPr sz="1000" spc="-5" dirty="0">
                <a:latin typeface="Arial"/>
                <a:cs typeface="Arial"/>
              </a:rPr>
              <a:t>Class</a:t>
            </a:r>
            <a:endParaRPr sz="1000">
              <a:latin typeface="Arial"/>
              <a:cs typeface="Arial"/>
            </a:endParaRPr>
          </a:p>
          <a:p>
            <a:pPr marL="889000" lvl="1" indent="-262890">
              <a:lnSpc>
                <a:spcPct val="100000"/>
              </a:lnSpc>
              <a:buChar char="•"/>
              <a:tabLst>
                <a:tab pos="889000" algn="l"/>
                <a:tab pos="889635" algn="l"/>
              </a:tabLst>
            </a:pPr>
            <a:r>
              <a:rPr sz="1000" spc="-5" dirty="0">
                <a:latin typeface="Arial"/>
                <a:cs typeface="Arial"/>
              </a:rPr>
              <a:t>Package</a:t>
            </a:r>
            <a:endParaRPr sz="1000">
              <a:latin typeface="Arial"/>
              <a:cs typeface="Arial"/>
            </a:endParaRPr>
          </a:p>
          <a:p>
            <a:pPr marL="889000" lvl="1" indent="-262890">
              <a:lnSpc>
                <a:spcPct val="100000"/>
              </a:lnSpc>
              <a:buChar char="•"/>
              <a:tabLst>
                <a:tab pos="889000" algn="l"/>
                <a:tab pos="889635" algn="l"/>
              </a:tabLst>
            </a:pPr>
            <a:r>
              <a:rPr sz="1000" spc="-5" dirty="0">
                <a:latin typeface="Arial"/>
                <a:cs typeface="Arial"/>
              </a:rPr>
              <a:t>Interface</a:t>
            </a:r>
            <a:endParaRPr sz="1000">
              <a:latin typeface="Arial"/>
              <a:cs typeface="Arial"/>
            </a:endParaRPr>
          </a:p>
          <a:p>
            <a:pPr marL="889000" lvl="1" indent="-262890">
              <a:lnSpc>
                <a:spcPct val="100000"/>
              </a:lnSpc>
              <a:buChar char="•"/>
              <a:tabLst>
                <a:tab pos="889000" algn="l"/>
                <a:tab pos="889635" algn="l"/>
              </a:tabLst>
            </a:pPr>
            <a:r>
              <a:rPr sz="1000" spc="-5" dirty="0">
                <a:latin typeface="Arial"/>
                <a:cs typeface="Arial"/>
              </a:rPr>
              <a:t>Source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889000" lvl="1" indent="-262890">
              <a:lnSpc>
                <a:spcPct val="100000"/>
              </a:lnSpc>
              <a:buChar char="•"/>
              <a:tabLst>
                <a:tab pos="889000" algn="l"/>
                <a:tab pos="889635" algn="l"/>
              </a:tabLst>
            </a:pPr>
            <a:r>
              <a:rPr sz="1000" spc="-5" dirty="0"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889000" lvl="1" indent="-262890">
              <a:lnSpc>
                <a:spcPct val="100000"/>
              </a:lnSpc>
              <a:buChar char="•"/>
              <a:tabLst>
                <a:tab pos="889000" algn="l"/>
                <a:tab pos="889635" algn="l"/>
              </a:tabLst>
            </a:pPr>
            <a:r>
              <a:rPr sz="1000" spc="-5" dirty="0">
                <a:latin typeface="Arial"/>
                <a:cs typeface="Arial"/>
              </a:rPr>
              <a:t>File</a:t>
            </a:r>
            <a:endParaRPr sz="1000">
              <a:latin typeface="Arial"/>
              <a:cs typeface="Arial"/>
            </a:endParaRPr>
          </a:p>
          <a:p>
            <a:pPr marL="889000" lvl="1" indent="-262890">
              <a:lnSpc>
                <a:spcPct val="100000"/>
              </a:lnSpc>
              <a:buChar char="•"/>
              <a:tabLst>
                <a:tab pos="889000" algn="l"/>
                <a:tab pos="889635" algn="l"/>
              </a:tabLst>
            </a:pPr>
            <a:r>
              <a:rPr sz="1000" spc="-5" dirty="0">
                <a:latin typeface="Arial"/>
                <a:cs typeface="Arial"/>
              </a:rPr>
              <a:t>Junit </a:t>
            </a:r>
            <a:r>
              <a:rPr sz="1000" dirty="0">
                <a:latin typeface="Arial"/>
                <a:cs typeface="Arial"/>
              </a:rPr>
              <a:t>Test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Case</a:t>
            </a:r>
            <a:endParaRPr sz="1000">
              <a:latin typeface="Arial"/>
              <a:cs typeface="Arial"/>
            </a:endParaRPr>
          </a:p>
          <a:p>
            <a:pPr marL="889000" lvl="1" indent="-262890">
              <a:lnSpc>
                <a:spcPct val="100000"/>
              </a:lnSpc>
              <a:buChar char="•"/>
              <a:tabLst>
                <a:tab pos="889000" algn="l"/>
                <a:tab pos="889635" algn="l"/>
              </a:tabLst>
            </a:pPr>
            <a:r>
              <a:rPr sz="1000" spc="-5" dirty="0">
                <a:latin typeface="Arial"/>
                <a:cs typeface="Arial"/>
              </a:rPr>
              <a:t>Other -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dirty="0">
                <a:latin typeface="Arial"/>
                <a:cs typeface="Arial"/>
              </a:rPr>
              <a:t>may </a:t>
            </a:r>
            <a:r>
              <a:rPr sz="1000" spc="-5" dirty="0">
                <a:latin typeface="Arial"/>
                <a:cs typeface="Arial"/>
              </a:rPr>
              <a:t>include other resources as text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62644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577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and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Managing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Select the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JRE:</a:t>
            </a:r>
            <a:endParaRPr sz="1000">
              <a:latin typeface="Arial"/>
              <a:cs typeface="Arial"/>
            </a:endParaRPr>
          </a:p>
          <a:p>
            <a:pPr marL="274320" marR="508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use the new </a:t>
            </a:r>
            <a:r>
              <a:rPr sz="1000" b="1" spc="-5" dirty="0">
                <a:latin typeface="Arial"/>
                <a:cs typeface="Arial"/>
              </a:rPr>
              <a:t>Java </a:t>
            </a:r>
            <a:r>
              <a:rPr sz="1000" b="1" spc="-10" dirty="0">
                <a:latin typeface="Arial"/>
                <a:cs typeface="Arial"/>
              </a:rPr>
              <a:t>SE 1.8 </a:t>
            </a:r>
            <a:r>
              <a:rPr sz="1000" spc="-5" dirty="0">
                <a:latin typeface="Arial"/>
                <a:cs typeface="Arial"/>
              </a:rPr>
              <a:t>features,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5" dirty="0">
                <a:latin typeface="Arial"/>
                <a:cs typeface="Arial"/>
              </a:rPr>
              <a:t>be working on a project that  has a </a:t>
            </a:r>
            <a:r>
              <a:rPr sz="1000" b="1" spc="-5" dirty="0">
                <a:latin typeface="Arial"/>
                <a:cs typeface="Arial"/>
              </a:rPr>
              <a:t>1.8 compliance level </a:t>
            </a:r>
            <a:r>
              <a:rPr sz="1000" spc="-5" dirty="0">
                <a:latin typeface="Arial"/>
                <a:cs typeface="Arial"/>
              </a:rPr>
              <a:t>enabled and has a </a:t>
            </a:r>
            <a:r>
              <a:rPr sz="1000" b="1" spc="-5" dirty="0">
                <a:latin typeface="Arial"/>
                <a:cs typeface="Arial"/>
              </a:rPr>
              <a:t>1.8 JRE</a:t>
            </a:r>
            <a:r>
              <a:rPr sz="1000" spc="-5" dirty="0">
                <a:latin typeface="Arial"/>
                <a:cs typeface="Arial"/>
              </a:rPr>
              <a:t>. New projects </a:t>
            </a:r>
            <a:r>
              <a:rPr sz="1000" spc="-10" dirty="0">
                <a:latin typeface="Arial"/>
                <a:cs typeface="Arial"/>
              </a:rPr>
              <a:t>will  </a:t>
            </a:r>
            <a:r>
              <a:rPr sz="1000" spc="-5" dirty="0">
                <a:latin typeface="Arial"/>
                <a:cs typeface="Arial"/>
              </a:rPr>
              <a:t>automatically get 1.8-compliance </a:t>
            </a:r>
            <a:r>
              <a:rPr sz="1000" spc="-10" dirty="0">
                <a:latin typeface="Arial"/>
                <a:cs typeface="Arial"/>
              </a:rPr>
              <a:t>while </a:t>
            </a:r>
            <a:r>
              <a:rPr sz="1000" spc="-5" dirty="0">
                <a:latin typeface="Arial"/>
                <a:cs typeface="Arial"/>
              </a:rPr>
              <a:t>choosing a 1.8 JRE on the first page of  the New Java Project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wizard.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838" y="6919417"/>
            <a:ext cx="4406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95"/>
              </a:spcBef>
              <a:buChar char="•"/>
              <a:tabLst>
                <a:tab pos="274320" algn="l"/>
                <a:tab pos="274955" algn="l"/>
              </a:tabLst>
            </a:pPr>
            <a:r>
              <a:rPr sz="1000" spc="-10" dirty="0">
                <a:latin typeface="Arial"/>
                <a:cs typeface="Arial"/>
              </a:rPr>
              <a:t>Depending </a:t>
            </a:r>
            <a:r>
              <a:rPr sz="1000" spc="-5" dirty="0">
                <a:latin typeface="Arial"/>
                <a:cs typeface="Arial"/>
              </a:rPr>
              <a:t>on the </a:t>
            </a:r>
            <a:r>
              <a:rPr sz="1000" spc="-15" dirty="0">
                <a:latin typeface="Arial"/>
                <a:cs typeface="Arial"/>
              </a:rPr>
              <a:t>type </a:t>
            </a:r>
            <a:r>
              <a:rPr sz="1000" spc="-5" dirty="0">
                <a:latin typeface="Arial"/>
                <a:cs typeface="Arial"/>
              </a:rPr>
              <a:t>of file that </a:t>
            </a:r>
            <a:r>
              <a:rPr sz="1000" spc="-10" dirty="0">
                <a:latin typeface="Arial"/>
                <a:cs typeface="Arial"/>
              </a:rPr>
              <a:t>is being </a:t>
            </a:r>
            <a:r>
              <a:rPr sz="1000" spc="-5" dirty="0">
                <a:latin typeface="Arial"/>
                <a:cs typeface="Arial"/>
              </a:rPr>
              <a:t>edited, the appropriate editor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displayed </a:t>
            </a:r>
            <a:r>
              <a:rPr sz="1000" spc="-5" dirty="0">
                <a:latin typeface="Arial"/>
                <a:cs typeface="Arial"/>
              </a:rPr>
              <a:t>in the editor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area.</a:t>
            </a:r>
            <a:endParaRPr sz="1000">
              <a:latin typeface="Arial"/>
              <a:cs typeface="Arial"/>
            </a:endParaRPr>
          </a:p>
          <a:p>
            <a:pPr marL="274320" marR="508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For example: </a:t>
            </a:r>
            <a:r>
              <a:rPr sz="1000" spc="-5" dirty="0">
                <a:latin typeface="Arial"/>
                <a:cs typeface="Arial"/>
              </a:rPr>
              <a:t>If a </a:t>
            </a:r>
            <a:r>
              <a:rPr sz="1000" dirty="0">
                <a:latin typeface="Arial"/>
                <a:cs typeface="Arial"/>
              </a:rPr>
              <a:t>.TXT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being edited, a text editor is </a:t>
            </a:r>
            <a:r>
              <a:rPr sz="1000" spc="-10" dirty="0">
                <a:latin typeface="Arial"/>
                <a:cs typeface="Arial"/>
              </a:rPr>
              <a:t>displayed </a:t>
            </a:r>
            <a:r>
              <a:rPr sz="1000" spc="-5" dirty="0">
                <a:latin typeface="Arial"/>
                <a:cs typeface="Arial"/>
              </a:rPr>
              <a:t>in the  editor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area.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98420" y="5518403"/>
            <a:ext cx="3741420" cy="1318260"/>
            <a:chOff x="2598420" y="5518403"/>
            <a:chExt cx="3741420" cy="1318260"/>
          </a:xfrm>
        </p:grpSpPr>
        <p:sp>
          <p:nvSpPr>
            <p:cNvPr id="10" name="object 10"/>
            <p:cNvSpPr/>
            <p:nvPr/>
          </p:nvSpPr>
          <p:spPr>
            <a:xfrm>
              <a:off x="2607564" y="5527547"/>
              <a:ext cx="3723132" cy="1299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2992" y="5522975"/>
              <a:ext cx="3732529" cy="1309370"/>
            </a:xfrm>
            <a:custGeom>
              <a:avLst/>
              <a:gdLst/>
              <a:ahLst/>
              <a:cxnLst/>
              <a:rect l="l" t="t" r="r" b="b"/>
              <a:pathLst>
                <a:path w="3732529" h="1309370">
                  <a:moveTo>
                    <a:pt x="0" y="1309116"/>
                  </a:moveTo>
                  <a:lnTo>
                    <a:pt x="3732276" y="1309116"/>
                  </a:lnTo>
                  <a:lnTo>
                    <a:pt x="3732276" y="0"/>
                  </a:lnTo>
                  <a:lnTo>
                    <a:pt x="0" y="0"/>
                  </a:lnTo>
                  <a:lnTo>
                    <a:pt x="0" y="13091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598420" y="7565135"/>
            <a:ext cx="3426460" cy="1266825"/>
            <a:chOff x="2598420" y="7565135"/>
            <a:chExt cx="3426460" cy="1266825"/>
          </a:xfrm>
        </p:grpSpPr>
        <p:sp>
          <p:nvSpPr>
            <p:cNvPr id="13" name="object 13"/>
            <p:cNvSpPr/>
            <p:nvPr/>
          </p:nvSpPr>
          <p:spPr>
            <a:xfrm>
              <a:off x="2607564" y="7574279"/>
              <a:ext cx="3407664" cy="12481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2992" y="7569707"/>
              <a:ext cx="3416935" cy="1257300"/>
            </a:xfrm>
            <a:custGeom>
              <a:avLst/>
              <a:gdLst/>
              <a:ahLst/>
              <a:cxnLst/>
              <a:rect l="l" t="t" r="r" b="b"/>
              <a:pathLst>
                <a:path w="3416935" h="1257300">
                  <a:moveTo>
                    <a:pt x="0" y="1257300"/>
                  </a:moveTo>
                  <a:lnTo>
                    <a:pt x="3416807" y="1257300"/>
                  </a:lnTo>
                  <a:lnTo>
                    <a:pt x="3416807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Rectangle 15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1391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and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Managing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My </a:t>
            </a:r>
            <a:r>
              <a:rPr sz="1000" b="1" spc="-5" dirty="0">
                <a:latin typeface="Arial"/>
                <a:cs typeface="Arial"/>
              </a:rPr>
              <a:t>first Java Program – Hello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World:</a:t>
            </a:r>
            <a:endParaRPr sz="1000">
              <a:latin typeface="Arial"/>
              <a:cs typeface="Arial"/>
            </a:endParaRPr>
          </a:p>
          <a:p>
            <a:pPr marL="405765" marR="5080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spc="-5" dirty="0">
                <a:latin typeface="Arial"/>
                <a:cs typeface="Arial"/>
              </a:rPr>
              <a:t>If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10" dirty="0">
                <a:latin typeface="Arial"/>
                <a:cs typeface="Arial"/>
              </a:rPr>
              <a:t>want </a:t>
            </a:r>
            <a:r>
              <a:rPr sz="1000" spc="-5" dirty="0">
                <a:latin typeface="Arial"/>
                <a:cs typeface="Arial"/>
              </a:rPr>
              <a:t>to create </a:t>
            </a:r>
            <a:r>
              <a:rPr sz="1000" dirty="0">
                <a:latin typeface="Arial"/>
                <a:cs typeface="Arial"/>
              </a:rPr>
              <a:t>some </a:t>
            </a:r>
            <a:r>
              <a:rPr sz="1000" spc="-5" dirty="0">
                <a:latin typeface="Arial"/>
                <a:cs typeface="Arial"/>
              </a:rPr>
              <a:t>new Java code, right-click the project and select  “</a:t>
            </a:r>
            <a:r>
              <a:rPr sz="1000" b="1" spc="-5" dirty="0">
                <a:latin typeface="Arial"/>
                <a:cs typeface="Arial"/>
              </a:rPr>
              <a:t>New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Arial"/>
                <a:cs typeface="Arial"/>
              </a:rPr>
              <a:t>Class</a:t>
            </a:r>
            <a:r>
              <a:rPr sz="1000" spc="-5" dirty="0">
                <a:latin typeface="Arial"/>
                <a:cs typeface="Arial"/>
              </a:rPr>
              <a:t>”.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spc="-5" dirty="0">
                <a:latin typeface="Arial"/>
                <a:cs typeface="Arial"/>
              </a:rPr>
              <a:t>In the </a:t>
            </a:r>
            <a:r>
              <a:rPr sz="1000" spc="-10" dirty="0">
                <a:latin typeface="Arial"/>
                <a:cs typeface="Arial"/>
              </a:rPr>
              <a:t>dialog </a:t>
            </a:r>
            <a:r>
              <a:rPr sz="1000" spc="-5" dirty="0">
                <a:latin typeface="Arial"/>
                <a:cs typeface="Arial"/>
              </a:rPr>
              <a:t>box created, </a:t>
            </a:r>
            <a:r>
              <a:rPr sz="1000" spc="-10" dirty="0">
                <a:latin typeface="Arial"/>
                <a:cs typeface="Arial"/>
              </a:rPr>
              <a:t>give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name </a:t>
            </a:r>
            <a:r>
              <a:rPr sz="1000" spc="-5" dirty="0">
                <a:latin typeface="Arial"/>
                <a:cs typeface="Arial"/>
              </a:rPr>
              <a:t>for the Java program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textbox.</a:t>
            </a:r>
            <a:endParaRPr sz="1000">
              <a:latin typeface="Arial"/>
              <a:cs typeface="Arial"/>
            </a:endParaRPr>
          </a:p>
          <a:p>
            <a:pPr marL="405765" marR="14604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spc="-5" dirty="0">
                <a:latin typeface="Arial"/>
                <a:cs typeface="Arial"/>
              </a:rPr>
              <a:t>Also notice that a package </a:t>
            </a:r>
            <a:r>
              <a:rPr sz="1000" dirty="0">
                <a:latin typeface="Arial"/>
                <a:cs typeface="Arial"/>
              </a:rPr>
              <a:t>name </a:t>
            </a:r>
            <a:r>
              <a:rPr sz="1000" spc="-5" dirty="0">
                <a:latin typeface="Arial"/>
                <a:cs typeface="Arial"/>
              </a:rPr>
              <a:t>is also </a:t>
            </a:r>
            <a:r>
              <a:rPr sz="1000" spc="-10" dirty="0">
                <a:latin typeface="Arial"/>
                <a:cs typeface="Arial"/>
              </a:rPr>
              <a:t>given, </a:t>
            </a:r>
            <a:r>
              <a:rPr sz="1000" spc="-5" dirty="0">
                <a:latin typeface="Arial"/>
                <a:cs typeface="Arial"/>
              </a:rPr>
              <a:t>as the usage of default  package is discouraged. A package in Java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 group of classes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are  often closely or logically related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dirty="0">
                <a:latin typeface="Arial"/>
                <a:cs typeface="Arial"/>
              </a:rPr>
              <a:t>some </a:t>
            </a:r>
            <a:r>
              <a:rPr sz="1000" spc="-15" dirty="0">
                <a:latin typeface="Arial"/>
                <a:cs typeface="Arial"/>
              </a:rPr>
              <a:t>way. </a:t>
            </a:r>
            <a:r>
              <a:rPr sz="1000" dirty="0">
                <a:latin typeface="Arial"/>
                <a:cs typeface="Arial"/>
              </a:rPr>
              <a:t>(The </a:t>
            </a:r>
            <a:r>
              <a:rPr sz="1000" b="1" spc="-5" dirty="0">
                <a:latin typeface="Arial"/>
                <a:cs typeface="Arial"/>
              </a:rPr>
              <a:t>Package chapter </a:t>
            </a:r>
            <a:r>
              <a:rPr sz="1000" spc="-5" dirty="0">
                <a:latin typeface="Arial"/>
                <a:cs typeface="Arial"/>
              </a:rPr>
              <a:t>is  discussed later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course).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spc="-5" dirty="0">
                <a:latin typeface="Arial"/>
                <a:cs typeface="Arial"/>
              </a:rPr>
              <a:t>Eclipse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generate skeleton of the class including </a:t>
            </a:r>
            <a:r>
              <a:rPr sz="1000" b="1" spc="-5" dirty="0">
                <a:latin typeface="Arial"/>
                <a:cs typeface="Arial"/>
              </a:rPr>
              <a:t>default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constructor.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Note: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package </a:t>
            </a:r>
            <a:r>
              <a:rPr sz="1000" dirty="0">
                <a:latin typeface="Arial"/>
                <a:cs typeface="Arial"/>
              </a:rPr>
              <a:t>name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com.igate.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Java program’s </a:t>
            </a:r>
            <a:r>
              <a:rPr sz="1000" dirty="0">
                <a:latin typeface="Arial"/>
                <a:cs typeface="Arial"/>
              </a:rPr>
              <a:t>name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HelloWorld.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dirty="0">
                <a:latin typeface="Arial"/>
                <a:cs typeface="Arial"/>
              </a:rPr>
              <a:t>The HelloWorld </a:t>
            </a:r>
            <a:r>
              <a:rPr sz="1000" spc="-5" dirty="0">
                <a:latin typeface="Arial"/>
                <a:cs typeface="Arial"/>
              </a:rPr>
              <a:t>class </a:t>
            </a:r>
            <a:r>
              <a:rPr sz="1000" spc="-10" dirty="0">
                <a:latin typeface="Arial"/>
                <a:cs typeface="Arial"/>
              </a:rPr>
              <a:t>will have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public </a:t>
            </a:r>
            <a:r>
              <a:rPr sz="1000" spc="-5" dirty="0">
                <a:latin typeface="Arial"/>
                <a:cs typeface="Arial"/>
              </a:rPr>
              <a:t>access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modifier.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dirty="0">
                <a:latin typeface="Arial"/>
                <a:cs typeface="Arial"/>
              </a:rPr>
              <a:t>The HelloWorld </a:t>
            </a:r>
            <a:r>
              <a:rPr sz="1000" spc="-5" dirty="0">
                <a:latin typeface="Arial"/>
                <a:cs typeface="Arial"/>
              </a:rPr>
              <a:t>class inherits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java.lang.Object.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Developing </a:t>
            </a:r>
            <a:r>
              <a:rPr sz="1000" spc="-5" dirty="0">
                <a:latin typeface="Arial"/>
                <a:cs typeface="Arial"/>
              </a:rPr>
              <a:t>the Java program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be easier as </a:t>
            </a:r>
            <a:r>
              <a:rPr sz="1000" spc="-10" dirty="0">
                <a:latin typeface="Arial"/>
                <a:cs typeface="Arial"/>
              </a:rPr>
              <a:t>Eclipse </a:t>
            </a:r>
            <a:r>
              <a:rPr sz="1000" spc="-5" dirty="0">
                <a:latin typeface="Arial"/>
                <a:cs typeface="Arial"/>
              </a:rPr>
              <a:t>editor </a:t>
            </a:r>
            <a:r>
              <a:rPr sz="1000" spc="-10" dirty="0">
                <a:latin typeface="Arial"/>
                <a:cs typeface="Arial"/>
              </a:rPr>
              <a:t>will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provide: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spcBef>
                <a:spcPts val="5"/>
              </a:spcBef>
              <a:buChar char="•"/>
              <a:tabLst>
                <a:tab pos="405765" algn="l"/>
                <a:tab pos="406400" algn="l"/>
              </a:tabLst>
            </a:pPr>
            <a:r>
              <a:rPr sz="1000" spc="-10" dirty="0">
                <a:latin typeface="Arial"/>
                <a:cs typeface="Arial"/>
              </a:rPr>
              <a:t>Syntax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highlighting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spc="-5" dirty="0">
                <a:latin typeface="Arial"/>
                <a:cs typeface="Arial"/>
              </a:rPr>
              <a:t>Content/code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assist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formatting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dirty="0">
                <a:latin typeface="Arial"/>
                <a:cs typeface="Arial"/>
              </a:rPr>
              <a:t>Import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assistance</a:t>
            </a:r>
            <a:endParaRPr sz="1000">
              <a:latin typeface="Arial"/>
              <a:cs typeface="Arial"/>
            </a:endParaRPr>
          </a:p>
          <a:p>
            <a:pPr marL="405765" indent="-26289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000" spc="-5" dirty="0">
                <a:latin typeface="Arial"/>
                <a:cs typeface="Arial"/>
              </a:rPr>
              <a:t>Quick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fix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4278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and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Managing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Executing Hello World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Program:</a:t>
            </a:r>
            <a:endParaRPr sz="1000">
              <a:latin typeface="Arial"/>
              <a:cs typeface="Arial"/>
            </a:endParaRPr>
          </a:p>
          <a:p>
            <a:pPr marL="27432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Right-click the </a:t>
            </a:r>
            <a:r>
              <a:rPr sz="1000" b="1" spc="-5" dirty="0">
                <a:latin typeface="Arial"/>
                <a:cs typeface="Arial"/>
              </a:rPr>
              <a:t>HelloWorld.java </a:t>
            </a:r>
            <a:r>
              <a:rPr sz="1000" spc="-5" dirty="0">
                <a:latin typeface="Arial"/>
                <a:cs typeface="Arial"/>
              </a:rPr>
              <a:t>in the Package Explorer, 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select</a:t>
            </a:r>
            <a:endParaRPr sz="10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Run </a:t>
            </a:r>
            <a:r>
              <a:rPr sz="1000" b="1" spc="-25" dirty="0">
                <a:latin typeface="Arial"/>
                <a:cs typeface="Arial"/>
              </a:rPr>
              <a:t>As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Arial"/>
                <a:cs typeface="Arial"/>
              </a:rPr>
              <a:t>Java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Application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7432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after execution produces the output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b="1" spc="-5" dirty="0">
                <a:latin typeface="Arial"/>
                <a:cs typeface="Arial"/>
              </a:rPr>
              <a:t>Console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view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74320" marR="508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Running class from the Package Explorer as a Java Application uses the  default settings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launching the selected class, and does not allow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to  specify any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arguments.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7804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and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Managing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Debugging a Java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Program:</a:t>
            </a:r>
            <a:endParaRPr sz="1000">
              <a:latin typeface="Arial"/>
              <a:cs typeface="Arial"/>
            </a:endParaRPr>
          </a:p>
          <a:p>
            <a:pPr marL="274320" marR="21971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Eclipse </a:t>
            </a:r>
            <a:r>
              <a:rPr sz="1000" spc="-10" dirty="0">
                <a:latin typeface="Arial"/>
                <a:cs typeface="Arial"/>
              </a:rPr>
              <a:t>gives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b="1" spc="-5" dirty="0">
                <a:latin typeface="Arial"/>
                <a:cs typeface="Arial"/>
              </a:rPr>
              <a:t>auto-build </a:t>
            </a:r>
            <a:r>
              <a:rPr sz="1000" spc="-10" dirty="0">
                <a:latin typeface="Arial"/>
                <a:cs typeface="Arial"/>
              </a:rPr>
              <a:t>facility, where </a:t>
            </a:r>
            <a:r>
              <a:rPr sz="1000" spc="-5" dirty="0">
                <a:latin typeface="Arial"/>
                <a:cs typeface="Arial"/>
              </a:rPr>
              <a:t>recompilation of the necessary  Java classes is done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automatically.</a:t>
            </a:r>
            <a:endParaRPr sz="1000">
              <a:latin typeface="Arial"/>
              <a:cs typeface="Arial"/>
            </a:endParaRPr>
          </a:p>
          <a:p>
            <a:pPr marL="274320" marR="508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debug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Java program, select the Java source file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needs to be  </a:t>
            </a:r>
            <a:r>
              <a:rPr sz="1000" spc="-10" dirty="0">
                <a:latin typeface="Arial"/>
                <a:cs typeface="Arial"/>
              </a:rPr>
              <a:t>debugged, </a:t>
            </a:r>
            <a:r>
              <a:rPr sz="1000" spc="-5" dirty="0">
                <a:latin typeface="Arial"/>
                <a:cs typeface="Arial"/>
              </a:rPr>
              <a:t>select </a:t>
            </a:r>
            <a:r>
              <a:rPr sz="1000" b="1" spc="-5" dirty="0">
                <a:latin typeface="Arial"/>
                <a:cs typeface="Arial"/>
              </a:rPr>
              <a:t>Run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Arial"/>
                <a:cs typeface="Arial"/>
              </a:rPr>
              <a:t>Debug</a:t>
            </a:r>
            <a:r>
              <a:rPr sz="1000" spc="-5" dirty="0">
                <a:latin typeface="Arial"/>
                <a:cs typeface="Arial"/>
              </a:rPr>
              <a:t>. This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ask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to select an option to halt in  </a:t>
            </a:r>
            <a:r>
              <a:rPr sz="1000" spc="-10" dirty="0">
                <a:latin typeface="Arial"/>
                <a:cs typeface="Arial"/>
              </a:rPr>
              <a:t>public </a:t>
            </a:r>
            <a:r>
              <a:rPr sz="1000" spc="-5" dirty="0">
                <a:latin typeface="Arial"/>
                <a:cs typeface="Arial"/>
              </a:rPr>
              <a:t>static </a:t>
            </a:r>
            <a:r>
              <a:rPr sz="1000" spc="-10" dirty="0">
                <a:latin typeface="Arial"/>
                <a:cs typeface="Arial"/>
              </a:rPr>
              <a:t>void </a:t>
            </a:r>
            <a:r>
              <a:rPr sz="1000" spc="-5" dirty="0">
                <a:latin typeface="Arial"/>
                <a:cs typeface="Arial"/>
              </a:rPr>
              <a:t>main() method,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10" dirty="0">
                <a:latin typeface="Arial"/>
                <a:cs typeface="Arial"/>
              </a:rPr>
              <a:t>where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may </a:t>
            </a:r>
            <a:r>
              <a:rPr sz="1000" spc="-5" dirty="0">
                <a:latin typeface="Arial"/>
                <a:cs typeface="Arial"/>
              </a:rPr>
              <a:t>select to step into each  and every function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come </a:t>
            </a:r>
            <a:r>
              <a:rPr sz="1000" spc="-5" dirty="0">
                <a:latin typeface="Arial"/>
                <a:cs typeface="Arial"/>
              </a:rPr>
              <a:t>across or step over every function and only  capture output of each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264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Note: </a:t>
            </a:r>
            <a:r>
              <a:rPr sz="1000" spc="-5" dirty="0">
                <a:latin typeface="Arial"/>
                <a:cs typeface="Arial"/>
              </a:rPr>
              <a:t>Click </a:t>
            </a:r>
            <a:r>
              <a:rPr sz="1000" b="1" spc="-5" dirty="0">
                <a:latin typeface="Arial"/>
                <a:cs typeface="Arial"/>
              </a:rPr>
              <a:t>Debug </a:t>
            </a:r>
            <a:r>
              <a:rPr sz="1000" spc="-5" dirty="0">
                <a:latin typeface="Arial"/>
                <a:cs typeface="Arial"/>
              </a:rPr>
              <a:t>to start debugging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process.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609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and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Managing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Debugging a Java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Program:</a:t>
            </a:r>
            <a:endParaRPr sz="1000">
              <a:latin typeface="Arial"/>
              <a:cs typeface="Arial"/>
            </a:endParaRPr>
          </a:p>
          <a:p>
            <a:pPr marL="27432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Debugging can be attained by stepping-into or stepping-over 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statements.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Font typeface="Arial"/>
              <a:buChar char="−"/>
              <a:tabLst>
                <a:tab pos="797560" algn="l"/>
                <a:tab pos="798195" algn="l"/>
              </a:tabLst>
            </a:pPr>
            <a:r>
              <a:rPr sz="1000" b="1" spc="-5" dirty="0">
                <a:latin typeface="Arial"/>
                <a:cs typeface="Arial"/>
              </a:rPr>
              <a:t>Step-into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traverse through each and every statement 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79756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function.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Font typeface="Arial"/>
              <a:buChar char="−"/>
              <a:tabLst>
                <a:tab pos="797560" algn="l"/>
                <a:tab pos="798195" algn="l"/>
              </a:tabLst>
            </a:pPr>
            <a:r>
              <a:rPr sz="1000" b="1" spc="-5" dirty="0">
                <a:latin typeface="Arial"/>
                <a:cs typeface="Arial"/>
              </a:rPr>
              <a:t>Step-over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generate output after the function call is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over.</a:t>
            </a:r>
            <a:endParaRPr sz="1000">
              <a:latin typeface="Arial"/>
              <a:cs typeface="Arial"/>
            </a:endParaRPr>
          </a:p>
          <a:p>
            <a:pPr marL="27432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Tracing and </a:t>
            </a:r>
            <a:r>
              <a:rPr sz="1000" spc="-10" dirty="0">
                <a:latin typeface="Arial"/>
                <a:cs typeface="Arial"/>
              </a:rPr>
              <a:t>watching </a:t>
            </a:r>
            <a:r>
              <a:rPr sz="1000" spc="-5" dirty="0">
                <a:latin typeface="Arial"/>
                <a:cs typeface="Arial"/>
              </a:rPr>
              <a:t>the variable </a:t>
            </a:r>
            <a:r>
              <a:rPr sz="1000" spc="-10" dirty="0">
                <a:latin typeface="Arial"/>
                <a:cs typeface="Arial"/>
              </a:rPr>
              <a:t>values </a:t>
            </a:r>
            <a:r>
              <a:rPr sz="1000" spc="-5" dirty="0">
                <a:latin typeface="Arial"/>
                <a:cs typeface="Arial"/>
              </a:rPr>
              <a:t>is </a:t>
            </a:r>
            <a:r>
              <a:rPr sz="1000" spc="-10" dirty="0">
                <a:latin typeface="Arial"/>
                <a:cs typeface="Arial"/>
              </a:rPr>
              <a:t>available </a:t>
            </a:r>
            <a:r>
              <a:rPr sz="1000" spc="-5" dirty="0">
                <a:latin typeface="Arial"/>
                <a:cs typeface="Arial"/>
              </a:rPr>
              <a:t>as different debug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views.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62644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366895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This lesson demonstrate the use of IDE to create Java applications </a:t>
            </a:r>
            <a:r>
              <a:rPr sz="1000" spc="-10" dirty="0">
                <a:latin typeface="Arial"/>
                <a:cs typeface="Arial"/>
              </a:rPr>
              <a:t>with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ease.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Lesson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Outline: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Lesson 2: </a:t>
            </a:r>
            <a:r>
              <a:rPr sz="1000" spc="-10" dirty="0">
                <a:latin typeface="Arial"/>
                <a:cs typeface="Arial"/>
              </a:rPr>
              <a:t>Eclipse4.4 </a:t>
            </a:r>
            <a:r>
              <a:rPr sz="1000" spc="-5" dirty="0">
                <a:latin typeface="Arial"/>
                <a:cs typeface="Arial"/>
              </a:rPr>
              <a:t>as an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IDE</a:t>
            </a:r>
            <a:endParaRPr sz="1000">
              <a:latin typeface="Arial"/>
              <a:cs typeface="Arial"/>
            </a:endParaRPr>
          </a:p>
          <a:p>
            <a:pPr marL="927100" marR="131635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2.1: </a:t>
            </a:r>
            <a:r>
              <a:rPr sz="1000" spc="-5" dirty="0">
                <a:latin typeface="Arial"/>
                <a:cs typeface="Arial"/>
              </a:rPr>
              <a:t>Installation and setting up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Eclipse  2.2: Introduction to Eclipse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IDE</a:t>
            </a:r>
            <a:endParaRPr sz="1000">
              <a:latin typeface="Arial"/>
              <a:cs typeface="Arial"/>
            </a:endParaRPr>
          </a:p>
          <a:p>
            <a:pPr marL="1103630" lvl="1" indent="-177165">
              <a:lnSpc>
                <a:spcPct val="100000"/>
              </a:lnSpc>
              <a:buSzPct val="90000"/>
              <a:buAutoNum type="arabicPeriod" startAt="3"/>
              <a:tabLst>
                <a:tab pos="1104265" algn="l"/>
              </a:tabLst>
            </a:pPr>
            <a:r>
              <a:rPr sz="1000" spc="-5" dirty="0">
                <a:latin typeface="Arial"/>
                <a:cs typeface="Arial"/>
              </a:rPr>
              <a:t>: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create and manage Java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projects</a:t>
            </a:r>
            <a:endParaRPr sz="1000">
              <a:latin typeface="Arial"/>
              <a:cs typeface="Arial"/>
            </a:endParaRPr>
          </a:p>
          <a:p>
            <a:pPr marL="927100" marR="456565" lvl="2" indent="914400">
              <a:lnSpc>
                <a:spcPct val="100000"/>
              </a:lnSpc>
              <a:buSzPct val="90000"/>
              <a:buAutoNum type="arabicPeriod"/>
              <a:tabLst>
                <a:tab pos="2123440" algn="l"/>
              </a:tabLst>
            </a:pPr>
            <a:r>
              <a:rPr sz="1000" spc="-5" dirty="0">
                <a:latin typeface="Arial"/>
                <a:cs typeface="Arial"/>
              </a:rPr>
              <a:t>: Debugging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Java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Program  2.4: Miscellaneous options</a:t>
            </a:r>
            <a:endParaRPr sz="1000">
              <a:latin typeface="Arial"/>
              <a:cs typeface="Arial"/>
            </a:endParaRPr>
          </a:p>
          <a:p>
            <a:pPr marL="2122805" lvl="2" indent="-281940">
              <a:lnSpc>
                <a:spcPct val="100000"/>
              </a:lnSpc>
              <a:buSzPct val="90000"/>
              <a:buAutoNum type="arabicPeriod"/>
              <a:tabLst>
                <a:tab pos="2123440" algn="l"/>
              </a:tabLst>
            </a:pPr>
            <a:r>
              <a:rPr sz="1000" spc="-5" dirty="0">
                <a:latin typeface="Arial"/>
                <a:cs typeface="Arial"/>
              </a:rPr>
              <a:t>: Creating Jar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files</a:t>
            </a:r>
            <a:endParaRPr sz="1000">
              <a:latin typeface="Arial"/>
              <a:cs typeface="Arial"/>
            </a:endParaRPr>
          </a:p>
          <a:p>
            <a:pPr marL="1841500" marR="771525" lvl="2">
              <a:lnSpc>
                <a:spcPct val="100000"/>
              </a:lnSpc>
              <a:buSzPct val="90000"/>
              <a:buAutoNum type="arabicPeriod"/>
              <a:tabLst>
                <a:tab pos="2123440" algn="l"/>
              </a:tabLst>
            </a:pPr>
            <a:r>
              <a:rPr sz="1000" spc="-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Verifying </a:t>
            </a:r>
            <a:r>
              <a:rPr sz="1000" spc="-5" dirty="0">
                <a:latin typeface="Arial"/>
                <a:cs typeface="Arial"/>
              </a:rPr>
              <a:t>JRE installation  2.4.3: Creating a Jar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</a:t>
            </a:r>
            <a:endParaRPr sz="1000">
              <a:latin typeface="Arial"/>
              <a:cs typeface="Arial"/>
            </a:endParaRPr>
          </a:p>
          <a:p>
            <a:pPr marL="2122805" lvl="2" indent="-281940">
              <a:lnSpc>
                <a:spcPct val="100000"/>
              </a:lnSpc>
              <a:buSzPct val="90000"/>
              <a:buAutoNum type="arabicPeriod" startAt="4"/>
              <a:tabLst>
                <a:tab pos="2123440" algn="l"/>
              </a:tabLst>
            </a:pPr>
            <a:r>
              <a:rPr sz="1000" spc="-5" dirty="0">
                <a:latin typeface="Arial"/>
                <a:cs typeface="Arial"/>
              </a:rPr>
              <a:t>: Setting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</a:t>
            </a:r>
            <a:endParaRPr sz="1000">
              <a:latin typeface="Arial"/>
              <a:cs typeface="Arial"/>
            </a:endParaRPr>
          </a:p>
          <a:p>
            <a:pPr marL="1841500" marR="233045" lvl="2">
              <a:lnSpc>
                <a:spcPct val="100000"/>
              </a:lnSpc>
              <a:buSzPct val="90000"/>
              <a:buAutoNum type="arabicPeriod" startAt="4"/>
              <a:tabLst>
                <a:tab pos="2123440" algn="l"/>
              </a:tabLst>
            </a:pPr>
            <a:r>
              <a:rPr sz="1000" spc="-5" dirty="0">
                <a:latin typeface="Arial"/>
                <a:cs typeface="Arial"/>
              </a:rPr>
              <a:t>: Passing </a:t>
            </a:r>
            <a:r>
              <a:rPr sz="1000" dirty="0">
                <a:latin typeface="Arial"/>
                <a:cs typeface="Arial"/>
              </a:rPr>
              <a:t>Command </a:t>
            </a:r>
            <a:r>
              <a:rPr sz="1000" spc="-5" dirty="0">
                <a:latin typeface="Arial"/>
                <a:cs typeface="Arial"/>
              </a:rPr>
              <a:t>line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arguments  2.4.6: </a:t>
            </a:r>
            <a:r>
              <a:rPr sz="1000" dirty="0">
                <a:latin typeface="Arial"/>
                <a:cs typeface="Arial"/>
              </a:rPr>
              <a:t>Import </a:t>
            </a:r>
            <a:r>
              <a:rPr sz="1000" spc="-5" dirty="0">
                <a:latin typeface="Arial"/>
                <a:cs typeface="Arial"/>
              </a:rPr>
              <a:t>and Export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Options</a:t>
            </a:r>
            <a:endParaRPr sz="1000">
              <a:latin typeface="Arial"/>
              <a:cs typeface="Arial"/>
            </a:endParaRPr>
          </a:p>
          <a:p>
            <a:pPr marL="2123440" lvl="2" indent="-282575">
              <a:lnSpc>
                <a:spcPct val="100000"/>
              </a:lnSpc>
              <a:buSzPct val="90000"/>
              <a:buAutoNum type="arabicPeriod" startAt="7"/>
              <a:tabLst>
                <a:tab pos="2124075" algn="l"/>
              </a:tabLst>
            </a:pPr>
            <a:r>
              <a:rPr sz="1000" spc="-5" dirty="0">
                <a:latin typeface="Arial"/>
                <a:cs typeface="Arial"/>
              </a:rPr>
              <a:t>: Automatic </a:t>
            </a:r>
            <a:r>
              <a:rPr sz="1000" spc="-10" dirty="0">
                <a:latin typeface="Arial"/>
                <a:cs typeface="Arial"/>
              </a:rPr>
              <a:t>Build/Manual Build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options</a:t>
            </a:r>
            <a:endParaRPr sz="1000">
              <a:latin typeface="Arial"/>
              <a:cs typeface="Arial"/>
            </a:endParaRPr>
          </a:p>
          <a:p>
            <a:pPr marL="1841500" marR="1273810" lvl="2">
              <a:lnSpc>
                <a:spcPct val="100000"/>
              </a:lnSpc>
              <a:buSzPct val="90000"/>
              <a:buAutoNum type="arabicPeriod" startAt="7"/>
              <a:tabLst>
                <a:tab pos="2123440" algn="l"/>
              </a:tabLst>
            </a:pPr>
            <a:r>
              <a:rPr sz="1000" spc="-5" dirty="0">
                <a:latin typeface="Arial"/>
                <a:cs typeface="Arial"/>
              </a:rPr>
              <a:t>: Using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Javadocs  2.4.9: Tips and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Tricks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3810000"/>
            <a:ext cx="4800600" cy="51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704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Creating and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Managing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Debugging a Java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Program:</a:t>
            </a:r>
            <a:endParaRPr sz="1000">
              <a:latin typeface="Arial"/>
              <a:cs typeface="Arial"/>
            </a:endParaRPr>
          </a:p>
          <a:p>
            <a:pPr marL="274320" marR="1651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10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may </a:t>
            </a:r>
            <a:r>
              <a:rPr sz="1000" spc="-5" dirty="0">
                <a:latin typeface="Arial"/>
                <a:cs typeface="Arial"/>
              </a:rPr>
              <a:t>launch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Java programs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workbench.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programs </a:t>
            </a:r>
            <a:r>
              <a:rPr sz="1000" dirty="0">
                <a:latin typeface="Arial"/>
                <a:cs typeface="Arial"/>
              </a:rPr>
              <a:t>may  </a:t>
            </a:r>
            <a:r>
              <a:rPr sz="1000" spc="-5" dirty="0">
                <a:latin typeface="Arial"/>
                <a:cs typeface="Arial"/>
              </a:rPr>
              <a:t>be launched in either </a:t>
            </a:r>
            <a:r>
              <a:rPr sz="1000" b="1" spc="-5" dirty="0">
                <a:latin typeface="Arial"/>
                <a:cs typeface="Arial"/>
              </a:rPr>
              <a:t>run </a:t>
            </a:r>
            <a:r>
              <a:rPr sz="1000" spc="-5" dirty="0">
                <a:latin typeface="Arial"/>
                <a:cs typeface="Arial"/>
              </a:rPr>
              <a:t>or </a:t>
            </a:r>
            <a:r>
              <a:rPr sz="1000" b="1" spc="-5" dirty="0">
                <a:latin typeface="Arial"/>
                <a:cs typeface="Arial"/>
              </a:rPr>
              <a:t>debug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mode.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In </a:t>
            </a:r>
            <a:r>
              <a:rPr sz="1000" b="1" spc="-5" dirty="0">
                <a:latin typeface="Arial"/>
                <a:cs typeface="Arial"/>
              </a:rPr>
              <a:t>run </a:t>
            </a:r>
            <a:r>
              <a:rPr sz="1000" spc="-5" dirty="0">
                <a:latin typeface="Arial"/>
                <a:cs typeface="Arial"/>
              </a:rPr>
              <a:t>mode, the program executes. </a:t>
            </a:r>
            <a:r>
              <a:rPr sz="1000" spc="-10" dirty="0">
                <a:latin typeface="Arial"/>
                <a:cs typeface="Arial"/>
              </a:rPr>
              <a:t>However, </a:t>
            </a:r>
            <a:r>
              <a:rPr sz="1000" spc="-5" dirty="0">
                <a:latin typeface="Arial"/>
                <a:cs typeface="Arial"/>
              </a:rPr>
              <a:t>the execution </a:t>
            </a:r>
            <a:r>
              <a:rPr sz="1000" dirty="0">
                <a:latin typeface="Arial"/>
                <a:cs typeface="Arial"/>
              </a:rPr>
              <a:t>may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endParaRPr sz="1000">
              <a:latin typeface="Arial"/>
              <a:cs typeface="Arial"/>
            </a:endParaRPr>
          </a:p>
          <a:p>
            <a:pPr marL="79756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be suspended or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examined.</a:t>
            </a:r>
            <a:endParaRPr sz="1000">
              <a:latin typeface="Arial"/>
              <a:cs typeface="Arial"/>
            </a:endParaRPr>
          </a:p>
          <a:p>
            <a:pPr marL="797560" marR="281305" lvl="1" indent="-262255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In </a:t>
            </a:r>
            <a:r>
              <a:rPr sz="1000" b="1" spc="-5" dirty="0">
                <a:latin typeface="Arial"/>
                <a:cs typeface="Arial"/>
              </a:rPr>
              <a:t>debug </a:t>
            </a:r>
            <a:r>
              <a:rPr sz="1000" dirty="0">
                <a:latin typeface="Arial"/>
                <a:cs typeface="Arial"/>
              </a:rPr>
              <a:t>mode, </a:t>
            </a:r>
            <a:r>
              <a:rPr sz="1000" spc="-5" dirty="0">
                <a:latin typeface="Arial"/>
                <a:cs typeface="Arial"/>
              </a:rPr>
              <a:t>execution </a:t>
            </a:r>
            <a:r>
              <a:rPr sz="1000" dirty="0">
                <a:latin typeface="Arial"/>
                <a:cs typeface="Arial"/>
              </a:rPr>
              <a:t>may </a:t>
            </a:r>
            <a:r>
              <a:rPr sz="1000" spc="-5" dirty="0">
                <a:latin typeface="Arial"/>
                <a:cs typeface="Arial"/>
              </a:rPr>
              <a:t>be suspended and resumed,  variables </a:t>
            </a:r>
            <a:r>
              <a:rPr sz="1000" dirty="0">
                <a:latin typeface="Arial"/>
                <a:cs typeface="Arial"/>
              </a:rPr>
              <a:t>may </a:t>
            </a:r>
            <a:r>
              <a:rPr sz="1000" spc="-5" dirty="0">
                <a:latin typeface="Arial"/>
                <a:cs typeface="Arial"/>
              </a:rPr>
              <a:t>be inspected, and expressions </a:t>
            </a:r>
            <a:r>
              <a:rPr sz="1000" dirty="0">
                <a:latin typeface="Arial"/>
                <a:cs typeface="Arial"/>
              </a:rPr>
              <a:t>may </a:t>
            </a:r>
            <a:r>
              <a:rPr sz="1000" spc="-5" dirty="0">
                <a:latin typeface="Arial"/>
                <a:cs typeface="Arial"/>
              </a:rPr>
              <a:t>be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evaluated.</a:t>
            </a:r>
            <a:endParaRPr sz="1000">
              <a:latin typeface="Arial"/>
              <a:cs typeface="Arial"/>
            </a:endParaRPr>
          </a:p>
          <a:p>
            <a:pPr marL="274320" marR="4826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Variables </a:t>
            </a:r>
            <a:r>
              <a:rPr sz="1000" spc="-10" dirty="0">
                <a:latin typeface="Arial"/>
                <a:cs typeface="Arial"/>
              </a:rPr>
              <a:t>view gives </a:t>
            </a:r>
            <a:r>
              <a:rPr sz="1000" spc="-5" dirty="0">
                <a:latin typeface="Arial"/>
                <a:cs typeface="Arial"/>
              </a:rPr>
              <a:t>contents of the program variables at different statements  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execution.</a:t>
            </a:r>
            <a:endParaRPr sz="1000">
              <a:latin typeface="Arial"/>
              <a:cs typeface="Arial"/>
            </a:endParaRPr>
          </a:p>
          <a:p>
            <a:pPr marL="274320" marR="1397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Breakpoints can be set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debugging, by opening the </a:t>
            </a:r>
            <a:r>
              <a:rPr sz="1000" b="1" spc="-5" dirty="0">
                <a:latin typeface="Arial"/>
                <a:cs typeface="Arial"/>
              </a:rPr>
              <a:t>marker-bar </a:t>
            </a:r>
            <a:r>
              <a:rPr sz="1000" spc="-5" dirty="0">
                <a:latin typeface="Arial"/>
                <a:cs typeface="Arial"/>
              </a:rPr>
              <a:t>pop-menu  and selecting </a:t>
            </a:r>
            <a:r>
              <a:rPr sz="1000" b="1" dirty="0">
                <a:latin typeface="Arial"/>
                <a:cs typeface="Arial"/>
              </a:rPr>
              <a:t>Toggle </a:t>
            </a:r>
            <a:r>
              <a:rPr sz="1000" b="1" spc="-5" dirty="0">
                <a:latin typeface="Arial"/>
                <a:cs typeface="Arial"/>
              </a:rPr>
              <a:t>Breakpoint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dirty="0">
                <a:latin typeface="Arial"/>
                <a:cs typeface="Arial"/>
              </a:rPr>
              <a:t>While </a:t>
            </a:r>
            <a:r>
              <a:rPr sz="1000" spc="-5" dirty="0">
                <a:latin typeface="Arial"/>
                <a:cs typeface="Arial"/>
              </a:rPr>
              <a:t>the Breakpoint is enabled, the thread  execution suspends before the execution of the line happens. </a:t>
            </a:r>
            <a:r>
              <a:rPr sz="1000" b="1" spc="-5" dirty="0">
                <a:latin typeface="Arial"/>
                <a:cs typeface="Arial"/>
              </a:rPr>
              <a:t>Breakpointing  </a:t>
            </a:r>
            <a:r>
              <a:rPr sz="1000" spc="-5" dirty="0">
                <a:latin typeface="Arial"/>
                <a:cs typeface="Arial"/>
              </a:rPr>
              <a:t>is a technique to set-up the starting point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debugging.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80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691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Miscellaneous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Options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Adding </a:t>
            </a:r>
            <a:r>
              <a:rPr sz="1000" b="1" spc="-5" dirty="0">
                <a:latin typeface="Arial"/>
                <a:cs typeface="Arial"/>
              </a:rPr>
              <a:t>an external jar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file:</a:t>
            </a:r>
            <a:endParaRPr sz="1000">
              <a:latin typeface="Arial"/>
              <a:cs typeface="Arial"/>
            </a:endParaRPr>
          </a:p>
          <a:p>
            <a:pPr marL="274320" marR="508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5" dirty="0">
                <a:latin typeface="Arial"/>
                <a:cs typeface="Arial"/>
              </a:rPr>
              <a:t>When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developing </a:t>
            </a:r>
            <a:r>
              <a:rPr sz="1000" spc="-5" dirty="0">
                <a:latin typeface="Arial"/>
                <a:cs typeface="Arial"/>
              </a:rPr>
              <a:t>advanced Java programs,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might </a:t>
            </a:r>
            <a:r>
              <a:rPr sz="1000" spc="-1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to include  </a:t>
            </a:r>
            <a:r>
              <a:rPr sz="1000" dirty="0">
                <a:latin typeface="Arial"/>
                <a:cs typeface="Arial"/>
              </a:rPr>
              <a:t>some </a:t>
            </a:r>
            <a:r>
              <a:rPr sz="1000" spc="-5" dirty="0">
                <a:latin typeface="Arial"/>
                <a:cs typeface="Arial"/>
              </a:rPr>
              <a:t>external </a:t>
            </a:r>
            <a:r>
              <a:rPr sz="1000" dirty="0">
                <a:latin typeface="Arial"/>
                <a:cs typeface="Arial"/>
              </a:rPr>
              <a:t>jar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files.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Click </a:t>
            </a:r>
            <a:r>
              <a:rPr sz="1000" b="1" spc="-5" dirty="0">
                <a:latin typeface="Arial"/>
                <a:cs typeface="Arial"/>
              </a:rPr>
              <a:t>Project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Properties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Select </a:t>
            </a:r>
            <a:r>
              <a:rPr sz="1000" b="1" spc="-5" dirty="0">
                <a:latin typeface="Arial"/>
                <a:cs typeface="Arial"/>
              </a:rPr>
              <a:t>Java build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Path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Click the </a:t>
            </a:r>
            <a:r>
              <a:rPr sz="1000" b="1" spc="-5" dirty="0">
                <a:latin typeface="Arial"/>
                <a:cs typeface="Arial"/>
              </a:rPr>
              <a:t>Libraries </a:t>
            </a:r>
            <a:r>
              <a:rPr sz="1000" spc="-5" dirty="0">
                <a:latin typeface="Arial"/>
                <a:cs typeface="Arial"/>
              </a:rPr>
              <a:t>tab, and click the </a:t>
            </a:r>
            <a:r>
              <a:rPr sz="1000" b="1" spc="-15" dirty="0">
                <a:latin typeface="Arial"/>
                <a:cs typeface="Arial"/>
              </a:rPr>
              <a:t>Add </a:t>
            </a:r>
            <a:r>
              <a:rPr sz="1000" b="1" spc="-5" dirty="0">
                <a:latin typeface="Arial"/>
                <a:cs typeface="Arial"/>
              </a:rPr>
              <a:t>External Jar Files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button.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Locate the folder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contains the </a:t>
            </a:r>
            <a:r>
              <a:rPr sz="1000" dirty="0">
                <a:latin typeface="Arial"/>
                <a:cs typeface="Arial"/>
              </a:rPr>
              <a:t>jar </a:t>
            </a:r>
            <a:r>
              <a:rPr sz="1000" spc="-5" dirty="0">
                <a:latin typeface="Arial"/>
                <a:cs typeface="Arial"/>
              </a:rPr>
              <a:t>files, and click </a:t>
            </a:r>
            <a:r>
              <a:rPr sz="1000" b="1" spc="-5" dirty="0">
                <a:latin typeface="Arial"/>
                <a:cs typeface="Arial"/>
              </a:rPr>
              <a:t>Open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57983" y="4431791"/>
            <a:ext cx="4800600" cy="1856739"/>
            <a:chOff x="2157983" y="4431791"/>
            <a:chExt cx="4800600" cy="1856739"/>
          </a:xfrm>
        </p:grpSpPr>
        <p:sp>
          <p:nvSpPr>
            <p:cNvPr id="8" name="object 8"/>
            <p:cNvSpPr/>
            <p:nvPr/>
          </p:nvSpPr>
          <p:spPr>
            <a:xfrm>
              <a:off x="2167127" y="4440935"/>
              <a:ext cx="4782312" cy="18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2555" y="4436363"/>
              <a:ext cx="4791710" cy="1847214"/>
            </a:xfrm>
            <a:custGeom>
              <a:avLst/>
              <a:gdLst/>
              <a:ahLst/>
              <a:cxnLst/>
              <a:rect l="l" t="t" r="r" b="b"/>
              <a:pathLst>
                <a:path w="4791709" h="1847214">
                  <a:moveTo>
                    <a:pt x="0" y="1847088"/>
                  </a:moveTo>
                  <a:lnTo>
                    <a:pt x="4791456" y="1847088"/>
                  </a:lnTo>
                  <a:lnTo>
                    <a:pt x="4791456" y="0"/>
                  </a:lnTo>
                  <a:lnTo>
                    <a:pt x="0" y="0"/>
                  </a:lnTo>
                  <a:lnTo>
                    <a:pt x="0" y="1847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83892" y="6362700"/>
            <a:ext cx="4775200" cy="2292350"/>
            <a:chOff x="2183892" y="6362700"/>
            <a:chExt cx="4775200" cy="2292350"/>
          </a:xfrm>
        </p:grpSpPr>
        <p:sp>
          <p:nvSpPr>
            <p:cNvPr id="11" name="object 11"/>
            <p:cNvSpPr/>
            <p:nvPr/>
          </p:nvSpPr>
          <p:spPr>
            <a:xfrm>
              <a:off x="2193036" y="6371844"/>
              <a:ext cx="4756404" cy="22738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4" y="6367272"/>
              <a:ext cx="4765675" cy="2283460"/>
            </a:xfrm>
            <a:custGeom>
              <a:avLst/>
              <a:gdLst/>
              <a:ahLst/>
              <a:cxnLst/>
              <a:rect l="l" t="t" r="r" b="b"/>
              <a:pathLst>
                <a:path w="4765675" h="2283459">
                  <a:moveTo>
                    <a:pt x="0" y="2282952"/>
                  </a:moveTo>
                  <a:lnTo>
                    <a:pt x="4765547" y="2282952"/>
                  </a:lnTo>
                  <a:lnTo>
                    <a:pt x="4765547" y="0"/>
                  </a:lnTo>
                  <a:lnTo>
                    <a:pt x="0" y="0"/>
                  </a:lnTo>
                  <a:lnTo>
                    <a:pt x="0" y="22829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85416" y="4413503"/>
            <a:ext cx="4304030" cy="2225040"/>
            <a:chOff x="2185416" y="4413503"/>
            <a:chExt cx="4304030" cy="2225040"/>
          </a:xfrm>
        </p:grpSpPr>
        <p:sp>
          <p:nvSpPr>
            <p:cNvPr id="8" name="object 8"/>
            <p:cNvSpPr/>
            <p:nvPr/>
          </p:nvSpPr>
          <p:spPr>
            <a:xfrm>
              <a:off x="2194560" y="4422647"/>
              <a:ext cx="4285488" cy="2206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9988" y="4418075"/>
              <a:ext cx="4295140" cy="2216150"/>
            </a:xfrm>
            <a:custGeom>
              <a:avLst/>
              <a:gdLst/>
              <a:ahLst/>
              <a:cxnLst/>
              <a:rect l="l" t="t" r="r" b="b"/>
              <a:pathLst>
                <a:path w="4295140" h="2216150">
                  <a:moveTo>
                    <a:pt x="0" y="2215896"/>
                  </a:moveTo>
                  <a:lnTo>
                    <a:pt x="4294632" y="2215896"/>
                  </a:lnTo>
                  <a:lnTo>
                    <a:pt x="4294632" y="0"/>
                  </a:lnTo>
                  <a:lnTo>
                    <a:pt x="0" y="0"/>
                  </a:lnTo>
                  <a:lnTo>
                    <a:pt x="0" y="22158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85416" y="6720840"/>
            <a:ext cx="4304030" cy="2034539"/>
            <a:chOff x="2185416" y="6720840"/>
            <a:chExt cx="4304030" cy="2034539"/>
          </a:xfrm>
        </p:grpSpPr>
        <p:sp>
          <p:nvSpPr>
            <p:cNvPr id="11" name="object 11"/>
            <p:cNvSpPr/>
            <p:nvPr/>
          </p:nvSpPr>
          <p:spPr>
            <a:xfrm>
              <a:off x="2194560" y="6729984"/>
              <a:ext cx="4285488" cy="20162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9988" y="6725412"/>
              <a:ext cx="4295140" cy="2025650"/>
            </a:xfrm>
            <a:custGeom>
              <a:avLst/>
              <a:gdLst/>
              <a:ahLst/>
              <a:cxnLst/>
              <a:rect l="l" t="t" r="r" b="b"/>
              <a:pathLst>
                <a:path w="4295140" h="2025650">
                  <a:moveTo>
                    <a:pt x="0" y="2025396"/>
                  </a:moveTo>
                  <a:lnTo>
                    <a:pt x="4294632" y="2025396"/>
                  </a:lnTo>
                  <a:lnTo>
                    <a:pt x="4294632" y="0"/>
                  </a:lnTo>
                  <a:lnTo>
                    <a:pt x="0" y="0"/>
                  </a:lnTo>
                  <a:lnTo>
                    <a:pt x="0" y="20253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80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14471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Miscellaneous</a:t>
            </a:r>
            <a:r>
              <a:rPr sz="10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Options</a:t>
            </a:r>
            <a:r>
              <a:rPr sz="1000" b="1" spc="-5" dirty="0">
                <a:latin typeface="Arial"/>
                <a:cs typeface="Arial"/>
              </a:rPr>
              <a:t>:  Setting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Classpath: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838" y="4785741"/>
            <a:ext cx="6451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Command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1. </a:t>
            </a:r>
            <a:r>
              <a:rPr sz="1000" b="1" spc="2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New...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4619" y="4785741"/>
            <a:ext cx="33013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Description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It adds a new variable </a:t>
            </a:r>
            <a:r>
              <a:rPr sz="1000" spc="-10" dirty="0">
                <a:latin typeface="Arial"/>
                <a:cs typeface="Arial"/>
              </a:rPr>
              <a:t>entry. </a:t>
            </a:r>
            <a:r>
              <a:rPr sz="1000" spc="-5" dirty="0">
                <a:latin typeface="Arial"/>
                <a:cs typeface="Arial"/>
              </a:rPr>
              <a:t>In the resulting </a:t>
            </a:r>
            <a:r>
              <a:rPr sz="1000" spc="-10" dirty="0">
                <a:latin typeface="Arial"/>
                <a:cs typeface="Arial"/>
              </a:rPr>
              <a:t>dialog,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specify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2854" y="493814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7770" y="5090236"/>
            <a:ext cx="4210685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53129" algn="l"/>
              </a:tabLst>
            </a:pPr>
            <a:r>
              <a:rPr sz="1000" dirty="0">
                <a:latin typeface="Arial"/>
                <a:cs typeface="Arial"/>
              </a:rPr>
              <a:t>name </a:t>
            </a:r>
            <a:r>
              <a:rPr sz="1000" spc="-5" dirty="0">
                <a:latin typeface="Arial"/>
                <a:cs typeface="Arial"/>
              </a:rPr>
              <a:t>and path for the new </a:t>
            </a:r>
            <a:r>
              <a:rPr sz="1000" spc="-10" dirty="0">
                <a:latin typeface="Arial"/>
                <a:cs typeface="Arial"/>
              </a:rPr>
              <a:t>variable. You </a:t>
            </a:r>
            <a:r>
              <a:rPr sz="1000" spc="-5" dirty="0">
                <a:latin typeface="Arial"/>
                <a:cs typeface="Arial"/>
              </a:rPr>
              <a:t>can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click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	File or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buttons to browse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path.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9838" y="5395722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2.</a:t>
            </a:r>
            <a:r>
              <a:rPr sz="1000" b="1" spc="2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Edit...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4619" y="5395722"/>
            <a:ext cx="29908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allows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to edit the selected variable </a:t>
            </a:r>
            <a:r>
              <a:rPr sz="1000" spc="-10" dirty="0">
                <a:latin typeface="Arial"/>
                <a:cs typeface="Arial"/>
              </a:rPr>
              <a:t>entry. </a:t>
            </a:r>
            <a:r>
              <a:rPr sz="1000" spc="-5" dirty="0">
                <a:latin typeface="Arial"/>
                <a:cs typeface="Arial"/>
              </a:rPr>
              <a:t>In the  resulting </a:t>
            </a:r>
            <a:r>
              <a:rPr sz="1000" spc="-10" dirty="0">
                <a:latin typeface="Arial"/>
                <a:cs typeface="Arial"/>
              </a:rPr>
              <a:t>dialog, </a:t>
            </a:r>
            <a:r>
              <a:rPr sz="1000" spc="-5" dirty="0">
                <a:latin typeface="Arial"/>
                <a:cs typeface="Arial"/>
              </a:rPr>
              <a:t>edit the name and/or path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the  variable.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can click the File or Folder buttons to  browse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path.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It removes the selected variable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entry.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9838" y="6005322"/>
            <a:ext cx="786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3.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Remove…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31592" y="6382511"/>
            <a:ext cx="3336290" cy="2150745"/>
            <a:chOff x="2831592" y="6382511"/>
            <a:chExt cx="3336290" cy="2150745"/>
          </a:xfrm>
        </p:grpSpPr>
        <p:sp>
          <p:nvSpPr>
            <p:cNvPr id="16" name="object 16"/>
            <p:cNvSpPr/>
            <p:nvPr/>
          </p:nvSpPr>
          <p:spPr>
            <a:xfrm>
              <a:off x="2840736" y="6391655"/>
              <a:ext cx="3317748" cy="21320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6164" y="6387083"/>
              <a:ext cx="3327400" cy="2141220"/>
            </a:xfrm>
            <a:custGeom>
              <a:avLst/>
              <a:gdLst/>
              <a:ahLst/>
              <a:cxnLst/>
              <a:rect l="l" t="t" r="r" b="b"/>
              <a:pathLst>
                <a:path w="3327400" h="2141220">
                  <a:moveTo>
                    <a:pt x="0" y="2141219"/>
                  </a:moveTo>
                  <a:lnTo>
                    <a:pt x="3326891" y="2141219"/>
                  </a:lnTo>
                  <a:lnTo>
                    <a:pt x="3326891" y="0"/>
                  </a:lnTo>
                  <a:lnTo>
                    <a:pt x="0" y="0"/>
                  </a:lnTo>
                  <a:lnTo>
                    <a:pt x="0" y="2141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531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Note: </a:t>
            </a: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the snapshot shown in the above </a:t>
            </a:r>
            <a:r>
              <a:rPr sz="1000" spc="-5" dirty="0">
                <a:latin typeface="Arial"/>
                <a:cs typeface="Arial"/>
              </a:rPr>
              <a:t>slide, there are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arguments </a:t>
            </a:r>
            <a:r>
              <a:rPr sz="1000" dirty="0">
                <a:latin typeface="Arial"/>
                <a:cs typeface="Arial"/>
              </a:rPr>
              <a:t>“</a:t>
            </a:r>
            <a:r>
              <a:rPr sz="1000" b="1" dirty="0">
                <a:latin typeface="Arial"/>
                <a:cs typeface="Arial"/>
              </a:rPr>
              <a:t>Hello</a:t>
            </a:r>
            <a:r>
              <a:rPr sz="1000" dirty="0">
                <a:latin typeface="Arial"/>
                <a:cs typeface="Arial"/>
              </a:rPr>
              <a:t>” 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“</a:t>
            </a:r>
            <a:r>
              <a:rPr sz="1000" b="1" spc="-5" dirty="0">
                <a:latin typeface="Arial"/>
                <a:cs typeface="Arial"/>
              </a:rPr>
              <a:t>World</a:t>
            </a:r>
            <a:r>
              <a:rPr sz="1000" spc="-5" dirty="0">
                <a:latin typeface="Arial"/>
                <a:cs typeface="Arial"/>
              </a:rPr>
              <a:t>”.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80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28670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 and Export</a:t>
            </a:r>
            <a:r>
              <a:rPr sz="1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Options</a:t>
            </a:r>
            <a:r>
              <a:rPr sz="1000" b="1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Import a Project: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snapshots of the </a:t>
            </a:r>
            <a:r>
              <a:rPr sz="1000" spc="-10" dirty="0">
                <a:latin typeface="Arial"/>
                <a:cs typeface="Arial"/>
              </a:rPr>
              <a:t>above </a:t>
            </a:r>
            <a:r>
              <a:rPr sz="1000" spc="-5" dirty="0">
                <a:latin typeface="Arial"/>
                <a:cs typeface="Arial"/>
              </a:rPr>
              <a:t>steps are </a:t>
            </a:r>
            <a:r>
              <a:rPr sz="1000" spc="-10" dirty="0">
                <a:latin typeface="Arial"/>
                <a:cs typeface="Arial"/>
              </a:rPr>
              <a:t>given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below: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4767" y="5033771"/>
            <a:ext cx="3991610" cy="2173605"/>
            <a:chOff x="2334767" y="5033771"/>
            <a:chExt cx="3991610" cy="2173605"/>
          </a:xfrm>
        </p:grpSpPr>
        <p:sp>
          <p:nvSpPr>
            <p:cNvPr id="9" name="object 9"/>
            <p:cNvSpPr/>
            <p:nvPr/>
          </p:nvSpPr>
          <p:spPr>
            <a:xfrm>
              <a:off x="2343911" y="5042915"/>
              <a:ext cx="3973067" cy="2154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9339" y="5038343"/>
              <a:ext cx="3982720" cy="2164080"/>
            </a:xfrm>
            <a:custGeom>
              <a:avLst/>
              <a:gdLst/>
              <a:ahLst/>
              <a:cxnLst/>
              <a:rect l="l" t="t" r="r" b="b"/>
              <a:pathLst>
                <a:path w="3982720" h="2164079">
                  <a:moveTo>
                    <a:pt x="0" y="2164079"/>
                  </a:moveTo>
                  <a:lnTo>
                    <a:pt x="3982212" y="2164079"/>
                  </a:lnTo>
                  <a:lnTo>
                    <a:pt x="3982212" y="0"/>
                  </a:lnTo>
                  <a:lnTo>
                    <a:pt x="0" y="0"/>
                  </a:lnTo>
                  <a:lnTo>
                    <a:pt x="0" y="21640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53055" y="7295388"/>
            <a:ext cx="3973195" cy="1458595"/>
            <a:chOff x="2353055" y="7295388"/>
            <a:chExt cx="3973195" cy="1458595"/>
          </a:xfrm>
        </p:grpSpPr>
        <p:sp>
          <p:nvSpPr>
            <p:cNvPr id="12" name="object 12"/>
            <p:cNvSpPr/>
            <p:nvPr/>
          </p:nvSpPr>
          <p:spPr>
            <a:xfrm>
              <a:off x="2362199" y="7304532"/>
              <a:ext cx="3954779" cy="1440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7627" y="7299960"/>
              <a:ext cx="3964304" cy="1449705"/>
            </a:xfrm>
            <a:custGeom>
              <a:avLst/>
              <a:gdLst/>
              <a:ahLst/>
              <a:cxnLst/>
              <a:rect l="l" t="t" r="r" b="b"/>
              <a:pathLst>
                <a:path w="3964304" h="1449704">
                  <a:moveTo>
                    <a:pt x="0" y="1449324"/>
                  </a:moveTo>
                  <a:lnTo>
                    <a:pt x="3963924" y="1449324"/>
                  </a:lnTo>
                  <a:lnTo>
                    <a:pt x="3963924" y="0"/>
                  </a:lnTo>
                  <a:lnTo>
                    <a:pt x="0" y="0"/>
                  </a:lnTo>
                  <a:lnTo>
                    <a:pt x="0" y="14493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80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71932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Builds:</a:t>
            </a:r>
            <a:endParaRPr sz="1000">
              <a:latin typeface="Arial"/>
              <a:cs typeface="Arial"/>
            </a:endParaRPr>
          </a:p>
          <a:p>
            <a:pPr marL="274320" marR="15875" indent="-262255" algn="just">
              <a:lnSpc>
                <a:spcPct val="100000"/>
              </a:lnSpc>
              <a:buChar char="•"/>
              <a:tabLst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Builders create or </a:t>
            </a:r>
            <a:r>
              <a:rPr sz="1000" dirty="0">
                <a:latin typeface="Arial"/>
                <a:cs typeface="Arial"/>
              </a:rPr>
              <a:t>modify </a:t>
            </a:r>
            <a:r>
              <a:rPr sz="1000" spc="-5" dirty="0">
                <a:latin typeface="Arial"/>
                <a:cs typeface="Arial"/>
              </a:rPr>
              <a:t>workspace resources, usually based on the existence  and state of other resources. They are a powerful mechanism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enforcing the  constraints of </a:t>
            </a:r>
            <a:r>
              <a:rPr sz="1000" dirty="0">
                <a:latin typeface="Arial"/>
                <a:cs typeface="Arial"/>
              </a:rPr>
              <a:t>some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domain.</a:t>
            </a:r>
            <a:endParaRPr sz="1000">
              <a:latin typeface="Arial"/>
              <a:cs typeface="Arial"/>
            </a:endParaRPr>
          </a:p>
          <a:p>
            <a:pPr marL="274320" marR="32385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For example: </a:t>
            </a:r>
            <a:r>
              <a:rPr sz="1000" spc="-5" dirty="0">
                <a:latin typeface="Arial"/>
                <a:cs typeface="Arial"/>
              </a:rPr>
              <a:t>A Java </a:t>
            </a:r>
            <a:r>
              <a:rPr sz="1000" spc="-10" dirty="0">
                <a:latin typeface="Arial"/>
                <a:cs typeface="Arial"/>
              </a:rPr>
              <a:t>builder </a:t>
            </a:r>
            <a:r>
              <a:rPr sz="1000" spc="-5" dirty="0">
                <a:latin typeface="Arial"/>
                <a:cs typeface="Arial"/>
              </a:rPr>
              <a:t>converts Java source files (.java files) into  executable class files (.class files), a </a:t>
            </a:r>
            <a:r>
              <a:rPr sz="1000" spc="-10" dirty="0">
                <a:latin typeface="Arial"/>
                <a:cs typeface="Arial"/>
              </a:rPr>
              <a:t>web </a:t>
            </a:r>
            <a:r>
              <a:rPr sz="1000" spc="-5" dirty="0">
                <a:latin typeface="Arial"/>
                <a:cs typeface="Arial"/>
              </a:rPr>
              <a:t>link builder updates links to files  </a:t>
            </a:r>
            <a:r>
              <a:rPr sz="1000" spc="-10" dirty="0">
                <a:latin typeface="Arial"/>
                <a:cs typeface="Arial"/>
              </a:rPr>
              <a:t>whose </a:t>
            </a:r>
            <a:r>
              <a:rPr sz="1000" spc="-5" dirty="0">
                <a:latin typeface="Arial"/>
                <a:cs typeface="Arial"/>
              </a:rPr>
              <a:t>name/location </a:t>
            </a:r>
            <a:r>
              <a:rPr sz="1000" spc="-1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changed, and </a:t>
            </a:r>
            <a:r>
              <a:rPr sz="1000" dirty="0">
                <a:latin typeface="Arial"/>
                <a:cs typeface="Arial"/>
              </a:rPr>
              <a:t>so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endParaRPr sz="1000">
              <a:latin typeface="Arial"/>
              <a:cs typeface="Arial"/>
            </a:endParaRPr>
          </a:p>
          <a:p>
            <a:pPr marL="274320" marR="508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As resources are created and modified, builders are run and the constraints are  maintained. This transform need not be one to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one.</a:t>
            </a:r>
            <a:endParaRPr sz="10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For example: </a:t>
            </a:r>
            <a:r>
              <a:rPr sz="1000" spc="-5" dirty="0">
                <a:latin typeface="Arial"/>
                <a:cs typeface="Arial"/>
              </a:rPr>
              <a:t>A single .java file can produce several .class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8014" y="8830027"/>
            <a:ext cx="74930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02-29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80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65701"/>
            <a:ext cx="457898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4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Miscellaneous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Options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80"/>
              </a:lnSpc>
            </a:pPr>
            <a:r>
              <a:rPr sz="1000" b="1" dirty="0">
                <a:latin typeface="Arial"/>
                <a:cs typeface="Arial"/>
              </a:rPr>
              <a:t>Tips </a:t>
            </a:r>
            <a:r>
              <a:rPr sz="1000" b="1" spc="-5" dirty="0">
                <a:latin typeface="Arial"/>
                <a:cs typeface="Arial"/>
              </a:rPr>
              <a:t>and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Tricks: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80"/>
              </a:lnSpc>
            </a:pPr>
            <a:r>
              <a:rPr sz="1000" b="1" spc="-5" dirty="0">
                <a:latin typeface="Arial"/>
                <a:cs typeface="Arial"/>
              </a:rPr>
              <a:t>Creating getters and Setters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sz="1000" spc="-10" dirty="0">
                <a:latin typeface="Arial"/>
                <a:cs typeface="Arial"/>
              </a:rPr>
              <a:t>Select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field’s declaration, and invoke </a:t>
            </a:r>
            <a:r>
              <a:rPr sz="1000" b="1" spc="-5" dirty="0">
                <a:latin typeface="Arial"/>
                <a:cs typeface="Arial"/>
              </a:rPr>
              <a:t>Source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Arial"/>
                <a:cs typeface="Arial"/>
              </a:rPr>
              <a:t>Generate Getter and</a:t>
            </a:r>
            <a:r>
              <a:rPr sz="1000" b="1" spc="14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Setter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3639" y="5291328"/>
            <a:ext cx="3804285" cy="1819910"/>
            <a:chOff x="2453639" y="5291328"/>
            <a:chExt cx="3804285" cy="1819910"/>
          </a:xfrm>
        </p:grpSpPr>
        <p:sp>
          <p:nvSpPr>
            <p:cNvPr id="9" name="object 9"/>
            <p:cNvSpPr/>
            <p:nvPr/>
          </p:nvSpPr>
          <p:spPr>
            <a:xfrm>
              <a:off x="2462783" y="5300472"/>
              <a:ext cx="3785616" cy="18013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8211" y="5295900"/>
              <a:ext cx="3794760" cy="1811020"/>
            </a:xfrm>
            <a:custGeom>
              <a:avLst/>
              <a:gdLst/>
              <a:ahLst/>
              <a:cxnLst/>
              <a:rect l="l" t="t" r="r" b="b"/>
              <a:pathLst>
                <a:path w="3794760" h="1811020">
                  <a:moveTo>
                    <a:pt x="0" y="1810512"/>
                  </a:moveTo>
                  <a:lnTo>
                    <a:pt x="3794760" y="1810512"/>
                  </a:lnTo>
                  <a:lnTo>
                    <a:pt x="3794760" y="0"/>
                  </a:lnTo>
                  <a:lnTo>
                    <a:pt x="0" y="0"/>
                  </a:lnTo>
                  <a:lnTo>
                    <a:pt x="0" y="18105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453639" y="7219188"/>
            <a:ext cx="3804285" cy="1554480"/>
            <a:chOff x="2453639" y="7219188"/>
            <a:chExt cx="3804285" cy="1554480"/>
          </a:xfrm>
        </p:grpSpPr>
        <p:sp>
          <p:nvSpPr>
            <p:cNvPr id="12" name="object 12"/>
            <p:cNvSpPr/>
            <p:nvPr/>
          </p:nvSpPr>
          <p:spPr>
            <a:xfrm>
              <a:off x="2631693" y="7367985"/>
              <a:ext cx="3616705" cy="13965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58211" y="7223760"/>
              <a:ext cx="3794760" cy="1545590"/>
            </a:xfrm>
            <a:custGeom>
              <a:avLst/>
              <a:gdLst/>
              <a:ahLst/>
              <a:cxnLst/>
              <a:rect l="l" t="t" r="r" b="b"/>
              <a:pathLst>
                <a:path w="3794760" h="1545590">
                  <a:moveTo>
                    <a:pt x="0" y="1545336"/>
                  </a:moveTo>
                  <a:lnTo>
                    <a:pt x="3794760" y="1545336"/>
                  </a:lnTo>
                  <a:lnTo>
                    <a:pt x="3794760" y="0"/>
                  </a:lnTo>
                  <a:lnTo>
                    <a:pt x="0" y="0"/>
                  </a:lnTo>
                  <a:lnTo>
                    <a:pt x="0" y="154533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80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196084" y="3810000"/>
            <a:ext cx="4800600" cy="51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58360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Using Java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documentation:</a:t>
            </a:r>
            <a:endParaRPr sz="1000">
              <a:latin typeface="Arial"/>
              <a:cs typeface="Arial"/>
            </a:endParaRPr>
          </a:p>
          <a:p>
            <a:pPr marL="495934" marR="4127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Java </a:t>
            </a:r>
            <a:r>
              <a:rPr sz="1000" b="1" spc="-20" dirty="0">
                <a:latin typeface="Arial"/>
                <a:cs typeface="Arial"/>
              </a:rPr>
              <a:t>API </a:t>
            </a:r>
            <a:r>
              <a:rPr sz="1000" spc="-5" dirty="0">
                <a:latin typeface="Arial"/>
                <a:cs typeface="Arial"/>
              </a:rPr>
              <a:t>provides documentation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is good resource to get familiar 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it. This documentation is </a:t>
            </a:r>
            <a:r>
              <a:rPr sz="1000" spc="-10" dirty="0">
                <a:latin typeface="Arial"/>
                <a:cs typeface="Arial"/>
              </a:rPr>
              <a:t>valuable </a:t>
            </a:r>
            <a:r>
              <a:rPr sz="1000" spc="-5" dirty="0">
                <a:latin typeface="Arial"/>
                <a:cs typeface="Arial"/>
              </a:rPr>
              <a:t>resource </a:t>
            </a:r>
            <a:r>
              <a:rPr sz="1000" dirty="0">
                <a:latin typeface="Arial"/>
                <a:cs typeface="Arial"/>
              </a:rPr>
              <a:t>for programmers </a:t>
            </a:r>
            <a:r>
              <a:rPr sz="1000" spc="-10" dirty="0">
                <a:latin typeface="Arial"/>
                <a:cs typeface="Arial"/>
              </a:rPr>
              <a:t>wishing  </a:t>
            </a:r>
            <a:r>
              <a:rPr sz="1000" spc="-5" dirty="0">
                <a:latin typeface="Arial"/>
                <a:cs typeface="Arial"/>
              </a:rPr>
              <a:t>to construct the applications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Java.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95934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documentation provides all information about the Java </a:t>
            </a:r>
            <a:r>
              <a:rPr sz="1000" spc="-10" dirty="0">
                <a:latin typeface="Arial"/>
                <a:cs typeface="Arial"/>
              </a:rPr>
              <a:t>API. </a:t>
            </a:r>
            <a:r>
              <a:rPr sz="1000" spc="-5" dirty="0">
                <a:latin typeface="Arial"/>
                <a:cs typeface="Arial"/>
              </a:rPr>
              <a:t>It includes  list of classes or objects </a:t>
            </a:r>
            <a:r>
              <a:rPr sz="1000" spc="-10" dirty="0">
                <a:latin typeface="Arial"/>
                <a:cs typeface="Arial"/>
              </a:rPr>
              <a:t>available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programmer.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-5" dirty="0">
                <a:latin typeface="Arial"/>
                <a:cs typeface="Arial"/>
              </a:rPr>
              <a:t>Javadoc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View: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469900" marR="189865">
              <a:lnSpc>
                <a:spcPts val="1080"/>
              </a:lnSpc>
            </a:pPr>
            <a:r>
              <a:rPr sz="1000" spc="-5" dirty="0">
                <a:latin typeface="Arial"/>
                <a:cs typeface="Arial"/>
              </a:rPr>
              <a:t>Eclipse provides the javadoc </a:t>
            </a:r>
            <a:r>
              <a:rPr sz="1000" spc="-10" dirty="0">
                <a:latin typeface="Arial"/>
                <a:cs typeface="Arial"/>
              </a:rPr>
              <a:t>view which shows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available  </a:t>
            </a:r>
            <a:r>
              <a:rPr sz="1000" spc="-5" dirty="0">
                <a:latin typeface="Arial"/>
                <a:cs typeface="Arial"/>
              </a:rPr>
              <a:t>documentation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selected class or method.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enable </a:t>
            </a:r>
            <a:r>
              <a:rPr sz="1000" spc="-10" dirty="0">
                <a:latin typeface="Arial"/>
                <a:cs typeface="Arial"/>
              </a:rPr>
              <a:t>this view, </a:t>
            </a:r>
            <a:r>
              <a:rPr sz="1000" spc="-5" dirty="0">
                <a:latin typeface="Arial"/>
                <a:cs typeface="Arial"/>
              </a:rPr>
              <a:t>select  Windows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Show </a:t>
            </a:r>
            <a:r>
              <a:rPr sz="1000" spc="-5" dirty="0">
                <a:latin typeface="Arial"/>
                <a:cs typeface="Arial"/>
              </a:rPr>
              <a:t>View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Javadoc.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22220" y="6707123"/>
            <a:ext cx="4209415" cy="1781810"/>
            <a:chOff x="2522220" y="6707123"/>
            <a:chExt cx="4209415" cy="1781810"/>
          </a:xfrm>
        </p:grpSpPr>
        <p:sp>
          <p:nvSpPr>
            <p:cNvPr id="9" name="object 9"/>
            <p:cNvSpPr/>
            <p:nvPr/>
          </p:nvSpPr>
          <p:spPr>
            <a:xfrm>
              <a:off x="2531364" y="6716267"/>
              <a:ext cx="4190999" cy="1763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6792" y="6711695"/>
              <a:ext cx="4200525" cy="1772920"/>
            </a:xfrm>
            <a:custGeom>
              <a:avLst/>
              <a:gdLst/>
              <a:ahLst/>
              <a:cxnLst/>
              <a:rect l="l" t="t" r="r" b="b"/>
              <a:pathLst>
                <a:path w="4200525" h="1772920">
                  <a:moveTo>
                    <a:pt x="0" y="1772412"/>
                  </a:moveTo>
                  <a:lnTo>
                    <a:pt x="4200144" y="1772412"/>
                  </a:lnTo>
                  <a:lnTo>
                    <a:pt x="4200144" y="0"/>
                  </a:lnTo>
                  <a:lnTo>
                    <a:pt x="0" y="0"/>
                  </a:lnTo>
                  <a:lnTo>
                    <a:pt x="0" y="1772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62644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85513"/>
              <a:ext cx="4800600" cy="3393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62644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the notes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here.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6706" y="785080"/>
            <a:ext cx="4807204" cy="3400045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4883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is an IDE</a:t>
            </a:r>
            <a:r>
              <a:rPr sz="1000" b="1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274320" marR="508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b="1" spc="-5" dirty="0">
                <a:latin typeface="Arial"/>
                <a:cs typeface="Arial"/>
              </a:rPr>
              <a:t>Eclipse Project </a:t>
            </a:r>
            <a:r>
              <a:rPr sz="1000" spc="-5" dirty="0">
                <a:latin typeface="Arial"/>
                <a:cs typeface="Arial"/>
              </a:rPr>
              <a:t>is an open source software development project  dedicated to providing a robust, full-featured, commercial-quality, industry  platform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the development of </a:t>
            </a:r>
            <a:r>
              <a:rPr sz="1000" spc="-10" dirty="0">
                <a:latin typeface="Arial"/>
                <a:cs typeface="Arial"/>
              </a:rPr>
              <a:t>highly </a:t>
            </a:r>
            <a:r>
              <a:rPr sz="1000" spc="-5" dirty="0">
                <a:latin typeface="Arial"/>
                <a:cs typeface="Arial"/>
              </a:rPr>
              <a:t>integrated tools and rich client  </a:t>
            </a:r>
            <a:r>
              <a:rPr sz="1000" spc="-10" dirty="0">
                <a:latin typeface="Arial"/>
                <a:cs typeface="Arial"/>
              </a:rPr>
              <a:t>applications. Eclipse </a:t>
            </a:r>
            <a:r>
              <a:rPr sz="1000" spc="-5" dirty="0">
                <a:latin typeface="Arial"/>
                <a:cs typeface="Arial"/>
              </a:rPr>
              <a:t>runs on Windows, Linux, Mac OSX, </a:t>
            </a:r>
            <a:r>
              <a:rPr sz="1000" spc="-10" dirty="0">
                <a:latin typeface="Arial"/>
                <a:cs typeface="Arial"/>
              </a:rPr>
              <a:t>Solaris, </a:t>
            </a:r>
            <a:r>
              <a:rPr sz="1000" spc="-5" dirty="0">
                <a:latin typeface="Arial"/>
                <a:cs typeface="Arial"/>
              </a:rPr>
              <a:t>AIX and </a:t>
            </a:r>
            <a:r>
              <a:rPr sz="1000" dirty="0">
                <a:latin typeface="Arial"/>
                <a:cs typeface="Arial"/>
              </a:rPr>
              <a:t>HP-  </a:t>
            </a:r>
            <a:r>
              <a:rPr sz="1000" spc="-5" dirty="0">
                <a:latin typeface="Arial"/>
                <a:cs typeface="Arial"/>
              </a:rPr>
              <a:t>UX. Eclipse is actually a generic application platform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a sophisticated plug  in architecture - the Java IDE is just one set of plugins. There is an </a:t>
            </a:r>
            <a:r>
              <a:rPr sz="1000" spc="-10" dirty="0">
                <a:latin typeface="Arial"/>
                <a:cs typeface="Arial"/>
              </a:rPr>
              <a:t>active  </a:t>
            </a:r>
            <a:r>
              <a:rPr sz="1000" dirty="0">
                <a:latin typeface="Arial"/>
                <a:cs typeface="Arial"/>
              </a:rPr>
              <a:t>community </a:t>
            </a:r>
            <a:r>
              <a:rPr sz="1000" spc="-5" dirty="0">
                <a:latin typeface="Arial"/>
                <a:cs typeface="Arial"/>
              </a:rPr>
              <a:t>of third party Eclipse </a:t>
            </a:r>
            <a:r>
              <a:rPr sz="1000" spc="-10" dirty="0">
                <a:latin typeface="Arial"/>
                <a:cs typeface="Arial"/>
              </a:rPr>
              <a:t>plugin </a:t>
            </a:r>
            <a:r>
              <a:rPr sz="1000" spc="-5" dirty="0">
                <a:latin typeface="Arial"/>
                <a:cs typeface="Arial"/>
              </a:rPr>
              <a:t>developers, both open source and  </a:t>
            </a:r>
            <a:r>
              <a:rPr sz="1000" dirty="0">
                <a:latin typeface="Arial"/>
                <a:cs typeface="Arial"/>
              </a:rPr>
              <a:t>commercial. </a:t>
            </a:r>
            <a:r>
              <a:rPr sz="1000" spc="-5" dirty="0">
                <a:latin typeface="Arial"/>
                <a:cs typeface="Arial"/>
              </a:rPr>
              <a:t>Our objective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to code Java programs </a:t>
            </a:r>
            <a:r>
              <a:rPr sz="1000" dirty="0">
                <a:latin typeface="Arial"/>
                <a:cs typeface="Arial"/>
              </a:rPr>
              <a:t>faster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Eclipse 4.4 as  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IDE.</a:t>
            </a:r>
            <a:endParaRPr sz="1000">
              <a:latin typeface="Arial"/>
              <a:cs typeface="Arial"/>
            </a:endParaRPr>
          </a:p>
          <a:p>
            <a:pPr marL="27432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5" dirty="0">
                <a:latin typeface="Arial"/>
                <a:cs typeface="Arial"/>
              </a:rPr>
              <a:t>Eclipse4.4 features include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following: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Creation and maintenance of the Java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project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10" dirty="0">
                <a:latin typeface="Arial"/>
                <a:cs typeface="Arial"/>
              </a:rPr>
              <a:t>Developing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Packages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Debugging a java program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variety of tools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available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Running a Java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program</a:t>
            </a:r>
            <a:endParaRPr sz="1000">
              <a:latin typeface="Arial"/>
              <a:cs typeface="Arial"/>
            </a:endParaRPr>
          </a:p>
          <a:p>
            <a:pPr marL="274320" indent="-262255">
              <a:lnSpc>
                <a:spcPct val="100000"/>
              </a:lnSpc>
              <a:buChar char="•"/>
              <a:tabLst>
                <a:tab pos="274320" algn="l"/>
                <a:tab pos="274955" algn="l"/>
              </a:tabLst>
            </a:pPr>
            <a:r>
              <a:rPr sz="1000" spc="-10" dirty="0">
                <a:latin typeface="Arial"/>
                <a:cs typeface="Arial"/>
              </a:rPr>
              <a:t>Developing </a:t>
            </a:r>
            <a:r>
              <a:rPr sz="1000" spc="-5" dirty="0">
                <a:latin typeface="Arial"/>
                <a:cs typeface="Arial"/>
              </a:rPr>
              <a:t>the Java program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be easier as Eclipse editor provides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following: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spcBef>
                <a:spcPts val="5"/>
              </a:spcBef>
              <a:buChar char="−"/>
              <a:tabLst>
                <a:tab pos="797560" algn="l"/>
                <a:tab pos="798195" algn="l"/>
              </a:tabLst>
            </a:pPr>
            <a:r>
              <a:rPr sz="1000" spc="-10" dirty="0">
                <a:latin typeface="Arial"/>
                <a:cs typeface="Arial"/>
              </a:rPr>
              <a:t>Syntax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highlighting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Content/code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assist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formatting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dirty="0">
                <a:latin typeface="Arial"/>
                <a:cs typeface="Arial"/>
              </a:rPr>
              <a:t>Import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assistance</a:t>
            </a:r>
            <a:endParaRPr sz="1000">
              <a:latin typeface="Arial"/>
              <a:cs typeface="Arial"/>
            </a:endParaRPr>
          </a:p>
          <a:p>
            <a:pPr marL="797560" lvl="1" indent="-262890">
              <a:lnSpc>
                <a:spcPct val="100000"/>
              </a:lnSpc>
              <a:buChar char="−"/>
              <a:tabLst>
                <a:tab pos="797560" algn="l"/>
                <a:tab pos="798195" algn="l"/>
              </a:tabLst>
            </a:pPr>
            <a:r>
              <a:rPr sz="1000" spc="-5" dirty="0">
                <a:latin typeface="Arial"/>
                <a:cs typeface="Arial"/>
              </a:rPr>
              <a:t>Quick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12794" y="3810000"/>
            <a:ext cx="466900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196084" y="3908934"/>
            <a:ext cx="4800600" cy="51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196084" y="3962400"/>
            <a:ext cx="4800600" cy="35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62644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824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Workbench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term </a:t>
            </a:r>
            <a:r>
              <a:rPr sz="1000" b="1" spc="-5" dirty="0">
                <a:latin typeface="Arial"/>
                <a:cs typeface="Arial"/>
              </a:rPr>
              <a:t>Workbench </a:t>
            </a:r>
            <a:r>
              <a:rPr sz="1000" spc="-5" dirty="0">
                <a:latin typeface="Arial"/>
                <a:cs typeface="Arial"/>
              </a:rPr>
              <a:t>refers to the </a:t>
            </a:r>
            <a:r>
              <a:rPr sz="1000" dirty="0">
                <a:latin typeface="Arial"/>
                <a:cs typeface="Arial"/>
              </a:rPr>
              <a:t>desktop </a:t>
            </a:r>
            <a:r>
              <a:rPr sz="1000" spc="-5" dirty="0">
                <a:latin typeface="Arial"/>
                <a:cs typeface="Arial"/>
              </a:rPr>
              <a:t>development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environment.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Perspectives: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Each </a:t>
            </a:r>
            <a:r>
              <a:rPr sz="1000" dirty="0">
                <a:latin typeface="Arial"/>
                <a:cs typeface="Arial"/>
              </a:rPr>
              <a:t>Workbench </a:t>
            </a:r>
            <a:r>
              <a:rPr sz="1000" spc="-10" dirty="0">
                <a:latin typeface="Arial"/>
                <a:cs typeface="Arial"/>
              </a:rPr>
              <a:t>window </a:t>
            </a:r>
            <a:r>
              <a:rPr sz="1000" spc="-5" dirty="0">
                <a:latin typeface="Arial"/>
                <a:cs typeface="Arial"/>
              </a:rPr>
              <a:t>contains one or </a:t>
            </a:r>
            <a:r>
              <a:rPr sz="1000" dirty="0">
                <a:latin typeface="Arial"/>
                <a:cs typeface="Arial"/>
              </a:rPr>
              <a:t>more </a:t>
            </a:r>
            <a:r>
              <a:rPr sz="1000" spc="-5" dirty="0">
                <a:latin typeface="Arial"/>
                <a:cs typeface="Arial"/>
              </a:rPr>
              <a:t>perspectives. Perspectives contain  </a:t>
            </a:r>
            <a:r>
              <a:rPr sz="1000" b="1" dirty="0">
                <a:latin typeface="Arial"/>
                <a:cs typeface="Arial"/>
              </a:rPr>
              <a:t>views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b="1" spc="-5" dirty="0">
                <a:latin typeface="Arial"/>
                <a:cs typeface="Arial"/>
              </a:rPr>
              <a:t>editors </a:t>
            </a:r>
            <a:r>
              <a:rPr sz="1000" spc="-5" dirty="0">
                <a:latin typeface="Arial"/>
                <a:cs typeface="Arial"/>
              </a:rPr>
              <a:t>and control </a:t>
            </a:r>
            <a:r>
              <a:rPr sz="1000" spc="-10" dirty="0">
                <a:latin typeface="Arial"/>
                <a:cs typeface="Arial"/>
              </a:rPr>
              <a:t>what </a:t>
            </a:r>
            <a:r>
              <a:rPr sz="1000" spc="-5" dirty="0">
                <a:latin typeface="Arial"/>
                <a:cs typeface="Arial"/>
              </a:rPr>
              <a:t>appears in certain </a:t>
            </a:r>
            <a:r>
              <a:rPr sz="1000" b="1" spc="-5" dirty="0">
                <a:latin typeface="Arial"/>
                <a:cs typeface="Arial"/>
              </a:rPr>
              <a:t>menus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b="1" spc="-5" dirty="0">
                <a:latin typeface="Arial"/>
                <a:cs typeface="Arial"/>
              </a:rPr>
              <a:t>tool bars</a:t>
            </a:r>
            <a:r>
              <a:rPr sz="1000" spc="-5" dirty="0">
                <a:latin typeface="Arial"/>
                <a:cs typeface="Arial"/>
              </a:rPr>
              <a:t>. They  define </a:t>
            </a:r>
            <a:r>
              <a:rPr sz="1000" spc="-10" dirty="0">
                <a:latin typeface="Arial"/>
                <a:cs typeface="Arial"/>
              </a:rPr>
              <a:t>visible </a:t>
            </a:r>
            <a:r>
              <a:rPr sz="1000" b="1" spc="-5" dirty="0">
                <a:latin typeface="Arial"/>
                <a:cs typeface="Arial"/>
              </a:rPr>
              <a:t>action sets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can change to customize a perspective. </a:t>
            </a:r>
            <a:r>
              <a:rPr sz="1000" spc="-10" dirty="0">
                <a:latin typeface="Arial"/>
                <a:cs typeface="Arial"/>
              </a:rPr>
              <a:t>You  </a:t>
            </a:r>
            <a:r>
              <a:rPr sz="1000" spc="-5" dirty="0">
                <a:latin typeface="Arial"/>
                <a:cs typeface="Arial"/>
              </a:rPr>
              <a:t>can save a perspective that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build in this manner, </a:t>
            </a:r>
            <a:r>
              <a:rPr sz="1000" dirty="0">
                <a:latin typeface="Arial"/>
                <a:cs typeface="Arial"/>
              </a:rPr>
              <a:t>making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10" dirty="0">
                <a:latin typeface="Arial"/>
                <a:cs typeface="Arial"/>
              </a:rPr>
              <a:t>own </a:t>
            </a:r>
            <a:r>
              <a:rPr sz="1000" spc="-5" dirty="0">
                <a:latin typeface="Arial"/>
                <a:cs typeface="Arial"/>
              </a:rPr>
              <a:t>custom  perspective that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can open </a:t>
            </a:r>
            <a:r>
              <a:rPr sz="1000" spc="-10" dirty="0">
                <a:latin typeface="Arial"/>
                <a:cs typeface="Arial"/>
              </a:rPr>
              <a:t>again </a:t>
            </a:r>
            <a:r>
              <a:rPr sz="1000" spc="-5" dirty="0">
                <a:latin typeface="Arial"/>
                <a:cs typeface="Arial"/>
              </a:rPr>
              <a:t>later. By default the Java perspective </a:t>
            </a:r>
            <a:r>
              <a:rPr sz="1000" spc="-10" dirty="0">
                <a:latin typeface="Arial"/>
                <a:cs typeface="Arial"/>
              </a:rPr>
              <a:t>is  </a:t>
            </a:r>
            <a:r>
              <a:rPr sz="1000" spc="-5" dirty="0">
                <a:latin typeface="Arial"/>
                <a:cs typeface="Arial"/>
              </a:rPr>
              <a:t>selected.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838" y="6919417"/>
            <a:ext cx="45713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Each perspective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a set of functionality aimed at accomplishing a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specific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5" dirty="0">
                <a:latin typeface="Arial"/>
                <a:cs typeface="Arial"/>
              </a:rPr>
              <a:t>type </a:t>
            </a:r>
            <a:r>
              <a:rPr sz="1000" spc="-5" dirty="0">
                <a:latin typeface="Arial"/>
                <a:cs typeface="Arial"/>
              </a:rPr>
              <a:t>of task or works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specific </a:t>
            </a:r>
            <a:r>
              <a:rPr sz="1000" spc="-10" dirty="0">
                <a:latin typeface="Arial"/>
                <a:cs typeface="Arial"/>
              </a:rPr>
              <a:t>types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resources.</a:t>
            </a:r>
            <a:endParaRPr sz="1000">
              <a:latin typeface="Arial"/>
              <a:cs typeface="Arial"/>
            </a:endParaRPr>
          </a:p>
          <a:p>
            <a:pPr marL="12700" marR="6858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For example: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b="1" spc="-5" dirty="0">
                <a:latin typeface="Arial"/>
                <a:cs typeface="Arial"/>
              </a:rPr>
              <a:t>Java perspective </a:t>
            </a:r>
            <a:r>
              <a:rPr sz="1000" spc="-5" dirty="0">
                <a:latin typeface="Arial"/>
                <a:cs typeface="Arial"/>
              </a:rPr>
              <a:t>combines </a:t>
            </a:r>
            <a:r>
              <a:rPr sz="1000" spc="-10" dirty="0">
                <a:latin typeface="Arial"/>
                <a:cs typeface="Arial"/>
              </a:rPr>
              <a:t>views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10" dirty="0">
                <a:latin typeface="Arial"/>
                <a:cs typeface="Arial"/>
              </a:rPr>
              <a:t>would </a:t>
            </a:r>
            <a:r>
              <a:rPr sz="1000" dirty="0">
                <a:latin typeface="Arial"/>
                <a:cs typeface="Arial"/>
              </a:rPr>
              <a:t>commonly  </a:t>
            </a:r>
            <a:r>
              <a:rPr sz="1000" spc="-5" dirty="0">
                <a:latin typeface="Arial"/>
                <a:cs typeface="Arial"/>
              </a:rPr>
              <a:t>use </a:t>
            </a:r>
            <a:r>
              <a:rPr sz="1000" spc="-10" dirty="0">
                <a:latin typeface="Arial"/>
                <a:cs typeface="Arial"/>
              </a:rPr>
              <a:t>while </a:t>
            </a:r>
            <a:r>
              <a:rPr sz="1000" spc="-5" dirty="0">
                <a:latin typeface="Arial"/>
                <a:cs typeface="Arial"/>
              </a:rPr>
              <a:t>editing Java source files, </a:t>
            </a:r>
            <a:r>
              <a:rPr sz="1000" spc="-10" dirty="0">
                <a:latin typeface="Arial"/>
                <a:cs typeface="Arial"/>
              </a:rPr>
              <a:t>while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b="1" spc="-5" dirty="0">
                <a:latin typeface="Arial"/>
                <a:cs typeface="Arial"/>
              </a:rPr>
              <a:t>Debug perspective </a:t>
            </a:r>
            <a:r>
              <a:rPr sz="1000" spc="-5" dirty="0">
                <a:latin typeface="Arial"/>
                <a:cs typeface="Arial"/>
              </a:rPr>
              <a:t>contains the  </a:t>
            </a:r>
            <a:r>
              <a:rPr sz="1000" spc="-10" dirty="0">
                <a:latin typeface="Arial"/>
                <a:cs typeface="Arial"/>
              </a:rPr>
              <a:t>views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10" dirty="0">
                <a:latin typeface="Arial"/>
                <a:cs typeface="Arial"/>
              </a:rPr>
              <a:t>would </a:t>
            </a:r>
            <a:r>
              <a:rPr sz="1000" spc="-5" dirty="0">
                <a:latin typeface="Arial"/>
                <a:cs typeface="Arial"/>
              </a:rPr>
              <a:t>use </a:t>
            </a:r>
            <a:r>
              <a:rPr sz="1000" spc="-10" dirty="0">
                <a:latin typeface="Arial"/>
                <a:cs typeface="Arial"/>
              </a:rPr>
              <a:t>while </a:t>
            </a:r>
            <a:r>
              <a:rPr sz="1000" spc="-5" dirty="0">
                <a:latin typeface="Arial"/>
                <a:cs typeface="Arial"/>
              </a:rPr>
              <a:t>debugging Java programs. As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10" dirty="0">
                <a:latin typeface="Arial"/>
                <a:cs typeface="Arial"/>
              </a:rPr>
              <a:t>work in </a:t>
            </a:r>
            <a:r>
              <a:rPr sz="1000" spc="-5" dirty="0">
                <a:latin typeface="Arial"/>
                <a:cs typeface="Arial"/>
              </a:rPr>
              <a:t>the  </a:t>
            </a:r>
            <a:r>
              <a:rPr sz="1000" dirty="0">
                <a:latin typeface="Arial"/>
                <a:cs typeface="Arial"/>
              </a:rPr>
              <a:t>Workbench,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probably switch perspectives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frequently.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84476" y="6266688"/>
            <a:ext cx="4671060" cy="576580"/>
            <a:chOff x="2284476" y="6266688"/>
            <a:chExt cx="4671060" cy="576580"/>
          </a:xfrm>
        </p:grpSpPr>
        <p:sp>
          <p:nvSpPr>
            <p:cNvPr id="10" name="object 10"/>
            <p:cNvSpPr/>
            <p:nvPr/>
          </p:nvSpPr>
          <p:spPr>
            <a:xfrm>
              <a:off x="2284476" y="6266688"/>
              <a:ext cx="4657344" cy="562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1690" y="6625590"/>
              <a:ext cx="1041400" cy="204470"/>
            </a:xfrm>
            <a:custGeom>
              <a:avLst/>
              <a:gdLst/>
              <a:ahLst/>
              <a:cxnLst/>
              <a:rect l="l" t="t" r="r" b="b"/>
              <a:pathLst>
                <a:path w="1041400" h="204470">
                  <a:moveTo>
                    <a:pt x="0" y="204215"/>
                  </a:moveTo>
                  <a:lnTo>
                    <a:pt x="1040891" y="204215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2196084" y="3985134"/>
            <a:ext cx="4800600" cy="35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799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Workbench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View:</a:t>
            </a:r>
            <a:endParaRPr sz="1000">
              <a:latin typeface="Arial"/>
              <a:cs typeface="Arial"/>
            </a:endParaRPr>
          </a:p>
          <a:p>
            <a:pPr marL="12700" marR="29464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Views </a:t>
            </a:r>
            <a:r>
              <a:rPr sz="1000" spc="-5" dirty="0">
                <a:latin typeface="Arial"/>
                <a:cs typeface="Arial"/>
              </a:rPr>
              <a:t>support editors and provide alternative presentations as </a:t>
            </a:r>
            <a:r>
              <a:rPr sz="1000" spc="-10" dirty="0">
                <a:latin typeface="Arial"/>
                <a:cs typeface="Arial"/>
              </a:rPr>
              <a:t>well </a:t>
            </a:r>
            <a:r>
              <a:rPr sz="1000" spc="-5" dirty="0">
                <a:latin typeface="Arial"/>
                <a:cs typeface="Arial"/>
              </a:rPr>
              <a:t>as </a:t>
            </a:r>
            <a:r>
              <a:rPr sz="1000" spc="-15" dirty="0">
                <a:latin typeface="Arial"/>
                <a:cs typeface="Arial"/>
              </a:rPr>
              <a:t>ways </a:t>
            </a:r>
            <a:r>
              <a:rPr sz="1000" spc="-5" dirty="0">
                <a:latin typeface="Arial"/>
                <a:cs typeface="Arial"/>
              </a:rPr>
              <a:t>to  </a:t>
            </a:r>
            <a:r>
              <a:rPr sz="1000" spc="-10" dirty="0">
                <a:latin typeface="Arial"/>
                <a:cs typeface="Arial"/>
              </a:rPr>
              <a:t>navigate </a:t>
            </a:r>
            <a:r>
              <a:rPr sz="1000" spc="-5" dirty="0">
                <a:latin typeface="Arial"/>
                <a:cs typeface="Arial"/>
              </a:rPr>
              <a:t>the information in </a:t>
            </a:r>
            <a:r>
              <a:rPr sz="1000" spc="-15" dirty="0">
                <a:latin typeface="Arial"/>
                <a:cs typeface="Arial"/>
              </a:rPr>
              <a:t>your</a:t>
            </a:r>
            <a:r>
              <a:rPr sz="1000" dirty="0">
                <a:latin typeface="Arial"/>
                <a:cs typeface="Arial"/>
              </a:rPr>
              <a:t> Workbench.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For example: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Project </a:t>
            </a:r>
            <a:r>
              <a:rPr sz="1000" spc="-10" dirty="0">
                <a:latin typeface="Arial"/>
                <a:cs typeface="Arial"/>
              </a:rPr>
              <a:t>Explorer </a:t>
            </a:r>
            <a:r>
              <a:rPr sz="1000" spc="-5" dirty="0">
                <a:latin typeface="Arial"/>
                <a:cs typeface="Arial"/>
              </a:rPr>
              <a:t>and other </a:t>
            </a:r>
            <a:r>
              <a:rPr sz="1000" spc="-10" dirty="0">
                <a:latin typeface="Arial"/>
                <a:cs typeface="Arial"/>
              </a:rPr>
              <a:t>navigation views display </a:t>
            </a:r>
            <a:r>
              <a:rPr sz="1000" spc="-5" dirty="0">
                <a:latin typeface="Arial"/>
                <a:cs typeface="Arial"/>
              </a:rPr>
              <a:t>projects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other resources that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are working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with.</a:t>
            </a:r>
            <a:endParaRPr sz="1000">
              <a:latin typeface="Arial"/>
              <a:cs typeface="Arial"/>
            </a:endParaRPr>
          </a:p>
          <a:p>
            <a:pPr marL="12700" marR="88900" algn="just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Perspectives </a:t>
            </a:r>
            <a:r>
              <a:rPr sz="1000" dirty="0">
                <a:latin typeface="Arial"/>
                <a:cs typeface="Arial"/>
              </a:rPr>
              <a:t>offer </a:t>
            </a:r>
            <a:r>
              <a:rPr sz="1000" spc="-5" dirty="0">
                <a:latin typeface="Arial"/>
                <a:cs typeface="Arial"/>
              </a:rPr>
              <a:t>pre-defined combinations of </a:t>
            </a:r>
            <a:r>
              <a:rPr sz="1000" spc="-10" dirty="0">
                <a:latin typeface="Arial"/>
                <a:cs typeface="Arial"/>
              </a:rPr>
              <a:t>views </a:t>
            </a:r>
            <a:r>
              <a:rPr sz="1000" spc="-5" dirty="0">
                <a:latin typeface="Arial"/>
                <a:cs typeface="Arial"/>
              </a:rPr>
              <a:t>and editors.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open a </a:t>
            </a:r>
            <a:r>
              <a:rPr sz="1000" spc="-10" dirty="0">
                <a:latin typeface="Arial"/>
                <a:cs typeface="Arial"/>
              </a:rPr>
              <a:t>view  </a:t>
            </a:r>
            <a:r>
              <a:rPr sz="1000" spc="-5" dirty="0">
                <a:latin typeface="Arial"/>
                <a:cs typeface="Arial"/>
              </a:rPr>
              <a:t>that is not included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 current perspective, select </a:t>
            </a:r>
            <a:r>
              <a:rPr sz="1000" b="1" spc="-5" dirty="0">
                <a:latin typeface="Arial"/>
                <a:cs typeface="Arial"/>
              </a:rPr>
              <a:t>Window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Arial"/>
                <a:cs typeface="Arial"/>
              </a:rPr>
              <a:t>Show View </a:t>
            </a:r>
            <a:r>
              <a:rPr sz="1000" dirty="0">
                <a:latin typeface="Arial"/>
                <a:cs typeface="Arial"/>
              </a:rPr>
              <a:t>from 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main </a:t>
            </a:r>
            <a:r>
              <a:rPr sz="1000" spc="-5" dirty="0">
                <a:latin typeface="Arial"/>
                <a:cs typeface="Arial"/>
              </a:rPr>
              <a:t>menu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bar.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35935" y="5952744"/>
            <a:ext cx="3966971" cy="3032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2196084" y="3962400"/>
            <a:ext cx="4800600" cy="35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9229" y="191769"/>
            <a:ext cx="1604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Eclipse 4.4 </a:t>
            </a:r>
            <a:r>
              <a:rPr sz="1300" spc="-5" dirty="0">
                <a:latin typeface="Arial"/>
                <a:cs typeface="Arial"/>
              </a:rPr>
              <a:t>as an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IDE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62644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5201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Workbench</a:t>
            </a:r>
            <a:r>
              <a:rPr sz="1000" b="1" spc="-5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12700" marR="10795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Editor: </a:t>
            </a:r>
            <a:r>
              <a:rPr sz="1000" spc="-5" dirty="0">
                <a:latin typeface="Arial"/>
                <a:cs typeface="Arial"/>
              </a:rPr>
              <a:t>Most perspectives in the </a:t>
            </a:r>
            <a:r>
              <a:rPr sz="1000" dirty="0">
                <a:latin typeface="Arial"/>
                <a:cs typeface="Arial"/>
              </a:rPr>
              <a:t>Workbench comprise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b="1" spc="-5" dirty="0">
                <a:latin typeface="Arial"/>
                <a:cs typeface="Arial"/>
              </a:rPr>
              <a:t>editor area </a:t>
            </a:r>
            <a:r>
              <a:rPr sz="1000" spc="-5" dirty="0">
                <a:latin typeface="Arial"/>
                <a:cs typeface="Arial"/>
              </a:rPr>
              <a:t>and one or  </a:t>
            </a:r>
            <a:r>
              <a:rPr sz="1000" dirty="0">
                <a:latin typeface="Arial"/>
                <a:cs typeface="Arial"/>
              </a:rPr>
              <a:t>more </a:t>
            </a:r>
            <a:r>
              <a:rPr sz="1000" b="1" dirty="0">
                <a:latin typeface="Arial"/>
                <a:cs typeface="Arial"/>
              </a:rPr>
              <a:t>views</a:t>
            </a:r>
            <a:r>
              <a:rPr sz="1000" dirty="0">
                <a:latin typeface="Arial"/>
                <a:cs typeface="Arial"/>
              </a:rPr>
              <a:t>.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can associate different editors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different </a:t>
            </a:r>
            <a:r>
              <a:rPr sz="1000" spc="-10" dirty="0">
                <a:latin typeface="Arial"/>
                <a:cs typeface="Arial"/>
              </a:rPr>
              <a:t>types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files.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For example: </a:t>
            </a:r>
            <a:r>
              <a:rPr sz="1000" dirty="0">
                <a:latin typeface="Arial"/>
                <a:cs typeface="Arial"/>
              </a:rPr>
              <a:t>When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open a file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editing by double-clicking </a:t>
            </a:r>
            <a:r>
              <a:rPr sz="1000" spc="-10" dirty="0">
                <a:latin typeface="Arial"/>
                <a:cs typeface="Arial"/>
              </a:rPr>
              <a:t>it </a:t>
            </a:r>
            <a:r>
              <a:rPr sz="1000" spc="-5" dirty="0">
                <a:latin typeface="Arial"/>
                <a:cs typeface="Arial"/>
              </a:rPr>
              <a:t>in one 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navigation views, </a:t>
            </a:r>
            <a:r>
              <a:rPr sz="1000" spc="-5" dirty="0">
                <a:latin typeface="Arial"/>
                <a:cs typeface="Arial"/>
              </a:rPr>
              <a:t>the associated editor opens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Workbench.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2700" marR="277495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If there is no associated editor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 resource, then the </a:t>
            </a:r>
            <a:r>
              <a:rPr sz="1000" dirty="0">
                <a:latin typeface="Arial"/>
                <a:cs typeface="Arial"/>
              </a:rPr>
              <a:t>Workbench </a:t>
            </a:r>
            <a:r>
              <a:rPr sz="1000" spc="-5" dirty="0">
                <a:latin typeface="Arial"/>
                <a:cs typeface="Arial"/>
              </a:rPr>
              <a:t>attempts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 launch an external editor outside 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Workbench.</a:t>
            </a:r>
          </a:p>
          <a:p>
            <a:pPr marL="12700" marR="5080" algn="just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For example: </a:t>
            </a:r>
            <a:r>
              <a:rPr sz="1000" spc="-5" dirty="0">
                <a:latin typeface="Arial"/>
                <a:cs typeface="Arial"/>
              </a:rPr>
              <a:t>Suppose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1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a .doc file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Workbench, </a:t>
            </a:r>
            <a:r>
              <a:rPr sz="1000" spc="-5" dirty="0">
                <a:latin typeface="Arial"/>
                <a:cs typeface="Arial"/>
              </a:rPr>
              <a:t>and Microsoft </a:t>
            </a:r>
            <a:r>
              <a:rPr sz="1000" spc="5" dirty="0">
                <a:latin typeface="Arial"/>
                <a:cs typeface="Arial"/>
              </a:rPr>
              <a:t>Word  </a:t>
            </a:r>
            <a:r>
              <a:rPr sz="1000" spc="-5" dirty="0">
                <a:latin typeface="Arial"/>
                <a:cs typeface="Arial"/>
              </a:rPr>
              <a:t>is registered as the editor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.doc files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operating system. Then opening the  file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launch </a:t>
            </a:r>
            <a:r>
              <a:rPr sz="1000" spc="5" dirty="0">
                <a:latin typeface="Arial"/>
                <a:cs typeface="Arial"/>
              </a:rPr>
              <a:t>Word </a:t>
            </a:r>
            <a:r>
              <a:rPr sz="1000" spc="-5" dirty="0">
                <a:latin typeface="Arial"/>
                <a:cs typeface="Arial"/>
              </a:rPr>
              <a:t>as an OLE document </a:t>
            </a:r>
            <a:r>
              <a:rPr sz="1000" spc="-10" dirty="0">
                <a:latin typeface="Arial"/>
                <a:cs typeface="Arial"/>
              </a:rPr>
              <a:t>within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Workbench </a:t>
            </a:r>
            <a:r>
              <a:rPr sz="1000" spc="-5" dirty="0">
                <a:latin typeface="Arial"/>
                <a:cs typeface="Arial"/>
              </a:rPr>
              <a:t>editor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area.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8014" y="8830027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Page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02-</a:t>
            </a:r>
            <a:fld id="{81D60167-4931-47E6-BA6A-407CBD079E47}" type="slidenum">
              <a:rPr sz="1100" dirty="0"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196084" y="4038600"/>
            <a:ext cx="4800600" cy="2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443</TotalTime>
  <Words>2205</Words>
  <Application>Microsoft Office PowerPoint</Application>
  <PresentationFormat>Custom</PresentationFormat>
  <Paragraphs>236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10</cp:revision>
  <dcterms:created xsi:type="dcterms:W3CDTF">2022-03-17T08:18:11Z</dcterms:created>
  <dcterms:modified xsi:type="dcterms:W3CDTF">2022-03-18T16:34:40Z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2022-03-17T00:00:00Z</vt:filetime>
  </property>
</Properties>
</file>