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1812-9400-46A5-8A37-D60BA517E86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77826-800C-438C-840B-3543C55C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A2CE-4783-4570-846D-8B9ECB49B297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1A2-8136-4D14-A787-7925D657A4C8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387B-BE8F-408F-9A43-3C033945C0BA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0F9-A016-4CD8-B217-A9AA2A923FB2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0E4-2A03-44CC-BC65-6F2B6B887AD1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A8EB-94E4-416B-9D70-BC5FEAC790FA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645D-AF4D-4C47-9B40-2BE78E7B781D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BF9D-C271-4456-8395-1DE60921340B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88F-6AEB-4E40-A4FA-EAA10F2A8B9A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8476-3A98-4FB7-BFAB-75E3B755FC7D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176-6A77-4B6E-B9F5-998E9D55DD82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97D0E1-5135-4A40-9C9D-46DAE99934D3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03-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562192" y="2253120"/>
              <a:ext cx="3738884" cy="1399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94034"/>
              <a:ext cx="4800600" cy="3517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72694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Instance variables</a:t>
            </a:r>
            <a:r>
              <a:rPr sz="1000" spc="-5" dirty="0">
                <a:latin typeface="Arial"/>
                <a:cs typeface="Arial"/>
              </a:rPr>
              <a:t>: These are members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a class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are instantiated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every  object </a:t>
            </a:r>
            <a:r>
              <a:rPr sz="1000" spc="-10" dirty="0">
                <a:latin typeface="Arial"/>
                <a:cs typeface="Arial"/>
              </a:rPr>
              <a:t>of the </a:t>
            </a:r>
            <a:r>
              <a:rPr sz="1000" spc="-5" dirty="0">
                <a:latin typeface="Arial"/>
                <a:cs typeface="Arial"/>
              </a:rPr>
              <a:t>class.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values of </a:t>
            </a:r>
            <a:r>
              <a:rPr sz="1000" spc="-5" dirty="0">
                <a:latin typeface="Arial"/>
                <a:cs typeface="Arial"/>
              </a:rPr>
              <a:t>these variables at </a:t>
            </a:r>
            <a:r>
              <a:rPr sz="1000" spc="-10" dirty="0">
                <a:latin typeface="Arial"/>
                <a:cs typeface="Arial"/>
              </a:rPr>
              <a:t>any </a:t>
            </a:r>
            <a:r>
              <a:rPr sz="1000" spc="-5" dirty="0">
                <a:latin typeface="Arial"/>
                <a:cs typeface="Arial"/>
              </a:rPr>
              <a:t>instant constitute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i="1" spc="-5" dirty="0">
                <a:latin typeface="Arial"/>
                <a:cs typeface="Arial"/>
              </a:rPr>
              <a:t>state 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object.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Static variables</a:t>
            </a:r>
            <a:r>
              <a:rPr sz="1000" spc="-5" dirty="0">
                <a:latin typeface="Arial"/>
                <a:cs typeface="Arial"/>
              </a:rPr>
              <a:t>: These </a:t>
            </a:r>
            <a:r>
              <a:rPr sz="1000" spc="-10" dirty="0">
                <a:latin typeface="Arial"/>
                <a:cs typeface="Arial"/>
              </a:rPr>
              <a:t>are </a:t>
            </a:r>
            <a:r>
              <a:rPr sz="1000" spc="-5" dirty="0">
                <a:latin typeface="Arial"/>
                <a:cs typeface="Arial"/>
              </a:rPr>
              <a:t>also members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a class, </a:t>
            </a:r>
            <a:r>
              <a:rPr sz="1000" spc="-10" dirty="0">
                <a:latin typeface="Arial"/>
                <a:cs typeface="Arial"/>
              </a:rPr>
              <a:t>but </a:t>
            </a:r>
            <a:r>
              <a:rPr sz="1000" spc="-5" dirty="0">
                <a:latin typeface="Arial"/>
                <a:cs typeface="Arial"/>
              </a:rPr>
              <a:t>these are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5" dirty="0">
                <a:latin typeface="Arial"/>
                <a:cs typeface="Arial"/>
              </a:rPr>
              <a:t>instantiated 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any object </a:t>
            </a:r>
            <a:r>
              <a:rPr sz="1000" spc="-10" dirty="0">
                <a:latin typeface="Arial"/>
                <a:cs typeface="Arial"/>
              </a:rPr>
              <a:t>of the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therefore belong </a:t>
            </a:r>
            <a:r>
              <a:rPr sz="1000" spc="-10" dirty="0">
                <a:latin typeface="Arial"/>
                <a:cs typeface="Arial"/>
              </a:rPr>
              <a:t>only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class. </a:t>
            </a:r>
            <a:r>
              <a:rPr sz="1000" spc="15" dirty="0">
                <a:latin typeface="Arial"/>
                <a:cs typeface="Arial"/>
              </a:rPr>
              <a:t>We </a:t>
            </a:r>
            <a:r>
              <a:rPr sz="1000" spc="-5" dirty="0">
                <a:latin typeface="Arial"/>
                <a:cs typeface="Arial"/>
              </a:rPr>
              <a:t>shall </a:t>
            </a:r>
            <a:r>
              <a:rPr sz="1000" spc="-10" dirty="0">
                <a:latin typeface="Arial"/>
                <a:cs typeface="Arial"/>
              </a:rPr>
              <a:t>be  </a:t>
            </a:r>
            <a:r>
              <a:rPr sz="1000" spc="-5" dirty="0">
                <a:latin typeface="Arial"/>
                <a:cs typeface="Arial"/>
              </a:rPr>
              <a:t>covering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static </a:t>
            </a:r>
            <a:r>
              <a:rPr sz="1000" dirty="0">
                <a:latin typeface="Arial"/>
                <a:cs typeface="Arial"/>
              </a:rPr>
              <a:t>modifier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section.</a:t>
            </a:r>
            <a:endParaRPr sz="10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Local variables</a:t>
            </a:r>
            <a:r>
              <a:rPr sz="1000" spc="-5" dirty="0">
                <a:latin typeface="Arial"/>
                <a:cs typeface="Arial"/>
              </a:rPr>
              <a:t>: These are declared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methods </a:t>
            </a:r>
            <a:r>
              <a:rPr sz="1000" spc="-10" dirty="0">
                <a:latin typeface="Arial"/>
                <a:cs typeface="Arial"/>
              </a:rPr>
              <a:t>and in </a:t>
            </a:r>
            <a:r>
              <a:rPr sz="1000" spc="-5" dirty="0">
                <a:latin typeface="Arial"/>
                <a:cs typeface="Arial"/>
              </a:rPr>
              <a:t>blocks. </a:t>
            </a:r>
            <a:r>
              <a:rPr sz="1000" dirty="0">
                <a:latin typeface="Arial"/>
                <a:cs typeface="Arial"/>
              </a:rPr>
              <a:t>They </a:t>
            </a:r>
            <a:r>
              <a:rPr sz="1000" spc="-5" dirty="0">
                <a:latin typeface="Arial"/>
                <a:cs typeface="Arial"/>
              </a:rPr>
              <a:t>are  instantiated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every invocation of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method or block. In Java, local variables 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5" dirty="0">
                <a:latin typeface="Arial"/>
                <a:cs typeface="Arial"/>
              </a:rPr>
              <a:t>be declared before </a:t>
            </a:r>
            <a:r>
              <a:rPr sz="1000" spc="-10" dirty="0">
                <a:latin typeface="Arial"/>
                <a:cs typeface="Arial"/>
              </a:rPr>
              <a:t>they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used.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Life-cycle </a:t>
            </a:r>
            <a:r>
              <a:rPr sz="1000" spc="-5" dirty="0">
                <a:latin typeface="Arial"/>
                <a:cs typeface="Arial"/>
              </a:rPr>
              <a:t>of the </a:t>
            </a:r>
            <a:r>
              <a:rPr sz="1000" spc="-10" dirty="0">
                <a:latin typeface="Arial"/>
                <a:cs typeface="Arial"/>
              </a:rPr>
              <a:t>variable is </a:t>
            </a:r>
            <a:r>
              <a:rPr sz="1000" spc="-5" dirty="0">
                <a:latin typeface="Arial"/>
                <a:cs typeface="Arial"/>
              </a:rPr>
              <a:t>controlled by the scope </a:t>
            </a:r>
            <a:r>
              <a:rPr sz="1000" spc="-10" dirty="0">
                <a:latin typeface="Arial"/>
                <a:cs typeface="Arial"/>
              </a:rPr>
              <a:t>in which </a:t>
            </a:r>
            <a:r>
              <a:rPr sz="1000" spc="-5" dirty="0">
                <a:latin typeface="Arial"/>
                <a:cs typeface="Arial"/>
              </a:rPr>
              <a:t>those are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defined.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Refer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example on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subsequent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slide.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the notes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62936" y="4568063"/>
          <a:ext cx="4877435" cy="4169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215"/>
                <a:gridCol w="3411220"/>
              </a:tblGrid>
              <a:tr h="29095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Literal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Example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2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Integer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95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Octal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0567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2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Hexadecimal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x =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0x9E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(to represent number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9E)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2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Long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9978543210L;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95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byte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twelve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0B1100;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(to represent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decimal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868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Underscores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825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 million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1_000_000;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twelve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0B_1100;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long multiplier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12_34_56_78_90_00L;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956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Float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0.4f;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1.23F,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0.5e10;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Double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double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x = 0.0D;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double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pi=3.14;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z=9e-9d;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956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Boolean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boolean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member=true;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boolean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applied=false;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Character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char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gender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‘m’;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906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String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str =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“Hello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World”;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8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Null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emp =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null;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559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Java </a:t>
            </a:r>
            <a:r>
              <a:rPr sz="1000" spc="-10" dirty="0">
                <a:latin typeface="Arial"/>
                <a:cs typeface="Arial"/>
              </a:rPr>
              <a:t>being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programming </a:t>
            </a:r>
            <a:r>
              <a:rPr sz="1000" spc="-5" dirty="0">
                <a:latin typeface="Arial"/>
                <a:cs typeface="Arial"/>
              </a:rPr>
              <a:t>language, </a:t>
            </a:r>
            <a:r>
              <a:rPr sz="1000" dirty="0">
                <a:latin typeface="Arial"/>
                <a:cs typeface="Arial"/>
              </a:rPr>
              <a:t>offers </a:t>
            </a:r>
            <a:r>
              <a:rPr sz="1000" spc="-5" dirty="0">
                <a:latin typeface="Arial"/>
                <a:cs typeface="Arial"/>
              </a:rPr>
              <a:t>a number of </a:t>
            </a:r>
            <a:r>
              <a:rPr sz="1000" dirty="0">
                <a:latin typeface="Arial"/>
                <a:cs typeface="Arial"/>
              </a:rPr>
              <a:t>programming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constructs 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decision </a:t>
            </a:r>
            <a:r>
              <a:rPr sz="1000" dirty="0">
                <a:latin typeface="Arial"/>
                <a:cs typeface="Arial"/>
              </a:rPr>
              <a:t>making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looping.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9900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If Statement:</a:t>
            </a:r>
            <a:endParaRPr sz="1000">
              <a:latin typeface="Arial"/>
              <a:cs typeface="Arial"/>
            </a:endParaRPr>
          </a:p>
          <a:p>
            <a:pPr marL="12700" marR="28321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Java’s conditional branch </a:t>
            </a:r>
            <a:r>
              <a:rPr sz="1000" spc="-5" dirty="0">
                <a:latin typeface="Arial"/>
                <a:cs typeface="Arial"/>
              </a:rPr>
              <a:t>statement. It can be used to route  program execution through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different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paths.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Each statement </a:t>
            </a:r>
            <a:r>
              <a:rPr sz="1000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be a single statement or a compound statement enclosed in  curly braces.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condition is any expression that returns a boolean </a:t>
            </a:r>
            <a:r>
              <a:rPr sz="1000" spc="-10" dirty="0">
                <a:latin typeface="Arial"/>
                <a:cs typeface="Arial"/>
              </a:rPr>
              <a:t>value.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else  clause is</a:t>
            </a:r>
            <a:r>
              <a:rPr sz="1000" spc="-10" dirty="0">
                <a:latin typeface="Arial"/>
                <a:cs typeface="Arial"/>
              </a:rPr>
              <a:t> optional.</a:t>
            </a:r>
            <a:endParaRPr sz="1000">
              <a:latin typeface="Arial"/>
              <a:cs typeface="Arial"/>
            </a:endParaRPr>
          </a:p>
          <a:p>
            <a:pPr marL="12700" marR="1320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if works like this: If the condition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true, then statement1 is executed.  Otherwise, statement2 (if </a:t>
            </a:r>
            <a:r>
              <a:rPr sz="1000" spc="-10" dirty="0">
                <a:latin typeface="Arial"/>
                <a:cs typeface="Arial"/>
              </a:rPr>
              <a:t>it </a:t>
            </a:r>
            <a:r>
              <a:rPr sz="1000" spc="-5" dirty="0">
                <a:latin typeface="Arial"/>
                <a:cs typeface="Arial"/>
              </a:rPr>
              <a:t>exists)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executed. In no case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both statements be  executed. For example, consider the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following: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1904" y="6181344"/>
            <a:ext cx="2440305" cy="806450"/>
          </a:xfrm>
          <a:custGeom>
            <a:avLst/>
            <a:gdLst/>
            <a:ahLst/>
            <a:cxnLst/>
            <a:rect l="l" t="t" r="r" b="b"/>
            <a:pathLst>
              <a:path w="2440304" h="806450">
                <a:moveTo>
                  <a:pt x="0" y="134365"/>
                </a:moveTo>
                <a:lnTo>
                  <a:pt x="6853" y="91911"/>
                </a:lnTo>
                <a:lnTo>
                  <a:pt x="25936" y="55028"/>
                </a:lnTo>
                <a:lnTo>
                  <a:pt x="55028" y="25936"/>
                </a:lnTo>
                <a:lnTo>
                  <a:pt x="91911" y="6853"/>
                </a:lnTo>
                <a:lnTo>
                  <a:pt x="134365" y="0"/>
                </a:lnTo>
                <a:lnTo>
                  <a:pt x="2305558" y="0"/>
                </a:lnTo>
                <a:lnTo>
                  <a:pt x="2348012" y="6853"/>
                </a:lnTo>
                <a:lnTo>
                  <a:pt x="2384895" y="25936"/>
                </a:lnTo>
                <a:lnTo>
                  <a:pt x="2413987" y="55028"/>
                </a:lnTo>
                <a:lnTo>
                  <a:pt x="2433070" y="91911"/>
                </a:lnTo>
                <a:lnTo>
                  <a:pt x="2439923" y="134365"/>
                </a:lnTo>
                <a:lnTo>
                  <a:pt x="2439923" y="671829"/>
                </a:lnTo>
                <a:lnTo>
                  <a:pt x="2433070" y="714284"/>
                </a:lnTo>
                <a:lnTo>
                  <a:pt x="2413987" y="751167"/>
                </a:lnTo>
                <a:lnTo>
                  <a:pt x="2384895" y="780259"/>
                </a:lnTo>
                <a:lnTo>
                  <a:pt x="2348012" y="799342"/>
                </a:lnTo>
                <a:lnTo>
                  <a:pt x="2305558" y="806195"/>
                </a:lnTo>
                <a:lnTo>
                  <a:pt x="134365" y="806195"/>
                </a:lnTo>
                <a:lnTo>
                  <a:pt x="91911" y="799342"/>
                </a:lnTo>
                <a:lnTo>
                  <a:pt x="55028" y="780259"/>
                </a:lnTo>
                <a:lnTo>
                  <a:pt x="25936" y="751167"/>
                </a:lnTo>
                <a:lnTo>
                  <a:pt x="6853" y="714284"/>
                </a:lnTo>
                <a:lnTo>
                  <a:pt x="0" y="671829"/>
                </a:lnTo>
                <a:lnTo>
                  <a:pt x="0" y="13436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1184" y="6316217"/>
            <a:ext cx="890269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int </a:t>
            </a:r>
            <a:r>
              <a:rPr sz="1100" dirty="0">
                <a:latin typeface="Arial"/>
                <a:cs typeface="Arial"/>
              </a:rPr>
              <a:t>a,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b;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if(a &lt; b) a =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0;  </a:t>
            </a:r>
            <a:r>
              <a:rPr sz="1100" spc="-5" dirty="0">
                <a:latin typeface="Arial"/>
                <a:cs typeface="Arial"/>
              </a:rPr>
              <a:t>else </a:t>
            </a:r>
            <a:r>
              <a:rPr sz="1100" dirty="0">
                <a:latin typeface="Arial"/>
                <a:cs typeface="Arial"/>
              </a:rPr>
              <a:t>b 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70789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Switch –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Case: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i="1" spc="-5" dirty="0">
                <a:latin typeface="Arial"/>
                <a:cs typeface="Arial"/>
              </a:rPr>
              <a:t>switch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Java’s </a:t>
            </a:r>
            <a:r>
              <a:rPr sz="1000" spc="-5" dirty="0">
                <a:latin typeface="Arial"/>
                <a:cs typeface="Arial"/>
              </a:rPr>
              <a:t>multi-way branch statement. It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an easy </a:t>
            </a:r>
            <a:r>
              <a:rPr sz="1000" spc="-10" dirty="0">
                <a:latin typeface="Arial"/>
                <a:cs typeface="Arial"/>
              </a:rPr>
              <a:t>way  </a:t>
            </a:r>
            <a:r>
              <a:rPr sz="1000" spc="-5" dirty="0">
                <a:latin typeface="Arial"/>
                <a:cs typeface="Arial"/>
              </a:rPr>
              <a:t>to dispatch execution to different parts of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code based on the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of an  expression.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switch-expression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10" dirty="0">
                <a:latin typeface="Arial"/>
                <a:cs typeface="Arial"/>
              </a:rPr>
              <a:t>evaluate </a:t>
            </a:r>
            <a:r>
              <a:rPr sz="1000" spc="-5" dirty="0">
                <a:latin typeface="Arial"/>
                <a:cs typeface="Arial"/>
              </a:rPr>
              <a:t>to any of the </a:t>
            </a:r>
            <a:r>
              <a:rPr sz="1000" spc="-10" dirty="0">
                <a:latin typeface="Arial"/>
                <a:cs typeface="Arial"/>
              </a:rPr>
              <a:t>following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type:</a:t>
            </a:r>
            <a:endParaRPr sz="1000">
              <a:latin typeface="Arial"/>
              <a:cs typeface="Arial"/>
            </a:endParaRPr>
          </a:p>
          <a:p>
            <a:pPr marL="677545" indent="-182245">
              <a:lnSpc>
                <a:spcPct val="100000"/>
              </a:lnSpc>
              <a:buChar char="•"/>
              <a:tabLst>
                <a:tab pos="676910" algn="l"/>
                <a:tab pos="677545" algn="l"/>
              </a:tabLst>
            </a:pPr>
            <a:r>
              <a:rPr sz="1000" spc="-15" dirty="0">
                <a:latin typeface="Arial"/>
                <a:cs typeface="Arial"/>
              </a:rPr>
              <a:t>byte</a:t>
            </a:r>
            <a:endParaRPr sz="1000">
              <a:latin typeface="Arial"/>
              <a:cs typeface="Arial"/>
            </a:endParaRPr>
          </a:p>
          <a:p>
            <a:pPr marL="677545" indent="-182245">
              <a:lnSpc>
                <a:spcPct val="100000"/>
              </a:lnSpc>
              <a:buChar char="•"/>
              <a:tabLst>
                <a:tab pos="676910" algn="l"/>
                <a:tab pos="677545" algn="l"/>
              </a:tabLst>
            </a:pPr>
            <a:r>
              <a:rPr sz="1000" spc="-5" dirty="0">
                <a:latin typeface="Arial"/>
                <a:cs typeface="Arial"/>
              </a:rPr>
              <a:t>short</a:t>
            </a:r>
            <a:endParaRPr sz="1000">
              <a:latin typeface="Arial"/>
              <a:cs typeface="Arial"/>
            </a:endParaRPr>
          </a:p>
          <a:p>
            <a:pPr marL="677545" indent="-182245">
              <a:lnSpc>
                <a:spcPct val="100000"/>
              </a:lnSpc>
              <a:buChar char="•"/>
              <a:tabLst>
                <a:tab pos="676910" algn="l"/>
                <a:tab pos="677545" algn="l"/>
              </a:tabLst>
            </a:pPr>
            <a:r>
              <a:rPr sz="1000" spc="-5" dirty="0">
                <a:latin typeface="Arial"/>
                <a:cs typeface="Arial"/>
              </a:rPr>
              <a:t>char</a:t>
            </a:r>
            <a:endParaRPr sz="1000">
              <a:latin typeface="Arial"/>
              <a:cs typeface="Arial"/>
            </a:endParaRPr>
          </a:p>
          <a:p>
            <a:pPr marL="677545" indent="-182245">
              <a:lnSpc>
                <a:spcPct val="100000"/>
              </a:lnSpc>
              <a:buChar char="•"/>
              <a:tabLst>
                <a:tab pos="676910" algn="l"/>
                <a:tab pos="677545" algn="l"/>
              </a:tabLst>
            </a:pPr>
            <a:r>
              <a:rPr sz="1000" spc="-5" dirty="0">
                <a:latin typeface="Arial"/>
                <a:cs typeface="Arial"/>
              </a:rPr>
              <a:t>int</a:t>
            </a:r>
            <a:endParaRPr sz="1000">
              <a:latin typeface="Arial"/>
              <a:cs typeface="Arial"/>
            </a:endParaRPr>
          </a:p>
          <a:p>
            <a:pPr marL="677545" indent="-182245">
              <a:lnSpc>
                <a:spcPct val="100000"/>
              </a:lnSpc>
              <a:buChar char="•"/>
              <a:tabLst>
                <a:tab pos="676910" algn="l"/>
                <a:tab pos="677545" algn="l"/>
              </a:tabLst>
            </a:pPr>
            <a:r>
              <a:rPr sz="1000" spc="-10" dirty="0">
                <a:latin typeface="Arial"/>
                <a:cs typeface="Arial"/>
              </a:rPr>
              <a:t>enum</a:t>
            </a:r>
            <a:endParaRPr sz="1000">
              <a:latin typeface="Arial"/>
              <a:cs typeface="Arial"/>
            </a:endParaRPr>
          </a:p>
          <a:p>
            <a:pPr marL="677545" indent="-182245">
              <a:lnSpc>
                <a:spcPct val="100000"/>
              </a:lnSpc>
              <a:buFont typeface="Arial"/>
              <a:buChar char="•"/>
              <a:tabLst>
                <a:tab pos="676910" algn="l"/>
                <a:tab pos="677545" algn="l"/>
              </a:tabLst>
            </a:pPr>
            <a:r>
              <a:rPr sz="1000" b="1" spc="-5" dirty="0">
                <a:latin typeface="Arial"/>
                <a:cs typeface="Arial"/>
              </a:rPr>
              <a:t>String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As such, it often provides a better alternative than a large series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if-else-if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statements.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324100" y="5260847"/>
            <a:ext cx="4208145" cy="1344295"/>
          </a:xfrm>
          <a:custGeom>
            <a:avLst/>
            <a:gdLst/>
            <a:ahLst/>
            <a:cxnLst/>
            <a:rect l="l" t="t" r="r" b="b"/>
            <a:pathLst>
              <a:path w="4208145" h="1344295">
                <a:moveTo>
                  <a:pt x="0" y="224027"/>
                </a:moveTo>
                <a:lnTo>
                  <a:pt x="4552" y="178886"/>
                </a:lnTo>
                <a:lnTo>
                  <a:pt x="17609" y="136838"/>
                </a:lnTo>
                <a:lnTo>
                  <a:pt x="38268" y="98784"/>
                </a:lnTo>
                <a:lnTo>
                  <a:pt x="65627" y="65627"/>
                </a:lnTo>
                <a:lnTo>
                  <a:pt x="98784" y="38268"/>
                </a:lnTo>
                <a:lnTo>
                  <a:pt x="136838" y="17609"/>
                </a:lnTo>
                <a:lnTo>
                  <a:pt x="178886" y="4552"/>
                </a:lnTo>
                <a:lnTo>
                  <a:pt x="224027" y="0"/>
                </a:lnTo>
                <a:lnTo>
                  <a:pt x="3983736" y="0"/>
                </a:lnTo>
                <a:lnTo>
                  <a:pt x="4028877" y="4552"/>
                </a:lnTo>
                <a:lnTo>
                  <a:pt x="4070925" y="17609"/>
                </a:lnTo>
                <a:lnTo>
                  <a:pt x="4108979" y="38268"/>
                </a:lnTo>
                <a:lnTo>
                  <a:pt x="4142136" y="65627"/>
                </a:lnTo>
                <a:lnTo>
                  <a:pt x="4169495" y="98784"/>
                </a:lnTo>
                <a:lnTo>
                  <a:pt x="4190154" y="136838"/>
                </a:lnTo>
                <a:lnTo>
                  <a:pt x="4203211" y="178886"/>
                </a:lnTo>
                <a:lnTo>
                  <a:pt x="4207764" y="224027"/>
                </a:lnTo>
                <a:lnTo>
                  <a:pt x="4207764" y="1120139"/>
                </a:lnTo>
                <a:lnTo>
                  <a:pt x="4203211" y="1165281"/>
                </a:lnTo>
                <a:lnTo>
                  <a:pt x="4190154" y="1207329"/>
                </a:lnTo>
                <a:lnTo>
                  <a:pt x="4169495" y="1245383"/>
                </a:lnTo>
                <a:lnTo>
                  <a:pt x="4142136" y="1278540"/>
                </a:lnTo>
                <a:lnTo>
                  <a:pt x="4108979" y="1305899"/>
                </a:lnTo>
                <a:lnTo>
                  <a:pt x="4070925" y="1326558"/>
                </a:lnTo>
                <a:lnTo>
                  <a:pt x="4028877" y="1339615"/>
                </a:lnTo>
                <a:lnTo>
                  <a:pt x="3983736" y="1344168"/>
                </a:lnTo>
                <a:lnTo>
                  <a:pt x="224027" y="1344168"/>
                </a:lnTo>
                <a:lnTo>
                  <a:pt x="178886" y="1339615"/>
                </a:lnTo>
                <a:lnTo>
                  <a:pt x="136838" y="1326558"/>
                </a:lnTo>
                <a:lnTo>
                  <a:pt x="98784" y="1305899"/>
                </a:lnTo>
                <a:lnTo>
                  <a:pt x="65627" y="1278540"/>
                </a:lnTo>
                <a:lnTo>
                  <a:pt x="38268" y="1245383"/>
                </a:lnTo>
                <a:lnTo>
                  <a:pt x="17609" y="1207329"/>
                </a:lnTo>
                <a:lnTo>
                  <a:pt x="4552" y="1165281"/>
                </a:lnTo>
                <a:lnTo>
                  <a:pt x="0" y="1120139"/>
                </a:lnTo>
                <a:lnTo>
                  <a:pt x="0" y="2240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9838" y="4480941"/>
            <a:ext cx="4683760" cy="324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while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statement:</a:t>
            </a:r>
            <a:endParaRPr sz="1000">
              <a:latin typeface="Arial"/>
              <a:cs typeface="Arial"/>
            </a:endParaRPr>
          </a:p>
          <a:p>
            <a:pPr marL="12700" marR="4889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body of the </a:t>
            </a:r>
            <a:r>
              <a:rPr sz="1000" spc="-10" dirty="0">
                <a:latin typeface="Arial"/>
                <a:cs typeface="Arial"/>
              </a:rPr>
              <a:t>loop is </a:t>
            </a:r>
            <a:r>
              <a:rPr sz="1000" spc="-5" dirty="0">
                <a:latin typeface="Arial"/>
                <a:cs typeface="Arial"/>
              </a:rPr>
              <a:t>executed as long as the conditional expression is true.  </a:t>
            </a:r>
            <a:r>
              <a:rPr sz="1000" spc="5" dirty="0">
                <a:latin typeface="Arial"/>
                <a:cs typeface="Arial"/>
              </a:rPr>
              <a:t>When </a:t>
            </a:r>
            <a:r>
              <a:rPr sz="1000" i="1" spc="-5" dirty="0">
                <a:latin typeface="Arial"/>
                <a:cs typeface="Arial"/>
              </a:rPr>
              <a:t>condition </a:t>
            </a:r>
            <a:r>
              <a:rPr sz="1000" spc="-5" dirty="0">
                <a:latin typeface="Arial"/>
                <a:cs typeface="Arial"/>
              </a:rPr>
              <a:t>becomes false, control passes to the next </a:t>
            </a:r>
            <a:r>
              <a:rPr sz="1000" spc="-10" dirty="0">
                <a:latin typeface="Arial"/>
                <a:cs typeface="Arial"/>
              </a:rPr>
              <a:t>line </a:t>
            </a:r>
            <a:r>
              <a:rPr sz="1000" spc="-5" dirty="0">
                <a:latin typeface="Arial"/>
                <a:cs typeface="Arial"/>
              </a:rPr>
              <a:t>of code immediately  following the loop. Example: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</a:pPr>
            <a:r>
              <a:rPr sz="1200" spc="-30" dirty="0">
                <a:latin typeface="Trebuchet MS"/>
                <a:cs typeface="Trebuchet MS"/>
              </a:rPr>
              <a:t>class </a:t>
            </a:r>
            <a:r>
              <a:rPr sz="1200" spc="-35" dirty="0">
                <a:latin typeface="Trebuchet MS"/>
                <a:cs typeface="Trebuchet MS"/>
              </a:rPr>
              <a:t>Samplewhile</a:t>
            </a:r>
            <a:r>
              <a:rPr sz="1200" spc="-20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059815" marR="1427480" indent="-234950">
              <a:lnSpc>
                <a:spcPct val="100000"/>
              </a:lnSpc>
            </a:pPr>
            <a:r>
              <a:rPr sz="1200" spc="-40" dirty="0">
                <a:latin typeface="Trebuchet MS"/>
                <a:cs typeface="Trebuchet MS"/>
              </a:rPr>
              <a:t>public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static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void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main(String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args[])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{  </a:t>
            </a:r>
            <a:r>
              <a:rPr sz="1200" spc="-45" dirty="0">
                <a:latin typeface="Trebuchet MS"/>
                <a:cs typeface="Trebuchet MS"/>
              </a:rPr>
              <a:t>int </a:t>
            </a:r>
            <a:r>
              <a:rPr sz="1200" spc="-10" dirty="0">
                <a:latin typeface="Trebuchet MS"/>
                <a:cs typeface="Trebuchet MS"/>
              </a:rPr>
              <a:t>n </a:t>
            </a:r>
            <a:r>
              <a:rPr sz="1200" spc="-25" dirty="0">
                <a:latin typeface="Trebuchet MS"/>
                <a:cs typeface="Trebuchet MS"/>
              </a:rPr>
              <a:t>=</a:t>
            </a:r>
            <a:r>
              <a:rPr sz="1200" spc="-27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5;</a:t>
            </a:r>
            <a:endParaRPr sz="1200">
              <a:latin typeface="Trebuchet MS"/>
              <a:cs typeface="Trebuchet MS"/>
            </a:endParaRPr>
          </a:p>
          <a:p>
            <a:pPr marL="1192530" marR="1852295" indent="-132715">
              <a:lnSpc>
                <a:spcPct val="100000"/>
              </a:lnSpc>
            </a:pPr>
            <a:r>
              <a:rPr sz="1200" spc="-35" dirty="0">
                <a:latin typeface="Trebuchet MS"/>
                <a:cs typeface="Trebuchet MS"/>
              </a:rPr>
              <a:t>while(n </a:t>
            </a:r>
            <a:r>
              <a:rPr sz="1200" spc="-25" dirty="0">
                <a:latin typeface="Trebuchet MS"/>
                <a:cs typeface="Trebuchet MS"/>
              </a:rPr>
              <a:t>&gt; </a:t>
            </a:r>
            <a:r>
              <a:rPr sz="1200" spc="5" dirty="0">
                <a:latin typeface="Trebuchet MS"/>
                <a:cs typeface="Trebuchet MS"/>
              </a:rPr>
              <a:t>0) </a:t>
            </a:r>
            <a:r>
              <a:rPr sz="1200" spc="-20" dirty="0">
                <a:latin typeface="Trebuchet MS"/>
                <a:cs typeface="Trebuchet MS"/>
              </a:rPr>
              <a:t>{  </a:t>
            </a:r>
            <a:r>
              <a:rPr sz="1200" spc="-45" dirty="0">
                <a:latin typeface="Trebuchet MS"/>
                <a:cs typeface="Trebuchet MS"/>
              </a:rPr>
              <a:t>System.out.print(n+”\t”);  </a:t>
            </a:r>
            <a:r>
              <a:rPr sz="1200" spc="-110" dirty="0">
                <a:latin typeface="Trebuchet MS"/>
                <a:cs typeface="Trebuchet MS"/>
              </a:rPr>
              <a:t>n--;</a:t>
            </a:r>
            <a:endParaRPr sz="1200">
              <a:latin typeface="Trebuchet MS"/>
              <a:cs typeface="Trebuchet MS"/>
            </a:endParaRPr>
          </a:p>
          <a:p>
            <a:pPr marL="725805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rebuchet MS"/>
                <a:cs typeface="Trebuchet MS"/>
              </a:rPr>
              <a:t>} }</a:t>
            </a:r>
            <a:r>
              <a:rPr sz="1200" spc="-19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1000" b="1" spc="-5" dirty="0">
                <a:latin typeface="Arial"/>
                <a:cs typeface="Arial"/>
              </a:rPr>
              <a:t>Output: </a:t>
            </a:r>
            <a:r>
              <a:rPr sz="1000" spc="-5" dirty="0">
                <a:latin typeface="Arial"/>
                <a:cs typeface="Arial"/>
              </a:rPr>
              <a:t>5 4 3 2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 marR="52705" algn="just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loop </a:t>
            </a:r>
            <a:r>
              <a:rPr sz="1000" spc="-10" dirty="0">
                <a:latin typeface="Arial"/>
                <a:cs typeface="Arial"/>
              </a:rPr>
              <a:t>evaluates </a:t>
            </a:r>
            <a:r>
              <a:rPr sz="1000" spc="-5" dirty="0">
                <a:latin typeface="Arial"/>
                <a:cs typeface="Arial"/>
              </a:rPr>
              <a:t>its conditional expression at the top of the loop. Hence, if  the condition is false to </a:t>
            </a:r>
            <a:r>
              <a:rPr sz="1000" spc="-10" dirty="0">
                <a:latin typeface="Arial"/>
                <a:cs typeface="Arial"/>
              </a:rPr>
              <a:t>begin with, </a:t>
            </a:r>
            <a:r>
              <a:rPr sz="1000" spc="-5" dirty="0">
                <a:latin typeface="Arial"/>
                <a:cs typeface="Arial"/>
              </a:rPr>
              <a:t>the body of the loop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not execute even once. 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–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while</a:t>
            </a:r>
            <a:r>
              <a:rPr sz="1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This construct executes the body of a </a:t>
            </a:r>
            <a:r>
              <a:rPr sz="1000" b="1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loop at least once, even </a:t>
            </a:r>
            <a:r>
              <a:rPr sz="1000" spc="-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the  conditional expression is false to </a:t>
            </a:r>
            <a:r>
              <a:rPr sz="1000" spc="-10" dirty="0">
                <a:latin typeface="Arial"/>
                <a:cs typeface="Arial"/>
              </a:rPr>
              <a:t>begin with.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termination expression is tested at 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b="1" spc="-5" dirty="0">
                <a:latin typeface="Arial"/>
                <a:cs typeface="Arial"/>
              </a:rPr>
              <a:t>end </a:t>
            </a:r>
            <a:r>
              <a:rPr sz="1000" spc="-5" dirty="0">
                <a:latin typeface="Arial"/>
                <a:cs typeface="Arial"/>
              </a:rPr>
              <a:t>of the loop rather than at 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beginning.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7142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b="1" spc="-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loop </a:t>
            </a:r>
            <a:r>
              <a:rPr sz="1000" dirty="0">
                <a:latin typeface="Arial"/>
                <a:cs typeface="Arial"/>
              </a:rPr>
              <a:t>first </a:t>
            </a:r>
            <a:r>
              <a:rPr sz="1000" spc="-5" dirty="0">
                <a:latin typeface="Arial"/>
                <a:cs typeface="Arial"/>
              </a:rPr>
              <a:t>starts, the </a:t>
            </a:r>
            <a:r>
              <a:rPr sz="1000" i="1" spc="-10" dirty="0">
                <a:latin typeface="Arial"/>
                <a:cs typeface="Arial"/>
              </a:rPr>
              <a:t>initialization </a:t>
            </a:r>
            <a:r>
              <a:rPr sz="1000" spc="-5" dirty="0">
                <a:latin typeface="Arial"/>
                <a:cs typeface="Arial"/>
              </a:rPr>
              <a:t>portion of the </a:t>
            </a:r>
            <a:r>
              <a:rPr sz="1000" spc="-10" dirty="0">
                <a:latin typeface="Arial"/>
                <a:cs typeface="Arial"/>
              </a:rPr>
              <a:t>loop is </a:t>
            </a:r>
            <a:r>
              <a:rPr sz="1000" spc="-5" dirty="0">
                <a:latin typeface="Arial"/>
                <a:cs typeface="Arial"/>
              </a:rPr>
              <a:t>executed.  </a:t>
            </a:r>
            <a:r>
              <a:rPr sz="1000" spc="-10" dirty="0">
                <a:latin typeface="Arial"/>
                <a:cs typeface="Arial"/>
              </a:rPr>
              <a:t>Generally, </a:t>
            </a: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an expression that sets the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of the </a:t>
            </a:r>
            <a:r>
              <a:rPr sz="1000" i="1" spc="-5" dirty="0">
                <a:latin typeface="Arial"/>
                <a:cs typeface="Arial"/>
              </a:rPr>
              <a:t>loop control variable, 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acts as a counter that controls the loop.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initialization </a:t>
            </a:r>
            <a:r>
              <a:rPr sz="1000" spc="-5" dirty="0">
                <a:latin typeface="Arial"/>
                <a:cs typeface="Arial"/>
              </a:rPr>
              <a:t>expression is only  executed once. Next, </a:t>
            </a:r>
            <a:r>
              <a:rPr sz="1000" i="1" spc="-5" dirty="0">
                <a:latin typeface="Arial"/>
                <a:cs typeface="Arial"/>
              </a:rPr>
              <a:t>condition </a:t>
            </a:r>
            <a:r>
              <a:rPr sz="1000" spc="-5" dirty="0">
                <a:latin typeface="Arial"/>
                <a:cs typeface="Arial"/>
              </a:rPr>
              <a:t>is evaluated. It usually tests the loop control variable  against a target </a:t>
            </a:r>
            <a:r>
              <a:rPr sz="1000" spc="-10" dirty="0">
                <a:latin typeface="Arial"/>
                <a:cs typeface="Arial"/>
              </a:rPr>
              <a:t>value. </a:t>
            </a:r>
            <a:r>
              <a:rPr sz="1000" spc="-5" dirty="0">
                <a:latin typeface="Arial"/>
                <a:cs typeface="Arial"/>
              </a:rPr>
              <a:t>If this expression is true, then the body of the loop </a:t>
            </a:r>
            <a:r>
              <a:rPr sz="1000" spc="-10" dirty="0">
                <a:latin typeface="Arial"/>
                <a:cs typeface="Arial"/>
              </a:rPr>
              <a:t>is  </a:t>
            </a:r>
            <a:r>
              <a:rPr sz="1000" spc="-5" dirty="0">
                <a:latin typeface="Arial"/>
                <a:cs typeface="Arial"/>
              </a:rPr>
              <a:t>executed, else the </a:t>
            </a:r>
            <a:r>
              <a:rPr sz="1000" spc="-10" dirty="0">
                <a:latin typeface="Arial"/>
                <a:cs typeface="Arial"/>
              </a:rPr>
              <a:t>loop </a:t>
            </a:r>
            <a:r>
              <a:rPr sz="1000" spc="-5" dirty="0">
                <a:latin typeface="Arial"/>
                <a:cs typeface="Arial"/>
              </a:rPr>
              <a:t>terminates. Next, the </a:t>
            </a:r>
            <a:r>
              <a:rPr sz="1000" i="1" spc="-5" dirty="0">
                <a:latin typeface="Arial"/>
                <a:cs typeface="Arial"/>
              </a:rPr>
              <a:t>incremental </a:t>
            </a:r>
            <a:r>
              <a:rPr sz="1000" spc="-5" dirty="0">
                <a:latin typeface="Arial"/>
                <a:cs typeface="Arial"/>
              </a:rPr>
              <a:t>portion of the </a:t>
            </a:r>
            <a:r>
              <a:rPr sz="1000" spc="-10" dirty="0">
                <a:latin typeface="Arial"/>
                <a:cs typeface="Arial"/>
              </a:rPr>
              <a:t>loop is  </a:t>
            </a:r>
            <a:r>
              <a:rPr sz="1000" spc="-5" dirty="0">
                <a:latin typeface="Arial"/>
                <a:cs typeface="Arial"/>
              </a:rPr>
              <a:t>executed. This is usually an expression that increments or decrements the </a:t>
            </a:r>
            <a:r>
              <a:rPr sz="1000" spc="-10" dirty="0">
                <a:latin typeface="Arial"/>
                <a:cs typeface="Arial"/>
              </a:rPr>
              <a:t>loop  </a:t>
            </a:r>
            <a:r>
              <a:rPr sz="1000" spc="-5" dirty="0">
                <a:latin typeface="Arial"/>
                <a:cs typeface="Arial"/>
              </a:rPr>
              <a:t>control variable.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loop then iterates, first </a:t>
            </a:r>
            <a:r>
              <a:rPr sz="1000" spc="-10" dirty="0">
                <a:latin typeface="Arial"/>
                <a:cs typeface="Arial"/>
              </a:rPr>
              <a:t>evaluating </a:t>
            </a:r>
            <a:r>
              <a:rPr sz="1000" spc="-5" dirty="0">
                <a:latin typeface="Arial"/>
                <a:cs typeface="Arial"/>
              </a:rPr>
              <a:t>the conditional expression,  then executing the body of the </a:t>
            </a:r>
            <a:r>
              <a:rPr sz="1000" spc="-10" dirty="0">
                <a:latin typeface="Arial"/>
                <a:cs typeface="Arial"/>
              </a:rPr>
              <a:t>loop, </a:t>
            </a:r>
            <a:r>
              <a:rPr sz="1000" spc="-5" dirty="0">
                <a:latin typeface="Arial"/>
                <a:cs typeface="Arial"/>
              </a:rPr>
              <a:t>and then executing the iteration expression </a:t>
            </a:r>
            <a:r>
              <a:rPr sz="1000" spc="-10" dirty="0">
                <a:latin typeface="Arial"/>
                <a:cs typeface="Arial"/>
              </a:rPr>
              <a:t>with  </a:t>
            </a:r>
            <a:r>
              <a:rPr sz="1000" spc="-5" dirty="0">
                <a:latin typeface="Arial"/>
                <a:cs typeface="Arial"/>
              </a:rPr>
              <a:t>each pass. This process repeats until the controlling expression is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false.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the notes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85513"/>
              <a:ext cx="4800600" cy="3393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2985135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Lesson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Outline: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645795" lvl="1" indent="-176530">
              <a:lnSpc>
                <a:spcPts val="114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Keywords</a:t>
            </a:r>
            <a:endParaRPr sz="1000">
              <a:latin typeface="Arial"/>
              <a:cs typeface="Arial"/>
            </a:endParaRPr>
          </a:p>
          <a:p>
            <a:pPr marL="645795" lvl="1" indent="-176530">
              <a:lnSpc>
                <a:spcPts val="108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"/>
                <a:cs typeface="Arial"/>
              </a:rPr>
              <a:t>: Primitive 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Types</a:t>
            </a:r>
            <a:endParaRPr sz="1000">
              <a:latin typeface="Arial"/>
              <a:cs typeface="Arial"/>
            </a:endParaRPr>
          </a:p>
          <a:p>
            <a:pPr marL="469900" marR="695960" lvl="1">
              <a:lnSpc>
                <a:spcPts val="1080"/>
              </a:lnSpc>
              <a:spcBef>
                <a:spcPts val="75"/>
              </a:spcBef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"/>
                <a:cs typeface="Arial"/>
              </a:rPr>
              <a:t>: Operators and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Assignments  3.4: Variables 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Literals</a:t>
            </a:r>
            <a:endParaRPr sz="1000">
              <a:latin typeface="Arial"/>
              <a:cs typeface="Arial"/>
            </a:endParaRPr>
          </a:p>
          <a:p>
            <a:pPr marL="469900" marR="5080">
              <a:lnSpc>
                <a:spcPts val="1080"/>
              </a:lnSpc>
            </a:pPr>
            <a:r>
              <a:rPr sz="1000" spc="-10" dirty="0">
                <a:latin typeface="Arial"/>
                <a:cs typeface="Arial"/>
              </a:rPr>
              <a:t>3.5: Flow Control: Java’s </a:t>
            </a:r>
            <a:r>
              <a:rPr sz="1000" spc="-5" dirty="0">
                <a:latin typeface="Arial"/>
                <a:cs typeface="Arial"/>
              </a:rPr>
              <a:t>Control Statements  3.6: Best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Practices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59604"/>
            <a:ext cx="4699000" cy="278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45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Always </a:t>
            </a:r>
            <a:r>
              <a:rPr sz="1000" b="1" spc="-5" dirty="0">
                <a:latin typeface="Arial"/>
                <a:cs typeface="Arial"/>
              </a:rPr>
              <a:t>use an int data </a:t>
            </a:r>
            <a:r>
              <a:rPr sz="1000" b="1" spc="-10" dirty="0">
                <a:latin typeface="Arial"/>
                <a:cs typeface="Arial"/>
              </a:rPr>
              <a:t>type </a:t>
            </a:r>
            <a:r>
              <a:rPr sz="1000" b="1" spc="-5" dirty="0">
                <a:latin typeface="Arial"/>
                <a:cs typeface="Arial"/>
              </a:rPr>
              <a:t>as the loop index variable </a:t>
            </a:r>
            <a:r>
              <a:rPr sz="1000" b="1" dirty="0">
                <a:latin typeface="Arial"/>
                <a:cs typeface="Arial"/>
              </a:rPr>
              <a:t>whenever </a:t>
            </a:r>
            <a:r>
              <a:rPr sz="1000" b="1" spc="-5" dirty="0">
                <a:latin typeface="Arial"/>
                <a:cs typeface="Arial"/>
              </a:rPr>
              <a:t>possible.</a:t>
            </a:r>
            <a:endParaRPr sz="1000">
              <a:latin typeface="Arial"/>
              <a:cs typeface="Arial"/>
            </a:endParaRPr>
          </a:p>
          <a:p>
            <a:pPr marL="12700" marR="65405">
              <a:lnSpc>
                <a:spcPts val="1080"/>
              </a:lnSpc>
              <a:spcBef>
                <a:spcPts val="80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efficient </a:t>
            </a:r>
            <a:r>
              <a:rPr sz="1000" spc="-10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compared to using </a:t>
            </a:r>
            <a:r>
              <a:rPr sz="1000" spc="-15" dirty="0">
                <a:latin typeface="Arial"/>
                <a:cs typeface="Arial"/>
              </a:rPr>
              <a:t>byte </a:t>
            </a:r>
            <a:r>
              <a:rPr sz="1000" spc="-5" dirty="0">
                <a:latin typeface="Arial"/>
                <a:cs typeface="Arial"/>
              </a:rPr>
              <a:t>or short data </a:t>
            </a:r>
            <a:r>
              <a:rPr sz="1000" spc="-10" dirty="0">
                <a:latin typeface="Arial"/>
                <a:cs typeface="Arial"/>
              </a:rPr>
              <a:t>types. </a:t>
            </a:r>
            <a:r>
              <a:rPr sz="1000" spc="-5" dirty="0">
                <a:latin typeface="Arial"/>
                <a:cs typeface="Arial"/>
              </a:rPr>
              <a:t>This is because  </a:t>
            </a:r>
            <a:r>
              <a:rPr sz="1000" spc="-10" dirty="0">
                <a:latin typeface="Arial"/>
                <a:cs typeface="Arial"/>
              </a:rPr>
              <a:t>when </a:t>
            </a:r>
            <a:r>
              <a:rPr sz="1000" spc="-15" dirty="0">
                <a:latin typeface="Arial"/>
                <a:cs typeface="Arial"/>
              </a:rPr>
              <a:t>we </a:t>
            </a:r>
            <a:r>
              <a:rPr sz="1000" spc="-5" dirty="0">
                <a:latin typeface="Arial"/>
                <a:cs typeface="Arial"/>
              </a:rPr>
              <a:t>use </a:t>
            </a:r>
            <a:r>
              <a:rPr sz="1000" spc="-15" dirty="0">
                <a:latin typeface="Arial"/>
                <a:cs typeface="Arial"/>
              </a:rPr>
              <a:t>byte </a:t>
            </a:r>
            <a:r>
              <a:rPr sz="1000" spc="-5" dirty="0">
                <a:latin typeface="Arial"/>
                <a:cs typeface="Arial"/>
              </a:rPr>
              <a:t>or short data </a:t>
            </a: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as the loop index variable they </a:t>
            </a:r>
            <a:r>
              <a:rPr sz="1000" spc="-10" dirty="0">
                <a:latin typeface="Arial"/>
                <a:cs typeface="Arial"/>
              </a:rPr>
              <a:t>involve </a:t>
            </a:r>
            <a:r>
              <a:rPr sz="1000" spc="-5" dirty="0">
                <a:latin typeface="Arial"/>
                <a:cs typeface="Arial"/>
              </a:rPr>
              <a:t>implicit  </a:t>
            </a: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cast to int data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type.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  <a:spcBef>
                <a:spcPts val="944"/>
              </a:spcBef>
            </a:pPr>
            <a:r>
              <a:rPr sz="1000" b="1" spc="-5" dirty="0">
                <a:latin typeface="Arial"/>
                <a:cs typeface="Arial"/>
              </a:rPr>
              <a:t>Use for-each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liberally.</a:t>
            </a:r>
            <a:endParaRPr sz="1000">
              <a:latin typeface="Arial"/>
              <a:cs typeface="Arial"/>
            </a:endParaRPr>
          </a:p>
          <a:p>
            <a:pPr marL="12700" marR="74930">
              <a:lnSpc>
                <a:spcPts val="1080"/>
              </a:lnSpc>
              <a:spcBef>
                <a:spcPts val="7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for-each loop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used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both collections and </a:t>
            </a:r>
            <a:r>
              <a:rPr sz="1000" spc="-10" dirty="0">
                <a:latin typeface="Arial"/>
                <a:cs typeface="Arial"/>
              </a:rPr>
              <a:t>arrays. </a:t>
            </a: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intended to simplify  the </a:t>
            </a:r>
            <a:r>
              <a:rPr sz="1000" dirty="0">
                <a:latin typeface="Arial"/>
                <a:cs typeface="Arial"/>
              </a:rPr>
              <a:t>most common form </a:t>
            </a:r>
            <a:r>
              <a:rPr sz="1000" spc="-5" dirty="0">
                <a:latin typeface="Arial"/>
                <a:cs typeface="Arial"/>
              </a:rPr>
              <a:t>of iteration, </a:t>
            </a:r>
            <a:r>
              <a:rPr sz="1000" spc="-10" dirty="0">
                <a:latin typeface="Arial"/>
                <a:cs typeface="Arial"/>
              </a:rPr>
              <a:t>where </a:t>
            </a:r>
            <a:r>
              <a:rPr sz="1000" spc="-5" dirty="0">
                <a:latin typeface="Arial"/>
                <a:cs typeface="Arial"/>
              </a:rPr>
              <a:t>the iterator or index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used solely </a:t>
            </a:r>
            <a:r>
              <a:rPr sz="1000" dirty="0">
                <a:latin typeface="Arial"/>
                <a:cs typeface="Arial"/>
              </a:rPr>
              <a:t>for  </a:t>
            </a:r>
            <a:r>
              <a:rPr sz="1000" spc="-5" dirty="0">
                <a:latin typeface="Arial"/>
                <a:cs typeface="Arial"/>
              </a:rPr>
              <a:t>iteration, and not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any other </a:t>
            </a:r>
            <a:r>
              <a:rPr sz="1000" dirty="0">
                <a:latin typeface="Arial"/>
                <a:cs typeface="Arial"/>
              </a:rPr>
              <a:t>kind </a:t>
            </a:r>
            <a:r>
              <a:rPr sz="1000" spc="-5" dirty="0">
                <a:latin typeface="Arial"/>
                <a:cs typeface="Arial"/>
              </a:rPr>
              <a:t>of operation, such as removing or editing an  item in the collection 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array.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"/>
              <a:cs typeface="Arial"/>
            </a:endParaRPr>
          </a:p>
          <a:p>
            <a:pPr marL="12700" marR="267970">
              <a:lnSpc>
                <a:spcPts val="1080"/>
              </a:lnSpc>
            </a:pPr>
            <a:r>
              <a:rPr sz="1000" spc="5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there is a choice, the </a:t>
            </a:r>
            <a:r>
              <a:rPr sz="1000" dirty="0">
                <a:latin typeface="Arial"/>
                <a:cs typeface="Arial"/>
              </a:rPr>
              <a:t>for-each </a:t>
            </a:r>
            <a:r>
              <a:rPr sz="1000" spc="-5" dirty="0">
                <a:latin typeface="Arial"/>
                <a:cs typeface="Arial"/>
              </a:rPr>
              <a:t>loop should be preferred over the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loop,  since </a:t>
            </a:r>
            <a:r>
              <a:rPr sz="1000" spc="-10" dirty="0">
                <a:latin typeface="Arial"/>
                <a:cs typeface="Arial"/>
              </a:rPr>
              <a:t>it </a:t>
            </a:r>
            <a:r>
              <a:rPr sz="1000" spc="-5" dirty="0">
                <a:latin typeface="Arial"/>
                <a:cs typeface="Arial"/>
              </a:rPr>
              <a:t>increases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legibility.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  <a:spcBef>
                <a:spcPts val="944"/>
              </a:spcBef>
            </a:pPr>
            <a:r>
              <a:rPr sz="1000" b="1" spc="-5" dirty="0">
                <a:latin typeface="Arial"/>
                <a:cs typeface="Arial"/>
              </a:rPr>
              <a:t>Switch Case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statement.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080"/>
              </a:lnSpc>
              <a:spcBef>
                <a:spcPts val="75"/>
              </a:spcBef>
            </a:pPr>
            <a:r>
              <a:rPr sz="1000" spc="-5" dirty="0">
                <a:latin typeface="Arial"/>
                <a:cs typeface="Arial"/>
              </a:rPr>
              <a:t>One peculiar </a:t>
            </a:r>
            <a:r>
              <a:rPr sz="1000" dirty="0">
                <a:latin typeface="Arial"/>
                <a:cs typeface="Arial"/>
              </a:rPr>
              <a:t>fact </a:t>
            </a:r>
            <a:r>
              <a:rPr sz="1000" spc="-5" dirty="0">
                <a:latin typeface="Arial"/>
                <a:cs typeface="Arial"/>
              </a:rPr>
              <a:t>about switch statements is that code consisting of case </a:t>
            </a:r>
            <a:r>
              <a:rPr sz="1000" spc="-10" dirty="0">
                <a:latin typeface="Arial"/>
                <a:cs typeface="Arial"/>
              </a:rPr>
              <a:t>with  </a:t>
            </a:r>
            <a:r>
              <a:rPr sz="1000" spc="-5" dirty="0">
                <a:latin typeface="Arial"/>
                <a:cs typeface="Arial"/>
              </a:rPr>
              <a:t>consecutive constants like 0,1,2 are </a:t>
            </a:r>
            <a:r>
              <a:rPr sz="1000" dirty="0">
                <a:latin typeface="Arial"/>
                <a:cs typeface="Arial"/>
              </a:rPr>
              <a:t>faster </a:t>
            </a:r>
            <a:r>
              <a:rPr sz="1000" spc="-5" dirty="0">
                <a:latin typeface="Arial"/>
                <a:cs typeface="Arial"/>
              </a:rPr>
              <a:t>than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case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constants like 2, 6, 7,  14, etc. This is because in the </a:t>
            </a:r>
            <a:r>
              <a:rPr sz="1000" dirty="0">
                <a:latin typeface="Arial"/>
                <a:cs typeface="Arial"/>
              </a:rPr>
              <a:t>former </a:t>
            </a:r>
            <a:r>
              <a:rPr sz="1000" spc="-5" dirty="0">
                <a:latin typeface="Arial"/>
                <a:cs typeface="Arial"/>
              </a:rPr>
              <a:t>switching </a:t>
            </a:r>
            <a:r>
              <a:rPr sz="1000" spc="-10" dirty="0">
                <a:latin typeface="Arial"/>
                <a:cs typeface="Arial"/>
              </a:rPr>
              <a:t>between </a:t>
            </a:r>
            <a:r>
              <a:rPr sz="1000" spc="-5" dirty="0">
                <a:latin typeface="Arial"/>
                <a:cs typeface="Arial"/>
              </a:rPr>
              <a:t>options requires less  </a:t>
            </a:r>
            <a:r>
              <a:rPr sz="1000" dirty="0">
                <a:latin typeface="Arial"/>
                <a:cs typeface="Arial"/>
              </a:rPr>
              <a:t>offset </a:t>
            </a:r>
            <a:r>
              <a:rPr sz="1000" spc="-5" dirty="0">
                <a:latin typeface="Arial"/>
                <a:cs typeface="Arial"/>
              </a:rPr>
              <a:t>and it </a:t>
            </a:r>
            <a:r>
              <a:rPr sz="1000" dirty="0">
                <a:latin typeface="Arial"/>
                <a:cs typeface="Arial"/>
              </a:rPr>
              <a:t>takes </a:t>
            </a:r>
            <a:r>
              <a:rPr sz="1000" spc="-5" dirty="0">
                <a:latin typeface="Arial"/>
                <a:cs typeface="Arial"/>
              </a:rPr>
              <a:t>only 16 </a:t>
            </a:r>
            <a:r>
              <a:rPr sz="1000" spc="-10" dirty="0">
                <a:latin typeface="Arial"/>
                <a:cs typeface="Arial"/>
              </a:rPr>
              <a:t>bytes. </a:t>
            </a:r>
            <a:r>
              <a:rPr sz="1000" spc="-5" dirty="0">
                <a:latin typeface="Arial"/>
                <a:cs typeface="Arial"/>
              </a:rPr>
              <a:t>But in the later the </a:t>
            </a:r>
            <a:r>
              <a:rPr sz="1000" dirty="0">
                <a:latin typeface="Arial"/>
                <a:cs typeface="Arial"/>
              </a:rPr>
              <a:t>offset </a:t>
            </a:r>
            <a:r>
              <a:rPr sz="1000" spc="-5" dirty="0">
                <a:latin typeface="Arial"/>
                <a:cs typeface="Arial"/>
              </a:rPr>
              <a:t>is higher and </a:t>
            </a:r>
            <a:r>
              <a:rPr sz="1000" spc="-10" dirty="0">
                <a:latin typeface="Arial"/>
                <a:cs typeface="Arial"/>
              </a:rPr>
              <a:t>it </a:t>
            </a:r>
            <a:r>
              <a:rPr sz="1000" spc="-5" dirty="0">
                <a:latin typeface="Arial"/>
                <a:cs typeface="Arial"/>
              </a:rPr>
              <a:t>might </a:t>
            </a:r>
            <a:r>
              <a:rPr sz="1000" dirty="0">
                <a:latin typeface="Arial"/>
                <a:cs typeface="Arial"/>
              </a:rPr>
              <a:t>take  </a:t>
            </a:r>
            <a:r>
              <a:rPr sz="1000" spc="-5" dirty="0">
                <a:latin typeface="Arial"/>
                <a:cs typeface="Arial"/>
              </a:rPr>
              <a:t>32 or </a:t>
            </a:r>
            <a:r>
              <a:rPr sz="1000" dirty="0">
                <a:latin typeface="Arial"/>
                <a:cs typeface="Arial"/>
              </a:rPr>
              <a:t>more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bytes.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85513"/>
              <a:ext cx="4800600" cy="3393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85513"/>
              <a:ext cx="4800600" cy="3393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7212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Keywords </a:t>
            </a:r>
            <a:r>
              <a:rPr sz="1000" spc="-5" dirty="0">
                <a:latin typeface="Arial"/>
                <a:cs typeface="Arial"/>
              </a:rPr>
              <a:t>are reserved identifiers that are predefined in the </a:t>
            </a:r>
            <a:r>
              <a:rPr sz="1000" spc="-10" dirty="0">
                <a:latin typeface="Arial"/>
                <a:cs typeface="Arial"/>
              </a:rPr>
              <a:t>language </a:t>
            </a:r>
            <a:r>
              <a:rPr sz="1000" spc="-5" dirty="0">
                <a:latin typeface="Arial"/>
                <a:cs typeface="Arial"/>
              </a:rPr>
              <a:t>and cannot be  used to denote other entities. E.g. class, </a:t>
            </a:r>
            <a:r>
              <a:rPr sz="1000" spc="-10" dirty="0">
                <a:latin typeface="Arial"/>
                <a:cs typeface="Arial"/>
              </a:rPr>
              <a:t>boolean, </a:t>
            </a:r>
            <a:r>
              <a:rPr sz="1000" spc="-5" dirty="0">
                <a:latin typeface="Arial"/>
                <a:cs typeface="Arial"/>
              </a:rPr>
              <a:t>abstract, do, try etc. Incorrect  usage results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compilation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errors.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4762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addition, </a:t>
            </a:r>
            <a:r>
              <a:rPr sz="1000" spc="-5" dirty="0">
                <a:latin typeface="Arial"/>
                <a:cs typeface="Arial"/>
              </a:rPr>
              <a:t>three identifiers are reserved as predefined literals in the language: null,  true 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false.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table </a:t>
            </a:r>
            <a:r>
              <a:rPr sz="1000" spc="-10" dirty="0">
                <a:latin typeface="Arial"/>
                <a:cs typeface="Arial"/>
              </a:rPr>
              <a:t>above shows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keywords available </a:t>
            </a:r>
            <a:r>
              <a:rPr sz="1000" spc="-5" dirty="0">
                <a:latin typeface="Arial"/>
                <a:cs typeface="Arial"/>
              </a:rPr>
              <a:t>in Java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5.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7487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2256155" indent="-1752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There are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data </a:t>
            </a:r>
            <a:r>
              <a:rPr sz="1000" spc="-10" dirty="0">
                <a:latin typeface="Arial"/>
                <a:cs typeface="Arial"/>
              </a:rPr>
              <a:t>types available </a:t>
            </a:r>
            <a:r>
              <a:rPr sz="1000" spc="-5" dirty="0">
                <a:latin typeface="Arial"/>
                <a:cs typeface="Arial"/>
              </a:rPr>
              <a:t>in Java:  Primitive 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Types.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Reference/Object Data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dirty="0">
                <a:latin typeface="Arial"/>
                <a:cs typeface="Arial"/>
              </a:rPr>
              <a:t>:- </a:t>
            </a:r>
            <a:r>
              <a:rPr sz="1000" spc="-5" dirty="0">
                <a:latin typeface="Arial"/>
                <a:cs typeface="Arial"/>
              </a:rPr>
              <a:t>is discussed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later.</a:t>
            </a:r>
            <a:endParaRPr sz="1000">
              <a:latin typeface="Arial"/>
              <a:cs typeface="Arial"/>
            </a:endParaRPr>
          </a:p>
          <a:p>
            <a:pPr marL="230504" marR="60325" indent="-21844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There are eight primitive data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spc="-5" dirty="0">
                <a:latin typeface="Arial"/>
                <a:cs typeface="Arial"/>
              </a:rPr>
              <a:t>supported by Java (see slide above). Primitive  data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spc="-5" dirty="0">
                <a:latin typeface="Arial"/>
                <a:cs typeface="Arial"/>
              </a:rPr>
              <a:t>are predefined by the language and </a:t>
            </a:r>
            <a:r>
              <a:rPr sz="1000" dirty="0">
                <a:latin typeface="Arial"/>
                <a:cs typeface="Arial"/>
              </a:rPr>
              <a:t>named </a:t>
            </a:r>
            <a:r>
              <a:rPr sz="1000" spc="-5" dirty="0">
                <a:latin typeface="Arial"/>
                <a:cs typeface="Arial"/>
              </a:rPr>
              <a:t>by a </a:t>
            </a:r>
            <a:r>
              <a:rPr sz="1000" dirty="0">
                <a:latin typeface="Arial"/>
                <a:cs typeface="Arial"/>
              </a:rPr>
              <a:t>key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word.</a:t>
            </a:r>
            <a:endParaRPr sz="1000">
              <a:latin typeface="Arial"/>
              <a:cs typeface="Arial"/>
            </a:endParaRPr>
          </a:p>
          <a:p>
            <a:pPr marL="230504" marR="5080" indent="-21844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default character set used by Java </a:t>
            </a:r>
            <a:r>
              <a:rPr sz="1000" spc="-10" dirty="0">
                <a:latin typeface="Arial"/>
                <a:cs typeface="Arial"/>
              </a:rPr>
              <a:t>language </a:t>
            </a:r>
            <a:r>
              <a:rPr sz="1000" spc="-5" dirty="0">
                <a:latin typeface="Arial"/>
                <a:cs typeface="Arial"/>
              </a:rPr>
              <a:t>is </a:t>
            </a:r>
            <a:r>
              <a:rPr sz="1000" b="1" spc="-5" dirty="0">
                <a:latin typeface="Arial"/>
                <a:cs typeface="Arial"/>
              </a:rPr>
              <a:t>Unicode character </a:t>
            </a:r>
            <a:r>
              <a:rPr sz="1000" spc="-5" dirty="0">
                <a:latin typeface="Arial"/>
                <a:cs typeface="Arial"/>
              </a:rPr>
              <a:t>set and  hence a </a:t>
            </a:r>
            <a:r>
              <a:rPr sz="1000" b="1" spc="-5" dirty="0">
                <a:latin typeface="Arial"/>
                <a:cs typeface="Arial"/>
              </a:rPr>
              <a:t>character data </a:t>
            </a:r>
            <a:r>
              <a:rPr sz="1000" b="1" spc="-10" dirty="0">
                <a:latin typeface="Arial"/>
                <a:cs typeface="Arial"/>
              </a:rPr>
              <a:t>type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dirty="0">
                <a:latin typeface="Arial"/>
                <a:cs typeface="Arial"/>
              </a:rPr>
              <a:t>consume </a:t>
            </a:r>
            <a:r>
              <a:rPr sz="1000" b="1" dirty="0">
                <a:latin typeface="Arial"/>
                <a:cs typeface="Arial"/>
              </a:rPr>
              <a:t>two </a:t>
            </a:r>
            <a:r>
              <a:rPr sz="1000" b="1" spc="-10" dirty="0">
                <a:latin typeface="Arial"/>
                <a:cs typeface="Arial"/>
              </a:rPr>
              <a:t>bytes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memory </a:t>
            </a:r>
            <a:r>
              <a:rPr sz="1000" spc="-5" dirty="0">
                <a:latin typeface="Arial"/>
                <a:cs typeface="Arial"/>
              </a:rPr>
              <a:t>instead of a  </a:t>
            </a:r>
            <a:r>
              <a:rPr sz="1000" spc="-15" dirty="0">
                <a:latin typeface="Arial"/>
                <a:cs typeface="Arial"/>
              </a:rPr>
              <a:t>byte </a:t>
            </a:r>
            <a:r>
              <a:rPr sz="1000" spc="-5" dirty="0">
                <a:latin typeface="Arial"/>
                <a:cs typeface="Arial"/>
              </a:rPr>
              <a:t>(a standard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ASCII character set). Unicode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 character coding </a:t>
            </a:r>
            <a:r>
              <a:rPr sz="1000" spc="-10" dirty="0">
                <a:latin typeface="Arial"/>
                <a:cs typeface="Arial"/>
              </a:rPr>
              <a:t>system  </a:t>
            </a:r>
            <a:r>
              <a:rPr sz="1000" spc="-5" dirty="0">
                <a:latin typeface="Arial"/>
                <a:cs typeface="Arial"/>
              </a:rPr>
              <a:t>designed to support text </a:t>
            </a:r>
            <a:r>
              <a:rPr sz="1000" spc="-10" dirty="0">
                <a:latin typeface="Arial"/>
                <a:cs typeface="Arial"/>
              </a:rPr>
              <a:t>written </a:t>
            </a:r>
            <a:r>
              <a:rPr sz="1000" spc="-5" dirty="0">
                <a:latin typeface="Arial"/>
                <a:cs typeface="Arial"/>
              </a:rPr>
              <a:t>in diverse </a:t>
            </a:r>
            <a:r>
              <a:rPr sz="1000" dirty="0">
                <a:latin typeface="Arial"/>
                <a:cs typeface="Arial"/>
              </a:rPr>
              <a:t>human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languages.</a:t>
            </a:r>
            <a:endParaRPr sz="1000">
              <a:latin typeface="Arial"/>
              <a:cs typeface="Arial"/>
            </a:endParaRPr>
          </a:p>
          <a:p>
            <a:pPr marL="230504" marR="35560" indent="-21844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10" dirty="0">
                <a:latin typeface="Arial"/>
                <a:cs typeface="Arial"/>
              </a:rPr>
              <a:t>allows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to use characters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Java programs from </a:t>
            </a:r>
            <a:r>
              <a:rPr sz="1000" spc="-10" dirty="0">
                <a:latin typeface="Arial"/>
                <a:cs typeface="Arial"/>
              </a:rPr>
              <a:t>various alphabets  </a:t>
            </a:r>
            <a:r>
              <a:rPr sz="1000" spc="-5" dirty="0">
                <a:latin typeface="Arial"/>
                <a:cs typeface="Arial"/>
              </a:rPr>
              <a:t>such as Japanese, Greek, Russian, </a:t>
            </a:r>
            <a:r>
              <a:rPr sz="1000" spc="-10" dirty="0">
                <a:latin typeface="Arial"/>
                <a:cs typeface="Arial"/>
              </a:rPr>
              <a:t>Hebrew,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so </a:t>
            </a:r>
            <a:r>
              <a:rPr sz="1000" spc="-5" dirty="0">
                <a:latin typeface="Arial"/>
                <a:cs typeface="Arial"/>
              </a:rPr>
              <a:t>on. This feature </a:t>
            </a:r>
            <a:r>
              <a:rPr sz="1000" b="1" spc="-5" dirty="0">
                <a:latin typeface="Arial"/>
                <a:cs typeface="Arial"/>
              </a:rPr>
              <a:t>supports  </a:t>
            </a:r>
            <a:r>
              <a:rPr sz="1000" spc="-5" dirty="0">
                <a:latin typeface="Arial"/>
                <a:cs typeface="Arial"/>
              </a:rPr>
              <a:t>a readymade support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b="1" spc="-5" dirty="0">
                <a:latin typeface="Arial"/>
                <a:cs typeface="Arial"/>
              </a:rPr>
              <a:t>internalization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java.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default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the various data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spc="-5" dirty="0">
                <a:latin typeface="Arial"/>
                <a:cs typeface="Arial"/>
              </a:rPr>
              <a:t>are as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follows: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838" y="6462522"/>
            <a:ext cx="581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Integer  Chara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ter  </a:t>
            </a:r>
            <a:r>
              <a:rPr sz="1000" dirty="0">
                <a:latin typeface="Arial"/>
                <a:cs typeface="Arial"/>
              </a:rPr>
              <a:t>Decimal  </a:t>
            </a:r>
            <a:r>
              <a:rPr sz="1000" spc="-10" dirty="0">
                <a:latin typeface="Arial"/>
                <a:cs typeface="Arial"/>
              </a:rPr>
              <a:t>Boolean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4723" y="6462522"/>
            <a:ext cx="571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5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‘\u0000’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5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838" y="7072121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Object Reference:</a:t>
            </a:r>
            <a:r>
              <a:rPr sz="1000" spc="229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null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30504" marR="5080" indent="-218440">
              <a:lnSpc>
                <a:spcPct val="100000"/>
              </a:lnSpc>
            </a:pPr>
            <a:r>
              <a:rPr sz="1000" i="1" spc="-5" dirty="0">
                <a:latin typeface="Arial"/>
                <a:cs typeface="Arial"/>
              </a:rPr>
              <a:t>[Note: C or </a:t>
            </a:r>
            <a:r>
              <a:rPr sz="1000" i="1" spc="-10" dirty="0">
                <a:latin typeface="Arial"/>
                <a:cs typeface="Arial"/>
              </a:rPr>
              <a:t>C++ </a:t>
            </a:r>
            <a:r>
              <a:rPr sz="1000" i="1" spc="-5" dirty="0">
                <a:latin typeface="Arial"/>
                <a:cs typeface="Arial"/>
              </a:rPr>
              <a:t>data types pointer, struct, and </a:t>
            </a:r>
            <a:r>
              <a:rPr sz="1000" i="1" spc="-10" dirty="0">
                <a:latin typeface="Arial"/>
                <a:cs typeface="Arial"/>
              </a:rPr>
              <a:t>union </a:t>
            </a:r>
            <a:r>
              <a:rPr sz="1000" i="1" spc="-5" dirty="0">
                <a:latin typeface="Arial"/>
                <a:cs typeface="Arial"/>
              </a:rPr>
              <a:t>are not supported. Java does  not have a typedef statement (as in C and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C++).]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5200"/>
              <a:ext cx="4800600" cy="344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585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Java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a rich set of operators to manipulate variables. These are classified  into several groups as </a:t>
            </a:r>
            <a:r>
              <a:rPr sz="1000" spc="-10" dirty="0">
                <a:latin typeface="Arial"/>
                <a:cs typeface="Arial"/>
              </a:rPr>
              <a:t>shown </a:t>
            </a:r>
            <a:r>
              <a:rPr sz="1000" spc="-5" dirty="0">
                <a:latin typeface="Arial"/>
                <a:cs typeface="Arial"/>
              </a:rPr>
              <a:t>above.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71487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Arithmetic operators are summarized in the table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above:</a:t>
            </a:r>
            <a:endParaRPr sz="1000">
              <a:latin typeface="Arial"/>
              <a:cs typeface="Arial"/>
            </a:endParaRPr>
          </a:p>
          <a:p>
            <a:pPr marL="12700" marR="38798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Integer division </a:t>
            </a:r>
            <a:r>
              <a:rPr sz="1000" spc="-10" dirty="0">
                <a:latin typeface="Arial"/>
                <a:cs typeface="Arial"/>
              </a:rPr>
              <a:t>yields </a:t>
            </a:r>
            <a:r>
              <a:rPr sz="1000" spc="-5" dirty="0">
                <a:latin typeface="Arial"/>
                <a:cs typeface="Arial"/>
              </a:rPr>
              <a:t>an integer quotient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example, the expression 7 / 4  evaluates to 1, and the expression 17 / 5 evaluates to 3. Any fractional part </a:t>
            </a:r>
            <a:r>
              <a:rPr sz="1000" spc="-10" dirty="0">
                <a:latin typeface="Arial"/>
                <a:cs typeface="Arial"/>
              </a:rPr>
              <a:t>in  </a:t>
            </a:r>
            <a:r>
              <a:rPr sz="1000" spc="-5" dirty="0">
                <a:latin typeface="Arial"/>
                <a:cs typeface="Arial"/>
              </a:rPr>
              <a:t>integer division is simply discarded (i.e., truncated) no rounding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Java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the remainder operator, %, </a:t>
            </a:r>
            <a:r>
              <a:rPr sz="1000" spc="-10" dirty="0">
                <a:latin typeface="Arial"/>
                <a:cs typeface="Arial"/>
              </a:rPr>
              <a:t>which yields </a:t>
            </a:r>
            <a:r>
              <a:rPr sz="1000" spc="-5" dirty="0">
                <a:latin typeface="Arial"/>
                <a:cs typeface="Arial"/>
              </a:rPr>
              <a:t>the remainder after division. 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expression x % y </a:t>
            </a:r>
            <a:r>
              <a:rPr sz="1000" spc="-10" dirty="0">
                <a:latin typeface="Arial"/>
                <a:cs typeface="Arial"/>
              </a:rPr>
              <a:t>yields </a:t>
            </a:r>
            <a:r>
              <a:rPr sz="1000" spc="-5" dirty="0">
                <a:latin typeface="Arial"/>
                <a:cs typeface="Arial"/>
              </a:rPr>
              <a:t>the remainder after x </a:t>
            </a:r>
            <a:r>
              <a:rPr sz="1000" spc="-10" dirty="0">
                <a:latin typeface="Arial"/>
                <a:cs typeface="Arial"/>
              </a:rPr>
              <a:t>is divided </a:t>
            </a:r>
            <a:r>
              <a:rPr sz="1000" spc="-5" dirty="0">
                <a:latin typeface="Arial"/>
                <a:cs typeface="Arial"/>
              </a:rPr>
              <a:t>by </a:t>
            </a:r>
            <a:r>
              <a:rPr sz="1000" spc="-20" dirty="0">
                <a:latin typeface="Arial"/>
                <a:cs typeface="Arial"/>
              </a:rPr>
              <a:t>y. </a:t>
            </a:r>
            <a:r>
              <a:rPr sz="1000" dirty="0">
                <a:latin typeface="Arial"/>
                <a:cs typeface="Arial"/>
              </a:rPr>
              <a:t>Thus, </a:t>
            </a:r>
            <a:r>
              <a:rPr sz="1000" spc="-5" dirty="0">
                <a:latin typeface="Arial"/>
                <a:cs typeface="Arial"/>
              </a:rPr>
              <a:t>7 % 4 </a:t>
            </a:r>
            <a:r>
              <a:rPr sz="1000" spc="-10" dirty="0">
                <a:latin typeface="Arial"/>
                <a:cs typeface="Arial"/>
              </a:rPr>
              <a:t>yields  </a:t>
            </a:r>
            <a:r>
              <a:rPr sz="1000" spc="-5" dirty="0">
                <a:latin typeface="Arial"/>
                <a:cs typeface="Arial"/>
              </a:rPr>
              <a:t>3, and 17 % 5 </a:t>
            </a:r>
            <a:r>
              <a:rPr sz="1000" spc="-10" dirty="0">
                <a:latin typeface="Arial"/>
                <a:cs typeface="Arial"/>
              </a:rPr>
              <a:t>yields </a:t>
            </a:r>
            <a:r>
              <a:rPr sz="1000" spc="-5" dirty="0">
                <a:latin typeface="Arial"/>
                <a:cs typeface="Arial"/>
              </a:rPr>
              <a:t>2. This operator is </a:t>
            </a:r>
            <a:r>
              <a:rPr sz="1000" dirty="0">
                <a:latin typeface="Arial"/>
                <a:cs typeface="Arial"/>
              </a:rPr>
              <a:t>most commonly </a:t>
            </a:r>
            <a:r>
              <a:rPr sz="1000" spc="-5" dirty="0">
                <a:latin typeface="Arial"/>
                <a:cs typeface="Arial"/>
              </a:rPr>
              <a:t>used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integer operands,  but can also be used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other arithmetic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types.</a:t>
            </a:r>
            <a:endParaRPr sz="10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Parentheses are used to group </a:t>
            </a:r>
            <a:r>
              <a:rPr sz="1000" dirty="0">
                <a:latin typeface="Arial"/>
                <a:cs typeface="Arial"/>
              </a:rPr>
              <a:t>terms </a:t>
            </a:r>
            <a:r>
              <a:rPr sz="1000" spc="-5" dirty="0">
                <a:latin typeface="Arial"/>
                <a:cs typeface="Arial"/>
              </a:rPr>
              <a:t>in Java expressions in the </a:t>
            </a:r>
            <a:r>
              <a:rPr sz="1000" dirty="0">
                <a:latin typeface="Arial"/>
                <a:cs typeface="Arial"/>
              </a:rPr>
              <a:t>same </a:t>
            </a:r>
            <a:r>
              <a:rPr sz="1000" spc="-5" dirty="0">
                <a:latin typeface="Arial"/>
                <a:cs typeface="Arial"/>
              </a:rPr>
              <a:t>manner as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  </a:t>
            </a:r>
            <a:r>
              <a:rPr sz="1000" spc="-10" dirty="0">
                <a:latin typeface="Arial"/>
                <a:cs typeface="Arial"/>
              </a:rPr>
              <a:t>algebraic </a:t>
            </a:r>
            <a:r>
              <a:rPr sz="1000" spc="-5" dirty="0">
                <a:latin typeface="Arial"/>
                <a:cs typeface="Arial"/>
              </a:rPr>
              <a:t>expressions. For example, to multiply a times the quantity b + c, </a:t>
            </a:r>
            <a:r>
              <a:rPr sz="1000" spc="-10" dirty="0">
                <a:latin typeface="Arial"/>
                <a:cs typeface="Arial"/>
              </a:rPr>
              <a:t>we write  </a:t>
            </a:r>
            <a:r>
              <a:rPr sz="1000" b="1" spc="-5" dirty="0">
                <a:latin typeface="Arial"/>
                <a:cs typeface="Arial"/>
              </a:rPr>
              <a:t>a*(b+c).</a:t>
            </a:r>
            <a:endParaRPr sz="1000">
              <a:latin typeface="Arial"/>
              <a:cs typeface="Arial"/>
            </a:endParaRPr>
          </a:p>
          <a:p>
            <a:pPr marL="12700" marR="11493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If an expression contains nested parentheses, such as </a:t>
            </a:r>
            <a:r>
              <a:rPr sz="1000" b="1" spc="-5" dirty="0">
                <a:latin typeface="Arial"/>
                <a:cs typeface="Arial"/>
              </a:rPr>
              <a:t>((a+b)*c) </a:t>
            </a:r>
            <a:r>
              <a:rPr sz="1000" spc="-5" dirty="0">
                <a:latin typeface="Arial"/>
                <a:cs typeface="Arial"/>
              </a:rPr>
              <a:t>the expression in  the innermost set of parentheses (a + b </a:t>
            </a:r>
            <a:r>
              <a:rPr sz="1000" spc="-10" dirty="0">
                <a:latin typeface="Arial"/>
                <a:cs typeface="Arial"/>
              </a:rPr>
              <a:t>in this </a:t>
            </a:r>
            <a:r>
              <a:rPr sz="1000" spc="-5" dirty="0">
                <a:latin typeface="Arial"/>
                <a:cs typeface="Arial"/>
              </a:rPr>
              <a:t>case) is evaluated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first.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Order of Precedence:</a:t>
            </a:r>
            <a:endParaRPr sz="1000">
              <a:latin typeface="Arial"/>
              <a:cs typeface="Arial"/>
            </a:endParaRPr>
          </a:p>
          <a:p>
            <a:pPr marL="12700" marR="13779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Multiplication, division and remainder operations are applied </a:t>
            </a:r>
            <a:r>
              <a:rPr sz="1000" dirty="0">
                <a:latin typeface="Arial"/>
                <a:cs typeface="Arial"/>
              </a:rPr>
              <a:t>first. </a:t>
            </a:r>
            <a:r>
              <a:rPr sz="1000" spc="-5" dirty="0">
                <a:latin typeface="Arial"/>
                <a:cs typeface="Arial"/>
              </a:rPr>
              <a:t>If an expression  contains several such operations, the operators are applied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left to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right.</a:t>
            </a:r>
            <a:endParaRPr sz="1000">
              <a:latin typeface="Arial"/>
              <a:cs typeface="Arial"/>
            </a:endParaRPr>
          </a:p>
          <a:p>
            <a:pPr marL="12700" marR="432434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Multiplication, division and remainder operators have the same level of  precedence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5651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Addition and subtraction operations are applied next. If an expression contains  several such operations, the operators are applied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b="1" spc="-5" dirty="0">
                <a:latin typeface="Arial"/>
                <a:cs typeface="Arial"/>
              </a:rPr>
              <a:t>left to </a:t>
            </a:r>
            <a:r>
              <a:rPr sz="1000" b="1" dirty="0">
                <a:latin typeface="Arial"/>
                <a:cs typeface="Arial"/>
              </a:rPr>
              <a:t>right</a:t>
            </a:r>
            <a:r>
              <a:rPr sz="1000" dirty="0">
                <a:latin typeface="Arial"/>
                <a:cs typeface="Arial"/>
              </a:rPr>
              <a:t>. </a:t>
            </a:r>
            <a:r>
              <a:rPr sz="1000" b="1" spc="-10" dirty="0">
                <a:latin typeface="Arial"/>
                <a:cs typeface="Arial"/>
              </a:rPr>
              <a:t>Addition </a:t>
            </a:r>
            <a:r>
              <a:rPr sz="1000" b="1" spc="-5" dirty="0">
                <a:latin typeface="Arial"/>
                <a:cs typeface="Arial"/>
              </a:rPr>
              <a:t>and  subtraction operators have the same level of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precedence.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7677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Java programming language also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operators that perform </a:t>
            </a: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and  bit shift operations on integral </a:t>
            </a:r>
            <a:r>
              <a:rPr sz="1000" spc="-10" dirty="0">
                <a:latin typeface="Arial"/>
                <a:cs typeface="Arial"/>
              </a:rPr>
              <a:t>types.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operators discussed in this section are  less </a:t>
            </a:r>
            <a:r>
              <a:rPr sz="1000" dirty="0">
                <a:latin typeface="Arial"/>
                <a:cs typeface="Arial"/>
              </a:rPr>
              <a:t>commonly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used.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unary </a:t>
            </a: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complement operator </a:t>
            </a:r>
            <a:r>
              <a:rPr sz="1000" spc="-10" dirty="0">
                <a:latin typeface="Arial"/>
                <a:cs typeface="Arial"/>
              </a:rPr>
              <a:t>"~" </a:t>
            </a:r>
            <a:r>
              <a:rPr sz="1000" spc="-5" dirty="0">
                <a:latin typeface="Arial"/>
                <a:cs typeface="Arial"/>
              </a:rPr>
              <a:t>inverts a bit pattern; it can be applied to  any of the integral </a:t>
            </a:r>
            <a:r>
              <a:rPr sz="1000" spc="-10" dirty="0">
                <a:latin typeface="Arial"/>
                <a:cs typeface="Arial"/>
              </a:rPr>
              <a:t>types, </a:t>
            </a:r>
            <a:r>
              <a:rPr sz="1000" dirty="0">
                <a:latin typeface="Arial"/>
                <a:cs typeface="Arial"/>
              </a:rPr>
              <a:t>making </a:t>
            </a:r>
            <a:r>
              <a:rPr sz="1000" spc="-5" dirty="0">
                <a:latin typeface="Arial"/>
                <a:cs typeface="Arial"/>
              </a:rPr>
              <a:t>every </a:t>
            </a:r>
            <a:r>
              <a:rPr sz="1000" spc="-10" dirty="0">
                <a:latin typeface="Arial"/>
                <a:cs typeface="Arial"/>
              </a:rPr>
              <a:t>"0"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"1" </a:t>
            </a:r>
            <a:r>
              <a:rPr sz="1000" spc="-5" dirty="0">
                <a:latin typeface="Arial"/>
                <a:cs typeface="Arial"/>
              </a:rPr>
              <a:t>and every </a:t>
            </a:r>
            <a:r>
              <a:rPr sz="1000" spc="-10" dirty="0">
                <a:latin typeface="Arial"/>
                <a:cs typeface="Arial"/>
              </a:rPr>
              <a:t>"1"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"0". </a:t>
            </a:r>
            <a:r>
              <a:rPr sz="1000" spc="-5" dirty="0">
                <a:latin typeface="Arial"/>
                <a:cs typeface="Arial"/>
              </a:rPr>
              <a:t>For example, a  </a:t>
            </a:r>
            <a:r>
              <a:rPr sz="1000" spc="-15" dirty="0">
                <a:latin typeface="Arial"/>
                <a:cs typeface="Arial"/>
              </a:rPr>
              <a:t>byte </a:t>
            </a:r>
            <a:r>
              <a:rPr sz="1000" spc="-5" dirty="0">
                <a:latin typeface="Arial"/>
                <a:cs typeface="Arial"/>
              </a:rPr>
              <a:t>contains 8 bits; </a:t>
            </a:r>
            <a:r>
              <a:rPr sz="1000" spc="-10" dirty="0">
                <a:latin typeface="Arial"/>
                <a:cs typeface="Arial"/>
              </a:rPr>
              <a:t>applying </a:t>
            </a:r>
            <a:r>
              <a:rPr sz="1000" spc="-5" dirty="0">
                <a:latin typeface="Arial"/>
                <a:cs typeface="Arial"/>
              </a:rPr>
              <a:t>this operator to a </a:t>
            </a:r>
            <a:r>
              <a:rPr sz="1000" spc="-10" dirty="0">
                <a:latin typeface="Arial"/>
                <a:cs typeface="Arial"/>
              </a:rPr>
              <a:t>value whose </a:t>
            </a:r>
            <a:r>
              <a:rPr sz="1000" spc="-5" dirty="0">
                <a:latin typeface="Arial"/>
                <a:cs typeface="Arial"/>
              </a:rPr>
              <a:t>bit pattern is  </a:t>
            </a:r>
            <a:r>
              <a:rPr sz="1000" spc="-10" dirty="0">
                <a:latin typeface="Arial"/>
                <a:cs typeface="Arial"/>
              </a:rPr>
              <a:t>"00000000" would </a:t>
            </a:r>
            <a:r>
              <a:rPr sz="1000" spc="-5" dirty="0">
                <a:latin typeface="Arial"/>
                <a:cs typeface="Arial"/>
              </a:rPr>
              <a:t>change its pattern to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"11111111".</a:t>
            </a:r>
            <a:endParaRPr sz="1000">
              <a:latin typeface="Arial"/>
              <a:cs typeface="Arial"/>
            </a:endParaRPr>
          </a:p>
          <a:p>
            <a:pPr marL="12700" marR="1524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signed left shift operator </a:t>
            </a:r>
            <a:r>
              <a:rPr sz="1000" spc="-10" dirty="0">
                <a:latin typeface="Arial"/>
                <a:cs typeface="Arial"/>
              </a:rPr>
              <a:t>"&lt;&lt;" </a:t>
            </a:r>
            <a:r>
              <a:rPr sz="1000" spc="-5" dirty="0">
                <a:latin typeface="Arial"/>
                <a:cs typeface="Arial"/>
              </a:rPr>
              <a:t>shifts a bit pattern to the left, and the signed right  shift operator </a:t>
            </a:r>
            <a:r>
              <a:rPr sz="1000" spc="-10" dirty="0">
                <a:latin typeface="Arial"/>
                <a:cs typeface="Arial"/>
              </a:rPr>
              <a:t>"&gt;&gt;" </a:t>
            </a:r>
            <a:r>
              <a:rPr sz="1000" spc="-5" dirty="0">
                <a:latin typeface="Arial"/>
                <a:cs typeface="Arial"/>
              </a:rPr>
              <a:t>shifts a bit pattern to the right.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bit pattern is </a:t>
            </a:r>
            <a:r>
              <a:rPr sz="1000" spc="-10" dirty="0">
                <a:latin typeface="Arial"/>
                <a:cs typeface="Arial"/>
              </a:rPr>
              <a:t>given </a:t>
            </a:r>
            <a:r>
              <a:rPr sz="1000" spc="-5" dirty="0">
                <a:latin typeface="Arial"/>
                <a:cs typeface="Arial"/>
              </a:rPr>
              <a:t>by the </a:t>
            </a:r>
            <a:r>
              <a:rPr sz="1000" dirty="0">
                <a:latin typeface="Arial"/>
                <a:cs typeface="Arial"/>
              </a:rPr>
              <a:t>left-  </a:t>
            </a:r>
            <a:r>
              <a:rPr sz="1000" spc="-5" dirty="0">
                <a:latin typeface="Arial"/>
                <a:cs typeface="Arial"/>
              </a:rPr>
              <a:t>hand operand, and the number of </a:t>
            </a:r>
            <a:r>
              <a:rPr sz="1000" spc="-10" dirty="0">
                <a:latin typeface="Arial"/>
                <a:cs typeface="Arial"/>
              </a:rPr>
              <a:t>positions </a:t>
            </a:r>
            <a:r>
              <a:rPr sz="1000" spc="-5" dirty="0">
                <a:latin typeface="Arial"/>
                <a:cs typeface="Arial"/>
              </a:rPr>
              <a:t>to shift by the right-hand operand. </a:t>
            </a:r>
            <a:r>
              <a:rPr sz="1000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unsigned right shift operator </a:t>
            </a:r>
            <a:r>
              <a:rPr sz="1000" spc="-10" dirty="0">
                <a:latin typeface="Arial"/>
                <a:cs typeface="Arial"/>
              </a:rPr>
              <a:t>"&gt;&gt;&gt;" </a:t>
            </a:r>
            <a:r>
              <a:rPr sz="1000" spc="-5" dirty="0">
                <a:latin typeface="Arial"/>
                <a:cs typeface="Arial"/>
              </a:rPr>
              <a:t>shifts a </a:t>
            </a:r>
            <a:r>
              <a:rPr sz="1000" spc="-10" dirty="0">
                <a:latin typeface="Arial"/>
                <a:cs typeface="Arial"/>
              </a:rPr>
              <a:t>zero </a:t>
            </a:r>
            <a:r>
              <a:rPr sz="1000" spc="-5" dirty="0">
                <a:latin typeface="Arial"/>
                <a:cs typeface="Arial"/>
              </a:rPr>
              <a:t>into the </a:t>
            </a:r>
            <a:r>
              <a:rPr sz="1000" dirty="0">
                <a:latin typeface="Arial"/>
                <a:cs typeface="Arial"/>
              </a:rPr>
              <a:t>leftmost </a:t>
            </a:r>
            <a:r>
              <a:rPr sz="1000" spc="-5" dirty="0">
                <a:latin typeface="Arial"/>
                <a:cs typeface="Arial"/>
              </a:rPr>
              <a:t>position, </a:t>
            </a:r>
            <a:r>
              <a:rPr sz="1000" spc="-10" dirty="0">
                <a:latin typeface="Arial"/>
                <a:cs typeface="Arial"/>
              </a:rPr>
              <a:t>while </a:t>
            </a:r>
            <a:r>
              <a:rPr sz="1000" spc="-5" dirty="0">
                <a:latin typeface="Arial"/>
                <a:cs typeface="Arial"/>
              </a:rPr>
              <a:t>the  </a:t>
            </a:r>
            <a:r>
              <a:rPr sz="1000" dirty="0">
                <a:latin typeface="Arial"/>
                <a:cs typeface="Arial"/>
              </a:rPr>
              <a:t>leftmost </a:t>
            </a:r>
            <a:r>
              <a:rPr sz="1000" spc="-5" dirty="0">
                <a:latin typeface="Arial"/>
                <a:cs typeface="Arial"/>
              </a:rPr>
              <a:t>position after </a:t>
            </a:r>
            <a:r>
              <a:rPr sz="1000" spc="-10" dirty="0">
                <a:latin typeface="Arial"/>
                <a:cs typeface="Arial"/>
              </a:rPr>
              <a:t>"&gt;&gt;" </a:t>
            </a:r>
            <a:r>
              <a:rPr sz="1000" spc="-5" dirty="0">
                <a:latin typeface="Arial"/>
                <a:cs typeface="Arial"/>
              </a:rPr>
              <a:t>depends on sign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extension.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&amp; operator </a:t>
            </a:r>
            <a:r>
              <a:rPr sz="1000" dirty="0">
                <a:latin typeface="Arial"/>
                <a:cs typeface="Arial"/>
              </a:rPr>
              <a:t>performs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operation.</a:t>
            </a:r>
            <a:endParaRPr sz="1000">
              <a:latin typeface="Arial"/>
              <a:cs typeface="Arial"/>
            </a:endParaRPr>
          </a:p>
          <a:p>
            <a:pPr marL="12700" marR="121666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^ operator </a:t>
            </a:r>
            <a:r>
              <a:rPr sz="1000" dirty="0">
                <a:latin typeface="Arial"/>
                <a:cs typeface="Arial"/>
              </a:rPr>
              <a:t>performs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exclusive OR operation.  </a:t>
            </a: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| operator </a:t>
            </a:r>
            <a:r>
              <a:rPr sz="1000" dirty="0">
                <a:latin typeface="Arial"/>
                <a:cs typeface="Arial"/>
              </a:rPr>
              <a:t>performs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bitwise </a:t>
            </a:r>
            <a:r>
              <a:rPr sz="1000" spc="-5" dirty="0">
                <a:latin typeface="Arial"/>
                <a:cs typeface="Arial"/>
              </a:rPr>
              <a:t>inclusive OR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789461"/>
              <a:ext cx="4800600" cy="352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62915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 condition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an expression that can be either true or false. For example, the  condition "grade is greater than or equal to 60" determines </a:t>
            </a:r>
            <a:r>
              <a:rPr sz="1000" spc="-10" dirty="0">
                <a:latin typeface="Arial"/>
                <a:cs typeface="Arial"/>
              </a:rPr>
              <a:t>whether </a:t>
            </a:r>
            <a:r>
              <a:rPr sz="1000" spc="-5" dirty="0">
                <a:latin typeface="Arial"/>
                <a:cs typeface="Arial"/>
              </a:rPr>
              <a:t>a student  passed a test. If the condition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statement is true, the body of the </a:t>
            </a:r>
            <a:r>
              <a:rPr sz="1000" spc="-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statement  executes. If the condition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false, the body does not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execute.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Conditions in </a:t>
            </a:r>
            <a:r>
              <a:rPr sz="1000" spc="-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statements can be </a:t>
            </a:r>
            <a:r>
              <a:rPr sz="1000" dirty="0">
                <a:latin typeface="Arial"/>
                <a:cs typeface="Arial"/>
              </a:rPr>
              <a:t>formed </a:t>
            </a:r>
            <a:r>
              <a:rPr sz="1000" spc="-5" dirty="0">
                <a:latin typeface="Arial"/>
                <a:cs typeface="Arial"/>
              </a:rPr>
              <a:t>by using the equality operators </a:t>
            </a:r>
            <a:r>
              <a:rPr sz="1000" spc="-10" dirty="0">
                <a:latin typeface="Arial"/>
                <a:cs typeface="Arial"/>
              </a:rPr>
              <a:t>(==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12700" marR="3492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!=) </a:t>
            </a:r>
            <a:r>
              <a:rPr sz="1000" spc="-5" dirty="0">
                <a:latin typeface="Arial"/>
                <a:cs typeface="Arial"/>
              </a:rPr>
              <a:t>and relational operators (&gt;, </a:t>
            </a:r>
            <a:r>
              <a:rPr sz="1000" spc="-10" dirty="0">
                <a:latin typeface="Arial"/>
                <a:cs typeface="Arial"/>
              </a:rPr>
              <a:t>&lt;, &gt;=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&lt;=). </a:t>
            </a:r>
            <a:r>
              <a:rPr sz="1000" spc="-5" dirty="0">
                <a:latin typeface="Arial"/>
                <a:cs typeface="Arial"/>
              </a:rPr>
              <a:t>Both equality operators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the  </a:t>
            </a:r>
            <a:r>
              <a:rPr sz="1000" dirty="0">
                <a:latin typeface="Arial"/>
                <a:cs typeface="Arial"/>
              </a:rPr>
              <a:t>same </a:t>
            </a:r>
            <a:r>
              <a:rPr sz="1000" spc="-5" dirty="0">
                <a:latin typeface="Arial"/>
                <a:cs typeface="Arial"/>
              </a:rPr>
              <a:t>level of precedence,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is </a:t>
            </a:r>
            <a:r>
              <a:rPr sz="1000" spc="-10" dirty="0">
                <a:latin typeface="Arial"/>
                <a:cs typeface="Arial"/>
              </a:rPr>
              <a:t>lower </a:t>
            </a:r>
            <a:r>
              <a:rPr sz="1000" spc="-5" dirty="0">
                <a:latin typeface="Arial"/>
                <a:cs typeface="Arial"/>
              </a:rPr>
              <a:t>than that of the relational operators. </a:t>
            </a:r>
            <a:r>
              <a:rPr sz="1000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equality operators associate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left to right.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relational operators all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the  </a:t>
            </a:r>
            <a:r>
              <a:rPr sz="1000" dirty="0">
                <a:latin typeface="Arial"/>
                <a:cs typeface="Arial"/>
              </a:rPr>
              <a:t>same </a:t>
            </a:r>
            <a:r>
              <a:rPr sz="1000" spc="-10" dirty="0">
                <a:latin typeface="Arial"/>
                <a:cs typeface="Arial"/>
              </a:rPr>
              <a:t>level </a:t>
            </a:r>
            <a:r>
              <a:rPr sz="1000" spc="-5" dirty="0">
                <a:latin typeface="Arial"/>
                <a:cs typeface="Arial"/>
              </a:rPr>
              <a:t>of precedence and also associate from left to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right.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Core </a:t>
            </a:r>
            <a:r>
              <a:rPr sz="1300" spc="-10" dirty="0">
                <a:latin typeface="Arial"/>
                <a:cs typeface="Arial"/>
              </a:rPr>
              <a:t>Java </a:t>
            </a:r>
            <a:r>
              <a:rPr sz="1300" spc="-5" dirty="0">
                <a:latin typeface="Arial"/>
                <a:cs typeface="Arial"/>
              </a:rPr>
              <a:t>8 and Development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004" y="191769"/>
            <a:ext cx="1849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Language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Fundamentals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sp>
          <p:nvSpPr>
            <p:cNvPr id="5" name="object 5"/>
            <p:cNvSpPr/>
            <p:nvPr/>
          </p:nvSpPr>
          <p:spPr>
            <a:xfrm>
              <a:off x="2196084" y="830626"/>
              <a:ext cx="4800600" cy="344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480941"/>
            <a:ext cx="4544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Java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logical operators to enable </a:t>
            </a:r>
            <a:r>
              <a:rPr sz="1000" dirty="0">
                <a:latin typeface="Arial"/>
                <a:cs typeface="Arial"/>
              </a:rPr>
              <a:t>programmers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form more </a:t>
            </a:r>
            <a:r>
              <a:rPr sz="1000" spc="-5" dirty="0">
                <a:latin typeface="Arial"/>
                <a:cs typeface="Arial"/>
              </a:rPr>
              <a:t>complex  conditions by combining simple conditions.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logical operators are </a:t>
            </a:r>
            <a:r>
              <a:rPr sz="1000" spc="-10" dirty="0">
                <a:latin typeface="Arial"/>
                <a:cs typeface="Arial"/>
              </a:rPr>
              <a:t>&amp;&amp;  </a:t>
            </a:r>
            <a:r>
              <a:rPr sz="1000" spc="-5" dirty="0">
                <a:latin typeface="Arial"/>
                <a:cs typeface="Arial"/>
              </a:rPr>
              <a:t>(conditional AND), </a:t>
            </a:r>
            <a:r>
              <a:rPr sz="1000" spc="-15" dirty="0">
                <a:latin typeface="Arial"/>
                <a:cs typeface="Arial"/>
              </a:rPr>
              <a:t>|| </a:t>
            </a:r>
            <a:r>
              <a:rPr sz="1000" spc="-5" dirty="0">
                <a:latin typeface="Arial"/>
                <a:cs typeface="Arial"/>
              </a:rPr>
              <a:t>(conditional OR), &amp; (boolean logical AND), | (boolean logical  inclusive OR), ^ (boolean logical exclusive OR) and ! (logical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</TotalTime>
  <Words>2158</Words>
  <Application>Microsoft Office PowerPoint</Application>
  <PresentationFormat>Custom</PresentationFormat>
  <Paragraphs>162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8</cp:revision>
  <dcterms:created xsi:type="dcterms:W3CDTF">2022-03-17T15:06:34Z</dcterms:created>
  <dcterms:modified xsi:type="dcterms:W3CDTF">2022-03-17T15:15:02Z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