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4393-6E66-48E2-B82C-122622A3D7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35BA-D4A7-4AB4-B117-3EABB766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07AC-5BA7-4BC3-B7DD-D90D478DC113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4E7-4E48-43A4-8A45-051CA269B35E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5E0-B855-4AFC-8A50-2FC41CD91068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60EC-5DAF-4901-9CFC-AD7AC87AF58A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1A94-B516-4FDA-B6B2-64FF5AAC8647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A88C-908A-4D61-BAB7-DB34BE27EFCE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DB3F-B076-42D0-B0AA-D650AD130D7D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2339-21C7-4F82-A231-30304CABDD70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F230-322D-42EF-8A0E-DED9FD49F497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D3AA-0272-4556-A8E2-28BE71C654A1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3076-A4AA-493C-9D07-51826EAA2014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F1FDFE-2732-45EB-A65F-64135FFC4E3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2912" y="2254420"/>
              <a:ext cx="4025916" cy="14008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38246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java.lang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89519"/>
              <a:ext cx="47990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64756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declaration has</a:t>
            </a:r>
            <a:r>
              <a:rPr sz="1000" spc="-10" dirty="0">
                <a:latin typeface="Arial MT"/>
                <a:cs typeface="Arial MT"/>
              </a:rPr>
              <a:t> 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forms: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imports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particular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member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single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import):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syntax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imports only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sqrt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Math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java.lang.Math.sqrt;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AutoNum type="arabicPeriod" startAt="2"/>
              <a:tabLst>
                <a:tab pos="153035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</a:t>
            </a:r>
            <a:r>
              <a:rPr sz="1000" spc="-5" dirty="0">
                <a:latin typeface="Arial MT"/>
                <a:cs typeface="Arial MT"/>
              </a:rPr>
              <a:t> 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members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syntax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imports 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members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Math class: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java.lang.Math.*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4327" y="5608320"/>
            <a:ext cx="2438400" cy="320040"/>
          </a:xfrm>
          <a:custGeom>
            <a:avLst/>
            <a:gdLst/>
            <a:ahLst/>
            <a:cxnLst/>
            <a:rect l="l" t="t" r="r" b="b"/>
            <a:pathLst>
              <a:path w="2438400" h="320039">
                <a:moveTo>
                  <a:pt x="0" y="53339"/>
                </a:moveTo>
                <a:lnTo>
                  <a:pt x="4191" y="32575"/>
                </a:lnTo>
                <a:lnTo>
                  <a:pt x="15621" y="15621"/>
                </a:lnTo>
                <a:lnTo>
                  <a:pt x="32575" y="4191"/>
                </a:lnTo>
                <a:lnTo>
                  <a:pt x="53340" y="0"/>
                </a:lnTo>
                <a:lnTo>
                  <a:pt x="2385060" y="0"/>
                </a:lnTo>
                <a:lnTo>
                  <a:pt x="2405824" y="4190"/>
                </a:lnTo>
                <a:lnTo>
                  <a:pt x="2422779" y="15620"/>
                </a:lnTo>
                <a:lnTo>
                  <a:pt x="2434208" y="32575"/>
                </a:lnTo>
                <a:lnTo>
                  <a:pt x="2438400" y="53339"/>
                </a:lnTo>
                <a:lnTo>
                  <a:pt x="2438400" y="266700"/>
                </a:lnTo>
                <a:lnTo>
                  <a:pt x="2434209" y="287464"/>
                </a:lnTo>
                <a:lnTo>
                  <a:pt x="2422779" y="304418"/>
                </a:lnTo>
                <a:lnTo>
                  <a:pt x="2405824" y="315848"/>
                </a:lnTo>
                <a:lnTo>
                  <a:pt x="2385060" y="320039"/>
                </a:lnTo>
                <a:lnTo>
                  <a:pt x="53340" y="320039"/>
                </a:lnTo>
                <a:lnTo>
                  <a:pt x="32575" y="315849"/>
                </a:lnTo>
                <a:lnTo>
                  <a:pt x="15621" y="304419"/>
                </a:lnTo>
                <a:lnTo>
                  <a:pt x="4191" y="287464"/>
                </a:lnTo>
                <a:lnTo>
                  <a:pt x="0" y="266700"/>
                </a:lnTo>
                <a:lnTo>
                  <a:pt x="0" y="53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7272" y="6370320"/>
            <a:ext cx="2438400" cy="320040"/>
          </a:xfrm>
          <a:custGeom>
            <a:avLst/>
            <a:gdLst/>
            <a:ahLst/>
            <a:cxnLst/>
            <a:rect l="l" t="t" r="r" b="b"/>
            <a:pathLst>
              <a:path w="2438400" h="320040">
                <a:moveTo>
                  <a:pt x="0" y="53339"/>
                </a:moveTo>
                <a:lnTo>
                  <a:pt x="4191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39" y="0"/>
                </a:lnTo>
                <a:lnTo>
                  <a:pt x="2385060" y="0"/>
                </a:lnTo>
                <a:lnTo>
                  <a:pt x="2405824" y="4190"/>
                </a:lnTo>
                <a:lnTo>
                  <a:pt x="2422779" y="15620"/>
                </a:lnTo>
                <a:lnTo>
                  <a:pt x="2434208" y="32575"/>
                </a:lnTo>
                <a:lnTo>
                  <a:pt x="2438400" y="53339"/>
                </a:lnTo>
                <a:lnTo>
                  <a:pt x="2438400" y="266699"/>
                </a:lnTo>
                <a:lnTo>
                  <a:pt x="2434209" y="287464"/>
                </a:lnTo>
                <a:lnTo>
                  <a:pt x="2422779" y="304418"/>
                </a:lnTo>
                <a:lnTo>
                  <a:pt x="2405824" y="315848"/>
                </a:lnTo>
                <a:lnTo>
                  <a:pt x="2385060" y="320039"/>
                </a:lnTo>
                <a:lnTo>
                  <a:pt x="53339" y="320039"/>
                </a:lnTo>
                <a:lnTo>
                  <a:pt x="32575" y="315848"/>
                </a:lnTo>
                <a:lnTo>
                  <a:pt x="15620" y="304418"/>
                </a:lnTo>
                <a:lnTo>
                  <a:pt x="4190" y="287464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89519"/>
              <a:ext cx="4799076" cy="35249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389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important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9572" y="4604003"/>
            <a:ext cx="5270500" cy="2133600"/>
          </a:xfrm>
          <a:custGeom>
            <a:avLst/>
            <a:gdLst/>
            <a:ahLst/>
            <a:cxnLst/>
            <a:rect l="l" t="t" r="r" b="b"/>
            <a:pathLst>
              <a:path w="5270500" h="2133600">
                <a:moveTo>
                  <a:pt x="0" y="355600"/>
                </a:moveTo>
                <a:lnTo>
                  <a:pt x="3247" y="307357"/>
                </a:lnTo>
                <a:lnTo>
                  <a:pt x="12705" y="261084"/>
                </a:lnTo>
                <a:lnTo>
                  <a:pt x="27951" y="217205"/>
                </a:lnTo>
                <a:lnTo>
                  <a:pt x="48561" y="176144"/>
                </a:lnTo>
                <a:lnTo>
                  <a:pt x="74109" y="138324"/>
                </a:lnTo>
                <a:lnTo>
                  <a:pt x="104171" y="104171"/>
                </a:lnTo>
                <a:lnTo>
                  <a:pt x="138324" y="74109"/>
                </a:lnTo>
                <a:lnTo>
                  <a:pt x="176144" y="48561"/>
                </a:lnTo>
                <a:lnTo>
                  <a:pt x="217205" y="27951"/>
                </a:lnTo>
                <a:lnTo>
                  <a:pt x="261084" y="12705"/>
                </a:lnTo>
                <a:lnTo>
                  <a:pt x="307357" y="3247"/>
                </a:lnTo>
                <a:lnTo>
                  <a:pt x="355600" y="0"/>
                </a:lnTo>
                <a:lnTo>
                  <a:pt x="4914392" y="0"/>
                </a:lnTo>
                <a:lnTo>
                  <a:pt x="4962634" y="3247"/>
                </a:lnTo>
                <a:lnTo>
                  <a:pt x="5008907" y="12705"/>
                </a:lnTo>
                <a:lnTo>
                  <a:pt x="5052786" y="27951"/>
                </a:lnTo>
                <a:lnTo>
                  <a:pt x="5093847" y="48561"/>
                </a:lnTo>
                <a:lnTo>
                  <a:pt x="5131667" y="74109"/>
                </a:lnTo>
                <a:lnTo>
                  <a:pt x="5165820" y="104171"/>
                </a:lnTo>
                <a:lnTo>
                  <a:pt x="5195882" y="138324"/>
                </a:lnTo>
                <a:lnTo>
                  <a:pt x="5221430" y="176144"/>
                </a:lnTo>
                <a:lnTo>
                  <a:pt x="5242040" y="217205"/>
                </a:lnTo>
                <a:lnTo>
                  <a:pt x="5257286" y="261084"/>
                </a:lnTo>
                <a:lnTo>
                  <a:pt x="5266744" y="307357"/>
                </a:lnTo>
                <a:lnTo>
                  <a:pt x="5269992" y="355600"/>
                </a:lnTo>
                <a:lnTo>
                  <a:pt x="5269992" y="1778000"/>
                </a:lnTo>
                <a:lnTo>
                  <a:pt x="5266744" y="1826242"/>
                </a:lnTo>
                <a:lnTo>
                  <a:pt x="5257286" y="1872515"/>
                </a:lnTo>
                <a:lnTo>
                  <a:pt x="5242040" y="1916394"/>
                </a:lnTo>
                <a:lnTo>
                  <a:pt x="5221430" y="1957455"/>
                </a:lnTo>
                <a:lnTo>
                  <a:pt x="5195882" y="1995275"/>
                </a:lnTo>
                <a:lnTo>
                  <a:pt x="5165820" y="2029428"/>
                </a:lnTo>
                <a:lnTo>
                  <a:pt x="5131667" y="2059490"/>
                </a:lnTo>
                <a:lnTo>
                  <a:pt x="5093847" y="2085038"/>
                </a:lnTo>
                <a:lnTo>
                  <a:pt x="5052786" y="2105648"/>
                </a:lnTo>
                <a:lnTo>
                  <a:pt x="5008907" y="2120894"/>
                </a:lnTo>
                <a:lnTo>
                  <a:pt x="4962634" y="2130352"/>
                </a:lnTo>
                <a:lnTo>
                  <a:pt x="4914392" y="2133600"/>
                </a:lnTo>
                <a:lnTo>
                  <a:pt x="355600" y="2133600"/>
                </a:lnTo>
                <a:lnTo>
                  <a:pt x="307357" y="2130352"/>
                </a:lnTo>
                <a:lnTo>
                  <a:pt x="261084" y="2120894"/>
                </a:lnTo>
                <a:lnTo>
                  <a:pt x="217205" y="2105648"/>
                </a:lnTo>
                <a:lnTo>
                  <a:pt x="176144" y="2085038"/>
                </a:lnTo>
                <a:lnTo>
                  <a:pt x="138324" y="2059490"/>
                </a:lnTo>
                <a:lnTo>
                  <a:pt x="104171" y="2029428"/>
                </a:lnTo>
                <a:lnTo>
                  <a:pt x="74109" y="1995275"/>
                </a:lnTo>
                <a:lnTo>
                  <a:pt x="48561" y="1957455"/>
                </a:lnTo>
                <a:lnTo>
                  <a:pt x="27951" y="1916394"/>
                </a:lnTo>
                <a:lnTo>
                  <a:pt x="12705" y="1872515"/>
                </a:lnTo>
                <a:lnTo>
                  <a:pt x="3247" y="1826242"/>
                </a:lnTo>
                <a:lnTo>
                  <a:pt x="0" y="1778000"/>
                </a:lnTo>
                <a:lnTo>
                  <a:pt x="0" y="355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0833" y="4648580"/>
            <a:ext cx="287147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package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com.igate.lesson4.demo;</a:t>
            </a:r>
            <a:endParaRPr sz="1100">
              <a:latin typeface="Arial MT"/>
              <a:cs typeface="Arial MT"/>
            </a:endParaRPr>
          </a:p>
          <a:p>
            <a:pPr marL="203200" marR="1423670" indent="-1905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Balance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String </a:t>
            </a:r>
            <a:r>
              <a:rPr sz="1100" dirty="0">
                <a:latin typeface="Arial MT"/>
                <a:cs typeface="Arial MT"/>
              </a:rPr>
              <a:t>name;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b="1" spc="-5" dirty="0">
                <a:latin typeface="Arial"/>
                <a:cs typeface="Arial"/>
              </a:rPr>
              <a:t>double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bal;</a:t>
            </a:r>
            <a:endParaRPr sz="1100">
              <a:latin typeface="Arial MT"/>
              <a:cs typeface="Arial MT"/>
            </a:endParaRPr>
          </a:p>
          <a:p>
            <a:pPr marL="431800" marR="395605" indent="-2286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Balance(String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spc="-5" dirty="0">
                <a:latin typeface="Arial"/>
                <a:cs typeface="Arial"/>
              </a:rPr>
              <a:t>double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n;</a:t>
            </a:r>
            <a:endParaRPr sz="1100">
              <a:latin typeface="Arial MT"/>
              <a:cs typeface="Arial MT"/>
            </a:endParaRPr>
          </a:p>
          <a:p>
            <a:pPr marL="4318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bal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b;</a:t>
            </a:r>
            <a:endParaRPr sz="11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void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show()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if</a:t>
            </a:r>
            <a:r>
              <a:rPr sz="1100" spc="-5" dirty="0">
                <a:latin typeface="Arial MT"/>
                <a:cs typeface="Arial MT"/>
              </a:rPr>
              <a:t>(bal&lt;0)</a:t>
            </a:r>
            <a:endParaRPr sz="1100">
              <a:latin typeface="Arial MT"/>
              <a:cs typeface="Arial MT"/>
            </a:endParaRPr>
          </a:p>
          <a:p>
            <a:pPr marL="5080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</a:t>
            </a:r>
            <a:r>
              <a:rPr sz="1100" i="1" spc="-5" dirty="0">
                <a:latin typeface="Arial"/>
                <a:cs typeface="Arial"/>
              </a:rPr>
              <a:t>out</a:t>
            </a:r>
            <a:r>
              <a:rPr sz="1100" spc="-5" dirty="0">
                <a:latin typeface="Arial MT"/>
                <a:cs typeface="Arial MT"/>
              </a:rPr>
              <a:t>.println(name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":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$"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 </a:t>
            </a:r>
            <a:r>
              <a:rPr sz="1100" spc="-5" dirty="0">
                <a:latin typeface="Arial MT"/>
                <a:cs typeface="Arial MT"/>
              </a:rPr>
              <a:t>bal);</a:t>
            </a:r>
            <a:endParaRPr sz="11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6523" y="6847331"/>
            <a:ext cx="5270500" cy="2080260"/>
          </a:xfrm>
          <a:custGeom>
            <a:avLst/>
            <a:gdLst/>
            <a:ahLst/>
            <a:cxnLst/>
            <a:rect l="l" t="t" r="r" b="b"/>
            <a:pathLst>
              <a:path w="5270500" h="2080259">
                <a:moveTo>
                  <a:pt x="0" y="346710"/>
                </a:moveTo>
                <a:lnTo>
                  <a:pt x="3164" y="299656"/>
                </a:lnTo>
                <a:lnTo>
                  <a:pt x="12382" y="254529"/>
                </a:lnTo>
                <a:lnTo>
                  <a:pt x="27241" y="211740"/>
                </a:lnTo>
                <a:lnTo>
                  <a:pt x="47328" y="171704"/>
                </a:lnTo>
                <a:lnTo>
                  <a:pt x="72231" y="134831"/>
                </a:lnTo>
                <a:lnTo>
                  <a:pt x="101536" y="101536"/>
                </a:lnTo>
                <a:lnTo>
                  <a:pt x="134831" y="72231"/>
                </a:lnTo>
                <a:lnTo>
                  <a:pt x="171704" y="47328"/>
                </a:lnTo>
                <a:lnTo>
                  <a:pt x="211740" y="27241"/>
                </a:lnTo>
                <a:lnTo>
                  <a:pt x="254529" y="12382"/>
                </a:lnTo>
                <a:lnTo>
                  <a:pt x="299656" y="3164"/>
                </a:lnTo>
                <a:lnTo>
                  <a:pt x="346709" y="0"/>
                </a:lnTo>
                <a:lnTo>
                  <a:pt x="4923282" y="0"/>
                </a:lnTo>
                <a:lnTo>
                  <a:pt x="4970335" y="3164"/>
                </a:lnTo>
                <a:lnTo>
                  <a:pt x="5015462" y="12382"/>
                </a:lnTo>
                <a:lnTo>
                  <a:pt x="5058251" y="27241"/>
                </a:lnTo>
                <a:lnTo>
                  <a:pt x="5098288" y="47328"/>
                </a:lnTo>
                <a:lnTo>
                  <a:pt x="5135160" y="72231"/>
                </a:lnTo>
                <a:lnTo>
                  <a:pt x="5168455" y="101536"/>
                </a:lnTo>
                <a:lnTo>
                  <a:pt x="5197760" y="134831"/>
                </a:lnTo>
                <a:lnTo>
                  <a:pt x="5222663" y="171704"/>
                </a:lnTo>
                <a:lnTo>
                  <a:pt x="5242750" y="211740"/>
                </a:lnTo>
                <a:lnTo>
                  <a:pt x="5257609" y="254529"/>
                </a:lnTo>
                <a:lnTo>
                  <a:pt x="5266827" y="299656"/>
                </a:lnTo>
                <a:lnTo>
                  <a:pt x="5269992" y="346710"/>
                </a:lnTo>
                <a:lnTo>
                  <a:pt x="5269992" y="1733537"/>
                </a:lnTo>
                <a:lnTo>
                  <a:pt x="5266827" y="1780585"/>
                </a:lnTo>
                <a:lnTo>
                  <a:pt x="5257609" y="1825710"/>
                </a:lnTo>
                <a:lnTo>
                  <a:pt x="5242750" y="1868497"/>
                </a:lnTo>
                <a:lnTo>
                  <a:pt x="5222663" y="1908535"/>
                </a:lnTo>
                <a:lnTo>
                  <a:pt x="5197760" y="1945409"/>
                </a:lnTo>
                <a:lnTo>
                  <a:pt x="5168455" y="1978707"/>
                </a:lnTo>
                <a:lnTo>
                  <a:pt x="5135160" y="2008016"/>
                </a:lnTo>
                <a:lnTo>
                  <a:pt x="5098288" y="2032922"/>
                </a:lnTo>
                <a:lnTo>
                  <a:pt x="5058251" y="2053012"/>
                </a:lnTo>
                <a:lnTo>
                  <a:pt x="5015462" y="2067874"/>
                </a:lnTo>
                <a:lnTo>
                  <a:pt x="4970335" y="2077094"/>
                </a:lnTo>
                <a:lnTo>
                  <a:pt x="4923282" y="2080260"/>
                </a:lnTo>
                <a:lnTo>
                  <a:pt x="346709" y="2080260"/>
                </a:lnTo>
                <a:lnTo>
                  <a:pt x="299656" y="2077094"/>
                </a:lnTo>
                <a:lnTo>
                  <a:pt x="254529" y="2067874"/>
                </a:lnTo>
                <a:lnTo>
                  <a:pt x="211740" y="2053012"/>
                </a:lnTo>
                <a:lnTo>
                  <a:pt x="171703" y="2032922"/>
                </a:lnTo>
                <a:lnTo>
                  <a:pt x="134831" y="2008016"/>
                </a:lnTo>
                <a:lnTo>
                  <a:pt x="101536" y="1978707"/>
                </a:lnTo>
                <a:lnTo>
                  <a:pt x="72231" y="1945409"/>
                </a:lnTo>
                <a:lnTo>
                  <a:pt x="47328" y="1908535"/>
                </a:lnTo>
                <a:lnTo>
                  <a:pt x="27241" y="1868497"/>
                </a:lnTo>
                <a:lnTo>
                  <a:pt x="12382" y="1825710"/>
                </a:lnTo>
                <a:lnTo>
                  <a:pt x="3164" y="1780585"/>
                </a:lnTo>
                <a:lnTo>
                  <a:pt x="0" y="1733537"/>
                </a:lnTo>
                <a:lnTo>
                  <a:pt x="0" y="3467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4357" y="7200645"/>
            <a:ext cx="372681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package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com.igate.lesson4;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import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com.igate.lesson4.demo.Balance;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AccountBalance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700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public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static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void </a:t>
            </a:r>
            <a:r>
              <a:rPr sz="1100" dirty="0">
                <a:latin typeface="Arial MT"/>
                <a:cs typeface="Arial MT"/>
              </a:rPr>
              <a:t>main(String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args[])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279400" marR="5080" indent="3937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Balance </a:t>
            </a:r>
            <a:r>
              <a:rPr sz="1100" dirty="0">
                <a:latin typeface="Arial MT"/>
                <a:cs typeface="Arial MT"/>
              </a:rPr>
              <a:t>object= </a:t>
            </a:r>
            <a:r>
              <a:rPr sz="1100" b="1" spc="-5" dirty="0">
                <a:latin typeface="Arial"/>
                <a:cs typeface="Arial"/>
              </a:rPr>
              <a:t>new </a:t>
            </a:r>
            <a:r>
              <a:rPr sz="1100" dirty="0">
                <a:latin typeface="Arial MT"/>
                <a:cs typeface="Arial MT"/>
              </a:rPr>
              <a:t>Balance("K. J. </a:t>
            </a:r>
            <a:r>
              <a:rPr sz="1100" spc="-5" dirty="0">
                <a:latin typeface="Arial MT"/>
                <a:cs typeface="Arial MT"/>
              </a:rPr>
              <a:t>Fielding", </a:t>
            </a:r>
            <a:r>
              <a:rPr sz="1100" dirty="0">
                <a:latin typeface="Arial MT"/>
                <a:cs typeface="Arial MT"/>
              </a:rPr>
              <a:t>123.23);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object.show();</a:t>
            </a:r>
            <a:endParaRPr sz="1100">
              <a:latin typeface="Arial MT"/>
              <a:cs typeface="Arial MT"/>
            </a:endParaRPr>
          </a:p>
          <a:p>
            <a:pPr marL="16700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588255"/>
            <a:ext cx="5008880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4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public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modifier</a:t>
            </a:r>
            <a:endParaRPr sz="1000">
              <a:latin typeface="Arial MT"/>
              <a:cs typeface="Arial MT"/>
            </a:endParaRPr>
          </a:p>
          <a:p>
            <a:pPr marL="12700" marR="128270">
              <a:lnSpc>
                <a:spcPts val="1080"/>
              </a:lnSpc>
              <a:spcBef>
                <a:spcPts val="75"/>
              </a:spcBef>
            </a:pPr>
            <a:r>
              <a:rPr sz="1000" spc="-5" dirty="0">
                <a:latin typeface="Arial MT"/>
                <a:cs typeface="Arial MT"/>
              </a:rPr>
              <a:t>Fields,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(least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restrictive)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10" dirty="0">
                <a:latin typeface="Arial MT"/>
                <a:cs typeface="Arial MT"/>
              </a:rPr>
              <a:t>visible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40"/>
              </a:lnSpc>
              <a:spcBef>
                <a:spcPts val="944"/>
              </a:spcBef>
            </a:pP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modifier</a:t>
            </a:r>
            <a:endParaRPr sz="1000">
              <a:latin typeface="Arial MT"/>
              <a:cs typeface="Arial MT"/>
            </a:endParaRPr>
          </a:p>
          <a:p>
            <a:pPr marL="12700" marR="48260">
              <a:lnSpc>
                <a:spcPts val="1080"/>
              </a:lnSpc>
              <a:spcBef>
                <a:spcPts val="80"/>
              </a:spcBef>
            </a:pPr>
            <a:r>
              <a:rPr sz="1000" spc="-5" dirty="0">
                <a:latin typeface="Arial MT"/>
                <a:cs typeface="Arial MT"/>
              </a:rPr>
              <a:t>Fields,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(most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restrictive)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outside an enclosing class. This </a:t>
            </a:r>
            <a:r>
              <a:rPr sz="1000" dirty="0">
                <a:latin typeface="Arial MT"/>
                <a:cs typeface="Arial MT"/>
              </a:rPr>
              <a:t>modifier </a:t>
            </a:r>
            <a:r>
              <a:rPr sz="1000" spc="-5" dirty="0">
                <a:latin typeface="Arial MT"/>
                <a:cs typeface="Arial MT"/>
              </a:rPr>
              <a:t>cannot be used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classes. It also cannot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fields and methods </a:t>
            </a:r>
            <a:r>
              <a:rPr sz="1000" spc="-10" dirty="0">
                <a:latin typeface="Arial MT"/>
                <a:cs typeface="Arial MT"/>
              </a:rPr>
              <a:t>within </a:t>
            </a:r>
            <a:r>
              <a:rPr sz="1000" spc="-5" dirty="0">
                <a:latin typeface="Arial MT"/>
                <a:cs typeface="Arial MT"/>
              </a:rPr>
              <a:t>an interface. A standard design strategy is to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spc="-5" dirty="0">
                <a:latin typeface="Arial MT"/>
                <a:cs typeface="Arial MT"/>
              </a:rPr>
              <a:t>all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them.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40"/>
              </a:lnSpc>
              <a:spcBef>
                <a:spcPts val="940"/>
              </a:spcBef>
            </a:pPr>
            <a:r>
              <a:rPr sz="1000" spc="-5" dirty="0">
                <a:latin typeface="Arial MT"/>
                <a:cs typeface="Arial MT"/>
              </a:rPr>
              <a:t>protected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modifier</a:t>
            </a:r>
            <a:endParaRPr sz="1000">
              <a:latin typeface="Arial MT"/>
              <a:cs typeface="Arial MT"/>
            </a:endParaRPr>
          </a:p>
          <a:p>
            <a:pPr marL="12700" marR="188595">
              <a:lnSpc>
                <a:spcPct val="90100"/>
              </a:lnSpc>
              <a:spcBef>
                <a:spcPts val="60"/>
              </a:spcBef>
            </a:pPr>
            <a:r>
              <a:rPr sz="1000" spc="-5" dirty="0">
                <a:latin typeface="Arial MT"/>
                <a:cs typeface="Arial MT"/>
              </a:rPr>
              <a:t>Fields,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 protected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 by subclasses in other packages. Classes in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package can also access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protected fields, methods and constructors, </a:t>
            </a:r>
            <a:r>
              <a:rPr sz="1000" spc="-10" dirty="0">
                <a:latin typeface="Arial MT"/>
                <a:cs typeface="Arial MT"/>
              </a:rPr>
              <a:t>even if </a:t>
            </a:r>
            <a:r>
              <a:rPr sz="1000" spc="-5" dirty="0">
                <a:latin typeface="Arial MT"/>
                <a:cs typeface="Arial MT"/>
              </a:rPr>
              <a:t>they are not a subclass of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protected member’s class. This modifier cannot be used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classes. It also </a:t>
            </a:r>
            <a:r>
              <a:rPr sz="1000" spc="-10" dirty="0">
                <a:latin typeface="Arial MT"/>
                <a:cs typeface="Arial MT"/>
              </a:rPr>
              <a:t>cannot be </a:t>
            </a:r>
            <a:r>
              <a:rPr sz="1000" spc="-5" dirty="0">
                <a:latin typeface="Arial MT"/>
                <a:cs typeface="Arial MT"/>
              </a:rPr>
              <a:t> 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interface.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40"/>
              </a:lnSpc>
              <a:spcBef>
                <a:spcPts val="960"/>
              </a:spcBef>
            </a:pP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modifier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ts val="1080"/>
              </a:lnSpc>
              <a:spcBef>
                <a:spcPts val="75"/>
              </a:spcBef>
            </a:pP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“no access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modifier</a:t>
            </a:r>
            <a:r>
              <a:rPr sz="1000" spc="-10" dirty="0">
                <a:latin typeface="Arial MT"/>
                <a:cs typeface="Arial MT"/>
              </a:rPr>
              <a:t>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present”.</a:t>
            </a:r>
            <a:r>
              <a:rPr sz="1000" spc="-10" dirty="0">
                <a:latin typeface="Arial MT"/>
                <a:cs typeface="Arial MT"/>
              </a:rPr>
              <a:t> Any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field, 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 that has no declared access </a:t>
            </a:r>
            <a:r>
              <a:rPr sz="1000" dirty="0">
                <a:latin typeface="Arial MT"/>
                <a:cs typeface="Arial MT"/>
              </a:rPr>
              <a:t>modifier </a:t>
            </a:r>
            <a:r>
              <a:rPr sz="1000" spc="-5" dirty="0">
                <a:latin typeface="Arial MT"/>
                <a:cs typeface="Arial MT"/>
              </a:rPr>
              <a:t>is accessible only by classes in the 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modifier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fields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 MT"/>
              <a:cs typeface="Arial MT"/>
            </a:endParaRPr>
          </a:p>
          <a:p>
            <a:pPr marL="12700" marR="177800">
              <a:lnSpc>
                <a:spcPts val="108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applicable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members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levels: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public.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05"/>
              </a:lnSpc>
            </a:pP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 as public,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accessible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80"/>
              </a:lnSpc>
            </a:pP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-5" dirty="0">
                <a:latin typeface="Arial MT"/>
                <a:cs typeface="Arial MT"/>
              </a:rPr>
              <a:t> 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40"/>
              </a:lnSpc>
            </a:pPr>
            <a:r>
              <a:rPr sz="1000" spc="-5" dirty="0">
                <a:latin typeface="Arial MT"/>
                <a:cs typeface="Arial MT"/>
              </a:rPr>
              <a:t>package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603496"/>
            <a:ext cx="4580890" cy="2637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Protection: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855"/>
              </a:spcBef>
            </a:pPr>
            <a:r>
              <a:rPr sz="1000" spc="-5" dirty="0">
                <a:latin typeface="Arial MT"/>
                <a:cs typeface="Arial MT"/>
              </a:rPr>
              <a:t>Classes and packages are both </a:t>
            </a:r>
            <a:r>
              <a:rPr sz="1000" dirty="0">
                <a:latin typeface="Arial MT"/>
                <a:cs typeface="Arial MT"/>
              </a:rPr>
              <a:t>means </a:t>
            </a:r>
            <a:r>
              <a:rPr sz="1000" spc="-5" dirty="0">
                <a:latin typeface="Arial MT"/>
                <a:cs typeface="Arial MT"/>
              </a:rPr>
              <a:t>of encapsulating and containing the </a:t>
            </a:r>
            <a:r>
              <a:rPr sz="1000" dirty="0">
                <a:latin typeface="Arial MT"/>
                <a:cs typeface="Arial MT"/>
              </a:rPr>
              <a:t>name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space and scope of variables and methods. Packages act as containers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 Classes act as containers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data and code. Accessibility in java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specified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respect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interplay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between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addresses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five categories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visibility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members.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 MT"/>
              <a:cs typeface="Arial MT"/>
            </a:endParaRPr>
          </a:p>
          <a:p>
            <a:pPr marL="495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Same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endParaRPr sz="1000">
              <a:latin typeface="Arial MT"/>
              <a:cs typeface="Arial MT"/>
            </a:endParaRPr>
          </a:p>
          <a:p>
            <a:pPr marL="495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Subclass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endParaRPr sz="1000">
              <a:latin typeface="Arial MT"/>
              <a:cs typeface="Arial MT"/>
            </a:endParaRPr>
          </a:p>
          <a:p>
            <a:pPr marL="49530" marR="24212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Non-subclasses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different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endParaRPr sz="1000">
              <a:latin typeface="Arial MT"/>
              <a:cs typeface="Arial MT"/>
            </a:endParaRPr>
          </a:p>
          <a:p>
            <a:pPr marL="495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neither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Arial MT"/>
                <a:cs typeface="Arial MT"/>
              </a:rPr>
              <a:t>See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diagram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five categories.</a:t>
            </a:r>
            <a:endParaRPr sz="1000">
              <a:latin typeface="Arial MT"/>
              <a:cs typeface="Arial MT"/>
            </a:endParaRPr>
          </a:p>
          <a:p>
            <a:pPr marL="12700" marR="17970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There are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packages P1 and P2. Package P1 contains Class A, B and C. B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inherits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A. Package P2 contains Class G and F. G inherits from A. </a:t>
            </a:r>
            <a:r>
              <a:rPr sz="1000" dirty="0">
                <a:latin typeface="Arial MT"/>
                <a:cs typeface="Arial MT"/>
              </a:rPr>
              <a:t>Which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comes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category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A,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described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below: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7902" y="7652131"/>
            <a:ext cx="40189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Same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Subclass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B)</a:t>
            </a:r>
            <a:endParaRPr sz="1000">
              <a:latin typeface="Arial MT"/>
              <a:cs typeface="Arial MT"/>
            </a:endParaRPr>
          </a:p>
          <a:p>
            <a:pPr marL="12700" marR="13385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Non-subclasses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C)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different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neither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(Class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500126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Class basically holds blueprint of Objects. In order to create and instantiate objects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structure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 constructor looks similar to a method. Constructors are used to create objects of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must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at least 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676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facilitate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714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Default</a:t>
            </a:r>
            <a:r>
              <a:rPr sz="1000" spc="-5" dirty="0">
                <a:latin typeface="Arial MT"/>
                <a:cs typeface="Arial MT"/>
              </a:rPr>
              <a:t> Constructor: 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doesn’t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declare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constructor, compiler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adds</a:t>
            </a:r>
            <a:r>
              <a:rPr sz="1000" spc="-5" dirty="0">
                <a:latin typeface="Arial MT"/>
                <a:cs typeface="Arial MT"/>
              </a:rPr>
              <a:t> 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 class. This constructor is called as default constructor.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default constructor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default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7929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dirty="0">
                <a:latin typeface="Arial MT"/>
                <a:cs typeface="Arial MT"/>
              </a:rPr>
              <a:t>demo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 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(no-arg)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spc="-10" dirty="0">
                <a:latin typeface="Arial MT"/>
                <a:cs typeface="Arial MT"/>
              </a:rPr>
              <a:t>well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takes </a:t>
            </a:r>
            <a:r>
              <a:rPr sz="1000" spc="-5" dirty="0">
                <a:latin typeface="Arial MT"/>
                <a:cs typeface="Arial MT"/>
              </a:rPr>
              <a:t>3 parameters. Three box objects are created </a:t>
            </a:r>
            <a:r>
              <a:rPr sz="1000" spc="-10" dirty="0">
                <a:latin typeface="Arial MT"/>
                <a:cs typeface="Arial MT"/>
              </a:rPr>
              <a:t>with initialization </a:t>
            </a:r>
            <a:r>
              <a:rPr sz="1000" spc="-5" dirty="0">
                <a:latin typeface="Arial MT"/>
                <a:cs typeface="Arial MT"/>
              </a:rPr>
              <a:t>done using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setter methods.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9549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shadowing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instance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Therefore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spc="-5" dirty="0">
                <a:latin typeface="Arial MT"/>
                <a:cs typeface="Arial MT"/>
              </a:rPr>
              <a:t>difference </a:t>
            </a:r>
            <a:r>
              <a:rPr sz="1000" spc="-10" dirty="0">
                <a:latin typeface="Arial MT"/>
                <a:cs typeface="Arial MT"/>
              </a:rPr>
              <a:t>between </a:t>
            </a:r>
            <a:r>
              <a:rPr sz="1000" spc="-5" dirty="0">
                <a:latin typeface="Arial MT"/>
                <a:cs typeface="Arial MT"/>
              </a:rPr>
              <a:t>the local variables/parameters and instance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invoke constructor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1972" y="6001511"/>
            <a:ext cx="4288790" cy="1841500"/>
          </a:xfrm>
          <a:custGeom>
            <a:avLst/>
            <a:gdLst/>
            <a:ahLst/>
            <a:cxnLst/>
            <a:rect l="l" t="t" r="r" b="b"/>
            <a:pathLst>
              <a:path w="4288790" h="1841500">
                <a:moveTo>
                  <a:pt x="0" y="306832"/>
                </a:moveTo>
                <a:lnTo>
                  <a:pt x="4017" y="257072"/>
                </a:lnTo>
                <a:lnTo>
                  <a:pt x="15646" y="209864"/>
                </a:lnTo>
                <a:lnTo>
                  <a:pt x="34255" y="165842"/>
                </a:lnTo>
                <a:lnTo>
                  <a:pt x="59212" y="125638"/>
                </a:lnTo>
                <a:lnTo>
                  <a:pt x="89884" y="89884"/>
                </a:lnTo>
                <a:lnTo>
                  <a:pt x="125638" y="59212"/>
                </a:lnTo>
                <a:lnTo>
                  <a:pt x="165842" y="34255"/>
                </a:lnTo>
                <a:lnTo>
                  <a:pt x="209864" y="15646"/>
                </a:lnTo>
                <a:lnTo>
                  <a:pt x="257072" y="4017"/>
                </a:lnTo>
                <a:lnTo>
                  <a:pt x="306831" y="0"/>
                </a:lnTo>
                <a:lnTo>
                  <a:pt x="3981704" y="0"/>
                </a:lnTo>
                <a:lnTo>
                  <a:pt x="4031463" y="4017"/>
                </a:lnTo>
                <a:lnTo>
                  <a:pt x="4078671" y="15646"/>
                </a:lnTo>
                <a:lnTo>
                  <a:pt x="4122693" y="34255"/>
                </a:lnTo>
                <a:lnTo>
                  <a:pt x="4162897" y="59212"/>
                </a:lnTo>
                <a:lnTo>
                  <a:pt x="4198651" y="89884"/>
                </a:lnTo>
                <a:lnTo>
                  <a:pt x="4229323" y="125638"/>
                </a:lnTo>
                <a:lnTo>
                  <a:pt x="4254280" y="165842"/>
                </a:lnTo>
                <a:lnTo>
                  <a:pt x="4272889" y="209864"/>
                </a:lnTo>
                <a:lnTo>
                  <a:pt x="4284518" y="257072"/>
                </a:lnTo>
                <a:lnTo>
                  <a:pt x="4288536" y="306832"/>
                </a:lnTo>
                <a:lnTo>
                  <a:pt x="4288536" y="1534160"/>
                </a:lnTo>
                <a:lnTo>
                  <a:pt x="4284518" y="1583919"/>
                </a:lnTo>
                <a:lnTo>
                  <a:pt x="4272889" y="1631127"/>
                </a:lnTo>
                <a:lnTo>
                  <a:pt x="4254280" y="1675149"/>
                </a:lnTo>
                <a:lnTo>
                  <a:pt x="4229323" y="1715353"/>
                </a:lnTo>
                <a:lnTo>
                  <a:pt x="4198651" y="1751107"/>
                </a:lnTo>
                <a:lnTo>
                  <a:pt x="4162897" y="1781779"/>
                </a:lnTo>
                <a:lnTo>
                  <a:pt x="4122693" y="1806736"/>
                </a:lnTo>
                <a:lnTo>
                  <a:pt x="4078671" y="1825345"/>
                </a:lnTo>
                <a:lnTo>
                  <a:pt x="4031463" y="1836974"/>
                </a:lnTo>
                <a:lnTo>
                  <a:pt x="3981704" y="1840992"/>
                </a:lnTo>
                <a:lnTo>
                  <a:pt x="306831" y="1840992"/>
                </a:lnTo>
                <a:lnTo>
                  <a:pt x="257072" y="1836974"/>
                </a:lnTo>
                <a:lnTo>
                  <a:pt x="209864" y="1825345"/>
                </a:lnTo>
                <a:lnTo>
                  <a:pt x="165842" y="1806736"/>
                </a:lnTo>
                <a:lnTo>
                  <a:pt x="125638" y="1781779"/>
                </a:lnTo>
                <a:lnTo>
                  <a:pt x="89884" y="1751107"/>
                </a:lnTo>
                <a:lnTo>
                  <a:pt x="59212" y="1715353"/>
                </a:lnTo>
                <a:lnTo>
                  <a:pt x="34255" y="1675149"/>
                </a:lnTo>
                <a:lnTo>
                  <a:pt x="15646" y="1631127"/>
                </a:lnTo>
                <a:lnTo>
                  <a:pt x="4017" y="1583919"/>
                </a:lnTo>
                <a:lnTo>
                  <a:pt x="0" y="1534160"/>
                </a:lnTo>
                <a:lnTo>
                  <a:pt x="0" y="306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4838" y="6679183"/>
            <a:ext cx="18554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//chaining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7827" y="6069584"/>
            <a:ext cx="12185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469900" marR="199390" algn="just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nt </a:t>
            </a:r>
            <a:r>
              <a:rPr sz="1000" dirty="0">
                <a:latin typeface="Arial MT"/>
                <a:cs typeface="Arial MT"/>
              </a:rPr>
              <a:t>x</a:t>
            </a:r>
            <a:r>
              <a:rPr sz="1000" spc="-5" dirty="0">
                <a:latin typeface="Arial MT"/>
                <a:cs typeface="Arial MT"/>
              </a:rPr>
              <a:t>Cord;  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nt </a:t>
            </a:r>
            <a:r>
              <a:rPr sz="1000" spc="-35" dirty="0">
                <a:latin typeface="Arial MT"/>
                <a:cs typeface="Arial MT"/>
              </a:rPr>
              <a:t>y</a:t>
            </a:r>
            <a:r>
              <a:rPr sz="1000" spc="-5" dirty="0">
                <a:latin typeface="Arial MT"/>
                <a:cs typeface="Arial MT"/>
              </a:rPr>
              <a:t>Cor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5" dirty="0">
                <a:latin typeface="Arial MT"/>
                <a:cs typeface="Arial MT"/>
              </a:rPr>
              <a:t>;  Point()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67881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this(0,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0);</a:t>
            </a:r>
            <a:endParaRPr sz="1000">
              <a:latin typeface="Arial MT"/>
              <a:cs typeface="Arial MT"/>
            </a:endParaRPr>
          </a:p>
          <a:p>
            <a:pPr marR="227965" algn="ct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7902" y="6983983"/>
            <a:ext cx="3299460" cy="1303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5085" marR="617855" indent="-1752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Point(int xCord,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yCord)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this.xCord = xCord;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this.yCord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</a:t>
            </a:r>
            <a:r>
              <a:rPr sz="1000" spc="-10" dirty="0">
                <a:latin typeface="Arial MT"/>
                <a:cs typeface="Arial MT"/>
              </a:rPr>
              <a:t>yCord;</a:t>
            </a:r>
            <a:endParaRPr sz="1000">
              <a:latin typeface="Arial MT"/>
              <a:cs typeface="Arial MT"/>
            </a:endParaRPr>
          </a:p>
          <a:p>
            <a:pPr marL="11398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6826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Note: 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94097"/>
              <a:ext cx="4799076" cy="35203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9060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Variables and methods </a:t>
            </a:r>
            <a:r>
              <a:rPr sz="1000" dirty="0">
                <a:latin typeface="Arial MT"/>
                <a:cs typeface="Arial MT"/>
              </a:rPr>
              <a:t>marked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static </a:t>
            </a:r>
            <a:r>
              <a:rPr sz="1000" dirty="0">
                <a:latin typeface="Arial MT"/>
                <a:cs typeface="Arial MT"/>
              </a:rPr>
              <a:t>modifier </a:t>
            </a:r>
            <a:r>
              <a:rPr sz="1000" spc="-5" dirty="0">
                <a:latin typeface="Arial MT"/>
                <a:cs typeface="Arial MT"/>
              </a:rPr>
              <a:t>belong to the class rather than any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particular instance. Ie,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do not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to instantiate the class to invoke a static method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50024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Objectives:</a:t>
            </a:r>
            <a:endParaRPr sz="1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introduces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fundamentals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Language.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 MT"/>
              <a:cs typeface="Arial MT"/>
            </a:endParaRPr>
          </a:p>
          <a:p>
            <a:pPr marL="469900" marR="2616200" indent="-4572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 4: Classes and Objects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4.1: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4.2: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</a:t>
            </a:r>
            <a:endParaRPr sz="1000" dirty="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 startAt="3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Specifiers</a:t>
            </a:r>
            <a:endParaRPr sz="1000" dirty="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 startAt="3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</a:t>
            </a:r>
            <a:endParaRPr sz="1000" dirty="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 startAt="3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endParaRPr sz="1000" dirty="0">
              <a:latin typeface="Arial MT"/>
              <a:cs typeface="Arial MT"/>
            </a:endParaRPr>
          </a:p>
          <a:p>
            <a:pPr marL="469900" marR="2545715" lvl="1">
              <a:lnSpc>
                <a:spcPct val="100000"/>
              </a:lnSpc>
              <a:buSzPct val="90000"/>
              <a:buAutoNum type="arabicPeriod" startAt="3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Memory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Management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4.7: using static </a:t>
            </a:r>
            <a:r>
              <a:rPr sz="1000" spc="-10" dirty="0">
                <a:latin typeface="Arial MT"/>
                <a:cs typeface="Arial MT"/>
              </a:rPr>
              <a:t>keyword </a:t>
            </a:r>
            <a:r>
              <a:rPr sz="1000" spc="-5" dirty="0">
                <a:latin typeface="Arial MT"/>
                <a:cs typeface="Arial MT"/>
              </a:rPr>
              <a:t> 4.8: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Enums</a:t>
            </a:r>
            <a:endParaRPr sz="1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4.9: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81075"/>
              <a:ext cx="4799076" cy="3396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1295400"/>
            <a:ext cx="1263649" cy="2743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74472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main()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 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JVM.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Making 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means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JVM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instance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 </a:t>
            </a:r>
            <a:r>
              <a:rPr sz="1000" spc="-10" dirty="0">
                <a:latin typeface="Arial MT"/>
                <a:cs typeface="Arial MT"/>
              </a:rPr>
              <a:t>running</a:t>
            </a:r>
            <a:r>
              <a:rPr sz="1000" spc="-5" dirty="0">
                <a:latin typeface="Arial MT"/>
                <a:cs typeface="Arial MT"/>
              </a:rPr>
              <a:t> code.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 </a:t>
            </a:r>
            <a:r>
              <a:rPr sz="1000" spc="-10" dirty="0">
                <a:latin typeface="Arial MT"/>
                <a:cs typeface="Arial MT"/>
              </a:rPr>
              <a:t>initialization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normal</a:t>
            </a:r>
            <a:r>
              <a:rPr sz="1000" spc="-5" dirty="0">
                <a:latin typeface="Arial MT"/>
                <a:cs typeface="Arial MT"/>
              </a:rPr>
              <a:t> block of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enclosed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braces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 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preceded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10" dirty="0">
                <a:latin typeface="Arial MT"/>
                <a:cs typeface="Arial MT"/>
              </a:rPr>
              <a:t> keyword.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appear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anywhere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body.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normally 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initialize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89519"/>
              <a:ext cx="4799076" cy="35249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5024120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Initializing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redundant.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field,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explicitly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redundant,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even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cause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performed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twice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(depending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compiler). Declaring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initializing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null,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instance,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necessary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27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(It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recalling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initial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 variables).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Constructors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 overridables.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Beware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mistaken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 re-declares.</a:t>
            </a:r>
            <a:endParaRPr sz="1000">
              <a:latin typeface="Arial MT"/>
              <a:cs typeface="Arial MT"/>
            </a:endParaRPr>
          </a:p>
          <a:p>
            <a:pPr marL="12700" marR="952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Beware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mistake,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hard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track </a:t>
            </a:r>
            <a:r>
              <a:rPr sz="1000" spc="-10" dirty="0">
                <a:latin typeface="Arial MT"/>
                <a:cs typeface="Arial MT"/>
              </a:rPr>
              <a:t>down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mistakenly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redeclared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body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referenced,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rather 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temporary local variable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same name.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common </a:t>
            </a:r>
            <a:r>
              <a:rPr sz="1000" spc="-5" dirty="0">
                <a:latin typeface="Arial MT"/>
                <a:cs typeface="Arial MT"/>
              </a:rPr>
              <a:t>symptom of this problem is 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stack trace indicates that a field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null, but a cursory examination of the code </a:t>
            </a:r>
            <a:r>
              <a:rPr sz="1000" dirty="0">
                <a:latin typeface="Arial MT"/>
                <a:cs typeface="Arial MT"/>
              </a:rPr>
              <a:t>makes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seem 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field has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correctly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632" y="6454140"/>
            <a:ext cx="5104130" cy="1455420"/>
          </a:xfrm>
          <a:custGeom>
            <a:avLst/>
            <a:gdLst/>
            <a:ahLst/>
            <a:cxnLst/>
            <a:rect l="l" t="t" r="r" b="b"/>
            <a:pathLst>
              <a:path w="5104130" h="1455420">
                <a:moveTo>
                  <a:pt x="0" y="242570"/>
                </a:moveTo>
                <a:lnTo>
                  <a:pt x="4927" y="193678"/>
                </a:lnTo>
                <a:lnTo>
                  <a:pt x="19059" y="148143"/>
                </a:lnTo>
                <a:lnTo>
                  <a:pt x="41422" y="106939"/>
                </a:lnTo>
                <a:lnTo>
                  <a:pt x="71040" y="71040"/>
                </a:lnTo>
                <a:lnTo>
                  <a:pt x="106939" y="41422"/>
                </a:lnTo>
                <a:lnTo>
                  <a:pt x="148143" y="19059"/>
                </a:lnTo>
                <a:lnTo>
                  <a:pt x="193678" y="4927"/>
                </a:lnTo>
                <a:lnTo>
                  <a:pt x="242569" y="0"/>
                </a:lnTo>
                <a:lnTo>
                  <a:pt x="4861306" y="0"/>
                </a:lnTo>
                <a:lnTo>
                  <a:pt x="4910197" y="4927"/>
                </a:lnTo>
                <a:lnTo>
                  <a:pt x="4955732" y="19059"/>
                </a:lnTo>
                <a:lnTo>
                  <a:pt x="4996936" y="41422"/>
                </a:lnTo>
                <a:lnTo>
                  <a:pt x="5032835" y="71040"/>
                </a:lnTo>
                <a:lnTo>
                  <a:pt x="5062453" y="106939"/>
                </a:lnTo>
                <a:lnTo>
                  <a:pt x="5084816" y="148143"/>
                </a:lnTo>
                <a:lnTo>
                  <a:pt x="5098948" y="193678"/>
                </a:lnTo>
                <a:lnTo>
                  <a:pt x="5103876" y="242570"/>
                </a:lnTo>
                <a:lnTo>
                  <a:pt x="5103876" y="1212850"/>
                </a:lnTo>
                <a:lnTo>
                  <a:pt x="5098948" y="1261741"/>
                </a:lnTo>
                <a:lnTo>
                  <a:pt x="5084816" y="1307276"/>
                </a:lnTo>
                <a:lnTo>
                  <a:pt x="5062453" y="1348480"/>
                </a:lnTo>
                <a:lnTo>
                  <a:pt x="5032835" y="1384379"/>
                </a:lnTo>
                <a:lnTo>
                  <a:pt x="4996936" y="1413997"/>
                </a:lnTo>
                <a:lnTo>
                  <a:pt x="4955732" y="1436360"/>
                </a:lnTo>
                <a:lnTo>
                  <a:pt x="4910197" y="1450492"/>
                </a:lnTo>
                <a:lnTo>
                  <a:pt x="4861306" y="1455420"/>
                </a:lnTo>
                <a:lnTo>
                  <a:pt x="242569" y="1455420"/>
                </a:lnTo>
                <a:lnTo>
                  <a:pt x="193678" y="1450492"/>
                </a:lnTo>
                <a:lnTo>
                  <a:pt x="148143" y="1436360"/>
                </a:lnTo>
                <a:lnTo>
                  <a:pt x="106939" y="1413997"/>
                </a:lnTo>
                <a:lnTo>
                  <a:pt x="71040" y="1384379"/>
                </a:lnTo>
                <a:lnTo>
                  <a:pt x="41422" y="1348480"/>
                </a:lnTo>
                <a:lnTo>
                  <a:pt x="19059" y="1307276"/>
                </a:lnTo>
                <a:lnTo>
                  <a:pt x="4927" y="1261741"/>
                </a:lnTo>
                <a:lnTo>
                  <a:pt x="0" y="1212850"/>
                </a:lnTo>
                <a:lnTo>
                  <a:pt x="0" y="2425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7902" y="4603496"/>
            <a:ext cx="500951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Declare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2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Use static,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variable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going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reduces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memory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endParaRPr sz="1000">
              <a:latin typeface="Arial MT"/>
              <a:cs typeface="Arial MT"/>
            </a:endParaRPr>
          </a:p>
          <a:p>
            <a:pPr marL="12700" marR="20224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object. A single copy is shared among all the objects.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Static, final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private 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faster.</a:t>
            </a:r>
            <a:endParaRPr sz="1000">
              <a:latin typeface="Arial MT"/>
              <a:cs typeface="Arial MT"/>
            </a:endParaRPr>
          </a:p>
          <a:p>
            <a:pPr marL="12700" marR="1460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Static,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functions 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treated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inline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resolved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faster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resolutions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So, if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not to be overridden by the sub class then define it as final, static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possible, use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 conditions.</a:t>
            </a:r>
            <a:endParaRPr sz="1000">
              <a:latin typeface="Arial MT"/>
              <a:cs typeface="Arial MT"/>
            </a:endParaRPr>
          </a:p>
          <a:p>
            <a:pPr marL="12700" marR="1676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Conditional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useful.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compilation gets rid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run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resolution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their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values.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 MT"/>
              <a:cs typeface="Arial MT"/>
            </a:endParaRPr>
          </a:p>
          <a:p>
            <a:pPr marL="61849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80899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static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constA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1;</a:t>
            </a:r>
            <a:endParaRPr sz="1100">
              <a:latin typeface="Arial MT"/>
              <a:cs typeface="Arial MT"/>
            </a:endParaRPr>
          </a:p>
          <a:p>
            <a:pPr marL="61849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61849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73279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static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main(String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arg[])</a:t>
            </a:r>
            <a:r>
              <a:rPr sz="1100" spc="2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001394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(A.constA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1)</a:t>
            </a:r>
            <a:r>
              <a:rPr sz="1100" spc="3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System.out.println("inside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");</a:t>
            </a:r>
            <a:endParaRPr sz="1100">
              <a:latin typeface="Arial MT"/>
              <a:cs typeface="Arial MT"/>
            </a:endParaRPr>
          </a:p>
          <a:p>
            <a:pPr marL="73279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61849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checked.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condition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involves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(constant),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 </a:t>
            </a:r>
            <a:r>
              <a:rPr sz="1000" spc="-10" dirty="0">
                <a:latin typeface="Arial MT"/>
                <a:cs typeface="Arial MT"/>
              </a:rPr>
              <a:t>resolving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condition </a:t>
            </a:r>
            <a:r>
              <a:rPr sz="1000" spc="-5" dirty="0">
                <a:latin typeface="Arial MT"/>
                <a:cs typeface="Arial MT"/>
              </a:rPr>
              <a:t> 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done at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runtime,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save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time.</a:t>
            </a:r>
            <a:r>
              <a:rPr sz="1000" spc="-5" dirty="0">
                <a:latin typeface="Arial MT"/>
                <a:cs typeface="Arial MT"/>
              </a:rPr>
              <a:t> But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"constA"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ensure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both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compiled.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89519"/>
              <a:ext cx="4799076" cy="35249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62764"/>
              <a:ext cx="4799076" cy="34516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81075"/>
              <a:ext cx="4799076" cy="3396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85653"/>
              <a:ext cx="4799076" cy="33921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93014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139" indent="1752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Classes describe objects that share characteristics, methods, relationships,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semantics. Each class has a name, attributes (its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determine state of an object),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behavior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object).</a:t>
            </a:r>
            <a:endParaRPr sz="1000">
              <a:latin typeface="Arial MT"/>
              <a:cs typeface="Arial MT"/>
            </a:endParaRPr>
          </a:p>
          <a:p>
            <a:pPr marL="12700" marR="174625" indent="17526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What </a:t>
            </a:r>
            <a:r>
              <a:rPr sz="1000" spc="-5" dirty="0">
                <a:latin typeface="Arial MT"/>
                <a:cs typeface="Arial MT"/>
              </a:rPr>
              <a:t>is the relationship </a:t>
            </a:r>
            <a:r>
              <a:rPr sz="1000" spc="-10" dirty="0">
                <a:latin typeface="Arial MT"/>
                <a:cs typeface="Arial MT"/>
              </a:rPr>
              <a:t>between </a:t>
            </a:r>
            <a:r>
              <a:rPr sz="1000" spc="-5" dirty="0">
                <a:latin typeface="Arial MT"/>
                <a:cs typeface="Arial MT"/>
              </a:rPr>
              <a:t>objects and classes? </a:t>
            </a:r>
            <a:r>
              <a:rPr sz="1000" spc="5" dirty="0">
                <a:latin typeface="Arial MT"/>
                <a:cs typeface="Arial MT"/>
              </a:rPr>
              <a:t>What </a:t>
            </a:r>
            <a:r>
              <a:rPr sz="1000" spc="-5" dirty="0">
                <a:latin typeface="Arial MT"/>
                <a:cs typeface="Arial MT"/>
              </a:rPr>
              <a:t>exists in real world 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classify these objects on the basis of commonality of structure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behavior,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result 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</a:t>
            </a:r>
            <a:endParaRPr sz="1000">
              <a:latin typeface="Arial MT"/>
              <a:cs typeface="Arial MT"/>
            </a:endParaRPr>
          </a:p>
          <a:p>
            <a:pPr marL="12700" marR="5080" indent="1752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“logical”.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don’t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world.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software </a:t>
            </a:r>
            <a:r>
              <a:rPr sz="1000" dirty="0">
                <a:latin typeface="Arial MT"/>
                <a:cs typeface="Arial MT"/>
              </a:rPr>
              <a:t> programs,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the classes that get defined </a:t>
            </a:r>
            <a:r>
              <a:rPr sz="1000" dirty="0">
                <a:latin typeface="Arial MT"/>
                <a:cs typeface="Arial MT"/>
              </a:rPr>
              <a:t>first. </a:t>
            </a:r>
            <a:r>
              <a:rPr sz="1000" spc="-5" dirty="0">
                <a:latin typeface="Arial MT"/>
                <a:cs typeface="Arial MT"/>
              </a:rPr>
              <a:t>These classes serve as a blueprint from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created.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111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Reference: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OOP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material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5" dirty="0">
                <a:latin typeface="Arial MT"/>
                <a:cs typeface="Arial MT"/>
              </a:rPr>
              <a:t> 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discussion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Object-Oriented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Concept.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 Java does 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outside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C++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does).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95300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1125" indent="1047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 Java class </a:t>
            </a:r>
            <a:r>
              <a:rPr sz="100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consist of the components as listed in the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slide. Fields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are primary components of any class and are termed as </a:t>
            </a:r>
            <a:r>
              <a:rPr sz="1000" dirty="0">
                <a:latin typeface="Arial MT"/>
                <a:cs typeface="Arial MT"/>
              </a:rPr>
              <a:t>members </a:t>
            </a:r>
            <a:r>
              <a:rPr sz="1000" spc="-5" dirty="0">
                <a:latin typeface="Arial MT"/>
                <a:cs typeface="Arial MT"/>
              </a:rPr>
              <a:t>of class. 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zero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members.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 class methods are categorized as business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or getters/setters. A business 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usually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business logic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problem/requirement.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996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getter/setter usually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 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properties/attributes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property</a:t>
            </a:r>
            <a:r>
              <a:rPr sz="1000" spc="-10" dirty="0">
                <a:latin typeface="Arial MT"/>
                <a:cs typeface="Arial MT"/>
              </a:rPr>
              <a:t> given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below:</a:t>
            </a:r>
            <a:endParaRPr sz="10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name;</a:t>
            </a:r>
            <a:endParaRPr sz="10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//getter</a:t>
            </a:r>
            <a:endParaRPr sz="10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getName()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name;}</a:t>
            </a:r>
            <a:endParaRPr sz="10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//setter</a:t>
            </a:r>
            <a:endParaRPr sz="1000">
              <a:latin typeface="Arial MT"/>
              <a:cs typeface="Arial MT"/>
            </a:endParaRPr>
          </a:p>
          <a:p>
            <a:pPr marL="12700" marR="102870" indent="18288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setName(String </a:t>
            </a:r>
            <a:r>
              <a:rPr sz="1000" dirty="0">
                <a:latin typeface="Arial MT"/>
                <a:cs typeface="Arial MT"/>
              </a:rPr>
              <a:t>name)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{this.name=name;}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boolean properties,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getter</a:t>
            </a:r>
            <a:r>
              <a:rPr sz="1000" dirty="0">
                <a:latin typeface="Arial MT"/>
                <a:cs typeface="Arial MT"/>
              </a:rPr>
              <a:t> format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isXXX()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7526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Constructors are special methods (having </a:t>
            </a:r>
            <a:r>
              <a:rPr sz="1000" dirty="0">
                <a:latin typeface="Arial MT"/>
                <a:cs typeface="Arial MT"/>
              </a:rPr>
              <a:t>same name </a:t>
            </a:r>
            <a:r>
              <a:rPr sz="1000" spc="-5" dirty="0">
                <a:latin typeface="Arial MT"/>
                <a:cs typeface="Arial MT"/>
              </a:rPr>
              <a:t>as the class </a:t>
            </a:r>
            <a:r>
              <a:rPr sz="1000" dirty="0">
                <a:latin typeface="Arial MT"/>
                <a:cs typeface="Arial MT"/>
              </a:rPr>
              <a:t>name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no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return)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are used to create object of class. A class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at least one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constructor.</a:t>
            </a:r>
            <a:endParaRPr sz="1000">
              <a:latin typeface="Arial MT"/>
              <a:cs typeface="Arial MT"/>
            </a:endParaRPr>
          </a:p>
          <a:p>
            <a:pPr marL="12700" marR="57150" indent="104775" algn="just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Initializers </a:t>
            </a:r>
            <a:r>
              <a:rPr sz="1000" spc="-5" dirty="0">
                <a:latin typeface="Arial MT"/>
                <a:cs typeface="Arial MT"/>
              </a:rPr>
              <a:t>are special blocks in class, used to </a:t>
            </a:r>
            <a:r>
              <a:rPr sz="1000" spc="-10" dirty="0">
                <a:latin typeface="Arial MT"/>
                <a:cs typeface="Arial MT"/>
              </a:rPr>
              <a:t>initialize </a:t>
            </a:r>
            <a:r>
              <a:rPr sz="1000" dirty="0">
                <a:latin typeface="Arial MT"/>
                <a:cs typeface="Arial MT"/>
              </a:rPr>
              <a:t>members </a:t>
            </a:r>
            <a:r>
              <a:rPr sz="1000" spc="-5" dirty="0">
                <a:latin typeface="Arial MT"/>
                <a:cs typeface="Arial MT"/>
              </a:rPr>
              <a:t>of class. A class can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 zero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initializers.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95554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Box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new operator followed by the call to constructor of the class is used to create object.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spc="-5" dirty="0">
                <a:latin typeface="Arial MT"/>
                <a:cs typeface="Arial MT"/>
              </a:rPr>
              <a:t> slide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Box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&lt;&lt;call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constructor&gt;&gt;;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3937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Even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though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Box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10" dirty="0">
                <a:latin typeface="Arial MT"/>
                <a:cs typeface="Arial MT"/>
              </a:rPr>
              <a:t>doesn’t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internally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does. This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don’t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declared.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tabLst>
                <a:tab pos="1447800" algn="l"/>
              </a:tabLst>
            </a:pPr>
            <a:r>
              <a:rPr sz="1000" spc="-5" dirty="0">
                <a:latin typeface="Arial MT"/>
                <a:cs typeface="Arial MT"/>
              </a:rPr>
              <a:t>Box()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	}</a:t>
            </a:r>
            <a:endParaRPr sz="1000">
              <a:latin typeface="Arial MT"/>
              <a:cs typeface="Arial MT"/>
            </a:endParaRPr>
          </a:p>
          <a:p>
            <a:pPr marL="12700" marR="336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Once object created,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can access class </a:t>
            </a:r>
            <a:r>
              <a:rPr sz="1000" dirty="0">
                <a:latin typeface="Arial MT"/>
                <a:cs typeface="Arial MT"/>
              </a:rPr>
              <a:t>members </a:t>
            </a:r>
            <a:r>
              <a:rPr sz="1000" spc="-5" dirty="0">
                <a:latin typeface="Arial MT"/>
                <a:cs typeface="Arial MT"/>
              </a:rPr>
              <a:t>using dot operator.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contents 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instantiated 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invoked.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94982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Packages: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83185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small</a:t>
            </a:r>
            <a:r>
              <a:rPr sz="1000" spc="-5" dirty="0">
                <a:latin typeface="Arial MT"/>
                <a:cs typeface="Arial MT"/>
              </a:rPr>
              <a:t> projects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put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 one single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directory.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quick,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harmless.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project gets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bigger,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increase,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putting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tedious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you.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java,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problem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Basically,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 (or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those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another</a:t>
            </a:r>
            <a:r>
              <a:rPr sz="1000" spc="-10" dirty="0">
                <a:latin typeface="Arial MT"/>
                <a:cs typeface="Arial MT"/>
              </a:rPr>
              <a:t> directory.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java.io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carry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I/O,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java.net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deal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Network.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89519"/>
              <a:ext cx="47990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502158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Benefits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Packages:</a:t>
            </a:r>
            <a:endParaRPr sz="1000">
              <a:latin typeface="Arial MT"/>
              <a:cs typeface="Arial MT"/>
            </a:endParaRPr>
          </a:p>
          <a:p>
            <a:pPr marL="12700" marR="558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Prevents </a:t>
            </a:r>
            <a:r>
              <a:rPr sz="1000" spc="-5" dirty="0">
                <a:latin typeface="Arial MT"/>
                <a:cs typeface="Arial MT"/>
              </a:rPr>
              <a:t>name-space </a:t>
            </a:r>
            <a:r>
              <a:rPr sz="1000" spc="-10" dirty="0">
                <a:latin typeface="Arial MT"/>
                <a:cs typeface="Arial MT"/>
              </a:rPr>
              <a:t>collision: </a:t>
            </a:r>
            <a:r>
              <a:rPr sz="1000" spc="-5" dirty="0">
                <a:latin typeface="Arial MT"/>
                <a:cs typeface="Arial MT"/>
              </a:rPr>
              <a:t>One of the </a:t>
            </a:r>
            <a:r>
              <a:rPr sz="1000" dirty="0">
                <a:latin typeface="Arial MT"/>
                <a:cs typeface="Arial MT"/>
              </a:rPr>
              <a:t>many </a:t>
            </a:r>
            <a:r>
              <a:rPr sz="1000" spc="-5" dirty="0">
                <a:latin typeface="Arial MT"/>
                <a:cs typeface="Arial MT"/>
              </a:rPr>
              <a:t>concerns that programmers face today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is, how to ensure that their source code does not conflict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the source code of other </a:t>
            </a:r>
            <a:r>
              <a:rPr sz="1000" dirty="0">
                <a:latin typeface="Arial MT"/>
                <a:cs typeface="Arial MT"/>
              </a:rPr>
              <a:t> programmers.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typical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 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programmers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</a:t>
            </a:r>
            <a:r>
              <a:rPr sz="1000" spc="-10" dirty="0">
                <a:latin typeface="Arial MT"/>
                <a:cs typeface="Arial MT"/>
              </a:rPr>
              <a:t> two </a:t>
            </a:r>
            <a:r>
              <a:rPr sz="1000" spc="-5" dirty="0">
                <a:latin typeface="Arial MT"/>
                <a:cs typeface="Arial MT"/>
              </a:rPr>
              <a:t> distinct 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Suppose,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decide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keeps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inherently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conflict</a:t>
            </a:r>
            <a:r>
              <a:rPr sz="1000" spc="-10" dirty="0">
                <a:latin typeface="Arial MT"/>
                <a:cs typeface="Arial MT"/>
              </a:rPr>
              <a:t> 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API </a:t>
            </a:r>
            <a:r>
              <a:rPr sz="1000" spc="-5" dirty="0">
                <a:latin typeface="Arial MT"/>
                <a:cs typeface="Arial MT"/>
              </a:rPr>
              <a:t>that is used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10" dirty="0">
                <a:latin typeface="Arial MT"/>
                <a:cs typeface="Arial MT"/>
              </a:rPr>
              <a:t>displaying </a:t>
            </a:r>
            <a:r>
              <a:rPr sz="1000" spc="-5" dirty="0">
                <a:latin typeface="Arial MT"/>
                <a:cs typeface="Arial MT"/>
              </a:rPr>
              <a:t>a list of </a:t>
            </a:r>
            <a:r>
              <a:rPr sz="1000" dirty="0">
                <a:latin typeface="Arial MT"/>
                <a:cs typeface="Arial MT"/>
              </a:rPr>
              <a:t>items </a:t>
            </a:r>
            <a:r>
              <a:rPr sz="1000" spc="-5" dirty="0">
                <a:latin typeface="Arial MT"/>
                <a:cs typeface="Arial MT"/>
              </a:rPr>
              <a:t>in a Graphical User Interface.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problem, Java has a simple solution,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is known as namespace management. In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namespace management, each </a:t>
            </a:r>
            <a:r>
              <a:rPr sz="1000" dirty="0">
                <a:latin typeface="Arial MT"/>
                <a:cs typeface="Arial MT"/>
              </a:rPr>
              <a:t>programmer </a:t>
            </a:r>
            <a:r>
              <a:rPr sz="1000" spc="-5" dirty="0">
                <a:latin typeface="Arial MT"/>
                <a:cs typeface="Arial MT"/>
              </a:rPr>
              <a:t>defines their </a:t>
            </a:r>
            <a:r>
              <a:rPr sz="1000" spc="-10" dirty="0">
                <a:latin typeface="Arial MT"/>
                <a:cs typeface="Arial MT"/>
              </a:rPr>
              <a:t>own </a:t>
            </a:r>
            <a:r>
              <a:rPr sz="1000" spc="-5" dirty="0">
                <a:latin typeface="Arial MT"/>
                <a:cs typeface="Arial MT"/>
              </a:rPr>
              <a:t>namespace and places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namespace,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thus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that</a:t>
            </a:r>
            <a:r>
              <a:rPr sz="1000" spc="-10" dirty="0">
                <a:latin typeface="Arial MT"/>
                <a:cs typeface="Arial MT"/>
              </a:rPr>
              <a:t> 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exactly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now distinguishable since they occur in different namespaces. Namespaces are called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greater control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source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codes: Another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important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reason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using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programmers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greater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control over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source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typical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few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thousand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source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medium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scale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applications.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Trying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maintain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difficult,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impossible.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separating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 source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 packages </a:t>
            </a:r>
            <a:r>
              <a:rPr sz="1000" dirty="0">
                <a:latin typeface="Arial MT"/>
                <a:cs typeface="Arial MT"/>
              </a:rPr>
              <a:t>makes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much </a:t>
            </a:r>
            <a:r>
              <a:rPr sz="1000" spc="-5" dirty="0">
                <a:latin typeface="Arial MT"/>
                <a:cs typeface="Arial MT"/>
              </a:rPr>
              <a:t>easier to manage the source code. </a:t>
            </a:r>
            <a:r>
              <a:rPr sz="1000" spc="-10" dirty="0">
                <a:latin typeface="Arial MT"/>
                <a:cs typeface="Arial MT"/>
              </a:rPr>
              <a:t>Usually, </a:t>
            </a:r>
            <a:r>
              <a:rPr sz="1000" spc="-5" dirty="0">
                <a:latin typeface="Arial MT"/>
                <a:cs typeface="Arial MT"/>
              </a:rPr>
              <a:t>related classes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grouped into a single package,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example, all the user interface classes of 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grouped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package.</a:t>
            </a:r>
            <a:endParaRPr sz="1000">
              <a:latin typeface="Arial MT"/>
              <a:cs typeface="Arial MT"/>
            </a:endParaRPr>
          </a:p>
          <a:p>
            <a:pPr marL="12700" marR="16256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Makes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easy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looking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 class 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naturally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able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right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package.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looking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InputStreamReader,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package,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is, java.io.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89519"/>
              <a:ext cx="47990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902" y="4603496"/>
            <a:ext cx="499808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Own </a:t>
            </a:r>
            <a:r>
              <a:rPr sz="1000" spc="-5" dirty="0">
                <a:latin typeface="Arial MT"/>
                <a:cs typeface="Arial MT"/>
              </a:rPr>
              <a:t>Package: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 package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 directory structure mapped on the operating system, hence compilation 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results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directory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structure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com\igate\trg\demo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directory,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</a:t>
            </a:r>
            <a:r>
              <a:rPr sz="1000" dirty="0">
                <a:latin typeface="Arial MT"/>
                <a:cs typeface="Arial MT"/>
              </a:rPr>
              <a:t> 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interface.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Compiling 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Package:</a:t>
            </a:r>
            <a:endParaRPr sz="1000">
              <a:latin typeface="Arial MT"/>
              <a:cs typeface="Arial MT"/>
            </a:endParaRPr>
          </a:p>
          <a:p>
            <a:pPr marL="12700" marR="42100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While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URL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directory,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 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command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dirty="0">
                <a:latin typeface="Arial MT"/>
                <a:cs typeface="Arial MT"/>
              </a:rPr>
              <a:t> command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prompt.</a:t>
            </a:r>
            <a:endParaRPr sz="1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  <a:tabLst>
                <a:tab pos="1722755" algn="l"/>
                <a:tab pos="2036445" algn="l"/>
              </a:tabLst>
            </a:pPr>
            <a:r>
              <a:rPr sz="1000" spc="-10" dirty="0">
                <a:latin typeface="Arial MT"/>
                <a:cs typeface="Arial MT"/>
              </a:rPr>
              <a:t>E:\yourdirectory&gt;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javac	–d	E:\classes</a:t>
            </a:r>
            <a:r>
              <a:rPr sz="1000" spc="49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Balance.java</a:t>
            </a:r>
            <a:endParaRPr sz="1000">
              <a:latin typeface="Arial MT"/>
              <a:cs typeface="Arial MT"/>
            </a:endParaRPr>
          </a:p>
          <a:p>
            <a:pPr marL="12700" marR="48958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E:\.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result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this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command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structure.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grayed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boxes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directories.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9320" y="6632447"/>
            <a:ext cx="711835" cy="14478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140"/>
              </a:lnSpc>
            </a:pPr>
            <a:r>
              <a:rPr sz="1000" spc="-5" dirty="0">
                <a:latin typeface="Arial MT"/>
                <a:cs typeface="Arial MT"/>
              </a:rPr>
              <a:t>E:\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4035" y="6899147"/>
            <a:ext cx="554990" cy="12065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950"/>
              </a:lnSpc>
            </a:pPr>
            <a:r>
              <a:rPr sz="1000" spc="-5" dirty="0">
                <a:latin typeface="Arial MT"/>
                <a:cs typeface="Arial MT"/>
              </a:rPr>
              <a:t>classes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0276" y="7141464"/>
            <a:ext cx="553720" cy="12065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950"/>
              </a:lnSpc>
            </a:pPr>
            <a:r>
              <a:rPr sz="1000" spc="-5" dirty="0">
                <a:latin typeface="Arial MT"/>
                <a:cs typeface="Arial MT"/>
              </a:rPr>
              <a:t>com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991" y="7383780"/>
            <a:ext cx="554990" cy="12065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950"/>
              </a:lnSpc>
            </a:pPr>
            <a:r>
              <a:rPr sz="1000" spc="-5" dirty="0">
                <a:latin typeface="Arial MT"/>
                <a:cs typeface="Arial MT"/>
              </a:rPr>
              <a:t>igate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1984" y="7601711"/>
            <a:ext cx="553720" cy="12192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960"/>
              </a:lnSpc>
            </a:pPr>
            <a:r>
              <a:rPr sz="1000" spc="-5" dirty="0">
                <a:latin typeface="Arial MT"/>
                <a:cs typeface="Arial MT"/>
              </a:rPr>
              <a:t>trg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6700" y="7868411"/>
            <a:ext cx="554990" cy="12192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960"/>
              </a:lnSpc>
            </a:pPr>
            <a:r>
              <a:rPr sz="1000" dirty="0">
                <a:latin typeface="Arial MT"/>
                <a:cs typeface="Arial MT"/>
              </a:rPr>
              <a:t>demo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2940" y="8110728"/>
            <a:ext cx="632460" cy="1219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960"/>
              </a:lnSpc>
            </a:pPr>
            <a:r>
              <a:rPr sz="1000" spc="-5" dirty="0">
                <a:latin typeface="Arial MT"/>
                <a:cs typeface="Arial MT"/>
              </a:rPr>
              <a:t>Balance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7064" y="6777228"/>
            <a:ext cx="157480" cy="146685"/>
          </a:xfrm>
          <a:custGeom>
            <a:avLst/>
            <a:gdLst/>
            <a:ahLst/>
            <a:cxnLst/>
            <a:rect l="l" t="t" r="r" b="b"/>
            <a:pathLst>
              <a:path w="157480" h="146684">
                <a:moveTo>
                  <a:pt x="0" y="0"/>
                </a:moveTo>
                <a:lnTo>
                  <a:pt x="0" y="146304"/>
                </a:lnTo>
              </a:path>
              <a:path w="157480" h="146684">
                <a:moveTo>
                  <a:pt x="0" y="146304"/>
                </a:moveTo>
                <a:lnTo>
                  <a:pt x="156972" y="1463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2532" y="7019543"/>
            <a:ext cx="238125" cy="146685"/>
          </a:xfrm>
          <a:custGeom>
            <a:avLst/>
            <a:gdLst/>
            <a:ahLst/>
            <a:cxnLst/>
            <a:rect l="l" t="t" r="r" b="b"/>
            <a:pathLst>
              <a:path w="238125" h="146684">
                <a:moveTo>
                  <a:pt x="0" y="0"/>
                </a:moveTo>
                <a:lnTo>
                  <a:pt x="0" y="146303"/>
                </a:lnTo>
              </a:path>
              <a:path w="238125" h="146684">
                <a:moveTo>
                  <a:pt x="0" y="146303"/>
                </a:moveTo>
                <a:lnTo>
                  <a:pt x="237744" y="1463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8020" y="7261859"/>
            <a:ext cx="157480" cy="146685"/>
          </a:xfrm>
          <a:custGeom>
            <a:avLst/>
            <a:gdLst/>
            <a:ahLst/>
            <a:cxnLst/>
            <a:rect l="l" t="t" r="r" b="b"/>
            <a:pathLst>
              <a:path w="157479" h="146684">
                <a:moveTo>
                  <a:pt x="0" y="0"/>
                </a:moveTo>
                <a:lnTo>
                  <a:pt x="0" y="146304"/>
                </a:lnTo>
              </a:path>
              <a:path w="157479" h="146684">
                <a:moveTo>
                  <a:pt x="0" y="146304"/>
                </a:moveTo>
                <a:lnTo>
                  <a:pt x="156971" y="1463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3488" y="7504176"/>
            <a:ext cx="158750" cy="195580"/>
          </a:xfrm>
          <a:custGeom>
            <a:avLst/>
            <a:gdLst/>
            <a:ahLst/>
            <a:cxnLst/>
            <a:rect l="l" t="t" r="r" b="b"/>
            <a:pathLst>
              <a:path w="158750" h="195579">
                <a:moveTo>
                  <a:pt x="0" y="0"/>
                </a:moveTo>
                <a:lnTo>
                  <a:pt x="0" y="195072"/>
                </a:lnTo>
              </a:path>
              <a:path w="158750" h="195579">
                <a:moveTo>
                  <a:pt x="0" y="195072"/>
                </a:moveTo>
                <a:lnTo>
                  <a:pt x="158496" y="1950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9728" y="7748016"/>
            <a:ext cx="157480" cy="144780"/>
          </a:xfrm>
          <a:custGeom>
            <a:avLst/>
            <a:gdLst/>
            <a:ahLst/>
            <a:cxnLst/>
            <a:rect l="l" t="t" r="r" b="b"/>
            <a:pathLst>
              <a:path w="157479" h="144779">
                <a:moveTo>
                  <a:pt x="0" y="0"/>
                </a:moveTo>
                <a:lnTo>
                  <a:pt x="0" y="144779"/>
                </a:lnTo>
              </a:path>
              <a:path w="157479" h="144779">
                <a:moveTo>
                  <a:pt x="0" y="144779"/>
                </a:moveTo>
                <a:lnTo>
                  <a:pt x="156972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196" y="7990331"/>
            <a:ext cx="238125" cy="144780"/>
          </a:xfrm>
          <a:custGeom>
            <a:avLst/>
            <a:gdLst/>
            <a:ahLst/>
            <a:cxnLst/>
            <a:rect l="l" t="t" r="r" b="b"/>
            <a:pathLst>
              <a:path w="238125" h="144779">
                <a:moveTo>
                  <a:pt x="0" y="0"/>
                </a:moveTo>
                <a:lnTo>
                  <a:pt x="0" y="144780"/>
                </a:lnTo>
              </a:path>
              <a:path w="238125" h="144779">
                <a:moveTo>
                  <a:pt x="0" y="144780"/>
                </a:moveTo>
                <a:lnTo>
                  <a:pt x="237743" y="1447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835297"/>
              <a:ext cx="4799076" cy="34425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093" y="151638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Classes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0823" y="714755"/>
            <a:ext cx="4811395" cy="3610610"/>
            <a:chOff x="2020823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19" y="789519"/>
              <a:ext cx="4799076" cy="35249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6919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026919" y="4038600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2744</Words>
  <Application>Microsoft Office PowerPoint</Application>
  <PresentationFormat>Custom</PresentationFormat>
  <Paragraphs>222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918617893423</cp:lastModifiedBy>
  <cp:revision>2</cp:revision>
  <dcterms:created xsi:type="dcterms:W3CDTF">2022-03-17T15:18:32Z</dcterms:created>
  <dcterms:modified xsi:type="dcterms:W3CDTF">2022-03-17T15:23:07Z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