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7315200" cy="96012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347" y="-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CBABF-99BE-475B-899D-D2E11DE42E3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20725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B6059-65D2-4514-B501-3937B1B3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8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53690" y="2422564"/>
            <a:ext cx="4518898" cy="1686028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69822" y="3459296"/>
            <a:ext cx="5208905" cy="46096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A3D-99E9-454A-998A-9B84C3BBEA57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0ED0-9A4E-4C8F-8B9B-DA5F55029484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5"/>
            <a:ext cx="1645920" cy="65497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5"/>
            <a:ext cx="4815840" cy="65497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BE6-74B5-44BD-8D63-B21F79A90BF4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E131-13C0-4464-8BBB-6ACD7FA34086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55519" y="2417432"/>
            <a:ext cx="4520794" cy="16905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72922" y="3455625"/>
            <a:ext cx="5208422" cy="46085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09BF-F1C5-4DCB-A2FF-CF1C2DBC0413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0013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EF5A-CBA8-4D6D-8552-AA5C382EAE8E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0013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0013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0173-9ED6-4CAD-B443-294BACC62402}" type="datetime1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5AD8-C2D9-4A74-BDC9-D8171C4BB53D}" type="datetime1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D7DA-F346-4BF3-9D0A-57B63ACC53C5}" type="datetime1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10689" y="1710692"/>
            <a:ext cx="9601200" cy="617982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7944" y="2206545"/>
            <a:ext cx="4169664" cy="1525198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642" y="3666477"/>
            <a:ext cx="3046223" cy="4654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038363" y="3154739"/>
            <a:ext cx="4635808" cy="872640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538B-8259-43C8-BD7E-BFC57502D12E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623060" y="0"/>
            <a:ext cx="5692140" cy="9601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067550"/>
            <a:ext cx="2857500" cy="25336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36958" y="2404501"/>
            <a:ext cx="4389120" cy="121442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14784" y="3052740"/>
            <a:ext cx="4877236" cy="103693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D001-87A3-466E-BFEE-0917A140016D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905" y="7070886"/>
            <a:ext cx="2859406" cy="253031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7071809"/>
            <a:ext cx="7317104" cy="252939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68" y="512064"/>
            <a:ext cx="6016752" cy="768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40880"/>
            <a:ext cx="6016752" cy="501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60934" y="8218627"/>
            <a:ext cx="1741018" cy="281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3F60B71-C8C5-463B-9E6C-E69883C4961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011" y="8799171"/>
            <a:ext cx="37795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0830" y="8639151"/>
            <a:ext cx="402336" cy="70408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6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12976" y="714755"/>
            <a:ext cx="5001895" cy="3610610"/>
            <a:chOff x="1712976" y="714755"/>
            <a:chExt cx="5001895" cy="3610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8971" y="2300198"/>
              <a:ext cx="4298993" cy="132298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19072" y="720851"/>
              <a:ext cx="4989830" cy="3598545"/>
            </a:xfrm>
            <a:custGeom>
              <a:avLst/>
              <a:gdLst/>
              <a:ahLst/>
              <a:cxnLst/>
              <a:rect l="l" t="t" r="r" b="b"/>
              <a:pathLst>
                <a:path w="4989830" h="3598545">
                  <a:moveTo>
                    <a:pt x="0" y="3598164"/>
                  </a:moveTo>
                  <a:lnTo>
                    <a:pt x="4989576" y="3598164"/>
                  </a:lnTo>
                  <a:lnTo>
                    <a:pt x="49895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12976" y="714755"/>
            <a:ext cx="5001895" cy="3610610"/>
            <a:chOff x="1712976" y="714755"/>
            <a:chExt cx="5001895" cy="3610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72" y="789519"/>
              <a:ext cx="4989576" cy="352491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19072" y="720851"/>
              <a:ext cx="4989830" cy="3598545"/>
            </a:xfrm>
            <a:custGeom>
              <a:avLst/>
              <a:gdLst/>
              <a:ahLst/>
              <a:cxnLst/>
              <a:rect l="l" t="t" r="r" b="b"/>
              <a:pathLst>
                <a:path w="4989830" h="3598545">
                  <a:moveTo>
                    <a:pt x="0" y="3598164"/>
                  </a:moveTo>
                  <a:lnTo>
                    <a:pt x="4989576" y="3598164"/>
                  </a:lnTo>
                  <a:lnTo>
                    <a:pt x="49895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747646" y="4070172"/>
            <a:ext cx="4961255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12976" y="714755"/>
            <a:ext cx="5001895" cy="3610610"/>
            <a:chOff x="1712976" y="714755"/>
            <a:chExt cx="5001895" cy="3610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72" y="835297"/>
              <a:ext cx="4989576" cy="344251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19072" y="720851"/>
              <a:ext cx="4989830" cy="3598545"/>
            </a:xfrm>
            <a:custGeom>
              <a:avLst/>
              <a:gdLst/>
              <a:ahLst/>
              <a:cxnLst/>
              <a:rect l="l" t="t" r="r" b="b"/>
              <a:pathLst>
                <a:path w="4989830" h="3598545">
                  <a:moveTo>
                    <a:pt x="0" y="3598164"/>
                  </a:moveTo>
                  <a:lnTo>
                    <a:pt x="4989576" y="3598164"/>
                  </a:lnTo>
                  <a:lnTo>
                    <a:pt x="49895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747646" y="4070172"/>
            <a:ext cx="4961255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12976" y="714755"/>
            <a:ext cx="5001895" cy="3610610"/>
            <a:chOff x="1712976" y="714755"/>
            <a:chExt cx="5001895" cy="3610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72" y="789519"/>
              <a:ext cx="4989576" cy="352491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19072" y="720851"/>
              <a:ext cx="4989830" cy="3598545"/>
            </a:xfrm>
            <a:custGeom>
              <a:avLst/>
              <a:gdLst/>
              <a:ahLst/>
              <a:cxnLst/>
              <a:rect l="l" t="t" r="r" b="b"/>
              <a:pathLst>
                <a:path w="4989830" h="3598545">
                  <a:moveTo>
                    <a:pt x="0" y="3598164"/>
                  </a:moveTo>
                  <a:lnTo>
                    <a:pt x="4989576" y="3598164"/>
                  </a:lnTo>
                  <a:lnTo>
                    <a:pt x="49895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747646" y="4070172"/>
            <a:ext cx="4961255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067" y="7974838"/>
            <a:ext cx="44069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Out</a:t>
            </a:r>
            <a:r>
              <a:rPr sz="1000" spc="-10" dirty="0">
                <a:latin typeface="Arial MT"/>
                <a:cs typeface="Arial MT"/>
              </a:rPr>
              <a:t>p</a:t>
            </a:r>
            <a:r>
              <a:rPr sz="1000" spc="-5" dirty="0">
                <a:latin typeface="Arial MT"/>
                <a:cs typeface="Arial MT"/>
              </a:rPr>
              <a:t>ut:  2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8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2495" y="4832603"/>
            <a:ext cx="4927600" cy="2824480"/>
          </a:xfrm>
          <a:custGeom>
            <a:avLst/>
            <a:gdLst/>
            <a:ahLst/>
            <a:cxnLst/>
            <a:rect l="l" t="t" r="r" b="b"/>
            <a:pathLst>
              <a:path w="4927600" h="2824479">
                <a:moveTo>
                  <a:pt x="0" y="265430"/>
                </a:moveTo>
                <a:lnTo>
                  <a:pt x="4277" y="217727"/>
                </a:lnTo>
                <a:lnTo>
                  <a:pt x="16609" y="172826"/>
                </a:lnTo>
                <a:lnTo>
                  <a:pt x="36246" y="131477"/>
                </a:lnTo>
                <a:lnTo>
                  <a:pt x="62437" y="94431"/>
                </a:lnTo>
                <a:lnTo>
                  <a:pt x="94431" y="62437"/>
                </a:lnTo>
                <a:lnTo>
                  <a:pt x="131477" y="36246"/>
                </a:lnTo>
                <a:lnTo>
                  <a:pt x="172826" y="16609"/>
                </a:lnTo>
                <a:lnTo>
                  <a:pt x="217727" y="4277"/>
                </a:lnTo>
                <a:lnTo>
                  <a:pt x="265430" y="0"/>
                </a:lnTo>
                <a:lnTo>
                  <a:pt x="4661662" y="0"/>
                </a:lnTo>
                <a:lnTo>
                  <a:pt x="4709364" y="4277"/>
                </a:lnTo>
                <a:lnTo>
                  <a:pt x="4754265" y="16609"/>
                </a:lnTo>
                <a:lnTo>
                  <a:pt x="4795614" y="36246"/>
                </a:lnTo>
                <a:lnTo>
                  <a:pt x="4832660" y="62437"/>
                </a:lnTo>
                <a:lnTo>
                  <a:pt x="4864654" y="94431"/>
                </a:lnTo>
                <a:lnTo>
                  <a:pt x="4890845" y="131477"/>
                </a:lnTo>
                <a:lnTo>
                  <a:pt x="4910482" y="172826"/>
                </a:lnTo>
                <a:lnTo>
                  <a:pt x="4922814" y="217727"/>
                </a:lnTo>
                <a:lnTo>
                  <a:pt x="4927092" y="265430"/>
                </a:lnTo>
                <a:lnTo>
                  <a:pt x="4927092" y="2558542"/>
                </a:lnTo>
                <a:lnTo>
                  <a:pt x="4922814" y="2606244"/>
                </a:lnTo>
                <a:lnTo>
                  <a:pt x="4910482" y="2651145"/>
                </a:lnTo>
                <a:lnTo>
                  <a:pt x="4890845" y="2692494"/>
                </a:lnTo>
                <a:lnTo>
                  <a:pt x="4864654" y="2729540"/>
                </a:lnTo>
                <a:lnTo>
                  <a:pt x="4832660" y="2761534"/>
                </a:lnTo>
                <a:lnTo>
                  <a:pt x="4795614" y="2787725"/>
                </a:lnTo>
                <a:lnTo>
                  <a:pt x="4754265" y="2807362"/>
                </a:lnTo>
                <a:lnTo>
                  <a:pt x="4709364" y="2819694"/>
                </a:lnTo>
                <a:lnTo>
                  <a:pt x="4661662" y="2823972"/>
                </a:lnTo>
                <a:lnTo>
                  <a:pt x="265430" y="2823972"/>
                </a:lnTo>
                <a:lnTo>
                  <a:pt x="217727" y="2819694"/>
                </a:lnTo>
                <a:lnTo>
                  <a:pt x="172826" y="2807362"/>
                </a:lnTo>
                <a:lnTo>
                  <a:pt x="131477" y="2787725"/>
                </a:lnTo>
                <a:lnTo>
                  <a:pt x="94431" y="2761534"/>
                </a:lnTo>
                <a:lnTo>
                  <a:pt x="62437" y="2729540"/>
                </a:lnTo>
                <a:lnTo>
                  <a:pt x="36246" y="2692494"/>
                </a:lnTo>
                <a:lnTo>
                  <a:pt x="16609" y="2651145"/>
                </a:lnTo>
                <a:lnTo>
                  <a:pt x="4277" y="2606244"/>
                </a:lnTo>
                <a:lnTo>
                  <a:pt x="0" y="2558542"/>
                </a:lnTo>
                <a:lnTo>
                  <a:pt x="0" y="26543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06067" y="4621529"/>
            <a:ext cx="3752215" cy="2776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 MT"/>
              <a:cs typeface="Arial MT"/>
            </a:endParaRPr>
          </a:p>
          <a:p>
            <a:pPr marL="509905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import</a:t>
            </a:r>
            <a:r>
              <a:rPr sz="1000" b="1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java.util.Scanner;</a:t>
            </a:r>
            <a:endParaRPr sz="1000">
              <a:latin typeface="Arial MT"/>
              <a:cs typeface="Arial MT"/>
            </a:endParaRPr>
          </a:p>
          <a:p>
            <a:pPr marL="509905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public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class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ParseString</a:t>
            </a:r>
            <a:endParaRPr sz="1000">
              <a:latin typeface="Arial MT"/>
              <a:cs typeface="Arial MT"/>
            </a:endParaRPr>
          </a:p>
          <a:p>
            <a:pPr marL="50990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65024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public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static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void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main(String[]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args)</a:t>
            </a:r>
            <a:endParaRPr sz="1000">
              <a:latin typeface="Arial MT"/>
              <a:cs typeface="Arial MT"/>
            </a:endParaRPr>
          </a:p>
          <a:p>
            <a:pPr marL="65024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789305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private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static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Scanner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scanner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 </a:t>
            </a:r>
            <a:r>
              <a:rPr sz="1000" b="1" spc="-5" dirty="0">
                <a:latin typeface="Arial"/>
                <a:cs typeface="Arial"/>
              </a:rPr>
              <a:t>new</a:t>
            </a:r>
            <a:endParaRPr sz="1000">
              <a:latin typeface="Arial"/>
              <a:cs typeface="Arial"/>
            </a:endParaRPr>
          </a:p>
          <a:p>
            <a:pPr marL="225679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Scanner("1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3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4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6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7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8");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R="1266825" algn="r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while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(scanner.hasNextInt())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R="1247775" algn="r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int </a:t>
            </a:r>
            <a:r>
              <a:rPr sz="1000" spc="-5" dirty="0">
                <a:latin typeface="Arial MT"/>
                <a:cs typeface="Arial MT"/>
              </a:rPr>
              <a:t>num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 scanner.nextInt();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069340" marR="1394460" indent="-140335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if </a:t>
            </a:r>
            <a:r>
              <a:rPr sz="1000" spc="-5" dirty="0">
                <a:latin typeface="Arial MT"/>
                <a:cs typeface="Arial MT"/>
              </a:rPr>
              <a:t>(num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%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</a:t>
            </a:r>
            <a:r>
              <a:rPr sz="1000" spc="-10" dirty="0">
                <a:latin typeface="Arial MT"/>
                <a:cs typeface="Arial MT"/>
              </a:rPr>
              <a:t> ==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0)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</a:t>
            </a:r>
            <a:r>
              <a:rPr sz="1000" spc="-35" dirty="0">
                <a:latin typeface="Arial MT"/>
                <a:cs typeface="Arial MT"/>
              </a:rPr>
              <a:t>y</a:t>
            </a:r>
            <a:r>
              <a:rPr sz="1000" dirty="0">
                <a:latin typeface="Arial MT"/>
                <a:cs typeface="Arial MT"/>
              </a:rPr>
              <a:t>s</a:t>
            </a:r>
            <a:r>
              <a:rPr sz="1000" spc="-5" dirty="0">
                <a:latin typeface="Arial MT"/>
                <a:cs typeface="Arial MT"/>
              </a:rPr>
              <a:t>te</a:t>
            </a:r>
            <a:r>
              <a:rPr sz="1000" spc="10" dirty="0">
                <a:latin typeface="Arial MT"/>
                <a:cs typeface="Arial MT"/>
              </a:rPr>
              <a:t>m</a:t>
            </a:r>
            <a:r>
              <a:rPr sz="1000" spc="-5" dirty="0">
                <a:latin typeface="Arial MT"/>
                <a:cs typeface="Arial MT"/>
              </a:rPr>
              <a:t>.o</a:t>
            </a:r>
            <a:r>
              <a:rPr sz="1000" spc="-10" dirty="0">
                <a:latin typeface="Arial MT"/>
                <a:cs typeface="Arial MT"/>
              </a:rPr>
              <a:t>u</a:t>
            </a:r>
            <a:r>
              <a:rPr sz="1000" spc="-5" dirty="0">
                <a:latin typeface="Arial MT"/>
                <a:cs typeface="Arial MT"/>
              </a:rPr>
              <a:t>t.</a:t>
            </a:r>
            <a:r>
              <a:rPr sz="1000" spc="-10" dirty="0">
                <a:latin typeface="Arial MT"/>
                <a:cs typeface="Arial MT"/>
              </a:rPr>
              <a:t>p</a:t>
            </a:r>
            <a:r>
              <a:rPr sz="1000" spc="-5" dirty="0">
                <a:latin typeface="Arial MT"/>
                <a:cs typeface="Arial MT"/>
              </a:rPr>
              <a:t>r</a:t>
            </a:r>
            <a:r>
              <a:rPr sz="1000" spc="-10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n</a:t>
            </a:r>
            <a:r>
              <a:rPr sz="1000" spc="-10" dirty="0">
                <a:latin typeface="Arial MT"/>
                <a:cs typeface="Arial MT"/>
              </a:rPr>
              <a:t>t</a:t>
            </a:r>
            <a:r>
              <a:rPr sz="1000" spc="-5" dirty="0">
                <a:latin typeface="Arial MT"/>
                <a:cs typeface="Arial MT"/>
              </a:rPr>
              <a:t>(n</a:t>
            </a:r>
            <a:r>
              <a:rPr sz="1000" spc="-10" dirty="0">
                <a:latin typeface="Arial MT"/>
                <a:cs typeface="Arial MT"/>
              </a:rPr>
              <a:t>u</a:t>
            </a:r>
            <a:r>
              <a:rPr sz="1000" spc="15" dirty="0">
                <a:latin typeface="Arial MT"/>
                <a:cs typeface="Arial MT"/>
              </a:rPr>
              <a:t>m</a:t>
            </a:r>
            <a:r>
              <a:rPr sz="1000" spc="-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  <a:p>
            <a:pPr marL="78930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65024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50990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2976" y="714755"/>
            <a:ext cx="5001895" cy="3610610"/>
            <a:chOff x="1712976" y="714755"/>
            <a:chExt cx="5001895" cy="36106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72" y="835297"/>
              <a:ext cx="4989576" cy="344251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19072" y="720851"/>
              <a:ext cx="4989830" cy="3598545"/>
            </a:xfrm>
            <a:custGeom>
              <a:avLst/>
              <a:gdLst/>
              <a:ahLst/>
              <a:cxnLst/>
              <a:rect l="l" t="t" r="r" b="b"/>
              <a:pathLst>
                <a:path w="4989830" h="3598545">
                  <a:moveTo>
                    <a:pt x="0" y="3598164"/>
                  </a:moveTo>
                  <a:lnTo>
                    <a:pt x="4989576" y="3598164"/>
                  </a:lnTo>
                  <a:lnTo>
                    <a:pt x="49895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747646" y="4070172"/>
            <a:ext cx="4961255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067" y="4621529"/>
            <a:ext cx="486981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860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String next(): Finds and returns the next complete </a:t>
            </a:r>
            <a:r>
              <a:rPr sz="1000" dirty="0">
                <a:latin typeface="Arial MT"/>
                <a:cs typeface="Arial MT"/>
              </a:rPr>
              <a:t>token from </a:t>
            </a:r>
            <a:r>
              <a:rPr sz="1000" spc="-5" dirty="0">
                <a:latin typeface="Arial MT"/>
                <a:cs typeface="Arial MT"/>
              </a:rPr>
              <a:t>this scanner.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boolean nextBoolean(): Scans the next </a:t>
            </a:r>
            <a:r>
              <a:rPr sz="1000" dirty="0">
                <a:latin typeface="Arial MT"/>
                <a:cs typeface="Arial MT"/>
              </a:rPr>
              <a:t>token </a:t>
            </a:r>
            <a:r>
              <a:rPr sz="1000" spc="-5" dirty="0">
                <a:latin typeface="Arial MT"/>
                <a:cs typeface="Arial MT"/>
              </a:rPr>
              <a:t>of the input into a boolean </a:t>
            </a:r>
            <a:r>
              <a:rPr sz="1000" spc="-10" dirty="0">
                <a:latin typeface="Arial MT"/>
                <a:cs typeface="Arial MT"/>
              </a:rPr>
              <a:t>value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returns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</a:t>
            </a:r>
            <a:r>
              <a:rPr sz="1000" spc="-10" dirty="0">
                <a:latin typeface="Arial MT"/>
                <a:cs typeface="Arial MT"/>
              </a:rPr>
              <a:t>value.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5" dirty="0">
                <a:latin typeface="Arial MT"/>
                <a:cs typeface="Arial MT"/>
              </a:rPr>
              <a:t>byte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nextByte():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Scans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next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token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input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byte.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double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nextDouble(): Scans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next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token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input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double.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float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nextFloat(): Scans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next </a:t>
            </a:r>
            <a:r>
              <a:rPr sz="1000" dirty="0">
                <a:latin typeface="Arial MT"/>
                <a:cs typeface="Arial MT"/>
              </a:rPr>
              <a:t>token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input</a:t>
            </a:r>
            <a:r>
              <a:rPr sz="1000" spc="-5" dirty="0">
                <a:latin typeface="Arial MT"/>
                <a:cs typeface="Arial MT"/>
              </a:rPr>
              <a:t> 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float.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int nextInt():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Scans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next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token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input as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nextLine():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Advances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scanner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past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current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line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returns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input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skipped.</a:t>
            </a:r>
            <a:endParaRPr sz="1000">
              <a:latin typeface="Arial MT"/>
              <a:cs typeface="Arial MT"/>
            </a:endParaRPr>
          </a:p>
          <a:p>
            <a:pPr marL="12700" marR="138049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long nextLong(): Scans the next </a:t>
            </a:r>
            <a:r>
              <a:rPr sz="1000" dirty="0">
                <a:latin typeface="Arial MT"/>
                <a:cs typeface="Arial MT"/>
              </a:rPr>
              <a:t>token </a:t>
            </a:r>
            <a:r>
              <a:rPr sz="1000" spc="-5" dirty="0">
                <a:latin typeface="Arial MT"/>
                <a:cs typeface="Arial MT"/>
              </a:rPr>
              <a:t>of the input as a long.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nextShort(): Scans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next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token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input 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short.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7239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InputMismatchException: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exception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try to get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next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token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next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</a:t>
            </a:r>
            <a:r>
              <a:rPr sz="1000" dirty="0">
                <a:latin typeface="Arial MT"/>
                <a:cs typeface="Arial MT"/>
              </a:rPr>
              <a:t>match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token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12976" y="714755"/>
            <a:ext cx="5001895" cy="3610610"/>
            <a:chOff x="1712976" y="714755"/>
            <a:chExt cx="50018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72" y="835297"/>
              <a:ext cx="4989576" cy="34425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19072" y="720851"/>
              <a:ext cx="4989830" cy="3598545"/>
            </a:xfrm>
            <a:custGeom>
              <a:avLst/>
              <a:gdLst/>
              <a:ahLst/>
              <a:cxnLst/>
              <a:rect l="l" t="t" r="r" b="b"/>
              <a:pathLst>
                <a:path w="4989830" h="3598545">
                  <a:moveTo>
                    <a:pt x="0" y="3598164"/>
                  </a:moveTo>
                  <a:lnTo>
                    <a:pt x="4989576" y="3598164"/>
                  </a:lnTo>
                  <a:lnTo>
                    <a:pt x="49895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747646" y="4070172"/>
            <a:ext cx="4961255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1827" y="5065776"/>
            <a:ext cx="5120640" cy="2959735"/>
          </a:xfrm>
          <a:custGeom>
            <a:avLst/>
            <a:gdLst/>
            <a:ahLst/>
            <a:cxnLst/>
            <a:rect l="l" t="t" r="r" b="b"/>
            <a:pathLst>
              <a:path w="5120640" h="2959734">
                <a:moveTo>
                  <a:pt x="0" y="225298"/>
                </a:moveTo>
                <a:lnTo>
                  <a:pt x="4575" y="179883"/>
                </a:lnTo>
                <a:lnTo>
                  <a:pt x="17700" y="137588"/>
                </a:lnTo>
                <a:lnTo>
                  <a:pt x="38469" y="99317"/>
                </a:lnTo>
                <a:lnTo>
                  <a:pt x="65976" y="65976"/>
                </a:lnTo>
                <a:lnTo>
                  <a:pt x="99317" y="38469"/>
                </a:lnTo>
                <a:lnTo>
                  <a:pt x="137588" y="17700"/>
                </a:lnTo>
                <a:lnTo>
                  <a:pt x="179883" y="4575"/>
                </a:lnTo>
                <a:lnTo>
                  <a:pt x="225298" y="0"/>
                </a:lnTo>
                <a:lnTo>
                  <a:pt x="4895342" y="0"/>
                </a:lnTo>
                <a:lnTo>
                  <a:pt x="4940756" y="4575"/>
                </a:lnTo>
                <a:lnTo>
                  <a:pt x="4983051" y="17700"/>
                </a:lnTo>
                <a:lnTo>
                  <a:pt x="5021322" y="38469"/>
                </a:lnTo>
                <a:lnTo>
                  <a:pt x="5054663" y="65976"/>
                </a:lnTo>
                <a:lnTo>
                  <a:pt x="5082170" y="99317"/>
                </a:lnTo>
                <a:lnTo>
                  <a:pt x="5102939" y="137588"/>
                </a:lnTo>
                <a:lnTo>
                  <a:pt x="5116064" y="179883"/>
                </a:lnTo>
                <a:lnTo>
                  <a:pt x="5120640" y="225298"/>
                </a:lnTo>
                <a:lnTo>
                  <a:pt x="5120640" y="2734310"/>
                </a:lnTo>
                <a:lnTo>
                  <a:pt x="5116064" y="2779724"/>
                </a:lnTo>
                <a:lnTo>
                  <a:pt x="5102939" y="2822019"/>
                </a:lnTo>
                <a:lnTo>
                  <a:pt x="5082170" y="2860290"/>
                </a:lnTo>
                <a:lnTo>
                  <a:pt x="5054663" y="2893631"/>
                </a:lnTo>
                <a:lnTo>
                  <a:pt x="5021322" y="2921138"/>
                </a:lnTo>
                <a:lnTo>
                  <a:pt x="4983051" y="2941907"/>
                </a:lnTo>
                <a:lnTo>
                  <a:pt x="4940756" y="2955032"/>
                </a:lnTo>
                <a:lnTo>
                  <a:pt x="4895342" y="2959608"/>
                </a:lnTo>
                <a:lnTo>
                  <a:pt x="225298" y="2959608"/>
                </a:lnTo>
                <a:lnTo>
                  <a:pt x="179883" y="2955032"/>
                </a:lnTo>
                <a:lnTo>
                  <a:pt x="137588" y="2941907"/>
                </a:lnTo>
                <a:lnTo>
                  <a:pt x="99317" y="2921138"/>
                </a:lnTo>
                <a:lnTo>
                  <a:pt x="65976" y="2893631"/>
                </a:lnTo>
                <a:lnTo>
                  <a:pt x="38469" y="2860290"/>
                </a:lnTo>
                <a:lnTo>
                  <a:pt x="17700" y="2822019"/>
                </a:lnTo>
                <a:lnTo>
                  <a:pt x="4575" y="2779724"/>
                </a:lnTo>
                <a:lnTo>
                  <a:pt x="0" y="2734310"/>
                </a:lnTo>
                <a:lnTo>
                  <a:pt x="0" y="22529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06067" y="4621529"/>
            <a:ext cx="4834255" cy="3191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 MT"/>
                <a:cs typeface="Arial MT"/>
              </a:rPr>
              <a:t>When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create an instance of the Scanner class, the default delimiter is whitespace.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Scanner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provides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useDelimiter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specifying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Delimiter.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 MT"/>
              <a:cs typeface="Arial MT"/>
            </a:endParaRPr>
          </a:p>
          <a:p>
            <a:pPr marL="487045" marR="2839085">
              <a:lnSpc>
                <a:spcPct val="100000"/>
              </a:lnSpc>
            </a:pPr>
            <a:r>
              <a:rPr sz="1100" spc="-10" dirty="0">
                <a:latin typeface="Arial MT"/>
                <a:cs typeface="Arial MT"/>
              </a:rPr>
              <a:t>i</a:t>
            </a:r>
            <a:r>
              <a:rPr sz="1100" dirty="0">
                <a:latin typeface="Arial MT"/>
                <a:cs typeface="Arial MT"/>
              </a:rPr>
              <a:t>mp</a:t>
            </a:r>
            <a:r>
              <a:rPr sz="1100" spc="-5" dirty="0">
                <a:latin typeface="Arial MT"/>
                <a:cs typeface="Arial MT"/>
              </a:rPr>
              <a:t>o</a:t>
            </a:r>
            <a:r>
              <a:rPr sz="1100" dirty="0">
                <a:latin typeface="Arial MT"/>
                <a:cs typeface="Arial MT"/>
              </a:rPr>
              <a:t>rt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j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v</a:t>
            </a:r>
            <a:r>
              <a:rPr sz="1100" dirty="0">
                <a:latin typeface="Arial MT"/>
                <a:cs typeface="Arial MT"/>
              </a:rPr>
              <a:t>a.u</a:t>
            </a:r>
            <a:r>
              <a:rPr sz="1100" spc="5" dirty="0">
                <a:latin typeface="Arial MT"/>
                <a:cs typeface="Arial MT"/>
              </a:rPr>
              <a:t>t</a:t>
            </a:r>
            <a:r>
              <a:rPr sz="1100" spc="-10" dirty="0">
                <a:latin typeface="Arial MT"/>
                <a:cs typeface="Arial MT"/>
              </a:rPr>
              <a:t>il</a:t>
            </a:r>
            <a:r>
              <a:rPr sz="1100" dirty="0">
                <a:latin typeface="Arial MT"/>
                <a:cs typeface="Arial MT"/>
              </a:rPr>
              <a:t>.</a:t>
            </a:r>
            <a:r>
              <a:rPr sz="1100" spc="-5" dirty="0">
                <a:latin typeface="Arial MT"/>
                <a:cs typeface="Arial MT"/>
              </a:rPr>
              <a:t>S</a:t>
            </a:r>
            <a:r>
              <a:rPr sz="1100" dirty="0">
                <a:latin typeface="Arial MT"/>
                <a:cs typeface="Arial MT"/>
              </a:rPr>
              <a:t>ca</a:t>
            </a:r>
            <a:r>
              <a:rPr sz="1100" spc="-5" dirty="0">
                <a:latin typeface="Arial MT"/>
                <a:cs typeface="Arial MT"/>
              </a:rPr>
              <a:t>n</a:t>
            </a:r>
            <a:r>
              <a:rPr sz="1100" dirty="0">
                <a:latin typeface="Arial MT"/>
                <a:cs typeface="Arial MT"/>
              </a:rPr>
              <a:t>n</a:t>
            </a:r>
            <a:r>
              <a:rPr sz="1100" spc="-5" dirty="0">
                <a:latin typeface="Arial MT"/>
                <a:cs typeface="Arial MT"/>
              </a:rPr>
              <a:t>e</a:t>
            </a:r>
            <a:r>
              <a:rPr sz="1100" spc="10" dirty="0">
                <a:latin typeface="Arial MT"/>
                <a:cs typeface="Arial MT"/>
              </a:rPr>
              <a:t>r</a:t>
            </a:r>
            <a:r>
              <a:rPr sz="1100" dirty="0">
                <a:latin typeface="Arial MT"/>
                <a:cs typeface="Arial MT"/>
              </a:rPr>
              <a:t>;  </a:t>
            </a:r>
            <a:r>
              <a:rPr sz="1100" spc="-5" dirty="0">
                <a:latin typeface="Arial MT"/>
                <a:cs typeface="Arial MT"/>
              </a:rPr>
              <a:t>public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class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ParseString</a:t>
            </a:r>
            <a:endParaRPr sz="1100">
              <a:latin typeface="Arial MT"/>
              <a:cs typeface="Arial MT"/>
            </a:endParaRPr>
          </a:p>
          <a:p>
            <a:pPr marL="487045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64135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public </a:t>
            </a:r>
            <a:r>
              <a:rPr sz="1100" dirty="0">
                <a:latin typeface="Arial MT"/>
                <a:cs typeface="Arial MT"/>
              </a:rPr>
              <a:t>static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void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main(String[]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args)</a:t>
            </a:r>
            <a:endParaRPr sz="1100">
              <a:latin typeface="Arial MT"/>
              <a:cs typeface="Arial MT"/>
            </a:endParaRPr>
          </a:p>
          <a:p>
            <a:pPr marL="64135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487045" marR="1022985" indent="266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 MT"/>
                <a:cs typeface="Arial MT"/>
              </a:rPr>
              <a:t>Scanner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scanner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new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Scanner("1,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3,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4,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5,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6,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7,8").useDelimiter(",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");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 MT"/>
              <a:cs typeface="Arial MT"/>
            </a:endParaRPr>
          </a:p>
          <a:p>
            <a:pPr marL="946150" marR="2178050" indent="-152400">
              <a:lnSpc>
                <a:spcPct val="100000"/>
              </a:lnSpc>
            </a:pPr>
            <a:r>
              <a:rPr sz="1100" spc="-10" dirty="0">
                <a:latin typeface="Arial MT"/>
                <a:cs typeface="Arial MT"/>
              </a:rPr>
              <a:t>while </a:t>
            </a:r>
            <a:r>
              <a:rPr sz="1100" spc="-5" dirty="0">
                <a:latin typeface="Arial MT"/>
                <a:cs typeface="Arial MT"/>
              </a:rPr>
              <a:t>(scanner.hasNextInt()) </a:t>
            </a:r>
            <a:r>
              <a:rPr sz="1100" dirty="0">
                <a:latin typeface="Arial MT"/>
                <a:cs typeface="Arial MT"/>
              </a:rPr>
              <a:t>{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scanner.nextInt();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 MT"/>
              <a:cs typeface="Arial MT"/>
            </a:endParaRPr>
          </a:p>
          <a:p>
            <a:pPr marL="1098550" marR="2205355" indent="-1524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if </a:t>
            </a:r>
            <a:r>
              <a:rPr sz="1100" dirty="0">
                <a:latin typeface="Arial MT"/>
                <a:cs typeface="Arial MT"/>
              </a:rPr>
              <a:t>(num % 2 == 0)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System.out.println(num);</a:t>
            </a:r>
            <a:endParaRPr sz="1100">
              <a:latin typeface="Arial MT"/>
              <a:cs typeface="Arial MT"/>
            </a:endParaRPr>
          </a:p>
          <a:p>
            <a:pPr marL="79375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64135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487045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12976" y="714755"/>
            <a:ext cx="5001895" cy="3610610"/>
            <a:chOff x="1712976" y="714755"/>
            <a:chExt cx="5001895" cy="36106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72" y="835297"/>
              <a:ext cx="4989576" cy="34425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19072" y="720851"/>
              <a:ext cx="4989830" cy="3598545"/>
            </a:xfrm>
            <a:custGeom>
              <a:avLst/>
              <a:gdLst/>
              <a:ahLst/>
              <a:cxnLst/>
              <a:rect l="l" t="t" r="r" b="b"/>
              <a:pathLst>
                <a:path w="4989830" h="3598545">
                  <a:moveTo>
                    <a:pt x="0" y="3598164"/>
                  </a:moveTo>
                  <a:lnTo>
                    <a:pt x="4989576" y="3598164"/>
                  </a:lnTo>
                  <a:lnTo>
                    <a:pt x="49895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747646" y="4070172"/>
            <a:ext cx="4961255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2976" y="4616196"/>
            <a:ext cx="5201920" cy="4079875"/>
          </a:xfrm>
          <a:custGeom>
            <a:avLst/>
            <a:gdLst/>
            <a:ahLst/>
            <a:cxnLst/>
            <a:rect l="l" t="t" r="r" b="b"/>
            <a:pathLst>
              <a:path w="5201920" h="4079875">
                <a:moveTo>
                  <a:pt x="0" y="295782"/>
                </a:moveTo>
                <a:lnTo>
                  <a:pt x="3872" y="247813"/>
                </a:lnTo>
                <a:lnTo>
                  <a:pt x="15082" y="202305"/>
                </a:lnTo>
                <a:lnTo>
                  <a:pt x="33021" y="159868"/>
                </a:lnTo>
                <a:lnTo>
                  <a:pt x="57078" y="121112"/>
                </a:lnTo>
                <a:lnTo>
                  <a:pt x="86645" y="86645"/>
                </a:lnTo>
                <a:lnTo>
                  <a:pt x="121112" y="57078"/>
                </a:lnTo>
                <a:lnTo>
                  <a:pt x="159868" y="33021"/>
                </a:lnTo>
                <a:lnTo>
                  <a:pt x="202305" y="15082"/>
                </a:lnTo>
                <a:lnTo>
                  <a:pt x="247813" y="3872"/>
                </a:lnTo>
                <a:lnTo>
                  <a:pt x="295782" y="0"/>
                </a:lnTo>
                <a:lnTo>
                  <a:pt x="4905629" y="0"/>
                </a:lnTo>
                <a:lnTo>
                  <a:pt x="4953598" y="3872"/>
                </a:lnTo>
                <a:lnTo>
                  <a:pt x="4999106" y="15082"/>
                </a:lnTo>
                <a:lnTo>
                  <a:pt x="5041543" y="33021"/>
                </a:lnTo>
                <a:lnTo>
                  <a:pt x="5080299" y="57078"/>
                </a:lnTo>
                <a:lnTo>
                  <a:pt x="5114766" y="86645"/>
                </a:lnTo>
                <a:lnTo>
                  <a:pt x="5144333" y="121112"/>
                </a:lnTo>
                <a:lnTo>
                  <a:pt x="5168390" y="159868"/>
                </a:lnTo>
                <a:lnTo>
                  <a:pt x="5186329" y="202305"/>
                </a:lnTo>
                <a:lnTo>
                  <a:pt x="5197539" y="247813"/>
                </a:lnTo>
                <a:lnTo>
                  <a:pt x="5201412" y="295782"/>
                </a:lnTo>
                <a:lnTo>
                  <a:pt x="5201412" y="3783926"/>
                </a:lnTo>
                <a:lnTo>
                  <a:pt x="5197539" y="3831909"/>
                </a:lnTo>
                <a:lnTo>
                  <a:pt x="5186329" y="3877427"/>
                </a:lnTo>
                <a:lnTo>
                  <a:pt x="5168390" y="3919871"/>
                </a:lnTo>
                <a:lnTo>
                  <a:pt x="5144333" y="3958632"/>
                </a:lnTo>
                <a:lnTo>
                  <a:pt x="5114766" y="3993102"/>
                </a:lnTo>
                <a:lnTo>
                  <a:pt x="5080299" y="4022670"/>
                </a:lnTo>
                <a:lnTo>
                  <a:pt x="5041543" y="4046728"/>
                </a:lnTo>
                <a:lnTo>
                  <a:pt x="4999106" y="4064666"/>
                </a:lnTo>
                <a:lnTo>
                  <a:pt x="4953598" y="4075876"/>
                </a:lnTo>
                <a:lnTo>
                  <a:pt x="4905629" y="4079748"/>
                </a:lnTo>
                <a:lnTo>
                  <a:pt x="295782" y="4079748"/>
                </a:lnTo>
                <a:lnTo>
                  <a:pt x="247813" y="4075876"/>
                </a:lnTo>
                <a:lnTo>
                  <a:pt x="202305" y="4064666"/>
                </a:lnTo>
                <a:lnTo>
                  <a:pt x="159868" y="4046728"/>
                </a:lnTo>
                <a:lnTo>
                  <a:pt x="121112" y="4022670"/>
                </a:lnTo>
                <a:lnTo>
                  <a:pt x="86645" y="3993102"/>
                </a:lnTo>
                <a:lnTo>
                  <a:pt x="57078" y="3958632"/>
                </a:lnTo>
                <a:lnTo>
                  <a:pt x="33021" y="3919871"/>
                </a:lnTo>
                <a:lnTo>
                  <a:pt x="15082" y="3877427"/>
                </a:lnTo>
                <a:lnTo>
                  <a:pt x="3872" y="3831909"/>
                </a:lnTo>
                <a:lnTo>
                  <a:pt x="0" y="3783926"/>
                </a:lnTo>
                <a:lnTo>
                  <a:pt x="0" y="29578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86457" y="4711445"/>
            <a:ext cx="4472305" cy="388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 MT"/>
                <a:cs typeface="Arial MT"/>
              </a:rPr>
              <a:t>class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Elapsed </a:t>
            </a: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242570" marR="793115" indent="-116205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public </a:t>
            </a:r>
            <a:r>
              <a:rPr sz="1100" dirty="0">
                <a:latin typeface="Arial MT"/>
                <a:cs typeface="Arial MT"/>
              </a:rPr>
              <a:t>static </a:t>
            </a:r>
            <a:r>
              <a:rPr sz="1100" spc="-5" dirty="0">
                <a:latin typeface="Arial MT"/>
                <a:cs typeface="Arial MT"/>
              </a:rPr>
              <a:t>void </a:t>
            </a:r>
            <a:r>
              <a:rPr sz="1100" dirty="0">
                <a:latin typeface="Arial MT"/>
                <a:cs typeface="Arial MT"/>
              </a:rPr>
              <a:t>main(String args[]) </a:t>
            </a:r>
            <a:r>
              <a:rPr sz="1100" spc="-5" dirty="0">
                <a:latin typeface="Arial MT"/>
                <a:cs typeface="Arial MT"/>
              </a:rPr>
              <a:t>throws IOException </a:t>
            </a:r>
            <a:r>
              <a:rPr sz="1100" dirty="0">
                <a:latin typeface="Arial MT"/>
                <a:cs typeface="Arial MT"/>
              </a:rPr>
              <a:t>{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long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start,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end;</a:t>
            </a:r>
            <a:endParaRPr sz="1100">
              <a:latin typeface="Arial MT"/>
              <a:cs typeface="Arial MT"/>
            </a:endParaRPr>
          </a:p>
          <a:p>
            <a:pPr marL="242570" marR="3156585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int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0;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String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null;</a:t>
            </a:r>
            <a:endParaRPr sz="1100">
              <a:latin typeface="Arial MT"/>
              <a:cs typeface="Arial MT"/>
            </a:endParaRPr>
          </a:p>
          <a:p>
            <a:pPr marL="2794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System.out.println</a:t>
            </a:r>
            <a:r>
              <a:rPr sz="1100" spc="-5" dirty="0">
                <a:latin typeface="Arial MT"/>
                <a:cs typeface="Arial MT"/>
              </a:rPr>
              <a:t>("Timing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5" dirty="0">
                <a:latin typeface="Arial MT"/>
                <a:cs typeface="Arial MT"/>
              </a:rPr>
              <a:t>for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loop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from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 to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1,000,000");</a:t>
            </a:r>
            <a:endParaRPr sz="1100">
              <a:latin typeface="Arial MT"/>
              <a:cs typeface="Arial MT"/>
            </a:endParaRPr>
          </a:p>
          <a:p>
            <a:pPr marL="2794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//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time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for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loop </a:t>
            </a:r>
            <a:r>
              <a:rPr sz="1100" spc="5" dirty="0">
                <a:latin typeface="Arial MT"/>
                <a:cs typeface="Arial MT"/>
              </a:rPr>
              <a:t>from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1,000,000</a:t>
            </a:r>
            <a:endParaRPr sz="1100">
              <a:latin typeface="Arial MT"/>
              <a:cs typeface="Arial MT"/>
            </a:endParaRPr>
          </a:p>
          <a:p>
            <a:pPr marL="242570" marR="826135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start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b="1" spc="-5" dirty="0">
                <a:latin typeface="Arial"/>
                <a:cs typeface="Arial"/>
              </a:rPr>
              <a:t>System.currentTimeMillis();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//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starting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time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for(int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j=0;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j &lt;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1000000;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j++)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;</a:t>
            </a:r>
            <a:endParaRPr sz="1100">
              <a:latin typeface="Arial MT"/>
              <a:cs typeface="Arial MT"/>
            </a:endParaRPr>
          </a:p>
          <a:p>
            <a:pPr marL="203200" marR="1071245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end = </a:t>
            </a:r>
            <a:r>
              <a:rPr sz="1100" spc="-5" dirty="0">
                <a:latin typeface="Arial MT"/>
                <a:cs typeface="Arial MT"/>
              </a:rPr>
              <a:t>System.currentTimeMillis(); </a:t>
            </a:r>
            <a:r>
              <a:rPr sz="1100" dirty="0">
                <a:latin typeface="Arial MT"/>
                <a:cs typeface="Arial MT"/>
              </a:rPr>
              <a:t>// get </a:t>
            </a:r>
            <a:r>
              <a:rPr sz="1100" spc="-5" dirty="0">
                <a:latin typeface="Arial MT"/>
                <a:cs typeface="Arial MT"/>
              </a:rPr>
              <a:t>ending time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System.out.println("Elapsed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time: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"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+</a:t>
            </a:r>
            <a:r>
              <a:rPr sz="1100" spc="-5" dirty="0">
                <a:latin typeface="Arial MT"/>
                <a:cs typeface="Arial MT"/>
              </a:rPr>
              <a:t> (end-start));</a:t>
            </a:r>
            <a:endParaRPr sz="1100">
              <a:latin typeface="Arial MT"/>
              <a:cs typeface="Arial MT"/>
            </a:endParaRPr>
          </a:p>
          <a:p>
            <a:pPr marL="203200" marR="12827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//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Demo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from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input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write</a:t>
            </a:r>
            <a:r>
              <a:rPr sz="1100" dirty="0">
                <a:latin typeface="Arial MT"/>
                <a:cs typeface="Arial MT"/>
              </a:rPr>
              <a:t> 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standard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output.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BufferedReader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new</a:t>
            </a:r>
            <a:endParaRPr sz="1100">
              <a:latin typeface="Arial MT"/>
              <a:cs typeface="Arial MT"/>
            </a:endParaRPr>
          </a:p>
          <a:p>
            <a:pPr marL="11176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BufferedReader(new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InputStreamReader(System.in));</a:t>
            </a:r>
            <a:endParaRPr sz="1100">
              <a:latin typeface="Arial MT"/>
              <a:cs typeface="Arial MT"/>
            </a:endParaRPr>
          </a:p>
          <a:p>
            <a:pPr marL="24257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do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471170" marR="17780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System.out.println("Enter </a:t>
            </a:r>
            <a:r>
              <a:rPr sz="1100" dirty="0">
                <a:latin typeface="Arial MT"/>
                <a:cs typeface="Arial MT"/>
              </a:rPr>
              <a:t>0 to quit"); </a:t>
            </a:r>
            <a:r>
              <a:rPr sz="1100" spc="-3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br.readLine();</a:t>
            </a:r>
            <a:endParaRPr sz="1100">
              <a:latin typeface="Arial MT"/>
              <a:cs typeface="Arial MT"/>
            </a:endParaRPr>
          </a:p>
          <a:p>
            <a:pPr marL="5080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i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Integer.parseInt(str);</a:t>
            </a:r>
            <a:endParaRPr sz="1100">
              <a:latin typeface="Arial MT"/>
              <a:cs typeface="Arial MT"/>
            </a:endParaRPr>
          </a:p>
          <a:p>
            <a:pPr marL="508000" marR="139319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if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 ==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285" dirty="0">
                <a:latin typeface="Arial MT"/>
                <a:cs typeface="Arial MT"/>
              </a:rPr>
              <a:t> </a:t>
            </a:r>
            <a:r>
              <a:rPr sz="1100" b="1" spc="-5" dirty="0">
                <a:latin typeface="Arial"/>
                <a:cs typeface="Arial"/>
              </a:rPr>
              <a:t>System.exit(0);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//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normal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exit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+=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i;</a:t>
            </a:r>
            <a:endParaRPr sz="1100">
              <a:latin typeface="Arial MT"/>
              <a:cs typeface="Arial MT"/>
            </a:endParaRPr>
          </a:p>
          <a:p>
            <a:pPr marL="5080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System.out.println("Current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is:</a:t>
            </a:r>
            <a:r>
              <a:rPr sz="1100" dirty="0">
                <a:latin typeface="Arial MT"/>
                <a:cs typeface="Arial MT"/>
              </a:rPr>
              <a:t> "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+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sum);</a:t>
            </a:r>
            <a:endParaRPr sz="1100">
              <a:latin typeface="Arial MT"/>
              <a:cs typeface="Arial MT"/>
            </a:endParaRPr>
          </a:p>
          <a:p>
            <a:pPr marL="2794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while(i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!=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0);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}}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08988" y="714755"/>
            <a:ext cx="4811395" cy="3610610"/>
            <a:chOff x="1808988" y="714755"/>
            <a:chExt cx="4811395" cy="36106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5084" y="862764"/>
              <a:ext cx="4799076" cy="345167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15084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815084" y="4070172"/>
            <a:ext cx="4893817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067" y="4621529"/>
            <a:ext cx="4993640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081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array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characters but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actually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and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part 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API. </a:t>
            </a:r>
            <a:r>
              <a:rPr sz="1000" spc="10" dirty="0">
                <a:latin typeface="Arial MT"/>
                <a:cs typeface="Arial MT"/>
              </a:rPr>
              <a:t>We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usual </a:t>
            </a:r>
            <a:r>
              <a:rPr sz="1000" spc="-10" dirty="0">
                <a:latin typeface="Arial MT"/>
                <a:cs typeface="Arial MT"/>
              </a:rPr>
              <a:t>data-type.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store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up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billion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characters.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Note: A String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</a:t>
            </a:r>
            <a:r>
              <a:rPr sz="1000" spc="-10" dirty="0">
                <a:latin typeface="Arial MT"/>
                <a:cs typeface="Arial MT"/>
              </a:rPr>
              <a:t>equivalent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character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Strings are built-in objects &amp; thus </a:t>
            </a:r>
            <a:r>
              <a:rPr sz="1000" spc="-10" dirty="0">
                <a:latin typeface="Arial MT"/>
                <a:cs typeface="Arial MT"/>
              </a:rPr>
              <a:t>have </a:t>
            </a:r>
            <a:r>
              <a:rPr sz="1000" spc="-5" dirty="0">
                <a:latin typeface="Arial MT"/>
                <a:cs typeface="Arial MT"/>
              </a:rPr>
              <a:t>a full complement of features that </a:t>
            </a:r>
            <a:r>
              <a:rPr sz="1000" spc="5" dirty="0">
                <a:latin typeface="Arial MT"/>
                <a:cs typeface="Arial MT"/>
              </a:rPr>
              <a:t>make </a:t>
            </a:r>
            <a:r>
              <a:rPr sz="1000" spc="-5" dirty="0">
                <a:latin typeface="Arial MT"/>
                <a:cs typeface="Arial MT"/>
              </a:rPr>
              <a:t>string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handling convenient. For example, Java has methods to compare </a:t>
            </a:r>
            <a:r>
              <a:rPr sz="1000" spc="-10" dirty="0">
                <a:latin typeface="Arial MT"/>
                <a:cs typeface="Arial MT"/>
              </a:rPr>
              <a:t>two </a:t>
            </a:r>
            <a:r>
              <a:rPr sz="1000" spc="-5" dirty="0">
                <a:latin typeface="Arial MT"/>
                <a:cs typeface="Arial MT"/>
              </a:rPr>
              <a:t>strings, search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concatenate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etc.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</a:t>
            </a:r>
            <a:r>
              <a:rPr sz="1000" spc="-10" dirty="0">
                <a:latin typeface="Arial MT"/>
                <a:cs typeface="Arial MT"/>
              </a:rPr>
              <a:t>addition,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number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ways.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29209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immutable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once</a:t>
            </a:r>
            <a:r>
              <a:rPr sz="1000" spc="-15" dirty="0">
                <a:latin typeface="Arial MT"/>
                <a:cs typeface="Arial MT"/>
              </a:rPr>
              <a:t> 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cannot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change the characters,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spc="-5" dirty="0">
                <a:latin typeface="Arial MT"/>
                <a:cs typeface="Arial MT"/>
              </a:rPr>
              <a:t>are part of String. This </a:t>
            </a:r>
            <a:r>
              <a:rPr sz="1000" dirty="0">
                <a:latin typeface="Arial MT"/>
                <a:cs typeface="Arial MT"/>
              </a:rPr>
              <a:t>seems </a:t>
            </a:r>
            <a:r>
              <a:rPr sz="1000" spc="-5" dirty="0">
                <a:latin typeface="Arial MT"/>
                <a:cs typeface="Arial MT"/>
              </a:rPr>
              <a:t>to be a </a:t>
            </a:r>
            <a:r>
              <a:rPr sz="1000" dirty="0">
                <a:latin typeface="Arial MT"/>
                <a:cs typeface="Arial MT"/>
              </a:rPr>
              <a:t>major </a:t>
            </a:r>
            <a:r>
              <a:rPr sz="1000" spc="-5" dirty="0">
                <a:latin typeface="Arial MT"/>
                <a:cs typeface="Arial MT"/>
              </a:rPr>
              <a:t>restriction, but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case.</a:t>
            </a:r>
            <a:r>
              <a:rPr sz="1000" spc="-10" dirty="0">
                <a:latin typeface="Arial MT"/>
                <a:cs typeface="Arial MT"/>
              </a:rPr>
              <a:t> Every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perform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modification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operation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 String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contains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modifications.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original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left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unchanged. Hence, the number of operations </a:t>
            </a:r>
            <a:r>
              <a:rPr sz="1000" dirty="0">
                <a:latin typeface="Arial MT"/>
                <a:cs typeface="Arial MT"/>
              </a:rPr>
              <a:t>performed </a:t>
            </a:r>
            <a:r>
              <a:rPr sz="1000" spc="-5" dirty="0">
                <a:latin typeface="Arial MT"/>
                <a:cs typeface="Arial MT"/>
              </a:rPr>
              <a:t>on one particular string creates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those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many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 objects.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12890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those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modifiable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desired,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companion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StringBuffer,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whose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contain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modified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after they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08988" y="714755"/>
            <a:ext cx="4811395" cy="3610610"/>
            <a:chOff x="1808988" y="714755"/>
            <a:chExt cx="48113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5084" y="789519"/>
              <a:ext cx="4799076" cy="35249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15084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815085" y="4070172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9927" y="5058155"/>
            <a:ext cx="5203190" cy="3430904"/>
          </a:xfrm>
          <a:custGeom>
            <a:avLst/>
            <a:gdLst/>
            <a:ahLst/>
            <a:cxnLst/>
            <a:rect l="l" t="t" r="r" b="b"/>
            <a:pathLst>
              <a:path w="5203190" h="3430904">
                <a:moveTo>
                  <a:pt x="0" y="571754"/>
                </a:moveTo>
                <a:lnTo>
                  <a:pt x="1895" y="524867"/>
                </a:lnTo>
                <a:lnTo>
                  <a:pt x="7484" y="479024"/>
                </a:lnTo>
                <a:lnTo>
                  <a:pt x="16619" y="434370"/>
                </a:lnTo>
                <a:lnTo>
                  <a:pt x="29153" y="391054"/>
                </a:lnTo>
                <a:lnTo>
                  <a:pt x="44938" y="349222"/>
                </a:lnTo>
                <a:lnTo>
                  <a:pt x="63827" y="309021"/>
                </a:lnTo>
                <a:lnTo>
                  <a:pt x="85673" y="270600"/>
                </a:lnTo>
                <a:lnTo>
                  <a:pt x="110329" y="234104"/>
                </a:lnTo>
                <a:lnTo>
                  <a:pt x="137647" y="199682"/>
                </a:lnTo>
                <a:lnTo>
                  <a:pt x="167481" y="167481"/>
                </a:lnTo>
                <a:lnTo>
                  <a:pt x="199682" y="137647"/>
                </a:lnTo>
                <a:lnTo>
                  <a:pt x="234104" y="110329"/>
                </a:lnTo>
                <a:lnTo>
                  <a:pt x="270600" y="85673"/>
                </a:lnTo>
                <a:lnTo>
                  <a:pt x="309021" y="63827"/>
                </a:lnTo>
                <a:lnTo>
                  <a:pt x="349222" y="44938"/>
                </a:lnTo>
                <a:lnTo>
                  <a:pt x="391054" y="29153"/>
                </a:lnTo>
                <a:lnTo>
                  <a:pt x="434370" y="16619"/>
                </a:lnTo>
                <a:lnTo>
                  <a:pt x="479024" y="7484"/>
                </a:lnTo>
                <a:lnTo>
                  <a:pt x="524867" y="1895"/>
                </a:lnTo>
                <a:lnTo>
                  <a:pt x="571754" y="0"/>
                </a:lnTo>
                <a:lnTo>
                  <a:pt x="4631182" y="0"/>
                </a:lnTo>
                <a:lnTo>
                  <a:pt x="4678068" y="1895"/>
                </a:lnTo>
                <a:lnTo>
                  <a:pt x="4723911" y="7484"/>
                </a:lnTo>
                <a:lnTo>
                  <a:pt x="4768565" y="16619"/>
                </a:lnTo>
                <a:lnTo>
                  <a:pt x="4811881" y="29153"/>
                </a:lnTo>
                <a:lnTo>
                  <a:pt x="4853713" y="44938"/>
                </a:lnTo>
                <a:lnTo>
                  <a:pt x="4893914" y="63827"/>
                </a:lnTo>
                <a:lnTo>
                  <a:pt x="4932335" y="85673"/>
                </a:lnTo>
                <a:lnTo>
                  <a:pt x="4968831" y="110329"/>
                </a:lnTo>
                <a:lnTo>
                  <a:pt x="5003253" y="137647"/>
                </a:lnTo>
                <a:lnTo>
                  <a:pt x="5035454" y="167481"/>
                </a:lnTo>
                <a:lnTo>
                  <a:pt x="5065288" y="199682"/>
                </a:lnTo>
                <a:lnTo>
                  <a:pt x="5092606" y="234104"/>
                </a:lnTo>
                <a:lnTo>
                  <a:pt x="5117262" y="270600"/>
                </a:lnTo>
                <a:lnTo>
                  <a:pt x="5139108" y="309021"/>
                </a:lnTo>
                <a:lnTo>
                  <a:pt x="5157997" y="349222"/>
                </a:lnTo>
                <a:lnTo>
                  <a:pt x="5173782" y="391054"/>
                </a:lnTo>
                <a:lnTo>
                  <a:pt x="5186316" y="434370"/>
                </a:lnTo>
                <a:lnTo>
                  <a:pt x="5195451" y="479024"/>
                </a:lnTo>
                <a:lnTo>
                  <a:pt x="5201040" y="524867"/>
                </a:lnTo>
                <a:lnTo>
                  <a:pt x="5202936" y="571754"/>
                </a:lnTo>
                <a:lnTo>
                  <a:pt x="5202936" y="2858770"/>
                </a:lnTo>
                <a:lnTo>
                  <a:pt x="5201040" y="2905656"/>
                </a:lnTo>
                <a:lnTo>
                  <a:pt x="5195451" y="2951499"/>
                </a:lnTo>
                <a:lnTo>
                  <a:pt x="5186316" y="2996153"/>
                </a:lnTo>
                <a:lnTo>
                  <a:pt x="5173782" y="3039469"/>
                </a:lnTo>
                <a:lnTo>
                  <a:pt x="5157997" y="3081301"/>
                </a:lnTo>
                <a:lnTo>
                  <a:pt x="5139108" y="3121502"/>
                </a:lnTo>
                <a:lnTo>
                  <a:pt x="5117262" y="3159923"/>
                </a:lnTo>
                <a:lnTo>
                  <a:pt x="5092606" y="3196419"/>
                </a:lnTo>
                <a:lnTo>
                  <a:pt x="5065288" y="3230841"/>
                </a:lnTo>
                <a:lnTo>
                  <a:pt x="5035454" y="3263042"/>
                </a:lnTo>
                <a:lnTo>
                  <a:pt x="5003253" y="3292876"/>
                </a:lnTo>
                <a:lnTo>
                  <a:pt x="4968831" y="3320194"/>
                </a:lnTo>
                <a:lnTo>
                  <a:pt x="4932335" y="3344850"/>
                </a:lnTo>
                <a:lnTo>
                  <a:pt x="4893914" y="3366696"/>
                </a:lnTo>
                <a:lnTo>
                  <a:pt x="4853713" y="3385585"/>
                </a:lnTo>
                <a:lnTo>
                  <a:pt x="4811881" y="3401370"/>
                </a:lnTo>
                <a:lnTo>
                  <a:pt x="4768565" y="3413904"/>
                </a:lnTo>
                <a:lnTo>
                  <a:pt x="4723911" y="3423039"/>
                </a:lnTo>
                <a:lnTo>
                  <a:pt x="4678068" y="3428628"/>
                </a:lnTo>
                <a:lnTo>
                  <a:pt x="4631182" y="3430524"/>
                </a:lnTo>
                <a:lnTo>
                  <a:pt x="571754" y="3430524"/>
                </a:lnTo>
                <a:lnTo>
                  <a:pt x="524867" y="3428628"/>
                </a:lnTo>
                <a:lnTo>
                  <a:pt x="479024" y="3423039"/>
                </a:lnTo>
                <a:lnTo>
                  <a:pt x="434370" y="3413904"/>
                </a:lnTo>
                <a:lnTo>
                  <a:pt x="391054" y="3401370"/>
                </a:lnTo>
                <a:lnTo>
                  <a:pt x="349222" y="3385585"/>
                </a:lnTo>
                <a:lnTo>
                  <a:pt x="309021" y="3366696"/>
                </a:lnTo>
                <a:lnTo>
                  <a:pt x="270600" y="3344850"/>
                </a:lnTo>
                <a:lnTo>
                  <a:pt x="234104" y="3320194"/>
                </a:lnTo>
                <a:lnTo>
                  <a:pt x="199682" y="3292876"/>
                </a:lnTo>
                <a:lnTo>
                  <a:pt x="167481" y="3263042"/>
                </a:lnTo>
                <a:lnTo>
                  <a:pt x="137647" y="3230841"/>
                </a:lnTo>
                <a:lnTo>
                  <a:pt x="110329" y="3196419"/>
                </a:lnTo>
                <a:lnTo>
                  <a:pt x="85673" y="3159923"/>
                </a:lnTo>
                <a:lnTo>
                  <a:pt x="63827" y="3121502"/>
                </a:lnTo>
                <a:lnTo>
                  <a:pt x="44938" y="3081301"/>
                </a:lnTo>
                <a:lnTo>
                  <a:pt x="29153" y="3039469"/>
                </a:lnTo>
                <a:lnTo>
                  <a:pt x="16619" y="2996153"/>
                </a:lnTo>
                <a:lnTo>
                  <a:pt x="7484" y="2951499"/>
                </a:lnTo>
                <a:lnTo>
                  <a:pt x="1895" y="2905656"/>
                </a:lnTo>
                <a:lnTo>
                  <a:pt x="0" y="2858770"/>
                </a:lnTo>
                <a:lnTo>
                  <a:pt x="0" y="57175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06067" y="4621529"/>
            <a:ext cx="4836795" cy="1071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String.isEmpty()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6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check </a:t>
            </a:r>
            <a:r>
              <a:rPr sz="1000" spc="-10" dirty="0">
                <a:latin typeface="Arial MT"/>
                <a:cs typeface="Arial MT"/>
              </a:rPr>
              <a:t>whether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given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empty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not.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 prior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JDK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6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shown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below: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 MT"/>
              <a:cs typeface="Arial MT"/>
            </a:endParaRPr>
          </a:p>
          <a:p>
            <a:pPr marL="170815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//code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prior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JDK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6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70815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public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boolean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checkStringForEmpty(String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str)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3616" y="5667247"/>
            <a:ext cx="9182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 MT"/>
                <a:cs typeface="Arial MT"/>
              </a:rPr>
              <a:t>//str.length==0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8486" y="5667247"/>
            <a:ext cx="1066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Arial MT"/>
                <a:cs typeface="Arial MT"/>
              </a:rPr>
              <a:t>If</a:t>
            </a:r>
            <a:r>
              <a:rPr sz="1100" spc="-10" dirty="0">
                <a:latin typeface="Arial MT"/>
                <a:cs typeface="Arial MT"/>
              </a:rPr>
              <a:t>(</a:t>
            </a:r>
            <a:r>
              <a:rPr sz="1100" dirty="0">
                <a:latin typeface="Arial MT"/>
                <a:cs typeface="Arial MT"/>
              </a:rPr>
              <a:t>s</a:t>
            </a:r>
            <a:r>
              <a:rPr sz="1100" spc="-10" dirty="0">
                <a:latin typeface="Arial MT"/>
                <a:cs typeface="Arial MT"/>
              </a:rPr>
              <a:t>tr.</a:t>
            </a:r>
            <a:r>
              <a:rPr sz="1100" dirty="0">
                <a:latin typeface="Arial MT"/>
                <a:cs typeface="Arial MT"/>
              </a:rPr>
              <a:t>e</a:t>
            </a:r>
            <a:r>
              <a:rPr sz="1100" spc="-5" dirty="0">
                <a:latin typeface="Arial MT"/>
                <a:cs typeface="Arial MT"/>
              </a:rPr>
              <a:t>q</a:t>
            </a:r>
            <a:r>
              <a:rPr sz="1100" dirty="0">
                <a:latin typeface="Arial MT"/>
                <a:cs typeface="Arial MT"/>
              </a:rPr>
              <a:t>u</a:t>
            </a:r>
            <a:r>
              <a:rPr sz="1100" spc="-5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l</a:t>
            </a:r>
            <a:r>
              <a:rPr sz="1100" dirty="0">
                <a:latin typeface="Arial MT"/>
                <a:cs typeface="Arial MT"/>
              </a:rPr>
              <a:t>s(</a:t>
            </a:r>
            <a:r>
              <a:rPr sz="1100" spc="-10" dirty="0">
                <a:latin typeface="Arial MT"/>
                <a:cs typeface="Arial MT"/>
              </a:rPr>
              <a:t>“</a:t>
            </a:r>
            <a:r>
              <a:rPr sz="1100" dirty="0">
                <a:latin typeface="Arial MT"/>
                <a:cs typeface="Arial MT"/>
              </a:rPr>
              <a:t>”</a:t>
            </a:r>
            <a:r>
              <a:rPr sz="1100" spc="-10" dirty="0">
                <a:latin typeface="Arial MT"/>
                <a:cs typeface="Arial MT"/>
              </a:rPr>
              <a:t>)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  return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true;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else</a:t>
            </a:r>
            <a:endParaRPr sz="11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return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false;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4563" y="6337808"/>
            <a:ext cx="3037205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//now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with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JDK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enhancement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public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boolean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checkStringForEmpty(String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str)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3616" y="7343902"/>
            <a:ext cx="22777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//much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faster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previous</a:t>
            </a:r>
            <a:r>
              <a:rPr sz="1100" dirty="0">
                <a:latin typeface="Arial MT"/>
                <a:cs typeface="Arial MT"/>
              </a:rPr>
              <a:t> code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8486" y="7343902"/>
            <a:ext cx="105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Arial MT"/>
                <a:cs typeface="Arial MT"/>
              </a:rPr>
              <a:t>If</a:t>
            </a:r>
            <a:r>
              <a:rPr sz="1100" spc="-10" dirty="0">
                <a:latin typeface="Arial MT"/>
                <a:cs typeface="Arial MT"/>
              </a:rPr>
              <a:t>(</a:t>
            </a:r>
            <a:r>
              <a:rPr sz="1100" dirty="0">
                <a:latin typeface="Arial MT"/>
                <a:cs typeface="Arial MT"/>
              </a:rPr>
              <a:t>s</a:t>
            </a:r>
            <a:r>
              <a:rPr sz="1100" spc="-10" dirty="0">
                <a:latin typeface="Arial MT"/>
                <a:cs typeface="Arial MT"/>
              </a:rPr>
              <a:t>tr.i</a:t>
            </a:r>
            <a:r>
              <a:rPr sz="1100" dirty="0">
                <a:latin typeface="Arial MT"/>
                <a:cs typeface="Arial MT"/>
              </a:rPr>
              <a:t>s</a:t>
            </a:r>
            <a:r>
              <a:rPr sz="1100" spc="-5" dirty="0">
                <a:latin typeface="Arial MT"/>
                <a:cs typeface="Arial MT"/>
              </a:rPr>
              <a:t>E</a:t>
            </a:r>
            <a:r>
              <a:rPr sz="1100" dirty="0">
                <a:latin typeface="Arial MT"/>
                <a:cs typeface="Arial MT"/>
              </a:rPr>
              <a:t>mp</a:t>
            </a:r>
            <a:r>
              <a:rPr sz="1100" spc="-10" dirty="0">
                <a:latin typeface="Arial MT"/>
                <a:cs typeface="Arial MT"/>
              </a:rPr>
              <a:t>ty</a:t>
            </a:r>
            <a:r>
              <a:rPr sz="1100" dirty="0">
                <a:latin typeface="Arial MT"/>
                <a:cs typeface="Arial MT"/>
              </a:rPr>
              <a:t>())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  return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true;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else</a:t>
            </a:r>
            <a:endParaRPr sz="11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return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false;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4563" y="8014461"/>
            <a:ext cx="723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08988" y="714755"/>
            <a:ext cx="4811395" cy="3610610"/>
            <a:chOff x="1808988" y="714755"/>
            <a:chExt cx="4811395" cy="361061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5084" y="789519"/>
              <a:ext cx="4799076" cy="352491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15084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815085" y="4070172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3079" y="5446776"/>
            <a:ext cx="4876800" cy="3279775"/>
          </a:xfrm>
          <a:custGeom>
            <a:avLst/>
            <a:gdLst/>
            <a:ahLst/>
            <a:cxnLst/>
            <a:rect l="l" t="t" r="r" b="b"/>
            <a:pathLst>
              <a:path w="4876800" h="3279775">
                <a:moveTo>
                  <a:pt x="0" y="546608"/>
                </a:moveTo>
                <a:lnTo>
                  <a:pt x="2006" y="499445"/>
                </a:lnTo>
                <a:lnTo>
                  <a:pt x="7916" y="453396"/>
                </a:lnTo>
                <a:lnTo>
                  <a:pt x="17565" y="408625"/>
                </a:lnTo>
                <a:lnTo>
                  <a:pt x="30789" y="365296"/>
                </a:lnTo>
                <a:lnTo>
                  <a:pt x="47425" y="323574"/>
                </a:lnTo>
                <a:lnTo>
                  <a:pt x="67308" y="283622"/>
                </a:lnTo>
                <a:lnTo>
                  <a:pt x="90273" y="245604"/>
                </a:lnTo>
                <a:lnTo>
                  <a:pt x="116158" y="209684"/>
                </a:lnTo>
                <a:lnTo>
                  <a:pt x="144797" y="176028"/>
                </a:lnTo>
                <a:lnTo>
                  <a:pt x="176028" y="144797"/>
                </a:lnTo>
                <a:lnTo>
                  <a:pt x="209684" y="116158"/>
                </a:lnTo>
                <a:lnTo>
                  <a:pt x="245604" y="90273"/>
                </a:lnTo>
                <a:lnTo>
                  <a:pt x="283622" y="67308"/>
                </a:lnTo>
                <a:lnTo>
                  <a:pt x="323574" y="47425"/>
                </a:lnTo>
                <a:lnTo>
                  <a:pt x="365296" y="30789"/>
                </a:lnTo>
                <a:lnTo>
                  <a:pt x="408625" y="17565"/>
                </a:lnTo>
                <a:lnTo>
                  <a:pt x="453396" y="7916"/>
                </a:lnTo>
                <a:lnTo>
                  <a:pt x="499445" y="2006"/>
                </a:lnTo>
                <a:lnTo>
                  <a:pt x="546607" y="0"/>
                </a:lnTo>
                <a:lnTo>
                  <a:pt x="4330192" y="0"/>
                </a:lnTo>
                <a:lnTo>
                  <a:pt x="4377354" y="2006"/>
                </a:lnTo>
                <a:lnTo>
                  <a:pt x="4423403" y="7916"/>
                </a:lnTo>
                <a:lnTo>
                  <a:pt x="4468174" y="17565"/>
                </a:lnTo>
                <a:lnTo>
                  <a:pt x="4511503" y="30789"/>
                </a:lnTo>
                <a:lnTo>
                  <a:pt x="4553225" y="47425"/>
                </a:lnTo>
                <a:lnTo>
                  <a:pt x="4593177" y="67308"/>
                </a:lnTo>
                <a:lnTo>
                  <a:pt x="4631195" y="90273"/>
                </a:lnTo>
                <a:lnTo>
                  <a:pt x="4667115" y="116158"/>
                </a:lnTo>
                <a:lnTo>
                  <a:pt x="4700771" y="144797"/>
                </a:lnTo>
                <a:lnTo>
                  <a:pt x="4732002" y="176028"/>
                </a:lnTo>
                <a:lnTo>
                  <a:pt x="4760641" y="209684"/>
                </a:lnTo>
                <a:lnTo>
                  <a:pt x="4786526" y="245604"/>
                </a:lnTo>
                <a:lnTo>
                  <a:pt x="4809491" y="283622"/>
                </a:lnTo>
                <a:lnTo>
                  <a:pt x="4829374" y="323574"/>
                </a:lnTo>
                <a:lnTo>
                  <a:pt x="4846010" y="365296"/>
                </a:lnTo>
                <a:lnTo>
                  <a:pt x="4859234" y="408625"/>
                </a:lnTo>
                <a:lnTo>
                  <a:pt x="4868883" y="453396"/>
                </a:lnTo>
                <a:lnTo>
                  <a:pt x="4874793" y="499445"/>
                </a:lnTo>
                <a:lnTo>
                  <a:pt x="4876800" y="546608"/>
                </a:lnTo>
                <a:lnTo>
                  <a:pt x="4876800" y="2733040"/>
                </a:lnTo>
                <a:lnTo>
                  <a:pt x="4874793" y="2780202"/>
                </a:lnTo>
                <a:lnTo>
                  <a:pt x="4868883" y="2826251"/>
                </a:lnTo>
                <a:lnTo>
                  <a:pt x="4859234" y="2871022"/>
                </a:lnTo>
                <a:lnTo>
                  <a:pt x="4846010" y="2914351"/>
                </a:lnTo>
                <a:lnTo>
                  <a:pt x="4829374" y="2956073"/>
                </a:lnTo>
                <a:lnTo>
                  <a:pt x="4809491" y="2996025"/>
                </a:lnTo>
                <a:lnTo>
                  <a:pt x="4786526" y="3034043"/>
                </a:lnTo>
                <a:lnTo>
                  <a:pt x="4760641" y="3069963"/>
                </a:lnTo>
                <a:lnTo>
                  <a:pt x="4732002" y="3103619"/>
                </a:lnTo>
                <a:lnTo>
                  <a:pt x="4700771" y="3134850"/>
                </a:lnTo>
                <a:lnTo>
                  <a:pt x="4667115" y="3163489"/>
                </a:lnTo>
                <a:lnTo>
                  <a:pt x="4631195" y="3189374"/>
                </a:lnTo>
                <a:lnTo>
                  <a:pt x="4593177" y="3212339"/>
                </a:lnTo>
                <a:lnTo>
                  <a:pt x="4553225" y="3232222"/>
                </a:lnTo>
                <a:lnTo>
                  <a:pt x="4511503" y="3248858"/>
                </a:lnTo>
                <a:lnTo>
                  <a:pt x="4468174" y="3262082"/>
                </a:lnTo>
                <a:lnTo>
                  <a:pt x="4423403" y="3271731"/>
                </a:lnTo>
                <a:lnTo>
                  <a:pt x="4377354" y="3277641"/>
                </a:lnTo>
                <a:lnTo>
                  <a:pt x="4330192" y="3279648"/>
                </a:lnTo>
                <a:lnTo>
                  <a:pt x="546607" y="3279648"/>
                </a:lnTo>
                <a:lnTo>
                  <a:pt x="499445" y="3277641"/>
                </a:lnTo>
                <a:lnTo>
                  <a:pt x="453396" y="3271731"/>
                </a:lnTo>
                <a:lnTo>
                  <a:pt x="408625" y="3262082"/>
                </a:lnTo>
                <a:lnTo>
                  <a:pt x="365296" y="3248858"/>
                </a:lnTo>
                <a:lnTo>
                  <a:pt x="323574" y="3232222"/>
                </a:lnTo>
                <a:lnTo>
                  <a:pt x="283622" y="3212339"/>
                </a:lnTo>
                <a:lnTo>
                  <a:pt x="245604" y="3189374"/>
                </a:lnTo>
                <a:lnTo>
                  <a:pt x="209684" y="3163489"/>
                </a:lnTo>
                <a:lnTo>
                  <a:pt x="176028" y="3134850"/>
                </a:lnTo>
                <a:lnTo>
                  <a:pt x="144797" y="3103619"/>
                </a:lnTo>
                <a:lnTo>
                  <a:pt x="116158" y="3069963"/>
                </a:lnTo>
                <a:lnTo>
                  <a:pt x="90273" y="3034043"/>
                </a:lnTo>
                <a:lnTo>
                  <a:pt x="67308" y="2996025"/>
                </a:lnTo>
                <a:lnTo>
                  <a:pt x="47425" y="2956073"/>
                </a:lnTo>
                <a:lnTo>
                  <a:pt x="30789" y="2914351"/>
                </a:lnTo>
                <a:lnTo>
                  <a:pt x="17565" y="2871022"/>
                </a:lnTo>
                <a:lnTo>
                  <a:pt x="7916" y="2826251"/>
                </a:lnTo>
                <a:lnTo>
                  <a:pt x="2006" y="2780202"/>
                </a:lnTo>
                <a:lnTo>
                  <a:pt x="0" y="2733040"/>
                </a:lnTo>
                <a:lnTo>
                  <a:pt x="0" y="5466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06067" y="4621529"/>
            <a:ext cx="4991735" cy="3999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1877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concat()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seen </a:t>
            </a:r>
            <a:r>
              <a:rPr sz="1000" spc="-10" dirty="0">
                <a:latin typeface="Arial MT"/>
                <a:cs typeface="Arial MT"/>
              </a:rPr>
              <a:t>in previous </a:t>
            </a:r>
            <a:r>
              <a:rPr sz="1000" spc="-5" dirty="0">
                <a:latin typeface="Arial MT"/>
                <a:cs typeface="Arial MT"/>
              </a:rPr>
              <a:t>page </a:t>
            </a:r>
            <a:r>
              <a:rPr sz="1000" spc="-10" dirty="0">
                <a:latin typeface="Arial MT"/>
                <a:cs typeface="Arial MT"/>
              </a:rPr>
              <a:t>allows </a:t>
            </a:r>
            <a:r>
              <a:rPr sz="1000" spc="-5" dirty="0">
                <a:latin typeface="Arial MT"/>
                <a:cs typeface="Arial MT"/>
              </a:rPr>
              <a:t>one string to be concatenated to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another.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But </a:t>
            </a:r>
            <a:r>
              <a:rPr sz="1000" spc="-5" dirty="0">
                <a:latin typeface="Arial MT"/>
                <a:cs typeface="Arial MT"/>
              </a:rPr>
              <a:t>Java also supports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concatenation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“+”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operator.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general,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-10" dirty="0">
                <a:latin typeface="Arial MT"/>
                <a:cs typeface="Arial MT"/>
              </a:rPr>
              <a:t> does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not </a:t>
            </a:r>
            <a:r>
              <a:rPr sz="1000" spc="-5" dirty="0">
                <a:latin typeface="Arial MT"/>
                <a:cs typeface="Arial MT"/>
              </a:rPr>
              <a:t>support</a:t>
            </a:r>
            <a:r>
              <a:rPr sz="1000" spc="-10" dirty="0">
                <a:latin typeface="Arial MT"/>
                <a:cs typeface="Arial MT"/>
              </a:rPr>
              <a:t> operator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overloading.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exception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rule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the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+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operator,</a:t>
            </a:r>
            <a:r>
              <a:rPr sz="1000" spc="-10" dirty="0">
                <a:latin typeface="Arial MT"/>
                <a:cs typeface="Arial MT"/>
              </a:rPr>
              <a:t> which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concatenates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strings,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produces 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result.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 MT"/>
              <a:cs typeface="Arial MT"/>
            </a:endParaRPr>
          </a:p>
          <a:p>
            <a:pPr marL="23622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SimpleString</a:t>
            </a:r>
            <a:r>
              <a:rPr sz="1000" spc="254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376555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void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main(String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args[])</a:t>
            </a:r>
            <a:r>
              <a:rPr sz="1000" spc="2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514984" marR="295783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//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Simple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Operations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 c[]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{'J',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'a',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'v', 'a'};</a:t>
            </a:r>
            <a:endParaRPr sz="1000">
              <a:latin typeface="Arial MT"/>
              <a:cs typeface="Arial MT"/>
            </a:endParaRPr>
          </a:p>
          <a:p>
            <a:pPr marL="514984" marR="157924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String </a:t>
            </a:r>
            <a:r>
              <a:rPr sz="1000" dirty="0">
                <a:latin typeface="Arial MT"/>
                <a:cs typeface="Arial MT"/>
              </a:rPr>
              <a:t>s1 </a:t>
            </a:r>
            <a:r>
              <a:rPr sz="1000" spc="-5" dirty="0">
                <a:latin typeface="Arial MT"/>
                <a:cs typeface="Arial MT"/>
              </a:rPr>
              <a:t>= new String(c); // String constructor using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dirty="0">
                <a:latin typeface="Arial MT"/>
                <a:cs typeface="Arial MT"/>
              </a:rPr>
              <a:t> s2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String(s1);</a:t>
            </a:r>
            <a:endParaRPr sz="1000">
              <a:latin typeface="Arial MT"/>
              <a:cs typeface="Arial MT"/>
            </a:endParaRPr>
          </a:p>
          <a:p>
            <a:pPr marL="514984" marR="227203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// String constructor using string as arg.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System.out.println(s1);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System.out.println(s2);</a:t>
            </a:r>
            <a:endParaRPr sz="1000">
              <a:latin typeface="Arial MT"/>
              <a:cs typeface="Arial MT"/>
            </a:endParaRPr>
          </a:p>
          <a:p>
            <a:pPr marL="514984" marR="842644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System.out.println("Length of String s2 : " + s2.length());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System.out.println("Index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 "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+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s2.indexOf('v'));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System.out.println("s2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uppercase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 "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+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s2.toUpperCase());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System.out.println("Character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position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 " +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s2.charAt(1));</a:t>
            </a:r>
            <a:endParaRPr sz="1000">
              <a:latin typeface="Arial MT"/>
              <a:cs typeface="Arial MT"/>
            </a:endParaRPr>
          </a:p>
          <a:p>
            <a:pPr marL="514984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//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concatenation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prevent</a:t>
            </a:r>
            <a:r>
              <a:rPr sz="1000" spc="-10" dirty="0">
                <a:latin typeface="Arial MT"/>
                <a:cs typeface="Arial MT"/>
              </a:rPr>
              <a:t> long</a:t>
            </a:r>
            <a:r>
              <a:rPr sz="1000" spc="-5" dirty="0">
                <a:latin typeface="Arial MT"/>
                <a:cs typeface="Arial MT"/>
              </a:rPr>
              <a:t> lines.</a:t>
            </a:r>
            <a:endParaRPr sz="1000">
              <a:latin typeface="Arial MT"/>
              <a:cs typeface="Arial MT"/>
            </a:endParaRPr>
          </a:p>
          <a:p>
            <a:pPr marL="55054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longStr</a:t>
            </a:r>
            <a:r>
              <a:rPr sz="1000" spc="-5" dirty="0">
                <a:latin typeface="Arial MT"/>
                <a:cs typeface="Arial MT"/>
              </a:rPr>
              <a:t> =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"This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could</a:t>
            </a:r>
            <a:r>
              <a:rPr sz="1000" spc="-10" dirty="0">
                <a:latin typeface="Arial MT"/>
                <a:cs typeface="Arial MT"/>
              </a:rPr>
              <a:t> have</a:t>
            </a:r>
            <a:r>
              <a:rPr sz="1000" spc="-5" dirty="0">
                <a:latin typeface="Arial MT"/>
                <a:cs typeface="Arial MT"/>
              </a:rPr>
              <a:t> been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+</a:t>
            </a:r>
            <a:endParaRPr sz="1000">
              <a:latin typeface="Arial MT"/>
              <a:cs typeface="Arial MT"/>
            </a:endParaRPr>
          </a:p>
          <a:p>
            <a:pPr marL="124968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 MT"/>
                <a:cs typeface="Arial MT"/>
              </a:rPr>
              <a:t>"a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very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long </a:t>
            </a:r>
            <a:r>
              <a:rPr sz="1000" spc="-10" dirty="0">
                <a:latin typeface="Arial MT"/>
                <a:cs typeface="Arial MT"/>
              </a:rPr>
              <a:t>line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would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 </a:t>
            </a:r>
            <a:r>
              <a:rPr sz="1000" spc="-5" dirty="0">
                <a:latin typeface="Arial MT"/>
                <a:cs typeface="Arial MT"/>
              </a:rPr>
              <a:t>"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+</a:t>
            </a:r>
            <a:endParaRPr sz="1000">
              <a:latin typeface="Arial MT"/>
              <a:cs typeface="Arial MT"/>
            </a:endParaRPr>
          </a:p>
          <a:p>
            <a:pPr marL="1249680" marR="113411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"wrapped </a:t>
            </a:r>
            <a:r>
              <a:rPr sz="1000" spc="-5" dirty="0">
                <a:latin typeface="Arial MT"/>
                <a:cs typeface="Arial MT"/>
              </a:rPr>
              <a:t>around.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But string concatenation " +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"prevents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this.";</a:t>
            </a:r>
            <a:endParaRPr sz="1000">
              <a:latin typeface="Arial MT"/>
              <a:cs typeface="Arial MT"/>
            </a:endParaRPr>
          </a:p>
          <a:p>
            <a:pPr marL="58547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System.out.println(longStr);</a:t>
            </a:r>
            <a:endParaRPr sz="1000">
              <a:latin typeface="Arial MT"/>
              <a:cs typeface="Arial MT"/>
            </a:endParaRPr>
          </a:p>
          <a:p>
            <a:pPr marL="37655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08988" y="714755"/>
            <a:ext cx="4811395" cy="3610610"/>
            <a:chOff x="1808988" y="714755"/>
            <a:chExt cx="4811395" cy="36106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5084" y="835297"/>
              <a:ext cx="4799076" cy="34425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15084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815085" y="4070172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067" y="4621529"/>
            <a:ext cx="4877435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Lesson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Objectives: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This lesson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introduces 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fundamental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API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almost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every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applications.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469900" marR="3039745" indent="-4572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Lesson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Exploring Java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Basics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5.1: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Object Class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5.2: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Wrapper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endParaRPr sz="1000">
              <a:latin typeface="Arial MT"/>
              <a:cs typeface="Arial MT"/>
            </a:endParaRPr>
          </a:p>
          <a:p>
            <a:pPr marL="645795" lvl="1" indent="-176530">
              <a:lnSpc>
                <a:spcPct val="100000"/>
              </a:lnSpc>
              <a:buSzPct val="90000"/>
              <a:buAutoNum type="arabicPeriod" startAt="3"/>
              <a:tabLst>
                <a:tab pos="64643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Type</a:t>
            </a:r>
            <a:r>
              <a:rPr sz="1000" spc="-5" dirty="0">
                <a:latin typeface="Arial MT"/>
                <a:cs typeface="Arial MT"/>
              </a:rPr>
              <a:t> casting</a:t>
            </a:r>
            <a:endParaRPr sz="1000">
              <a:latin typeface="Arial MT"/>
              <a:cs typeface="Arial MT"/>
            </a:endParaRPr>
          </a:p>
          <a:p>
            <a:pPr marL="469900" marR="2975610" lvl="1">
              <a:lnSpc>
                <a:spcPct val="100000"/>
              </a:lnSpc>
              <a:buSzPct val="90000"/>
              <a:buAutoNum type="arabicPeriod" startAt="3"/>
              <a:tabLst>
                <a:tab pos="64643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Scanner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5.5: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System </a:t>
            </a:r>
            <a:r>
              <a:rPr sz="1000" spc="-5" dirty="0">
                <a:latin typeface="Arial MT"/>
                <a:cs typeface="Arial MT"/>
              </a:rPr>
              <a:t>Class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5.6: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Handling</a:t>
            </a:r>
            <a:endParaRPr sz="1000">
              <a:latin typeface="Arial MT"/>
              <a:cs typeface="Arial MT"/>
            </a:endParaRPr>
          </a:p>
          <a:p>
            <a:pPr marL="469900" marR="308864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5.7: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API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5.7: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75373" y="802016"/>
            <a:ext cx="4811395" cy="3610610"/>
            <a:chOff x="1808988" y="714755"/>
            <a:chExt cx="48113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5084" y="881075"/>
              <a:ext cx="4799076" cy="33967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15084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806067" y="4106914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47727" y="808112"/>
            <a:ext cx="1157670" cy="32988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067" y="4621529"/>
            <a:ext cx="499554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includes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various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compare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substrings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within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each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string.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popularly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ways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compare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strings 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either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 =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operator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 by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equals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method.</a:t>
            </a:r>
            <a:endParaRPr sz="1000">
              <a:latin typeface="Arial MT"/>
              <a:cs typeface="Arial MT"/>
            </a:endParaRPr>
          </a:p>
          <a:p>
            <a:pPr marL="12700" marR="13335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equals()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compares the characters inside a String object.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= =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operator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 </a:t>
            </a:r>
            <a:r>
              <a:rPr sz="1000" spc="-5" dirty="0">
                <a:latin typeface="Arial MT"/>
                <a:cs typeface="Arial MT"/>
              </a:rPr>
              <a:t>object references to see </a:t>
            </a:r>
            <a:r>
              <a:rPr sz="1000" spc="-10" dirty="0">
                <a:latin typeface="Arial MT"/>
                <a:cs typeface="Arial MT"/>
              </a:rPr>
              <a:t>whether </a:t>
            </a:r>
            <a:r>
              <a:rPr sz="1000" spc="-5" dirty="0">
                <a:latin typeface="Arial MT"/>
                <a:cs typeface="Arial MT"/>
              </a:rPr>
              <a:t>they refer to the </a:t>
            </a:r>
            <a:r>
              <a:rPr sz="1000" dirty="0">
                <a:latin typeface="Arial MT"/>
                <a:cs typeface="Arial MT"/>
              </a:rPr>
              <a:t>same </a:t>
            </a:r>
            <a:r>
              <a:rPr sz="1000" spc="-5" dirty="0">
                <a:latin typeface="Arial MT"/>
                <a:cs typeface="Arial MT"/>
              </a:rPr>
              <a:t>instance.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spc="-10" dirty="0">
                <a:latin typeface="Arial MT"/>
                <a:cs typeface="Arial MT"/>
              </a:rPr>
              <a:t> above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shows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difference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between</a:t>
            </a:r>
            <a:r>
              <a:rPr sz="1000" spc="-5" dirty="0">
                <a:latin typeface="Arial MT"/>
                <a:cs typeface="Arial MT"/>
              </a:rPr>
              <a:t>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08988" y="714755"/>
            <a:ext cx="4811395" cy="3610610"/>
            <a:chOff x="1808988" y="714755"/>
            <a:chExt cx="48113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5084" y="789519"/>
              <a:ext cx="4799076" cy="35249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15084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815085" y="4070172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11095" y="4831079"/>
            <a:ext cx="3953510" cy="599440"/>
          </a:xfrm>
          <a:custGeom>
            <a:avLst/>
            <a:gdLst/>
            <a:ahLst/>
            <a:cxnLst/>
            <a:rect l="l" t="t" r="r" b="b"/>
            <a:pathLst>
              <a:path w="3953510" h="599439">
                <a:moveTo>
                  <a:pt x="0" y="99822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3853433" y="0"/>
                </a:lnTo>
                <a:lnTo>
                  <a:pt x="3892284" y="7846"/>
                </a:lnTo>
                <a:lnTo>
                  <a:pt x="3924014" y="29241"/>
                </a:lnTo>
                <a:lnTo>
                  <a:pt x="3945409" y="60971"/>
                </a:lnTo>
                <a:lnTo>
                  <a:pt x="3953255" y="99822"/>
                </a:lnTo>
                <a:lnTo>
                  <a:pt x="3953255" y="499110"/>
                </a:lnTo>
                <a:lnTo>
                  <a:pt x="3945409" y="537960"/>
                </a:lnTo>
                <a:lnTo>
                  <a:pt x="3924014" y="569690"/>
                </a:lnTo>
                <a:lnTo>
                  <a:pt x="3892284" y="591085"/>
                </a:lnTo>
                <a:lnTo>
                  <a:pt x="3853433" y="598932"/>
                </a:lnTo>
                <a:lnTo>
                  <a:pt x="99822" y="598932"/>
                </a:lnTo>
                <a:lnTo>
                  <a:pt x="60971" y="591085"/>
                </a:lnTo>
                <a:lnTo>
                  <a:pt x="29241" y="569690"/>
                </a:lnTo>
                <a:lnTo>
                  <a:pt x="7846" y="537960"/>
                </a:lnTo>
                <a:lnTo>
                  <a:pt x="0" y="499110"/>
                </a:lnTo>
                <a:lnTo>
                  <a:pt x="0" y="9982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1095" y="5923788"/>
            <a:ext cx="4192904" cy="561340"/>
          </a:xfrm>
          <a:custGeom>
            <a:avLst/>
            <a:gdLst/>
            <a:ahLst/>
            <a:cxnLst/>
            <a:rect l="l" t="t" r="r" b="b"/>
            <a:pathLst>
              <a:path w="4192904" h="561339">
                <a:moveTo>
                  <a:pt x="0" y="93472"/>
                </a:moveTo>
                <a:lnTo>
                  <a:pt x="7354" y="57114"/>
                </a:lnTo>
                <a:lnTo>
                  <a:pt x="27400" y="27400"/>
                </a:lnTo>
                <a:lnTo>
                  <a:pt x="57114" y="7354"/>
                </a:lnTo>
                <a:lnTo>
                  <a:pt x="93472" y="0"/>
                </a:lnTo>
                <a:lnTo>
                  <a:pt x="4099052" y="0"/>
                </a:lnTo>
                <a:lnTo>
                  <a:pt x="4135409" y="7354"/>
                </a:lnTo>
                <a:lnTo>
                  <a:pt x="4165123" y="27400"/>
                </a:lnTo>
                <a:lnTo>
                  <a:pt x="4185169" y="57114"/>
                </a:lnTo>
                <a:lnTo>
                  <a:pt x="4192524" y="93472"/>
                </a:lnTo>
                <a:lnTo>
                  <a:pt x="4192524" y="467360"/>
                </a:lnTo>
                <a:lnTo>
                  <a:pt x="4185169" y="503717"/>
                </a:lnTo>
                <a:lnTo>
                  <a:pt x="4165123" y="533431"/>
                </a:lnTo>
                <a:lnTo>
                  <a:pt x="4135409" y="553477"/>
                </a:lnTo>
                <a:lnTo>
                  <a:pt x="4099052" y="560832"/>
                </a:lnTo>
                <a:lnTo>
                  <a:pt x="93472" y="560832"/>
                </a:lnTo>
                <a:lnTo>
                  <a:pt x="57114" y="553477"/>
                </a:lnTo>
                <a:lnTo>
                  <a:pt x="27400" y="533431"/>
                </a:lnTo>
                <a:lnTo>
                  <a:pt x="7354" y="503717"/>
                </a:lnTo>
                <a:lnTo>
                  <a:pt x="0" y="467360"/>
                </a:lnTo>
                <a:lnTo>
                  <a:pt x="0" y="934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1095" y="7144511"/>
            <a:ext cx="4360545" cy="640080"/>
          </a:xfrm>
          <a:custGeom>
            <a:avLst/>
            <a:gdLst/>
            <a:ahLst/>
            <a:cxnLst/>
            <a:rect l="l" t="t" r="r" b="b"/>
            <a:pathLst>
              <a:path w="4360545" h="640079">
                <a:moveTo>
                  <a:pt x="0" y="106680"/>
                </a:moveTo>
                <a:lnTo>
                  <a:pt x="8381" y="65151"/>
                </a:lnTo>
                <a:lnTo>
                  <a:pt x="31242" y="31242"/>
                </a:lnTo>
                <a:lnTo>
                  <a:pt x="65151" y="8382"/>
                </a:lnTo>
                <a:lnTo>
                  <a:pt x="106680" y="0"/>
                </a:lnTo>
                <a:lnTo>
                  <a:pt x="4253483" y="0"/>
                </a:lnTo>
                <a:lnTo>
                  <a:pt x="4295013" y="8382"/>
                </a:lnTo>
                <a:lnTo>
                  <a:pt x="4328922" y="31242"/>
                </a:lnTo>
                <a:lnTo>
                  <a:pt x="4351782" y="65151"/>
                </a:lnTo>
                <a:lnTo>
                  <a:pt x="4360164" y="106680"/>
                </a:lnTo>
                <a:lnTo>
                  <a:pt x="4360164" y="533400"/>
                </a:lnTo>
                <a:lnTo>
                  <a:pt x="4351782" y="574929"/>
                </a:lnTo>
                <a:lnTo>
                  <a:pt x="4328922" y="608838"/>
                </a:lnTo>
                <a:lnTo>
                  <a:pt x="4295012" y="631698"/>
                </a:lnTo>
                <a:lnTo>
                  <a:pt x="4253483" y="640080"/>
                </a:lnTo>
                <a:lnTo>
                  <a:pt x="106680" y="640080"/>
                </a:lnTo>
                <a:lnTo>
                  <a:pt x="65151" y="631698"/>
                </a:lnTo>
                <a:lnTo>
                  <a:pt x="31242" y="608838"/>
                </a:lnTo>
                <a:lnTo>
                  <a:pt x="8381" y="574929"/>
                </a:lnTo>
                <a:lnTo>
                  <a:pt x="0" y="533400"/>
                </a:lnTo>
                <a:lnTo>
                  <a:pt x="0" y="10668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06067" y="4621529"/>
            <a:ext cx="4995545" cy="337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Let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 understand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StringBuilder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example.</a:t>
            </a:r>
            <a:endParaRPr sz="1000">
              <a:latin typeface="Arial MT"/>
              <a:cs typeface="Arial MT"/>
            </a:endParaRPr>
          </a:p>
          <a:p>
            <a:pPr marL="690245" marR="3396615">
              <a:lnSpc>
                <a:spcPct val="100000"/>
              </a:lnSpc>
              <a:spcBef>
                <a:spcPts val="890"/>
              </a:spcBef>
            </a:pP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x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"abc";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x.concat("def");</a:t>
            </a:r>
            <a:endParaRPr sz="1000">
              <a:latin typeface="Arial MT"/>
              <a:cs typeface="Arial MT"/>
            </a:endParaRPr>
          </a:p>
          <a:p>
            <a:pPr marL="69024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System.out.println("x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 "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+</a:t>
            </a:r>
            <a:r>
              <a:rPr sz="1000" dirty="0">
                <a:latin typeface="Arial MT"/>
                <a:cs typeface="Arial MT"/>
              </a:rPr>
              <a:t> x);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//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output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 </a:t>
            </a:r>
            <a:r>
              <a:rPr sz="1000" spc="-10" dirty="0">
                <a:latin typeface="Arial MT"/>
                <a:cs typeface="Arial MT"/>
              </a:rPr>
              <a:t>"x</a:t>
            </a:r>
            <a:r>
              <a:rPr sz="1000" spc="-5" dirty="0">
                <a:latin typeface="Arial MT"/>
                <a:cs typeface="Arial MT"/>
              </a:rPr>
              <a:t> =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abc"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 MT"/>
              <a:cs typeface="Arial MT"/>
            </a:endParaRPr>
          </a:p>
          <a:p>
            <a:pPr marL="12700" marR="8763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Because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assignment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made,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concat()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abandoned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instantly.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20" dirty="0">
                <a:latin typeface="Arial MT"/>
                <a:cs typeface="Arial MT"/>
              </a:rPr>
              <a:t>We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also saw examples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like this:</a:t>
            </a:r>
            <a:endParaRPr sz="1000">
              <a:latin typeface="Arial MT"/>
              <a:cs typeface="Arial MT"/>
            </a:endParaRPr>
          </a:p>
          <a:p>
            <a:pPr marL="688340">
              <a:lnSpc>
                <a:spcPct val="100000"/>
              </a:lnSpc>
              <a:spcBef>
                <a:spcPts val="950"/>
              </a:spcBef>
            </a:pP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x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"abc";</a:t>
            </a:r>
            <a:endParaRPr sz="1000">
              <a:latin typeface="Arial MT"/>
              <a:cs typeface="Arial MT"/>
            </a:endParaRPr>
          </a:p>
          <a:p>
            <a:pPr marL="68834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x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x.concat("def");</a:t>
            </a:r>
            <a:endParaRPr sz="1000">
              <a:latin typeface="Arial MT"/>
              <a:cs typeface="Arial MT"/>
            </a:endParaRPr>
          </a:p>
          <a:p>
            <a:pPr marL="68834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System.out.println("x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+</a:t>
            </a:r>
            <a:r>
              <a:rPr sz="1000" dirty="0">
                <a:latin typeface="Arial MT"/>
                <a:cs typeface="Arial MT"/>
              </a:rPr>
              <a:t> x);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// output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"x</a:t>
            </a:r>
            <a:r>
              <a:rPr sz="1000" spc="-5" dirty="0">
                <a:latin typeface="Arial MT"/>
                <a:cs typeface="Arial MT"/>
              </a:rPr>
              <a:t> =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abcdef"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15" dirty="0">
                <a:latin typeface="Arial MT"/>
                <a:cs typeface="Arial MT"/>
              </a:rPr>
              <a:t>We </a:t>
            </a:r>
            <a:r>
              <a:rPr sz="1000" spc="-5" dirty="0">
                <a:latin typeface="Arial MT"/>
                <a:cs typeface="Arial MT"/>
              </a:rPr>
              <a:t>got a nice new String out of the deal, but the </a:t>
            </a:r>
            <a:r>
              <a:rPr sz="1000" spc="-10" dirty="0">
                <a:latin typeface="Arial MT"/>
                <a:cs typeface="Arial MT"/>
              </a:rPr>
              <a:t>downside is </a:t>
            </a:r>
            <a:r>
              <a:rPr sz="1000" spc="-5" dirty="0">
                <a:latin typeface="Arial MT"/>
                <a:cs typeface="Arial MT"/>
              </a:rPr>
              <a:t>that the </a:t>
            </a:r>
            <a:r>
              <a:rPr sz="1000" spc="-10" dirty="0">
                <a:latin typeface="Arial MT"/>
                <a:cs typeface="Arial MT"/>
              </a:rPr>
              <a:t>old </a:t>
            </a:r>
            <a:r>
              <a:rPr sz="1000" spc="-5" dirty="0">
                <a:latin typeface="Arial MT"/>
                <a:cs typeface="Arial MT"/>
              </a:rPr>
              <a:t>String "abc" has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lost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pool,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thus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wasting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memory.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were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StringBuffer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instead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String, the code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would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look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like this: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Arial MT"/>
              <a:cs typeface="Arial MT"/>
            </a:endParaRPr>
          </a:p>
          <a:p>
            <a:pPr marL="692150" marR="2423160" indent="-457834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StringBuffer </a:t>
            </a:r>
            <a:r>
              <a:rPr sz="1000" dirty="0">
                <a:latin typeface="Arial MT"/>
                <a:cs typeface="Arial MT"/>
              </a:rPr>
              <a:t>sb </a:t>
            </a:r>
            <a:r>
              <a:rPr sz="1000" spc="-5" dirty="0">
                <a:latin typeface="Arial MT"/>
                <a:cs typeface="Arial MT"/>
              </a:rPr>
              <a:t>= new StringBuffer("abc");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sb.append("def");</a:t>
            </a:r>
            <a:endParaRPr sz="1000">
              <a:latin typeface="Arial MT"/>
              <a:cs typeface="Arial MT"/>
            </a:endParaRPr>
          </a:p>
          <a:p>
            <a:pPr marL="65405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System.out.println("sb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+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sb); //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output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"sb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abcdef“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Note: Refer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Javadocs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know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about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StringBuilder.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08988" y="714755"/>
            <a:ext cx="4811395" cy="3610610"/>
            <a:chOff x="1808988" y="714755"/>
            <a:chExt cx="4811395" cy="36106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5084" y="789519"/>
              <a:ext cx="4799076" cy="352491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15084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815085" y="4070172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067" y="4621529"/>
            <a:ext cx="491172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StringBuilder class </a:t>
            </a:r>
            <a:r>
              <a:rPr sz="1000" spc="-10" dirty="0">
                <a:latin typeface="Arial MT"/>
                <a:cs typeface="Arial MT"/>
              </a:rPr>
              <a:t>was </a:t>
            </a:r>
            <a:r>
              <a:rPr sz="1000" spc="-5" dirty="0">
                <a:latin typeface="Arial MT"/>
                <a:cs typeface="Arial MT"/>
              </a:rPr>
              <a:t>added in Java 5. It has exactly the </a:t>
            </a:r>
            <a:r>
              <a:rPr sz="1000" dirty="0">
                <a:latin typeface="Arial MT"/>
                <a:cs typeface="Arial MT"/>
              </a:rPr>
              <a:t>same </a:t>
            </a:r>
            <a:r>
              <a:rPr sz="1000" spc="-10" dirty="0">
                <a:latin typeface="Arial MT"/>
                <a:cs typeface="Arial MT"/>
              </a:rPr>
              <a:t>API </a:t>
            </a:r>
            <a:r>
              <a:rPr sz="1000" spc="-5" dirty="0">
                <a:latin typeface="Arial MT"/>
                <a:cs typeface="Arial MT"/>
              </a:rPr>
              <a:t>as 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StringBuffer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StringBuilder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thread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safe.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words,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not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synchronized.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recommends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StringBuilder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instead of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StringBuffer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whenever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possible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because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StringBuilder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faster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perhaps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jump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higher).</a:t>
            </a:r>
            <a:r>
              <a:rPr sz="1000" spc="-10" dirty="0">
                <a:latin typeface="Arial MT"/>
                <a:cs typeface="Arial MT"/>
              </a:rPr>
              <a:t> So,</a:t>
            </a:r>
            <a:r>
              <a:rPr sz="1000" spc="-5" dirty="0">
                <a:latin typeface="Arial MT"/>
                <a:cs typeface="Arial MT"/>
              </a:rPr>
              <a:t> apart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Synchronization,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anything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about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StringBuilder's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holds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true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StringBuffer's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methods,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vice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versa.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Note: Refer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Javadocs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know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about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StringBuilder.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08988" y="714755"/>
            <a:ext cx="4811395" cy="3610610"/>
            <a:chOff x="1808988" y="714755"/>
            <a:chExt cx="48113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5084" y="789519"/>
              <a:ext cx="4799076" cy="35249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15084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815085" y="4070172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08988" y="714755"/>
            <a:ext cx="4811395" cy="3610610"/>
            <a:chOff x="1808988" y="714755"/>
            <a:chExt cx="4811395" cy="3610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5084" y="835297"/>
              <a:ext cx="4799076" cy="344251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15084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815085" y="4070172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067" y="4621529"/>
            <a:ext cx="4994910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336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 long-standing bugbear of Java </a:t>
            </a:r>
            <a:r>
              <a:rPr sz="1000" spc="-10" dirty="0">
                <a:latin typeface="Arial MT"/>
                <a:cs typeface="Arial MT"/>
              </a:rPr>
              <a:t>developers </a:t>
            </a:r>
            <a:r>
              <a:rPr sz="1000" spc="-5" dirty="0">
                <a:latin typeface="Arial MT"/>
                <a:cs typeface="Arial MT"/>
              </a:rPr>
              <a:t>has been the inadequate support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date and </a:t>
            </a:r>
            <a:r>
              <a:rPr sz="1000" dirty="0">
                <a:latin typeface="Arial MT"/>
                <a:cs typeface="Arial MT"/>
              </a:rPr>
              <a:t>time. </a:t>
            </a:r>
            <a:r>
              <a:rPr sz="1000" spc="-5" dirty="0">
                <a:latin typeface="Arial MT"/>
                <a:cs typeface="Arial MT"/>
              </a:rPr>
              <a:t>In order to address problems in legacy </a:t>
            </a:r>
            <a:r>
              <a:rPr sz="1000" spc="-10" dirty="0">
                <a:latin typeface="Arial MT"/>
                <a:cs typeface="Arial MT"/>
              </a:rPr>
              <a:t>API </a:t>
            </a:r>
            <a:r>
              <a:rPr sz="1000" spc="-5" dirty="0">
                <a:latin typeface="Arial MT"/>
                <a:cs typeface="Arial MT"/>
              </a:rPr>
              <a:t>(Date and Calender) and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provide better support in the JDK core, a new date and </a:t>
            </a:r>
            <a:r>
              <a:rPr sz="1000" dirty="0">
                <a:latin typeface="Arial MT"/>
                <a:cs typeface="Arial MT"/>
              </a:rPr>
              <a:t>time </a:t>
            </a:r>
            <a:r>
              <a:rPr sz="1000" spc="-10" dirty="0">
                <a:latin typeface="Arial MT"/>
                <a:cs typeface="Arial MT"/>
              </a:rPr>
              <a:t>API </a:t>
            </a:r>
            <a:r>
              <a:rPr sz="1000" spc="-5" dirty="0">
                <a:latin typeface="Arial MT"/>
                <a:cs typeface="Arial MT"/>
              </a:rPr>
              <a:t>(JSR 310 ) has been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designed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 </a:t>
            </a:r>
            <a:r>
              <a:rPr sz="1000" spc="-10" dirty="0">
                <a:latin typeface="Arial MT"/>
                <a:cs typeface="Arial MT"/>
              </a:rPr>
              <a:t>SE</a:t>
            </a:r>
            <a:r>
              <a:rPr sz="1000" spc="-5" dirty="0">
                <a:latin typeface="Arial MT"/>
                <a:cs typeface="Arial MT"/>
              </a:rPr>
              <a:t> 8 under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java.time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266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LocalDate and LocalTime represents date and time </a:t>
            </a:r>
            <a:r>
              <a:rPr sz="1000" spc="-10" dirty="0">
                <a:latin typeface="Arial MT"/>
                <a:cs typeface="Arial MT"/>
              </a:rPr>
              <a:t>respectively.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combination of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date and </a:t>
            </a:r>
            <a:r>
              <a:rPr sz="1000" dirty="0">
                <a:latin typeface="Arial MT"/>
                <a:cs typeface="Arial MT"/>
              </a:rPr>
              <a:t>time </a:t>
            </a:r>
            <a:r>
              <a:rPr sz="1000" spc="-5" dirty="0">
                <a:latin typeface="Arial MT"/>
                <a:cs typeface="Arial MT"/>
              </a:rPr>
              <a:t>is represented by LocalDateTime. If a </a:t>
            </a:r>
            <a:r>
              <a:rPr sz="1000" dirty="0">
                <a:latin typeface="Arial MT"/>
                <a:cs typeface="Arial MT"/>
              </a:rPr>
              <a:t>time </a:t>
            </a:r>
            <a:r>
              <a:rPr sz="1000" spc="-10" dirty="0">
                <a:latin typeface="Arial MT"/>
                <a:cs typeface="Arial MT"/>
              </a:rPr>
              <a:t>zone </a:t>
            </a:r>
            <a:r>
              <a:rPr sz="1000" spc="-5" dirty="0">
                <a:latin typeface="Arial MT"/>
                <a:cs typeface="Arial MT"/>
              </a:rPr>
              <a:t>is important,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ZonedDateTime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handy.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10096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Many </a:t>
            </a:r>
            <a:r>
              <a:rPr sz="1000" dirty="0">
                <a:latin typeface="Arial MT"/>
                <a:cs typeface="Arial MT"/>
              </a:rPr>
              <a:t>times </a:t>
            </a:r>
            <a:r>
              <a:rPr sz="1000" spc="-10" dirty="0">
                <a:latin typeface="Arial MT"/>
                <a:cs typeface="Arial MT"/>
              </a:rPr>
              <a:t>developers </a:t>
            </a:r>
            <a:r>
              <a:rPr sz="1000" spc="-5" dirty="0">
                <a:latin typeface="Arial MT"/>
                <a:cs typeface="Arial MT"/>
              </a:rPr>
              <a:t>need to </a:t>
            </a:r>
            <a:r>
              <a:rPr sz="1000" dirty="0">
                <a:latin typeface="Arial MT"/>
                <a:cs typeface="Arial MT"/>
              </a:rPr>
              <a:t>measure </a:t>
            </a:r>
            <a:r>
              <a:rPr sz="1000" spc="-5" dirty="0">
                <a:latin typeface="Arial MT"/>
                <a:cs typeface="Arial MT"/>
              </a:rPr>
              <a:t>amount of </a:t>
            </a:r>
            <a:r>
              <a:rPr sz="1000" dirty="0">
                <a:latin typeface="Arial MT"/>
                <a:cs typeface="Arial MT"/>
              </a:rPr>
              <a:t>time </a:t>
            </a:r>
            <a:r>
              <a:rPr sz="1000" spc="-10" dirty="0">
                <a:latin typeface="Arial MT"/>
                <a:cs typeface="Arial MT"/>
              </a:rPr>
              <a:t>between </a:t>
            </a:r>
            <a:r>
              <a:rPr sz="1000" spc="-5" dirty="0">
                <a:latin typeface="Arial MT"/>
                <a:cs typeface="Arial MT"/>
              </a:rPr>
              <a:t>to date instants.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Duration 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measure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amount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including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nanosecond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precision.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Period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measure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terms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days,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months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 </a:t>
            </a:r>
            <a:r>
              <a:rPr sz="1000" spc="-10" dirty="0">
                <a:latin typeface="Arial MT"/>
                <a:cs typeface="Arial MT"/>
              </a:rPr>
              <a:t>years.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16827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This </a:t>
            </a:r>
            <a:r>
              <a:rPr sz="1000" spc="-10" dirty="0">
                <a:latin typeface="Arial MT"/>
                <a:cs typeface="Arial MT"/>
              </a:rPr>
              <a:t>API </a:t>
            </a:r>
            <a:r>
              <a:rPr sz="1000" spc="-5" dirty="0">
                <a:latin typeface="Arial MT"/>
                <a:cs typeface="Arial MT"/>
              </a:rPr>
              <a:t>has included </a:t>
            </a:r>
            <a:r>
              <a:rPr sz="1000" spc="-10" dirty="0">
                <a:latin typeface="Arial MT"/>
                <a:cs typeface="Arial MT"/>
              </a:rPr>
              <a:t>two </a:t>
            </a:r>
            <a:r>
              <a:rPr sz="1000" spc="-5" dirty="0">
                <a:latin typeface="Arial MT"/>
                <a:cs typeface="Arial MT"/>
              </a:rPr>
              <a:t>Enums DayOfWeek and Month to represent day and </a:t>
            </a:r>
            <a:r>
              <a:rPr sz="1000" dirty="0">
                <a:latin typeface="Arial MT"/>
                <a:cs typeface="Arial MT"/>
              </a:rPr>
              <a:t>month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constant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respectively.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DateTimeFormatter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format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times.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Also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almost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now </a:t>
            </a:r>
            <a:r>
              <a:rPr sz="1000" spc="-10" dirty="0">
                <a:latin typeface="Arial MT"/>
                <a:cs typeface="Arial MT"/>
              </a:rPr>
              <a:t>include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parse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format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support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parsing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formatting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date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time.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08988" y="714755"/>
            <a:ext cx="4811395" cy="3610610"/>
            <a:chOff x="1808988" y="714755"/>
            <a:chExt cx="48113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5084" y="835297"/>
              <a:ext cx="4799076" cy="34425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15084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815085" y="4070172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067" y="4621529"/>
            <a:ext cx="50006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175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Instant class is useful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generating a </a:t>
            </a:r>
            <a:r>
              <a:rPr sz="1000" dirty="0">
                <a:latin typeface="Arial MT"/>
                <a:cs typeface="Arial MT"/>
              </a:rPr>
              <a:t>time stamp </a:t>
            </a:r>
            <a:r>
              <a:rPr sz="1000" spc="-5" dirty="0">
                <a:latin typeface="Arial MT"/>
                <a:cs typeface="Arial MT"/>
              </a:rPr>
              <a:t>to represent machine </a:t>
            </a:r>
            <a:r>
              <a:rPr sz="1000" dirty="0">
                <a:latin typeface="Arial MT"/>
                <a:cs typeface="Arial MT"/>
              </a:rPr>
              <a:t>time.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spc="-10" dirty="0">
                <a:latin typeface="Arial MT"/>
                <a:cs typeface="Arial MT"/>
              </a:rPr>
              <a:t>value </a:t>
            </a:r>
            <a:r>
              <a:rPr sz="1000" spc="-5" dirty="0">
                <a:latin typeface="Arial MT"/>
                <a:cs typeface="Arial MT"/>
              </a:rPr>
              <a:t> returned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the Instant class counts </a:t>
            </a:r>
            <a:r>
              <a:rPr sz="1000" dirty="0">
                <a:latin typeface="Arial MT"/>
                <a:cs typeface="Arial MT"/>
              </a:rPr>
              <a:t>time </a:t>
            </a:r>
            <a:r>
              <a:rPr sz="1000" spc="-5" dirty="0">
                <a:latin typeface="Arial MT"/>
                <a:cs typeface="Arial MT"/>
              </a:rPr>
              <a:t>beginning from the first second of January 1,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1970.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-10" dirty="0">
                <a:latin typeface="Arial MT"/>
                <a:cs typeface="Arial MT"/>
              </a:rPr>
              <a:t> value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known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EPOCH.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An epoch is an instant on a timeline that is used as a reference point (or the origin) to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measure other instants. </a:t>
            </a:r>
            <a:r>
              <a:rPr sz="1000" spc="-10" dirty="0">
                <a:latin typeface="Arial MT"/>
                <a:cs typeface="Arial MT"/>
              </a:rPr>
              <a:t>As shown in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above </a:t>
            </a:r>
            <a:r>
              <a:rPr sz="1000" spc="-5" dirty="0">
                <a:latin typeface="Arial MT"/>
                <a:cs typeface="Arial MT"/>
              </a:rPr>
              <a:t>figure, an Instant at epoch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represent by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zero. </a:t>
            </a:r>
            <a:r>
              <a:rPr sz="1000" spc="-5" dirty="0">
                <a:latin typeface="Arial MT"/>
                <a:cs typeface="Arial MT"/>
              </a:rPr>
              <a:t>Instants after epoch are positive numbers </a:t>
            </a:r>
            <a:r>
              <a:rPr sz="1000" spc="-10" dirty="0">
                <a:latin typeface="Arial MT"/>
                <a:cs typeface="Arial MT"/>
              </a:rPr>
              <a:t>where </a:t>
            </a:r>
            <a:r>
              <a:rPr sz="1000" spc="-5" dirty="0">
                <a:latin typeface="Arial MT"/>
                <a:cs typeface="Arial MT"/>
              </a:rPr>
              <a:t>as instants before epoch are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negative.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08988" y="714755"/>
            <a:ext cx="4811395" cy="3610610"/>
            <a:chOff x="1808988" y="714755"/>
            <a:chExt cx="48113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5084" y="789519"/>
              <a:ext cx="4799076" cy="35249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15084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815085" y="4070172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067" y="4621529"/>
            <a:ext cx="44100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 LocalDate represents a year-month-day in the ISO calendar and is useful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representing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date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without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dirty="0">
                <a:latin typeface="Arial MT"/>
                <a:cs typeface="Arial MT"/>
              </a:rPr>
              <a:t>time.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6067" y="6602983"/>
            <a:ext cx="494728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LocalTime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LocalDateTime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reflects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store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date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respectively.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Most of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LocalDateTime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analogous 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LocalDate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few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additional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like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plusHours(), plusMinutes() etc.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34311" y="5052059"/>
            <a:ext cx="5081270" cy="1294130"/>
            <a:chOff x="1734311" y="5052059"/>
            <a:chExt cx="5081270" cy="12941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4336" y="5197514"/>
              <a:ext cx="4646007" cy="99981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47265" y="5065013"/>
              <a:ext cx="5055235" cy="1268095"/>
            </a:xfrm>
            <a:custGeom>
              <a:avLst/>
              <a:gdLst/>
              <a:ahLst/>
              <a:cxnLst/>
              <a:rect l="l" t="t" r="r" b="b"/>
              <a:pathLst>
                <a:path w="5055234" h="1268095">
                  <a:moveTo>
                    <a:pt x="0" y="211327"/>
                  </a:moveTo>
                  <a:lnTo>
                    <a:pt x="5581" y="162872"/>
                  </a:lnTo>
                  <a:lnTo>
                    <a:pt x="21479" y="118391"/>
                  </a:lnTo>
                  <a:lnTo>
                    <a:pt x="46426" y="79153"/>
                  </a:lnTo>
                  <a:lnTo>
                    <a:pt x="79153" y="46426"/>
                  </a:lnTo>
                  <a:lnTo>
                    <a:pt x="118391" y="21479"/>
                  </a:lnTo>
                  <a:lnTo>
                    <a:pt x="162872" y="5581"/>
                  </a:lnTo>
                  <a:lnTo>
                    <a:pt x="211327" y="0"/>
                  </a:lnTo>
                  <a:lnTo>
                    <a:pt x="4843780" y="0"/>
                  </a:lnTo>
                  <a:lnTo>
                    <a:pt x="4892235" y="5581"/>
                  </a:lnTo>
                  <a:lnTo>
                    <a:pt x="4936716" y="21479"/>
                  </a:lnTo>
                  <a:lnTo>
                    <a:pt x="4975954" y="46426"/>
                  </a:lnTo>
                  <a:lnTo>
                    <a:pt x="5008681" y="79153"/>
                  </a:lnTo>
                  <a:lnTo>
                    <a:pt x="5033628" y="118391"/>
                  </a:lnTo>
                  <a:lnTo>
                    <a:pt x="5049526" y="162872"/>
                  </a:lnTo>
                  <a:lnTo>
                    <a:pt x="5055108" y="211327"/>
                  </a:lnTo>
                  <a:lnTo>
                    <a:pt x="5055108" y="1056639"/>
                  </a:lnTo>
                  <a:lnTo>
                    <a:pt x="5049526" y="1105095"/>
                  </a:lnTo>
                  <a:lnTo>
                    <a:pt x="5033628" y="1149576"/>
                  </a:lnTo>
                  <a:lnTo>
                    <a:pt x="5008681" y="1188814"/>
                  </a:lnTo>
                  <a:lnTo>
                    <a:pt x="4975954" y="1221541"/>
                  </a:lnTo>
                  <a:lnTo>
                    <a:pt x="4936716" y="1246488"/>
                  </a:lnTo>
                  <a:lnTo>
                    <a:pt x="4892235" y="1262386"/>
                  </a:lnTo>
                  <a:lnTo>
                    <a:pt x="4843780" y="1267968"/>
                  </a:lnTo>
                  <a:lnTo>
                    <a:pt x="211327" y="1267968"/>
                  </a:lnTo>
                  <a:lnTo>
                    <a:pt x="162872" y="1262386"/>
                  </a:lnTo>
                  <a:lnTo>
                    <a:pt x="118391" y="1246488"/>
                  </a:lnTo>
                  <a:lnTo>
                    <a:pt x="79153" y="1221541"/>
                  </a:lnTo>
                  <a:lnTo>
                    <a:pt x="46426" y="1188814"/>
                  </a:lnTo>
                  <a:lnTo>
                    <a:pt x="21479" y="1149576"/>
                  </a:lnTo>
                  <a:lnTo>
                    <a:pt x="5581" y="1105095"/>
                  </a:lnTo>
                  <a:lnTo>
                    <a:pt x="0" y="1056639"/>
                  </a:lnTo>
                  <a:lnTo>
                    <a:pt x="0" y="21132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808988" y="714755"/>
            <a:ext cx="4811395" cy="3610610"/>
            <a:chOff x="1808988" y="714755"/>
            <a:chExt cx="4811395" cy="361061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5084" y="835297"/>
              <a:ext cx="4799076" cy="344251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15084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815085" y="4070172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067" y="4621529"/>
            <a:ext cx="48596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ZonedDateTime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represents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point 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spc="-10" dirty="0">
                <a:latin typeface="Arial MT"/>
                <a:cs typeface="Arial MT"/>
              </a:rPr>
              <a:t>given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zone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converted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instant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timeline;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aware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spc="-10" dirty="0">
                <a:latin typeface="Arial MT"/>
                <a:cs typeface="Arial MT"/>
              </a:rPr>
              <a:t>Daylight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Saving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93748" y="5245608"/>
            <a:ext cx="5081270" cy="713740"/>
            <a:chOff x="1793748" y="5245608"/>
            <a:chExt cx="5081270" cy="7137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1969" y="5375941"/>
              <a:ext cx="4967950" cy="4767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06702" y="5258562"/>
              <a:ext cx="5055235" cy="687705"/>
            </a:xfrm>
            <a:custGeom>
              <a:avLst/>
              <a:gdLst/>
              <a:ahLst/>
              <a:cxnLst/>
              <a:rect l="l" t="t" r="r" b="b"/>
              <a:pathLst>
                <a:path w="5055234" h="687704">
                  <a:moveTo>
                    <a:pt x="0" y="114553"/>
                  </a:moveTo>
                  <a:lnTo>
                    <a:pt x="9005" y="69973"/>
                  </a:lnTo>
                  <a:lnTo>
                    <a:pt x="33559" y="33559"/>
                  </a:lnTo>
                  <a:lnTo>
                    <a:pt x="69973" y="9005"/>
                  </a:lnTo>
                  <a:lnTo>
                    <a:pt x="114554" y="0"/>
                  </a:lnTo>
                  <a:lnTo>
                    <a:pt x="4940554" y="0"/>
                  </a:lnTo>
                  <a:lnTo>
                    <a:pt x="4985134" y="9005"/>
                  </a:lnTo>
                  <a:lnTo>
                    <a:pt x="5021548" y="33559"/>
                  </a:lnTo>
                  <a:lnTo>
                    <a:pt x="5046102" y="69973"/>
                  </a:lnTo>
                  <a:lnTo>
                    <a:pt x="5055108" y="114553"/>
                  </a:lnTo>
                  <a:lnTo>
                    <a:pt x="5055108" y="572770"/>
                  </a:lnTo>
                  <a:lnTo>
                    <a:pt x="5046102" y="617350"/>
                  </a:lnTo>
                  <a:lnTo>
                    <a:pt x="5021548" y="653764"/>
                  </a:lnTo>
                  <a:lnTo>
                    <a:pt x="4985134" y="678318"/>
                  </a:lnTo>
                  <a:lnTo>
                    <a:pt x="4940554" y="687324"/>
                  </a:lnTo>
                  <a:lnTo>
                    <a:pt x="114554" y="687324"/>
                  </a:lnTo>
                  <a:lnTo>
                    <a:pt x="69973" y="678318"/>
                  </a:lnTo>
                  <a:lnTo>
                    <a:pt x="33559" y="653764"/>
                  </a:lnTo>
                  <a:lnTo>
                    <a:pt x="9005" y="617350"/>
                  </a:lnTo>
                  <a:lnTo>
                    <a:pt x="0" y="572770"/>
                  </a:lnTo>
                  <a:lnTo>
                    <a:pt x="0" y="114553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808988" y="714755"/>
            <a:ext cx="4811395" cy="3610610"/>
            <a:chOff x="1808988" y="714755"/>
            <a:chExt cx="4811395" cy="361061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5084" y="789519"/>
              <a:ext cx="4799076" cy="352491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15084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815085" y="4070172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067" y="4621529"/>
            <a:ext cx="38277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shows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how 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period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between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dates.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56232" y="5090159"/>
            <a:ext cx="4924425" cy="1294130"/>
            <a:chOff x="1856232" y="5090159"/>
            <a:chExt cx="4924425" cy="12941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6689" y="5230545"/>
              <a:ext cx="4470728" cy="10207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69186" y="5103113"/>
              <a:ext cx="4898390" cy="1268095"/>
            </a:xfrm>
            <a:custGeom>
              <a:avLst/>
              <a:gdLst/>
              <a:ahLst/>
              <a:cxnLst/>
              <a:rect l="l" t="t" r="r" b="b"/>
              <a:pathLst>
                <a:path w="4898390" h="1268095">
                  <a:moveTo>
                    <a:pt x="0" y="211327"/>
                  </a:moveTo>
                  <a:lnTo>
                    <a:pt x="5581" y="162872"/>
                  </a:lnTo>
                  <a:lnTo>
                    <a:pt x="21479" y="118391"/>
                  </a:lnTo>
                  <a:lnTo>
                    <a:pt x="46426" y="79153"/>
                  </a:lnTo>
                  <a:lnTo>
                    <a:pt x="79153" y="46426"/>
                  </a:lnTo>
                  <a:lnTo>
                    <a:pt x="118391" y="21479"/>
                  </a:lnTo>
                  <a:lnTo>
                    <a:pt x="162872" y="5581"/>
                  </a:lnTo>
                  <a:lnTo>
                    <a:pt x="211327" y="0"/>
                  </a:lnTo>
                  <a:lnTo>
                    <a:pt x="4686808" y="0"/>
                  </a:lnTo>
                  <a:lnTo>
                    <a:pt x="4735263" y="5581"/>
                  </a:lnTo>
                  <a:lnTo>
                    <a:pt x="4779744" y="21479"/>
                  </a:lnTo>
                  <a:lnTo>
                    <a:pt x="4818982" y="46426"/>
                  </a:lnTo>
                  <a:lnTo>
                    <a:pt x="4851709" y="79153"/>
                  </a:lnTo>
                  <a:lnTo>
                    <a:pt x="4876656" y="118391"/>
                  </a:lnTo>
                  <a:lnTo>
                    <a:pt x="4892554" y="162872"/>
                  </a:lnTo>
                  <a:lnTo>
                    <a:pt x="4898136" y="211327"/>
                  </a:lnTo>
                  <a:lnTo>
                    <a:pt x="4898136" y="1056639"/>
                  </a:lnTo>
                  <a:lnTo>
                    <a:pt x="4892554" y="1105095"/>
                  </a:lnTo>
                  <a:lnTo>
                    <a:pt x="4876656" y="1149576"/>
                  </a:lnTo>
                  <a:lnTo>
                    <a:pt x="4851709" y="1188814"/>
                  </a:lnTo>
                  <a:lnTo>
                    <a:pt x="4818982" y="1221541"/>
                  </a:lnTo>
                  <a:lnTo>
                    <a:pt x="4779744" y="1246488"/>
                  </a:lnTo>
                  <a:lnTo>
                    <a:pt x="4735263" y="1262386"/>
                  </a:lnTo>
                  <a:lnTo>
                    <a:pt x="4686808" y="1267968"/>
                  </a:lnTo>
                  <a:lnTo>
                    <a:pt x="211327" y="1267968"/>
                  </a:lnTo>
                  <a:lnTo>
                    <a:pt x="162872" y="1262386"/>
                  </a:lnTo>
                  <a:lnTo>
                    <a:pt x="118391" y="1246488"/>
                  </a:lnTo>
                  <a:lnTo>
                    <a:pt x="79153" y="1221541"/>
                  </a:lnTo>
                  <a:lnTo>
                    <a:pt x="46426" y="1188814"/>
                  </a:lnTo>
                  <a:lnTo>
                    <a:pt x="21479" y="1149576"/>
                  </a:lnTo>
                  <a:lnTo>
                    <a:pt x="5581" y="1105095"/>
                  </a:lnTo>
                  <a:lnTo>
                    <a:pt x="0" y="1056639"/>
                  </a:lnTo>
                  <a:lnTo>
                    <a:pt x="0" y="21132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808988" y="714755"/>
            <a:ext cx="4811395" cy="3610610"/>
            <a:chOff x="1808988" y="714755"/>
            <a:chExt cx="4811395" cy="361061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5084" y="835297"/>
              <a:ext cx="4799076" cy="344251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15084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815085" y="4070172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067" y="4621529"/>
            <a:ext cx="485457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To format </a:t>
            </a:r>
            <a:r>
              <a:rPr sz="1000" spc="-5" dirty="0">
                <a:latin typeface="Arial MT"/>
                <a:cs typeface="Arial MT"/>
              </a:rPr>
              <a:t>or parse a date/time, </a:t>
            </a:r>
            <a:r>
              <a:rPr sz="1000" dirty="0">
                <a:latin typeface="Arial MT"/>
                <a:cs typeface="Arial MT"/>
              </a:rPr>
              <a:t>first </a:t>
            </a:r>
            <a:r>
              <a:rPr sz="1000" spc="-15" dirty="0">
                <a:latin typeface="Arial MT"/>
                <a:cs typeface="Arial MT"/>
              </a:rPr>
              <a:t>we </a:t>
            </a:r>
            <a:r>
              <a:rPr sz="1000" spc="-5" dirty="0">
                <a:latin typeface="Arial MT"/>
                <a:cs typeface="Arial MT"/>
              </a:rPr>
              <a:t>need to create instance of </a:t>
            </a:r>
            <a:r>
              <a:rPr sz="1000" dirty="0">
                <a:latin typeface="Arial MT"/>
                <a:cs typeface="Arial MT"/>
              </a:rPr>
              <a:t>DateTimeFormatter.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Following </a:t>
            </a:r>
            <a:r>
              <a:rPr sz="1000" spc="-5" dirty="0">
                <a:latin typeface="Arial MT"/>
                <a:cs typeface="Arial MT"/>
              </a:rPr>
              <a:t>example shows, how to </a:t>
            </a:r>
            <a:r>
              <a:rPr sz="1000" dirty="0">
                <a:latin typeface="Arial MT"/>
                <a:cs typeface="Arial MT"/>
              </a:rPr>
              <a:t>format </a:t>
            </a:r>
            <a:r>
              <a:rPr sz="1000" spc="-5" dirty="0">
                <a:latin typeface="Arial MT"/>
                <a:cs typeface="Arial MT"/>
              </a:rPr>
              <a:t>a date using this class.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below example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shows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how to </a:t>
            </a:r>
            <a:r>
              <a:rPr sz="1000" dirty="0">
                <a:latin typeface="Arial MT"/>
                <a:cs typeface="Arial MT"/>
              </a:rPr>
              <a:t>format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LocalDate in medium</a:t>
            </a:r>
            <a:r>
              <a:rPr sz="1000" spc="-10" dirty="0">
                <a:latin typeface="Arial MT"/>
                <a:cs typeface="Arial MT"/>
              </a:rPr>
              <a:t> style.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6067" y="6298184"/>
            <a:ext cx="3707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shows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how 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parse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text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2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into date.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89760" y="5280659"/>
            <a:ext cx="5121275" cy="615950"/>
            <a:chOff x="1889760" y="5280659"/>
            <a:chExt cx="5121275" cy="6159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4271" y="5438571"/>
              <a:ext cx="5066229" cy="34041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02714" y="5293613"/>
              <a:ext cx="5090160" cy="589915"/>
            </a:xfrm>
            <a:custGeom>
              <a:avLst/>
              <a:gdLst/>
              <a:ahLst/>
              <a:cxnLst/>
              <a:rect l="l" t="t" r="r" b="b"/>
              <a:pathLst>
                <a:path w="5090159" h="589914">
                  <a:moveTo>
                    <a:pt x="0" y="98298"/>
                  </a:moveTo>
                  <a:lnTo>
                    <a:pt x="7733" y="60061"/>
                  </a:lnTo>
                  <a:lnTo>
                    <a:pt x="28813" y="28813"/>
                  </a:lnTo>
                  <a:lnTo>
                    <a:pt x="60061" y="7733"/>
                  </a:lnTo>
                  <a:lnTo>
                    <a:pt x="98298" y="0"/>
                  </a:lnTo>
                  <a:lnTo>
                    <a:pt x="4991862" y="0"/>
                  </a:lnTo>
                  <a:lnTo>
                    <a:pt x="5030098" y="7733"/>
                  </a:lnTo>
                  <a:lnTo>
                    <a:pt x="5061346" y="28813"/>
                  </a:lnTo>
                  <a:lnTo>
                    <a:pt x="5082426" y="60061"/>
                  </a:lnTo>
                  <a:lnTo>
                    <a:pt x="5090160" y="98298"/>
                  </a:lnTo>
                  <a:lnTo>
                    <a:pt x="5090160" y="491489"/>
                  </a:lnTo>
                  <a:lnTo>
                    <a:pt x="5082426" y="529726"/>
                  </a:lnTo>
                  <a:lnTo>
                    <a:pt x="5061346" y="560974"/>
                  </a:lnTo>
                  <a:lnTo>
                    <a:pt x="5030098" y="582054"/>
                  </a:lnTo>
                  <a:lnTo>
                    <a:pt x="4991862" y="589788"/>
                  </a:lnTo>
                  <a:lnTo>
                    <a:pt x="98298" y="589788"/>
                  </a:lnTo>
                  <a:lnTo>
                    <a:pt x="60061" y="582054"/>
                  </a:lnTo>
                  <a:lnTo>
                    <a:pt x="28813" y="560974"/>
                  </a:lnTo>
                  <a:lnTo>
                    <a:pt x="7733" y="529726"/>
                  </a:lnTo>
                  <a:lnTo>
                    <a:pt x="0" y="491489"/>
                  </a:lnTo>
                  <a:lnTo>
                    <a:pt x="0" y="98298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847088" y="6579107"/>
            <a:ext cx="5116195" cy="657225"/>
            <a:chOff x="1847088" y="6579107"/>
            <a:chExt cx="5116195" cy="65722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6216" y="6657545"/>
              <a:ext cx="4947437" cy="5270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60042" y="6592061"/>
              <a:ext cx="5090160" cy="631190"/>
            </a:xfrm>
            <a:custGeom>
              <a:avLst/>
              <a:gdLst/>
              <a:ahLst/>
              <a:cxnLst/>
              <a:rect l="l" t="t" r="r" b="b"/>
              <a:pathLst>
                <a:path w="5090159" h="631190">
                  <a:moveTo>
                    <a:pt x="0" y="105156"/>
                  </a:moveTo>
                  <a:lnTo>
                    <a:pt x="8268" y="64240"/>
                  </a:lnTo>
                  <a:lnTo>
                    <a:pt x="30813" y="30813"/>
                  </a:lnTo>
                  <a:lnTo>
                    <a:pt x="64240" y="8268"/>
                  </a:lnTo>
                  <a:lnTo>
                    <a:pt x="105156" y="0"/>
                  </a:lnTo>
                  <a:lnTo>
                    <a:pt x="4985004" y="0"/>
                  </a:lnTo>
                  <a:lnTo>
                    <a:pt x="5025919" y="8268"/>
                  </a:lnTo>
                  <a:lnTo>
                    <a:pt x="5059346" y="30813"/>
                  </a:lnTo>
                  <a:lnTo>
                    <a:pt x="5081891" y="64240"/>
                  </a:lnTo>
                  <a:lnTo>
                    <a:pt x="5090159" y="105156"/>
                  </a:lnTo>
                  <a:lnTo>
                    <a:pt x="5090159" y="525780"/>
                  </a:lnTo>
                  <a:lnTo>
                    <a:pt x="5081891" y="566695"/>
                  </a:lnTo>
                  <a:lnTo>
                    <a:pt x="5059346" y="600122"/>
                  </a:lnTo>
                  <a:lnTo>
                    <a:pt x="5025919" y="622667"/>
                  </a:lnTo>
                  <a:lnTo>
                    <a:pt x="4985004" y="630936"/>
                  </a:lnTo>
                  <a:lnTo>
                    <a:pt x="105156" y="630936"/>
                  </a:lnTo>
                  <a:lnTo>
                    <a:pt x="64240" y="622667"/>
                  </a:lnTo>
                  <a:lnTo>
                    <a:pt x="30813" y="600122"/>
                  </a:lnTo>
                  <a:lnTo>
                    <a:pt x="8268" y="566695"/>
                  </a:lnTo>
                  <a:lnTo>
                    <a:pt x="0" y="525780"/>
                  </a:lnTo>
                  <a:lnTo>
                    <a:pt x="0" y="10515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801367" y="714755"/>
            <a:ext cx="4810125" cy="3610610"/>
            <a:chOff x="1801367" y="714755"/>
            <a:chExt cx="4810125" cy="361061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7463" y="789519"/>
              <a:ext cx="4797551" cy="352491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07463" y="720851"/>
              <a:ext cx="4798060" cy="3598545"/>
            </a:xfrm>
            <a:custGeom>
              <a:avLst/>
              <a:gdLst/>
              <a:ahLst/>
              <a:cxnLst/>
              <a:rect l="l" t="t" r="r" b="b"/>
              <a:pathLst>
                <a:path w="4798059" h="3598545">
                  <a:moveTo>
                    <a:pt x="0" y="3598164"/>
                  </a:moveTo>
                  <a:lnTo>
                    <a:pt x="4797551" y="3598164"/>
                  </a:lnTo>
                  <a:lnTo>
                    <a:pt x="4797551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815085" y="4070172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067" y="4621529"/>
            <a:ext cx="474091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cosmic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Every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extends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means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 In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addition,</a:t>
            </a:r>
            <a:r>
              <a:rPr sz="1000" spc="-5" dirty="0">
                <a:latin typeface="Arial MT"/>
                <a:cs typeface="Arial MT"/>
              </a:rPr>
              <a:t> an array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Example: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Obj1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Box(…….);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7064" y="5221223"/>
            <a:ext cx="2342515" cy="401320"/>
          </a:xfrm>
          <a:custGeom>
            <a:avLst/>
            <a:gdLst/>
            <a:ahLst/>
            <a:cxnLst/>
            <a:rect l="l" t="t" r="r" b="b"/>
            <a:pathLst>
              <a:path w="2342515" h="401320">
                <a:moveTo>
                  <a:pt x="0" y="66801"/>
                </a:moveTo>
                <a:lnTo>
                  <a:pt x="5258" y="40826"/>
                </a:lnTo>
                <a:lnTo>
                  <a:pt x="19589" y="19589"/>
                </a:lnTo>
                <a:lnTo>
                  <a:pt x="40826" y="5258"/>
                </a:lnTo>
                <a:lnTo>
                  <a:pt x="66802" y="0"/>
                </a:lnTo>
                <a:lnTo>
                  <a:pt x="2275586" y="0"/>
                </a:lnTo>
                <a:lnTo>
                  <a:pt x="2301561" y="5258"/>
                </a:lnTo>
                <a:lnTo>
                  <a:pt x="2322798" y="19589"/>
                </a:lnTo>
                <a:lnTo>
                  <a:pt x="2337129" y="40826"/>
                </a:lnTo>
                <a:lnTo>
                  <a:pt x="2342388" y="66801"/>
                </a:lnTo>
                <a:lnTo>
                  <a:pt x="2342388" y="334010"/>
                </a:lnTo>
                <a:lnTo>
                  <a:pt x="2337129" y="359985"/>
                </a:lnTo>
                <a:lnTo>
                  <a:pt x="2322798" y="381222"/>
                </a:lnTo>
                <a:lnTo>
                  <a:pt x="2301561" y="395553"/>
                </a:lnTo>
                <a:lnTo>
                  <a:pt x="2275586" y="400812"/>
                </a:lnTo>
                <a:lnTo>
                  <a:pt x="66802" y="400812"/>
                </a:lnTo>
                <a:lnTo>
                  <a:pt x="40826" y="395553"/>
                </a:lnTo>
                <a:lnTo>
                  <a:pt x="19589" y="381222"/>
                </a:lnTo>
                <a:lnTo>
                  <a:pt x="5258" y="359985"/>
                </a:lnTo>
                <a:lnTo>
                  <a:pt x="0" y="334010"/>
                </a:lnTo>
                <a:lnTo>
                  <a:pt x="0" y="6680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12976" y="714755"/>
            <a:ext cx="5001895" cy="3610610"/>
            <a:chOff x="1712976" y="714755"/>
            <a:chExt cx="5001895" cy="36106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72" y="835297"/>
              <a:ext cx="4989576" cy="34425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19072" y="720851"/>
              <a:ext cx="4989830" cy="3598545"/>
            </a:xfrm>
            <a:custGeom>
              <a:avLst/>
              <a:gdLst/>
              <a:ahLst/>
              <a:cxnLst/>
              <a:rect l="l" t="t" r="r" b="b"/>
              <a:pathLst>
                <a:path w="4989830" h="3598545">
                  <a:moveTo>
                    <a:pt x="0" y="3598164"/>
                  </a:moveTo>
                  <a:lnTo>
                    <a:pt x="4989576" y="3598164"/>
                  </a:lnTo>
                  <a:lnTo>
                    <a:pt x="49895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747646" y="4070172"/>
            <a:ext cx="4961255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08988" y="714755"/>
            <a:ext cx="4811395" cy="3610610"/>
            <a:chOff x="1808988" y="714755"/>
            <a:chExt cx="4811395" cy="3610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5084" y="835297"/>
              <a:ext cx="4799076" cy="344251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15084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815085" y="4070172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067" y="4621529"/>
            <a:ext cx="4992370" cy="322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StringBuffer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appending</a:t>
            </a:r>
            <a:endParaRPr sz="1000">
              <a:latin typeface="Arial MT"/>
              <a:cs typeface="Arial MT"/>
            </a:endParaRPr>
          </a:p>
          <a:p>
            <a:pPr marL="12700" marR="135890">
              <a:lnSpc>
                <a:spcPct val="100000"/>
              </a:lnSpc>
            </a:pPr>
            <a:r>
              <a:rPr sz="1000" spc="-15" dirty="0">
                <a:latin typeface="Arial MT"/>
                <a:cs typeface="Arial MT"/>
              </a:rPr>
              <a:t>Always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StringBuffer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appending.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Appending by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StringBuffer 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almost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times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faster </a:t>
            </a:r>
            <a:r>
              <a:rPr sz="1000" spc="-5" dirty="0">
                <a:latin typeface="Arial MT"/>
                <a:cs typeface="Arial MT"/>
              </a:rPr>
              <a:t>than by using String.concat and </a:t>
            </a:r>
            <a:r>
              <a:rPr sz="1000" spc="-10" dirty="0">
                <a:latin typeface="Arial MT"/>
                <a:cs typeface="Arial MT"/>
              </a:rPr>
              <a:t>"+" </a:t>
            </a:r>
            <a:r>
              <a:rPr sz="1000" spc="-5" dirty="0">
                <a:latin typeface="Arial MT"/>
                <a:cs typeface="Arial MT"/>
              </a:rPr>
              <a:t>operator. But if String constants are to be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appended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"+"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faster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than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StringBuffer.append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because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resolved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compile</a:t>
            </a:r>
            <a:r>
              <a:rPr sz="1000" dirty="0">
                <a:latin typeface="Arial MT"/>
                <a:cs typeface="Arial MT"/>
              </a:rPr>
              <a:t> time.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Any code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constants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faster.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String.charAt()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slow</a:t>
            </a:r>
            <a:endParaRPr sz="1000">
              <a:latin typeface="Arial MT"/>
              <a:cs typeface="Arial MT"/>
            </a:endParaRPr>
          </a:p>
          <a:p>
            <a:pPr marL="12700" marR="3746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charAt(int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index)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returns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individual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from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inside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(see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also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substring()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below).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valid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index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numbers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range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0..length-1.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index number outside of that range </a:t>
            </a:r>
            <a:r>
              <a:rPr sz="1000" spc="-10" dirty="0">
                <a:latin typeface="Arial MT"/>
                <a:cs typeface="Arial MT"/>
              </a:rPr>
              <a:t>will </a:t>
            </a:r>
            <a:r>
              <a:rPr sz="1000" spc="-5" dirty="0">
                <a:latin typeface="Arial MT"/>
                <a:cs typeface="Arial MT"/>
              </a:rPr>
              <a:t>raise a runtime exception and stop 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 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point.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469900" marR="138366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10" dirty="0">
                <a:latin typeface="Arial MT"/>
                <a:cs typeface="Arial MT"/>
              </a:rPr>
              <a:t> "hello";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string.charAt(0);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//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'h'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 =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string.charAt(4); //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'o‘</a:t>
            </a:r>
            <a:endParaRPr sz="1000">
              <a:latin typeface="Arial MT"/>
              <a:cs typeface="Arial MT"/>
            </a:endParaRPr>
          </a:p>
          <a:p>
            <a:pPr marL="469900" marR="101282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char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string.charAt(string.length()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1);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//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same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above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line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 =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string.charAt(99);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// ERROR,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index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bounds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charAt()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slow because it does check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bounds before finding the character. </a:t>
            </a:r>
            <a:r>
              <a:rPr sz="1000" spc="-10" dirty="0">
                <a:latin typeface="Arial MT"/>
                <a:cs typeface="Arial MT"/>
              </a:rPr>
              <a:t>Secondly,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 is not declared as final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spc="-5" dirty="0">
                <a:latin typeface="Arial MT"/>
                <a:cs typeface="Arial MT"/>
              </a:rPr>
              <a:t>actually </a:t>
            </a:r>
            <a:r>
              <a:rPr sz="1000" spc="5" dirty="0">
                <a:latin typeface="Arial MT"/>
                <a:cs typeface="Arial MT"/>
              </a:rPr>
              <a:t>make </a:t>
            </a:r>
            <a:r>
              <a:rPr sz="1000" spc="-5" dirty="0">
                <a:latin typeface="Arial MT"/>
                <a:cs typeface="Arial MT"/>
              </a:rPr>
              <a:t>a bit slower. One can use indexOf and a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loop.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Which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least 3 </a:t>
            </a:r>
            <a:r>
              <a:rPr sz="1000" dirty="0">
                <a:latin typeface="Arial MT"/>
                <a:cs typeface="Arial MT"/>
              </a:rPr>
              <a:t>times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faster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than charAt().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11095" y="6394703"/>
            <a:ext cx="4596765" cy="782320"/>
          </a:xfrm>
          <a:custGeom>
            <a:avLst/>
            <a:gdLst/>
            <a:ahLst/>
            <a:cxnLst/>
            <a:rect l="l" t="t" r="r" b="b"/>
            <a:pathLst>
              <a:path w="4596765" h="782320">
                <a:moveTo>
                  <a:pt x="0" y="130302"/>
                </a:moveTo>
                <a:lnTo>
                  <a:pt x="10233" y="79563"/>
                </a:lnTo>
                <a:lnTo>
                  <a:pt x="38147" y="38147"/>
                </a:lnTo>
                <a:lnTo>
                  <a:pt x="79563" y="10233"/>
                </a:lnTo>
                <a:lnTo>
                  <a:pt x="130302" y="0"/>
                </a:lnTo>
                <a:lnTo>
                  <a:pt x="4466082" y="0"/>
                </a:lnTo>
                <a:lnTo>
                  <a:pt x="4516820" y="10233"/>
                </a:lnTo>
                <a:lnTo>
                  <a:pt x="4558236" y="38147"/>
                </a:lnTo>
                <a:lnTo>
                  <a:pt x="4586150" y="79563"/>
                </a:lnTo>
                <a:lnTo>
                  <a:pt x="4596383" y="130302"/>
                </a:lnTo>
                <a:lnTo>
                  <a:pt x="4596383" y="651510"/>
                </a:lnTo>
                <a:lnTo>
                  <a:pt x="4586150" y="702248"/>
                </a:lnTo>
                <a:lnTo>
                  <a:pt x="4558236" y="743664"/>
                </a:lnTo>
                <a:lnTo>
                  <a:pt x="4516820" y="771578"/>
                </a:lnTo>
                <a:lnTo>
                  <a:pt x="4466082" y="781812"/>
                </a:lnTo>
                <a:lnTo>
                  <a:pt x="130302" y="781812"/>
                </a:lnTo>
                <a:lnTo>
                  <a:pt x="79563" y="771578"/>
                </a:lnTo>
                <a:lnTo>
                  <a:pt x="38147" y="743664"/>
                </a:lnTo>
                <a:lnTo>
                  <a:pt x="10233" y="702248"/>
                </a:lnTo>
                <a:lnTo>
                  <a:pt x="0" y="651510"/>
                </a:lnTo>
                <a:lnTo>
                  <a:pt x="0" y="13030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808988" y="714755"/>
            <a:ext cx="4811395" cy="3610610"/>
            <a:chOff x="1808988" y="714755"/>
            <a:chExt cx="4811395" cy="36106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5084" y="835297"/>
              <a:ext cx="4799076" cy="34425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15084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815085" y="4070172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067" y="4621529"/>
            <a:ext cx="4956810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Assert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private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arguments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</a:t>
            </a:r>
            <a:endParaRPr sz="1000">
              <a:latin typeface="Arial MT"/>
              <a:cs typeface="Arial MT"/>
            </a:endParaRPr>
          </a:p>
          <a:p>
            <a:pPr marL="12700" marR="32131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Most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validity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checks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checks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parameters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passed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non-private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methods.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keyword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meant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types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spc="-10" dirty="0">
                <a:latin typeface="Arial MT"/>
                <a:cs typeface="Arial MT"/>
              </a:rPr>
              <a:t>validations.</a:t>
            </a:r>
            <a:endParaRPr sz="1000">
              <a:latin typeface="Arial MT"/>
              <a:cs typeface="Arial MT"/>
            </a:endParaRPr>
          </a:p>
          <a:p>
            <a:pPr marL="12700" marR="9588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Assertions can be disabled. </a:t>
            </a:r>
            <a:r>
              <a:rPr sz="1000" spc="-10" dirty="0">
                <a:latin typeface="Arial MT"/>
                <a:cs typeface="Arial MT"/>
              </a:rPr>
              <a:t>Since </a:t>
            </a:r>
            <a:r>
              <a:rPr sz="1000" dirty="0">
                <a:latin typeface="Arial MT"/>
                <a:cs typeface="Arial MT"/>
              </a:rPr>
              <a:t>checks </a:t>
            </a:r>
            <a:r>
              <a:rPr sz="1000" spc="-5" dirty="0">
                <a:latin typeface="Arial MT"/>
                <a:cs typeface="Arial MT"/>
              </a:rPr>
              <a:t>on parameters to non-private methods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 the requirements demanded of the caller, turning </a:t>
            </a:r>
            <a:r>
              <a:rPr sz="1000" dirty="0">
                <a:latin typeface="Arial MT"/>
                <a:cs typeface="Arial MT"/>
              </a:rPr>
              <a:t>off </a:t>
            </a:r>
            <a:r>
              <a:rPr sz="1000" spc="-5" dirty="0">
                <a:latin typeface="Arial MT"/>
                <a:cs typeface="Arial MT"/>
              </a:rPr>
              <a:t>such </a:t>
            </a:r>
            <a:r>
              <a:rPr sz="1000" dirty="0">
                <a:latin typeface="Arial MT"/>
                <a:cs typeface="Arial MT"/>
              </a:rPr>
              <a:t>checks </a:t>
            </a:r>
            <a:r>
              <a:rPr sz="1000" spc="-5" dirty="0">
                <a:latin typeface="Arial MT"/>
                <a:cs typeface="Arial MT"/>
              </a:rPr>
              <a:t>at runtime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would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mean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part 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contract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 </a:t>
            </a:r>
            <a:r>
              <a:rPr sz="1000" spc="-10" dirty="0">
                <a:latin typeface="Arial MT"/>
                <a:cs typeface="Arial MT"/>
              </a:rPr>
              <a:t>longer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being</a:t>
            </a:r>
            <a:r>
              <a:rPr sz="1000" spc="-5" dirty="0">
                <a:latin typeface="Arial MT"/>
                <a:cs typeface="Arial MT"/>
              </a:rPr>
              <a:t> enforced.</a:t>
            </a:r>
            <a:endParaRPr sz="1000">
              <a:latin typeface="Arial MT"/>
              <a:cs typeface="Arial MT"/>
            </a:endParaRPr>
          </a:p>
          <a:p>
            <a:pPr marL="12700" marR="3429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Conversely, </a:t>
            </a:r>
            <a:r>
              <a:rPr sz="1000" dirty="0">
                <a:latin typeface="Arial MT"/>
                <a:cs typeface="Arial MT"/>
              </a:rPr>
              <a:t>checks </a:t>
            </a:r>
            <a:r>
              <a:rPr sz="1000" spc="-5" dirty="0">
                <a:latin typeface="Arial MT"/>
                <a:cs typeface="Arial MT"/>
              </a:rPr>
              <a:t>on arguments to private methods can indeed use assert. These </a:t>
            </a:r>
            <a:r>
              <a:rPr sz="1000" dirty="0">
                <a:latin typeface="Arial MT"/>
                <a:cs typeface="Arial MT"/>
              </a:rPr>
              <a:t> checks </a:t>
            </a:r>
            <a:r>
              <a:rPr sz="1000" spc="-5" dirty="0">
                <a:latin typeface="Arial MT"/>
                <a:cs typeface="Arial MT"/>
              </a:rPr>
              <a:t>are </a:t>
            </a:r>
            <a:r>
              <a:rPr sz="1000" dirty="0">
                <a:latin typeface="Arial MT"/>
                <a:cs typeface="Arial MT"/>
              </a:rPr>
              <a:t>made </a:t>
            </a:r>
            <a:r>
              <a:rPr sz="1000" spc="-5" dirty="0">
                <a:latin typeface="Arial MT"/>
                <a:cs typeface="Arial MT"/>
              </a:rPr>
              <a:t>to verify assumptions about internal implementation details, and not to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check that 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caller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followed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requirements 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non-private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method's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contract.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Validate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arguments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first </a:t>
            </a:r>
            <a:r>
              <a:rPr sz="1000" spc="-5" dirty="0">
                <a:latin typeface="Arial MT"/>
                <a:cs typeface="Arial MT"/>
              </a:rPr>
              <a:t>lines of a method are usually devoted to checking the </a:t>
            </a:r>
            <a:r>
              <a:rPr sz="1000" spc="-10" dirty="0">
                <a:latin typeface="Arial MT"/>
                <a:cs typeface="Arial MT"/>
              </a:rPr>
              <a:t>validity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arguments.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idea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to fail as quickly as possible </a:t>
            </a:r>
            <a:r>
              <a:rPr sz="1000" spc="-10" dirty="0">
                <a:latin typeface="Arial MT"/>
                <a:cs typeface="Arial MT"/>
              </a:rPr>
              <a:t>in </a:t>
            </a:r>
            <a:r>
              <a:rPr sz="1000" spc="-5" dirty="0">
                <a:latin typeface="Arial MT"/>
                <a:cs typeface="Arial MT"/>
              </a:rPr>
              <a:t>the event of an error. This is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particularly important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constructors. It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a reasonable policy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a class to </a:t>
            </a:r>
            <a:r>
              <a:rPr sz="1000" dirty="0">
                <a:latin typeface="Arial MT"/>
                <a:cs typeface="Arial MT"/>
              </a:rPr>
              <a:t>skip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validating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arguments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private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methods.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reason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private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called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the class itself. </a:t>
            </a:r>
            <a:r>
              <a:rPr sz="1000" dirty="0">
                <a:latin typeface="Arial MT"/>
                <a:cs typeface="Arial MT"/>
              </a:rPr>
              <a:t>Thus, </a:t>
            </a:r>
            <a:r>
              <a:rPr sz="1000" spc="-5" dirty="0">
                <a:latin typeface="Arial MT"/>
                <a:cs typeface="Arial MT"/>
              </a:rPr>
              <a:t>a class author should be able to confirm that all calls of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private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0" dirty="0">
                <a:latin typeface="Arial MT"/>
                <a:cs typeface="Arial MT"/>
              </a:rPr>
              <a:t> valid.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desired,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assert</a:t>
            </a:r>
            <a:r>
              <a:rPr sz="1000" spc="-10" dirty="0">
                <a:latin typeface="Arial MT"/>
                <a:cs typeface="Arial MT"/>
              </a:rPr>
              <a:t> keyword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check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private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arguments,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check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internal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consistency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08988" y="714755"/>
            <a:ext cx="4811395" cy="3610610"/>
            <a:chOff x="1808988" y="714755"/>
            <a:chExt cx="48113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5084" y="835297"/>
              <a:ext cx="4799076" cy="34425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15084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61379" y="8984786"/>
            <a:ext cx="67691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P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0" dirty="0">
                <a:latin typeface="Arial MT"/>
                <a:cs typeface="Arial MT"/>
              </a:rPr>
              <a:t>g</a:t>
            </a:r>
            <a:r>
              <a:rPr sz="1000" spc="-5" dirty="0">
                <a:latin typeface="Arial MT"/>
                <a:cs typeface="Arial MT"/>
              </a:rPr>
              <a:t>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</a:t>
            </a:r>
            <a:r>
              <a:rPr sz="1000" spc="-10" dirty="0">
                <a:latin typeface="Arial MT"/>
                <a:cs typeface="Arial MT"/>
              </a:rPr>
              <a:t>5</a:t>
            </a:r>
            <a:r>
              <a:rPr sz="1000" spc="-5" dirty="0">
                <a:latin typeface="Arial MT"/>
                <a:cs typeface="Arial MT"/>
              </a:rPr>
              <a:t>-</a:t>
            </a:r>
            <a:r>
              <a:rPr sz="1000" spc="-10" dirty="0">
                <a:latin typeface="Arial MT"/>
                <a:cs typeface="Arial MT"/>
              </a:rPr>
              <a:t>33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5085" y="4070172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08988" y="714755"/>
            <a:ext cx="4811395" cy="3610610"/>
            <a:chOff x="1808988" y="714755"/>
            <a:chExt cx="4811395" cy="3610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5084" y="789519"/>
              <a:ext cx="4799076" cy="352491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15084" y="720851"/>
              <a:ext cx="4799330" cy="3598545"/>
            </a:xfrm>
            <a:custGeom>
              <a:avLst/>
              <a:gdLst/>
              <a:ahLst/>
              <a:cxnLst/>
              <a:rect l="l" t="t" r="r" b="b"/>
              <a:pathLst>
                <a:path w="4799330" h="3598545">
                  <a:moveTo>
                    <a:pt x="0" y="3598164"/>
                  </a:moveTo>
                  <a:lnTo>
                    <a:pt x="4799076" y="3598164"/>
                  </a:lnTo>
                  <a:lnTo>
                    <a:pt x="47990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815085" y="4070172"/>
            <a:ext cx="47993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067" y="4621529"/>
            <a:ext cx="1124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here.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12976" y="714755"/>
            <a:ext cx="5001895" cy="3610610"/>
            <a:chOff x="1712976" y="714755"/>
            <a:chExt cx="50018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72" y="881075"/>
              <a:ext cx="4989576" cy="33967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19072" y="720851"/>
              <a:ext cx="4989830" cy="3598545"/>
            </a:xfrm>
            <a:custGeom>
              <a:avLst/>
              <a:gdLst/>
              <a:ahLst/>
              <a:cxnLst/>
              <a:rect l="l" t="t" r="r" b="b"/>
              <a:pathLst>
                <a:path w="4989830" h="3598545">
                  <a:moveTo>
                    <a:pt x="0" y="3598164"/>
                  </a:moveTo>
                  <a:lnTo>
                    <a:pt x="4989576" y="3598164"/>
                  </a:lnTo>
                  <a:lnTo>
                    <a:pt x="49895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719072" y="4070172"/>
            <a:ext cx="4970398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12976" y="714755"/>
            <a:ext cx="5001895" cy="3610610"/>
            <a:chOff x="1712976" y="714755"/>
            <a:chExt cx="5001895" cy="3610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72" y="881075"/>
              <a:ext cx="4989576" cy="33967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19072" y="720851"/>
              <a:ext cx="4989830" cy="3598545"/>
            </a:xfrm>
            <a:custGeom>
              <a:avLst/>
              <a:gdLst/>
              <a:ahLst/>
              <a:cxnLst/>
              <a:rect l="l" t="t" r="r" b="b"/>
              <a:pathLst>
                <a:path w="4989830" h="3598545">
                  <a:moveTo>
                    <a:pt x="0" y="3598164"/>
                  </a:moveTo>
                  <a:lnTo>
                    <a:pt x="4989576" y="3598164"/>
                  </a:lnTo>
                  <a:lnTo>
                    <a:pt x="49895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719072" y="4070172"/>
            <a:ext cx="4989830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067" y="4621529"/>
            <a:ext cx="48133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table </a:t>
            </a:r>
            <a:r>
              <a:rPr sz="1000" spc="-10" dirty="0">
                <a:latin typeface="Arial MT"/>
                <a:cs typeface="Arial MT"/>
              </a:rPr>
              <a:t>above shows </a:t>
            </a:r>
            <a:r>
              <a:rPr sz="1000" dirty="0">
                <a:latin typeface="Arial MT"/>
                <a:cs typeface="Arial MT"/>
              </a:rPr>
              <a:t>some </a:t>
            </a:r>
            <a:r>
              <a:rPr sz="1000" spc="-5" dirty="0">
                <a:latin typeface="Arial MT"/>
                <a:cs typeface="Arial MT"/>
              </a:rPr>
              <a:t>of the methods of the Object superclass. Please </a:t>
            </a:r>
            <a:r>
              <a:rPr sz="1000" dirty="0">
                <a:latin typeface="Arial MT"/>
                <a:cs typeface="Arial MT"/>
              </a:rPr>
              <a:t>refer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docs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entire list.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12976" y="714755"/>
            <a:ext cx="5001895" cy="3610610"/>
            <a:chOff x="1712976" y="714755"/>
            <a:chExt cx="50018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72" y="789519"/>
              <a:ext cx="4989576" cy="35249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19072" y="720851"/>
              <a:ext cx="4989830" cy="3598545"/>
            </a:xfrm>
            <a:custGeom>
              <a:avLst/>
              <a:gdLst/>
              <a:ahLst/>
              <a:cxnLst/>
              <a:rect l="l" t="t" r="r" b="b"/>
              <a:pathLst>
                <a:path w="4989830" h="3598545">
                  <a:moveTo>
                    <a:pt x="0" y="3598164"/>
                  </a:moveTo>
                  <a:lnTo>
                    <a:pt x="4989576" y="3598164"/>
                  </a:lnTo>
                  <a:lnTo>
                    <a:pt x="49895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747646" y="4070172"/>
            <a:ext cx="4961255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067" y="4621529"/>
            <a:ext cx="493649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0485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Wrapper </a:t>
            </a:r>
            <a:r>
              <a:rPr sz="1000" spc="-5" dirty="0">
                <a:latin typeface="Arial MT"/>
                <a:cs typeface="Arial MT"/>
              </a:rPr>
              <a:t>classes correspond to the primitive data </a:t>
            </a:r>
            <a:r>
              <a:rPr sz="1000" spc="-10" dirty="0">
                <a:latin typeface="Arial MT"/>
                <a:cs typeface="Arial MT"/>
              </a:rPr>
              <a:t>types </a:t>
            </a:r>
            <a:r>
              <a:rPr sz="1000" spc="-5" dirty="0">
                <a:latin typeface="Arial MT"/>
                <a:cs typeface="Arial MT"/>
              </a:rPr>
              <a:t>in the Java language. These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 represent the primitive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as objects. </a:t>
            </a:r>
            <a:r>
              <a:rPr sz="1000" dirty="0">
                <a:latin typeface="Arial MT"/>
                <a:cs typeface="Arial MT"/>
              </a:rPr>
              <a:t>Wrapper </a:t>
            </a:r>
            <a:r>
              <a:rPr sz="1000" spc="-5" dirty="0">
                <a:latin typeface="Arial MT"/>
                <a:cs typeface="Arial MT"/>
              </a:rPr>
              <a:t>objects are </a:t>
            </a:r>
            <a:r>
              <a:rPr sz="1000" dirty="0">
                <a:latin typeface="Arial MT"/>
                <a:cs typeface="Arial MT"/>
              </a:rPr>
              <a:t>immutable. </a:t>
            </a:r>
            <a:r>
              <a:rPr sz="1000" spc="-5" dirty="0">
                <a:latin typeface="Arial MT"/>
                <a:cs typeface="Arial MT"/>
              </a:rPr>
              <a:t>This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means </a:t>
            </a:r>
            <a:r>
              <a:rPr sz="1000" spc="-5" dirty="0">
                <a:latin typeface="Arial MT"/>
                <a:cs typeface="Arial MT"/>
              </a:rPr>
              <a:t>that once a </a:t>
            </a:r>
            <a:r>
              <a:rPr sz="1000" spc="-10" dirty="0">
                <a:latin typeface="Arial MT"/>
                <a:cs typeface="Arial MT"/>
              </a:rPr>
              <a:t>wrapper </a:t>
            </a:r>
            <a:r>
              <a:rPr sz="1000" spc="-5" dirty="0">
                <a:latin typeface="Arial MT"/>
                <a:cs typeface="Arial MT"/>
              </a:rPr>
              <a:t>object has a </a:t>
            </a:r>
            <a:r>
              <a:rPr sz="1000" spc="-10" dirty="0">
                <a:latin typeface="Arial MT"/>
                <a:cs typeface="Arial MT"/>
              </a:rPr>
              <a:t>value </a:t>
            </a:r>
            <a:r>
              <a:rPr sz="1000" spc="-5" dirty="0">
                <a:latin typeface="Arial MT"/>
                <a:cs typeface="Arial MT"/>
              </a:rPr>
              <a:t>assigned to it, that </a:t>
            </a:r>
            <a:r>
              <a:rPr sz="1000" spc="-10" dirty="0">
                <a:latin typeface="Arial MT"/>
                <a:cs typeface="Arial MT"/>
              </a:rPr>
              <a:t>value </a:t>
            </a:r>
            <a:r>
              <a:rPr sz="1000" spc="-5" dirty="0">
                <a:latin typeface="Arial MT"/>
                <a:cs typeface="Arial MT"/>
              </a:rPr>
              <a:t>cannot be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changed.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simple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primitive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types,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such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Boolean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etc.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types </a:t>
            </a:r>
            <a:r>
              <a:rPr sz="1000" spc="-5" dirty="0">
                <a:latin typeface="Arial MT"/>
                <a:cs typeface="Arial MT"/>
              </a:rPr>
              <a:t>are not part of the object </a:t>
            </a:r>
            <a:r>
              <a:rPr sz="1000" spc="-10" dirty="0">
                <a:latin typeface="Arial MT"/>
                <a:cs typeface="Arial MT"/>
              </a:rPr>
              <a:t>hierarchy. </a:t>
            </a:r>
            <a:r>
              <a:rPr sz="1000" spc="-5" dirty="0">
                <a:latin typeface="Arial MT"/>
                <a:cs typeface="Arial MT"/>
              </a:rPr>
              <a:t>They are passed by </a:t>
            </a:r>
            <a:r>
              <a:rPr sz="1000" spc="-10" dirty="0">
                <a:latin typeface="Arial MT"/>
                <a:cs typeface="Arial MT"/>
              </a:rPr>
              <a:t>value </a:t>
            </a:r>
            <a:r>
              <a:rPr sz="1000" spc="-5" dirty="0">
                <a:latin typeface="Arial MT"/>
                <a:cs typeface="Arial MT"/>
              </a:rPr>
              <a:t>to methods and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cannot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directly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passed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However,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 representation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these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simple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</a:t>
            </a:r>
            <a:r>
              <a:rPr sz="1000" spc="-10" dirty="0">
                <a:latin typeface="Arial MT"/>
                <a:cs typeface="Arial MT"/>
              </a:rPr>
              <a:t> types.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provides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 that correspond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each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these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simple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types.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These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 encapsulate,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 </a:t>
            </a:r>
            <a:r>
              <a:rPr sz="1000" spc="-10" dirty="0">
                <a:latin typeface="Arial MT"/>
                <a:cs typeface="Arial MT"/>
              </a:rPr>
              <a:t>wrap,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simple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type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within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r>
              <a:rPr sz="1000" dirty="0">
                <a:latin typeface="Arial MT"/>
                <a:cs typeface="Arial MT"/>
              </a:rPr>
              <a:t> Thus,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commonly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referred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 </a:t>
            </a:r>
            <a:r>
              <a:rPr sz="1000" spc="-10" dirty="0">
                <a:latin typeface="Arial MT"/>
                <a:cs typeface="Arial MT"/>
              </a:rPr>
              <a:t>wrapper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classes.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abstract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</a:t>
            </a:r>
            <a:r>
              <a:rPr sz="1000" dirty="0">
                <a:latin typeface="Arial MT"/>
                <a:cs typeface="Arial MT"/>
              </a:rPr>
              <a:t>Number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defines 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superclass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numeric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wrapper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12976" y="714755"/>
            <a:ext cx="5001895" cy="3610610"/>
            <a:chOff x="1712976" y="714755"/>
            <a:chExt cx="50018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72" y="835297"/>
              <a:ext cx="4989576" cy="34425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19072" y="720851"/>
              <a:ext cx="4989830" cy="3598545"/>
            </a:xfrm>
            <a:custGeom>
              <a:avLst/>
              <a:gdLst/>
              <a:ahLst/>
              <a:cxnLst/>
              <a:rect l="l" t="t" r="r" b="b"/>
              <a:pathLst>
                <a:path w="4989830" h="3598545">
                  <a:moveTo>
                    <a:pt x="0" y="3598164"/>
                  </a:moveTo>
                  <a:lnTo>
                    <a:pt x="4989576" y="3598164"/>
                  </a:lnTo>
                  <a:lnTo>
                    <a:pt x="49895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747646" y="4070172"/>
            <a:ext cx="4961255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067" y="4621529"/>
            <a:ext cx="4961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Above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slide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represents methods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constants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Integer</a:t>
            </a:r>
            <a:r>
              <a:rPr sz="1000" spc="-10" dirty="0">
                <a:latin typeface="Arial MT"/>
                <a:cs typeface="Arial MT"/>
              </a:rPr>
              <a:t> wrapper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wrapper </a:t>
            </a:r>
            <a:r>
              <a:rPr sz="1000" spc="-5" dirty="0">
                <a:latin typeface="Arial MT"/>
                <a:cs typeface="Arial MT"/>
              </a:rPr>
              <a:t>classes too </a:t>
            </a:r>
            <a:r>
              <a:rPr sz="1000" spc="-10" dirty="0">
                <a:latin typeface="Arial MT"/>
                <a:cs typeface="Arial MT"/>
              </a:rPr>
              <a:t>have </a:t>
            </a:r>
            <a:r>
              <a:rPr sz="1000" spc="-5" dirty="0">
                <a:latin typeface="Arial MT"/>
                <a:cs typeface="Arial MT"/>
              </a:rPr>
              <a:t>similar </a:t>
            </a:r>
            <a:r>
              <a:rPr sz="1000" dirty="0">
                <a:latin typeface="Arial MT"/>
                <a:cs typeface="Arial MT"/>
              </a:rPr>
              <a:t>kind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and constant structure. </a:t>
            </a:r>
            <a:r>
              <a:rPr sz="1000" dirty="0">
                <a:latin typeface="Arial MT"/>
                <a:cs typeface="Arial MT"/>
              </a:rPr>
              <a:t>The method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names </a:t>
            </a:r>
            <a:r>
              <a:rPr sz="1000" spc="-5" dirty="0">
                <a:latin typeface="Arial MT"/>
                <a:cs typeface="Arial MT"/>
              </a:rPr>
              <a:t>varies according to the </a:t>
            </a:r>
            <a:r>
              <a:rPr sz="1000" spc="-10" dirty="0">
                <a:latin typeface="Arial MT"/>
                <a:cs typeface="Arial MT"/>
              </a:rPr>
              <a:t>wrapper </a:t>
            </a:r>
            <a:r>
              <a:rPr sz="1000" spc="-5" dirty="0">
                <a:latin typeface="Arial MT"/>
                <a:cs typeface="Arial MT"/>
              </a:rPr>
              <a:t>class </a:t>
            </a:r>
            <a:r>
              <a:rPr sz="1000" dirty="0">
                <a:latin typeface="Arial MT"/>
                <a:cs typeface="Arial MT"/>
              </a:rPr>
              <a:t>name. </a:t>
            </a:r>
            <a:r>
              <a:rPr sz="1000" spc="-5" dirty="0">
                <a:latin typeface="Arial MT"/>
                <a:cs typeface="Arial MT"/>
              </a:rPr>
              <a:t>For example, intValue()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is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anonymous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spc="-10" dirty="0">
                <a:latin typeface="Arial MT"/>
                <a:cs typeface="Arial MT"/>
              </a:rPr>
              <a:t>longValue()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Long </a:t>
            </a:r>
            <a:r>
              <a:rPr sz="1000" spc="-10" dirty="0">
                <a:latin typeface="Arial MT"/>
                <a:cs typeface="Arial MT"/>
              </a:rPr>
              <a:t>wrapper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12976" y="714755"/>
            <a:ext cx="5001895" cy="3610610"/>
            <a:chOff x="1712976" y="714755"/>
            <a:chExt cx="5001895" cy="3610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72" y="789519"/>
              <a:ext cx="4989576" cy="35249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19072" y="720851"/>
              <a:ext cx="4989830" cy="3598545"/>
            </a:xfrm>
            <a:custGeom>
              <a:avLst/>
              <a:gdLst/>
              <a:ahLst/>
              <a:cxnLst/>
              <a:rect l="l" t="t" r="r" b="b"/>
              <a:pathLst>
                <a:path w="4989830" h="3598545">
                  <a:moveTo>
                    <a:pt x="0" y="3598164"/>
                  </a:moveTo>
                  <a:lnTo>
                    <a:pt x="4989576" y="3598164"/>
                  </a:lnTo>
                  <a:lnTo>
                    <a:pt x="49895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747646" y="4070172"/>
            <a:ext cx="4961255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12976" y="714755"/>
            <a:ext cx="5001895" cy="3610610"/>
            <a:chOff x="1712976" y="714755"/>
            <a:chExt cx="5001895" cy="3610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72" y="789519"/>
              <a:ext cx="4989576" cy="352491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19072" y="720851"/>
              <a:ext cx="4989830" cy="3598545"/>
            </a:xfrm>
            <a:custGeom>
              <a:avLst/>
              <a:gdLst/>
              <a:ahLst/>
              <a:cxnLst/>
              <a:rect l="l" t="t" r="r" b="b"/>
              <a:pathLst>
                <a:path w="4989830" h="3598545">
                  <a:moveTo>
                    <a:pt x="0" y="3598164"/>
                  </a:moveTo>
                  <a:lnTo>
                    <a:pt x="4989576" y="3598164"/>
                  </a:lnTo>
                  <a:lnTo>
                    <a:pt x="49895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747646" y="4070172"/>
            <a:ext cx="4961255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9072" y="7600188"/>
            <a:ext cx="2601595" cy="480059"/>
          </a:xfrm>
          <a:custGeom>
            <a:avLst/>
            <a:gdLst/>
            <a:ahLst/>
            <a:cxnLst/>
            <a:rect l="l" t="t" r="r" b="b"/>
            <a:pathLst>
              <a:path w="2601595" h="480059">
                <a:moveTo>
                  <a:pt x="0" y="80009"/>
                </a:moveTo>
                <a:lnTo>
                  <a:pt x="6286" y="48863"/>
                </a:lnTo>
                <a:lnTo>
                  <a:pt x="23431" y="23431"/>
                </a:lnTo>
                <a:lnTo>
                  <a:pt x="48863" y="6286"/>
                </a:lnTo>
                <a:lnTo>
                  <a:pt x="80009" y="0"/>
                </a:lnTo>
                <a:lnTo>
                  <a:pt x="2521457" y="0"/>
                </a:lnTo>
                <a:lnTo>
                  <a:pt x="2552604" y="6286"/>
                </a:lnTo>
                <a:lnTo>
                  <a:pt x="2578036" y="23431"/>
                </a:lnTo>
                <a:lnTo>
                  <a:pt x="2595181" y="48863"/>
                </a:lnTo>
                <a:lnTo>
                  <a:pt x="2601467" y="80009"/>
                </a:lnTo>
                <a:lnTo>
                  <a:pt x="2601467" y="400049"/>
                </a:lnTo>
                <a:lnTo>
                  <a:pt x="2595181" y="431196"/>
                </a:lnTo>
                <a:lnTo>
                  <a:pt x="2578036" y="456628"/>
                </a:lnTo>
                <a:lnTo>
                  <a:pt x="2552604" y="473773"/>
                </a:lnTo>
                <a:lnTo>
                  <a:pt x="2521457" y="480059"/>
                </a:lnTo>
                <a:lnTo>
                  <a:pt x="80009" y="480059"/>
                </a:lnTo>
                <a:lnTo>
                  <a:pt x="48863" y="473773"/>
                </a:lnTo>
                <a:lnTo>
                  <a:pt x="23431" y="456628"/>
                </a:lnTo>
                <a:lnTo>
                  <a:pt x="6286" y="431196"/>
                </a:lnTo>
                <a:lnTo>
                  <a:pt x="0" y="400049"/>
                </a:lnTo>
                <a:lnTo>
                  <a:pt x="0" y="8000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06067" y="4621529"/>
            <a:ext cx="4980305" cy="3395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73075" algn="just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 MT"/>
                <a:cs typeface="Arial MT"/>
              </a:rPr>
              <a:t>When </a:t>
            </a:r>
            <a:r>
              <a:rPr sz="1000" spc="-5" dirty="0">
                <a:latin typeface="Arial MT"/>
                <a:cs typeface="Arial MT"/>
              </a:rPr>
              <a:t>one </a:t>
            </a:r>
            <a:r>
              <a:rPr sz="1000" spc="-15" dirty="0">
                <a:latin typeface="Arial MT"/>
                <a:cs typeface="Arial MT"/>
              </a:rPr>
              <a:t>type </a:t>
            </a:r>
            <a:r>
              <a:rPr sz="1000" spc="-5" dirty="0">
                <a:latin typeface="Arial MT"/>
                <a:cs typeface="Arial MT"/>
              </a:rPr>
              <a:t>of data is assigned to another </a:t>
            </a:r>
            <a:r>
              <a:rPr sz="1000" spc="-15" dirty="0">
                <a:latin typeface="Arial MT"/>
                <a:cs typeface="Arial MT"/>
              </a:rPr>
              <a:t>type </a:t>
            </a:r>
            <a:r>
              <a:rPr sz="1000" spc="-5" dirty="0">
                <a:latin typeface="Arial MT"/>
                <a:cs typeface="Arial MT"/>
              </a:rPr>
              <a:t>of variable, an automatic </a:t>
            </a:r>
            <a:r>
              <a:rPr sz="1000" spc="-15" dirty="0">
                <a:latin typeface="Arial MT"/>
                <a:cs typeface="Arial MT"/>
              </a:rPr>
              <a:t>type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conversion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take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place </a:t>
            </a:r>
            <a:r>
              <a:rPr sz="1000" spc="-10" dirty="0">
                <a:latin typeface="Arial MT"/>
                <a:cs typeface="Arial MT"/>
              </a:rPr>
              <a:t>if</a:t>
            </a:r>
            <a:r>
              <a:rPr sz="1000" spc="-5" dirty="0">
                <a:latin typeface="Arial MT"/>
                <a:cs typeface="Arial MT"/>
              </a:rPr>
              <a:t>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following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conditions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</a:t>
            </a:r>
            <a:r>
              <a:rPr sz="1000" dirty="0">
                <a:latin typeface="Arial MT"/>
                <a:cs typeface="Arial MT"/>
              </a:rPr>
              <a:t>met:</a:t>
            </a:r>
            <a:endParaRPr sz="1000">
              <a:latin typeface="Arial MT"/>
              <a:cs typeface="Arial MT"/>
            </a:endParaRPr>
          </a:p>
          <a:p>
            <a:pPr marL="82550" algn="just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compatible.</a:t>
            </a:r>
            <a:endParaRPr sz="1000">
              <a:latin typeface="Arial MT"/>
              <a:cs typeface="Arial MT"/>
            </a:endParaRPr>
          </a:p>
          <a:p>
            <a:pPr marL="117475" algn="just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destination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larger than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source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type.</a:t>
            </a:r>
            <a:endParaRPr sz="1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case,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widening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conversion</a:t>
            </a:r>
            <a:r>
              <a:rPr sz="1000" dirty="0">
                <a:latin typeface="Arial MT"/>
                <a:cs typeface="Arial MT"/>
              </a:rPr>
              <a:t> takes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place.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always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large</a:t>
            </a:r>
            <a:endParaRPr sz="1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enough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hold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valid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byte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</a:t>
            </a:r>
            <a:r>
              <a:rPr sz="1000" spc="-10" dirty="0">
                <a:latin typeface="Arial MT"/>
                <a:cs typeface="Arial MT"/>
              </a:rPr>
              <a:t> explicit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statement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required.</a:t>
            </a:r>
            <a:endParaRPr sz="1000">
              <a:latin typeface="Arial MT"/>
              <a:cs typeface="Arial MT"/>
            </a:endParaRPr>
          </a:p>
          <a:p>
            <a:pPr marL="12700" marR="271145" algn="just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To </a:t>
            </a:r>
            <a:r>
              <a:rPr sz="1000" spc="-10" dirty="0">
                <a:latin typeface="Arial MT"/>
                <a:cs typeface="Arial MT"/>
              </a:rPr>
              <a:t>widen </a:t>
            </a:r>
            <a:r>
              <a:rPr sz="1000" spc="-5" dirty="0">
                <a:latin typeface="Arial MT"/>
                <a:cs typeface="Arial MT"/>
              </a:rPr>
              <a:t>conversions, numeric </a:t>
            </a:r>
            <a:r>
              <a:rPr sz="1000" spc="-10" dirty="0">
                <a:latin typeface="Arial MT"/>
                <a:cs typeface="Arial MT"/>
              </a:rPr>
              <a:t>types, </a:t>
            </a:r>
            <a:r>
              <a:rPr sz="1000" spc="-5" dirty="0">
                <a:latin typeface="Arial MT"/>
                <a:cs typeface="Arial MT"/>
              </a:rPr>
              <a:t>including integer and floating-point </a:t>
            </a:r>
            <a:r>
              <a:rPr sz="1000" spc="-10" dirty="0">
                <a:latin typeface="Arial MT"/>
                <a:cs typeface="Arial MT"/>
              </a:rPr>
              <a:t>types, </a:t>
            </a:r>
            <a:r>
              <a:rPr sz="1000" spc="-5" dirty="0">
                <a:latin typeface="Arial MT"/>
                <a:cs typeface="Arial MT"/>
              </a:rPr>
              <a:t>are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compatible </a:t>
            </a:r>
            <a:r>
              <a:rPr sz="1000" spc="-10" dirty="0">
                <a:latin typeface="Arial MT"/>
                <a:cs typeface="Arial MT"/>
              </a:rPr>
              <a:t>with </a:t>
            </a:r>
            <a:r>
              <a:rPr sz="1000" spc="-5" dirty="0">
                <a:latin typeface="Arial MT"/>
                <a:cs typeface="Arial MT"/>
              </a:rPr>
              <a:t>each other. </a:t>
            </a:r>
            <a:r>
              <a:rPr sz="1000" spc="-10" dirty="0">
                <a:latin typeface="Arial MT"/>
                <a:cs typeface="Arial MT"/>
              </a:rPr>
              <a:t>However, </a:t>
            </a:r>
            <a:r>
              <a:rPr sz="1000" dirty="0">
                <a:latin typeface="Arial MT"/>
                <a:cs typeface="Arial MT"/>
              </a:rPr>
              <a:t>numeric </a:t>
            </a:r>
            <a:r>
              <a:rPr sz="1000" spc="-10" dirty="0">
                <a:latin typeface="Arial MT"/>
                <a:cs typeface="Arial MT"/>
              </a:rPr>
              <a:t>types </a:t>
            </a:r>
            <a:r>
              <a:rPr sz="1000" spc="-5" dirty="0">
                <a:latin typeface="Arial MT"/>
                <a:cs typeface="Arial MT"/>
              </a:rPr>
              <a:t>are not compatible </a:t>
            </a:r>
            <a:r>
              <a:rPr sz="1000" spc="-10" dirty="0">
                <a:latin typeface="Arial MT"/>
                <a:cs typeface="Arial MT"/>
              </a:rPr>
              <a:t>with </a:t>
            </a:r>
            <a:r>
              <a:rPr sz="1000" spc="-5" dirty="0">
                <a:latin typeface="Arial MT"/>
                <a:cs typeface="Arial MT"/>
              </a:rPr>
              <a:t>char or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boolean.</a:t>
            </a:r>
            <a:r>
              <a:rPr sz="1000" spc="-5" dirty="0">
                <a:latin typeface="Arial MT"/>
                <a:cs typeface="Arial MT"/>
              </a:rPr>
              <a:t> Also, char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boolean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compatible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each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other.</a:t>
            </a:r>
            <a:endParaRPr sz="1000">
              <a:latin typeface="Arial MT"/>
              <a:cs typeface="Arial MT"/>
            </a:endParaRPr>
          </a:p>
          <a:p>
            <a:pPr marL="12700" marR="13144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mentioned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earlier,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also</a:t>
            </a:r>
            <a:r>
              <a:rPr sz="1000" dirty="0">
                <a:latin typeface="Arial MT"/>
                <a:cs typeface="Arial MT"/>
              </a:rPr>
              <a:t> performs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automatic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conversion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storing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literal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integer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constant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byte,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short,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 long.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Casting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Incompatible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Types</a:t>
            </a:r>
            <a:endParaRPr sz="1000">
              <a:latin typeface="Arial MT"/>
              <a:cs typeface="Arial MT"/>
            </a:endParaRPr>
          </a:p>
          <a:p>
            <a:pPr marL="12700" marR="1143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Automatic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conversions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fulfill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though. For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assigning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 </a:t>
            </a:r>
            <a:r>
              <a:rPr sz="1000" spc="-10" dirty="0">
                <a:latin typeface="Arial MT"/>
                <a:cs typeface="Arial MT"/>
              </a:rPr>
              <a:t>value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spc="-15" dirty="0">
                <a:latin typeface="Arial MT"/>
                <a:cs typeface="Arial MT"/>
              </a:rPr>
              <a:t>byte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conversion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performed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automatically,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because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spc="-15" dirty="0">
                <a:latin typeface="Arial MT"/>
                <a:cs typeface="Arial MT"/>
              </a:rPr>
              <a:t>byte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smaller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narrowing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conversion,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since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explicitly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making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value</a:t>
            </a:r>
            <a:r>
              <a:rPr sz="1000" spc="-5" dirty="0">
                <a:latin typeface="Arial MT"/>
                <a:cs typeface="Arial MT"/>
              </a:rPr>
              <a:t> narrower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fit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into the target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type.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done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 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explicit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conversion.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 has 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general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form: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(target-type)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 </a:t>
            </a:r>
            <a:r>
              <a:rPr sz="1000" spc="-5" dirty="0">
                <a:latin typeface="Arial MT"/>
                <a:cs typeface="Arial MT"/>
              </a:rPr>
              <a:t> Here, </a:t>
            </a:r>
            <a:r>
              <a:rPr sz="1000" spc="-10" dirty="0">
                <a:latin typeface="Arial MT"/>
                <a:cs typeface="Arial MT"/>
              </a:rPr>
              <a:t>target-type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specifies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desired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convert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specified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following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fragment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casts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 to a </a:t>
            </a:r>
            <a:r>
              <a:rPr sz="1000" spc="-10" dirty="0">
                <a:latin typeface="Arial MT"/>
                <a:cs typeface="Arial MT"/>
              </a:rPr>
              <a:t>byte: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Arial MT"/>
              <a:cs typeface="Arial MT"/>
            </a:endParaRPr>
          </a:p>
          <a:p>
            <a:pPr marL="35560" marR="3796029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int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125;</a:t>
            </a:r>
            <a:r>
              <a:rPr sz="1100" spc="2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byte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b;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(byte)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i;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12976" y="714755"/>
            <a:ext cx="5001895" cy="3610610"/>
            <a:chOff x="1712976" y="714755"/>
            <a:chExt cx="5001895" cy="36106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72" y="789519"/>
              <a:ext cx="4989576" cy="35249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19072" y="720851"/>
              <a:ext cx="4989830" cy="3598545"/>
            </a:xfrm>
            <a:custGeom>
              <a:avLst/>
              <a:gdLst/>
              <a:ahLst/>
              <a:cxnLst/>
              <a:rect l="l" t="t" r="r" b="b"/>
              <a:pathLst>
                <a:path w="4989830" h="3598545">
                  <a:moveTo>
                    <a:pt x="0" y="3598164"/>
                  </a:moveTo>
                  <a:lnTo>
                    <a:pt x="4989576" y="3598164"/>
                  </a:lnTo>
                  <a:lnTo>
                    <a:pt x="49895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747646" y="4070172"/>
            <a:ext cx="4961255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30" y="151638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985" y="151638"/>
            <a:ext cx="248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Class Libraries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067" y="4621529"/>
            <a:ext cx="4968875" cy="322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first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rule of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casting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between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types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0" dirty="0">
                <a:latin typeface="Arial MT"/>
                <a:cs typeface="Arial MT"/>
              </a:rPr>
              <a:t> types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involved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must </a:t>
            </a:r>
            <a:r>
              <a:rPr sz="1000" spc="-5" dirty="0">
                <a:latin typeface="Arial MT"/>
                <a:cs typeface="Arial MT"/>
              </a:rPr>
              <a:t>be the </a:t>
            </a:r>
            <a:r>
              <a:rPr sz="1000" dirty="0">
                <a:latin typeface="Arial MT"/>
                <a:cs typeface="Arial MT"/>
              </a:rPr>
              <a:t>same </a:t>
            </a:r>
            <a:r>
              <a:rPr sz="1000" spc="-5" dirty="0">
                <a:latin typeface="Arial MT"/>
                <a:cs typeface="Arial MT"/>
              </a:rPr>
              <a:t>class as, or a subclass </a:t>
            </a:r>
            <a:r>
              <a:rPr sz="1000" dirty="0">
                <a:latin typeface="Arial MT"/>
                <a:cs typeface="Arial MT"/>
              </a:rPr>
              <a:t>of, </a:t>
            </a:r>
            <a:r>
              <a:rPr sz="1000" spc="-5" dirty="0">
                <a:latin typeface="Arial MT"/>
                <a:cs typeface="Arial MT"/>
              </a:rPr>
              <a:t>the other class </a:t>
            </a:r>
            <a:r>
              <a:rPr sz="1000" spc="-10" dirty="0">
                <a:latin typeface="Arial MT"/>
                <a:cs typeface="Arial MT"/>
              </a:rPr>
              <a:t>type.</a:t>
            </a:r>
            <a:r>
              <a:rPr sz="1000" spc="254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Assignment to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different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allowed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assigned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superclass </a:t>
            </a:r>
            <a:r>
              <a:rPr sz="1000" spc="-10" dirty="0">
                <a:latin typeface="Arial MT"/>
                <a:cs typeface="Arial MT"/>
              </a:rPr>
              <a:t>type.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Assignment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subclass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needs explicit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casting.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 MT"/>
              <a:cs typeface="Arial MT"/>
            </a:endParaRPr>
          </a:p>
          <a:p>
            <a:pPr marL="469900" marR="292925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 =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 );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StrObj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 Obj;</a:t>
            </a:r>
            <a:endParaRPr sz="1000">
              <a:latin typeface="Arial MT"/>
              <a:cs typeface="Arial MT"/>
            </a:endParaRPr>
          </a:p>
          <a:p>
            <a:pPr marL="469900" marR="29845">
              <a:lnSpc>
                <a:spcPct val="100000"/>
              </a:lnSpc>
              <a:tabLst>
                <a:tab pos="693420" algn="l"/>
              </a:tabLst>
            </a:pPr>
            <a:r>
              <a:rPr sz="1000" spc="-5" dirty="0">
                <a:latin typeface="Arial MT"/>
                <a:cs typeface="Arial MT"/>
              </a:rPr>
              <a:t>/*	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second statement of the </a:t>
            </a:r>
            <a:r>
              <a:rPr sz="1000" spc="-10" dirty="0">
                <a:latin typeface="Arial MT"/>
                <a:cs typeface="Arial MT"/>
              </a:rPr>
              <a:t>above </a:t>
            </a:r>
            <a:r>
              <a:rPr sz="1000" spc="-5" dirty="0">
                <a:latin typeface="Arial MT"/>
                <a:cs typeface="Arial MT"/>
              </a:rPr>
              <a:t>code is not a legitimate one, because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subclass 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object.  So, 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explicit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casting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needed.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 called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downcasting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*/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String StrObj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(String)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Obj;</a:t>
            </a:r>
            <a:endParaRPr sz="1000">
              <a:latin typeface="Arial MT"/>
              <a:cs typeface="Arial MT"/>
            </a:endParaRPr>
          </a:p>
          <a:p>
            <a:pPr marL="469900" marR="103060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//The </a:t>
            </a:r>
            <a:r>
              <a:rPr sz="1000" spc="-5" dirty="0">
                <a:latin typeface="Arial MT"/>
                <a:cs typeface="Arial MT"/>
              </a:rPr>
              <a:t>reverse statement </a:t>
            </a:r>
            <a:r>
              <a:rPr sz="1000" spc="-10" dirty="0">
                <a:latin typeface="Arial MT"/>
                <a:cs typeface="Arial MT"/>
              </a:rPr>
              <a:t>will </a:t>
            </a:r>
            <a:r>
              <a:rPr sz="1000" spc="-5" dirty="0">
                <a:latin typeface="Arial MT"/>
                <a:cs typeface="Arial MT"/>
              </a:rPr>
              <a:t>not require casting. It is upcasting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StrObj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new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String(“Hello”);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StrObj;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 MT"/>
              <a:cs typeface="Arial MT"/>
            </a:endParaRPr>
          </a:p>
          <a:p>
            <a:pPr marL="12700" marR="105410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Rule number one in casting is that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cannot cast a primitive </a:t>
            </a:r>
            <a:r>
              <a:rPr sz="1000" spc="-15" dirty="0">
                <a:latin typeface="Arial MT"/>
                <a:cs typeface="Arial MT"/>
              </a:rPr>
              <a:t>type </a:t>
            </a:r>
            <a:r>
              <a:rPr sz="1000" spc="-5" dirty="0">
                <a:latin typeface="Arial MT"/>
                <a:cs typeface="Arial MT"/>
              </a:rPr>
              <a:t>to a reference </a:t>
            </a:r>
            <a:r>
              <a:rPr sz="1000" spc="-10" dirty="0">
                <a:latin typeface="Arial MT"/>
                <a:cs typeface="Arial MT"/>
              </a:rPr>
              <a:t>type, </a:t>
            </a:r>
            <a:r>
              <a:rPr sz="1000" spc="-5" dirty="0">
                <a:latin typeface="Arial MT"/>
                <a:cs typeface="Arial MT"/>
              </a:rPr>
              <a:t> nor can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cast the other </a:t>
            </a:r>
            <a:r>
              <a:rPr sz="1000" spc="-10" dirty="0">
                <a:latin typeface="Arial MT"/>
                <a:cs typeface="Arial MT"/>
              </a:rPr>
              <a:t>way </a:t>
            </a:r>
            <a:r>
              <a:rPr sz="1000" spc="-5" dirty="0">
                <a:latin typeface="Arial MT"/>
                <a:cs typeface="Arial MT"/>
              </a:rPr>
              <a:t>around.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 a casting </a:t>
            </a:r>
            <a:r>
              <a:rPr sz="1000" spc="-10" dirty="0">
                <a:latin typeface="Arial MT"/>
                <a:cs typeface="Arial MT"/>
              </a:rPr>
              <a:t>violation </a:t>
            </a:r>
            <a:r>
              <a:rPr sz="1000" spc="-5" dirty="0">
                <a:latin typeface="Arial MT"/>
                <a:cs typeface="Arial MT"/>
              </a:rPr>
              <a:t>is detected at runtime, 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ClassCastException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thrown.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4811" y="5518403"/>
            <a:ext cx="4848225" cy="1702435"/>
          </a:xfrm>
          <a:custGeom>
            <a:avLst/>
            <a:gdLst/>
            <a:ahLst/>
            <a:cxnLst/>
            <a:rect l="l" t="t" r="r" b="b"/>
            <a:pathLst>
              <a:path w="4848225" h="1702434">
                <a:moveTo>
                  <a:pt x="0" y="283718"/>
                </a:moveTo>
                <a:lnTo>
                  <a:pt x="3712" y="237691"/>
                </a:lnTo>
                <a:lnTo>
                  <a:pt x="14461" y="194031"/>
                </a:lnTo>
                <a:lnTo>
                  <a:pt x="31663" y="153322"/>
                </a:lnTo>
                <a:lnTo>
                  <a:pt x="54733" y="116147"/>
                </a:lnTo>
                <a:lnTo>
                  <a:pt x="83089" y="83089"/>
                </a:lnTo>
                <a:lnTo>
                  <a:pt x="116147" y="54733"/>
                </a:lnTo>
                <a:lnTo>
                  <a:pt x="153322" y="31663"/>
                </a:lnTo>
                <a:lnTo>
                  <a:pt x="194031" y="14461"/>
                </a:lnTo>
                <a:lnTo>
                  <a:pt x="237691" y="3712"/>
                </a:lnTo>
                <a:lnTo>
                  <a:pt x="283718" y="0"/>
                </a:lnTo>
                <a:lnTo>
                  <a:pt x="4564126" y="0"/>
                </a:lnTo>
                <a:lnTo>
                  <a:pt x="4610152" y="3712"/>
                </a:lnTo>
                <a:lnTo>
                  <a:pt x="4653812" y="14461"/>
                </a:lnTo>
                <a:lnTo>
                  <a:pt x="4694521" y="31663"/>
                </a:lnTo>
                <a:lnTo>
                  <a:pt x="4731696" y="54733"/>
                </a:lnTo>
                <a:lnTo>
                  <a:pt x="4764754" y="83089"/>
                </a:lnTo>
                <a:lnTo>
                  <a:pt x="4793110" y="116147"/>
                </a:lnTo>
                <a:lnTo>
                  <a:pt x="4816180" y="153322"/>
                </a:lnTo>
                <a:lnTo>
                  <a:pt x="4833382" y="194031"/>
                </a:lnTo>
                <a:lnTo>
                  <a:pt x="4844131" y="237691"/>
                </a:lnTo>
                <a:lnTo>
                  <a:pt x="4847844" y="283718"/>
                </a:lnTo>
                <a:lnTo>
                  <a:pt x="4847844" y="1418590"/>
                </a:lnTo>
                <a:lnTo>
                  <a:pt x="4844131" y="1464616"/>
                </a:lnTo>
                <a:lnTo>
                  <a:pt x="4833382" y="1508276"/>
                </a:lnTo>
                <a:lnTo>
                  <a:pt x="4816180" y="1548985"/>
                </a:lnTo>
                <a:lnTo>
                  <a:pt x="4793110" y="1586160"/>
                </a:lnTo>
                <a:lnTo>
                  <a:pt x="4764754" y="1619218"/>
                </a:lnTo>
                <a:lnTo>
                  <a:pt x="4731696" y="1647574"/>
                </a:lnTo>
                <a:lnTo>
                  <a:pt x="4694521" y="1670644"/>
                </a:lnTo>
                <a:lnTo>
                  <a:pt x="4653812" y="1687846"/>
                </a:lnTo>
                <a:lnTo>
                  <a:pt x="4610152" y="1698595"/>
                </a:lnTo>
                <a:lnTo>
                  <a:pt x="4564126" y="1702308"/>
                </a:lnTo>
                <a:lnTo>
                  <a:pt x="283718" y="1702308"/>
                </a:lnTo>
                <a:lnTo>
                  <a:pt x="237691" y="1698595"/>
                </a:lnTo>
                <a:lnTo>
                  <a:pt x="194031" y="1687846"/>
                </a:lnTo>
                <a:lnTo>
                  <a:pt x="153322" y="1670644"/>
                </a:lnTo>
                <a:lnTo>
                  <a:pt x="116147" y="1647574"/>
                </a:lnTo>
                <a:lnTo>
                  <a:pt x="83089" y="1619218"/>
                </a:lnTo>
                <a:lnTo>
                  <a:pt x="54733" y="1586160"/>
                </a:lnTo>
                <a:lnTo>
                  <a:pt x="31663" y="1548985"/>
                </a:lnTo>
                <a:lnTo>
                  <a:pt x="14461" y="1508276"/>
                </a:lnTo>
                <a:lnTo>
                  <a:pt x="3712" y="1464616"/>
                </a:lnTo>
                <a:lnTo>
                  <a:pt x="0" y="1418590"/>
                </a:lnTo>
                <a:lnTo>
                  <a:pt x="0" y="28371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12976" y="714755"/>
            <a:ext cx="5001895" cy="3610610"/>
            <a:chOff x="1712976" y="714755"/>
            <a:chExt cx="5001895" cy="36106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72" y="789519"/>
              <a:ext cx="4989576" cy="35249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19072" y="720851"/>
              <a:ext cx="4989830" cy="3598545"/>
            </a:xfrm>
            <a:custGeom>
              <a:avLst/>
              <a:gdLst/>
              <a:ahLst/>
              <a:cxnLst/>
              <a:rect l="l" t="t" r="r" b="b"/>
              <a:pathLst>
                <a:path w="4989830" h="3598545">
                  <a:moveTo>
                    <a:pt x="0" y="3598164"/>
                  </a:moveTo>
                  <a:lnTo>
                    <a:pt x="4989576" y="3598164"/>
                  </a:lnTo>
                  <a:lnTo>
                    <a:pt x="4989576" y="0"/>
                  </a:lnTo>
                  <a:lnTo>
                    <a:pt x="0" y="0"/>
                  </a:lnTo>
                  <a:lnTo>
                    <a:pt x="0" y="35981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747646" y="4070172"/>
            <a:ext cx="4961255" cy="2807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</TotalTime>
  <Words>3340</Words>
  <Application>Microsoft Office PowerPoint</Application>
  <PresentationFormat>Custom</PresentationFormat>
  <Paragraphs>277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918617893423</cp:lastModifiedBy>
  <cp:revision>3</cp:revision>
  <dcterms:created xsi:type="dcterms:W3CDTF">2022-03-17T15:23:45Z</dcterms:created>
  <dcterms:modified xsi:type="dcterms:W3CDTF">2022-03-17T15:29:32Z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2022-03-17T00:00:00Z</vt:filetime>
  </property>
</Properties>
</file>