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1CFE-7FB8-4A28-9AE5-0B8904A53B3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A0B86-2D86-4D5B-80E9-2012CA7D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771B-32FE-4C1D-8DEE-AC39A80BAC66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FD94-48A2-43B5-BD9D-C860BB187DC6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6D2-972A-4521-8046-10349D07A858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0E46-B434-402C-99E9-D1C421EAD7C3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9C88-7CFC-4869-957C-28334FBDF1DE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A6C4-6227-43FF-A462-B83DD1E9C3E3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B7EF-1320-46B5-A718-3C606A47F1E6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DE5-B2CA-413E-BBA7-7647E97394CA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63F2-D5CC-4B13-9C2C-60AA033E1228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861C-E936-43B6-A1BA-26C8E141B90D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0EC2-73E2-47C4-8E5C-7FEB4A8D17AA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798C3C-FD8A-464E-8201-F494A01EEAF3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06-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0498" y="2303434"/>
              <a:ext cx="3986008" cy="13218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505960"/>
            <a:ext cx="462534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08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 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share the </a:t>
            </a:r>
            <a:r>
              <a:rPr sz="1000" dirty="0">
                <a:latin typeface="Arial MT"/>
                <a:cs typeface="Arial MT"/>
              </a:rPr>
              <a:t>same name, </a:t>
            </a:r>
            <a:r>
              <a:rPr sz="1000" spc="-5" dirty="0">
                <a:latin typeface="Arial MT"/>
                <a:cs typeface="Arial MT"/>
              </a:rPr>
              <a:t>as long as their parameter declarations are different. Here,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methods are said to be overloaded.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an overloaded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invoked,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determines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actually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the</a:t>
            </a:r>
            <a:r>
              <a:rPr sz="1000" spc="-15" dirty="0">
                <a:latin typeface="Arial MT"/>
                <a:cs typeface="Arial MT"/>
              </a:rPr>
              <a:t> 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and/or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operators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guide.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been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arguments,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second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single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</a:t>
            </a:r>
            <a:endParaRPr sz="1000">
              <a:latin typeface="Arial MT"/>
              <a:cs typeface="Arial MT"/>
            </a:endParaRPr>
          </a:p>
          <a:p>
            <a:pPr marL="12700" marR="35814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Note: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In addition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overloading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overload </a:t>
            </a:r>
            <a:r>
              <a:rPr sz="1000" dirty="0">
                <a:latin typeface="Arial MT"/>
                <a:cs typeface="Arial MT"/>
              </a:rPr>
              <a:t>normal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92095" y="4741164"/>
            <a:ext cx="4231005" cy="4119879"/>
          </a:xfrm>
          <a:custGeom>
            <a:avLst/>
            <a:gdLst/>
            <a:ahLst/>
            <a:cxnLst/>
            <a:rect l="l" t="t" r="r" b="b"/>
            <a:pathLst>
              <a:path w="4231005" h="4119879">
                <a:moveTo>
                  <a:pt x="0" y="300736"/>
                </a:moveTo>
                <a:lnTo>
                  <a:pt x="3935" y="251949"/>
                </a:lnTo>
                <a:lnTo>
                  <a:pt x="15329" y="205670"/>
                </a:lnTo>
                <a:lnTo>
                  <a:pt x="33563" y="162519"/>
                </a:lnTo>
                <a:lnTo>
                  <a:pt x="58017" y="123114"/>
                </a:lnTo>
                <a:lnTo>
                  <a:pt x="88074" y="88074"/>
                </a:lnTo>
                <a:lnTo>
                  <a:pt x="123114" y="58017"/>
                </a:lnTo>
                <a:lnTo>
                  <a:pt x="162519" y="33563"/>
                </a:lnTo>
                <a:lnTo>
                  <a:pt x="205670" y="15329"/>
                </a:lnTo>
                <a:lnTo>
                  <a:pt x="251949" y="3935"/>
                </a:lnTo>
                <a:lnTo>
                  <a:pt x="300736" y="0"/>
                </a:lnTo>
                <a:lnTo>
                  <a:pt x="3929888" y="0"/>
                </a:lnTo>
                <a:lnTo>
                  <a:pt x="3978674" y="3935"/>
                </a:lnTo>
                <a:lnTo>
                  <a:pt x="4024953" y="15329"/>
                </a:lnTo>
                <a:lnTo>
                  <a:pt x="4068104" y="33563"/>
                </a:lnTo>
                <a:lnTo>
                  <a:pt x="4107509" y="58017"/>
                </a:lnTo>
                <a:lnTo>
                  <a:pt x="4142549" y="88074"/>
                </a:lnTo>
                <a:lnTo>
                  <a:pt x="4172606" y="123114"/>
                </a:lnTo>
                <a:lnTo>
                  <a:pt x="4197060" y="162519"/>
                </a:lnTo>
                <a:lnTo>
                  <a:pt x="4215294" y="205670"/>
                </a:lnTo>
                <a:lnTo>
                  <a:pt x="4226688" y="251949"/>
                </a:lnTo>
                <a:lnTo>
                  <a:pt x="4230624" y="300736"/>
                </a:lnTo>
                <a:lnTo>
                  <a:pt x="4230624" y="3818610"/>
                </a:lnTo>
                <a:lnTo>
                  <a:pt x="4226688" y="3867395"/>
                </a:lnTo>
                <a:lnTo>
                  <a:pt x="4215294" y="3913673"/>
                </a:lnTo>
                <a:lnTo>
                  <a:pt x="4197060" y="3956826"/>
                </a:lnTo>
                <a:lnTo>
                  <a:pt x="4172606" y="3996235"/>
                </a:lnTo>
                <a:lnTo>
                  <a:pt x="4142549" y="4031280"/>
                </a:lnTo>
                <a:lnTo>
                  <a:pt x="4107509" y="4061341"/>
                </a:lnTo>
                <a:lnTo>
                  <a:pt x="4068104" y="4085801"/>
                </a:lnTo>
                <a:lnTo>
                  <a:pt x="4024953" y="4104038"/>
                </a:lnTo>
                <a:lnTo>
                  <a:pt x="3978674" y="4115435"/>
                </a:lnTo>
                <a:lnTo>
                  <a:pt x="3929888" y="4119372"/>
                </a:lnTo>
                <a:lnTo>
                  <a:pt x="300736" y="4119372"/>
                </a:lnTo>
                <a:lnTo>
                  <a:pt x="251949" y="4115435"/>
                </a:lnTo>
                <a:lnTo>
                  <a:pt x="205670" y="4104038"/>
                </a:lnTo>
                <a:lnTo>
                  <a:pt x="162519" y="4085801"/>
                </a:lnTo>
                <a:lnTo>
                  <a:pt x="123114" y="4061341"/>
                </a:lnTo>
                <a:lnTo>
                  <a:pt x="88074" y="4031280"/>
                </a:lnTo>
                <a:lnTo>
                  <a:pt x="58017" y="3996235"/>
                </a:lnTo>
                <a:lnTo>
                  <a:pt x="33563" y="3956826"/>
                </a:lnTo>
                <a:lnTo>
                  <a:pt x="15329" y="3913673"/>
                </a:lnTo>
                <a:lnTo>
                  <a:pt x="3935" y="3867395"/>
                </a:lnTo>
                <a:lnTo>
                  <a:pt x="0" y="3818610"/>
                </a:lnTo>
                <a:lnTo>
                  <a:pt x="0" y="300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9838" y="4505960"/>
            <a:ext cx="3444875" cy="421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2260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295910" marR="213931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nt n</a:t>
            </a:r>
            <a:r>
              <a:rPr sz="1000" spc="-10" dirty="0">
                <a:latin typeface="Arial MT"/>
                <a:cs typeface="Arial MT"/>
              </a:rPr>
              <a:t>o</a:t>
            </a:r>
            <a:r>
              <a:rPr sz="1000" spc="-5" dirty="0">
                <a:latin typeface="Arial MT"/>
                <a:cs typeface="Arial MT"/>
              </a:rPr>
              <a:t>O</a:t>
            </a:r>
            <a:r>
              <a:rPr sz="1000" spc="5" dirty="0">
                <a:latin typeface="Arial MT"/>
                <a:cs typeface="Arial MT"/>
              </a:rPr>
              <a:t>f</a:t>
            </a:r>
            <a:r>
              <a:rPr sz="1000" spc="-5" dirty="0">
                <a:latin typeface="Arial MT"/>
                <a:cs typeface="Arial MT"/>
              </a:rPr>
              <a:t>C</a:t>
            </a:r>
            <a:r>
              <a:rPr sz="1000" spc="-35" dirty="0">
                <a:latin typeface="Arial MT"/>
                <a:cs typeface="Arial MT"/>
              </a:rPr>
              <a:t>y</a:t>
            </a:r>
            <a:r>
              <a:rPr sz="1000" spc="-10" dirty="0">
                <a:latin typeface="Arial MT"/>
                <a:cs typeface="Arial MT"/>
              </a:rPr>
              <a:t>li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5" dirty="0">
                <a:latin typeface="Arial MT"/>
                <a:cs typeface="Arial MT"/>
              </a:rPr>
              <a:t>er</a:t>
            </a: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5" dirty="0">
                <a:latin typeface="Arial MT"/>
                <a:cs typeface="Arial MT"/>
              </a:rPr>
              <a:t>;  int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noOfValves;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enginePower;</a:t>
            </a:r>
            <a:endParaRPr sz="1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boolean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isPowerSteering;</a:t>
            </a:r>
            <a:endParaRPr sz="1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Car(){</a:t>
            </a:r>
            <a:endParaRPr sz="1000">
              <a:latin typeface="Arial MT"/>
              <a:cs typeface="Arial MT"/>
            </a:endParaRPr>
          </a:p>
          <a:p>
            <a:pPr marL="469900" marR="1105535" indent="-1390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//1.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no-argument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noOfCylinders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3;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noOfValves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4;</a:t>
            </a:r>
            <a:endParaRPr sz="1000">
              <a:latin typeface="Arial MT"/>
              <a:cs typeface="Arial MT"/>
            </a:endParaRPr>
          </a:p>
          <a:p>
            <a:pPr marL="469900" marR="1004569">
              <a:lnSpc>
                <a:spcPct val="100000"/>
              </a:lnSpc>
              <a:tabLst>
                <a:tab pos="2054860" algn="l"/>
              </a:tabLst>
            </a:pP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g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eP</a:t>
            </a:r>
            <a:r>
              <a:rPr sz="1000" spc="-5" dirty="0">
                <a:latin typeface="Arial MT"/>
                <a:cs typeface="Arial MT"/>
              </a:rPr>
              <a:t>o</a:t>
            </a:r>
            <a:r>
              <a:rPr sz="1000" spc="-20" dirty="0">
                <a:latin typeface="Arial MT"/>
                <a:cs typeface="Arial MT"/>
              </a:rPr>
              <a:t>w</a:t>
            </a:r>
            <a:r>
              <a:rPr sz="1000" spc="-5" dirty="0">
                <a:latin typeface="Arial MT"/>
                <a:cs typeface="Arial MT"/>
              </a:rPr>
              <a:t>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</a:t>
            </a:r>
            <a:r>
              <a:rPr sz="1000" spc="-10" dirty="0">
                <a:latin typeface="Arial MT"/>
                <a:cs typeface="Arial MT"/>
              </a:rPr>
              <a:t>8</a:t>
            </a:r>
            <a:r>
              <a:rPr sz="1000" spc="-5" dirty="0">
                <a:latin typeface="Arial MT"/>
                <a:cs typeface="Arial MT"/>
              </a:rPr>
              <a:t>;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10" dirty="0">
                <a:latin typeface="Arial MT"/>
                <a:cs typeface="Arial MT"/>
              </a:rPr>
              <a:t>//4</a:t>
            </a:r>
            <a:r>
              <a:rPr sz="1000" spc="-5" dirty="0">
                <a:latin typeface="Arial MT"/>
                <a:cs typeface="Arial MT"/>
              </a:rPr>
              <a:t>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ps  </a:t>
            </a:r>
            <a:r>
              <a:rPr sz="1000" spc="-5" dirty="0">
                <a:latin typeface="Arial MT"/>
                <a:cs typeface="Arial MT"/>
              </a:rPr>
              <a:t>isPowerSteering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false;</a:t>
            </a:r>
            <a:endParaRPr sz="1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Car(boolean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isPowerSteering){</a:t>
            </a:r>
            <a:endParaRPr sz="1000">
              <a:latin typeface="Arial MT"/>
              <a:cs typeface="Arial MT"/>
            </a:endParaRPr>
          </a:p>
          <a:p>
            <a:pPr marL="469900" marR="1652905" indent="-1390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 2. constructor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1 arg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this();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this.isPowerSteering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isPowerSteering;</a:t>
            </a:r>
            <a:endParaRPr sz="1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Car(int enginePower,int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noOfCylinders,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noOfValves){</a:t>
            </a:r>
            <a:endParaRPr sz="1000">
              <a:latin typeface="Arial MT"/>
              <a:cs typeface="Arial MT"/>
            </a:endParaRPr>
          </a:p>
          <a:p>
            <a:pPr marL="469900" marR="954405" indent="-1390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 3. constructor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// 3 args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this.noOfCylinders = noOfCylinders;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this.noOfValves = noOfValves 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this.enginePower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</a:t>
            </a:r>
            <a:r>
              <a:rPr sz="1000" spc="-10" dirty="0">
                <a:latin typeface="Arial MT"/>
                <a:cs typeface="Arial MT"/>
              </a:rPr>
              <a:t>enginePower; </a:t>
            </a:r>
            <a:r>
              <a:rPr sz="1000" spc="-5" dirty="0">
                <a:latin typeface="Arial MT"/>
                <a:cs typeface="Arial MT"/>
              </a:rPr>
              <a:t> this.isPowerSteering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true;</a:t>
            </a:r>
            <a:endParaRPr sz="1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2260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66188" y="4744211"/>
            <a:ext cx="4744720" cy="3127375"/>
          </a:xfrm>
          <a:custGeom>
            <a:avLst/>
            <a:gdLst/>
            <a:ahLst/>
            <a:cxnLst/>
            <a:rect l="l" t="t" r="r" b="b"/>
            <a:pathLst>
              <a:path w="4744720" h="3127375">
                <a:moveTo>
                  <a:pt x="0" y="132334"/>
                </a:moveTo>
                <a:lnTo>
                  <a:pt x="6740" y="90480"/>
                </a:lnTo>
                <a:lnTo>
                  <a:pt x="25513" y="54150"/>
                </a:lnTo>
                <a:lnTo>
                  <a:pt x="54150" y="25513"/>
                </a:lnTo>
                <a:lnTo>
                  <a:pt x="90480" y="6740"/>
                </a:lnTo>
                <a:lnTo>
                  <a:pt x="132334" y="0"/>
                </a:lnTo>
                <a:lnTo>
                  <a:pt x="4611878" y="0"/>
                </a:lnTo>
                <a:lnTo>
                  <a:pt x="4653731" y="6740"/>
                </a:lnTo>
                <a:lnTo>
                  <a:pt x="4690061" y="25513"/>
                </a:lnTo>
                <a:lnTo>
                  <a:pt x="4718698" y="54150"/>
                </a:lnTo>
                <a:lnTo>
                  <a:pt x="4737471" y="90480"/>
                </a:lnTo>
                <a:lnTo>
                  <a:pt x="4744212" y="132334"/>
                </a:lnTo>
                <a:lnTo>
                  <a:pt x="4744212" y="2994914"/>
                </a:lnTo>
                <a:lnTo>
                  <a:pt x="4737471" y="3036767"/>
                </a:lnTo>
                <a:lnTo>
                  <a:pt x="4718698" y="3073097"/>
                </a:lnTo>
                <a:lnTo>
                  <a:pt x="4690061" y="3101734"/>
                </a:lnTo>
                <a:lnTo>
                  <a:pt x="4653731" y="3120507"/>
                </a:lnTo>
                <a:lnTo>
                  <a:pt x="4611878" y="3127248"/>
                </a:lnTo>
                <a:lnTo>
                  <a:pt x="132334" y="3127248"/>
                </a:lnTo>
                <a:lnTo>
                  <a:pt x="90480" y="3120507"/>
                </a:lnTo>
                <a:lnTo>
                  <a:pt x="54150" y="3101734"/>
                </a:lnTo>
                <a:lnTo>
                  <a:pt x="25513" y="3073097"/>
                </a:lnTo>
                <a:lnTo>
                  <a:pt x="6740" y="3036767"/>
                </a:lnTo>
                <a:lnTo>
                  <a:pt x="0" y="2994914"/>
                </a:lnTo>
                <a:lnTo>
                  <a:pt x="0" y="1323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9838" y="4505960"/>
            <a:ext cx="3956050" cy="315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marL="303530" marR="2490470" indent="-15430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SwipeMachine{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readCard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(){</a:t>
            </a:r>
            <a:endParaRPr sz="1100">
              <a:latin typeface="Arial MT"/>
              <a:cs typeface="Arial MT"/>
            </a:endParaRPr>
          </a:p>
          <a:p>
            <a:pPr marL="56896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functionality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normal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cards</a:t>
            </a:r>
            <a:endParaRPr sz="11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4986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303530" marR="803910" indent="-15430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ChipCardMachine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extends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SwipeMachine{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void </a:t>
            </a:r>
            <a:r>
              <a:rPr sz="1100" dirty="0">
                <a:latin typeface="Arial MT"/>
                <a:cs typeface="Arial MT"/>
              </a:rPr>
              <a:t>readCard(){</a:t>
            </a:r>
            <a:endParaRPr sz="1100">
              <a:latin typeface="Arial MT"/>
              <a:cs typeface="Arial MT"/>
            </a:endParaRPr>
          </a:p>
          <a:p>
            <a:pPr marL="56896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//functionality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chip </a:t>
            </a:r>
            <a:r>
              <a:rPr sz="1100" dirty="0">
                <a:latin typeface="Arial MT"/>
                <a:cs typeface="Arial MT"/>
              </a:rPr>
              <a:t>card</a:t>
            </a:r>
            <a:endParaRPr sz="11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4986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379730" marR="702310" indent="-230504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 </a:t>
            </a:r>
            <a:r>
              <a:rPr sz="1100" dirty="0">
                <a:latin typeface="Arial MT"/>
                <a:cs typeface="Arial MT"/>
              </a:rPr>
              <a:t>static </a:t>
            </a:r>
            <a:r>
              <a:rPr sz="1100" spc="-5" dirty="0">
                <a:latin typeface="Arial MT"/>
                <a:cs typeface="Arial MT"/>
              </a:rPr>
              <a:t>void </a:t>
            </a:r>
            <a:r>
              <a:rPr sz="1100" dirty="0">
                <a:latin typeface="Arial MT"/>
                <a:cs typeface="Arial MT"/>
              </a:rPr>
              <a:t>main(String args[]){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SwipeMachine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normal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SwipeMachine();</a:t>
            </a:r>
            <a:endParaRPr sz="1100">
              <a:latin typeface="Arial MT"/>
              <a:cs typeface="Arial MT"/>
            </a:endParaRPr>
          </a:p>
          <a:p>
            <a:pPr marL="379730" marR="253365">
              <a:lnSpc>
                <a:spcPct val="100000"/>
              </a:lnSpc>
              <a:tabLst>
                <a:tab pos="1978660" algn="l"/>
              </a:tabLst>
            </a:pPr>
            <a:r>
              <a:rPr sz="1100" b="1" spc="-5" dirty="0">
                <a:latin typeface="Arial"/>
                <a:cs typeface="Arial"/>
              </a:rPr>
              <a:t>normal.readCard();	</a:t>
            </a:r>
            <a:r>
              <a:rPr sz="1100" dirty="0">
                <a:latin typeface="Arial MT"/>
                <a:cs typeface="Arial MT"/>
              </a:rPr>
              <a:t>//reading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normal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swipe </a:t>
            </a:r>
            <a:r>
              <a:rPr sz="1100" dirty="0">
                <a:latin typeface="Arial MT"/>
                <a:cs typeface="Arial MT"/>
              </a:rPr>
              <a:t>card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normal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 </a:t>
            </a:r>
            <a:r>
              <a:rPr sz="1100" spc="-5" dirty="0">
                <a:latin typeface="Arial MT"/>
                <a:cs typeface="Arial MT"/>
              </a:rPr>
              <a:t>ChipCardMachine();</a:t>
            </a:r>
            <a:endParaRPr sz="1100">
              <a:latin typeface="Arial MT"/>
              <a:cs typeface="Arial MT"/>
            </a:endParaRPr>
          </a:p>
          <a:p>
            <a:pPr marL="379730">
              <a:lnSpc>
                <a:spcPct val="100000"/>
              </a:lnSpc>
              <a:tabLst>
                <a:tab pos="1978660" algn="l"/>
              </a:tabLst>
            </a:pPr>
            <a:r>
              <a:rPr sz="1100" b="1" spc="-5" dirty="0">
                <a:latin typeface="Arial"/>
                <a:cs typeface="Arial"/>
              </a:rPr>
              <a:t>normal.readCard();	</a:t>
            </a:r>
            <a:r>
              <a:rPr sz="1100" dirty="0">
                <a:latin typeface="Arial MT"/>
                <a:cs typeface="Arial MT"/>
              </a:rPr>
              <a:t>//reading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chip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swipe</a:t>
            </a:r>
            <a:r>
              <a:rPr sz="1100" dirty="0">
                <a:latin typeface="Arial MT"/>
                <a:cs typeface="Arial MT"/>
              </a:rPr>
              <a:t> card</a:t>
            </a:r>
            <a:endParaRPr sz="1100">
              <a:latin typeface="Arial MT"/>
              <a:cs typeface="Arial MT"/>
            </a:endParaRPr>
          </a:p>
          <a:p>
            <a:pPr marL="14986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505960"/>
            <a:ext cx="4693920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@Override:</a:t>
            </a:r>
            <a:endParaRPr sz="1000">
              <a:latin typeface="Arial"/>
              <a:cs typeface="Arial"/>
            </a:endParaRPr>
          </a:p>
          <a:p>
            <a:pPr marL="12700" marR="10858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Compiler </a:t>
            </a:r>
            <a:r>
              <a:rPr sz="1000" dirty="0">
                <a:latin typeface="Arial MT"/>
                <a:cs typeface="Arial MT"/>
              </a:rPr>
              <a:t>checks </a:t>
            </a:r>
            <a:r>
              <a:rPr sz="1000" spc="-5" dirty="0">
                <a:latin typeface="Arial MT"/>
                <a:cs typeface="Arial MT"/>
              </a:rPr>
              <a:t>that a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this annotation really overrides a method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 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not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 MT"/>
              <a:cs typeface="Arial MT"/>
            </a:endParaRPr>
          </a:p>
          <a:p>
            <a:pPr marL="12700" marR="146050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While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it's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required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 </a:t>
            </a:r>
            <a:r>
              <a:rPr sz="1000" spc="-10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helps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prevent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@Override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fails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correctly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one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superclasses,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compiler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generates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marL="12700" marR="5080">
              <a:lnSpc>
                <a:spcPts val="1140"/>
              </a:lnSpc>
            </a:pPr>
            <a:r>
              <a:rPr sz="1000" spc="-5" dirty="0">
                <a:latin typeface="Arial MT"/>
                <a:cs typeface="Arial MT"/>
              </a:rPr>
              <a:t>Most commonly,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no </a:t>
            </a:r>
            <a:r>
              <a:rPr sz="1000" spc="-10" dirty="0">
                <a:latin typeface="Arial MT"/>
                <a:cs typeface="Arial MT"/>
              </a:rPr>
              <a:t>longer </a:t>
            </a:r>
            <a:r>
              <a:rPr sz="1000" spc="-5" dirty="0">
                <a:latin typeface="Arial MT"/>
                <a:cs typeface="Arial MT"/>
              </a:rPr>
              <a:t>does </a:t>
            </a:r>
            <a:r>
              <a:rPr sz="1000" dirty="0">
                <a:latin typeface="Arial MT"/>
                <a:cs typeface="Arial MT"/>
              </a:rPr>
              <a:t>so </a:t>
            </a:r>
            <a:r>
              <a:rPr sz="1000" spc="-5" dirty="0">
                <a:latin typeface="Arial MT"/>
                <a:cs typeface="Arial MT"/>
              </a:rPr>
              <a:t>due to the changed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signature. This can </a:t>
            </a:r>
            <a:r>
              <a:rPr sz="1000" dirty="0">
                <a:latin typeface="Arial MT"/>
                <a:cs typeface="Arial MT"/>
              </a:rPr>
              <a:t> sometimes </a:t>
            </a:r>
            <a:r>
              <a:rPr sz="1000" spc="-5" dirty="0">
                <a:latin typeface="Arial MT"/>
                <a:cs typeface="Arial MT"/>
              </a:rPr>
              <a:t>cause strange and unexpected behavior, especially </a:t>
            </a:r>
            <a:r>
              <a:rPr sz="1000" spc="-10" dirty="0">
                <a:latin typeface="Arial MT"/>
                <a:cs typeface="Arial MT"/>
              </a:rPr>
              <a:t>while </a:t>
            </a:r>
            <a:r>
              <a:rPr sz="1000" spc="-5" dirty="0">
                <a:latin typeface="Arial MT"/>
                <a:cs typeface="Arial MT"/>
              </a:rPr>
              <a:t>dealing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 complex inheritance structures.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b="1" spc="-5" dirty="0">
                <a:latin typeface="Arial"/>
                <a:cs typeface="Arial"/>
              </a:rPr>
              <a:t>@Override </a:t>
            </a:r>
            <a:r>
              <a:rPr sz="1000" spc="-10" dirty="0">
                <a:latin typeface="Arial MT"/>
                <a:cs typeface="Arial MT"/>
              </a:rPr>
              <a:t>annotation </a:t>
            </a:r>
            <a:r>
              <a:rPr sz="1000" spc="-5" dirty="0">
                <a:latin typeface="Arial MT"/>
                <a:cs typeface="Arial MT"/>
              </a:rPr>
              <a:t>safeguards against this.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@Override </a:t>
            </a:r>
            <a:r>
              <a:rPr sz="1000" spc="-5" dirty="0">
                <a:latin typeface="Arial MT"/>
                <a:cs typeface="Arial MT"/>
              </a:rPr>
              <a:t>is useful in detecting changes in parent classes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has not been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reported </a:t>
            </a:r>
            <a:r>
              <a:rPr sz="1000" spc="-10" dirty="0">
                <a:latin typeface="Arial MT"/>
                <a:cs typeface="Arial MT"/>
              </a:rPr>
              <a:t>down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hierarchy. </a:t>
            </a:r>
            <a:r>
              <a:rPr sz="1000" dirty="0">
                <a:latin typeface="Arial MT"/>
                <a:cs typeface="Arial MT"/>
              </a:rPr>
              <a:t>Without </a:t>
            </a:r>
            <a:r>
              <a:rPr sz="1000" spc="-5" dirty="0">
                <a:latin typeface="Arial MT"/>
                <a:cs typeface="Arial MT"/>
              </a:rPr>
              <a:t>it, a method signature can be changed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altering its overrides can be forgotten. </a:t>
            </a:r>
            <a:r>
              <a:rPr sz="1000" spc="5" dirty="0">
                <a:latin typeface="Arial MT"/>
                <a:cs typeface="Arial MT"/>
              </a:rPr>
              <a:t>With </a:t>
            </a:r>
            <a:r>
              <a:rPr sz="1000" b="1" spc="-5" dirty="0">
                <a:latin typeface="Arial"/>
                <a:cs typeface="Arial"/>
              </a:rPr>
              <a:t>@Override</a:t>
            </a:r>
            <a:r>
              <a:rPr sz="1000" spc="-5" dirty="0">
                <a:latin typeface="Arial MT"/>
                <a:cs typeface="Arial MT"/>
              </a:rPr>
              <a:t>, the compiler catches it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Other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annotations supported in Java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12700" marR="392430">
              <a:lnSpc>
                <a:spcPts val="114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@SuppressWarnings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annotation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compiler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suppress </a:t>
            </a:r>
            <a:r>
              <a:rPr sz="1000" spc="-10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warning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messages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normally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during compilation </a:t>
            </a:r>
            <a:r>
              <a:rPr sz="1000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12700" marR="9525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@Deprecated </a:t>
            </a:r>
            <a:r>
              <a:rPr sz="1000" dirty="0">
                <a:latin typeface="Arial MT"/>
                <a:cs typeface="Arial MT"/>
              </a:rPr>
              <a:t>marks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spc="-10" dirty="0">
                <a:latin typeface="Arial MT"/>
                <a:cs typeface="Arial MT"/>
              </a:rPr>
              <a:t>old </a:t>
            </a:r>
            <a:r>
              <a:rPr sz="1000" spc="-5" dirty="0">
                <a:latin typeface="Arial MT"/>
                <a:cs typeface="Arial MT"/>
              </a:rPr>
              <a:t>method as deprecated. </a:t>
            </a:r>
            <a:r>
              <a:rPr sz="1000" dirty="0">
                <a:latin typeface="Arial MT"/>
                <a:cs typeface="Arial MT"/>
              </a:rPr>
              <a:t>Which </a:t>
            </a:r>
            <a:r>
              <a:rPr sz="1000" spc="-10" dirty="0">
                <a:latin typeface="Arial MT"/>
                <a:cs typeface="Arial MT"/>
              </a:rPr>
              <a:t>says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dirty="0">
                <a:latin typeface="Arial MT"/>
                <a:cs typeface="Arial MT"/>
              </a:rPr>
              <a:t>method must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be used anymore because in the future versions, this </a:t>
            </a:r>
            <a:r>
              <a:rPr sz="1000" spc="-10" dirty="0">
                <a:latin typeface="Arial MT"/>
                <a:cs typeface="Arial MT"/>
              </a:rPr>
              <a:t>old </a:t>
            </a:r>
            <a:r>
              <a:rPr sz="1000" spc="-5" dirty="0">
                <a:latin typeface="Arial MT"/>
                <a:cs typeface="Arial MT"/>
              </a:rPr>
              <a:t>method </a:t>
            </a:r>
            <a:r>
              <a:rPr sz="100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not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supported.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940400"/>
              <a:ext cx="4800600" cy="33709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62644"/>
              <a:ext cx="4800600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505960"/>
            <a:ext cx="264287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Outline:</a:t>
            </a:r>
            <a:endParaRPr sz="1000">
              <a:latin typeface="Arial"/>
              <a:cs typeface="Arial"/>
            </a:endParaRPr>
          </a:p>
          <a:p>
            <a:pPr marL="469900" marR="339725" indent="-45783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Polymorphism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6.1: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</a:t>
            </a:r>
            <a:endParaRPr sz="1000">
              <a:latin typeface="Arial MT"/>
              <a:cs typeface="Arial MT"/>
            </a:endParaRPr>
          </a:p>
          <a:p>
            <a:pPr marL="469900" marR="7429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6.2: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6.3: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InstanceOf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Operator</a:t>
            </a:r>
            <a:endParaRPr sz="1000">
              <a:latin typeface="Arial MT"/>
              <a:cs typeface="Arial MT"/>
            </a:endParaRPr>
          </a:p>
          <a:p>
            <a:pPr marL="646430" lvl="1" indent="-177165">
              <a:lnSpc>
                <a:spcPct val="100000"/>
              </a:lnSpc>
              <a:buSzPct val="90000"/>
              <a:buAutoNum type="arabicPeriod" startAt="4"/>
              <a:tabLst>
                <a:tab pos="64706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overloading</a:t>
            </a:r>
            <a:endParaRPr sz="1000">
              <a:latin typeface="Arial MT"/>
              <a:cs typeface="Arial MT"/>
            </a:endParaRPr>
          </a:p>
          <a:p>
            <a:pPr marL="646430" lvl="1" indent="-177165">
              <a:lnSpc>
                <a:spcPct val="100000"/>
              </a:lnSpc>
              <a:buSzPct val="90000"/>
              <a:buAutoNum type="arabicPeriod" startAt="4"/>
              <a:tabLst>
                <a:tab pos="64706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overriding</a:t>
            </a:r>
            <a:endParaRPr sz="1000">
              <a:latin typeface="Arial MT"/>
              <a:cs typeface="Arial MT"/>
            </a:endParaRPr>
          </a:p>
          <a:p>
            <a:pPr marL="469900" marR="710565" lvl="1">
              <a:lnSpc>
                <a:spcPct val="100000"/>
              </a:lnSpc>
              <a:buSzPct val="90000"/>
              <a:buAutoNum type="arabicPeriod" startAt="4"/>
              <a:tabLst>
                <a:tab pos="64706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@override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6.7: Using final </a:t>
            </a:r>
            <a:r>
              <a:rPr sz="1000" spc="-10" dirty="0">
                <a:latin typeface="Arial MT"/>
                <a:cs typeface="Arial MT"/>
              </a:rPr>
              <a:t>keyword </a:t>
            </a:r>
            <a:r>
              <a:rPr sz="1000" spc="-5" dirty="0">
                <a:latin typeface="Arial MT"/>
                <a:cs typeface="Arial MT"/>
              </a:rPr>
              <a:t> 6.8: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94034"/>
              <a:ext cx="4800600" cy="35173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505960"/>
            <a:ext cx="467360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</a:t>
            </a:r>
            <a:r>
              <a:rPr sz="1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1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Inheritance</a:t>
            </a:r>
            <a:r>
              <a:rPr sz="1000" b="1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3845" marR="5080" indent="-2717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televisions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10" dirty="0">
                <a:latin typeface="Arial MT"/>
                <a:cs typeface="Arial MT"/>
              </a:rPr>
              <a:t>evolved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last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decade,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-10" dirty="0">
                <a:latin typeface="Arial MT"/>
                <a:cs typeface="Arial MT"/>
              </a:rPr>
              <a:t> 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major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differences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between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10" dirty="0">
                <a:latin typeface="Arial MT"/>
                <a:cs typeface="Arial MT"/>
              </a:rPr>
              <a:t> 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models.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Basic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TV’s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used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watch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typically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 are</a:t>
            </a:r>
            <a:r>
              <a:rPr sz="1000" dirty="0">
                <a:latin typeface="Arial MT"/>
                <a:cs typeface="Arial MT"/>
              </a:rPr>
              <a:t> streamed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box.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most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advanced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"smart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TVs"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similar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"smart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phones"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-5" dirty="0">
                <a:latin typeface="Arial MT"/>
                <a:cs typeface="Arial MT"/>
              </a:rPr>
              <a:t>tablets. These TVs go </a:t>
            </a:r>
            <a:r>
              <a:rPr sz="1000" spc="-15" dirty="0">
                <a:latin typeface="Arial MT"/>
                <a:cs typeface="Arial MT"/>
              </a:rPr>
              <a:t>beyond </a:t>
            </a:r>
            <a:r>
              <a:rPr sz="1000" spc="-10" dirty="0">
                <a:latin typeface="Arial MT"/>
                <a:cs typeface="Arial MT"/>
              </a:rPr>
              <a:t>providing </a:t>
            </a:r>
            <a:r>
              <a:rPr sz="1000" spc="-5" dirty="0">
                <a:latin typeface="Arial MT"/>
                <a:cs typeface="Arial MT"/>
              </a:rPr>
              <a:t>access to web-based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media, or streaming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content stored on </a:t>
            </a:r>
            <a:r>
              <a:rPr sz="1000" spc="-15" dirty="0">
                <a:latin typeface="Arial MT"/>
                <a:cs typeface="Arial MT"/>
              </a:rPr>
              <a:t>your </a:t>
            </a:r>
            <a:r>
              <a:rPr sz="1000" dirty="0">
                <a:latin typeface="Arial MT"/>
                <a:cs typeface="Arial MT"/>
              </a:rPr>
              <a:t>home </a:t>
            </a:r>
            <a:r>
              <a:rPr sz="1000" spc="-5" dirty="0">
                <a:latin typeface="Arial MT"/>
                <a:cs typeface="Arial MT"/>
              </a:rPr>
              <a:t>computer. </a:t>
            </a:r>
            <a:r>
              <a:rPr sz="1000" dirty="0">
                <a:latin typeface="Arial MT"/>
                <a:cs typeface="Arial MT"/>
              </a:rPr>
              <a:t>Smart </a:t>
            </a:r>
            <a:r>
              <a:rPr sz="1000" spc="-5" dirty="0">
                <a:latin typeface="Arial MT"/>
                <a:cs typeface="Arial MT"/>
              </a:rPr>
              <a:t>TVs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the built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computing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power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things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smart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phone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tablet such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web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browsing,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web-based services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Skype,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interactive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social media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sites.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283845" marR="102870" indent="-2717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Apart 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enhancement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slight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alteration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hardware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point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view.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position </a:t>
            </a:r>
            <a:r>
              <a:rPr sz="1000" spc="-5" dirty="0">
                <a:latin typeface="Arial MT"/>
                <a:cs typeface="Arial MT"/>
              </a:rPr>
              <a:t>of sound boxes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altered </a:t>
            </a:r>
            <a:r>
              <a:rPr sz="1000" spc="-10" dirty="0">
                <a:latin typeface="Arial MT"/>
                <a:cs typeface="Arial MT"/>
              </a:rPr>
              <a:t>and in </a:t>
            </a:r>
            <a:r>
              <a:rPr sz="1000" dirty="0">
                <a:latin typeface="Arial MT"/>
                <a:cs typeface="Arial MT"/>
              </a:rPr>
              <a:t>smart </a:t>
            </a:r>
            <a:r>
              <a:rPr sz="1000" spc="-5" dirty="0">
                <a:latin typeface="Arial MT"/>
                <a:cs typeface="Arial MT"/>
              </a:rPr>
              <a:t>TV’s like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view.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Smart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TV’s</a:t>
            </a:r>
            <a:r>
              <a:rPr sz="1000" spc="-10" dirty="0">
                <a:latin typeface="Arial MT"/>
                <a:cs typeface="Arial MT"/>
              </a:rPr>
              <a:t> 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“inherited”</a:t>
            </a:r>
            <a:r>
              <a:rPr sz="1000" b="1" spc="27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Basic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reasons: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767080" indent="-271780">
              <a:lnSpc>
                <a:spcPct val="100000"/>
              </a:lnSpc>
              <a:buAutoNum type="arabicPeriod"/>
              <a:tabLst>
                <a:tab pos="767080" algn="l"/>
                <a:tab pos="767715" algn="l"/>
              </a:tabLst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make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enhancement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and/or</a:t>
            </a:r>
            <a:endParaRPr sz="1000">
              <a:latin typeface="Arial MT"/>
              <a:cs typeface="Arial MT"/>
            </a:endParaRPr>
          </a:p>
          <a:p>
            <a:pPr marL="767080" indent="-2717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67080" algn="l"/>
                <a:tab pos="767715" algn="l"/>
              </a:tabLst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alteration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36957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inheritance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OOPs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enhance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alter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behavior.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61334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797046" y="6712457"/>
            <a:ext cx="962025" cy="1461770"/>
          </a:xfrm>
          <a:custGeom>
            <a:avLst/>
            <a:gdLst/>
            <a:ahLst/>
            <a:cxnLst/>
            <a:rect l="l" t="t" r="r" b="b"/>
            <a:pathLst>
              <a:path w="962025" h="1461770">
                <a:moveTo>
                  <a:pt x="18287" y="50800"/>
                </a:moveTo>
                <a:lnTo>
                  <a:pt x="22278" y="31021"/>
                </a:lnTo>
                <a:lnTo>
                  <a:pt x="33162" y="14874"/>
                </a:lnTo>
                <a:lnTo>
                  <a:pt x="49309" y="3990"/>
                </a:lnTo>
                <a:lnTo>
                  <a:pt x="69087" y="0"/>
                </a:lnTo>
                <a:lnTo>
                  <a:pt x="901700" y="0"/>
                </a:lnTo>
                <a:lnTo>
                  <a:pt x="921478" y="3990"/>
                </a:lnTo>
                <a:lnTo>
                  <a:pt x="937625" y="14874"/>
                </a:lnTo>
                <a:lnTo>
                  <a:pt x="948509" y="31021"/>
                </a:lnTo>
                <a:lnTo>
                  <a:pt x="952500" y="50800"/>
                </a:lnTo>
                <a:lnTo>
                  <a:pt x="952500" y="254000"/>
                </a:lnTo>
                <a:lnTo>
                  <a:pt x="948509" y="273778"/>
                </a:lnTo>
                <a:lnTo>
                  <a:pt x="937625" y="289925"/>
                </a:lnTo>
                <a:lnTo>
                  <a:pt x="921478" y="300809"/>
                </a:lnTo>
                <a:lnTo>
                  <a:pt x="901700" y="304800"/>
                </a:lnTo>
                <a:lnTo>
                  <a:pt x="69087" y="304800"/>
                </a:lnTo>
                <a:lnTo>
                  <a:pt x="49309" y="300809"/>
                </a:lnTo>
                <a:lnTo>
                  <a:pt x="33162" y="289925"/>
                </a:lnTo>
                <a:lnTo>
                  <a:pt x="22278" y="273778"/>
                </a:lnTo>
                <a:lnTo>
                  <a:pt x="18287" y="254000"/>
                </a:lnTo>
                <a:lnTo>
                  <a:pt x="18287" y="50800"/>
                </a:lnTo>
                <a:close/>
              </a:path>
              <a:path w="962025" h="1461770">
                <a:moveTo>
                  <a:pt x="0" y="622300"/>
                </a:moveTo>
                <a:lnTo>
                  <a:pt x="3990" y="602521"/>
                </a:lnTo>
                <a:lnTo>
                  <a:pt x="14874" y="586374"/>
                </a:lnTo>
                <a:lnTo>
                  <a:pt x="31021" y="575490"/>
                </a:lnTo>
                <a:lnTo>
                  <a:pt x="50800" y="571500"/>
                </a:lnTo>
                <a:lnTo>
                  <a:pt x="910843" y="571500"/>
                </a:lnTo>
                <a:lnTo>
                  <a:pt x="930622" y="575490"/>
                </a:lnTo>
                <a:lnTo>
                  <a:pt x="946769" y="586374"/>
                </a:lnTo>
                <a:lnTo>
                  <a:pt x="957653" y="602521"/>
                </a:lnTo>
                <a:lnTo>
                  <a:pt x="961643" y="622300"/>
                </a:lnTo>
                <a:lnTo>
                  <a:pt x="961643" y="825500"/>
                </a:lnTo>
                <a:lnTo>
                  <a:pt x="957653" y="845278"/>
                </a:lnTo>
                <a:lnTo>
                  <a:pt x="946769" y="861425"/>
                </a:lnTo>
                <a:lnTo>
                  <a:pt x="930622" y="872309"/>
                </a:lnTo>
                <a:lnTo>
                  <a:pt x="910843" y="876300"/>
                </a:lnTo>
                <a:lnTo>
                  <a:pt x="50800" y="876300"/>
                </a:lnTo>
                <a:lnTo>
                  <a:pt x="31021" y="872309"/>
                </a:lnTo>
                <a:lnTo>
                  <a:pt x="14874" y="861425"/>
                </a:lnTo>
                <a:lnTo>
                  <a:pt x="3990" y="845278"/>
                </a:lnTo>
                <a:lnTo>
                  <a:pt x="0" y="825500"/>
                </a:lnTo>
                <a:lnTo>
                  <a:pt x="0" y="622300"/>
                </a:lnTo>
                <a:close/>
              </a:path>
              <a:path w="962025" h="1461770">
                <a:moveTo>
                  <a:pt x="13715" y="1207516"/>
                </a:moveTo>
                <a:lnTo>
                  <a:pt x="17706" y="1187737"/>
                </a:lnTo>
                <a:lnTo>
                  <a:pt x="28590" y="1171590"/>
                </a:lnTo>
                <a:lnTo>
                  <a:pt x="44737" y="1160706"/>
                </a:lnTo>
                <a:lnTo>
                  <a:pt x="64515" y="1156716"/>
                </a:lnTo>
                <a:lnTo>
                  <a:pt x="897127" y="1156716"/>
                </a:lnTo>
                <a:lnTo>
                  <a:pt x="916906" y="1160706"/>
                </a:lnTo>
                <a:lnTo>
                  <a:pt x="933053" y="1171590"/>
                </a:lnTo>
                <a:lnTo>
                  <a:pt x="943937" y="1187737"/>
                </a:lnTo>
                <a:lnTo>
                  <a:pt x="947927" y="1207516"/>
                </a:lnTo>
                <a:lnTo>
                  <a:pt x="947927" y="1410716"/>
                </a:lnTo>
                <a:lnTo>
                  <a:pt x="943937" y="1430494"/>
                </a:lnTo>
                <a:lnTo>
                  <a:pt x="933053" y="1446641"/>
                </a:lnTo>
                <a:lnTo>
                  <a:pt x="916906" y="1457525"/>
                </a:lnTo>
                <a:lnTo>
                  <a:pt x="897127" y="1461516"/>
                </a:lnTo>
                <a:lnTo>
                  <a:pt x="64515" y="1461516"/>
                </a:lnTo>
                <a:lnTo>
                  <a:pt x="44737" y="1457525"/>
                </a:lnTo>
                <a:lnTo>
                  <a:pt x="28590" y="1446641"/>
                </a:lnTo>
                <a:lnTo>
                  <a:pt x="17706" y="1430494"/>
                </a:lnTo>
                <a:lnTo>
                  <a:pt x="13715" y="1410716"/>
                </a:lnTo>
                <a:lnTo>
                  <a:pt x="13715" y="12075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9838" y="4505960"/>
            <a:ext cx="4721225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one of the fundamental </a:t>
            </a:r>
            <a:r>
              <a:rPr sz="1000" dirty="0">
                <a:latin typeface="Arial MT"/>
                <a:cs typeface="Arial MT"/>
              </a:rPr>
              <a:t>mechanisms for </a:t>
            </a:r>
            <a:r>
              <a:rPr sz="1000" spc="-5" dirty="0">
                <a:latin typeface="Arial MT"/>
                <a:cs typeface="Arial MT"/>
              </a:rPr>
              <a:t>code reuse in object-oriented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derived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existing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dirty="0">
                <a:latin typeface="Arial MT"/>
                <a:cs typeface="Arial MT"/>
              </a:rPr>
              <a:t> Thus,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can add new variables, methods and also </a:t>
            </a:r>
            <a:r>
              <a:rPr sz="1000" dirty="0">
                <a:latin typeface="Arial MT"/>
                <a:cs typeface="Arial MT"/>
              </a:rPr>
              <a:t>modify </a:t>
            </a:r>
            <a:r>
              <a:rPr sz="1000" spc="-5" dirty="0">
                <a:latin typeface="Arial MT"/>
                <a:cs typeface="Arial MT"/>
              </a:rPr>
              <a:t>the inherited methods.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extend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single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level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Superclass</a:t>
            </a:r>
            <a:r>
              <a:rPr sz="1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Subclass</a:t>
            </a:r>
            <a:r>
              <a:rPr sz="1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 marL="12700" marR="215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preceding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said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following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 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extensible. All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 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explicitly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parent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java.lang.Object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668020" algn="ctr">
              <a:lnSpc>
                <a:spcPct val="100000"/>
              </a:lnSpc>
              <a:spcBef>
                <a:spcPts val="750"/>
              </a:spcBef>
            </a:pPr>
            <a:r>
              <a:rPr sz="1300" spc="-5" dirty="0">
                <a:latin typeface="Calibri"/>
                <a:cs typeface="Calibri"/>
              </a:rPr>
              <a:t>Object</a:t>
            </a:r>
            <a:endParaRPr sz="1300">
              <a:latin typeface="Calibri"/>
              <a:cs typeface="Calibri"/>
            </a:endParaRPr>
          </a:p>
          <a:p>
            <a:pPr marL="1788160" marR="2465705" algn="ctr">
              <a:lnSpc>
                <a:spcPts val="4610"/>
              </a:lnSpc>
              <a:spcBef>
                <a:spcPts val="555"/>
              </a:spcBef>
            </a:pPr>
            <a:r>
              <a:rPr sz="1300" spc="-5" dirty="0">
                <a:latin typeface="Calibri"/>
                <a:cs typeface="Calibri"/>
              </a:rPr>
              <a:t>Class</a:t>
            </a:r>
            <a:r>
              <a:rPr sz="1300" spc="-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Y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X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Y but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Object </a:t>
            </a:r>
            <a:r>
              <a:rPr sz="1000" spc="-5" dirty="0">
                <a:latin typeface="Arial MT"/>
                <a:cs typeface="Arial MT"/>
              </a:rPr>
              <a:t>class 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ultimate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 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23003" y="6993635"/>
            <a:ext cx="116205" cy="951230"/>
            <a:chOff x="4223003" y="6993635"/>
            <a:chExt cx="116205" cy="951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3003" y="6993635"/>
              <a:ext cx="115824" cy="3657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78629" y="7017257"/>
              <a:ext cx="4445" cy="267335"/>
            </a:xfrm>
            <a:custGeom>
              <a:avLst/>
              <a:gdLst/>
              <a:ahLst/>
              <a:cxnLst/>
              <a:rect l="l" t="t" r="r" b="b"/>
              <a:pathLst>
                <a:path w="4445" h="267334">
                  <a:moveTo>
                    <a:pt x="2032" y="-12953"/>
                  </a:moveTo>
                  <a:lnTo>
                    <a:pt x="2032" y="280035"/>
                  </a:lnTo>
                </a:path>
              </a:pathLst>
            </a:custGeom>
            <a:ln w="29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3003" y="7566659"/>
              <a:ext cx="111251" cy="3779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78629" y="7588757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16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505960"/>
            <a:ext cx="46412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create instance of child class by calling its one of the constructor, 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invokes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immediate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 class default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turn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parent-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continues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until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called.</a:t>
            </a:r>
            <a:endParaRPr sz="1000">
              <a:latin typeface="Arial MT"/>
              <a:cs typeface="Arial MT"/>
            </a:endParaRPr>
          </a:p>
          <a:p>
            <a:pPr marL="12700" marR="6858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 constructor call chain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break if there is no default constructor </a:t>
            </a:r>
            <a:r>
              <a:rPr sz="1000" spc="-10" dirty="0">
                <a:latin typeface="Arial MT"/>
                <a:cs typeface="Arial MT"/>
              </a:rPr>
              <a:t>available </a:t>
            </a:r>
            <a:r>
              <a:rPr sz="1000" spc="-5" dirty="0">
                <a:latin typeface="Arial MT"/>
                <a:cs typeface="Arial MT"/>
              </a:rPr>
              <a:t>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 class.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avoid </a:t>
            </a:r>
            <a:r>
              <a:rPr sz="1000" spc="-5" dirty="0">
                <a:latin typeface="Arial MT"/>
                <a:cs typeface="Arial MT"/>
              </a:rPr>
              <a:t>this,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 call non-default constructor of parent class by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1430" algn="just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Kindly </a:t>
            </a:r>
            <a:r>
              <a:rPr sz="1000" spc="-5" dirty="0">
                <a:latin typeface="Arial MT"/>
                <a:cs typeface="Arial MT"/>
              </a:rPr>
              <a:t>note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call parent class constructor using super </a:t>
            </a:r>
            <a:r>
              <a:rPr sz="1000" spc="-10" dirty="0">
                <a:latin typeface="Arial MT"/>
                <a:cs typeface="Arial MT"/>
              </a:rPr>
              <a:t>keyword,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23189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other use of super </a:t>
            </a:r>
            <a:r>
              <a:rPr sz="1000" spc="-10" dirty="0">
                <a:latin typeface="Arial MT"/>
                <a:cs typeface="Arial MT"/>
              </a:rPr>
              <a:t>keyword </a:t>
            </a:r>
            <a:r>
              <a:rPr sz="1000" spc="-5" dirty="0">
                <a:latin typeface="Arial MT"/>
                <a:cs typeface="Arial MT"/>
              </a:rPr>
              <a:t>is to call to access the </a:t>
            </a:r>
            <a:r>
              <a:rPr sz="1000" dirty="0">
                <a:latin typeface="Arial MT"/>
                <a:cs typeface="Arial MT"/>
              </a:rPr>
              <a:t>members </a:t>
            </a:r>
            <a:r>
              <a:rPr sz="1000" spc="-5" dirty="0">
                <a:latin typeface="Arial MT"/>
                <a:cs typeface="Arial MT"/>
              </a:rPr>
              <a:t>of parent class.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member </a:t>
            </a:r>
            <a:r>
              <a:rPr sz="1000" spc="-5" dirty="0">
                <a:latin typeface="Arial MT"/>
                <a:cs typeface="Arial MT"/>
              </a:rPr>
              <a:t>can be accessed by using </a:t>
            </a:r>
            <a:r>
              <a:rPr sz="1000" spc="-10" dirty="0">
                <a:latin typeface="Arial MT"/>
                <a:cs typeface="Arial MT"/>
              </a:rPr>
              <a:t>syntax </a:t>
            </a:r>
            <a:r>
              <a:rPr sz="1000" spc="-5" dirty="0">
                <a:latin typeface="Arial MT"/>
                <a:cs typeface="Arial MT"/>
              </a:rPr>
              <a:t>super.memberName 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super.memeberMethod().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625089" y="5237226"/>
            <a:ext cx="3735704" cy="2554605"/>
          </a:xfrm>
          <a:custGeom>
            <a:avLst/>
            <a:gdLst/>
            <a:ahLst/>
            <a:cxnLst/>
            <a:rect l="l" t="t" r="r" b="b"/>
            <a:pathLst>
              <a:path w="3735704" h="2554604">
                <a:moveTo>
                  <a:pt x="0" y="425703"/>
                </a:moveTo>
                <a:lnTo>
                  <a:pt x="2498" y="379324"/>
                </a:lnTo>
                <a:lnTo>
                  <a:pt x="9820" y="334390"/>
                </a:lnTo>
                <a:lnTo>
                  <a:pt x="21705" y="291161"/>
                </a:lnTo>
                <a:lnTo>
                  <a:pt x="37895" y="249897"/>
                </a:lnTo>
                <a:lnTo>
                  <a:pt x="58128" y="210857"/>
                </a:lnTo>
                <a:lnTo>
                  <a:pt x="82145" y="174302"/>
                </a:lnTo>
                <a:lnTo>
                  <a:pt x="109687" y="140492"/>
                </a:lnTo>
                <a:lnTo>
                  <a:pt x="140492" y="109687"/>
                </a:lnTo>
                <a:lnTo>
                  <a:pt x="174302" y="82145"/>
                </a:lnTo>
                <a:lnTo>
                  <a:pt x="210857" y="58128"/>
                </a:lnTo>
                <a:lnTo>
                  <a:pt x="249897" y="37895"/>
                </a:lnTo>
                <a:lnTo>
                  <a:pt x="291161" y="21705"/>
                </a:lnTo>
                <a:lnTo>
                  <a:pt x="334390" y="9820"/>
                </a:lnTo>
                <a:lnTo>
                  <a:pt x="379324" y="2498"/>
                </a:lnTo>
                <a:lnTo>
                  <a:pt x="425704" y="0"/>
                </a:lnTo>
                <a:lnTo>
                  <a:pt x="3309620" y="0"/>
                </a:lnTo>
                <a:lnTo>
                  <a:pt x="3355999" y="2498"/>
                </a:lnTo>
                <a:lnTo>
                  <a:pt x="3400933" y="9820"/>
                </a:lnTo>
                <a:lnTo>
                  <a:pt x="3444162" y="21705"/>
                </a:lnTo>
                <a:lnTo>
                  <a:pt x="3485426" y="37895"/>
                </a:lnTo>
                <a:lnTo>
                  <a:pt x="3524466" y="58128"/>
                </a:lnTo>
                <a:lnTo>
                  <a:pt x="3561021" y="82145"/>
                </a:lnTo>
                <a:lnTo>
                  <a:pt x="3594831" y="109687"/>
                </a:lnTo>
                <a:lnTo>
                  <a:pt x="3625636" y="140492"/>
                </a:lnTo>
                <a:lnTo>
                  <a:pt x="3653178" y="174302"/>
                </a:lnTo>
                <a:lnTo>
                  <a:pt x="3677195" y="210857"/>
                </a:lnTo>
                <a:lnTo>
                  <a:pt x="3697428" y="249897"/>
                </a:lnTo>
                <a:lnTo>
                  <a:pt x="3713618" y="291161"/>
                </a:lnTo>
                <a:lnTo>
                  <a:pt x="3725503" y="334390"/>
                </a:lnTo>
                <a:lnTo>
                  <a:pt x="3732825" y="379324"/>
                </a:lnTo>
                <a:lnTo>
                  <a:pt x="3735324" y="425703"/>
                </a:lnTo>
                <a:lnTo>
                  <a:pt x="3735324" y="2128520"/>
                </a:lnTo>
                <a:lnTo>
                  <a:pt x="3732825" y="2174899"/>
                </a:lnTo>
                <a:lnTo>
                  <a:pt x="3725503" y="2219833"/>
                </a:lnTo>
                <a:lnTo>
                  <a:pt x="3713618" y="2263062"/>
                </a:lnTo>
                <a:lnTo>
                  <a:pt x="3697428" y="2304326"/>
                </a:lnTo>
                <a:lnTo>
                  <a:pt x="3677195" y="2343366"/>
                </a:lnTo>
                <a:lnTo>
                  <a:pt x="3653178" y="2379921"/>
                </a:lnTo>
                <a:lnTo>
                  <a:pt x="3625636" y="2413731"/>
                </a:lnTo>
                <a:lnTo>
                  <a:pt x="3594831" y="2444536"/>
                </a:lnTo>
                <a:lnTo>
                  <a:pt x="3561021" y="2472078"/>
                </a:lnTo>
                <a:lnTo>
                  <a:pt x="3524466" y="2496095"/>
                </a:lnTo>
                <a:lnTo>
                  <a:pt x="3485426" y="2516328"/>
                </a:lnTo>
                <a:lnTo>
                  <a:pt x="3444162" y="2532518"/>
                </a:lnTo>
                <a:lnTo>
                  <a:pt x="3400933" y="2544403"/>
                </a:lnTo>
                <a:lnTo>
                  <a:pt x="3355999" y="2551725"/>
                </a:lnTo>
                <a:lnTo>
                  <a:pt x="3309620" y="2554224"/>
                </a:lnTo>
                <a:lnTo>
                  <a:pt x="425704" y="2554224"/>
                </a:lnTo>
                <a:lnTo>
                  <a:pt x="379324" y="2551725"/>
                </a:lnTo>
                <a:lnTo>
                  <a:pt x="334390" y="2544403"/>
                </a:lnTo>
                <a:lnTo>
                  <a:pt x="291161" y="2532518"/>
                </a:lnTo>
                <a:lnTo>
                  <a:pt x="249897" y="2516328"/>
                </a:lnTo>
                <a:lnTo>
                  <a:pt x="210857" y="2496095"/>
                </a:lnTo>
                <a:lnTo>
                  <a:pt x="174302" y="2472078"/>
                </a:lnTo>
                <a:lnTo>
                  <a:pt x="140492" y="2444536"/>
                </a:lnTo>
                <a:lnTo>
                  <a:pt x="109687" y="2413731"/>
                </a:lnTo>
                <a:lnTo>
                  <a:pt x="82145" y="2379921"/>
                </a:lnTo>
                <a:lnTo>
                  <a:pt x="58128" y="2343366"/>
                </a:lnTo>
                <a:lnTo>
                  <a:pt x="37895" y="2304326"/>
                </a:lnTo>
                <a:lnTo>
                  <a:pt x="21705" y="2263062"/>
                </a:lnTo>
                <a:lnTo>
                  <a:pt x="9820" y="2219833"/>
                </a:lnTo>
                <a:lnTo>
                  <a:pt x="2498" y="2174899"/>
                </a:lnTo>
                <a:lnTo>
                  <a:pt x="0" y="2128520"/>
                </a:lnTo>
                <a:lnTo>
                  <a:pt x="0" y="4257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9838" y="4505960"/>
            <a:ext cx="4636135" cy="300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instanceof operator is used to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spc="-5" dirty="0">
                <a:latin typeface="Arial MT"/>
                <a:cs typeface="Arial MT"/>
              </a:rPr>
              <a:t>a test </a:t>
            </a:r>
            <a:r>
              <a:rPr sz="1000" spc="-10" dirty="0">
                <a:latin typeface="Arial MT"/>
                <a:cs typeface="Arial MT"/>
              </a:rPr>
              <a:t>whether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given </a:t>
            </a:r>
            <a:r>
              <a:rPr sz="1000" spc="-5" dirty="0">
                <a:latin typeface="Arial MT"/>
                <a:cs typeface="Arial MT"/>
              </a:rPr>
              <a:t>object belongs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below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true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Ticket{</a:t>
            </a:r>
            <a:endParaRPr sz="11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  <a:spcBef>
                <a:spcPts val="470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ConfirmedTicket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extends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Ticket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  <a:spcBef>
                <a:spcPts val="465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  <a:spcBef>
                <a:spcPts val="459"/>
              </a:spcBef>
            </a:pPr>
            <a:r>
              <a:rPr sz="1100" dirty="0">
                <a:latin typeface="Arial MT"/>
                <a:cs typeface="Arial MT"/>
              </a:rPr>
              <a:t>…</a:t>
            </a:r>
            <a:endParaRPr sz="11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  <a:spcBef>
                <a:spcPts val="470"/>
              </a:spcBef>
            </a:pPr>
            <a:r>
              <a:rPr sz="1100" dirty="0">
                <a:latin typeface="Arial MT"/>
                <a:cs typeface="Arial MT"/>
              </a:rPr>
              <a:t>…</a:t>
            </a:r>
            <a:endParaRPr sz="1100">
              <a:latin typeface="Arial MT"/>
              <a:cs typeface="Arial MT"/>
            </a:endParaRPr>
          </a:p>
          <a:p>
            <a:pPr marL="1043940" marR="813435">
              <a:lnSpc>
                <a:spcPts val="1789"/>
              </a:lnSpc>
              <a:spcBef>
                <a:spcPts val="125"/>
              </a:spcBef>
            </a:pPr>
            <a:r>
              <a:rPr sz="1100" dirty="0">
                <a:latin typeface="Arial MT"/>
                <a:cs typeface="Arial MT"/>
              </a:rPr>
              <a:t>ConfirmedTicket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tkt=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ConfirmedTicket();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If(tkt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instanceof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Ticket)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23444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Arial MT"/>
                <a:cs typeface="Arial MT"/>
              </a:rPr>
              <a:t>//some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process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ng</a:t>
            </a:r>
            <a:endParaRPr sz="11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  <a:spcBef>
                <a:spcPts val="465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880" y="191769"/>
            <a:ext cx="2252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Inheritance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Polymorphism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53496"/>
              <a:ext cx="4800600" cy="34258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9838" y="4505960"/>
            <a:ext cx="470598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polymorphism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Java.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254635" indent="-242570">
              <a:lnSpc>
                <a:spcPct val="100000"/>
              </a:lnSpc>
              <a:buAutoNum type="arabicPeriod"/>
              <a:tabLst>
                <a:tab pos="254635" algn="l"/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Overloading</a:t>
            </a:r>
            <a:endParaRPr sz="1000">
              <a:latin typeface="Arial MT"/>
              <a:cs typeface="Arial MT"/>
            </a:endParaRPr>
          </a:p>
          <a:p>
            <a:pPr marL="254635" indent="-242570">
              <a:lnSpc>
                <a:spcPct val="100000"/>
              </a:lnSpc>
              <a:buAutoNum type="arabicPeriod"/>
              <a:tabLst>
                <a:tab pos="254635" algn="l"/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Overriding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Method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Overloading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polymorphism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 different meanings. Method </a:t>
            </a:r>
            <a:r>
              <a:rPr sz="1000" spc="-10" dirty="0">
                <a:latin typeface="Arial MT"/>
                <a:cs typeface="Arial MT"/>
              </a:rPr>
              <a:t>overriding </a:t>
            </a:r>
            <a:r>
              <a:rPr sz="1000" spc="-5" dirty="0">
                <a:latin typeface="Arial MT"/>
                <a:cs typeface="Arial MT"/>
              </a:rPr>
              <a:t>on other hand,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kind of runtime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polymorphism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defines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signature as defined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1283</Words>
  <Application>Microsoft Office PowerPoint</Application>
  <PresentationFormat>Custom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vs823751</dc:creator>
  <cp:lastModifiedBy>918617893423</cp:lastModifiedBy>
  <cp:revision>2</cp:revision>
  <dcterms:created xsi:type="dcterms:W3CDTF">2022-03-17T15:30:41Z</dcterms:created>
  <dcterms:modified xsi:type="dcterms:W3CDTF">2022-03-17T15:34:59Z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