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EDB7-3EDF-4B08-8940-3FC755C93AD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9B93-83E5-4F2D-8EDB-C57931C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9AA8-4EF4-40DD-BEC8-79D77FF9CC84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7256-C8B8-4F29-8FA3-9ACB0DA5948C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5308-CFF8-478D-A652-F39439D7A0BD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287E-87CB-4FA6-9017-5FC306D3FDED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087-4A42-44ED-A4C3-2059994717FB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46D-5350-44A8-9E67-D875930BF11C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0607-419B-4113-B40D-7B32AA288E4F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495B-2178-4321-87E2-4EFECD1B9258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CC6C-64BA-4A06-8E76-532E11260231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7971-AEC9-42B7-96EF-E96E48340854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6BF7-CFE9-4FAB-B888-B242D1CCF54A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2C58D4-FEFC-4C91-ABE1-B7C31E49ED10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07-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192" y="2253120"/>
              <a:ext cx="4393304" cy="1399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318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declare 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 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64820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86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enhance Java </a:t>
            </a:r>
            <a:r>
              <a:rPr sz="1000" spc="-10" dirty="0">
                <a:latin typeface="Arial MT"/>
                <a:cs typeface="Arial MT"/>
              </a:rPr>
              <a:t>API with </a:t>
            </a:r>
            <a:r>
              <a:rPr sz="1000" spc="-5" dirty="0">
                <a:latin typeface="Arial MT"/>
                <a:cs typeface="Arial MT"/>
              </a:rPr>
              <a:t>lambda expressions, </a:t>
            </a:r>
            <a:r>
              <a:rPr sz="1000" dirty="0">
                <a:latin typeface="Arial MT"/>
                <a:cs typeface="Arial MT"/>
              </a:rPr>
              <a:t>many </a:t>
            </a:r>
            <a:r>
              <a:rPr sz="1000" spc="-5" dirty="0">
                <a:latin typeface="Arial MT"/>
                <a:cs typeface="Arial MT"/>
              </a:rPr>
              <a:t>existing interfaces needs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modified. Adding new methods to interface leads to break the existing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avoid </a:t>
            </a:r>
            <a:r>
              <a:rPr sz="1000" spc="-5" dirty="0">
                <a:latin typeface="Arial MT"/>
                <a:cs typeface="Arial MT"/>
              </a:rPr>
              <a:t>this, Java has added default methods to interfaces.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add default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 to existing interface, </a:t>
            </a:r>
            <a:r>
              <a:rPr sz="1000" spc="-10" dirty="0">
                <a:latin typeface="Arial MT"/>
                <a:cs typeface="Arial MT"/>
              </a:rPr>
              <a:t>it doesn’t </a:t>
            </a:r>
            <a:r>
              <a:rPr sz="1000" spc="-5" dirty="0">
                <a:latin typeface="Arial MT"/>
                <a:cs typeface="Arial MT"/>
              </a:rPr>
              <a:t>break the classes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implements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873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Note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concept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strictly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backward </a:t>
            </a:r>
            <a:r>
              <a:rPr sz="1000" spc="-10" dirty="0">
                <a:latin typeface="Arial MT"/>
                <a:cs typeface="Arial MT"/>
              </a:rPr>
              <a:t>compatibility.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doesn’t</a:t>
            </a:r>
            <a:r>
              <a:rPr sz="1000" spc="-5" dirty="0">
                <a:latin typeface="Arial MT"/>
                <a:cs typeface="Arial MT"/>
              </a:rPr>
              <a:t> mean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application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classes.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Rules for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default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methods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Interface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inheritance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3845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While </a:t>
            </a:r>
            <a:r>
              <a:rPr sz="1000" spc="-5" dirty="0">
                <a:latin typeface="Arial MT"/>
                <a:cs typeface="Arial MT"/>
              </a:rPr>
              <a:t>extending 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 </a:t>
            </a:r>
            <a:r>
              <a:rPr sz="1000" spc="-10" dirty="0">
                <a:latin typeface="Arial MT"/>
                <a:cs typeface="Arial MT"/>
              </a:rPr>
              <a:t>having </a:t>
            </a:r>
            <a:r>
              <a:rPr sz="1000" spc="-5" dirty="0">
                <a:latin typeface="Arial MT"/>
                <a:cs typeface="Arial MT"/>
              </a:rPr>
              <a:t>default methods, there are </a:t>
            </a:r>
            <a:r>
              <a:rPr sz="1000" dirty="0">
                <a:latin typeface="Arial MT"/>
                <a:cs typeface="Arial MT"/>
              </a:rPr>
              <a:t>few </a:t>
            </a:r>
            <a:r>
              <a:rPr sz="1000" spc="-5" dirty="0">
                <a:latin typeface="Arial MT"/>
                <a:cs typeface="Arial MT"/>
              </a:rPr>
              <a:t>points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ponder: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254635" indent="-242570">
              <a:lnSpc>
                <a:spcPct val="100000"/>
              </a:lnSpc>
              <a:buAutoNum type="arabicPeriod"/>
              <a:tabLst>
                <a:tab pos="254635" algn="l"/>
                <a:tab pos="255270" algn="l"/>
              </a:tabLst>
            </a:pP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parent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  <a:p>
            <a:pPr marL="254635" marR="156210" indent="-242570">
              <a:lnSpc>
                <a:spcPct val="100000"/>
              </a:lnSpc>
              <a:buAutoNum type="arabicPeriod"/>
              <a:tabLst>
                <a:tab pos="254635" algn="l"/>
                <a:tab pos="255270" algn="l"/>
              </a:tabLst>
            </a:pP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re-declare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 </a:t>
            </a:r>
            <a:r>
              <a:rPr sz="1000" spc="-10" dirty="0">
                <a:latin typeface="Arial MT"/>
                <a:cs typeface="Arial MT"/>
              </a:rPr>
              <a:t>keyword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make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abstract.</a:t>
            </a:r>
            <a:endParaRPr sz="1000">
              <a:latin typeface="Arial MT"/>
              <a:cs typeface="Arial MT"/>
            </a:endParaRPr>
          </a:p>
          <a:p>
            <a:pPr marL="254635" marR="11430" indent="-242570">
              <a:lnSpc>
                <a:spcPct val="100000"/>
              </a:lnSpc>
              <a:buAutoNum type="arabicPeriod"/>
              <a:tabLst>
                <a:tab pos="254635" algn="l"/>
                <a:tab pos="255270" algn="l"/>
              </a:tabLst>
            </a:pP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keeping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signature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67931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370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Both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existing </a:t>
            </a:r>
            <a:r>
              <a:rPr sz="1000" spc="-10" dirty="0">
                <a:latin typeface="Arial MT"/>
                <a:cs typeface="Arial MT"/>
              </a:rPr>
              <a:t>system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breaking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4922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are designing the </a:t>
            </a:r>
            <a:r>
              <a:rPr sz="1000" spc="-10" dirty="0">
                <a:latin typeface="Arial MT"/>
                <a:cs typeface="Arial MT"/>
              </a:rPr>
              <a:t>system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scratch,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recommended not to use these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features. </a:t>
            </a:r>
            <a:r>
              <a:rPr sz="1000" spc="-10" dirty="0">
                <a:latin typeface="Arial MT"/>
                <a:cs typeface="Arial MT"/>
              </a:rPr>
              <a:t>However, </a:t>
            </a:r>
            <a:r>
              <a:rPr sz="1000" spc="-5" dirty="0">
                <a:latin typeface="Arial MT"/>
                <a:cs typeface="Arial MT"/>
              </a:rPr>
              <a:t>these features can be handy to </a:t>
            </a:r>
            <a:r>
              <a:rPr sz="1000" dirty="0">
                <a:latin typeface="Arial MT"/>
                <a:cs typeface="Arial MT"/>
              </a:rPr>
              <a:t>modify </a:t>
            </a:r>
            <a:r>
              <a:rPr sz="1000" spc="-5" dirty="0">
                <a:latin typeface="Arial MT"/>
                <a:cs typeface="Arial MT"/>
              </a:rPr>
              <a:t>existing application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functionality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default and static methods are extensively used by Java </a:t>
            </a:r>
            <a:r>
              <a:rPr sz="1000" spc="-10" dirty="0">
                <a:latin typeface="Arial MT"/>
                <a:cs typeface="Arial MT"/>
              </a:rPr>
              <a:t>SE </a:t>
            </a:r>
            <a:r>
              <a:rPr sz="1000" spc="-5" dirty="0">
                <a:latin typeface="Arial MT"/>
                <a:cs typeface="Arial MT"/>
              </a:rPr>
              <a:t>8 language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developers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API.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forEach()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iterating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elements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66344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89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 Java,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legal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child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3613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Child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Object;</a:t>
            </a:r>
            <a:endParaRPr sz="1000">
              <a:latin typeface="Arial MT"/>
              <a:cs typeface="Arial MT"/>
            </a:endParaRPr>
          </a:p>
          <a:p>
            <a:pPr marL="3613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3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206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cases, parent class reference can be used to call methods in child class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overridden.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snippet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slide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classes,</a:t>
            </a:r>
            <a:r>
              <a:rPr sz="1000" spc="-10" dirty="0">
                <a:latin typeface="Arial MT"/>
                <a:cs typeface="Arial MT"/>
              </a:rPr>
              <a:t> 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overrides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sayHello()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parent.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Therefore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overridden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child 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0701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Note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Polymorphism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10" dirty="0">
                <a:latin typeface="Arial MT"/>
                <a:cs typeface="Arial MT"/>
              </a:rPr>
              <a:t>early-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bound.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2744" y="626363"/>
            <a:ext cx="4919980" cy="3691254"/>
            <a:chOff x="2142744" y="626363"/>
            <a:chExt cx="4919980" cy="36912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840" y="632459"/>
              <a:ext cx="4907279" cy="3665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8840" y="632459"/>
              <a:ext cx="4907280" cy="3679190"/>
            </a:xfrm>
            <a:custGeom>
              <a:avLst/>
              <a:gdLst/>
              <a:ahLst/>
              <a:cxnLst/>
              <a:rect l="l" t="t" r="r" b="b"/>
              <a:pathLst>
                <a:path w="4907280" h="3679190">
                  <a:moveTo>
                    <a:pt x="0" y="3678936"/>
                  </a:moveTo>
                  <a:lnTo>
                    <a:pt x="4907279" y="3678936"/>
                  </a:lnTo>
                  <a:lnTo>
                    <a:pt x="4907279" y="0"/>
                  </a:lnTo>
                  <a:lnTo>
                    <a:pt x="0" y="0"/>
                  </a:lnTo>
                  <a:lnTo>
                    <a:pt x="0" y="36789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32786" y="4485513"/>
            <a:ext cx="46863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Accessing</a:t>
            </a:r>
            <a:r>
              <a:rPr sz="10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Implementations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through</a:t>
            </a:r>
            <a:r>
              <a:rPr sz="1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classtype.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 </a:t>
            </a:r>
            <a:r>
              <a:rPr sz="1000" spc="-5" dirty="0">
                <a:latin typeface="Arial MT"/>
                <a:cs typeface="Arial MT"/>
              </a:rPr>
              <a:t>instance of any class that implements the declared interface can be referred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such a variable. </a:t>
            </a:r>
            <a:r>
              <a:rPr sz="1000" dirty="0">
                <a:latin typeface="Arial MT"/>
                <a:cs typeface="Arial MT"/>
              </a:rPr>
              <a:t>When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call a method through one of these references,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 version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5" dirty="0">
                <a:latin typeface="Arial MT"/>
                <a:cs typeface="Arial MT"/>
              </a:rPr>
              <a:t>be called based on the actual instance of the interface being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interfaces.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dynamically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calls methods on </a:t>
            </a:r>
            <a:r>
              <a:rPr sz="1000" dirty="0">
                <a:latin typeface="Arial MT"/>
                <a:cs typeface="Arial MT"/>
              </a:rPr>
              <a:t>them. The </a:t>
            </a:r>
            <a:r>
              <a:rPr sz="1000" spc="-5" dirty="0">
                <a:latin typeface="Arial MT"/>
                <a:cs typeface="Arial MT"/>
              </a:rPr>
              <a:t>calling code can dispatch through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anything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about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“callee.”</a:t>
            </a:r>
            <a:endParaRPr sz="1000">
              <a:latin typeface="Arial MT"/>
              <a:cs typeface="Arial MT"/>
            </a:endParaRPr>
          </a:p>
          <a:p>
            <a:pPr marL="12700" marR="5905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 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TestInterface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-15" dirty="0">
                <a:latin typeface="Arial MT"/>
                <a:cs typeface="Arial MT"/>
              </a:rPr>
              <a:t> yet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was </a:t>
            </a:r>
            <a:r>
              <a:rPr sz="1000" spc="-5" dirty="0">
                <a:latin typeface="Arial MT"/>
                <a:cs typeface="Arial MT"/>
              </a:rPr>
              <a:t> assigned an instance of sample. Although, </a:t>
            </a:r>
            <a:r>
              <a:rPr sz="1000" b="1" spc="-5" dirty="0">
                <a:latin typeface="Arial"/>
                <a:cs typeface="Arial"/>
              </a:rPr>
              <a:t>t </a:t>
            </a:r>
            <a:r>
              <a:rPr sz="1000" spc="-5" dirty="0">
                <a:latin typeface="Arial MT"/>
                <a:cs typeface="Arial MT"/>
              </a:rPr>
              <a:t>can be used to access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interfacemethod() </a:t>
            </a:r>
            <a:r>
              <a:rPr sz="1000" spc="-5" dirty="0">
                <a:latin typeface="Arial MT"/>
                <a:cs typeface="Arial MT"/>
              </a:rPr>
              <a:t>method, it cannot access any other </a:t>
            </a:r>
            <a:r>
              <a:rPr sz="1000" dirty="0">
                <a:latin typeface="Arial MT"/>
                <a:cs typeface="Arial MT"/>
              </a:rPr>
              <a:t>members </a:t>
            </a:r>
            <a:r>
              <a:rPr sz="1000" spc="-5" dirty="0">
                <a:latin typeface="Arial MT"/>
                <a:cs typeface="Arial MT"/>
              </a:rPr>
              <a:t>of the </a:t>
            </a:r>
            <a:r>
              <a:rPr sz="1000" dirty="0">
                <a:latin typeface="Arial MT"/>
                <a:cs typeface="Arial MT"/>
              </a:rPr>
              <a:t>sample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 An interface reference variable only has knowledge of the methods declared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its interface declaration. </a:t>
            </a:r>
            <a:r>
              <a:rPr sz="1000" dirty="0">
                <a:latin typeface="Arial MT"/>
                <a:cs typeface="Arial MT"/>
              </a:rPr>
              <a:t>Thus, </a:t>
            </a:r>
            <a:r>
              <a:rPr sz="1000" b="1" spc="-5" dirty="0">
                <a:latin typeface="Arial"/>
                <a:cs typeface="Arial"/>
              </a:rPr>
              <a:t>t </a:t>
            </a:r>
            <a:r>
              <a:rPr sz="1000" spc="-5" dirty="0">
                <a:latin typeface="Arial MT"/>
                <a:cs typeface="Arial MT"/>
              </a:rPr>
              <a:t>could not be used to access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noninterfacemethod(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)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b="1" spc="-5" dirty="0">
                <a:latin typeface="Arial"/>
                <a:cs typeface="Arial"/>
              </a:rPr>
              <a:t>TestInterface</a:t>
            </a: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427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example </a:t>
            </a:r>
            <a:r>
              <a:rPr sz="1000" spc="-10" dirty="0">
                <a:latin typeface="Arial MT"/>
                <a:cs typeface="Arial MT"/>
              </a:rPr>
              <a:t>shows </a:t>
            </a:r>
            <a:r>
              <a:rPr sz="1000" spc="-5" dirty="0">
                <a:latin typeface="Arial MT"/>
                <a:cs typeface="Arial MT"/>
              </a:rPr>
              <a:t>how to declare and use an interface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default and static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62644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62644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2244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endParaRPr sz="1000">
              <a:latin typeface="Arial MT"/>
              <a:cs typeface="Arial MT"/>
            </a:endParaRPr>
          </a:p>
          <a:p>
            <a:pPr marL="469900" marR="5080" lvl="1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7.5: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Polymorphism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7.6: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662805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 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Shape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hierarchies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Point-Circle-Cylinder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Line-Square-Cube</a:t>
            </a:r>
            <a:endParaRPr sz="1000">
              <a:latin typeface="Arial MT"/>
              <a:cs typeface="Arial MT"/>
            </a:endParaRPr>
          </a:p>
          <a:p>
            <a:pPr marL="230504" marR="40640" indent="-2184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Here </a:t>
            </a:r>
            <a:r>
              <a:rPr sz="1000" dirty="0">
                <a:latin typeface="Arial MT"/>
                <a:cs typeface="Arial MT"/>
              </a:rPr>
              <a:t>common method </a:t>
            </a:r>
            <a:r>
              <a:rPr sz="1000" spc="-5" dirty="0">
                <a:latin typeface="Arial MT"/>
                <a:cs typeface="Arial MT"/>
              </a:rPr>
              <a:t>is area() – if I create an array that contains the objects of all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can I 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generically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?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 p 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Line()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</a:t>
            </a:r>
            <a:r>
              <a:rPr sz="1000" spc="-10" dirty="0">
                <a:latin typeface="Arial MT"/>
                <a:cs typeface="Arial MT"/>
              </a:rPr>
              <a:t>valid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?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course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not, no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 </a:t>
            </a:r>
            <a:r>
              <a:rPr sz="1000" spc="5" dirty="0">
                <a:latin typeface="Arial MT"/>
                <a:cs typeface="Arial MT"/>
              </a:rPr>
              <a:t>!!!!</a:t>
            </a:r>
            <a:endParaRPr sz="1000">
              <a:latin typeface="Arial MT"/>
              <a:cs typeface="Arial MT"/>
            </a:endParaRPr>
          </a:p>
          <a:p>
            <a:pPr marL="230504" marR="5080" indent="-2184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So, I </a:t>
            </a:r>
            <a:r>
              <a:rPr sz="1000" dirty="0">
                <a:latin typeface="Arial MT"/>
                <a:cs typeface="Arial MT"/>
              </a:rPr>
              <a:t>force </a:t>
            </a:r>
            <a:r>
              <a:rPr sz="1000" spc="-5" dirty="0">
                <a:latin typeface="Arial MT"/>
                <a:cs typeface="Arial MT"/>
              </a:rPr>
              <a:t>a super class Shape </a:t>
            </a:r>
            <a:r>
              <a:rPr sz="1000" spc="-10" dirty="0">
                <a:latin typeface="Arial MT"/>
                <a:cs typeface="Arial MT"/>
              </a:rPr>
              <a:t>which would </a:t>
            </a:r>
            <a:r>
              <a:rPr sz="1000" spc="-5" dirty="0">
                <a:latin typeface="Arial MT"/>
                <a:cs typeface="Arial MT"/>
              </a:rPr>
              <a:t>contain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area(). Now </a:t>
            </a:r>
            <a:r>
              <a:rPr sz="1000" spc="-10" dirty="0">
                <a:latin typeface="Arial MT"/>
                <a:cs typeface="Arial MT"/>
              </a:rPr>
              <a:t>what </a:t>
            </a:r>
            <a:r>
              <a:rPr sz="1000" spc="-5" dirty="0">
                <a:latin typeface="Arial MT"/>
                <a:cs typeface="Arial MT"/>
              </a:rPr>
              <a:t> implementation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know, 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whose </a:t>
            </a:r>
            <a:r>
              <a:rPr sz="1000" spc="-5" dirty="0">
                <a:latin typeface="Arial MT"/>
                <a:cs typeface="Arial MT"/>
              </a:rPr>
              <a:t>area()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going to be called. </a:t>
            </a:r>
            <a:r>
              <a:rPr sz="1000" spc="-10" dirty="0">
                <a:latin typeface="Arial MT"/>
                <a:cs typeface="Arial MT"/>
              </a:rPr>
              <a:t>So, </a:t>
            </a:r>
            <a:r>
              <a:rPr sz="1000" spc="-5" dirty="0">
                <a:latin typeface="Arial MT"/>
                <a:cs typeface="Arial MT"/>
              </a:rPr>
              <a:t>the information that I do not </a:t>
            </a:r>
            <a:r>
              <a:rPr sz="1000" dirty="0">
                <a:latin typeface="Arial MT"/>
                <a:cs typeface="Arial MT"/>
              </a:rPr>
              <a:t>know </a:t>
            </a:r>
            <a:r>
              <a:rPr sz="1000" spc="-5" dirty="0">
                <a:latin typeface="Arial MT"/>
                <a:cs typeface="Arial MT"/>
              </a:rPr>
              <a:t>I put 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“abstract”.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Important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230504" indent="-218440">
              <a:lnSpc>
                <a:spcPct val="100000"/>
              </a:lnSpc>
              <a:buChar char="•"/>
              <a:tabLst>
                <a:tab pos="230504" algn="l"/>
                <a:tab pos="231140" algn="l"/>
              </a:tabLst>
            </a:pP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why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?</a:t>
            </a:r>
            <a:endParaRPr sz="1000">
              <a:latin typeface="Arial MT"/>
              <a:cs typeface="Arial MT"/>
            </a:endParaRPr>
          </a:p>
          <a:p>
            <a:pPr marL="230504" marR="1479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 example, if a surgeon </a:t>
            </a:r>
            <a:r>
              <a:rPr sz="1000" dirty="0">
                <a:latin typeface="Arial MT"/>
                <a:cs typeface="Arial MT"/>
              </a:rPr>
              <a:t>know </a:t>
            </a:r>
            <a:r>
              <a:rPr sz="1000" spc="-5" dirty="0">
                <a:latin typeface="Arial MT"/>
                <a:cs typeface="Arial MT"/>
              </a:rPr>
              <a:t>how to perform an operation but he does not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stitch back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cut</a:t>
            </a:r>
            <a:r>
              <a:rPr sz="1000" dirty="0">
                <a:latin typeface="Arial MT"/>
                <a:cs typeface="Arial MT"/>
              </a:rPr>
              <a:t> stomach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 allow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him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touch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me?</a:t>
            </a:r>
            <a:endParaRPr sz="1000">
              <a:latin typeface="Arial MT"/>
              <a:cs typeface="Arial MT"/>
            </a:endParaRPr>
          </a:p>
          <a:p>
            <a:pPr marL="230504" indent="-218440">
              <a:lnSpc>
                <a:spcPct val="100000"/>
              </a:lnSpc>
              <a:buChar char="•"/>
              <a:tabLst>
                <a:tab pos="230504" algn="l"/>
                <a:tab pos="231140" algn="l"/>
              </a:tabLst>
            </a:pPr>
            <a:r>
              <a:rPr sz="1000" spc="-5" dirty="0">
                <a:latin typeface="Arial MT"/>
                <a:cs typeface="Arial MT"/>
              </a:rPr>
              <a:t>An abstract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concrete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  <a:p>
            <a:pPr marL="230504" indent="-218440">
              <a:lnSpc>
                <a:spcPct val="100000"/>
              </a:lnSpc>
              <a:buChar char="•"/>
              <a:tabLst>
                <a:tab pos="230504" algn="l"/>
                <a:tab pos="231140" algn="l"/>
              </a:tabLst>
            </a:pPr>
            <a:r>
              <a:rPr sz="1000" spc="-5" dirty="0">
                <a:latin typeface="Arial MT"/>
                <a:cs typeface="Arial MT"/>
              </a:rPr>
              <a:t>An abstract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contain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  <a:p>
            <a:pPr marL="230504" indent="-218440">
              <a:lnSpc>
                <a:spcPct val="100000"/>
              </a:lnSpc>
              <a:buChar char="•"/>
              <a:tabLst>
                <a:tab pos="230504" algn="l"/>
                <a:tab pos="231140" algn="l"/>
              </a:tabLst>
            </a:pP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pure virtual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3264" y="7452359"/>
            <a:ext cx="3927475" cy="806450"/>
          </a:xfrm>
          <a:custGeom>
            <a:avLst/>
            <a:gdLst/>
            <a:ahLst/>
            <a:cxnLst/>
            <a:rect l="l" t="t" r="r" b="b"/>
            <a:pathLst>
              <a:path w="3927475" h="806450">
                <a:moveTo>
                  <a:pt x="0" y="134366"/>
                </a:moveTo>
                <a:lnTo>
                  <a:pt x="6853" y="91911"/>
                </a:lnTo>
                <a:lnTo>
                  <a:pt x="25936" y="55028"/>
                </a:lnTo>
                <a:lnTo>
                  <a:pt x="55028" y="25936"/>
                </a:lnTo>
                <a:lnTo>
                  <a:pt x="91911" y="6853"/>
                </a:lnTo>
                <a:lnTo>
                  <a:pt x="134366" y="0"/>
                </a:lnTo>
                <a:lnTo>
                  <a:pt x="3792982" y="0"/>
                </a:lnTo>
                <a:lnTo>
                  <a:pt x="3835436" y="6853"/>
                </a:lnTo>
                <a:lnTo>
                  <a:pt x="3872319" y="25936"/>
                </a:lnTo>
                <a:lnTo>
                  <a:pt x="3901411" y="55028"/>
                </a:lnTo>
                <a:lnTo>
                  <a:pt x="3920494" y="91911"/>
                </a:lnTo>
                <a:lnTo>
                  <a:pt x="3927348" y="134366"/>
                </a:lnTo>
                <a:lnTo>
                  <a:pt x="3927348" y="671830"/>
                </a:lnTo>
                <a:lnTo>
                  <a:pt x="3920494" y="714284"/>
                </a:lnTo>
                <a:lnTo>
                  <a:pt x="3901411" y="751167"/>
                </a:lnTo>
                <a:lnTo>
                  <a:pt x="3872319" y="780259"/>
                </a:lnTo>
                <a:lnTo>
                  <a:pt x="3835436" y="799342"/>
                </a:lnTo>
                <a:lnTo>
                  <a:pt x="3792982" y="806196"/>
                </a:lnTo>
                <a:lnTo>
                  <a:pt x="134366" y="806196"/>
                </a:lnTo>
                <a:lnTo>
                  <a:pt x="91911" y="799342"/>
                </a:lnTo>
                <a:lnTo>
                  <a:pt x="55028" y="780259"/>
                </a:lnTo>
                <a:lnTo>
                  <a:pt x="25936" y="751167"/>
                </a:lnTo>
                <a:lnTo>
                  <a:pt x="6853" y="714284"/>
                </a:lnTo>
                <a:lnTo>
                  <a:pt x="0" y="671830"/>
                </a:lnTo>
                <a:lnTo>
                  <a:pt x="0" y="13436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9109" y="7564577"/>
            <a:ext cx="20402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abstract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Shape{</a:t>
            </a:r>
            <a:endParaRPr sz="1200">
              <a:latin typeface="Arial MT"/>
              <a:cs typeface="Arial MT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public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abstract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float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area();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1677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 modifier: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7420" y="4843271"/>
            <a:ext cx="4712335" cy="2508885"/>
          </a:xfrm>
          <a:custGeom>
            <a:avLst/>
            <a:gdLst/>
            <a:ahLst/>
            <a:cxnLst/>
            <a:rect l="l" t="t" r="r" b="b"/>
            <a:pathLst>
              <a:path w="4712334" h="2508884">
                <a:moveTo>
                  <a:pt x="0" y="418083"/>
                </a:moveTo>
                <a:lnTo>
                  <a:pt x="2812" y="369329"/>
                </a:lnTo>
                <a:lnTo>
                  <a:pt x="11042" y="322226"/>
                </a:lnTo>
                <a:lnTo>
                  <a:pt x="24375" y="277087"/>
                </a:lnTo>
                <a:lnTo>
                  <a:pt x="42497" y="234227"/>
                </a:lnTo>
                <a:lnTo>
                  <a:pt x="65094" y="193960"/>
                </a:lnTo>
                <a:lnTo>
                  <a:pt x="91853" y="156600"/>
                </a:lnTo>
                <a:lnTo>
                  <a:pt x="122459" y="122459"/>
                </a:lnTo>
                <a:lnTo>
                  <a:pt x="156600" y="91853"/>
                </a:lnTo>
                <a:lnTo>
                  <a:pt x="193960" y="65094"/>
                </a:lnTo>
                <a:lnTo>
                  <a:pt x="234227" y="42497"/>
                </a:lnTo>
                <a:lnTo>
                  <a:pt x="277087" y="24375"/>
                </a:lnTo>
                <a:lnTo>
                  <a:pt x="322226" y="11042"/>
                </a:lnTo>
                <a:lnTo>
                  <a:pt x="369329" y="2812"/>
                </a:lnTo>
                <a:lnTo>
                  <a:pt x="418084" y="0"/>
                </a:lnTo>
                <a:lnTo>
                  <a:pt x="4294124" y="0"/>
                </a:lnTo>
                <a:lnTo>
                  <a:pt x="4342878" y="2812"/>
                </a:lnTo>
                <a:lnTo>
                  <a:pt x="4389981" y="11042"/>
                </a:lnTo>
                <a:lnTo>
                  <a:pt x="4435120" y="24375"/>
                </a:lnTo>
                <a:lnTo>
                  <a:pt x="4477980" y="42497"/>
                </a:lnTo>
                <a:lnTo>
                  <a:pt x="4518247" y="65094"/>
                </a:lnTo>
                <a:lnTo>
                  <a:pt x="4555607" y="91853"/>
                </a:lnTo>
                <a:lnTo>
                  <a:pt x="4589748" y="122459"/>
                </a:lnTo>
                <a:lnTo>
                  <a:pt x="4620354" y="156600"/>
                </a:lnTo>
                <a:lnTo>
                  <a:pt x="4647113" y="193960"/>
                </a:lnTo>
                <a:lnTo>
                  <a:pt x="4669710" y="234227"/>
                </a:lnTo>
                <a:lnTo>
                  <a:pt x="4687832" y="277087"/>
                </a:lnTo>
                <a:lnTo>
                  <a:pt x="4701165" y="322226"/>
                </a:lnTo>
                <a:lnTo>
                  <a:pt x="4709395" y="369329"/>
                </a:lnTo>
                <a:lnTo>
                  <a:pt x="4712208" y="418083"/>
                </a:lnTo>
                <a:lnTo>
                  <a:pt x="4712208" y="2090420"/>
                </a:lnTo>
                <a:lnTo>
                  <a:pt x="4709395" y="2139174"/>
                </a:lnTo>
                <a:lnTo>
                  <a:pt x="4701165" y="2186277"/>
                </a:lnTo>
                <a:lnTo>
                  <a:pt x="4687832" y="2231416"/>
                </a:lnTo>
                <a:lnTo>
                  <a:pt x="4669710" y="2274276"/>
                </a:lnTo>
                <a:lnTo>
                  <a:pt x="4647113" y="2314543"/>
                </a:lnTo>
                <a:lnTo>
                  <a:pt x="4620354" y="2351903"/>
                </a:lnTo>
                <a:lnTo>
                  <a:pt x="4589748" y="2386044"/>
                </a:lnTo>
                <a:lnTo>
                  <a:pt x="4555607" y="2416650"/>
                </a:lnTo>
                <a:lnTo>
                  <a:pt x="4518247" y="2443409"/>
                </a:lnTo>
                <a:lnTo>
                  <a:pt x="4477980" y="2466006"/>
                </a:lnTo>
                <a:lnTo>
                  <a:pt x="4435120" y="2484128"/>
                </a:lnTo>
                <a:lnTo>
                  <a:pt x="4389981" y="2497461"/>
                </a:lnTo>
                <a:lnTo>
                  <a:pt x="4342878" y="2505691"/>
                </a:lnTo>
                <a:lnTo>
                  <a:pt x="4294124" y="2508504"/>
                </a:lnTo>
                <a:lnTo>
                  <a:pt x="418084" y="2508504"/>
                </a:lnTo>
                <a:lnTo>
                  <a:pt x="369329" y="2505691"/>
                </a:lnTo>
                <a:lnTo>
                  <a:pt x="322226" y="2497461"/>
                </a:lnTo>
                <a:lnTo>
                  <a:pt x="277087" y="2484128"/>
                </a:lnTo>
                <a:lnTo>
                  <a:pt x="234227" y="2466006"/>
                </a:lnTo>
                <a:lnTo>
                  <a:pt x="193960" y="2443409"/>
                </a:lnTo>
                <a:lnTo>
                  <a:pt x="156600" y="2416650"/>
                </a:lnTo>
                <a:lnTo>
                  <a:pt x="122459" y="2386044"/>
                </a:lnTo>
                <a:lnTo>
                  <a:pt x="91853" y="2351903"/>
                </a:lnTo>
                <a:lnTo>
                  <a:pt x="65094" y="2314543"/>
                </a:lnTo>
                <a:lnTo>
                  <a:pt x="42497" y="2274276"/>
                </a:lnTo>
                <a:lnTo>
                  <a:pt x="24375" y="2231416"/>
                </a:lnTo>
                <a:lnTo>
                  <a:pt x="11042" y="2186277"/>
                </a:lnTo>
                <a:lnTo>
                  <a:pt x="2812" y="2139174"/>
                </a:lnTo>
                <a:lnTo>
                  <a:pt x="0" y="2090420"/>
                </a:lnTo>
                <a:lnTo>
                  <a:pt x="0" y="4180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2315" y="5158816"/>
            <a:ext cx="18948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observe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implementation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3066" y="4991480"/>
            <a:ext cx="156527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abstract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Shape{</a:t>
            </a:r>
            <a:endParaRPr sz="11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abstract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draw();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7420" y="7481316"/>
            <a:ext cx="4712335" cy="448309"/>
          </a:xfrm>
          <a:custGeom>
            <a:avLst/>
            <a:gdLst/>
            <a:ahLst/>
            <a:cxnLst/>
            <a:rect l="l" t="t" r="r" b="b"/>
            <a:pathLst>
              <a:path w="4712334" h="448309">
                <a:moveTo>
                  <a:pt x="0" y="74675"/>
                </a:moveTo>
                <a:lnTo>
                  <a:pt x="5863" y="45594"/>
                </a:lnTo>
                <a:lnTo>
                  <a:pt x="21859" y="21859"/>
                </a:lnTo>
                <a:lnTo>
                  <a:pt x="45594" y="5863"/>
                </a:lnTo>
                <a:lnTo>
                  <a:pt x="74675" y="0"/>
                </a:lnTo>
                <a:lnTo>
                  <a:pt x="4637532" y="0"/>
                </a:lnTo>
                <a:lnTo>
                  <a:pt x="4666613" y="5863"/>
                </a:lnTo>
                <a:lnTo>
                  <a:pt x="4690348" y="21859"/>
                </a:lnTo>
                <a:lnTo>
                  <a:pt x="4706344" y="45594"/>
                </a:lnTo>
                <a:lnTo>
                  <a:pt x="4712208" y="74675"/>
                </a:lnTo>
                <a:lnTo>
                  <a:pt x="4712208" y="373379"/>
                </a:lnTo>
                <a:lnTo>
                  <a:pt x="4706344" y="402461"/>
                </a:lnTo>
                <a:lnTo>
                  <a:pt x="4690348" y="426196"/>
                </a:lnTo>
                <a:lnTo>
                  <a:pt x="4666613" y="442192"/>
                </a:lnTo>
                <a:lnTo>
                  <a:pt x="4637532" y="448055"/>
                </a:lnTo>
                <a:lnTo>
                  <a:pt x="74675" y="448055"/>
                </a:lnTo>
                <a:lnTo>
                  <a:pt x="45594" y="442192"/>
                </a:lnTo>
                <a:lnTo>
                  <a:pt x="21859" y="426196"/>
                </a:lnTo>
                <a:lnTo>
                  <a:pt x="5863" y="402461"/>
                </a:lnTo>
                <a:lnTo>
                  <a:pt x="0" y="373379"/>
                </a:lnTo>
                <a:lnTo>
                  <a:pt x="0" y="746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2482" y="5662421"/>
            <a:ext cx="380047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extends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Shape{</a:t>
            </a:r>
            <a:endParaRPr sz="1100">
              <a:latin typeface="Arial MT"/>
              <a:cs typeface="Arial MT"/>
            </a:endParaRPr>
          </a:p>
          <a:p>
            <a:pPr marL="723900" marR="5080" indent="-344805">
              <a:lnSpc>
                <a:spcPct val="100000"/>
              </a:lnSpc>
              <a:tabLst>
                <a:tab pos="1381760" algn="l"/>
              </a:tabLst>
            </a:pP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draw(){	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draw()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implemented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subclass</a:t>
            </a:r>
            <a:r>
              <a:rPr sz="1100" spc="-5" dirty="0">
                <a:latin typeface="Arial MT"/>
                <a:cs typeface="Arial MT"/>
              </a:rPr>
              <a:t> Rect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System.out.println("Drawing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rectangle");</a:t>
            </a:r>
            <a:endParaRPr sz="1100">
              <a:latin typeface="Arial MT"/>
              <a:cs typeface="Arial MT"/>
            </a:endParaRPr>
          </a:p>
          <a:p>
            <a:pPr marL="4191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647700" marR="1151255" indent="-26860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 </a:t>
            </a:r>
            <a:r>
              <a:rPr sz="1100" dirty="0">
                <a:latin typeface="Arial MT"/>
                <a:cs typeface="Arial MT"/>
              </a:rPr>
              <a:t>static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dirty="0">
                <a:latin typeface="Arial MT"/>
                <a:cs typeface="Arial MT"/>
              </a:rPr>
              <a:t> main(String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args[]){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Shape r1 = new Rect();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r1.draw();</a:t>
            </a:r>
            <a:endParaRPr sz="11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1303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Drawing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rectangle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3181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declare 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 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72821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across 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situation,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implementations of a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in different classes and delay the decision on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 implementation of a method to execute until runtime. In java, the class </a:t>
            </a:r>
            <a:r>
              <a:rPr sz="1000" spc="-10" dirty="0">
                <a:latin typeface="Arial MT"/>
                <a:cs typeface="Arial MT"/>
              </a:rPr>
              <a:t>where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method </a:t>
            </a:r>
            <a:r>
              <a:rPr sz="1000" spc="-5" dirty="0">
                <a:latin typeface="Arial MT"/>
                <a:cs typeface="Arial MT"/>
              </a:rPr>
              <a:t>is defined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present at compile </a:t>
            </a:r>
            <a:r>
              <a:rPr sz="1000" dirty="0">
                <a:latin typeface="Arial MT"/>
                <a:cs typeface="Arial MT"/>
              </a:rPr>
              <a:t>time so </a:t>
            </a:r>
            <a:r>
              <a:rPr sz="1000" spc="-5" dirty="0">
                <a:latin typeface="Arial MT"/>
                <a:cs typeface="Arial MT"/>
              </a:rPr>
              <a:t>that the compiler can check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signature of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to ensure that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call is legitimate. </a:t>
            </a:r>
            <a:r>
              <a:rPr sz="1000" spc="-10" dirty="0">
                <a:latin typeface="Arial MT"/>
                <a:cs typeface="Arial MT"/>
              </a:rPr>
              <a:t>All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called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aforementioned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common </a:t>
            </a:r>
            <a:r>
              <a:rPr sz="1000" spc="-5" dirty="0">
                <a:latin typeface="Arial MT"/>
                <a:cs typeface="Arial MT"/>
              </a:rPr>
              <a:t>super class, </a:t>
            </a:r>
            <a:r>
              <a:rPr sz="1000" dirty="0">
                <a:latin typeface="Arial MT"/>
                <a:cs typeface="Arial MT"/>
              </a:rPr>
              <a:t>so </a:t>
            </a:r>
            <a:r>
              <a:rPr sz="1000" spc="-5" dirty="0">
                <a:latin typeface="Arial MT"/>
                <a:cs typeface="Arial MT"/>
              </a:rPr>
              <a:t>that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can be defined in the super class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overridden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individual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force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 its </a:t>
            </a:r>
            <a:r>
              <a:rPr sz="1000" spc="-10" dirty="0">
                <a:latin typeface="Arial MT"/>
                <a:cs typeface="Arial MT"/>
              </a:rPr>
              <a:t>own </a:t>
            </a:r>
            <a:r>
              <a:rPr sz="1000" spc="-5" dirty="0">
                <a:latin typeface="Arial MT"/>
                <a:cs typeface="Arial MT"/>
              </a:rPr>
              <a:t>implementation of the method,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can be defined as an abstract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move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definition higher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higher up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inheritance </a:t>
            </a:r>
            <a:r>
              <a:rPr sz="1000" spc="-10" dirty="0">
                <a:latin typeface="Arial MT"/>
                <a:cs typeface="Arial MT"/>
              </a:rPr>
              <a:t>hierarchy, </a:t>
            </a:r>
            <a:r>
              <a:rPr sz="1000" spc="-5" dirty="0">
                <a:latin typeface="Arial MT"/>
                <a:cs typeface="Arial MT"/>
              </a:rPr>
              <a:t>so that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5" dirty="0">
                <a:latin typeface="Arial MT"/>
                <a:cs typeface="Arial MT"/>
              </a:rPr>
              <a:t>classes can </a:t>
            </a:r>
            <a:r>
              <a:rPr sz="1000" spc="-10" dirty="0">
                <a:latin typeface="Arial MT"/>
                <a:cs typeface="Arial MT"/>
              </a:rPr>
              <a:t>override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 marL="12700" marR="76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Because of single inheritance, any Java class has only a single super class.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hierarchy.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 makes </a:t>
            </a:r>
            <a:r>
              <a:rPr sz="1000" spc="-5" dirty="0">
                <a:latin typeface="Arial MT"/>
                <a:cs typeface="Arial MT"/>
              </a:rPr>
              <a:t>sub-classing easier to implement and design, but it also can be restricting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behavior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duplicated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across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branches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10" dirty="0">
                <a:latin typeface="Arial MT"/>
                <a:cs typeface="Arial MT"/>
              </a:rPr>
              <a:t>hierarchy.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solves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shared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behavior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interfaces.</a:t>
            </a:r>
            <a:endParaRPr sz="1000">
              <a:latin typeface="Arial MT"/>
              <a:cs typeface="Arial MT"/>
            </a:endParaRPr>
          </a:p>
          <a:p>
            <a:pPr marL="12700" marR="241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 interface is a collection of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signatures (without implementations)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 values. Interfaces are used to define a protocol </a:t>
            </a:r>
            <a:r>
              <a:rPr sz="1000" spc="-10" dirty="0">
                <a:latin typeface="Arial MT"/>
                <a:cs typeface="Arial MT"/>
              </a:rPr>
              <a:t>behavior </a:t>
            </a:r>
            <a:r>
              <a:rPr sz="1000" spc="-5" dirty="0">
                <a:latin typeface="Arial MT"/>
                <a:cs typeface="Arial MT"/>
              </a:rPr>
              <a:t>that can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10" dirty="0">
                <a:latin typeface="Arial MT"/>
                <a:cs typeface="Arial MT"/>
              </a:rPr>
              <a:t>hierarchy.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left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completely unimplemented</a:t>
            </a:r>
            <a:r>
              <a:rPr sz="1000" b="1" spc="-5" dirty="0">
                <a:latin typeface="Arial"/>
                <a:cs typeface="Arial"/>
              </a:rPr>
              <a:t>.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means, </a:t>
            </a:r>
            <a:r>
              <a:rPr sz="1000" spc="-5" dirty="0">
                <a:latin typeface="Arial MT"/>
                <a:cs typeface="Arial MT"/>
              </a:rPr>
              <a:t>no methods in the class has been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implemented.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0626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478785" y="6764273"/>
            <a:ext cx="4322445" cy="1240790"/>
          </a:xfrm>
          <a:custGeom>
            <a:avLst/>
            <a:gdLst/>
            <a:ahLst/>
            <a:cxnLst/>
            <a:rect l="l" t="t" r="r" b="b"/>
            <a:pathLst>
              <a:path w="4322445" h="1240790">
                <a:moveTo>
                  <a:pt x="0" y="206756"/>
                </a:moveTo>
                <a:lnTo>
                  <a:pt x="5461" y="159353"/>
                </a:lnTo>
                <a:lnTo>
                  <a:pt x="21017" y="115836"/>
                </a:lnTo>
                <a:lnTo>
                  <a:pt x="45426" y="77447"/>
                </a:lnTo>
                <a:lnTo>
                  <a:pt x="77447" y="45426"/>
                </a:lnTo>
                <a:lnTo>
                  <a:pt x="115836" y="21017"/>
                </a:lnTo>
                <a:lnTo>
                  <a:pt x="159353" y="5461"/>
                </a:lnTo>
                <a:lnTo>
                  <a:pt x="206756" y="0"/>
                </a:lnTo>
                <a:lnTo>
                  <a:pt x="4115308" y="0"/>
                </a:lnTo>
                <a:lnTo>
                  <a:pt x="4162710" y="5461"/>
                </a:lnTo>
                <a:lnTo>
                  <a:pt x="4206227" y="21017"/>
                </a:lnTo>
                <a:lnTo>
                  <a:pt x="4244616" y="45426"/>
                </a:lnTo>
                <a:lnTo>
                  <a:pt x="4276637" y="77447"/>
                </a:lnTo>
                <a:lnTo>
                  <a:pt x="4301046" y="115836"/>
                </a:lnTo>
                <a:lnTo>
                  <a:pt x="4316602" y="159353"/>
                </a:lnTo>
                <a:lnTo>
                  <a:pt x="4322064" y="206756"/>
                </a:lnTo>
                <a:lnTo>
                  <a:pt x="4322064" y="1033780"/>
                </a:lnTo>
                <a:lnTo>
                  <a:pt x="4316602" y="1081182"/>
                </a:lnTo>
                <a:lnTo>
                  <a:pt x="4301046" y="1124699"/>
                </a:lnTo>
                <a:lnTo>
                  <a:pt x="4276637" y="1163088"/>
                </a:lnTo>
                <a:lnTo>
                  <a:pt x="4244616" y="1195109"/>
                </a:lnTo>
                <a:lnTo>
                  <a:pt x="4206227" y="1219518"/>
                </a:lnTo>
                <a:lnTo>
                  <a:pt x="4162710" y="1235074"/>
                </a:lnTo>
                <a:lnTo>
                  <a:pt x="4115308" y="1240536"/>
                </a:lnTo>
                <a:lnTo>
                  <a:pt x="206756" y="1240536"/>
                </a:lnTo>
                <a:lnTo>
                  <a:pt x="159353" y="1235074"/>
                </a:lnTo>
                <a:lnTo>
                  <a:pt x="115836" y="1219518"/>
                </a:lnTo>
                <a:lnTo>
                  <a:pt x="77447" y="1195109"/>
                </a:lnTo>
                <a:lnTo>
                  <a:pt x="45426" y="1163088"/>
                </a:lnTo>
                <a:lnTo>
                  <a:pt x="21017" y="1124699"/>
                </a:lnTo>
                <a:lnTo>
                  <a:pt x="5461" y="1081182"/>
                </a:lnTo>
                <a:lnTo>
                  <a:pt x="0" y="1033780"/>
                </a:lnTo>
                <a:lnTo>
                  <a:pt x="0" y="2067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8661" y="4497451"/>
            <a:ext cx="470852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</a:t>
            </a:r>
            <a:r>
              <a:rPr sz="1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(contd.):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723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syntactically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lack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spc="-10" dirty="0">
                <a:latin typeface="Arial MT"/>
                <a:cs typeface="Arial MT"/>
              </a:rPr>
              <a:t> without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 </a:t>
            </a:r>
            <a:r>
              <a:rPr sz="1000" spc="-10" dirty="0">
                <a:latin typeface="Arial MT"/>
                <a:cs typeface="Arial MT"/>
              </a:rPr>
              <a:t>body.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Additionally,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dirty="0">
                <a:latin typeface="Arial MT"/>
                <a:cs typeface="Arial MT"/>
              </a:rPr>
              <a:t> members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limited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static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final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variables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they 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 can be declared as an interface </a:t>
            </a:r>
            <a:r>
              <a:rPr sz="1000" spc="-10" dirty="0">
                <a:latin typeface="Arial MT"/>
                <a:cs typeface="Arial MT"/>
              </a:rPr>
              <a:t>type, </a:t>
            </a:r>
            <a:r>
              <a:rPr sz="1000" spc="-5" dirty="0">
                <a:latin typeface="Arial MT"/>
                <a:cs typeface="Arial MT"/>
              </a:rPr>
              <a:t>and all the constants and 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the interface can be accessed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this variable. All objects, </a:t>
            </a:r>
            <a:r>
              <a:rPr sz="1000" spc="-10" dirty="0">
                <a:latin typeface="Arial MT"/>
                <a:cs typeface="Arial MT"/>
              </a:rPr>
              <a:t>whose </a:t>
            </a:r>
            <a:r>
              <a:rPr sz="1000" spc="-5" dirty="0">
                <a:latin typeface="Arial MT"/>
                <a:cs typeface="Arial MT"/>
              </a:rPr>
              <a:t> class</a:t>
            </a:r>
            <a:r>
              <a:rPr sz="1000" spc="-10" dirty="0">
                <a:latin typeface="Arial MT"/>
                <a:cs typeface="Arial MT"/>
              </a:rPr>
              <a:t> types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assigned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variable.</a:t>
            </a:r>
            <a:endParaRPr sz="1000">
              <a:latin typeface="Arial MT"/>
              <a:cs typeface="Arial MT"/>
            </a:endParaRPr>
          </a:p>
          <a:p>
            <a:pPr marL="12700" marR="95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Therefore, to solve the problem of how to decide implementation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executed at runtime,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 define an interface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be shared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among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commonly</a:t>
            </a:r>
            <a:r>
              <a:rPr sz="1000" spc="-5" dirty="0">
                <a:latin typeface="Arial MT"/>
                <a:cs typeface="Arial MT"/>
              </a:rPr>
              <a:t> implemented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from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variable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resolved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 runtime.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definition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consists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body.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84328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Interface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Declaration:</a:t>
            </a:r>
            <a:endParaRPr sz="1100">
              <a:latin typeface="Arial MT"/>
              <a:cs typeface="Arial MT"/>
            </a:endParaRPr>
          </a:p>
          <a:p>
            <a:pPr marL="843280">
              <a:lnSpc>
                <a:spcPct val="100000"/>
              </a:lnSpc>
              <a:spcBef>
                <a:spcPts val="470"/>
              </a:spcBef>
            </a:pPr>
            <a:r>
              <a:rPr sz="1100" dirty="0">
                <a:latin typeface="Arial MT"/>
                <a:cs typeface="Arial MT"/>
              </a:rPr>
              <a:t>&lt;access&gt;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interface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&lt;name&gt;</a:t>
            </a:r>
            <a:r>
              <a:rPr sz="1100" spc="2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300480">
              <a:lnSpc>
                <a:spcPct val="100000"/>
              </a:lnSpc>
              <a:spcBef>
                <a:spcPts val="455"/>
              </a:spcBef>
            </a:pP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type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&lt;method_name&gt;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&lt;parameter_list&gt;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 marL="1300480">
              <a:lnSpc>
                <a:spcPct val="100000"/>
              </a:lnSpc>
              <a:spcBef>
                <a:spcPts val="470"/>
              </a:spcBef>
            </a:pPr>
            <a:r>
              <a:rPr sz="1100" spc="-5" dirty="0">
                <a:latin typeface="Arial MT"/>
                <a:cs typeface="Arial MT"/>
              </a:rPr>
              <a:t>&lt;type&gt;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&lt;variable</a:t>
            </a:r>
            <a:r>
              <a:rPr sz="1100" dirty="0">
                <a:latin typeface="Arial MT"/>
                <a:cs typeface="Arial MT"/>
              </a:rPr>
              <a:t> name&gt;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&lt;value&gt;;</a:t>
            </a:r>
            <a:endParaRPr sz="1100">
              <a:latin typeface="Arial MT"/>
              <a:cs typeface="Arial MT"/>
            </a:endParaRPr>
          </a:p>
          <a:p>
            <a:pPr marL="843280">
              <a:lnSpc>
                <a:spcPct val="100000"/>
              </a:lnSpc>
              <a:spcBef>
                <a:spcPts val="455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interface declaration </a:t>
            </a:r>
            <a:r>
              <a:rPr sz="1000" dirty="0">
                <a:latin typeface="Arial MT"/>
                <a:cs typeface="Arial MT"/>
              </a:rPr>
              <a:t>informs </a:t>
            </a:r>
            <a:r>
              <a:rPr sz="1000" spc="-5" dirty="0">
                <a:latin typeface="Arial MT"/>
                <a:cs typeface="Arial MT"/>
              </a:rPr>
              <a:t>about various attributes of the interface such as its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another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469900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An interface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 components:</a:t>
            </a:r>
            <a:endParaRPr sz="1000">
              <a:latin typeface="Arial MT"/>
              <a:cs typeface="Arial MT"/>
            </a:endParaRPr>
          </a:p>
          <a:p>
            <a:pPr marL="117475" marR="305625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431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While </a:t>
            </a:r>
            <a:r>
              <a:rPr sz="1000" spc="-5" dirty="0">
                <a:latin typeface="Arial MT"/>
                <a:cs typeface="Arial MT"/>
              </a:rPr>
              <a:t>a class can only extend one other class, an interface can extend any number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interfaces, and an interface cannot extend classes.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interface inherits all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interface body contains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declarations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the methods defined </a:t>
            </a:r>
            <a:r>
              <a:rPr sz="1000" spc="-10" dirty="0">
                <a:latin typeface="Arial MT"/>
                <a:cs typeface="Arial MT"/>
              </a:rPr>
              <a:t>within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declarations.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constant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implicitly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public,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Similarly,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implicitly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5" dirty="0">
                <a:latin typeface="Arial MT"/>
                <a:cs typeface="Arial MT"/>
              </a:rPr>
              <a:t> than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separating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dirty="0">
                <a:latin typeface="Arial MT"/>
                <a:cs typeface="Arial MT"/>
              </a:rPr>
              <a:t>commas.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87325">
              <a:lnSpc>
                <a:spcPct val="100000"/>
              </a:lnSpc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Note: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Once,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implements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otherwise,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85165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300" y="185165"/>
            <a:ext cx="23558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Abstract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9988" y="714755"/>
            <a:ext cx="4813300" cy="3611879"/>
            <a:chOff x="2189988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084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96084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8661" y="4497451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6084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</TotalTime>
  <Words>1768</Words>
  <Application>Microsoft Office PowerPoint</Application>
  <PresentationFormat>Custom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1</cp:revision>
  <dcterms:created xsi:type="dcterms:W3CDTF">2022-03-17T15:35:42Z</dcterms:created>
  <dcterms:modified xsi:type="dcterms:W3CDTF">2022-03-17T15:39:00Z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