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7315200" cy="96012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2347" y="-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2BA3E-F8F6-4A8B-8540-8AF163F32469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20725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37E4A-7B0D-4D98-84B3-DC26FC97A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2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653690" y="2422564"/>
            <a:ext cx="4518898" cy="1686028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969822" y="3459296"/>
            <a:ext cx="5208905" cy="460963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A18A3-EC4C-4752-B27A-BAF0A2DA4373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2981-1C81-49B4-A36F-4C5272D34626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384495"/>
            <a:ext cx="1645920" cy="65497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384495"/>
            <a:ext cx="4815840" cy="65497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06422-2451-4079-ADBC-1AC15FB7C422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AAFE-319E-483E-B58C-BAEB628C06BE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1904" y="-1294"/>
            <a:ext cx="7317104" cy="960249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55519" y="2417432"/>
            <a:ext cx="4520794" cy="1690513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972922" y="3455625"/>
            <a:ext cx="5208422" cy="460858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D8AA4-B8E2-4327-8308-C53950324765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60013" y="1536192"/>
            <a:ext cx="2560320" cy="5197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E3D5C-2171-44BC-A240-32C62955D36E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60013" y="1536192"/>
            <a:ext cx="2560320" cy="768096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60013" y="2382587"/>
            <a:ext cx="2560320" cy="43525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B8CC-41F0-4A4F-9EE0-DDBB949DCD4F}" type="datetime1">
              <a:rPr lang="en-US" smtClean="0"/>
              <a:t>3/17/2022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7D1B1-D80E-49A7-8828-80BBA1A124B3}" type="datetime1">
              <a:rPr lang="en-US" smtClean="0"/>
              <a:t>3/17/2022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9C5D1-78E4-4D79-959C-0C8E1F56AA8B}" type="datetime1">
              <a:rPr lang="en-US" smtClean="0"/>
              <a:t>3/17/2022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-1710689" y="1710692"/>
            <a:ext cx="9601200" cy="6179822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27944" y="2206545"/>
            <a:ext cx="4169664" cy="1525198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9642" y="3666477"/>
            <a:ext cx="3046223" cy="4654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038363" y="3154739"/>
            <a:ext cx="4635808" cy="872640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E501-4AFB-49EE-9E1C-111A74CAF27B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623060" y="0"/>
            <a:ext cx="5692140" cy="96012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3707130"/>
            <a:ext cx="2857500" cy="589407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7067550"/>
            <a:ext cx="2857500" cy="25336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536958" y="2404501"/>
            <a:ext cx="4389120" cy="1214422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914784" y="3052740"/>
            <a:ext cx="4877236" cy="103693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399B-38D2-47F5-A61F-FF394874B1B0}" type="datetime1">
              <a:rPr lang="en-US" smtClean="0"/>
              <a:t>3/17/2022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1905" y="7070886"/>
            <a:ext cx="2859406" cy="253031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04" y="7071809"/>
            <a:ext cx="7317104" cy="2529393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512064"/>
            <a:ext cx="6016752" cy="768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1540880"/>
            <a:ext cx="6016752" cy="501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160934" y="8218627"/>
            <a:ext cx="1741018" cy="281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3362387-A727-4779-AFBE-5C2254CC0DBC}" type="datetime1">
              <a:rPr lang="en-US" smtClean="0"/>
              <a:t>3/17/2022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14011" y="8799171"/>
            <a:ext cx="3779520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0830" y="8639151"/>
            <a:ext cx="402336" cy="704088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US" smtClean="0"/>
              <a:t>Page</a:t>
            </a:r>
            <a:r>
              <a:rPr lang="en-US" spc="-50" smtClean="0"/>
              <a:t> </a:t>
            </a:r>
            <a:r>
              <a:rPr lang="en-US" smtClean="0"/>
              <a:t>08-</a:t>
            </a: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06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	and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7816" y="2253120"/>
              <a:ext cx="4315968" cy="12532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06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	and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95677" y="4038600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06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	and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95677" y="4038600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06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	and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95677" y="4038600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06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	and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885513"/>
              <a:ext cx="4800600" cy="33938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95677" y="4038600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9169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 </a:t>
            </a:r>
            <a:r>
              <a:rPr sz="1300" spc="-5" dirty="0">
                <a:latin typeface="Arial MT"/>
                <a:cs typeface="Arial MT"/>
              </a:rPr>
              <a:t>8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244" y="191769"/>
            <a:ext cx="1750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677" y="4480941"/>
            <a:ext cx="1894839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Lesson</a:t>
            </a:r>
            <a:r>
              <a:rPr sz="1000" spc="-5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Outline: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646430" lvl="1" indent="-177165">
              <a:lnSpc>
                <a:spcPct val="100000"/>
              </a:lnSpc>
              <a:buSzPct val="90000"/>
              <a:buAutoNum type="arabicPeriod"/>
              <a:tabLst>
                <a:tab pos="647065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Regular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Expressions</a:t>
            </a:r>
            <a:endParaRPr sz="1000">
              <a:latin typeface="Arial MT"/>
              <a:cs typeface="Arial MT"/>
            </a:endParaRPr>
          </a:p>
          <a:p>
            <a:pPr marL="646430" lvl="1" indent="-177165">
              <a:lnSpc>
                <a:spcPct val="100000"/>
              </a:lnSpc>
              <a:buSzPct val="90000"/>
              <a:buAutoNum type="arabicPeriod"/>
              <a:tabLst>
                <a:tab pos="647065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Validating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  <a:p>
            <a:pPr marL="646430" lvl="1" indent="-177165">
              <a:lnSpc>
                <a:spcPct val="100000"/>
              </a:lnSpc>
              <a:buSzPct val="90000"/>
              <a:buAutoNum type="arabicPeriod"/>
              <a:tabLst>
                <a:tab pos="647065" algn="l"/>
              </a:tabLst>
            </a:pPr>
            <a:r>
              <a:rPr sz="1000" spc="-5" dirty="0">
                <a:latin typeface="Arial MT"/>
                <a:cs typeface="Arial MT"/>
              </a:rPr>
              <a:t>: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Practices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885513"/>
              <a:ext cx="4800600" cy="33938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95677" y="4038600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9169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 </a:t>
            </a:r>
            <a:r>
              <a:rPr sz="1300" spc="-5" dirty="0">
                <a:latin typeface="Arial MT"/>
                <a:cs typeface="Arial MT"/>
              </a:rPr>
              <a:t>8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244" y="191769"/>
            <a:ext cx="1750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677" y="4480941"/>
            <a:ext cx="470916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29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Regular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Expressions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basically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patterns of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perform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certain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useful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operations include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finding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particular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text,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replacing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text</a:t>
            </a:r>
            <a:r>
              <a:rPr sz="1000" spc="-10" dirty="0">
                <a:latin typeface="Arial MT"/>
                <a:cs typeface="Arial MT"/>
              </a:rPr>
              <a:t> 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some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other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text,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validating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given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text.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we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Regular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Expression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check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whether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input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valid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field like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Email-id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telephone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number.</a:t>
            </a:r>
            <a:endParaRPr sz="1000">
              <a:latin typeface="Arial MT"/>
              <a:cs typeface="Arial MT"/>
            </a:endParaRPr>
          </a:p>
          <a:p>
            <a:pPr marL="12700" marR="4826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Supported in </a:t>
            </a:r>
            <a:r>
              <a:rPr sz="1000" dirty="0">
                <a:latin typeface="Arial MT"/>
                <a:cs typeface="Arial MT"/>
              </a:rPr>
              <a:t>most </a:t>
            </a:r>
            <a:r>
              <a:rPr sz="1000" spc="-5" dirty="0">
                <a:latin typeface="Arial MT"/>
                <a:cs typeface="Arial MT"/>
              </a:rPr>
              <a:t>of the </a:t>
            </a:r>
            <a:r>
              <a:rPr sz="1000" dirty="0">
                <a:latin typeface="Arial MT"/>
                <a:cs typeface="Arial MT"/>
              </a:rPr>
              <a:t>common </a:t>
            </a:r>
            <a:r>
              <a:rPr sz="1000" spc="-5" dirty="0">
                <a:latin typeface="Arial MT"/>
                <a:cs typeface="Arial MT"/>
              </a:rPr>
              <a:t>languages like C, Java, </a:t>
            </a:r>
            <a:r>
              <a:rPr sz="1000" spc="-10" dirty="0">
                <a:latin typeface="Arial MT"/>
                <a:cs typeface="Arial MT"/>
              </a:rPr>
              <a:t>Python, </a:t>
            </a:r>
            <a:r>
              <a:rPr sz="1000" spc="-5" dirty="0">
                <a:latin typeface="Arial MT"/>
                <a:cs typeface="Arial MT"/>
              </a:rPr>
              <a:t>C#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etc. Support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slightly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different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regex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each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these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languages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though.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 class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several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allow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you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 perform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 operation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regular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expression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minimal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amount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code.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Some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them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listed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above.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example, myString.matches("regex") returns true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false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depending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whether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string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matched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entirely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by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regular expression.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95677" y="4038600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9169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 </a:t>
            </a:r>
            <a:r>
              <a:rPr sz="1300" spc="-5" dirty="0">
                <a:latin typeface="Arial MT"/>
                <a:cs typeface="Arial MT"/>
              </a:rPr>
              <a:t>8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244" y="191769"/>
            <a:ext cx="1750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677" y="4480941"/>
            <a:ext cx="4707890" cy="2006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41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The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java.util.regex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package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primarily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consists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4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following</a:t>
            </a:r>
            <a:r>
              <a:rPr sz="1000" spc="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three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classes: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Pattern Class: </a:t>
            </a:r>
            <a:r>
              <a:rPr sz="1000" spc="-10" dirty="0">
                <a:latin typeface="Arial MT"/>
                <a:cs typeface="Arial MT"/>
              </a:rPr>
              <a:t>An </a:t>
            </a:r>
            <a:r>
              <a:rPr sz="1000" spc="-5" dirty="0">
                <a:latin typeface="Arial MT"/>
                <a:cs typeface="Arial MT"/>
              </a:rPr>
              <a:t>instance of this class is a compiled representation of a regular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expression. This class provides no </a:t>
            </a:r>
            <a:r>
              <a:rPr sz="1000" spc="-10" dirty="0">
                <a:latin typeface="Arial MT"/>
                <a:cs typeface="Arial MT"/>
              </a:rPr>
              <a:t>public </a:t>
            </a:r>
            <a:r>
              <a:rPr sz="1000" spc="-5" dirty="0">
                <a:latin typeface="Arial MT"/>
                <a:cs typeface="Arial MT"/>
              </a:rPr>
              <a:t>constructors. </a:t>
            </a:r>
            <a:r>
              <a:rPr sz="1000" dirty="0">
                <a:latin typeface="Arial MT"/>
                <a:cs typeface="Arial MT"/>
              </a:rPr>
              <a:t>To </a:t>
            </a:r>
            <a:r>
              <a:rPr sz="1000" spc="-5" dirty="0">
                <a:latin typeface="Arial MT"/>
                <a:cs typeface="Arial MT"/>
              </a:rPr>
              <a:t>create a pattern, </a:t>
            </a:r>
            <a:r>
              <a:rPr sz="1000" spc="-15" dirty="0">
                <a:latin typeface="Arial MT"/>
                <a:cs typeface="Arial MT"/>
              </a:rPr>
              <a:t>you 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must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first</a:t>
            </a:r>
            <a:r>
              <a:rPr sz="1000" spc="-5" dirty="0">
                <a:latin typeface="Arial MT"/>
                <a:cs typeface="Arial MT"/>
              </a:rPr>
              <a:t> invoke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its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public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methods,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will</a:t>
            </a:r>
            <a:r>
              <a:rPr sz="1000" spc="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Pattern object. These methods accept a </a:t>
            </a:r>
            <a:r>
              <a:rPr sz="1000" spc="-10" dirty="0">
                <a:latin typeface="Arial MT"/>
                <a:cs typeface="Arial MT"/>
              </a:rPr>
              <a:t>regular </a:t>
            </a:r>
            <a:r>
              <a:rPr sz="1000" spc="-5" dirty="0">
                <a:latin typeface="Arial MT"/>
                <a:cs typeface="Arial MT"/>
              </a:rPr>
              <a:t>expression as the first argument.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Matcher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An</a:t>
            </a:r>
            <a:r>
              <a:rPr sz="1000" spc="-5" dirty="0">
                <a:latin typeface="Arial MT"/>
                <a:cs typeface="Arial MT"/>
              </a:rPr>
              <a:t> instance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engine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 interprets the pattern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performs match </a:t>
            </a:r>
            <a:r>
              <a:rPr sz="1000" spc="-5" dirty="0">
                <a:latin typeface="Arial MT"/>
                <a:cs typeface="Arial MT"/>
              </a:rPr>
              <a:t>operations against an input string. Like the Pattern class, Matcher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defines no </a:t>
            </a:r>
            <a:r>
              <a:rPr sz="1000" spc="-10" dirty="0">
                <a:latin typeface="Arial MT"/>
                <a:cs typeface="Arial MT"/>
              </a:rPr>
              <a:t>public </a:t>
            </a:r>
            <a:r>
              <a:rPr sz="1000" spc="-5" dirty="0">
                <a:latin typeface="Arial MT"/>
                <a:cs typeface="Arial MT"/>
              </a:rPr>
              <a:t>constructors. A Matcher instance is created by invoking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matcher()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 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Pattern object.</a:t>
            </a: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PatternSyntaxException: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PatternSyntaxException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unchecked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exception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indicates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syntax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regular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expression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pattern.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has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various </a:t>
            </a:r>
            <a:r>
              <a:rPr sz="1000" spc="-26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 like getDescription(), getIndex(), getMessage() and getPattern() that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provide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error.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95677" y="4038600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9169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 </a:t>
            </a:r>
            <a:r>
              <a:rPr sz="1300" spc="-5" dirty="0">
                <a:latin typeface="Arial MT"/>
                <a:cs typeface="Arial MT"/>
              </a:rPr>
              <a:t>8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244" y="191769"/>
            <a:ext cx="1750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677" y="4480941"/>
            <a:ext cx="4720590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Some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3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Pattern class:</a:t>
            </a:r>
            <a:endParaRPr sz="1000">
              <a:latin typeface="Arial MT"/>
              <a:cs typeface="Arial MT"/>
            </a:endParaRPr>
          </a:p>
          <a:p>
            <a:pPr marL="12700" marR="134620" indent="914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compile (String regex) : This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returns a new Pattern object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which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compiled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form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 regular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expression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pattern.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Note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that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compile() is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 method.</a:t>
            </a:r>
            <a:endParaRPr sz="1000">
              <a:latin typeface="Arial MT"/>
              <a:cs typeface="Arial MT"/>
            </a:endParaRPr>
          </a:p>
          <a:p>
            <a:pPr marL="12700" marR="17145" indent="914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matcher (String </a:t>
            </a:r>
            <a:r>
              <a:rPr sz="1000" spc="-10" dirty="0">
                <a:latin typeface="Arial MT"/>
                <a:cs typeface="Arial MT"/>
              </a:rPr>
              <a:t>input </a:t>
            </a:r>
            <a:r>
              <a:rPr sz="1000" spc="-5" dirty="0">
                <a:latin typeface="Arial MT"/>
                <a:cs typeface="Arial MT"/>
              </a:rPr>
              <a:t>) : This method </a:t>
            </a:r>
            <a:r>
              <a:rPr sz="1000" spc="-10" dirty="0">
                <a:latin typeface="Arial MT"/>
                <a:cs typeface="Arial MT"/>
              </a:rPr>
              <a:t>is </a:t>
            </a:r>
            <a:r>
              <a:rPr sz="1000" spc="-5" dirty="0">
                <a:latin typeface="Arial MT"/>
                <a:cs typeface="Arial MT"/>
              </a:rPr>
              <a:t>used to create new Matcher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object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an input </a:t>
            </a:r>
            <a:r>
              <a:rPr sz="1000" dirty="0">
                <a:latin typeface="Arial MT"/>
                <a:cs typeface="Arial MT"/>
              </a:rPr>
              <a:t>for </a:t>
            </a:r>
            <a:r>
              <a:rPr sz="1000" spc="-5" dirty="0">
                <a:latin typeface="Arial MT"/>
                <a:cs typeface="Arial MT"/>
              </a:rPr>
              <a:t>a </a:t>
            </a:r>
            <a:r>
              <a:rPr sz="1000" spc="-10" dirty="0">
                <a:latin typeface="Arial MT"/>
                <a:cs typeface="Arial MT"/>
              </a:rPr>
              <a:t>given </a:t>
            </a:r>
            <a:r>
              <a:rPr sz="1000" spc="-5" dirty="0">
                <a:latin typeface="Arial MT"/>
                <a:cs typeface="Arial MT"/>
              </a:rPr>
              <a:t>pattern, </a:t>
            </a:r>
            <a:r>
              <a:rPr sz="1000" spc="-10" dirty="0">
                <a:latin typeface="Arial MT"/>
                <a:cs typeface="Arial MT"/>
              </a:rPr>
              <a:t>which </a:t>
            </a:r>
            <a:r>
              <a:rPr sz="1000" spc="-5" dirty="0">
                <a:latin typeface="Arial MT"/>
                <a:cs typeface="Arial MT"/>
              </a:rPr>
              <a:t>can be used to perform matching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operations.</a:t>
            </a:r>
            <a:endParaRPr sz="1000">
              <a:latin typeface="Arial MT"/>
              <a:cs typeface="Arial MT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matches (pattern, inputSequence ) : This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returns true only if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entire input text matches the pattern. This </a:t>
            </a:r>
            <a:r>
              <a:rPr sz="1000" dirty="0">
                <a:latin typeface="Arial MT"/>
                <a:cs typeface="Arial MT"/>
              </a:rPr>
              <a:t>method </a:t>
            </a:r>
            <a:r>
              <a:rPr sz="1000" spc="-5" dirty="0">
                <a:latin typeface="Arial MT"/>
                <a:cs typeface="Arial MT"/>
              </a:rPr>
              <a:t>internally depends on the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compile() and matcher() methods of the Pattern object. Note that </a:t>
            </a:r>
            <a:r>
              <a:rPr sz="1000" dirty="0">
                <a:latin typeface="Arial MT"/>
                <a:cs typeface="Arial MT"/>
              </a:rPr>
              <a:t>matches() </a:t>
            </a:r>
            <a:r>
              <a:rPr sz="1000" spc="-5" dirty="0">
                <a:latin typeface="Arial MT"/>
                <a:cs typeface="Arial MT"/>
              </a:rPr>
              <a:t>is a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static method.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95677" y="4038600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27806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</a:t>
            </a:r>
            <a:r>
              <a:rPr sz="1300" spc="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8	and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835200"/>
              <a:ext cx="4800600" cy="34441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Rectangle 7"/>
          <p:cNvSpPr/>
          <p:nvPr/>
        </p:nvSpPr>
        <p:spPr>
          <a:xfrm>
            <a:off x="1995677" y="4061334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9169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 </a:t>
            </a:r>
            <a:r>
              <a:rPr sz="1300" spc="-5" dirty="0">
                <a:latin typeface="Arial MT"/>
                <a:cs typeface="Arial MT"/>
              </a:rPr>
              <a:t>8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244" y="191769"/>
            <a:ext cx="1750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677" y="4480941"/>
            <a:ext cx="46996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Please </a:t>
            </a:r>
            <a:r>
              <a:rPr sz="1000" dirty="0">
                <a:latin typeface="Arial MT"/>
                <a:cs typeface="Arial MT"/>
              </a:rPr>
              <a:t>refer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Javadocs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details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about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methods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of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class.</a:t>
            </a:r>
            <a:endParaRPr sz="1000">
              <a:latin typeface="Arial MT"/>
              <a:cs typeface="Arial MT"/>
            </a:endParaRPr>
          </a:p>
          <a:p>
            <a:pPr marL="12700" marR="5080" algn="just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In the code snippet above, the </a:t>
            </a:r>
            <a:r>
              <a:rPr sz="1000" dirty="0">
                <a:latin typeface="Arial MT"/>
                <a:cs typeface="Arial MT"/>
              </a:rPr>
              <a:t>first </a:t>
            </a:r>
            <a:r>
              <a:rPr sz="1000" spc="-5" dirty="0">
                <a:latin typeface="Arial MT"/>
                <a:cs typeface="Arial MT"/>
              </a:rPr>
              <a:t>output returns false since the entire input string "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Shop,Mop,Hopping,Chopping " </a:t>
            </a:r>
            <a:r>
              <a:rPr sz="1000" spc="-10" dirty="0">
                <a:latin typeface="Arial MT"/>
                <a:cs typeface="Arial MT"/>
              </a:rPr>
              <a:t>does not </a:t>
            </a:r>
            <a:r>
              <a:rPr sz="1000" spc="-5" dirty="0">
                <a:latin typeface="Arial MT"/>
                <a:cs typeface="Arial MT"/>
              </a:rPr>
              <a:t>match the </a:t>
            </a:r>
            <a:r>
              <a:rPr sz="1000" spc="-10" dirty="0">
                <a:latin typeface="Arial MT"/>
                <a:cs typeface="Arial MT"/>
              </a:rPr>
              <a:t>regular </a:t>
            </a:r>
            <a:r>
              <a:rPr sz="1000" spc="-5" dirty="0">
                <a:latin typeface="Arial MT"/>
                <a:cs typeface="Arial MT"/>
              </a:rPr>
              <a:t>expression pattern </a:t>
            </a:r>
            <a:r>
              <a:rPr sz="1000" spc="-10" dirty="0">
                <a:latin typeface="Arial MT"/>
                <a:cs typeface="Arial MT"/>
              </a:rPr>
              <a:t>“hop"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and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hence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matches()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method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returns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false.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789461"/>
              <a:ext cx="4800600" cy="35219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95677" y="4038600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9169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 </a:t>
            </a:r>
            <a:r>
              <a:rPr sz="1300" spc="-5" dirty="0">
                <a:latin typeface="Arial MT"/>
                <a:cs typeface="Arial MT"/>
              </a:rPr>
              <a:t>8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244" y="191769"/>
            <a:ext cx="1750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677" y="4480941"/>
            <a:ext cx="45758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This </a:t>
            </a:r>
            <a:r>
              <a:rPr sz="1000" spc="-10" dirty="0">
                <a:latin typeface="Arial MT"/>
                <a:cs typeface="Arial MT"/>
              </a:rPr>
              <a:t>API </a:t>
            </a:r>
            <a:r>
              <a:rPr sz="1000" spc="-5" dirty="0">
                <a:latin typeface="Arial MT"/>
                <a:cs typeface="Arial MT"/>
              </a:rPr>
              <a:t>supports a number of special characters </a:t>
            </a:r>
            <a:r>
              <a:rPr sz="1000" dirty="0">
                <a:latin typeface="Arial MT"/>
                <a:cs typeface="Arial MT"/>
              </a:rPr>
              <a:t>(metacharacters) </a:t>
            </a:r>
            <a:r>
              <a:rPr sz="1000" spc="-5" dirty="0">
                <a:latin typeface="Arial MT"/>
                <a:cs typeface="Arial MT"/>
              </a:rPr>
              <a:t>that </a:t>
            </a:r>
            <a:r>
              <a:rPr sz="1000" dirty="0">
                <a:latin typeface="Arial MT"/>
                <a:cs typeface="Arial MT"/>
              </a:rPr>
              <a:t>affect </a:t>
            </a:r>
            <a:r>
              <a:rPr sz="1000" spc="-5" dirty="0">
                <a:latin typeface="Arial MT"/>
                <a:cs typeface="Arial MT"/>
              </a:rPr>
              <a:t>the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way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 pattern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matched.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Arial MT"/>
                <a:cs typeface="Arial MT"/>
              </a:rPr>
              <a:t>To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treat a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metacharacter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ordinary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character, precede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it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with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backslash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(\)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789461"/>
              <a:ext cx="4800600" cy="352193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95677" y="4038600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191769"/>
            <a:ext cx="9169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Core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Java </a:t>
            </a:r>
            <a:r>
              <a:rPr sz="1300" spc="-5" dirty="0">
                <a:latin typeface="Arial MT"/>
                <a:cs typeface="Arial MT"/>
              </a:rPr>
              <a:t>8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2244" y="191769"/>
            <a:ext cx="1750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and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Development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Tools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3509" y="191769"/>
            <a:ext cx="154559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Regular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Expressions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5677" y="4480941"/>
            <a:ext cx="47091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Please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browse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through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Pattern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class specification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Javadocs.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There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tables </a:t>
            </a:r>
            <a:r>
              <a:rPr sz="1000" spc="-26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summarizing the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supported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regular expression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constructs.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65960" y="714755"/>
            <a:ext cx="4813300" cy="3611879"/>
            <a:chOff x="1965960" y="714755"/>
            <a:chExt cx="4813300" cy="361187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056" y="835200"/>
              <a:ext cx="4800600" cy="3444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72056" y="720851"/>
              <a:ext cx="4800600" cy="3599815"/>
            </a:xfrm>
            <a:custGeom>
              <a:avLst/>
              <a:gdLst/>
              <a:ahLst/>
              <a:cxnLst/>
              <a:rect l="l" t="t" r="r" b="b"/>
              <a:pathLst>
                <a:path w="4800600" h="3599815">
                  <a:moveTo>
                    <a:pt x="0" y="3599688"/>
                  </a:moveTo>
                  <a:lnTo>
                    <a:pt x="4800600" y="3599688"/>
                  </a:lnTo>
                  <a:lnTo>
                    <a:pt x="4800600" y="0"/>
                  </a:lnTo>
                  <a:lnTo>
                    <a:pt x="0" y="0"/>
                  </a:lnTo>
                  <a:lnTo>
                    <a:pt x="0" y="35996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Rectangle 9"/>
          <p:cNvSpPr/>
          <p:nvPr/>
        </p:nvSpPr>
        <p:spPr>
          <a:xfrm>
            <a:off x="1995677" y="4038600"/>
            <a:ext cx="4776979" cy="28206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</TotalTime>
  <Words>641</Words>
  <Application>Microsoft Office PowerPoint</Application>
  <PresentationFormat>Custom</PresentationFormat>
  <Paragraphs>54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Angles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ClassBook-LessonXX-Template IGATE</dc:title>
  <dc:creator>iGATE</dc:creator>
  <cp:lastModifiedBy>918617893423</cp:lastModifiedBy>
  <cp:revision>3</cp:revision>
  <dcterms:created xsi:type="dcterms:W3CDTF">2022-03-17T15:39:22Z</dcterms:created>
  <dcterms:modified xsi:type="dcterms:W3CDTF">2022-03-17T16:00:45Z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2022-03-17T00:00:00Z</vt:filetime>
  </property>
</Properties>
</file>