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09-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9312" y="2253120"/>
              <a:ext cx="4251436" cy="12532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83604" y="8834904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Page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09-</a:t>
            </a:r>
            <a:fld id="{81D60167-4931-47E6-BA6A-407CBD079E47}" type="slidenum">
              <a:rPr sz="1100" dirty="0">
                <a:latin typeface="Arial MT"/>
                <a:cs typeface="Arial MT"/>
              </a:rPr>
              <a:t>1</a:t>
            </a:fld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0883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Java distinguishes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between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categories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exceptions:</a:t>
            </a:r>
            <a:endParaRPr sz="1000">
              <a:latin typeface="Arial MT"/>
              <a:cs typeface="Arial MT"/>
            </a:endParaRPr>
          </a:p>
          <a:p>
            <a:pPr marL="12700" marR="33185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Checked exceptions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Unch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dirty="0">
                <a:latin typeface="Arial MT"/>
                <a:cs typeface="Arial MT"/>
              </a:rPr>
              <a:t>c</a:t>
            </a:r>
            <a:r>
              <a:rPr sz="1000" spc="10" dirty="0">
                <a:latin typeface="Arial MT"/>
                <a:cs typeface="Arial MT"/>
              </a:rPr>
              <a:t>k</a:t>
            </a:r>
            <a:r>
              <a:rPr sz="1000" spc="-5" dirty="0">
                <a:latin typeface="Arial MT"/>
                <a:cs typeface="Arial MT"/>
              </a:rPr>
              <a:t>ed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</a:t>
            </a:r>
            <a:r>
              <a:rPr sz="1000" dirty="0">
                <a:latin typeface="Arial MT"/>
                <a:cs typeface="Arial MT"/>
              </a:rPr>
              <a:t>c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5" dirty="0">
                <a:latin typeface="Arial MT"/>
                <a:cs typeface="Arial MT"/>
              </a:rPr>
              <a:t>t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-5" dirty="0">
                <a:latin typeface="Arial MT"/>
                <a:cs typeface="Arial MT"/>
              </a:rPr>
              <a:t>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 distinction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important, because the Java compiler enforces a </a:t>
            </a:r>
            <a:r>
              <a:rPr sz="1000" dirty="0">
                <a:latin typeface="Arial MT"/>
                <a:cs typeface="Arial MT"/>
              </a:rPr>
              <a:t>catch-or-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 requirement </a:t>
            </a:r>
            <a:r>
              <a:rPr sz="1000" dirty="0">
                <a:latin typeface="Arial MT"/>
                <a:cs typeface="Arial MT"/>
              </a:rPr>
              <a:t>for checked </a:t>
            </a:r>
            <a:r>
              <a:rPr sz="1000" spc="-5" dirty="0">
                <a:latin typeface="Arial MT"/>
                <a:cs typeface="Arial MT"/>
              </a:rPr>
              <a:t>exceptions. An exception's </a:t>
            </a:r>
            <a:r>
              <a:rPr sz="1000" spc="-15" dirty="0">
                <a:latin typeface="Arial MT"/>
                <a:cs typeface="Arial MT"/>
              </a:rPr>
              <a:t>type </a:t>
            </a:r>
            <a:r>
              <a:rPr sz="1000" spc="-5" dirty="0">
                <a:latin typeface="Arial MT"/>
                <a:cs typeface="Arial MT"/>
              </a:rPr>
              <a:t>determines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whether </a:t>
            </a:r>
            <a:r>
              <a:rPr sz="1000" spc="-5" dirty="0">
                <a:latin typeface="Arial MT"/>
                <a:cs typeface="Arial MT"/>
              </a:rPr>
              <a:t>the exception is </a:t>
            </a:r>
            <a:r>
              <a:rPr sz="1000" dirty="0">
                <a:latin typeface="Arial MT"/>
                <a:cs typeface="Arial MT"/>
              </a:rPr>
              <a:t>checked </a:t>
            </a:r>
            <a:r>
              <a:rPr sz="1000" spc="-5" dirty="0">
                <a:latin typeface="Arial MT"/>
                <a:cs typeface="Arial MT"/>
              </a:rPr>
              <a:t>or unchecked. All classes that inherit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 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RuntimeException 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considered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checked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compiler </a:t>
            </a:r>
            <a:r>
              <a:rPr sz="1000" dirty="0">
                <a:latin typeface="Arial MT"/>
                <a:cs typeface="Arial MT"/>
              </a:rPr>
              <a:t>checks </a:t>
            </a:r>
            <a:r>
              <a:rPr sz="1000" spc="-5" dirty="0">
                <a:latin typeface="Arial MT"/>
                <a:cs typeface="Arial MT"/>
              </a:rPr>
              <a:t>each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call and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declaration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determine </a:t>
            </a:r>
            <a:r>
              <a:rPr sz="1000" spc="-10" dirty="0">
                <a:latin typeface="Arial MT"/>
                <a:cs typeface="Arial MT"/>
              </a:rPr>
              <a:t>whether </a:t>
            </a:r>
            <a:r>
              <a:rPr sz="1000" spc="-5" dirty="0">
                <a:latin typeface="Arial MT"/>
                <a:cs typeface="Arial MT"/>
              </a:rPr>
              <a:t>the method throws </a:t>
            </a:r>
            <a:r>
              <a:rPr sz="1000" dirty="0">
                <a:latin typeface="Arial MT"/>
                <a:cs typeface="Arial MT"/>
              </a:rPr>
              <a:t>checked </a:t>
            </a:r>
            <a:r>
              <a:rPr sz="1000" spc="-5" dirty="0">
                <a:latin typeface="Arial MT"/>
                <a:cs typeface="Arial MT"/>
              </a:rPr>
              <a:t>exceptions. If so, the compiler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ensures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checked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caught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declared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clause.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09-11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0676" y="4768596"/>
            <a:ext cx="4364990" cy="2379345"/>
          </a:xfrm>
          <a:custGeom>
            <a:avLst/>
            <a:gdLst/>
            <a:ahLst/>
            <a:cxnLst/>
            <a:rect l="l" t="t" r="r" b="b"/>
            <a:pathLst>
              <a:path w="4364990" h="2379345">
                <a:moveTo>
                  <a:pt x="0" y="396493"/>
                </a:moveTo>
                <a:lnTo>
                  <a:pt x="2667" y="350259"/>
                </a:lnTo>
                <a:lnTo>
                  <a:pt x="10473" y="305590"/>
                </a:lnTo>
                <a:lnTo>
                  <a:pt x="23118" y="262784"/>
                </a:lnTo>
                <a:lnTo>
                  <a:pt x="40305" y="222138"/>
                </a:lnTo>
                <a:lnTo>
                  <a:pt x="61736" y="183951"/>
                </a:lnTo>
                <a:lnTo>
                  <a:pt x="87114" y="148519"/>
                </a:lnTo>
                <a:lnTo>
                  <a:pt x="116141" y="116141"/>
                </a:lnTo>
                <a:lnTo>
                  <a:pt x="148519" y="87114"/>
                </a:lnTo>
                <a:lnTo>
                  <a:pt x="183951" y="61736"/>
                </a:lnTo>
                <a:lnTo>
                  <a:pt x="222138" y="40305"/>
                </a:lnTo>
                <a:lnTo>
                  <a:pt x="262784" y="23118"/>
                </a:lnTo>
                <a:lnTo>
                  <a:pt x="305590" y="10473"/>
                </a:lnTo>
                <a:lnTo>
                  <a:pt x="350259" y="2667"/>
                </a:lnTo>
                <a:lnTo>
                  <a:pt x="396494" y="0"/>
                </a:lnTo>
                <a:lnTo>
                  <a:pt x="3968241" y="0"/>
                </a:lnTo>
                <a:lnTo>
                  <a:pt x="4014476" y="2667"/>
                </a:lnTo>
                <a:lnTo>
                  <a:pt x="4059145" y="10473"/>
                </a:lnTo>
                <a:lnTo>
                  <a:pt x="4101951" y="23118"/>
                </a:lnTo>
                <a:lnTo>
                  <a:pt x="4142597" y="40305"/>
                </a:lnTo>
                <a:lnTo>
                  <a:pt x="4180784" y="61736"/>
                </a:lnTo>
                <a:lnTo>
                  <a:pt x="4216216" y="87114"/>
                </a:lnTo>
                <a:lnTo>
                  <a:pt x="4248594" y="116141"/>
                </a:lnTo>
                <a:lnTo>
                  <a:pt x="4277621" y="148519"/>
                </a:lnTo>
                <a:lnTo>
                  <a:pt x="4302999" y="183951"/>
                </a:lnTo>
                <a:lnTo>
                  <a:pt x="4324430" y="222138"/>
                </a:lnTo>
                <a:lnTo>
                  <a:pt x="4341617" y="262784"/>
                </a:lnTo>
                <a:lnTo>
                  <a:pt x="4354262" y="305590"/>
                </a:lnTo>
                <a:lnTo>
                  <a:pt x="4362068" y="350259"/>
                </a:lnTo>
                <a:lnTo>
                  <a:pt x="4364735" y="396493"/>
                </a:lnTo>
                <a:lnTo>
                  <a:pt x="4364735" y="1982470"/>
                </a:lnTo>
                <a:lnTo>
                  <a:pt x="4362068" y="2028704"/>
                </a:lnTo>
                <a:lnTo>
                  <a:pt x="4354262" y="2073373"/>
                </a:lnTo>
                <a:lnTo>
                  <a:pt x="4341617" y="2116179"/>
                </a:lnTo>
                <a:lnTo>
                  <a:pt x="4324430" y="2156825"/>
                </a:lnTo>
                <a:lnTo>
                  <a:pt x="4302999" y="2195012"/>
                </a:lnTo>
                <a:lnTo>
                  <a:pt x="4277621" y="2230444"/>
                </a:lnTo>
                <a:lnTo>
                  <a:pt x="4248594" y="2262822"/>
                </a:lnTo>
                <a:lnTo>
                  <a:pt x="4216216" y="2291849"/>
                </a:lnTo>
                <a:lnTo>
                  <a:pt x="4180784" y="2317227"/>
                </a:lnTo>
                <a:lnTo>
                  <a:pt x="4142597" y="2338658"/>
                </a:lnTo>
                <a:lnTo>
                  <a:pt x="4101951" y="2355845"/>
                </a:lnTo>
                <a:lnTo>
                  <a:pt x="4059145" y="2368490"/>
                </a:lnTo>
                <a:lnTo>
                  <a:pt x="4014476" y="2376296"/>
                </a:lnTo>
                <a:lnTo>
                  <a:pt x="3968241" y="2378964"/>
                </a:lnTo>
                <a:lnTo>
                  <a:pt x="396494" y="2378964"/>
                </a:lnTo>
                <a:lnTo>
                  <a:pt x="350259" y="2376296"/>
                </a:lnTo>
                <a:lnTo>
                  <a:pt x="305590" y="2368490"/>
                </a:lnTo>
                <a:lnTo>
                  <a:pt x="262784" y="2355845"/>
                </a:lnTo>
                <a:lnTo>
                  <a:pt x="222138" y="2338658"/>
                </a:lnTo>
                <a:lnTo>
                  <a:pt x="183951" y="2317227"/>
                </a:lnTo>
                <a:lnTo>
                  <a:pt x="148519" y="2291849"/>
                </a:lnTo>
                <a:lnTo>
                  <a:pt x="116141" y="2262822"/>
                </a:lnTo>
                <a:lnTo>
                  <a:pt x="87114" y="2230444"/>
                </a:lnTo>
                <a:lnTo>
                  <a:pt x="61736" y="2195012"/>
                </a:lnTo>
                <a:lnTo>
                  <a:pt x="40305" y="2156825"/>
                </a:lnTo>
                <a:lnTo>
                  <a:pt x="23118" y="2116179"/>
                </a:lnTo>
                <a:lnTo>
                  <a:pt x="10473" y="2073373"/>
                </a:lnTo>
                <a:lnTo>
                  <a:pt x="2667" y="2028704"/>
                </a:lnTo>
                <a:lnTo>
                  <a:pt x="0" y="1982470"/>
                </a:lnTo>
                <a:lnTo>
                  <a:pt x="0" y="39649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3882" y="4480941"/>
            <a:ext cx="453834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Example: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Arial MT"/>
              <a:cs typeface="Arial MT"/>
            </a:endParaRPr>
          </a:p>
          <a:p>
            <a:pPr marL="934719">
              <a:lnSpc>
                <a:spcPct val="100000"/>
              </a:lnSpc>
              <a:tabLst>
                <a:tab pos="1306195" algn="l"/>
              </a:tabLst>
            </a:pPr>
            <a:r>
              <a:rPr sz="1200" dirty="0">
                <a:latin typeface="Arial MT"/>
                <a:cs typeface="Arial MT"/>
              </a:rPr>
              <a:t>try	{</a:t>
            </a:r>
            <a:endParaRPr sz="1200">
              <a:latin typeface="Arial MT"/>
              <a:cs typeface="Arial MT"/>
            </a:endParaRPr>
          </a:p>
          <a:p>
            <a:pPr marL="934719" marR="900430" indent="371475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DriverManager.registerDriver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(new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oracle.jdbc.driver.OracleDriver());</a:t>
            </a:r>
            <a:endParaRPr sz="1200">
              <a:latin typeface="Arial MT"/>
              <a:cs typeface="Arial MT"/>
            </a:endParaRPr>
          </a:p>
          <a:p>
            <a:pPr marL="934719" marR="1485265" indent="37147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Connection conn </a:t>
            </a:r>
            <a:r>
              <a:rPr sz="1200" dirty="0">
                <a:latin typeface="Arial MT"/>
                <a:cs typeface="Arial MT"/>
              </a:rPr>
              <a:t>=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DriverManager.getConnection </a:t>
            </a:r>
            <a:r>
              <a:rPr sz="1200" dirty="0">
                <a:latin typeface="Arial MT"/>
                <a:cs typeface="Arial MT"/>
              </a:rPr>
              <a:t>(</a:t>
            </a:r>
            <a:endParaRPr sz="1200">
              <a:latin typeface="Arial MT"/>
              <a:cs typeface="Arial MT"/>
            </a:endParaRPr>
          </a:p>
          <a:p>
            <a:pPr marL="1620520" marR="519430" indent="-1397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"jdbc:oracle:thin:@DbServer:trgdb",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“scott",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“tiger");</a:t>
            </a:r>
            <a:endParaRPr sz="1200">
              <a:latin typeface="Arial MT"/>
              <a:cs typeface="Arial MT"/>
            </a:endParaRPr>
          </a:p>
          <a:p>
            <a:pPr marL="14344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……</a:t>
            </a:r>
            <a:endParaRPr sz="1200">
              <a:latin typeface="Arial MT"/>
              <a:cs typeface="Arial MT"/>
            </a:endParaRPr>
          </a:p>
          <a:p>
            <a:pPr marL="130619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catch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</a:t>
            </a:r>
            <a:r>
              <a:rPr sz="1200" b="1" spc="-5" dirty="0">
                <a:latin typeface="Arial"/>
                <a:cs typeface="Arial"/>
              </a:rPr>
              <a:t>SQLException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e) </a:t>
            </a:r>
            <a:r>
              <a:rPr sz="1200" dirty="0">
                <a:latin typeface="Arial MT"/>
                <a:cs typeface="Arial MT"/>
              </a:rPr>
              <a:t>{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30619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System.out.println(e.getMessage());</a:t>
            </a:r>
            <a:endParaRPr sz="1200">
              <a:latin typeface="Arial MT"/>
              <a:cs typeface="Arial MT"/>
            </a:endParaRPr>
          </a:p>
          <a:p>
            <a:pPr marL="1306195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SQLException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attempting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database.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Hence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caught.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6395" y="5730240"/>
            <a:ext cx="3820795" cy="1252855"/>
          </a:xfrm>
          <a:custGeom>
            <a:avLst/>
            <a:gdLst/>
            <a:ahLst/>
            <a:cxnLst/>
            <a:rect l="l" t="t" r="r" b="b"/>
            <a:pathLst>
              <a:path w="3820795" h="1252854">
                <a:moveTo>
                  <a:pt x="0" y="208787"/>
                </a:moveTo>
                <a:lnTo>
                  <a:pt x="5513" y="160913"/>
                </a:lnTo>
                <a:lnTo>
                  <a:pt x="21220" y="116965"/>
                </a:lnTo>
                <a:lnTo>
                  <a:pt x="45866" y="78199"/>
                </a:lnTo>
                <a:lnTo>
                  <a:pt x="78199" y="45866"/>
                </a:lnTo>
                <a:lnTo>
                  <a:pt x="116965" y="21220"/>
                </a:lnTo>
                <a:lnTo>
                  <a:pt x="160913" y="5513"/>
                </a:lnTo>
                <a:lnTo>
                  <a:pt x="208787" y="0"/>
                </a:lnTo>
                <a:lnTo>
                  <a:pt x="3611879" y="0"/>
                </a:lnTo>
                <a:lnTo>
                  <a:pt x="3659754" y="5513"/>
                </a:lnTo>
                <a:lnTo>
                  <a:pt x="3703702" y="21220"/>
                </a:lnTo>
                <a:lnTo>
                  <a:pt x="3742468" y="45866"/>
                </a:lnTo>
                <a:lnTo>
                  <a:pt x="3774801" y="78199"/>
                </a:lnTo>
                <a:lnTo>
                  <a:pt x="3799447" y="116965"/>
                </a:lnTo>
                <a:lnTo>
                  <a:pt x="3815154" y="160913"/>
                </a:lnTo>
                <a:lnTo>
                  <a:pt x="3820668" y="208787"/>
                </a:lnTo>
                <a:lnTo>
                  <a:pt x="3820668" y="1043940"/>
                </a:lnTo>
                <a:lnTo>
                  <a:pt x="3815154" y="1091814"/>
                </a:lnTo>
                <a:lnTo>
                  <a:pt x="3799447" y="1135762"/>
                </a:lnTo>
                <a:lnTo>
                  <a:pt x="3774801" y="1174528"/>
                </a:lnTo>
                <a:lnTo>
                  <a:pt x="3742468" y="1206861"/>
                </a:lnTo>
                <a:lnTo>
                  <a:pt x="3703702" y="1231507"/>
                </a:lnTo>
                <a:lnTo>
                  <a:pt x="3659754" y="1247214"/>
                </a:lnTo>
                <a:lnTo>
                  <a:pt x="3611879" y="1252728"/>
                </a:lnTo>
                <a:lnTo>
                  <a:pt x="208787" y="1252728"/>
                </a:lnTo>
                <a:lnTo>
                  <a:pt x="160913" y="1247214"/>
                </a:lnTo>
                <a:lnTo>
                  <a:pt x="116965" y="1231507"/>
                </a:lnTo>
                <a:lnTo>
                  <a:pt x="78199" y="1206861"/>
                </a:lnTo>
                <a:lnTo>
                  <a:pt x="45866" y="1174528"/>
                </a:lnTo>
                <a:lnTo>
                  <a:pt x="21220" y="1135762"/>
                </a:lnTo>
                <a:lnTo>
                  <a:pt x="5513" y="1091814"/>
                </a:lnTo>
                <a:lnTo>
                  <a:pt x="0" y="1043940"/>
                </a:lnTo>
                <a:lnTo>
                  <a:pt x="0" y="2087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3882" y="4480941"/>
            <a:ext cx="462153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Unchecked/Runtime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Exceptions:</a:t>
            </a:r>
            <a:endParaRPr sz="1000">
              <a:latin typeface="Arial MT"/>
              <a:cs typeface="Arial MT"/>
            </a:endParaRPr>
          </a:p>
          <a:p>
            <a:pPr marL="12700" marR="298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kind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 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encountered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execution.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 </a:t>
            </a:r>
            <a:r>
              <a:rPr sz="1000" dirty="0">
                <a:latin typeface="Arial MT"/>
                <a:cs typeface="Arial MT"/>
              </a:rPr>
              <a:t>may take </a:t>
            </a:r>
            <a:r>
              <a:rPr sz="1000" spc="-5" dirty="0">
                <a:latin typeface="Arial MT"/>
                <a:cs typeface="Arial MT"/>
              </a:rPr>
              <a:t>actions to handle them explicitly or are propagated till java </a:t>
            </a:r>
            <a:r>
              <a:rPr sz="1000" dirty="0">
                <a:latin typeface="Arial MT"/>
                <a:cs typeface="Arial MT"/>
              </a:rPr>
              <a:t>run-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handles</a:t>
            </a:r>
            <a:r>
              <a:rPr sz="1000" dirty="0">
                <a:latin typeface="Arial MT"/>
                <a:cs typeface="Arial MT"/>
              </a:rPr>
              <a:t> them.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latter case,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terminated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abruptly.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Before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learn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handle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program,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useful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understand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what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happens</a:t>
            </a:r>
            <a:r>
              <a:rPr sz="1000" spc="-10" dirty="0">
                <a:latin typeface="Arial MT"/>
                <a:cs typeface="Arial MT"/>
              </a:rPr>
              <a:t> when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spc="-10" dirty="0">
                <a:latin typeface="Arial MT"/>
                <a:cs typeface="Arial MT"/>
              </a:rPr>
              <a:t>handled.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 includes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causes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NullPointerException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because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object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created.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925830">
              <a:lnSpc>
                <a:spcPct val="100000"/>
              </a:lnSpc>
              <a:spcBef>
                <a:spcPts val="660"/>
              </a:spcBef>
            </a:pPr>
            <a:r>
              <a:rPr sz="1200" spc="-5" dirty="0">
                <a:latin typeface="Arial MT"/>
                <a:cs typeface="Arial MT"/>
              </a:rPr>
              <a:t>class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DefaultDemo </a:t>
            </a:r>
            <a:r>
              <a:rPr sz="1200" dirty="0">
                <a:latin typeface="Arial MT"/>
                <a:cs typeface="Arial MT"/>
              </a:rPr>
              <a:t>{</a:t>
            </a:r>
            <a:endParaRPr sz="1200">
              <a:latin typeface="Arial MT"/>
              <a:cs typeface="Arial MT"/>
            </a:endParaRPr>
          </a:p>
          <a:p>
            <a:pPr marL="1297305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public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static </a:t>
            </a:r>
            <a:r>
              <a:rPr sz="1200" spc="-5" dirty="0">
                <a:latin typeface="Arial MT"/>
                <a:cs typeface="Arial MT"/>
              </a:rPr>
              <a:t>void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main(String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a[]) {</a:t>
            </a:r>
            <a:endParaRPr sz="1200">
              <a:latin typeface="Arial MT"/>
              <a:cs typeface="Arial MT"/>
            </a:endParaRPr>
          </a:p>
          <a:p>
            <a:pPr marL="2126615" marR="1243330">
              <a:lnSpc>
                <a:spcPct val="100000"/>
              </a:lnSpc>
            </a:pPr>
            <a:r>
              <a:rPr sz="1200" spc="-5" dirty="0">
                <a:latin typeface="Arial MT"/>
                <a:cs typeface="Arial MT"/>
              </a:rPr>
              <a:t>String </a:t>
            </a:r>
            <a:r>
              <a:rPr sz="1200" dirty="0">
                <a:latin typeface="Arial MT"/>
                <a:cs typeface="Arial MT"/>
              </a:rPr>
              <a:t>str = </a:t>
            </a:r>
            <a:r>
              <a:rPr sz="1200" spc="-5" dirty="0">
                <a:latin typeface="Arial MT"/>
                <a:cs typeface="Arial MT"/>
              </a:rPr>
              <a:t>null;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str.equals(“Hello”);</a:t>
            </a:r>
            <a:endParaRPr sz="1200">
              <a:latin typeface="Arial MT"/>
              <a:cs typeface="Arial MT"/>
            </a:endParaRPr>
          </a:p>
          <a:p>
            <a:pPr marL="129730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  <a:p>
            <a:pPr marL="92583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2700" marR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 </a:t>
            </a:r>
            <a:r>
              <a:rPr sz="1000" spc="-10" dirty="0">
                <a:latin typeface="Arial MT"/>
                <a:cs typeface="Arial MT"/>
              </a:rPr>
              <a:t>properly.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run-time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system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detects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attempt to call equals()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on null object, it constructs a new exception object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throws this exception.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halts the execution of program, because once 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 has been thrown, it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5" dirty="0">
                <a:latin typeface="Arial MT"/>
                <a:cs typeface="Arial MT"/>
              </a:rPr>
              <a:t>be caught by an exception handler and dealt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immediately.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 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explicit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defined,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handled by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handler.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displays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describing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exception;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terminates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09-13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2808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Mnemonic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Hint: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</a:t>
            </a:r>
            <a:r>
              <a:rPr sz="1000" spc="-10" dirty="0">
                <a:latin typeface="Arial MT"/>
                <a:cs typeface="Arial MT"/>
              </a:rPr>
              <a:t> two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 to catch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finally.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09-15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8860" y="6594347"/>
            <a:ext cx="3333115" cy="480059"/>
          </a:xfrm>
          <a:custGeom>
            <a:avLst/>
            <a:gdLst/>
            <a:ahLst/>
            <a:cxnLst/>
            <a:rect l="l" t="t" r="r" b="b"/>
            <a:pathLst>
              <a:path w="3333115" h="480059">
                <a:moveTo>
                  <a:pt x="0" y="80009"/>
                </a:moveTo>
                <a:lnTo>
                  <a:pt x="6286" y="48863"/>
                </a:lnTo>
                <a:lnTo>
                  <a:pt x="23431" y="23431"/>
                </a:lnTo>
                <a:lnTo>
                  <a:pt x="48863" y="6286"/>
                </a:lnTo>
                <a:lnTo>
                  <a:pt x="80009" y="0"/>
                </a:lnTo>
                <a:lnTo>
                  <a:pt x="3252978" y="0"/>
                </a:lnTo>
                <a:lnTo>
                  <a:pt x="3284124" y="6286"/>
                </a:lnTo>
                <a:lnTo>
                  <a:pt x="3309556" y="23431"/>
                </a:lnTo>
                <a:lnTo>
                  <a:pt x="3326701" y="48863"/>
                </a:lnTo>
                <a:lnTo>
                  <a:pt x="3332988" y="80009"/>
                </a:lnTo>
                <a:lnTo>
                  <a:pt x="3332988" y="400050"/>
                </a:lnTo>
                <a:lnTo>
                  <a:pt x="3326701" y="431196"/>
                </a:lnTo>
                <a:lnTo>
                  <a:pt x="3309556" y="456628"/>
                </a:lnTo>
                <a:lnTo>
                  <a:pt x="3284124" y="473773"/>
                </a:lnTo>
                <a:lnTo>
                  <a:pt x="3252978" y="480059"/>
                </a:lnTo>
                <a:lnTo>
                  <a:pt x="80009" y="480059"/>
                </a:lnTo>
                <a:lnTo>
                  <a:pt x="48863" y="473773"/>
                </a:lnTo>
                <a:lnTo>
                  <a:pt x="23431" y="456628"/>
                </a:lnTo>
                <a:lnTo>
                  <a:pt x="6286" y="431196"/>
                </a:lnTo>
                <a:lnTo>
                  <a:pt x="0" y="400050"/>
                </a:lnTo>
                <a:lnTo>
                  <a:pt x="0" y="8000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3882" y="4480941"/>
            <a:ext cx="464756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Arial MT"/>
                <a:cs typeface="Arial MT"/>
              </a:rPr>
              <a:t>Why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exceptions?</a:t>
            </a:r>
            <a:endParaRPr sz="1000">
              <a:latin typeface="Arial MT"/>
              <a:cs typeface="Arial MT"/>
            </a:endParaRPr>
          </a:p>
          <a:p>
            <a:pPr marL="12700" marR="207010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code in box #1includes an expression that intentionally causes a </a:t>
            </a:r>
            <a:r>
              <a:rPr sz="1000" spc="-10" dirty="0">
                <a:latin typeface="Arial MT"/>
                <a:cs typeface="Arial MT"/>
              </a:rPr>
              <a:t>divide-by-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zero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error.</a:t>
            </a:r>
            <a:endParaRPr sz="1000">
              <a:latin typeface="Arial MT"/>
              <a:cs typeface="Arial MT"/>
            </a:endParaRPr>
          </a:p>
          <a:p>
            <a:pPr marL="12700" marR="44450" algn="just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the Java run-time </a:t>
            </a:r>
            <a:r>
              <a:rPr sz="1000" spc="-10" dirty="0">
                <a:latin typeface="Arial MT"/>
                <a:cs typeface="Arial MT"/>
              </a:rPr>
              <a:t>system </a:t>
            </a:r>
            <a:r>
              <a:rPr sz="1000" spc="-5" dirty="0">
                <a:latin typeface="Arial MT"/>
                <a:cs typeface="Arial MT"/>
              </a:rPr>
              <a:t>detects the attempt to </a:t>
            </a:r>
            <a:r>
              <a:rPr sz="1000" spc="-10" dirty="0">
                <a:latin typeface="Arial MT"/>
                <a:cs typeface="Arial MT"/>
              </a:rPr>
              <a:t>divide </a:t>
            </a:r>
            <a:r>
              <a:rPr sz="1000" spc="-5" dirty="0">
                <a:latin typeface="Arial MT"/>
                <a:cs typeface="Arial MT"/>
              </a:rPr>
              <a:t>by </a:t>
            </a:r>
            <a:r>
              <a:rPr sz="1000" spc="-10" dirty="0">
                <a:latin typeface="Arial MT"/>
                <a:cs typeface="Arial MT"/>
              </a:rPr>
              <a:t>zero, </a:t>
            </a:r>
            <a:r>
              <a:rPr sz="1000" spc="-5" dirty="0">
                <a:latin typeface="Arial MT"/>
                <a:cs typeface="Arial MT"/>
              </a:rPr>
              <a:t>it constructs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new exception object and then throws this exception. This causes the execution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WithoutException to stop, because once an exception has been thrown, it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caught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handler and dealt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immediately.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this example, exception </a:t>
            </a:r>
            <a:r>
              <a:rPr sz="1000" spc="-10" dirty="0">
                <a:latin typeface="Arial MT"/>
                <a:cs typeface="Arial MT"/>
              </a:rPr>
              <a:t>handlers haven’t been supplied, </a:t>
            </a:r>
            <a:r>
              <a:rPr sz="1000" spc="-5" dirty="0">
                <a:latin typeface="Arial MT"/>
                <a:cs typeface="Arial MT"/>
              </a:rPr>
              <a:t>so the exception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 caught by the default handler provided by the Java </a:t>
            </a:r>
            <a:r>
              <a:rPr sz="1000" dirty="0">
                <a:latin typeface="Arial MT"/>
                <a:cs typeface="Arial MT"/>
              </a:rPr>
              <a:t>run-time </a:t>
            </a:r>
            <a:r>
              <a:rPr sz="1000" spc="-5" dirty="0">
                <a:latin typeface="Arial MT"/>
                <a:cs typeface="Arial MT"/>
              </a:rPr>
              <a:t>system. Any exception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caught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ultimately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handler.</a:t>
            </a:r>
            <a:endParaRPr sz="1000">
              <a:latin typeface="Arial MT"/>
              <a:cs typeface="Arial MT"/>
            </a:endParaRPr>
          </a:p>
          <a:p>
            <a:pPr marL="12700" marR="76200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default handler </a:t>
            </a:r>
            <a:r>
              <a:rPr sz="1000" spc="-10" dirty="0">
                <a:latin typeface="Arial MT"/>
                <a:cs typeface="Arial MT"/>
              </a:rPr>
              <a:t>displays </a:t>
            </a:r>
            <a:r>
              <a:rPr sz="1000" spc="-5" dirty="0">
                <a:latin typeface="Arial MT"/>
                <a:cs typeface="Arial MT"/>
              </a:rPr>
              <a:t>a string describing the exception, prints a stack trace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the point at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the exception occurred, and terminates the </a:t>
            </a:r>
            <a:r>
              <a:rPr sz="1000" dirty="0">
                <a:latin typeface="Arial MT"/>
                <a:cs typeface="Arial MT"/>
              </a:rPr>
              <a:t>program. </a:t>
            </a:r>
            <a:r>
              <a:rPr sz="1000" spc="-5" dirty="0">
                <a:latin typeface="Arial MT"/>
                <a:cs typeface="Arial MT"/>
              </a:rPr>
              <a:t>Here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the output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generated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L="781685" marR="141414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java.lang.ArithmeticException: </a:t>
            </a:r>
            <a:r>
              <a:rPr sz="1100" dirty="0">
                <a:latin typeface="Arial MT"/>
                <a:cs typeface="Arial MT"/>
              </a:rPr>
              <a:t>/ by </a:t>
            </a:r>
            <a:r>
              <a:rPr sz="1100" spc="-5" dirty="0">
                <a:latin typeface="Arial MT"/>
                <a:cs typeface="Arial MT"/>
              </a:rPr>
              <a:t>zero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WithoutException.main(Exc0.java:4)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 MT"/>
              <a:cs typeface="Arial MT"/>
            </a:endParaRPr>
          </a:p>
          <a:p>
            <a:pPr marL="12700" marR="64769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Handling an Exception </a:t>
            </a:r>
            <a:r>
              <a:rPr sz="1000" spc="-10" dirty="0">
                <a:latin typeface="Arial MT"/>
                <a:cs typeface="Arial MT"/>
              </a:rPr>
              <a:t>yourself </a:t>
            </a:r>
            <a:r>
              <a:rPr sz="1000" spc="-5" dirty="0">
                <a:latin typeface="Arial MT"/>
                <a:cs typeface="Arial MT"/>
              </a:rPr>
              <a:t>provides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5" dirty="0">
                <a:latin typeface="Arial MT"/>
                <a:cs typeface="Arial MT"/>
              </a:rPr>
              <a:t>benefits. First, </a:t>
            </a:r>
            <a:r>
              <a:rPr sz="1000" spc="-10" dirty="0">
                <a:latin typeface="Arial MT"/>
                <a:cs typeface="Arial MT"/>
              </a:rPr>
              <a:t>it allows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fix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error. Second, it prevents the program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automatically terminating.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user 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 </a:t>
            </a:r>
            <a:r>
              <a:rPr sz="1000" spc="-5" dirty="0">
                <a:latin typeface="Arial MT"/>
                <a:cs typeface="Arial MT"/>
              </a:rPr>
              <a:t>application </a:t>
            </a:r>
            <a:r>
              <a:rPr sz="1000" spc="-10" dirty="0">
                <a:latin typeface="Arial MT"/>
                <a:cs typeface="Arial MT"/>
              </a:rPr>
              <a:t>would </a:t>
            </a:r>
            <a:r>
              <a:rPr sz="1000" spc="-5" dirty="0">
                <a:latin typeface="Arial MT"/>
                <a:cs typeface="Arial MT"/>
              </a:rPr>
              <a:t>be confused if </a:t>
            </a:r>
            <a:r>
              <a:rPr sz="1000" spc="-15" dirty="0">
                <a:latin typeface="Arial MT"/>
                <a:cs typeface="Arial MT"/>
              </a:rPr>
              <a:t>your </a:t>
            </a:r>
            <a:r>
              <a:rPr sz="1000" spc="-5" dirty="0">
                <a:latin typeface="Arial MT"/>
                <a:cs typeface="Arial MT"/>
              </a:rPr>
              <a:t>program stopped running and printed 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whenever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error occurred.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6251" y="5670803"/>
            <a:ext cx="4947285" cy="2098675"/>
          </a:xfrm>
          <a:custGeom>
            <a:avLst/>
            <a:gdLst/>
            <a:ahLst/>
            <a:cxnLst/>
            <a:rect l="l" t="t" r="r" b="b"/>
            <a:pathLst>
              <a:path w="4947284" h="2098675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4705604" y="0"/>
                </a:lnTo>
                <a:lnTo>
                  <a:pt x="4754221" y="4904"/>
                </a:lnTo>
                <a:lnTo>
                  <a:pt x="4799510" y="18968"/>
                </a:lnTo>
                <a:lnTo>
                  <a:pt x="4840498" y="41221"/>
                </a:lnTo>
                <a:lnTo>
                  <a:pt x="4876212" y="70691"/>
                </a:lnTo>
                <a:lnTo>
                  <a:pt x="4905682" y="106405"/>
                </a:lnTo>
                <a:lnTo>
                  <a:pt x="4927935" y="147393"/>
                </a:lnTo>
                <a:lnTo>
                  <a:pt x="4941999" y="192682"/>
                </a:lnTo>
                <a:lnTo>
                  <a:pt x="4946904" y="241300"/>
                </a:lnTo>
                <a:lnTo>
                  <a:pt x="4946904" y="1857248"/>
                </a:lnTo>
                <a:lnTo>
                  <a:pt x="4941999" y="1905865"/>
                </a:lnTo>
                <a:lnTo>
                  <a:pt x="4927935" y="1951154"/>
                </a:lnTo>
                <a:lnTo>
                  <a:pt x="4905682" y="1992142"/>
                </a:lnTo>
                <a:lnTo>
                  <a:pt x="4876212" y="2027856"/>
                </a:lnTo>
                <a:lnTo>
                  <a:pt x="4840498" y="2057326"/>
                </a:lnTo>
                <a:lnTo>
                  <a:pt x="4799510" y="2079579"/>
                </a:lnTo>
                <a:lnTo>
                  <a:pt x="4754221" y="2093643"/>
                </a:lnTo>
                <a:lnTo>
                  <a:pt x="4705604" y="2098548"/>
                </a:lnTo>
                <a:lnTo>
                  <a:pt x="241300" y="2098548"/>
                </a:lnTo>
                <a:lnTo>
                  <a:pt x="192682" y="2093643"/>
                </a:lnTo>
                <a:lnTo>
                  <a:pt x="147393" y="2079579"/>
                </a:lnTo>
                <a:lnTo>
                  <a:pt x="106405" y="2057326"/>
                </a:lnTo>
                <a:lnTo>
                  <a:pt x="70691" y="2027856"/>
                </a:lnTo>
                <a:lnTo>
                  <a:pt x="41221" y="1992142"/>
                </a:lnTo>
                <a:lnTo>
                  <a:pt x="18968" y="1951154"/>
                </a:lnTo>
                <a:lnTo>
                  <a:pt x="4904" y="1905865"/>
                </a:lnTo>
                <a:lnTo>
                  <a:pt x="0" y="1857248"/>
                </a:lnTo>
                <a:lnTo>
                  <a:pt x="0" y="241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3882" y="4480941"/>
            <a:ext cx="4520565" cy="383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Syntax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page 5-05.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default exception handler provided by java </a:t>
            </a:r>
            <a:r>
              <a:rPr sz="1000" dirty="0">
                <a:latin typeface="Arial MT"/>
                <a:cs typeface="Arial MT"/>
              </a:rPr>
              <a:t>run-time </a:t>
            </a:r>
            <a:r>
              <a:rPr sz="1000" spc="-10" dirty="0">
                <a:latin typeface="Arial MT"/>
                <a:cs typeface="Arial MT"/>
              </a:rPr>
              <a:t>system is </a:t>
            </a:r>
            <a:r>
              <a:rPr sz="1000" spc="-5" dirty="0">
                <a:latin typeface="Arial MT"/>
                <a:cs typeface="Arial MT"/>
              </a:rPr>
              <a:t>useful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debugging.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it’s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good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programming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handle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exceptions.</a:t>
            </a:r>
            <a:endParaRPr sz="1000">
              <a:latin typeface="Arial MT"/>
              <a:cs typeface="Arial MT"/>
            </a:endParaRPr>
          </a:p>
          <a:p>
            <a:pPr marL="12700" marR="17653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same </a:t>
            </a:r>
            <a:r>
              <a:rPr sz="1000" spc="-5" dirty="0">
                <a:latin typeface="Arial MT"/>
                <a:cs typeface="Arial MT"/>
              </a:rPr>
              <a:t>example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exception </a:t>
            </a:r>
            <a:r>
              <a:rPr sz="1000" spc="-10" dirty="0">
                <a:latin typeface="Arial MT"/>
                <a:cs typeface="Arial MT"/>
              </a:rPr>
              <a:t>handling is shown below. </a:t>
            </a:r>
            <a:r>
              <a:rPr sz="1000" spc="-5" dirty="0">
                <a:latin typeface="Arial MT"/>
                <a:cs typeface="Arial MT"/>
              </a:rPr>
              <a:t>Observe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difference in the output. A try statement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5" dirty="0">
                <a:latin typeface="Arial MT"/>
                <a:cs typeface="Arial MT"/>
              </a:rPr>
              <a:t>be accompanied by at least one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-5" dirty="0">
                <a:latin typeface="Arial MT"/>
                <a:cs typeface="Arial MT"/>
              </a:rPr>
              <a:t> required, one finally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class</a:t>
            </a:r>
            <a:r>
              <a:rPr sz="1100" spc="-5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TryCatchDemo</a:t>
            </a:r>
            <a:r>
              <a:rPr sz="1100" spc="-60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{</a:t>
            </a:r>
            <a:endParaRPr sz="1100">
              <a:latin typeface="Candara"/>
              <a:cs typeface="Candara"/>
            </a:endParaRPr>
          </a:p>
          <a:p>
            <a:pPr marL="873760" marR="1821180" indent="-218440">
              <a:lnSpc>
                <a:spcPct val="100000"/>
              </a:lnSpc>
            </a:pPr>
            <a:r>
              <a:rPr sz="1100" spc="-5" dirty="0">
                <a:latin typeface="Candara"/>
                <a:cs typeface="Candara"/>
              </a:rPr>
              <a:t>public </a:t>
            </a:r>
            <a:r>
              <a:rPr sz="1100" dirty="0">
                <a:latin typeface="Candara"/>
                <a:cs typeface="Candara"/>
              </a:rPr>
              <a:t>static </a:t>
            </a:r>
            <a:r>
              <a:rPr sz="1100" spc="-5" dirty="0">
                <a:latin typeface="Candara"/>
                <a:cs typeface="Candara"/>
              </a:rPr>
              <a:t>void main(String a[]) </a:t>
            </a:r>
            <a:r>
              <a:rPr sz="1100" dirty="0">
                <a:latin typeface="Candara"/>
                <a:cs typeface="Candara"/>
              </a:rPr>
              <a:t>{ </a:t>
            </a:r>
            <a:r>
              <a:rPr sz="1100" spc="-22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String</a:t>
            </a:r>
            <a:r>
              <a:rPr sz="1100" spc="-20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str</a:t>
            </a:r>
            <a:r>
              <a:rPr sz="1100" spc="-1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=</a:t>
            </a:r>
            <a:r>
              <a:rPr sz="1100" spc="-1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null;</a:t>
            </a:r>
            <a:endParaRPr sz="1100">
              <a:latin typeface="Candara"/>
              <a:cs typeface="Candara"/>
            </a:endParaRPr>
          </a:p>
          <a:p>
            <a:pPr marL="904240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try</a:t>
            </a:r>
            <a:r>
              <a:rPr sz="1100" spc="-50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{</a:t>
            </a:r>
            <a:endParaRPr sz="1100">
              <a:latin typeface="Candara"/>
              <a:cs typeface="Candara"/>
            </a:endParaRPr>
          </a:p>
          <a:p>
            <a:pPr marL="1608455">
              <a:lnSpc>
                <a:spcPct val="100000"/>
              </a:lnSpc>
            </a:pPr>
            <a:r>
              <a:rPr sz="1100" spc="-5" dirty="0">
                <a:latin typeface="Candara"/>
                <a:cs typeface="Candara"/>
              </a:rPr>
              <a:t>str.equals("Hello");</a:t>
            </a:r>
            <a:endParaRPr sz="1100">
              <a:latin typeface="Candara"/>
              <a:cs typeface="Candara"/>
            </a:endParaRPr>
          </a:p>
          <a:p>
            <a:pPr marL="933450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r>
              <a:rPr sz="1100" spc="-2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catch(NullPointerException</a:t>
            </a:r>
            <a:r>
              <a:rPr sz="1100" spc="-3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ne)</a:t>
            </a:r>
            <a:r>
              <a:rPr sz="1100" spc="-2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{</a:t>
            </a:r>
            <a:endParaRPr sz="1100">
              <a:latin typeface="Candara"/>
              <a:cs typeface="Candara"/>
            </a:endParaRPr>
          </a:p>
          <a:p>
            <a:pPr marL="1608455" marR="563245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str = new </a:t>
            </a:r>
            <a:r>
              <a:rPr sz="1100" spc="-5" dirty="0">
                <a:latin typeface="Candara"/>
                <a:cs typeface="Candara"/>
              </a:rPr>
              <a:t>String("Hello"); </a:t>
            </a:r>
            <a:r>
              <a:rPr sz="110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System.out.println(str.equals("Hello"));</a:t>
            </a:r>
            <a:endParaRPr sz="1100">
              <a:latin typeface="Candara"/>
              <a:cs typeface="Candara"/>
            </a:endParaRPr>
          </a:p>
          <a:p>
            <a:pPr marL="994410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endParaRPr sz="1100">
              <a:latin typeface="Candara"/>
              <a:cs typeface="Candara"/>
            </a:endParaRPr>
          </a:p>
          <a:p>
            <a:pPr marL="8432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ndara"/>
                <a:cs typeface="Candara"/>
              </a:rPr>
              <a:t>System.out.println("Continuing</a:t>
            </a:r>
            <a:r>
              <a:rPr sz="1100" spc="-5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in</a:t>
            </a:r>
            <a:r>
              <a:rPr sz="1100" spc="-10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the</a:t>
            </a:r>
            <a:r>
              <a:rPr sz="1100" spc="-1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program");</a:t>
            </a:r>
            <a:endParaRPr sz="1100">
              <a:latin typeface="Candara"/>
              <a:cs typeface="Candara"/>
            </a:endParaRPr>
          </a:p>
          <a:p>
            <a:pPr marL="843280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endParaRPr sz="1100">
              <a:latin typeface="Candara"/>
              <a:cs typeface="Candara"/>
            </a:endParaRPr>
          </a:p>
          <a:p>
            <a:pPr marL="535305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endParaRPr sz="11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True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Continuing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program…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09-18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2283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-10" dirty="0">
                <a:latin typeface="Arial MT"/>
                <a:cs typeface="Arial MT"/>
              </a:rPr>
              <a:t> shown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previous page.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09-19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9300" y="5661659"/>
            <a:ext cx="5011420" cy="3080385"/>
          </a:xfrm>
          <a:custGeom>
            <a:avLst/>
            <a:gdLst/>
            <a:ahLst/>
            <a:cxnLst/>
            <a:rect l="l" t="t" r="r" b="b"/>
            <a:pathLst>
              <a:path w="5011420" h="3080384">
                <a:moveTo>
                  <a:pt x="0" y="513334"/>
                </a:moveTo>
                <a:lnTo>
                  <a:pt x="2098" y="466616"/>
                </a:lnTo>
                <a:lnTo>
                  <a:pt x="8271" y="421072"/>
                </a:lnTo>
                <a:lnTo>
                  <a:pt x="18339" y="376884"/>
                </a:lnTo>
                <a:lnTo>
                  <a:pt x="32120" y="334232"/>
                </a:lnTo>
                <a:lnTo>
                  <a:pt x="49432" y="293298"/>
                </a:lnTo>
                <a:lnTo>
                  <a:pt x="70094" y="254263"/>
                </a:lnTo>
                <a:lnTo>
                  <a:pt x="93925" y="217309"/>
                </a:lnTo>
                <a:lnTo>
                  <a:pt x="120743" y="182616"/>
                </a:lnTo>
                <a:lnTo>
                  <a:pt x="150367" y="150368"/>
                </a:lnTo>
                <a:lnTo>
                  <a:pt x="182616" y="120743"/>
                </a:lnTo>
                <a:lnTo>
                  <a:pt x="217309" y="93925"/>
                </a:lnTo>
                <a:lnTo>
                  <a:pt x="254263" y="70094"/>
                </a:lnTo>
                <a:lnTo>
                  <a:pt x="293298" y="49432"/>
                </a:lnTo>
                <a:lnTo>
                  <a:pt x="334232" y="32120"/>
                </a:lnTo>
                <a:lnTo>
                  <a:pt x="376884" y="18339"/>
                </a:lnTo>
                <a:lnTo>
                  <a:pt x="421072" y="8271"/>
                </a:lnTo>
                <a:lnTo>
                  <a:pt x="466616" y="2098"/>
                </a:lnTo>
                <a:lnTo>
                  <a:pt x="513333" y="0"/>
                </a:lnTo>
                <a:lnTo>
                  <a:pt x="4497578" y="0"/>
                </a:lnTo>
                <a:lnTo>
                  <a:pt x="4544295" y="2098"/>
                </a:lnTo>
                <a:lnTo>
                  <a:pt x="4589839" y="8271"/>
                </a:lnTo>
                <a:lnTo>
                  <a:pt x="4634027" y="18339"/>
                </a:lnTo>
                <a:lnTo>
                  <a:pt x="4676679" y="32120"/>
                </a:lnTo>
                <a:lnTo>
                  <a:pt x="4717613" y="49432"/>
                </a:lnTo>
                <a:lnTo>
                  <a:pt x="4756648" y="70094"/>
                </a:lnTo>
                <a:lnTo>
                  <a:pt x="4793602" y="93925"/>
                </a:lnTo>
                <a:lnTo>
                  <a:pt x="4828295" y="120743"/>
                </a:lnTo>
                <a:lnTo>
                  <a:pt x="4860543" y="150367"/>
                </a:lnTo>
                <a:lnTo>
                  <a:pt x="4890168" y="182616"/>
                </a:lnTo>
                <a:lnTo>
                  <a:pt x="4916986" y="217309"/>
                </a:lnTo>
                <a:lnTo>
                  <a:pt x="4940817" y="254263"/>
                </a:lnTo>
                <a:lnTo>
                  <a:pt x="4961479" y="293298"/>
                </a:lnTo>
                <a:lnTo>
                  <a:pt x="4978791" y="334232"/>
                </a:lnTo>
                <a:lnTo>
                  <a:pt x="4992572" y="376884"/>
                </a:lnTo>
                <a:lnTo>
                  <a:pt x="5002640" y="421072"/>
                </a:lnTo>
                <a:lnTo>
                  <a:pt x="5008813" y="466616"/>
                </a:lnTo>
                <a:lnTo>
                  <a:pt x="5010911" y="513334"/>
                </a:lnTo>
                <a:lnTo>
                  <a:pt x="5010911" y="2566670"/>
                </a:lnTo>
                <a:lnTo>
                  <a:pt x="5008813" y="2613393"/>
                </a:lnTo>
                <a:lnTo>
                  <a:pt x="5002640" y="2658941"/>
                </a:lnTo>
                <a:lnTo>
                  <a:pt x="4992572" y="2703132"/>
                </a:lnTo>
                <a:lnTo>
                  <a:pt x="4978791" y="2745787"/>
                </a:lnTo>
                <a:lnTo>
                  <a:pt x="4961479" y="2786722"/>
                </a:lnTo>
                <a:lnTo>
                  <a:pt x="4940817" y="2825757"/>
                </a:lnTo>
                <a:lnTo>
                  <a:pt x="4916986" y="2862711"/>
                </a:lnTo>
                <a:lnTo>
                  <a:pt x="4890168" y="2897402"/>
                </a:lnTo>
                <a:lnTo>
                  <a:pt x="4860544" y="2929650"/>
                </a:lnTo>
                <a:lnTo>
                  <a:pt x="4828295" y="2959272"/>
                </a:lnTo>
                <a:lnTo>
                  <a:pt x="4793602" y="2986089"/>
                </a:lnTo>
                <a:lnTo>
                  <a:pt x="4756648" y="3009917"/>
                </a:lnTo>
                <a:lnTo>
                  <a:pt x="4717613" y="3030577"/>
                </a:lnTo>
                <a:lnTo>
                  <a:pt x="4676679" y="3047888"/>
                </a:lnTo>
                <a:lnTo>
                  <a:pt x="4634027" y="3061666"/>
                </a:lnTo>
                <a:lnTo>
                  <a:pt x="4589839" y="3071733"/>
                </a:lnTo>
                <a:lnTo>
                  <a:pt x="4544295" y="3077906"/>
                </a:lnTo>
                <a:lnTo>
                  <a:pt x="4497578" y="3080004"/>
                </a:lnTo>
                <a:lnTo>
                  <a:pt x="513333" y="3080004"/>
                </a:lnTo>
                <a:lnTo>
                  <a:pt x="466616" y="3077906"/>
                </a:lnTo>
                <a:lnTo>
                  <a:pt x="421072" y="3071733"/>
                </a:lnTo>
                <a:lnTo>
                  <a:pt x="376884" y="3061666"/>
                </a:lnTo>
                <a:lnTo>
                  <a:pt x="334232" y="3047888"/>
                </a:lnTo>
                <a:lnTo>
                  <a:pt x="293298" y="3030577"/>
                </a:lnTo>
                <a:lnTo>
                  <a:pt x="254263" y="3009917"/>
                </a:lnTo>
                <a:lnTo>
                  <a:pt x="217309" y="2986089"/>
                </a:lnTo>
                <a:lnTo>
                  <a:pt x="182616" y="2959272"/>
                </a:lnTo>
                <a:lnTo>
                  <a:pt x="150367" y="2929650"/>
                </a:lnTo>
                <a:lnTo>
                  <a:pt x="120743" y="2897402"/>
                </a:lnTo>
                <a:lnTo>
                  <a:pt x="93925" y="2862711"/>
                </a:lnTo>
                <a:lnTo>
                  <a:pt x="70094" y="2825757"/>
                </a:lnTo>
                <a:lnTo>
                  <a:pt x="49432" y="2786722"/>
                </a:lnTo>
                <a:lnTo>
                  <a:pt x="32120" y="2745787"/>
                </a:lnTo>
                <a:lnTo>
                  <a:pt x="18339" y="2703132"/>
                </a:lnTo>
                <a:lnTo>
                  <a:pt x="8271" y="2658941"/>
                </a:lnTo>
                <a:lnTo>
                  <a:pt x="2098" y="2613393"/>
                </a:lnTo>
                <a:lnTo>
                  <a:pt x="0" y="2566670"/>
                </a:lnTo>
                <a:lnTo>
                  <a:pt x="0" y="5133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3882" y="4480941"/>
            <a:ext cx="4597400" cy="402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Nested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try statement can be nested. If an inner try statement does not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a catch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handler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 particular exception, the stack is </a:t>
            </a:r>
            <a:r>
              <a:rPr sz="1000" spc="-10" dirty="0">
                <a:latin typeface="Arial MT"/>
                <a:cs typeface="Arial MT"/>
              </a:rPr>
              <a:t>unwound </a:t>
            </a:r>
            <a:r>
              <a:rPr sz="1000" spc="-5" dirty="0">
                <a:latin typeface="Arial MT"/>
                <a:cs typeface="Arial MT"/>
              </a:rPr>
              <a:t>and the next try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statement’s catch </a:t>
            </a:r>
            <a:r>
              <a:rPr sz="1000" spc="-10" dirty="0">
                <a:latin typeface="Arial MT"/>
                <a:cs typeface="Arial MT"/>
              </a:rPr>
              <a:t>handlers are </a:t>
            </a:r>
            <a:r>
              <a:rPr sz="1000" spc="-5" dirty="0">
                <a:latin typeface="Arial MT"/>
                <a:cs typeface="Arial MT"/>
              </a:rPr>
              <a:t>inspected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 match. This </a:t>
            </a:r>
            <a:r>
              <a:rPr sz="1000" spc="-10" dirty="0">
                <a:latin typeface="Arial MT"/>
                <a:cs typeface="Arial MT"/>
              </a:rPr>
              <a:t>continues until one of </a:t>
            </a:r>
            <a:r>
              <a:rPr sz="1000" spc="-5" dirty="0">
                <a:latin typeface="Arial MT"/>
                <a:cs typeface="Arial MT"/>
              </a:rPr>
              <a:t> the catch statements succeeds, or until </a:t>
            </a:r>
            <a:r>
              <a:rPr sz="1000" spc="-10" dirty="0">
                <a:latin typeface="Arial MT"/>
                <a:cs typeface="Arial MT"/>
              </a:rPr>
              <a:t>all </a:t>
            </a:r>
            <a:r>
              <a:rPr sz="1000" spc="-5" dirty="0">
                <a:latin typeface="Arial MT"/>
                <a:cs typeface="Arial MT"/>
              </a:rPr>
              <a:t>of the nested try statements 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exhausted.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matches,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run-time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system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1612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Nesteddemo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70205" marR="2339340" indent="-13906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arg[]) {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 {</a:t>
            </a:r>
            <a:endParaRPr sz="1000">
              <a:latin typeface="Arial MT"/>
              <a:cs typeface="Arial MT"/>
            </a:endParaRPr>
          </a:p>
          <a:p>
            <a:pPr marL="967740" marR="26422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arg.length;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 b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10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a;</a:t>
            </a:r>
            <a:endParaRPr sz="1000">
              <a:latin typeface="Arial MT"/>
              <a:cs typeface="Arial MT"/>
            </a:endParaRPr>
          </a:p>
          <a:p>
            <a:pPr marL="9677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a);</a:t>
            </a:r>
            <a:endParaRPr sz="1000">
              <a:latin typeface="Arial MT"/>
              <a:cs typeface="Arial MT"/>
            </a:endParaRPr>
          </a:p>
          <a:p>
            <a:pPr marL="6838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8591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if(a==1)</a:t>
            </a:r>
            <a:endParaRPr sz="1000">
              <a:latin typeface="Arial MT"/>
              <a:cs typeface="Arial MT"/>
            </a:endParaRPr>
          </a:p>
          <a:p>
            <a:pPr marL="10382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a/(a-a);</a:t>
            </a:r>
            <a:endParaRPr sz="1000">
              <a:latin typeface="Arial MT"/>
              <a:cs typeface="Arial MT"/>
            </a:endParaRPr>
          </a:p>
          <a:p>
            <a:pPr marL="110236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if(a==2)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1275715" marR="2673350" indent="-673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c[]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c[42]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99;</a:t>
            </a:r>
            <a:endParaRPr sz="1000">
              <a:latin typeface="Arial MT"/>
              <a:cs typeface="Arial MT"/>
            </a:endParaRPr>
          </a:p>
          <a:p>
            <a:pPr marL="12407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076325" marR="547370" indent="-21399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 catch(ArrayIndexOutOfBoundsException e){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System.out.println("Array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index out-of-bounds:"+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e);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6184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 catch(ArithmeticException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e) {</a:t>
            </a:r>
            <a:endParaRPr sz="1000">
              <a:latin typeface="Arial MT"/>
              <a:cs typeface="Arial MT"/>
            </a:endParaRPr>
          </a:p>
          <a:p>
            <a:pPr marL="1422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System.out.println("Divide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+ e);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 }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94034"/>
              <a:ext cx="4800600" cy="34853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3804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Finally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Clause: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exceptions are thrown, execution in a </a:t>
            </a:r>
            <a:r>
              <a:rPr sz="1000" dirty="0">
                <a:latin typeface="Arial MT"/>
                <a:cs typeface="Arial MT"/>
              </a:rPr>
              <a:t>method takes </a:t>
            </a:r>
            <a:r>
              <a:rPr sz="1000" spc="-5" dirty="0">
                <a:latin typeface="Arial MT"/>
                <a:cs typeface="Arial MT"/>
              </a:rPr>
              <a:t>a rather abrupt,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nonlinear path that alters the </a:t>
            </a:r>
            <a:r>
              <a:rPr sz="1000" dirty="0">
                <a:latin typeface="Arial MT"/>
                <a:cs typeface="Arial MT"/>
              </a:rPr>
              <a:t>normal </a:t>
            </a:r>
            <a:r>
              <a:rPr sz="1000" spc="-5" dirty="0">
                <a:latin typeface="Arial MT"/>
                <a:cs typeface="Arial MT"/>
              </a:rPr>
              <a:t>flow through the method. Depending upon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 the method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coded, the method </a:t>
            </a:r>
            <a:r>
              <a:rPr sz="1000" dirty="0">
                <a:latin typeface="Arial MT"/>
                <a:cs typeface="Arial MT"/>
              </a:rPr>
              <a:t>may </a:t>
            </a:r>
            <a:r>
              <a:rPr sz="1000" spc="-5" dirty="0">
                <a:latin typeface="Arial MT"/>
                <a:cs typeface="Arial MT"/>
              </a:rPr>
              <a:t>return </a:t>
            </a:r>
            <a:r>
              <a:rPr sz="1000" spc="-10" dirty="0">
                <a:latin typeface="Arial MT"/>
                <a:cs typeface="Arial MT"/>
              </a:rPr>
              <a:t>prematurely. </a:t>
            </a:r>
            <a:r>
              <a:rPr sz="1000" spc="-5" dirty="0">
                <a:latin typeface="Arial MT"/>
                <a:cs typeface="Arial MT"/>
              </a:rPr>
              <a:t>For example, </a:t>
            </a:r>
            <a:r>
              <a:rPr sz="1000" spc="-10" dirty="0">
                <a:latin typeface="Arial MT"/>
                <a:cs typeface="Arial MT"/>
              </a:rPr>
              <a:t>if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 method</a:t>
            </a:r>
            <a:r>
              <a:rPr sz="1000" spc="-5" dirty="0">
                <a:latin typeface="Arial MT"/>
                <a:cs typeface="Arial MT"/>
              </a:rPr>
              <a:t> opens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database connection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entry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exit,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10" dirty="0">
                <a:latin typeface="Arial MT"/>
                <a:cs typeface="Arial MT"/>
              </a:rPr>
              <a:t> 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want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bypassed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exception-handling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mechanism.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address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contingency.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52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Finally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 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try/catch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 has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completed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before the code following the try/catch block.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finally block executes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not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 marR="3429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If an exception is thrown, the finally block executes even </a:t>
            </a:r>
            <a:r>
              <a:rPr sz="1000" spc="-10" dirty="0">
                <a:latin typeface="Arial MT"/>
                <a:cs typeface="Arial MT"/>
              </a:rPr>
              <a:t>if </a:t>
            </a:r>
            <a:r>
              <a:rPr sz="1000" spc="-5" dirty="0">
                <a:latin typeface="Arial MT"/>
                <a:cs typeface="Arial MT"/>
              </a:rPr>
              <a:t>no catch statements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matches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guaranteed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if</a:t>
            </a:r>
            <a:r>
              <a:rPr sz="1000" spc="-5" dirty="0">
                <a:latin typeface="Arial MT"/>
                <a:cs typeface="Arial MT"/>
              </a:rPr>
              <a:t> no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 are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Finally block is an ideal position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closing the resources such as file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handle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database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connection,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 on.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822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 finally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 </a:t>
            </a:r>
            <a:r>
              <a:rPr sz="1000" spc="-10" dirty="0">
                <a:latin typeface="Arial MT"/>
                <a:cs typeface="Arial MT"/>
              </a:rPr>
              <a:t>typically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release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acquired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corresponding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block;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effective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eliminate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leaks. For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finally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close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0626"/>
              <a:ext cx="4800600" cy="34807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09-21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9300" y="4445508"/>
            <a:ext cx="4819015" cy="4160520"/>
          </a:xfrm>
          <a:custGeom>
            <a:avLst/>
            <a:gdLst/>
            <a:ahLst/>
            <a:cxnLst/>
            <a:rect l="l" t="t" r="r" b="b"/>
            <a:pathLst>
              <a:path w="4819015" h="4160520">
                <a:moveTo>
                  <a:pt x="0" y="181355"/>
                </a:moveTo>
                <a:lnTo>
                  <a:pt x="6475" y="133129"/>
                </a:lnTo>
                <a:lnTo>
                  <a:pt x="24750" y="89803"/>
                </a:lnTo>
                <a:lnTo>
                  <a:pt x="53101" y="53101"/>
                </a:lnTo>
                <a:lnTo>
                  <a:pt x="89803" y="24750"/>
                </a:lnTo>
                <a:lnTo>
                  <a:pt x="133129" y="6475"/>
                </a:lnTo>
                <a:lnTo>
                  <a:pt x="181356" y="0"/>
                </a:lnTo>
                <a:lnTo>
                  <a:pt x="4637532" y="0"/>
                </a:lnTo>
                <a:lnTo>
                  <a:pt x="4685758" y="6475"/>
                </a:lnTo>
                <a:lnTo>
                  <a:pt x="4729084" y="24750"/>
                </a:lnTo>
                <a:lnTo>
                  <a:pt x="4765786" y="53101"/>
                </a:lnTo>
                <a:lnTo>
                  <a:pt x="4794137" y="89803"/>
                </a:lnTo>
                <a:lnTo>
                  <a:pt x="4812412" y="133129"/>
                </a:lnTo>
                <a:lnTo>
                  <a:pt x="4818888" y="181355"/>
                </a:lnTo>
                <a:lnTo>
                  <a:pt x="4818888" y="3979164"/>
                </a:lnTo>
                <a:lnTo>
                  <a:pt x="4812412" y="4027377"/>
                </a:lnTo>
                <a:lnTo>
                  <a:pt x="4794137" y="4070699"/>
                </a:lnTo>
                <a:lnTo>
                  <a:pt x="4765786" y="4107403"/>
                </a:lnTo>
                <a:lnTo>
                  <a:pt x="4729084" y="4135760"/>
                </a:lnTo>
                <a:lnTo>
                  <a:pt x="4685758" y="4154042"/>
                </a:lnTo>
                <a:lnTo>
                  <a:pt x="4637532" y="4160519"/>
                </a:lnTo>
                <a:lnTo>
                  <a:pt x="181356" y="4160519"/>
                </a:lnTo>
                <a:lnTo>
                  <a:pt x="133129" y="4154042"/>
                </a:lnTo>
                <a:lnTo>
                  <a:pt x="89803" y="4135760"/>
                </a:lnTo>
                <a:lnTo>
                  <a:pt x="53101" y="4107403"/>
                </a:lnTo>
                <a:lnTo>
                  <a:pt x="24750" y="4070699"/>
                </a:lnTo>
                <a:lnTo>
                  <a:pt x="6475" y="4027377"/>
                </a:lnTo>
                <a:lnTo>
                  <a:pt x="0" y="3979164"/>
                </a:lnTo>
                <a:lnTo>
                  <a:pt x="0" y="18135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13151" y="4681473"/>
            <a:ext cx="386778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marR="2617470" indent="-1403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FinallyDemo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-5" dirty="0">
                <a:latin typeface="Arial MT"/>
                <a:cs typeface="Arial MT"/>
              </a:rPr>
              <a:t> procA()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528955" marR="11633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System.out.println("inside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procA");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RuntimeException("demo");</a:t>
            </a:r>
            <a:endParaRPr sz="1000">
              <a:latin typeface="Arial MT"/>
              <a:cs typeface="Arial MT"/>
            </a:endParaRPr>
          </a:p>
          <a:p>
            <a:pPr marL="4603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finally {</a:t>
            </a:r>
            <a:r>
              <a:rPr sz="1000" spc="5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System.out.println("procA's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finally");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320040" marR="628015" indent="-132715">
              <a:lnSpc>
                <a:spcPct val="100000"/>
              </a:lnSpc>
              <a:tabLst>
                <a:tab pos="1452880" algn="l"/>
              </a:tabLst>
            </a:pP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procB()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	// Return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10" dirty="0">
                <a:latin typeface="Arial MT"/>
                <a:cs typeface="Arial MT"/>
              </a:rPr>
              <a:t>within </a:t>
            </a:r>
            <a:r>
              <a:rPr sz="1000" spc="-5" dirty="0">
                <a:latin typeface="Arial MT"/>
                <a:cs typeface="Arial MT"/>
              </a:rPr>
              <a:t>a try block.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 {</a:t>
            </a:r>
            <a:endParaRPr sz="1000">
              <a:latin typeface="Arial MT"/>
              <a:cs typeface="Arial MT"/>
            </a:endParaRPr>
          </a:p>
          <a:p>
            <a:pPr marL="563880" marR="13779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System.out.println("inside procB");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return;</a:t>
            </a:r>
            <a:endParaRPr sz="1000">
              <a:latin typeface="Arial MT"/>
              <a:cs typeface="Arial MT"/>
            </a:endParaRPr>
          </a:p>
          <a:p>
            <a:pPr marL="39052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r>
              <a:rPr sz="1000" spc="27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System.out.println("procB's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finally");</a:t>
            </a:r>
            <a:r>
              <a:rPr sz="1000" spc="3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52400" marR="858519" indent="-140335">
              <a:lnSpc>
                <a:spcPct val="100000"/>
              </a:lnSpc>
              <a:tabLst>
                <a:tab pos="1284605" algn="l"/>
              </a:tabLst>
            </a:pP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procC()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	// Execute a try block </a:t>
            </a:r>
            <a:r>
              <a:rPr sz="1000" spc="-10" dirty="0">
                <a:latin typeface="Arial MT"/>
                <a:cs typeface="Arial MT"/>
              </a:rPr>
              <a:t>normally.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5289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System.out.println("inside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procC");</a:t>
            </a:r>
            <a:endParaRPr sz="1000">
              <a:latin typeface="Arial MT"/>
              <a:cs typeface="Arial MT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finally {</a:t>
            </a:r>
            <a:r>
              <a:rPr sz="1000" spc="5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System.out.println("procC's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finally");</a:t>
            </a:r>
            <a:r>
              <a:rPr sz="1000" spc="30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87960" marR="1767205" indent="-17526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args[])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5289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procA();</a:t>
            </a:r>
            <a:endParaRPr sz="1000">
              <a:latin typeface="Arial MT"/>
              <a:cs typeface="Arial MT"/>
            </a:endParaRPr>
          </a:p>
          <a:p>
            <a:pPr marL="460375" marR="5080" indent="-1403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 catch (Exception e) { System.out.println("Exception caught"); }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procB();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procC();</a:t>
            </a:r>
            <a:endParaRPr sz="1000">
              <a:latin typeface="Arial MT"/>
              <a:cs typeface="Arial MT"/>
            </a:endParaRPr>
          </a:p>
          <a:p>
            <a:pPr marL="3200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spc="2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54660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This lesson </a:t>
            </a:r>
            <a:r>
              <a:rPr sz="1000" spc="-10" dirty="0">
                <a:latin typeface="Arial MT"/>
                <a:cs typeface="Arial MT"/>
              </a:rPr>
              <a:t>deals with Java’s </a:t>
            </a:r>
            <a:r>
              <a:rPr sz="1000" spc="-5" dirty="0">
                <a:latin typeface="Arial MT"/>
                <a:cs typeface="Arial MT"/>
              </a:rPr>
              <a:t>exception-handling </a:t>
            </a:r>
            <a:r>
              <a:rPr sz="1000" dirty="0">
                <a:latin typeface="Arial MT"/>
                <a:cs typeface="Arial MT"/>
              </a:rPr>
              <a:t>mechanism. </a:t>
            </a:r>
            <a:r>
              <a:rPr sz="1000" spc="-5" dirty="0">
                <a:latin typeface="Arial MT"/>
                <a:cs typeface="Arial MT"/>
              </a:rPr>
              <a:t>An exception is 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abnormal condition that arises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a code sequence at run </a:t>
            </a:r>
            <a:r>
              <a:rPr sz="1000" dirty="0">
                <a:latin typeface="Arial MT"/>
                <a:cs typeface="Arial MT"/>
              </a:rPr>
              <a:t>time. </a:t>
            </a:r>
            <a:r>
              <a:rPr sz="1000" spc="-5" dirty="0">
                <a:latin typeface="Arial MT"/>
                <a:cs typeface="Arial MT"/>
              </a:rPr>
              <a:t>In other words, 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run-time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Outline: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spcBef>
                <a:spcPts val="5"/>
              </a:spcBef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Introduction</a:t>
            </a:r>
            <a:endParaRPr sz="100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endParaRPr sz="100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Hierarchy</a:t>
            </a:r>
            <a:endParaRPr sz="1000">
              <a:latin typeface="Arial MT"/>
              <a:cs typeface="Arial MT"/>
            </a:endParaRPr>
          </a:p>
          <a:p>
            <a:pPr marL="645795" lvl="1" indent="-176530">
              <a:lnSpc>
                <a:spcPct val="10000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Try-catch-finally</a:t>
            </a:r>
            <a:endParaRPr sz="1000">
              <a:latin typeface="Arial MT"/>
              <a:cs typeface="Arial MT"/>
            </a:endParaRPr>
          </a:p>
          <a:p>
            <a:pPr marL="469900" marR="2778760" lvl="1">
              <a:lnSpc>
                <a:spcPct val="100000"/>
              </a:lnSpc>
              <a:buSzPct val="90000"/>
              <a:buAutoNum type="arabicPeriod"/>
              <a:tabLst>
                <a:tab pos="646430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r</a:t>
            </a:r>
            <a:r>
              <a:rPr sz="1000" spc="-35" dirty="0">
                <a:latin typeface="Arial MT"/>
                <a:cs typeface="Arial MT"/>
              </a:rPr>
              <a:t>y</a:t>
            </a:r>
            <a:r>
              <a:rPr sz="1000" spc="-5" dirty="0">
                <a:latin typeface="Arial MT"/>
                <a:cs typeface="Arial MT"/>
              </a:rPr>
              <a:t>-</a:t>
            </a:r>
            <a:r>
              <a:rPr sz="1000" spc="-20" dirty="0">
                <a:latin typeface="Arial MT"/>
                <a:cs typeface="Arial MT"/>
              </a:rPr>
              <a:t>w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t</a:t>
            </a:r>
            <a:r>
              <a:rPr sz="1000" spc="-10" dirty="0">
                <a:latin typeface="Arial MT"/>
                <a:cs typeface="Arial MT"/>
              </a:rPr>
              <a:t>h</a:t>
            </a:r>
            <a:r>
              <a:rPr sz="1000" spc="-5" dirty="0">
                <a:latin typeface="Arial MT"/>
                <a:cs typeface="Arial MT"/>
              </a:rPr>
              <a:t>-reso</a:t>
            </a:r>
            <a:r>
              <a:rPr sz="1000" spc="-10" dirty="0">
                <a:latin typeface="Arial MT"/>
                <a:cs typeface="Arial MT"/>
              </a:rPr>
              <a:t>u</a:t>
            </a:r>
            <a:r>
              <a:rPr sz="1000" spc="-5" dirty="0">
                <a:latin typeface="Arial MT"/>
                <a:cs typeface="Arial MT"/>
              </a:rPr>
              <a:t>r</a:t>
            </a:r>
            <a:r>
              <a:rPr sz="1000" dirty="0">
                <a:latin typeface="Arial MT"/>
                <a:cs typeface="Arial MT"/>
              </a:rPr>
              <a:t>c</a:t>
            </a:r>
            <a:r>
              <a:rPr sz="1000" spc="-5" dirty="0">
                <a:latin typeface="Arial MT"/>
                <a:cs typeface="Arial MT"/>
              </a:rPr>
              <a:t>es  9.6: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blocks</a:t>
            </a:r>
            <a:endParaRPr sz="1000">
              <a:latin typeface="Arial MT"/>
              <a:cs typeface="Arial MT"/>
            </a:endParaRPr>
          </a:p>
          <a:p>
            <a:pPr marL="469900" marR="19094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9.7: Throwing exceptions using throw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9.8: Declaring exceptions using </a:t>
            </a:r>
            <a:r>
              <a:rPr sz="1000" spc="-10" dirty="0">
                <a:latin typeface="Arial MT"/>
                <a:cs typeface="Arial MT"/>
              </a:rPr>
              <a:t>throws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9.9: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 defined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9.10: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85513"/>
              <a:ext cx="4800600" cy="3393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83604" y="8834904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Page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09-</a:t>
            </a:r>
            <a:fld id="{81D60167-4931-47E6-BA6A-407CBD079E47}" type="slidenum">
              <a:rPr sz="1100" dirty="0">
                <a:latin typeface="Arial MT"/>
                <a:cs typeface="Arial MT"/>
              </a:rPr>
              <a:t>2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5010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9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Many</a:t>
            </a:r>
            <a:r>
              <a:rPr sz="1000" dirty="0">
                <a:latin typeface="Arial MT"/>
                <a:cs typeface="Arial MT"/>
              </a:rPr>
              <a:t> times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 file, database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connection or network </a:t>
            </a:r>
            <a:r>
              <a:rPr sz="1000" dirty="0">
                <a:latin typeface="Arial MT"/>
                <a:cs typeface="Arial MT"/>
              </a:rPr>
              <a:t>socket </a:t>
            </a:r>
            <a:r>
              <a:rPr sz="1000" spc="-5" dirty="0">
                <a:latin typeface="Arial MT"/>
                <a:cs typeface="Arial MT"/>
              </a:rPr>
              <a:t>etc. After work, such resources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5" dirty="0">
                <a:latin typeface="Arial MT"/>
                <a:cs typeface="Arial MT"/>
              </a:rPr>
              <a:t>be closed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gracefully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loss of data.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places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closed.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56921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Finally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 </a:t>
            </a:r>
            <a:r>
              <a:rPr sz="1000" spc="-10" dirty="0">
                <a:latin typeface="Arial MT"/>
                <a:cs typeface="Arial MT"/>
              </a:rPr>
              <a:t>(will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discussed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later)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try-with-resources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A try-with-resources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feature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7, </a:t>
            </a:r>
            <a:r>
              <a:rPr sz="1000" spc="-10" dirty="0">
                <a:latin typeface="Arial MT"/>
                <a:cs typeface="Arial MT"/>
              </a:rPr>
              <a:t>where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 after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(either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finally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block)</a:t>
            </a:r>
            <a:r>
              <a:rPr sz="1000" spc="-10" dirty="0">
                <a:latin typeface="Arial MT"/>
                <a:cs typeface="Arial MT"/>
              </a:rPr>
              <a:t> 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09-23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5707" y="4847844"/>
            <a:ext cx="4578350" cy="3093720"/>
          </a:xfrm>
          <a:custGeom>
            <a:avLst/>
            <a:gdLst/>
            <a:ahLst/>
            <a:cxnLst/>
            <a:rect l="l" t="t" r="r" b="b"/>
            <a:pathLst>
              <a:path w="4578350" h="3093720">
                <a:moveTo>
                  <a:pt x="0" y="515619"/>
                </a:moveTo>
                <a:lnTo>
                  <a:pt x="2107" y="468693"/>
                </a:lnTo>
                <a:lnTo>
                  <a:pt x="8308" y="422945"/>
                </a:lnTo>
                <a:lnTo>
                  <a:pt x="18420" y="378559"/>
                </a:lnTo>
                <a:lnTo>
                  <a:pt x="32262" y="335717"/>
                </a:lnTo>
                <a:lnTo>
                  <a:pt x="49651" y="294601"/>
                </a:lnTo>
                <a:lnTo>
                  <a:pt x="70405" y="255392"/>
                </a:lnTo>
                <a:lnTo>
                  <a:pt x="94341" y="218273"/>
                </a:lnTo>
                <a:lnTo>
                  <a:pt x="121278" y="183427"/>
                </a:lnTo>
                <a:lnTo>
                  <a:pt x="151034" y="151034"/>
                </a:lnTo>
                <a:lnTo>
                  <a:pt x="183427" y="121278"/>
                </a:lnTo>
                <a:lnTo>
                  <a:pt x="218273" y="94341"/>
                </a:lnTo>
                <a:lnTo>
                  <a:pt x="255392" y="70405"/>
                </a:lnTo>
                <a:lnTo>
                  <a:pt x="294601" y="49651"/>
                </a:lnTo>
                <a:lnTo>
                  <a:pt x="335717" y="32262"/>
                </a:lnTo>
                <a:lnTo>
                  <a:pt x="378559" y="18420"/>
                </a:lnTo>
                <a:lnTo>
                  <a:pt x="422945" y="8308"/>
                </a:lnTo>
                <a:lnTo>
                  <a:pt x="468693" y="2107"/>
                </a:lnTo>
                <a:lnTo>
                  <a:pt x="515619" y="0"/>
                </a:lnTo>
                <a:lnTo>
                  <a:pt x="4062476" y="0"/>
                </a:lnTo>
                <a:lnTo>
                  <a:pt x="4109402" y="2107"/>
                </a:lnTo>
                <a:lnTo>
                  <a:pt x="4155150" y="8308"/>
                </a:lnTo>
                <a:lnTo>
                  <a:pt x="4199536" y="18420"/>
                </a:lnTo>
                <a:lnTo>
                  <a:pt x="4242378" y="32262"/>
                </a:lnTo>
                <a:lnTo>
                  <a:pt x="4283494" y="49651"/>
                </a:lnTo>
                <a:lnTo>
                  <a:pt x="4322703" y="70405"/>
                </a:lnTo>
                <a:lnTo>
                  <a:pt x="4359822" y="94341"/>
                </a:lnTo>
                <a:lnTo>
                  <a:pt x="4394668" y="121278"/>
                </a:lnTo>
                <a:lnTo>
                  <a:pt x="4427061" y="151034"/>
                </a:lnTo>
                <a:lnTo>
                  <a:pt x="4456817" y="183427"/>
                </a:lnTo>
                <a:lnTo>
                  <a:pt x="4483754" y="218273"/>
                </a:lnTo>
                <a:lnTo>
                  <a:pt x="4507690" y="255392"/>
                </a:lnTo>
                <a:lnTo>
                  <a:pt x="4528444" y="294601"/>
                </a:lnTo>
                <a:lnTo>
                  <a:pt x="4545833" y="335717"/>
                </a:lnTo>
                <a:lnTo>
                  <a:pt x="4559675" y="378559"/>
                </a:lnTo>
                <a:lnTo>
                  <a:pt x="4569787" y="422945"/>
                </a:lnTo>
                <a:lnTo>
                  <a:pt x="4575988" y="468693"/>
                </a:lnTo>
                <a:lnTo>
                  <a:pt x="4578096" y="515619"/>
                </a:lnTo>
                <a:lnTo>
                  <a:pt x="4578096" y="2578099"/>
                </a:lnTo>
                <a:lnTo>
                  <a:pt x="4575988" y="2625026"/>
                </a:lnTo>
                <a:lnTo>
                  <a:pt x="4569787" y="2670774"/>
                </a:lnTo>
                <a:lnTo>
                  <a:pt x="4559675" y="2715160"/>
                </a:lnTo>
                <a:lnTo>
                  <a:pt x="4545833" y="2758002"/>
                </a:lnTo>
                <a:lnTo>
                  <a:pt x="4528444" y="2799118"/>
                </a:lnTo>
                <a:lnTo>
                  <a:pt x="4507690" y="2838327"/>
                </a:lnTo>
                <a:lnTo>
                  <a:pt x="4483754" y="2875446"/>
                </a:lnTo>
                <a:lnTo>
                  <a:pt x="4456817" y="2910292"/>
                </a:lnTo>
                <a:lnTo>
                  <a:pt x="4427061" y="2942685"/>
                </a:lnTo>
                <a:lnTo>
                  <a:pt x="4394668" y="2972441"/>
                </a:lnTo>
                <a:lnTo>
                  <a:pt x="4359822" y="2999378"/>
                </a:lnTo>
                <a:lnTo>
                  <a:pt x="4322703" y="3023314"/>
                </a:lnTo>
                <a:lnTo>
                  <a:pt x="4283494" y="3044068"/>
                </a:lnTo>
                <a:lnTo>
                  <a:pt x="4242378" y="3061457"/>
                </a:lnTo>
                <a:lnTo>
                  <a:pt x="4199536" y="3075299"/>
                </a:lnTo>
                <a:lnTo>
                  <a:pt x="4155150" y="3085411"/>
                </a:lnTo>
                <a:lnTo>
                  <a:pt x="4109402" y="3091612"/>
                </a:lnTo>
                <a:lnTo>
                  <a:pt x="4062476" y="3093719"/>
                </a:lnTo>
                <a:lnTo>
                  <a:pt x="515619" y="3093719"/>
                </a:lnTo>
                <a:lnTo>
                  <a:pt x="468693" y="3091612"/>
                </a:lnTo>
                <a:lnTo>
                  <a:pt x="422945" y="3085411"/>
                </a:lnTo>
                <a:lnTo>
                  <a:pt x="378559" y="3075299"/>
                </a:lnTo>
                <a:lnTo>
                  <a:pt x="335717" y="3061457"/>
                </a:lnTo>
                <a:lnTo>
                  <a:pt x="294601" y="3044068"/>
                </a:lnTo>
                <a:lnTo>
                  <a:pt x="255392" y="3023314"/>
                </a:lnTo>
                <a:lnTo>
                  <a:pt x="218273" y="2999378"/>
                </a:lnTo>
                <a:lnTo>
                  <a:pt x="183427" y="2972441"/>
                </a:lnTo>
                <a:lnTo>
                  <a:pt x="151034" y="2942685"/>
                </a:lnTo>
                <a:lnTo>
                  <a:pt x="121278" y="2910292"/>
                </a:lnTo>
                <a:lnTo>
                  <a:pt x="94341" y="2875446"/>
                </a:lnTo>
                <a:lnTo>
                  <a:pt x="70405" y="2838327"/>
                </a:lnTo>
                <a:lnTo>
                  <a:pt x="49651" y="2799118"/>
                </a:lnTo>
                <a:lnTo>
                  <a:pt x="32262" y="2758002"/>
                </a:lnTo>
                <a:lnTo>
                  <a:pt x="18420" y="2715160"/>
                </a:lnTo>
                <a:lnTo>
                  <a:pt x="8308" y="2670774"/>
                </a:lnTo>
                <a:lnTo>
                  <a:pt x="2107" y="2625026"/>
                </a:lnTo>
                <a:lnTo>
                  <a:pt x="0" y="2578099"/>
                </a:lnTo>
                <a:lnTo>
                  <a:pt x="0" y="51561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3882" y="4480941"/>
            <a:ext cx="395922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Multiple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multiple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clauses.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720"/>
              </a:spcBef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MultiCatch</a:t>
            </a:r>
            <a:r>
              <a:rPr sz="1100" dirty="0">
                <a:latin typeface="Arial MT"/>
                <a:cs typeface="Arial MT"/>
              </a:rPr>
              <a:t> {</a:t>
            </a:r>
            <a:endParaRPr sz="1100">
              <a:latin typeface="Arial MT"/>
              <a:cs typeface="Arial MT"/>
            </a:endParaRPr>
          </a:p>
          <a:p>
            <a:pPr marL="692785" marR="1125220" indent="-16002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static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void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main(String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args[])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923290" marR="121348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int </a:t>
            </a:r>
            <a:r>
              <a:rPr sz="1100" dirty="0">
                <a:latin typeface="Arial MT"/>
                <a:cs typeface="Arial MT"/>
              </a:rPr>
              <a:t>a = args.length;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System.out.println("a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a);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42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a;</a:t>
            </a:r>
            <a:endParaRPr sz="1100">
              <a:latin typeface="Arial MT"/>
              <a:cs typeface="Arial MT"/>
            </a:endParaRPr>
          </a:p>
          <a:p>
            <a:pPr marL="923290" marR="225425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int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c[]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};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c[42]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99;</a:t>
            </a:r>
            <a:endParaRPr sz="1100">
              <a:latin typeface="Arial MT"/>
              <a:cs typeface="Arial MT"/>
            </a:endParaRPr>
          </a:p>
          <a:p>
            <a:pPr marL="1035685" marR="463550" indent="-3429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 </a:t>
            </a:r>
            <a:r>
              <a:rPr sz="1100" spc="-5" dirty="0">
                <a:latin typeface="Arial MT"/>
                <a:cs typeface="Arial MT"/>
              </a:rPr>
              <a:t>catch(ArithmeticException </a:t>
            </a:r>
            <a:r>
              <a:rPr sz="1100" dirty="0">
                <a:latin typeface="Arial MT"/>
                <a:cs typeface="Arial MT"/>
              </a:rPr>
              <a:t>e) {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System.out.println("Divide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e);</a:t>
            </a:r>
            <a:r>
              <a:rPr sz="1100" spc="1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075690" marR="157480" indent="-31432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catch(ArrayIndexOutOfBoundsException </a:t>
            </a:r>
            <a:r>
              <a:rPr sz="1100" dirty="0">
                <a:latin typeface="Arial MT"/>
                <a:cs typeface="Arial MT"/>
              </a:rPr>
              <a:t>e) {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System.out.println("Array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index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oob: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e);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80708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catch(Exception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569595" marR="5080" indent="49657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System.out.println("Generic Exception: </a:t>
            </a:r>
            <a:r>
              <a:rPr sz="1100" dirty="0">
                <a:latin typeface="Arial MT"/>
                <a:cs typeface="Arial MT"/>
              </a:rPr>
              <a:t>" + e); }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System.out.println("After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try/catch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blocks.");</a:t>
            </a:r>
            <a:endParaRPr sz="11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000" spc="-5" dirty="0">
                <a:latin typeface="Arial MT"/>
                <a:cs typeface="Arial MT"/>
              </a:rPr>
              <a:t>Output: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  <a:p>
            <a:pPr marL="469900" marR="57594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Divide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java.lang.ArithmeticException: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/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zero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After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try/catch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4947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Multiple-catch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7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single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multiple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only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precaution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list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multiple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10" dirty="0">
                <a:latin typeface="Arial MT"/>
                <a:cs typeface="Arial MT"/>
              </a:rPr>
              <a:t> 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related 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classing.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means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child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multi-catch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ArithmeticException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 of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Throwable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hence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combined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multi-catch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2095" y="5766815"/>
            <a:ext cx="4579620" cy="3095625"/>
          </a:xfrm>
          <a:custGeom>
            <a:avLst/>
            <a:gdLst/>
            <a:ahLst/>
            <a:cxnLst/>
            <a:rect l="l" t="t" r="r" b="b"/>
            <a:pathLst>
              <a:path w="4579620" h="3095625">
                <a:moveTo>
                  <a:pt x="0" y="515874"/>
                </a:moveTo>
                <a:lnTo>
                  <a:pt x="2108" y="468926"/>
                </a:lnTo>
                <a:lnTo>
                  <a:pt x="8313" y="423157"/>
                </a:lnTo>
                <a:lnTo>
                  <a:pt x="18430" y="378751"/>
                </a:lnTo>
                <a:lnTo>
                  <a:pt x="32279" y="335888"/>
                </a:lnTo>
                <a:lnTo>
                  <a:pt x="49677" y="294751"/>
                </a:lnTo>
                <a:lnTo>
                  <a:pt x="70442" y="255524"/>
                </a:lnTo>
                <a:lnTo>
                  <a:pt x="94391" y="218386"/>
                </a:lnTo>
                <a:lnTo>
                  <a:pt x="121343" y="183522"/>
                </a:lnTo>
                <a:lnTo>
                  <a:pt x="151114" y="151114"/>
                </a:lnTo>
                <a:lnTo>
                  <a:pt x="183522" y="121343"/>
                </a:lnTo>
                <a:lnTo>
                  <a:pt x="218386" y="94391"/>
                </a:lnTo>
                <a:lnTo>
                  <a:pt x="255524" y="70442"/>
                </a:lnTo>
                <a:lnTo>
                  <a:pt x="294751" y="49677"/>
                </a:lnTo>
                <a:lnTo>
                  <a:pt x="335888" y="32279"/>
                </a:lnTo>
                <a:lnTo>
                  <a:pt x="378751" y="18430"/>
                </a:lnTo>
                <a:lnTo>
                  <a:pt x="423157" y="8313"/>
                </a:lnTo>
                <a:lnTo>
                  <a:pt x="468926" y="2108"/>
                </a:lnTo>
                <a:lnTo>
                  <a:pt x="515874" y="0"/>
                </a:lnTo>
                <a:lnTo>
                  <a:pt x="4063746" y="0"/>
                </a:lnTo>
                <a:lnTo>
                  <a:pt x="4110693" y="2108"/>
                </a:lnTo>
                <a:lnTo>
                  <a:pt x="4156462" y="8313"/>
                </a:lnTo>
                <a:lnTo>
                  <a:pt x="4200868" y="18430"/>
                </a:lnTo>
                <a:lnTo>
                  <a:pt x="4243731" y="32279"/>
                </a:lnTo>
                <a:lnTo>
                  <a:pt x="4284868" y="49677"/>
                </a:lnTo>
                <a:lnTo>
                  <a:pt x="4324095" y="70442"/>
                </a:lnTo>
                <a:lnTo>
                  <a:pt x="4361233" y="94391"/>
                </a:lnTo>
                <a:lnTo>
                  <a:pt x="4396097" y="121343"/>
                </a:lnTo>
                <a:lnTo>
                  <a:pt x="4428505" y="151114"/>
                </a:lnTo>
                <a:lnTo>
                  <a:pt x="4458276" y="183522"/>
                </a:lnTo>
                <a:lnTo>
                  <a:pt x="4485228" y="218386"/>
                </a:lnTo>
                <a:lnTo>
                  <a:pt x="4509177" y="255524"/>
                </a:lnTo>
                <a:lnTo>
                  <a:pt x="4529942" y="294751"/>
                </a:lnTo>
                <a:lnTo>
                  <a:pt x="4547340" y="335888"/>
                </a:lnTo>
                <a:lnTo>
                  <a:pt x="4561189" y="378751"/>
                </a:lnTo>
                <a:lnTo>
                  <a:pt x="4571306" y="423157"/>
                </a:lnTo>
                <a:lnTo>
                  <a:pt x="4577511" y="468926"/>
                </a:lnTo>
                <a:lnTo>
                  <a:pt x="4579620" y="515874"/>
                </a:lnTo>
                <a:lnTo>
                  <a:pt x="4579620" y="2579357"/>
                </a:lnTo>
                <a:lnTo>
                  <a:pt x="4577511" y="2626312"/>
                </a:lnTo>
                <a:lnTo>
                  <a:pt x="4571306" y="2672087"/>
                </a:lnTo>
                <a:lnTo>
                  <a:pt x="4561189" y="2716498"/>
                </a:lnTo>
                <a:lnTo>
                  <a:pt x="4547340" y="2759365"/>
                </a:lnTo>
                <a:lnTo>
                  <a:pt x="4529942" y="2800503"/>
                </a:lnTo>
                <a:lnTo>
                  <a:pt x="4509177" y="2839733"/>
                </a:lnTo>
                <a:lnTo>
                  <a:pt x="4485228" y="2876870"/>
                </a:lnTo>
                <a:lnTo>
                  <a:pt x="4458276" y="2911734"/>
                </a:lnTo>
                <a:lnTo>
                  <a:pt x="4428505" y="2944142"/>
                </a:lnTo>
                <a:lnTo>
                  <a:pt x="4396097" y="2973912"/>
                </a:lnTo>
                <a:lnTo>
                  <a:pt x="4361233" y="3000862"/>
                </a:lnTo>
                <a:lnTo>
                  <a:pt x="4324096" y="3024809"/>
                </a:lnTo>
                <a:lnTo>
                  <a:pt x="4284868" y="3045572"/>
                </a:lnTo>
                <a:lnTo>
                  <a:pt x="4243731" y="3062968"/>
                </a:lnTo>
                <a:lnTo>
                  <a:pt x="4200868" y="3076815"/>
                </a:lnTo>
                <a:lnTo>
                  <a:pt x="4156462" y="3086932"/>
                </a:lnTo>
                <a:lnTo>
                  <a:pt x="4110693" y="3093135"/>
                </a:lnTo>
                <a:lnTo>
                  <a:pt x="4063746" y="3095244"/>
                </a:lnTo>
                <a:lnTo>
                  <a:pt x="515874" y="3095244"/>
                </a:lnTo>
                <a:lnTo>
                  <a:pt x="468926" y="3093135"/>
                </a:lnTo>
                <a:lnTo>
                  <a:pt x="423157" y="3086932"/>
                </a:lnTo>
                <a:lnTo>
                  <a:pt x="378751" y="3076815"/>
                </a:lnTo>
                <a:lnTo>
                  <a:pt x="335888" y="3062968"/>
                </a:lnTo>
                <a:lnTo>
                  <a:pt x="294751" y="3045572"/>
                </a:lnTo>
                <a:lnTo>
                  <a:pt x="255524" y="3024809"/>
                </a:lnTo>
                <a:lnTo>
                  <a:pt x="218386" y="3000862"/>
                </a:lnTo>
                <a:lnTo>
                  <a:pt x="183522" y="2973912"/>
                </a:lnTo>
                <a:lnTo>
                  <a:pt x="151114" y="2944142"/>
                </a:lnTo>
                <a:lnTo>
                  <a:pt x="121343" y="2911734"/>
                </a:lnTo>
                <a:lnTo>
                  <a:pt x="94391" y="2876870"/>
                </a:lnTo>
                <a:lnTo>
                  <a:pt x="70442" y="2839733"/>
                </a:lnTo>
                <a:lnTo>
                  <a:pt x="49677" y="2800503"/>
                </a:lnTo>
                <a:lnTo>
                  <a:pt x="32279" y="2759365"/>
                </a:lnTo>
                <a:lnTo>
                  <a:pt x="18430" y="2716498"/>
                </a:lnTo>
                <a:lnTo>
                  <a:pt x="8313" y="2672087"/>
                </a:lnTo>
                <a:lnTo>
                  <a:pt x="2108" y="2626312"/>
                </a:lnTo>
                <a:lnTo>
                  <a:pt x="0" y="2579357"/>
                </a:lnTo>
                <a:lnTo>
                  <a:pt x="0" y="51587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7173" y="6208902"/>
            <a:ext cx="3090545" cy="220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 MT"/>
                <a:cs typeface="Arial MT"/>
              </a:rPr>
              <a:t>class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MultiCatch</a:t>
            </a:r>
            <a:r>
              <a:rPr sz="1100" dirty="0">
                <a:latin typeface="Arial MT"/>
                <a:cs typeface="Arial MT"/>
              </a:rPr>
              <a:t> {</a:t>
            </a:r>
            <a:endParaRPr sz="1100">
              <a:latin typeface="Arial MT"/>
              <a:cs typeface="Arial MT"/>
            </a:endParaRPr>
          </a:p>
          <a:p>
            <a:pPr marL="327025" marR="622935" indent="-16065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public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static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void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main(String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args[])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556895" marR="71183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int </a:t>
            </a:r>
            <a:r>
              <a:rPr sz="1100" dirty="0">
                <a:latin typeface="Arial MT"/>
                <a:cs typeface="Arial MT"/>
              </a:rPr>
              <a:t>a = args.length;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System.out.println("a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a);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42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/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a;</a:t>
            </a:r>
            <a:endParaRPr sz="1100">
              <a:latin typeface="Arial MT"/>
              <a:cs typeface="Arial MT"/>
            </a:endParaRPr>
          </a:p>
          <a:p>
            <a:pPr marL="556895" marR="175323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int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c[]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};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c[42]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99;</a:t>
            </a:r>
            <a:endParaRPr sz="1100">
              <a:latin typeface="Arial MT"/>
              <a:cs typeface="Arial MT"/>
            </a:endParaRPr>
          </a:p>
          <a:p>
            <a:pPr marL="32702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catch(ArithmeticException</a:t>
            </a:r>
            <a:r>
              <a:rPr sz="1100" spc="3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|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Throwable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66992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System.out.println(“Exception: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"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+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e);</a:t>
            </a:r>
            <a:endParaRPr sz="1100">
              <a:latin typeface="Arial MT"/>
              <a:cs typeface="Arial MT"/>
            </a:endParaRPr>
          </a:p>
          <a:p>
            <a:pPr marL="4318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System.out.println("After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try/catch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blocks.");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09259" y="7275576"/>
            <a:ext cx="1103630" cy="585470"/>
            <a:chOff x="5509259" y="7275576"/>
            <a:chExt cx="1103630" cy="585470"/>
          </a:xfrm>
        </p:grpSpPr>
        <p:sp>
          <p:nvSpPr>
            <p:cNvPr id="8" name="object 8"/>
            <p:cNvSpPr/>
            <p:nvPr/>
          </p:nvSpPr>
          <p:spPr>
            <a:xfrm>
              <a:off x="5519165" y="7285482"/>
              <a:ext cx="1083945" cy="565785"/>
            </a:xfrm>
            <a:custGeom>
              <a:avLst/>
              <a:gdLst/>
              <a:ahLst/>
              <a:cxnLst/>
              <a:rect l="l" t="t" r="r" b="b"/>
              <a:pathLst>
                <a:path w="1083945" h="565784">
                  <a:moveTo>
                    <a:pt x="741934" y="0"/>
                  </a:moveTo>
                  <a:lnTo>
                    <a:pt x="574929" y="113665"/>
                  </a:lnTo>
                  <a:lnTo>
                    <a:pt x="487680" y="49403"/>
                  </a:lnTo>
                  <a:lnTo>
                    <a:pt x="428879" y="167005"/>
                  </a:lnTo>
                  <a:lnTo>
                    <a:pt x="225806" y="94869"/>
                  </a:lnTo>
                  <a:lnTo>
                    <a:pt x="269494" y="204597"/>
                  </a:lnTo>
                  <a:lnTo>
                    <a:pt x="58800" y="216535"/>
                  </a:lnTo>
                  <a:lnTo>
                    <a:pt x="197358" y="303403"/>
                  </a:lnTo>
                  <a:lnTo>
                    <a:pt x="0" y="337058"/>
                  </a:lnTo>
                  <a:lnTo>
                    <a:pt x="167005" y="402336"/>
                  </a:lnTo>
                  <a:lnTo>
                    <a:pt x="64516" y="466598"/>
                  </a:lnTo>
                  <a:lnTo>
                    <a:pt x="241046" y="477393"/>
                  </a:lnTo>
                  <a:lnTo>
                    <a:pt x="246634" y="565404"/>
                  </a:lnTo>
                  <a:lnTo>
                    <a:pt x="377571" y="474472"/>
                  </a:lnTo>
                  <a:lnTo>
                    <a:pt x="436372" y="516001"/>
                  </a:lnTo>
                  <a:lnTo>
                    <a:pt x="495173" y="454660"/>
                  </a:lnTo>
                  <a:lnTo>
                    <a:pt x="582549" y="493268"/>
                  </a:lnTo>
                  <a:lnTo>
                    <a:pt x="610997" y="417068"/>
                  </a:lnTo>
                  <a:lnTo>
                    <a:pt x="749554" y="454660"/>
                  </a:lnTo>
                  <a:lnTo>
                    <a:pt x="734441" y="375666"/>
                  </a:lnTo>
                  <a:lnTo>
                    <a:pt x="946912" y="409194"/>
                  </a:lnTo>
                  <a:lnTo>
                    <a:pt x="821689" y="322199"/>
                  </a:lnTo>
                  <a:lnTo>
                    <a:pt x="916559" y="295529"/>
                  </a:lnTo>
                  <a:lnTo>
                    <a:pt x="852043" y="246126"/>
                  </a:lnTo>
                  <a:lnTo>
                    <a:pt x="1083564" y="173990"/>
                  </a:lnTo>
                  <a:lnTo>
                    <a:pt x="821689" y="170942"/>
                  </a:lnTo>
                  <a:lnTo>
                    <a:pt x="903351" y="83058"/>
                  </a:lnTo>
                  <a:lnTo>
                    <a:pt x="728599" y="151257"/>
                  </a:lnTo>
                  <a:lnTo>
                    <a:pt x="74193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19165" y="7285482"/>
              <a:ext cx="1083945" cy="565785"/>
            </a:xfrm>
            <a:custGeom>
              <a:avLst/>
              <a:gdLst/>
              <a:ahLst/>
              <a:cxnLst/>
              <a:rect l="l" t="t" r="r" b="b"/>
              <a:pathLst>
                <a:path w="1083945" h="565784">
                  <a:moveTo>
                    <a:pt x="574929" y="113665"/>
                  </a:moveTo>
                  <a:lnTo>
                    <a:pt x="741934" y="0"/>
                  </a:lnTo>
                  <a:lnTo>
                    <a:pt x="728599" y="151257"/>
                  </a:lnTo>
                  <a:lnTo>
                    <a:pt x="903351" y="83058"/>
                  </a:lnTo>
                  <a:lnTo>
                    <a:pt x="821689" y="170942"/>
                  </a:lnTo>
                  <a:lnTo>
                    <a:pt x="1083564" y="173990"/>
                  </a:lnTo>
                  <a:lnTo>
                    <a:pt x="852043" y="246126"/>
                  </a:lnTo>
                  <a:lnTo>
                    <a:pt x="916559" y="295529"/>
                  </a:lnTo>
                  <a:lnTo>
                    <a:pt x="821689" y="322199"/>
                  </a:lnTo>
                  <a:lnTo>
                    <a:pt x="946912" y="409194"/>
                  </a:lnTo>
                  <a:lnTo>
                    <a:pt x="734441" y="375666"/>
                  </a:lnTo>
                  <a:lnTo>
                    <a:pt x="749554" y="454660"/>
                  </a:lnTo>
                  <a:lnTo>
                    <a:pt x="610997" y="417068"/>
                  </a:lnTo>
                  <a:lnTo>
                    <a:pt x="582549" y="493268"/>
                  </a:lnTo>
                  <a:lnTo>
                    <a:pt x="495173" y="454660"/>
                  </a:lnTo>
                  <a:lnTo>
                    <a:pt x="436372" y="516001"/>
                  </a:lnTo>
                  <a:lnTo>
                    <a:pt x="377571" y="474472"/>
                  </a:lnTo>
                  <a:lnTo>
                    <a:pt x="246634" y="565404"/>
                  </a:lnTo>
                  <a:lnTo>
                    <a:pt x="241046" y="477393"/>
                  </a:lnTo>
                  <a:lnTo>
                    <a:pt x="64516" y="466598"/>
                  </a:lnTo>
                  <a:lnTo>
                    <a:pt x="167005" y="402336"/>
                  </a:lnTo>
                  <a:lnTo>
                    <a:pt x="0" y="337058"/>
                  </a:lnTo>
                  <a:lnTo>
                    <a:pt x="197358" y="303403"/>
                  </a:lnTo>
                  <a:lnTo>
                    <a:pt x="58800" y="216535"/>
                  </a:lnTo>
                  <a:lnTo>
                    <a:pt x="269494" y="204597"/>
                  </a:lnTo>
                  <a:lnTo>
                    <a:pt x="225806" y="94869"/>
                  </a:lnTo>
                  <a:lnTo>
                    <a:pt x="428879" y="167005"/>
                  </a:lnTo>
                  <a:lnTo>
                    <a:pt x="487680" y="49403"/>
                  </a:lnTo>
                  <a:lnTo>
                    <a:pt x="574929" y="11366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71717" y="7461884"/>
            <a:ext cx="4368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Error!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580255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 previous page.</a:t>
            </a:r>
            <a:endParaRPr sz="1000">
              <a:latin typeface="Arial MT"/>
              <a:cs typeface="Arial MT"/>
            </a:endParaRPr>
          </a:p>
          <a:p>
            <a:pPr marL="12700" marR="58419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last catch block is a generic catch block,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can catch all kinds 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generalized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appear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last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 in the list of catch blocks. If </a:t>
            </a:r>
            <a:r>
              <a:rPr sz="1000" dirty="0">
                <a:latin typeface="Arial MT"/>
                <a:cs typeface="Arial MT"/>
              </a:rPr>
              <a:t>first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5" dirty="0">
                <a:latin typeface="Arial MT"/>
                <a:cs typeface="Arial MT"/>
              </a:rPr>
              <a:t>blocks cannot handle the exception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thrown,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</a:t>
            </a:r>
            <a:r>
              <a:rPr sz="1000" spc="-10" dirty="0">
                <a:latin typeface="Arial MT"/>
                <a:cs typeface="Arial MT"/>
              </a:rPr>
              <a:t>definitely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handled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generic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Try </a:t>
            </a:r>
            <a:r>
              <a:rPr sz="1000" spc="-5" dirty="0">
                <a:latin typeface="Arial MT"/>
                <a:cs typeface="Arial MT"/>
              </a:rPr>
              <a:t>and catch blocks can be nested and if inner catch blocks are unable to </a:t>
            </a:r>
            <a:r>
              <a:rPr sz="1000" spc="-10" dirty="0">
                <a:latin typeface="Arial MT"/>
                <a:cs typeface="Arial MT"/>
              </a:rPr>
              <a:t>handle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exception,</a:t>
            </a:r>
            <a:r>
              <a:rPr sz="1000" spc="-10" dirty="0">
                <a:latin typeface="Arial MT"/>
                <a:cs typeface="Arial MT"/>
              </a:rPr>
              <a:t> it’s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escalated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blocks.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continues until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 of the catch blocks handles the exception or all the try statements 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exhausted.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09-26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361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Throwing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possible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explicitly,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statement.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0626"/>
              <a:ext cx="4800600" cy="34807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09-27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33595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Throwing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035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 program gets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First,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exception context and then calls proc( ).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proc( 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then sets up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another </a:t>
            </a:r>
            <a:r>
              <a:rPr sz="1000" spc="-10" dirty="0">
                <a:latin typeface="Arial MT"/>
                <a:cs typeface="Arial MT"/>
              </a:rPr>
              <a:t>exception-handling </a:t>
            </a:r>
            <a:r>
              <a:rPr sz="1000" spc="-5" dirty="0">
                <a:latin typeface="Arial MT"/>
                <a:cs typeface="Arial MT"/>
              </a:rPr>
              <a:t>context and immediately throws a new instance 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FileNotFoundException,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is caught on the next line.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exception is then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rethrown.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resulting output: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Caught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inside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demoproc.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Recaught: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java.lang.FileNotFoundException: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 marR="38290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illustrates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0" dirty="0">
                <a:latin typeface="Arial MT"/>
                <a:cs typeface="Arial MT"/>
              </a:rPr>
              <a:t> one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10" dirty="0">
                <a:latin typeface="Arial MT"/>
                <a:cs typeface="Arial MT"/>
              </a:rPr>
              <a:t>Java’s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standard</a:t>
            </a:r>
            <a:r>
              <a:rPr sz="1000" spc="-10" dirty="0">
                <a:latin typeface="Arial MT"/>
                <a:cs typeface="Arial MT"/>
              </a:rPr>
              <a:t> exception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Example: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29146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throw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FileNotFoundException();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Here, new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used to construct an instance of FileNotFoundException. </a:t>
            </a:r>
            <a:r>
              <a:rPr sz="1000" spc="-10" dirty="0">
                <a:latin typeface="Arial MT"/>
                <a:cs typeface="Arial MT"/>
              </a:rPr>
              <a:t>All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10" dirty="0">
                <a:latin typeface="Arial MT"/>
                <a:cs typeface="Arial MT"/>
              </a:rPr>
              <a:t>Java’s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built-in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run-time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least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constructors: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 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takes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string parameter.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3788" y="6550152"/>
            <a:ext cx="3251200" cy="268605"/>
          </a:xfrm>
          <a:custGeom>
            <a:avLst/>
            <a:gdLst/>
            <a:ahLst/>
            <a:cxnLst/>
            <a:rect l="l" t="t" r="r" b="b"/>
            <a:pathLst>
              <a:path w="3251200" h="268604">
                <a:moveTo>
                  <a:pt x="0" y="44704"/>
                </a:moveTo>
                <a:lnTo>
                  <a:pt x="3520" y="27324"/>
                </a:lnTo>
                <a:lnTo>
                  <a:pt x="13112" y="13112"/>
                </a:lnTo>
                <a:lnTo>
                  <a:pt x="27324" y="3520"/>
                </a:lnTo>
                <a:lnTo>
                  <a:pt x="44704" y="0"/>
                </a:lnTo>
                <a:lnTo>
                  <a:pt x="3205988" y="0"/>
                </a:lnTo>
                <a:lnTo>
                  <a:pt x="3223367" y="3520"/>
                </a:lnTo>
                <a:lnTo>
                  <a:pt x="3237579" y="13112"/>
                </a:lnTo>
                <a:lnTo>
                  <a:pt x="3247171" y="27324"/>
                </a:lnTo>
                <a:lnTo>
                  <a:pt x="3250691" y="44704"/>
                </a:lnTo>
                <a:lnTo>
                  <a:pt x="3250691" y="223520"/>
                </a:lnTo>
                <a:lnTo>
                  <a:pt x="3247171" y="240899"/>
                </a:lnTo>
                <a:lnTo>
                  <a:pt x="3237579" y="255111"/>
                </a:lnTo>
                <a:lnTo>
                  <a:pt x="3223367" y="264703"/>
                </a:lnTo>
                <a:lnTo>
                  <a:pt x="3205988" y="268224"/>
                </a:lnTo>
                <a:lnTo>
                  <a:pt x="44704" y="268224"/>
                </a:lnTo>
                <a:lnTo>
                  <a:pt x="27324" y="264703"/>
                </a:lnTo>
                <a:lnTo>
                  <a:pt x="13112" y="255111"/>
                </a:lnTo>
                <a:lnTo>
                  <a:pt x="3520" y="240899"/>
                </a:lnTo>
                <a:lnTo>
                  <a:pt x="0" y="223520"/>
                </a:lnTo>
                <a:lnTo>
                  <a:pt x="0" y="447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09-28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4476" y="5995415"/>
            <a:ext cx="4064635" cy="800100"/>
          </a:xfrm>
          <a:custGeom>
            <a:avLst/>
            <a:gdLst/>
            <a:ahLst/>
            <a:cxnLst/>
            <a:rect l="l" t="t" r="r" b="b"/>
            <a:pathLst>
              <a:path w="4064635" h="800100">
                <a:moveTo>
                  <a:pt x="0" y="133350"/>
                </a:moveTo>
                <a:lnTo>
                  <a:pt x="6797" y="91196"/>
                </a:lnTo>
                <a:lnTo>
                  <a:pt x="25725" y="54589"/>
                </a:lnTo>
                <a:lnTo>
                  <a:pt x="54589" y="25725"/>
                </a:lnTo>
                <a:lnTo>
                  <a:pt x="91196" y="6797"/>
                </a:lnTo>
                <a:lnTo>
                  <a:pt x="133350" y="0"/>
                </a:lnTo>
                <a:lnTo>
                  <a:pt x="3931158" y="0"/>
                </a:lnTo>
                <a:lnTo>
                  <a:pt x="3973311" y="6797"/>
                </a:lnTo>
                <a:lnTo>
                  <a:pt x="4009918" y="25725"/>
                </a:lnTo>
                <a:lnTo>
                  <a:pt x="4038782" y="54589"/>
                </a:lnTo>
                <a:lnTo>
                  <a:pt x="4057710" y="91196"/>
                </a:lnTo>
                <a:lnTo>
                  <a:pt x="4064508" y="133350"/>
                </a:lnTo>
                <a:lnTo>
                  <a:pt x="4064508" y="666750"/>
                </a:lnTo>
                <a:lnTo>
                  <a:pt x="4057710" y="708903"/>
                </a:lnTo>
                <a:lnTo>
                  <a:pt x="4038782" y="745510"/>
                </a:lnTo>
                <a:lnTo>
                  <a:pt x="4009918" y="774374"/>
                </a:lnTo>
                <a:lnTo>
                  <a:pt x="3973311" y="793302"/>
                </a:lnTo>
                <a:lnTo>
                  <a:pt x="3931158" y="800100"/>
                </a:lnTo>
                <a:lnTo>
                  <a:pt x="133350" y="800100"/>
                </a:lnTo>
                <a:lnTo>
                  <a:pt x="91196" y="793302"/>
                </a:lnTo>
                <a:lnTo>
                  <a:pt x="54589" y="774374"/>
                </a:lnTo>
                <a:lnTo>
                  <a:pt x="25725" y="745510"/>
                </a:lnTo>
                <a:lnTo>
                  <a:pt x="6797" y="708903"/>
                </a:lnTo>
                <a:lnTo>
                  <a:pt x="0" y="666750"/>
                </a:lnTo>
                <a:lnTo>
                  <a:pt x="0" y="1333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3882" y="4480941"/>
            <a:ext cx="461645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Clause: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2128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 a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capable of causing an exception that it does not handle, it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 this </a:t>
            </a:r>
            <a:r>
              <a:rPr sz="1000" spc="-10" dirty="0">
                <a:latin typeface="Arial MT"/>
                <a:cs typeface="Arial MT"/>
              </a:rPr>
              <a:t>behavior </a:t>
            </a:r>
            <a:r>
              <a:rPr sz="1000" dirty="0">
                <a:latin typeface="Arial MT"/>
                <a:cs typeface="Arial MT"/>
              </a:rPr>
              <a:t>so </a:t>
            </a:r>
            <a:r>
              <a:rPr sz="1000" spc="-5" dirty="0">
                <a:latin typeface="Arial MT"/>
                <a:cs typeface="Arial MT"/>
              </a:rPr>
              <a:t>that callers of 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can guard themselves against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exception. This can be </a:t>
            </a:r>
            <a:r>
              <a:rPr sz="1000" spc="-10" dirty="0">
                <a:latin typeface="Arial MT"/>
                <a:cs typeface="Arial MT"/>
              </a:rPr>
              <a:t>achieved </a:t>
            </a:r>
            <a:r>
              <a:rPr sz="1000" spc="-5" dirty="0">
                <a:latin typeface="Arial MT"/>
                <a:cs typeface="Arial MT"/>
              </a:rPr>
              <a:t>by using the Throws clause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the method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declaration.</a:t>
            </a:r>
            <a:endParaRPr sz="1000">
              <a:latin typeface="Arial MT"/>
              <a:cs typeface="Arial MT"/>
            </a:endParaRPr>
          </a:p>
          <a:p>
            <a:pPr marL="12700" marR="16764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Throws clause can throw multiple exceptions separated by </a:t>
            </a:r>
            <a:r>
              <a:rPr sz="1000" dirty="0">
                <a:latin typeface="Arial MT"/>
                <a:cs typeface="Arial MT"/>
              </a:rPr>
              <a:t>commas. </a:t>
            </a:r>
            <a:r>
              <a:rPr sz="1000" spc="-5" dirty="0">
                <a:latin typeface="Arial MT"/>
                <a:cs typeface="Arial MT"/>
              </a:rPr>
              <a:t>It lists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might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Here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generated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running 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622300" marR="935355" indent="-306705">
              <a:lnSpc>
                <a:spcPct val="100000"/>
              </a:lnSpc>
            </a:pPr>
            <a:r>
              <a:rPr sz="1100" spc="-5" dirty="0">
                <a:latin typeface="Arial MT"/>
                <a:cs typeface="Arial MT"/>
              </a:rPr>
              <a:t>Exception in </a:t>
            </a:r>
            <a:r>
              <a:rPr sz="1100" dirty="0">
                <a:latin typeface="Arial MT"/>
                <a:cs typeface="Arial MT"/>
              </a:rPr>
              <a:t>thread "main"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java.lang.ArrayIndexOutOfBoundsException: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100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3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ThrowsDemo.doWork(ThrowsDemo.java:11) </a:t>
            </a:r>
            <a:r>
              <a:rPr sz="1100" dirty="0">
                <a:latin typeface="Arial MT"/>
                <a:cs typeface="Arial MT"/>
              </a:rPr>
              <a:t> at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ThrowsDemo.main(ThrowsDemo.java:4)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Throws clause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added to an </a:t>
            </a:r>
            <a:r>
              <a:rPr sz="1000" spc="-10" dirty="0">
                <a:latin typeface="Arial MT"/>
                <a:cs typeface="Arial MT"/>
              </a:rPr>
              <a:t>application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indicate </a:t>
            </a:r>
            <a:r>
              <a:rPr sz="1000" spc="-5" dirty="0">
                <a:latin typeface="Arial MT"/>
                <a:cs typeface="Arial MT"/>
              </a:rPr>
              <a:t>to the rest of the program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this </a:t>
            </a:r>
            <a:r>
              <a:rPr sz="1000" dirty="0">
                <a:latin typeface="Arial MT"/>
                <a:cs typeface="Arial MT"/>
              </a:rPr>
              <a:t>method may </a:t>
            </a:r>
            <a:r>
              <a:rPr sz="1000" spc="-5" dirty="0">
                <a:latin typeface="Arial MT"/>
                <a:cs typeface="Arial MT"/>
              </a:rPr>
              <a:t>throw an ArithmeticException. Clients of </a:t>
            </a:r>
            <a:r>
              <a:rPr sz="1000" dirty="0">
                <a:latin typeface="Arial MT"/>
                <a:cs typeface="Arial MT"/>
              </a:rPr>
              <a:t>method doWork()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thus </a:t>
            </a:r>
            <a:r>
              <a:rPr sz="1000" dirty="0">
                <a:latin typeface="Arial MT"/>
                <a:cs typeface="Arial MT"/>
              </a:rPr>
              <a:t>informed </a:t>
            </a:r>
            <a:r>
              <a:rPr sz="1000" spc="-5" dirty="0">
                <a:latin typeface="Arial MT"/>
                <a:cs typeface="Arial MT"/>
              </a:rPr>
              <a:t>that the </a:t>
            </a:r>
            <a:r>
              <a:rPr sz="1000" dirty="0">
                <a:latin typeface="Arial MT"/>
                <a:cs typeface="Arial MT"/>
              </a:rPr>
              <a:t>method may </a:t>
            </a:r>
            <a:r>
              <a:rPr sz="1000" spc="-5" dirty="0">
                <a:latin typeface="Arial MT"/>
                <a:cs typeface="Arial MT"/>
              </a:rPr>
              <a:t>throw an ArithmeticException and that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caught.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09-29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59803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User-Specific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3652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your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own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inherit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preferably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meaning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 exception.</a:t>
            </a:r>
            <a:endParaRPr sz="1000">
              <a:latin typeface="Arial MT"/>
              <a:cs typeface="Arial MT"/>
            </a:endParaRPr>
          </a:p>
          <a:p>
            <a:pPr marL="12700" marR="88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Define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Exception.</a:t>
            </a:r>
            <a:r>
              <a:rPr sz="1000" spc="-10" dirty="0">
                <a:latin typeface="Arial MT"/>
                <a:cs typeface="Arial MT"/>
              </a:rPr>
              <a:t> Your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don’t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 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actually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anything—it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their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existence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system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allows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Exception class does not define any methods of its </a:t>
            </a:r>
            <a:r>
              <a:rPr sz="1000" spc="-10" dirty="0">
                <a:latin typeface="Arial MT"/>
                <a:cs typeface="Arial MT"/>
              </a:rPr>
              <a:t>own. </a:t>
            </a:r>
            <a:r>
              <a:rPr sz="1000" spc="-5" dirty="0">
                <a:latin typeface="Arial MT"/>
                <a:cs typeface="Arial MT"/>
              </a:rPr>
              <a:t>It does,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course, inherit those methods provided by Throwable. </a:t>
            </a:r>
            <a:r>
              <a:rPr sz="1000" dirty="0">
                <a:latin typeface="Arial MT"/>
                <a:cs typeface="Arial MT"/>
              </a:rPr>
              <a:t>Thus, </a:t>
            </a:r>
            <a:r>
              <a:rPr sz="1000" spc="-5" dirty="0">
                <a:latin typeface="Arial MT"/>
                <a:cs typeface="Arial MT"/>
              </a:rPr>
              <a:t>all exceptions,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including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those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Throwable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available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them.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useful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toString(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):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containing 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description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exception. This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called by println( )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outputting a Throwable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object.</a:t>
            </a:r>
            <a:endParaRPr sz="1000">
              <a:latin typeface="Arial MT"/>
              <a:cs typeface="Arial MT"/>
            </a:endParaRPr>
          </a:p>
          <a:p>
            <a:pPr marL="12700" marR="38227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String getMessage( ): This exception returns a description of the exception.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printStackTrace(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displays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trace.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09-30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4935" y="1242060"/>
            <a:ext cx="4632960" cy="4381500"/>
          </a:xfrm>
          <a:custGeom>
            <a:avLst/>
            <a:gdLst/>
            <a:ahLst/>
            <a:cxnLst/>
            <a:rect l="l" t="t" r="r" b="b"/>
            <a:pathLst>
              <a:path w="4632959" h="4381500">
                <a:moveTo>
                  <a:pt x="0" y="161417"/>
                </a:moveTo>
                <a:lnTo>
                  <a:pt x="5765" y="118503"/>
                </a:lnTo>
                <a:lnTo>
                  <a:pt x="22036" y="79944"/>
                </a:lnTo>
                <a:lnTo>
                  <a:pt x="47275" y="47275"/>
                </a:lnTo>
                <a:lnTo>
                  <a:pt x="79944" y="22036"/>
                </a:lnTo>
                <a:lnTo>
                  <a:pt x="118503" y="5765"/>
                </a:lnTo>
                <a:lnTo>
                  <a:pt x="161416" y="0"/>
                </a:lnTo>
                <a:lnTo>
                  <a:pt x="4471543" y="0"/>
                </a:lnTo>
                <a:lnTo>
                  <a:pt x="4514456" y="5765"/>
                </a:lnTo>
                <a:lnTo>
                  <a:pt x="4553015" y="22036"/>
                </a:lnTo>
                <a:lnTo>
                  <a:pt x="4585684" y="47275"/>
                </a:lnTo>
                <a:lnTo>
                  <a:pt x="4610923" y="79944"/>
                </a:lnTo>
                <a:lnTo>
                  <a:pt x="4627194" y="118503"/>
                </a:lnTo>
                <a:lnTo>
                  <a:pt x="4632960" y="161417"/>
                </a:lnTo>
                <a:lnTo>
                  <a:pt x="4632960" y="4220083"/>
                </a:lnTo>
                <a:lnTo>
                  <a:pt x="4627194" y="4262996"/>
                </a:lnTo>
                <a:lnTo>
                  <a:pt x="4610923" y="4301555"/>
                </a:lnTo>
                <a:lnTo>
                  <a:pt x="4585684" y="4334224"/>
                </a:lnTo>
                <a:lnTo>
                  <a:pt x="4553015" y="4359463"/>
                </a:lnTo>
                <a:lnTo>
                  <a:pt x="4514456" y="4375734"/>
                </a:lnTo>
                <a:lnTo>
                  <a:pt x="4471543" y="4381500"/>
                </a:lnTo>
                <a:lnTo>
                  <a:pt x="161416" y="4381500"/>
                </a:lnTo>
                <a:lnTo>
                  <a:pt x="118503" y="4375734"/>
                </a:lnTo>
                <a:lnTo>
                  <a:pt x="79944" y="4359463"/>
                </a:lnTo>
                <a:lnTo>
                  <a:pt x="47275" y="4334224"/>
                </a:lnTo>
                <a:lnTo>
                  <a:pt x="22036" y="4301555"/>
                </a:lnTo>
                <a:lnTo>
                  <a:pt x="5765" y="4262996"/>
                </a:lnTo>
                <a:lnTo>
                  <a:pt x="0" y="4220083"/>
                </a:lnTo>
                <a:lnTo>
                  <a:pt x="0" y="16141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3882" y="593598"/>
            <a:ext cx="4478655" cy="70364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</a:t>
            </a:r>
            <a:r>
              <a:rPr sz="1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Specific</a:t>
            </a:r>
            <a:r>
              <a:rPr sz="1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Exception (Contd.):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spc="-5" dirty="0">
                <a:latin typeface="Arial MT"/>
                <a:cs typeface="Arial MT"/>
              </a:rPr>
              <a:t>Example: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 MT"/>
              <a:cs typeface="Arial MT"/>
            </a:endParaRPr>
          </a:p>
          <a:p>
            <a:pPr marL="1936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import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java.util.*;</a:t>
            </a:r>
            <a:endParaRPr sz="1000">
              <a:latin typeface="Arial MT"/>
              <a:cs typeface="Arial MT"/>
            </a:endParaRPr>
          </a:p>
          <a:p>
            <a:pPr marL="826769" marR="1575435" indent="-1752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age;</a:t>
            </a:r>
            <a:endParaRPr sz="1000">
              <a:latin typeface="Arial MT"/>
              <a:cs typeface="Arial MT"/>
            </a:endParaRPr>
          </a:p>
          <a:p>
            <a:pPr marL="1035050" marR="2466340" indent="-20891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AgeException(int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a)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 a;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826769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toString()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651510" marR="1567815" indent="3835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-10" dirty="0">
                <a:latin typeface="Arial MT"/>
                <a:cs typeface="Arial MT"/>
              </a:rPr>
              <a:t> age+"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invalid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age";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 }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826769" marR="2926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S</a:t>
            </a:r>
            <a:r>
              <a:rPr sz="1000" spc="-5" dirty="0">
                <a:latin typeface="Arial MT"/>
                <a:cs typeface="Arial MT"/>
              </a:rPr>
              <a:t>tr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ng n</a:t>
            </a:r>
            <a:r>
              <a:rPr sz="1000" spc="-10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e;  int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age;</a:t>
            </a:r>
            <a:endParaRPr sz="1000">
              <a:latin typeface="Arial MT"/>
              <a:cs typeface="Arial MT"/>
            </a:endParaRPr>
          </a:p>
          <a:p>
            <a:pPr marL="1070610" marR="1209675" indent="-24384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getDetails()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AgeException {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System.out.println("Enter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name:");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Scanner sc=new Scanner(System.in);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name=sc.next();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System.out.println("Enter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age:");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age=sc.nextInt();</a:t>
            </a:r>
            <a:endParaRPr sz="1000">
              <a:latin typeface="Arial MT"/>
              <a:cs typeface="Arial MT"/>
            </a:endParaRPr>
          </a:p>
          <a:p>
            <a:pPr marL="10706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(age&lt;16)</a:t>
            </a:r>
            <a:endParaRPr sz="1000">
              <a:latin typeface="Arial MT"/>
              <a:cs typeface="Arial MT"/>
            </a:endParaRPr>
          </a:p>
          <a:p>
            <a:pPr marL="12103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throw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AgeException(age);</a:t>
            </a:r>
            <a:endParaRPr sz="1000">
              <a:latin typeface="Arial MT"/>
              <a:cs typeface="Arial MT"/>
            </a:endParaRPr>
          </a:p>
          <a:p>
            <a:pPr marL="6864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}}</a:t>
            </a:r>
            <a:endParaRPr sz="1000">
              <a:latin typeface="Arial MT"/>
              <a:cs typeface="Arial MT"/>
            </a:endParaRPr>
          </a:p>
          <a:p>
            <a:pPr marL="6515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ExceptionDemo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1035050" marR="1564640" indent="-20891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args[])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 {</a:t>
            </a:r>
            <a:endParaRPr sz="1000">
              <a:latin typeface="Arial MT"/>
              <a:cs typeface="Arial MT"/>
            </a:endParaRPr>
          </a:p>
          <a:p>
            <a:pPr marL="1210310" marR="219837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emp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e=new </a:t>
            </a:r>
            <a:r>
              <a:rPr sz="1000" spc="-5" dirty="0">
                <a:latin typeface="Arial MT"/>
                <a:cs typeface="Arial MT"/>
              </a:rPr>
              <a:t>emp();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e.getDetails();</a:t>
            </a:r>
            <a:endParaRPr sz="1000">
              <a:latin typeface="Arial MT"/>
              <a:cs typeface="Arial MT"/>
            </a:endParaRPr>
          </a:p>
          <a:p>
            <a:pPr marL="1245870" marR="1911985" indent="-2108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}catch (AgeException e) {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e);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6515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ts val="1080"/>
              </a:lnSpc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 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Exception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b="1" spc="-10" dirty="0">
                <a:latin typeface="Arial"/>
                <a:cs typeface="Arial"/>
              </a:rPr>
              <a:t>AgeException</a:t>
            </a:r>
            <a:r>
              <a:rPr sz="1000" spc="-10" dirty="0">
                <a:latin typeface="Arial MT"/>
                <a:cs typeface="Arial MT"/>
              </a:rPr>
              <a:t>.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overloaded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toString(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) </a:t>
            </a:r>
            <a:r>
              <a:rPr sz="1000" b="1" spc="-265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displays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value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ExceptionDemo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invokes </a:t>
            </a:r>
            <a:r>
              <a:rPr sz="1000" b="1" spc="-5" dirty="0">
                <a:latin typeface="Arial"/>
                <a:cs typeface="Arial"/>
              </a:rPr>
              <a:t>getDetails()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b="1" spc="-5" dirty="0">
                <a:latin typeface="Arial"/>
                <a:cs typeface="Arial"/>
              </a:rPr>
              <a:t>emp </a:t>
            </a:r>
            <a:r>
              <a:rPr sz="1000" spc="-5" dirty="0">
                <a:latin typeface="Arial MT"/>
                <a:cs typeface="Arial MT"/>
              </a:rPr>
              <a:t>class.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b="1" spc="-5" dirty="0">
                <a:latin typeface="Arial"/>
                <a:cs typeface="Arial"/>
              </a:rPr>
              <a:t>getDetails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throws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b="1" spc="-10" dirty="0">
                <a:latin typeface="Arial"/>
                <a:cs typeface="Arial"/>
              </a:rPr>
              <a:t>AgeException</a:t>
            </a:r>
            <a:r>
              <a:rPr sz="1000" b="1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age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16.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main(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)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 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handler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AgeException</a:t>
            </a:r>
            <a:r>
              <a:rPr sz="1000" spc="-5" dirty="0">
                <a:latin typeface="Arial MT"/>
                <a:cs typeface="Arial MT"/>
              </a:rPr>
              <a:t>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getDetails().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  <a:spcBef>
                <a:spcPts val="944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generated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follows:</a:t>
            </a:r>
            <a:endParaRPr sz="1000">
              <a:latin typeface="Arial MT"/>
              <a:cs typeface="Arial MT"/>
            </a:endParaRPr>
          </a:p>
          <a:p>
            <a:pPr marL="12700" marR="3416935">
              <a:lnSpc>
                <a:spcPts val="1080"/>
              </a:lnSpc>
              <a:spcBef>
                <a:spcPts val="75"/>
              </a:spcBef>
            </a:pPr>
            <a:r>
              <a:rPr sz="1000" b="1" spc="-5" dirty="0">
                <a:latin typeface="Arial"/>
                <a:cs typeface="Arial"/>
              </a:rPr>
              <a:t>Enter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your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name:</a:t>
            </a:r>
            <a:endParaRPr sz="1000">
              <a:latin typeface="Arial"/>
              <a:cs typeface="Arial"/>
            </a:endParaRPr>
          </a:p>
          <a:p>
            <a:pPr marL="12700" marR="3416935">
              <a:lnSpc>
                <a:spcPts val="1080"/>
              </a:lnSpc>
            </a:pPr>
            <a:r>
              <a:rPr sz="1000" b="1" spc="-5" dirty="0">
                <a:latin typeface="Arial"/>
                <a:cs typeface="Arial"/>
              </a:rPr>
              <a:t>Suman</a:t>
            </a:r>
            <a:endParaRPr sz="1000">
              <a:latin typeface="Arial"/>
              <a:cs typeface="Arial"/>
            </a:endParaRPr>
          </a:p>
          <a:p>
            <a:pPr marL="12700" marR="3529329">
              <a:lnSpc>
                <a:spcPts val="1080"/>
              </a:lnSpc>
            </a:pPr>
            <a:r>
              <a:rPr sz="1000" b="1" spc="-5" dirty="0">
                <a:latin typeface="Arial"/>
                <a:cs typeface="Arial"/>
              </a:rPr>
              <a:t>Enter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your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age:</a:t>
            </a:r>
            <a:endParaRPr sz="1000">
              <a:latin typeface="Arial"/>
              <a:cs typeface="Arial"/>
            </a:endParaRPr>
          </a:p>
          <a:p>
            <a:pPr marL="12700" marR="3529329">
              <a:lnSpc>
                <a:spcPts val="1080"/>
              </a:lnSpc>
            </a:pPr>
            <a:r>
              <a:rPr sz="1000" b="1" spc="-10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065"/>
              </a:lnSpc>
            </a:pPr>
            <a:r>
              <a:rPr sz="1000" b="1" spc="-5" dirty="0">
                <a:latin typeface="Arial"/>
                <a:cs typeface="Arial"/>
              </a:rPr>
              <a:t>12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is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an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invalid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09-31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1679" y="4430267"/>
            <a:ext cx="4799330" cy="3281679"/>
          </a:xfrm>
          <a:custGeom>
            <a:avLst/>
            <a:gdLst/>
            <a:ahLst/>
            <a:cxnLst/>
            <a:rect l="l" t="t" r="r" b="b"/>
            <a:pathLst>
              <a:path w="4799330" h="3281679">
                <a:moveTo>
                  <a:pt x="0" y="234823"/>
                </a:moveTo>
                <a:lnTo>
                  <a:pt x="4771" y="187504"/>
                </a:lnTo>
                <a:lnTo>
                  <a:pt x="18456" y="143428"/>
                </a:lnTo>
                <a:lnTo>
                  <a:pt x="40109" y="103540"/>
                </a:lnTo>
                <a:lnTo>
                  <a:pt x="68786" y="68786"/>
                </a:lnTo>
                <a:lnTo>
                  <a:pt x="103540" y="40109"/>
                </a:lnTo>
                <a:lnTo>
                  <a:pt x="143428" y="18456"/>
                </a:lnTo>
                <a:lnTo>
                  <a:pt x="187504" y="4771"/>
                </a:lnTo>
                <a:lnTo>
                  <a:pt x="234822" y="0"/>
                </a:lnTo>
                <a:lnTo>
                  <a:pt x="4564253" y="0"/>
                </a:lnTo>
                <a:lnTo>
                  <a:pt x="4611571" y="4771"/>
                </a:lnTo>
                <a:lnTo>
                  <a:pt x="4655647" y="18456"/>
                </a:lnTo>
                <a:lnTo>
                  <a:pt x="4695535" y="40109"/>
                </a:lnTo>
                <a:lnTo>
                  <a:pt x="4730289" y="68786"/>
                </a:lnTo>
                <a:lnTo>
                  <a:pt x="4758966" y="103540"/>
                </a:lnTo>
                <a:lnTo>
                  <a:pt x="4780619" y="143428"/>
                </a:lnTo>
                <a:lnTo>
                  <a:pt x="4794304" y="187504"/>
                </a:lnTo>
                <a:lnTo>
                  <a:pt x="4799076" y="234823"/>
                </a:lnTo>
                <a:lnTo>
                  <a:pt x="4799076" y="3046349"/>
                </a:lnTo>
                <a:lnTo>
                  <a:pt x="4794304" y="3093667"/>
                </a:lnTo>
                <a:lnTo>
                  <a:pt x="4780619" y="3137743"/>
                </a:lnTo>
                <a:lnTo>
                  <a:pt x="4758966" y="3177631"/>
                </a:lnTo>
                <a:lnTo>
                  <a:pt x="4730289" y="3212385"/>
                </a:lnTo>
                <a:lnTo>
                  <a:pt x="4695535" y="3241062"/>
                </a:lnTo>
                <a:lnTo>
                  <a:pt x="4655647" y="3262715"/>
                </a:lnTo>
                <a:lnTo>
                  <a:pt x="4611571" y="3276400"/>
                </a:lnTo>
                <a:lnTo>
                  <a:pt x="4564253" y="3281172"/>
                </a:lnTo>
                <a:lnTo>
                  <a:pt x="234822" y="3281172"/>
                </a:lnTo>
                <a:lnTo>
                  <a:pt x="187504" y="3276400"/>
                </a:lnTo>
                <a:lnTo>
                  <a:pt x="143428" y="3262715"/>
                </a:lnTo>
                <a:lnTo>
                  <a:pt x="103540" y="3241062"/>
                </a:lnTo>
                <a:lnTo>
                  <a:pt x="68786" y="3212385"/>
                </a:lnTo>
                <a:lnTo>
                  <a:pt x="40109" y="3177631"/>
                </a:lnTo>
                <a:lnTo>
                  <a:pt x="18456" y="3137743"/>
                </a:lnTo>
                <a:lnTo>
                  <a:pt x="4771" y="3093667"/>
                </a:lnTo>
                <a:lnTo>
                  <a:pt x="0" y="3046349"/>
                </a:lnTo>
                <a:lnTo>
                  <a:pt x="0" y="2348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4460" y="4608322"/>
            <a:ext cx="4118610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1460500" indent="-24384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class ApplicationException extends Exception {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detail;</a:t>
            </a:r>
            <a:endParaRPr sz="1000">
              <a:latin typeface="Arial MT"/>
              <a:cs typeface="Arial MT"/>
            </a:endParaRPr>
          </a:p>
          <a:p>
            <a:pPr marL="255904" marR="10782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ApplicationException(int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a) { detail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=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a;</a:t>
            </a:r>
            <a:r>
              <a:rPr sz="1000" spc="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ApplicationException(String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args)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super(args);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255904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toString()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{return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"ApplicationException["+detail+"]";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476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476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431800" marR="824865" indent="-2444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10" dirty="0">
                <a:latin typeface="Arial MT"/>
                <a:cs typeface="Arial MT"/>
              </a:rPr>
              <a:t> 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compute(int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a) throws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ApplicationException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System.out.println("called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compute("+a+")");</a:t>
            </a:r>
            <a:endParaRPr sz="1000">
              <a:latin typeface="Arial MT"/>
              <a:cs typeface="Arial MT"/>
            </a:endParaRPr>
          </a:p>
          <a:p>
            <a:pPr marL="4318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(a&gt;10)</a:t>
            </a:r>
            <a:r>
              <a:rPr sz="1000" spc="285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"/>
                <a:cs typeface="Arial"/>
              </a:rPr>
              <a:t>throw new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ApplicationException(a);</a:t>
            </a:r>
            <a:endParaRPr sz="10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System.out.println("Normal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Exit");</a:t>
            </a:r>
            <a:endParaRPr sz="10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327025" marR="1905635" indent="-13906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void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main(String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arg[])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{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 {</a:t>
            </a:r>
            <a:endParaRPr sz="100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compute(1);</a:t>
            </a:r>
            <a:endParaRPr sz="100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compute(20);</a:t>
            </a:r>
            <a:endParaRPr sz="1000">
              <a:latin typeface="Arial MT"/>
              <a:cs typeface="Arial MT"/>
            </a:endParaRPr>
          </a:p>
          <a:p>
            <a:pPr marL="32702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}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(ApplicationException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e) {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System.out.println("caught</a:t>
            </a:r>
            <a:r>
              <a:rPr sz="1000" spc="28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"+e);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3270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4832" y="7801356"/>
            <a:ext cx="3496310" cy="8642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Output:</a:t>
            </a:r>
            <a:endParaRPr sz="10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compute(1)</a:t>
            </a:r>
            <a:endParaRPr sz="10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Normal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Exit</a:t>
            </a:r>
            <a:endParaRPr sz="10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compute(20)</a:t>
            </a:r>
            <a:endParaRPr sz="10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caught</a:t>
            </a:r>
            <a:r>
              <a:rPr sz="1000" spc="2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ApplicationException[20]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09-32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45135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Arial MT"/>
                <a:cs typeface="Arial MT"/>
              </a:rPr>
              <a:t>Why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Handling?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3081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 </a:t>
            </a:r>
            <a:r>
              <a:rPr sz="1000" spc="-10" dirty="0">
                <a:latin typeface="Arial MT"/>
                <a:cs typeface="Arial MT"/>
              </a:rPr>
              <a:t>was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designed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understanding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 occur,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unexpected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events happened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programmer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prepared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worst.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preferred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10" dirty="0">
                <a:latin typeface="Arial MT"/>
                <a:cs typeface="Arial MT"/>
              </a:rPr>
              <a:t>handling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conditions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handling, </a:t>
            </a:r>
            <a:r>
              <a:rPr sz="1000" spc="-5" dirty="0">
                <a:latin typeface="Arial MT"/>
                <a:cs typeface="Arial MT"/>
              </a:rPr>
              <a:t>an approach that </a:t>
            </a:r>
            <a:r>
              <a:rPr sz="1000" spc="-10" dirty="0">
                <a:latin typeface="Arial MT"/>
                <a:cs typeface="Arial MT"/>
              </a:rPr>
              <a:t>separates </a:t>
            </a:r>
            <a:r>
              <a:rPr sz="1000" spc="-5" dirty="0">
                <a:latin typeface="Arial MT"/>
                <a:cs typeface="Arial MT"/>
              </a:rPr>
              <a:t>a program’s normal code from its </a:t>
            </a:r>
            <a:r>
              <a:rPr sz="1000" dirty="0">
                <a:latin typeface="Arial MT"/>
                <a:cs typeface="Arial MT"/>
              </a:rPr>
              <a:t>error-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83604" y="8834904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Page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09-</a:t>
            </a:r>
            <a:fld id="{81D60167-4931-47E6-BA6A-407CBD079E47}" type="slidenum">
              <a:rPr sz="1100" dirty="0">
                <a:latin typeface="Arial MT"/>
                <a:cs typeface="Arial MT"/>
              </a:rPr>
              <a:t>3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09-33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31690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Avoid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empty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blocks:</a:t>
            </a:r>
            <a:endParaRPr sz="1000">
              <a:latin typeface="Arial MT"/>
              <a:cs typeface="Arial MT"/>
            </a:endParaRPr>
          </a:p>
          <a:p>
            <a:pPr marR="76835" algn="ct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Most contend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usually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preferable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empty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endParaRPr sz="1000">
              <a:latin typeface="Arial MT"/>
              <a:cs typeface="Arial MT"/>
            </a:endParaRPr>
          </a:p>
          <a:p>
            <a:pPr marR="97790" algn="ctr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When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occurs,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nothing happens,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fails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unknown</a:t>
            </a:r>
            <a:endParaRPr sz="1000">
              <a:latin typeface="Arial MT"/>
              <a:cs typeface="Arial MT"/>
            </a:endParaRPr>
          </a:p>
          <a:p>
            <a:pPr marR="4111625" algn="ct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reasons.</a:t>
            </a:r>
            <a:endParaRPr sz="1000">
              <a:latin typeface="Arial MT"/>
              <a:cs typeface="Arial MT"/>
            </a:endParaRPr>
          </a:p>
          <a:p>
            <a:pPr marL="12700" marR="70485" indent="20827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 example, if a problem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spc="-5" dirty="0">
                <a:latin typeface="Arial MT"/>
                <a:cs typeface="Arial MT"/>
              </a:rPr>
              <a:t>user input is detected and an exception 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 as a result, then </a:t>
            </a:r>
            <a:r>
              <a:rPr sz="1000" dirty="0">
                <a:latin typeface="Arial MT"/>
                <a:cs typeface="Arial MT"/>
              </a:rPr>
              <a:t>merely </a:t>
            </a:r>
            <a:r>
              <a:rPr sz="1000" spc="-5" dirty="0">
                <a:latin typeface="Arial MT"/>
                <a:cs typeface="Arial MT"/>
              </a:rPr>
              <a:t>informing the user of the problem </a:t>
            </a:r>
            <a:r>
              <a:rPr sz="1000" dirty="0">
                <a:latin typeface="Arial MT"/>
                <a:cs typeface="Arial MT"/>
              </a:rPr>
              <a:t>might </a:t>
            </a:r>
            <a:r>
              <a:rPr sz="1000" spc="-5" dirty="0">
                <a:latin typeface="Arial MT"/>
                <a:cs typeface="Arial MT"/>
              </a:rPr>
              <a:t>be all that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required. 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message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might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 </a:t>
            </a:r>
            <a:r>
              <a:rPr sz="1000" spc="-10" dirty="0">
                <a:latin typeface="Arial MT"/>
                <a:cs typeface="Arial MT"/>
              </a:rPr>
              <a:t>Age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range 0..120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Avoid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generic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endParaRPr sz="1000">
              <a:latin typeface="Arial MT"/>
              <a:cs typeface="Arial MT"/>
            </a:endParaRPr>
          </a:p>
          <a:p>
            <a:pPr marL="22097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specific 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12700" marR="167005" indent="20827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spc="-10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 clause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header,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 as </a:t>
            </a:r>
            <a:r>
              <a:rPr sz="1000" spc="-10" dirty="0">
                <a:latin typeface="Arial MT"/>
                <a:cs typeface="Arial MT"/>
              </a:rPr>
              <a:t>possible.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group together related exceptions in a generic exception class - that </a:t>
            </a:r>
            <a:r>
              <a:rPr sz="1000" spc="-10" dirty="0">
                <a:latin typeface="Arial MT"/>
                <a:cs typeface="Arial MT"/>
              </a:rPr>
              <a:t>would </a:t>
            </a:r>
            <a:r>
              <a:rPr sz="1000" spc="-5" dirty="0">
                <a:latin typeface="Arial MT"/>
                <a:cs typeface="Arial MT"/>
              </a:rPr>
              <a:t> represent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loss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possibly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important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information.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Use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release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like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database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connection,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closing a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socket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connection,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others.</a:t>
            </a:r>
            <a:endParaRPr sz="1000">
              <a:latin typeface="Arial MT"/>
              <a:cs typeface="Arial MT"/>
            </a:endParaRPr>
          </a:p>
          <a:p>
            <a:pPr marL="12700" marR="205104" indent="20827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 prevents resource leaks even </a:t>
            </a:r>
            <a:r>
              <a:rPr sz="1000" spc="-10" dirty="0">
                <a:latin typeface="Arial MT"/>
                <a:cs typeface="Arial MT"/>
              </a:rPr>
              <a:t>if </a:t>
            </a:r>
            <a:r>
              <a:rPr sz="1000" spc="-5" dirty="0">
                <a:latin typeface="Arial MT"/>
                <a:cs typeface="Arial MT"/>
              </a:rPr>
              <a:t>an exception occurs.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Finally block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irrespective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09-34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28515" cy="353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730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Avoid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Unnecessary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time-consuming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it's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necessary to do so. For example,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might define a method such as the one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shown </a:t>
            </a:r>
            <a:r>
              <a:rPr sz="1000" spc="-5" dirty="0">
                <a:latin typeface="Arial MT"/>
                <a:cs typeface="Arial MT"/>
              </a:rPr>
              <a:t>here that returns an object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a list until there are no </a:t>
            </a:r>
            <a:r>
              <a:rPr sz="1000" dirty="0">
                <a:latin typeface="Arial MT"/>
                <a:cs typeface="Arial MT"/>
              </a:rPr>
              <a:t>more </a:t>
            </a:r>
            <a:r>
              <a:rPr sz="1000" spc="-5" dirty="0">
                <a:latin typeface="Arial MT"/>
                <a:cs typeface="Arial MT"/>
              </a:rPr>
              <a:t>in the list. If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invoked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there are no objects remaining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the list, 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NoMoreObjectsException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getNextObject()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NoMoreObjectsException {</a:t>
            </a:r>
            <a:endParaRPr sz="1000">
              <a:latin typeface="Arial MT"/>
              <a:cs typeface="Arial MT"/>
            </a:endParaRPr>
          </a:p>
          <a:p>
            <a:pPr marL="5397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//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...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 MT"/>
              <a:cs typeface="Arial MT"/>
            </a:endParaRPr>
          </a:p>
          <a:p>
            <a:pPr marL="12700" marR="121920" indent="208279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Instead of throwing a NoMoreObjectsException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there are no objects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remaining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might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execute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quickly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occurs.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Finalize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reliable: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Garbage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collector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JVM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 </a:t>
            </a:r>
            <a:r>
              <a:rPr sz="1000" spc="-5" dirty="0">
                <a:latin typeface="Arial MT"/>
                <a:cs typeface="Arial MT"/>
              </a:rPr>
              <a:t> 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</a:t>
            </a:r>
            <a:r>
              <a:rPr sz="1000" spc="-10" dirty="0">
                <a:latin typeface="Arial MT"/>
                <a:cs typeface="Arial MT"/>
              </a:rPr>
              <a:t> 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garbage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collector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invoked,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thus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finalize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executed.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avoid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releasing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resources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important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again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finalize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8776" y="5926835"/>
            <a:ext cx="4356100" cy="607060"/>
          </a:xfrm>
          <a:custGeom>
            <a:avLst/>
            <a:gdLst/>
            <a:ahLst/>
            <a:cxnLst/>
            <a:rect l="l" t="t" r="r" b="b"/>
            <a:pathLst>
              <a:path w="4356100" h="607059">
                <a:moveTo>
                  <a:pt x="0" y="101091"/>
                </a:moveTo>
                <a:lnTo>
                  <a:pt x="7937" y="61722"/>
                </a:lnTo>
                <a:lnTo>
                  <a:pt x="29591" y="29591"/>
                </a:lnTo>
                <a:lnTo>
                  <a:pt x="61722" y="7937"/>
                </a:lnTo>
                <a:lnTo>
                  <a:pt x="101092" y="0"/>
                </a:lnTo>
                <a:lnTo>
                  <a:pt x="4254500" y="0"/>
                </a:lnTo>
                <a:lnTo>
                  <a:pt x="4293870" y="7937"/>
                </a:lnTo>
                <a:lnTo>
                  <a:pt x="4326001" y="29590"/>
                </a:lnTo>
                <a:lnTo>
                  <a:pt x="4347654" y="61721"/>
                </a:lnTo>
                <a:lnTo>
                  <a:pt x="4355592" y="101091"/>
                </a:lnTo>
                <a:lnTo>
                  <a:pt x="4355592" y="505459"/>
                </a:lnTo>
                <a:lnTo>
                  <a:pt x="4347654" y="544829"/>
                </a:lnTo>
                <a:lnTo>
                  <a:pt x="4326001" y="576960"/>
                </a:lnTo>
                <a:lnTo>
                  <a:pt x="4293870" y="598614"/>
                </a:lnTo>
                <a:lnTo>
                  <a:pt x="4254500" y="606551"/>
                </a:lnTo>
                <a:lnTo>
                  <a:pt x="101092" y="606551"/>
                </a:lnTo>
                <a:lnTo>
                  <a:pt x="61722" y="598614"/>
                </a:lnTo>
                <a:lnTo>
                  <a:pt x="29591" y="576960"/>
                </a:lnTo>
                <a:lnTo>
                  <a:pt x="7937" y="544829"/>
                </a:lnTo>
                <a:lnTo>
                  <a:pt x="0" y="505459"/>
                </a:lnTo>
                <a:lnTo>
                  <a:pt x="0" y="1010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09-35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4883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remember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 finalizers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ignored.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667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While </a:t>
            </a:r>
            <a:r>
              <a:rPr sz="1000" spc="-5" dirty="0">
                <a:latin typeface="Arial MT"/>
                <a:cs typeface="Arial MT"/>
              </a:rPr>
              <a:t>using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calls, </a:t>
            </a:r>
            <a:r>
              <a:rPr sz="1000" spc="-15" dirty="0">
                <a:latin typeface="Arial MT"/>
                <a:cs typeface="Arial MT"/>
              </a:rPr>
              <a:t>always </a:t>
            </a:r>
            <a:r>
              <a:rPr sz="1000" spc="-5" dirty="0">
                <a:latin typeface="Arial MT"/>
                <a:cs typeface="Arial MT"/>
              </a:rPr>
              <a:t>handle the exceptions in 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10" dirty="0">
                <a:latin typeface="Arial MT"/>
                <a:cs typeface="Arial MT"/>
              </a:rPr>
              <a:t>where </a:t>
            </a:r>
            <a:r>
              <a:rPr sz="1000" spc="-5" dirty="0">
                <a:latin typeface="Arial MT"/>
                <a:cs typeface="Arial MT"/>
              </a:rPr>
              <a:t>they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occur.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spc="-10" dirty="0">
                <a:latin typeface="Arial MT"/>
                <a:cs typeface="Arial MT"/>
              </a:rPr>
              <a:t>allow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propagate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calling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unless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specifically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required. 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efficient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 them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locally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propagate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takes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1493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Do not use Exception handling in loops. It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better to place loops inside the try or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 vice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versa.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 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Uncheck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Exception:</a:t>
            </a:r>
            <a:endParaRPr sz="1000">
              <a:latin typeface="Arial MT"/>
              <a:cs typeface="Arial MT"/>
            </a:endParaRPr>
          </a:p>
          <a:p>
            <a:pPr marL="12700" marR="5080" indent="20827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 the client can</a:t>
            </a:r>
            <a:r>
              <a:rPr sz="1000" dirty="0">
                <a:latin typeface="Arial MT"/>
                <a:cs typeface="Arial MT"/>
              </a:rPr>
              <a:t> take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alternate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recover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make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a </a:t>
            </a:r>
            <a:r>
              <a:rPr sz="1000" dirty="0">
                <a:latin typeface="Arial MT"/>
                <a:cs typeface="Arial MT"/>
              </a:rPr>
              <a:t>checked </a:t>
            </a:r>
            <a:r>
              <a:rPr sz="1000" spc="-5" dirty="0">
                <a:latin typeface="Arial MT"/>
                <a:cs typeface="Arial MT"/>
              </a:rPr>
              <a:t>exception. If the client cannot do </a:t>
            </a:r>
            <a:r>
              <a:rPr sz="1000" spc="-10" dirty="0">
                <a:latin typeface="Arial MT"/>
                <a:cs typeface="Arial MT"/>
              </a:rPr>
              <a:t>anything </a:t>
            </a:r>
            <a:r>
              <a:rPr sz="1000" spc="-5" dirty="0">
                <a:latin typeface="Arial MT"/>
                <a:cs typeface="Arial MT"/>
              </a:rPr>
              <a:t>useful, then </a:t>
            </a:r>
            <a:r>
              <a:rPr sz="1000" spc="5" dirty="0">
                <a:latin typeface="Arial MT"/>
                <a:cs typeface="Arial MT"/>
              </a:rPr>
              <a:t>make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 unchecked. </a:t>
            </a:r>
            <a:r>
              <a:rPr sz="1000" spc="-10" dirty="0">
                <a:latin typeface="Arial MT"/>
                <a:cs typeface="Arial MT"/>
              </a:rPr>
              <a:t>Being </a:t>
            </a:r>
            <a:r>
              <a:rPr sz="1000" spc="-5" dirty="0">
                <a:latin typeface="Arial MT"/>
                <a:cs typeface="Arial MT"/>
              </a:rPr>
              <a:t>useful </a:t>
            </a:r>
            <a:r>
              <a:rPr sz="1000" dirty="0">
                <a:latin typeface="Arial MT"/>
                <a:cs typeface="Arial MT"/>
              </a:rPr>
              <a:t>means, </a:t>
            </a:r>
            <a:r>
              <a:rPr sz="1000" spc="-5" dirty="0">
                <a:latin typeface="Arial MT"/>
                <a:cs typeface="Arial MT"/>
              </a:rPr>
              <a:t>able to take steps to recover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just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log the exception.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summarize: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40267" y="7133526"/>
          <a:ext cx="4502785" cy="1288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435"/>
                <a:gridCol w="2292350"/>
              </a:tblGrid>
              <a:tr h="525399">
                <a:tc>
                  <a:txBody>
                    <a:bodyPr/>
                    <a:lstStyle/>
                    <a:p>
                      <a:pPr marL="96520" marR="3302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b="1" spc="-5" dirty="0">
                          <a:latin typeface="Arial"/>
                          <a:cs typeface="Arial"/>
                        </a:rPr>
                        <a:t>Client's reaction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exception </a:t>
                      </a:r>
                      <a:r>
                        <a:rPr sz="900" b="1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happens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Exception</a:t>
                      </a:r>
                      <a:r>
                        <a:rPr sz="9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type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381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1.Client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cannot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anything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1.Make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unchecked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exception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368">
                <a:tc>
                  <a:txBody>
                    <a:bodyPr/>
                    <a:lstStyle/>
                    <a:p>
                      <a:pPr marL="96520" marR="3524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spc="-5" dirty="0">
                          <a:latin typeface="Arial MT"/>
                          <a:cs typeface="Arial MT"/>
                        </a:rPr>
                        <a:t>2.Client</a:t>
                      </a:r>
                      <a:r>
                        <a:rPr sz="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will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take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some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useful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recovery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3028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dirty="0">
                          <a:latin typeface="Arial MT"/>
                          <a:cs typeface="Arial MT"/>
                        </a:rPr>
                        <a:t>2.</a:t>
                      </a:r>
                      <a:r>
                        <a:rPr sz="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Make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checked</a:t>
                      </a:r>
                      <a:r>
                        <a:rPr sz="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action</a:t>
                      </a:r>
                      <a:r>
                        <a:rPr sz="9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9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9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sz="9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latin typeface="Arial MT"/>
                          <a:cs typeface="Arial MT"/>
                        </a:rPr>
                        <a:t>exception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09-36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85513"/>
              <a:ext cx="4800600" cy="3393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09-37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09-38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3867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occurs during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disrupts the </a:t>
            </a:r>
            <a:r>
              <a:rPr sz="1000" dirty="0">
                <a:latin typeface="Arial MT"/>
                <a:cs typeface="Arial MT"/>
              </a:rPr>
              <a:t>normal </a:t>
            </a:r>
            <a:r>
              <a:rPr sz="1000" spc="-5" dirty="0">
                <a:latin typeface="Arial MT"/>
                <a:cs typeface="Arial MT"/>
              </a:rPr>
              <a:t>flow of instructions. Exceptions are used as a </a:t>
            </a:r>
            <a:r>
              <a:rPr sz="1000" spc="-10" dirty="0">
                <a:latin typeface="Arial MT"/>
                <a:cs typeface="Arial MT"/>
              </a:rPr>
              <a:t>way </a:t>
            </a:r>
            <a:r>
              <a:rPr sz="1000" spc="-5" dirty="0">
                <a:latin typeface="Arial MT"/>
                <a:cs typeface="Arial MT"/>
              </a:rPr>
              <a:t>to report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occurrence of </a:t>
            </a:r>
            <a:r>
              <a:rPr sz="1000" dirty="0">
                <a:latin typeface="Arial MT"/>
                <a:cs typeface="Arial MT"/>
              </a:rPr>
              <a:t>some </a:t>
            </a:r>
            <a:r>
              <a:rPr sz="1000" spc="-5" dirty="0">
                <a:latin typeface="Arial MT"/>
                <a:cs typeface="Arial MT"/>
              </a:rPr>
              <a:t>exceptional condition. Exception provides a </a:t>
            </a:r>
            <a:r>
              <a:rPr sz="1000" dirty="0">
                <a:latin typeface="Arial MT"/>
                <a:cs typeface="Arial MT"/>
              </a:rPr>
              <a:t>means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communicating information about errors up through a chain of methods until one of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 Java 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similar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 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spc="-10" dirty="0">
                <a:latin typeface="Arial MT"/>
                <a:cs typeface="Arial MT"/>
              </a:rPr>
              <a:t>C++.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3302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exception mechanism is built around the throw-and-catch paradigm. </a:t>
            </a: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 occurs </a:t>
            </a:r>
            <a:r>
              <a:rPr sz="1000" spc="-10" dirty="0">
                <a:latin typeface="Arial MT"/>
                <a:cs typeface="Arial MT"/>
              </a:rPr>
              <a:t>within </a:t>
            </a:r>
            <a:r>
              <a:rPr sz="1000" spc="-5" dirty="0">
                <a:latin typeface="Arial MT"/>
                <a:cs typeface="Arial MT"/>
              </a:rPr>
              <a:t>a Java method, the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creates an exception object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off</a:t>
            </a:r>
            <a:r>
              <a:rPr sz="1000" spc="-5" dirty="0">
                <a:latin typeface="Arial MT"/>
                <a:cs typeface="Arial MT"/>
              </a:rPr>
              <a:t> 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runtime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exception object contains information about the exception,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including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occurred.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take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appropriate action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deal</a:t>
            </a:r>
            <a:r>
              <a:rPr sz="1000" spc="-10" dirty="0">
                <a:latin typeface="Arial MT"/>
                <a:cs typeface="Arial MT"/>
              </a:rPr>
              <a:t> 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exception.</a:t>
            </a:r>
            <a:endParaRPr sz="1000">
              <a:latin typeface="Arial MT"/>
              <a:cs typeface="Arial MT"/>
            </a:endParaRPr>
          </a:p>
          <a:p>
            <a:pPr marL="12700" marR="20193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Java’s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0" dirty="0">
                <a:latin typeface="Arial MT"/>
                <a:cs typeface="Arial MT"/>
              </a:rPr>
              <a:t> handling</a:t>
            </a:r>
            <a:r>
              <a:rPr sz="1000" spc="-5" dirty="0">
                <a:latin typeface="Arial MT"/>
                <a:cs typeface="Arial MT"/>
              </a:rPr>
              <a:t> mechanism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managed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keywords: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try,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catch,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finally.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94034"/>
              <a:ext cx="4800600" cy="35173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83604" y="8834904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Page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09-</a:t>
            </a:r>
            <a:fld id="{81D60167-4931-47E6-BA6A-407CBD079E47}" type="slidenum">
              <a:rPr sz="1100" dirty="0">
                <a:latin typeface="Arial MT"/>
                <a:cs typeface="Arial MT"/>
              </a:rPr>
              <a:t>4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1010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(Contd.):</a:t>
            </a:r>
            <a:endParaRPr sz="1000">
              <a:latin typeface="Arial MT"/>
              <a:cs typeface="Arial MT"/>
            </a:endParaRPr>
          </a:p>
          <a:p>
            <a:pPr marL="12700" marR="590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Normally,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</a:t>
            </a:r>
            <a:r>
              <a:rPr sz="1000" spc="-5" dirty="0">
                <a:latin typeface="Arial MT"/>
                <a:cs typeface="Arial MT"/>
              </a:rPr>
              <a:t>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observe</a:t>
            </a:r>
            <a:r>
              <a:rPr sz="1000" dirty="0">
                <a:latin typeface="Arial MT"/>
                <a:cs typeface="Arial MT"/>
              </a:rPr>
              <a:t> 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occurs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catch this exception (using the catch block), handle the situation gracefully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continue to be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a program. </a:t>
            </a:r>
            <a:r>
              <a:rPr sz="1000" spc="-10" dirty="0">
                <a:latin typeface="Arial MT"/>
                <a:cs typeface="Arial MT"/>
              </a:rPr>
              <a:t>Any </a:t>
            </a:r>
            <a:r>
              <a:rPr sz="1000" spc="-5" dirty="0">
                <a:latin typeface="Arial MT"/>
                <a:cs typeface="Arial MT"/>
              </a:rPr>
              <a:t>code, that </a:t>
            </a:r>
            <a:r>
              <a:rPr sz="1000" spc="-10" dirty="0">
                <a:latin typeface="Arial MT"/>
                <a:cs typeface="Arial MT"/>
              </a:rPr>
              <a:t>absolutely </a:t>
            </a:r>
            <a:r>
              <a:rPr sz="1000" dirty="0">
                <a:latin typeface="Arial MT"/>
                <a:cs typeface="Arial MT"/>
              </a:rPr>
              <a:t>must </a:t>
            </a:r>
            <a:r>
              <a:rPr sz="1000" spc="-5" dirty="0">
                <a:latin typeface="Arial MT"/>
                <a:cs typeface="Arial MT"/>
              </a:rPr>
              <a:t>be executed,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regardless of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 occurred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block.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In the </a:t>
            </a:r>
            <a:r>
              <a:rPr sz="1000" spc="-10" dirty="0">
                <a:latin typeface="Arial MT"/>
                <a:cs typeface="Arial MT"/>
              </a:rPr>
              <a:t>above </a:t>
            </a:r>
            <a:r>
              <a:rPr sz="1000" spc="-5" dirty="0">
                <a:latin typeface="Arial MT"/>
                <a:cs typeface="Arial MT"/>
              </a:rPr>
              <a:t>code </a:t>
            </a:r>
            <a:r>
              <a:rPr sz="1000" dirty="0">
                <a:latin typeface="Arial MT"/>
                <a:cs typeface="Arial MT"/>
              </a:rPr>
              <a:t>fragment, </a:t>
            </a:r>
            <a:r>
              <a:rPr sz="1000" spc="-5" dirty="0">
                <a:latin typeface="Arial MT"/>
                <a:cs typeface="Arial MT"/>
              </a:rPr>
              <a:t>Exception1 and Exception2 are being caught.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 handler ultimately processes an exception that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not caught by </a:t>
            </a:r>
            <a:r>
              <a:rPr sz="1000" spc="-15" dirty="0">
                <a:latin typeface="Arial MT"/>
                <a:cs typeface="Arial MT"/>
              </a:rPr>
              <a:t>your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default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displays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describing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stack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trace 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point at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 occurred.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83604" y="8834904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Page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09-</a:t>
            </a:r>
            <a:fld id="{81D60167-4931-47E6-BA6A-407CBD079E47}" type="slidenum">
              <a:rPr sz="1100" dirty="0">
                <a:latin typeface="Arial MT"/>
                <a:cs typeface="Arial MT"/>
              </a:rPr>
              <a:t>5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23926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Exception:</a:t>
            </a:r>
            <a:endParaRPr sz="1000">
              <a:latin typeface="Arial MT"/>
              <a:cs typeface="Arial MT"/>
            </a:endParaRPr>
          </a:p>
          <a:p>
            <a:pPr marL="291465" marR="994410" indent="-279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Exception in thread "main" java.lang.NullPointerException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 DefaultDemo.main(DefaultDemo.java:5)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because the String Object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not created and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therefore </a:t>
            </a:r>
            <a:r>
              <a:rPr sz="1000" spc="-10" dirty="0">
                <a:latin typeface="Arial MT"/>
                <a:cs typeface="Arial MT"/>
              </a:rPr>
              <a:t>Null. </a:t>
            </a: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are invoked on such referenced objects, a NullPointerException 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thrown!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94034"/>
              <a:ext cx="4800600" cy="35173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83604" y="8834904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Page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09-</a:t>
            </a:r>
            <a:fld id="{81D60167-4931-47E6-BA6A-407CBD079E47}" type="slidenum">
              <a:rPr sz="1100" dirty="0">
                <a:latin typeface="Arial MT"/>
                <a:cs typeface="Arial MT"/>
              </a:rPr>
              <a:t>6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54787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Advantages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Exceptions provide the </a:t>
            </a:r>
            <a:r>
              <a:rPr sz="1000" dirty="0">
                <a:latin typeface="Arial MT"/>
                <a:cs typeface="Arial MT"/>
              </a:rPr>
              <a:t>means </a:t>
            </a:r>
            <a:r>
              <a:rPr sz="1000" spc="-5" dirty="0">
                <a:latin typeface="Arial MT"/>
                <a:cs typeface="Arial MT"/>
              </a:rPr>
              <a:t>to separate the details of </a:t>
            </a:r>
            <a:r>
              <a:rPr sz="1000" spc="-10" dirty="0">
                <a:latin typeface="Arial MT"/>
                <a:cs typeface="Arial MT"/>
              </a:rPr>
              <a:t>what </a:t>
            </a:r>
            <a:r>
              <a:rPr sz="1000" spc="-5" dirty="0">
                <a:latin typeface="Arial MT"/>
                <a:cs typeface="Arial MT"/>
              </a:rPr>
              <a:t>to do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 something exceptional happens,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differs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main </a:t>
            </a:r>
            <a:r>
              <a:rPr sz="1000" spc="-5" dirty="0">
                <a:latin typeface="Arial MT"/>
                <a:cs typeface="Arial MT"/>
              </a:rPr>
              <a:t>logic of a program.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0" dirty="0">
                <a:latin typeface="Arial MT"/>
                <a:cs typeface="Arial MT"/>
              </a:rPr>
              <a:t> snippet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without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handling.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first</a:t>
            </a:r>
            <a:r>
              <a:rPr sz="1000" spc="-10" dirty="0">
                <a:latin typeface="Arial MT"/>
                <a:cs typeface="Arial MT"/>
              </a:rPr>
              <a:t> glance,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seems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enough,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-5" dirty="0">
                <a:latin typeface="Arial MT"/>
                <a:cs typeface="Arial MT"/>
              </a:rPr>
              <a:t> ignores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potential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 MT"/>
                <a:cs typeface="Arial MT"/>
              </a:rPr>
              <a:t>What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happens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can't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opened?</a:t>
            </a:r>
            <a:endParaRPr sz="1000">
              <a:latin typeface="Arial MT"/>
              <a:cs typeface="Arial MT"/>
            </a:endParaRPr>
          </a:p>
          <a:p>
            <a:pPr marL="12700" marR="1272540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What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happens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length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can't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determined?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What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happens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enough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memory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can't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allocated?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What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happens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 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fails?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What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happens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can't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closed?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94034"/>
              <a:ext cx="4800600" cy="35173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83604" y="8834904"/>
            <a:ext cx="69723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Page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09-</a:t>
            </a:r>
            <a:fld id="{81D60167-4931-47E6-BA6A-407CBD079E47}" type="slidenum">
              <a:rPr sz="1100" dirty="0">
                <a:latin typeface="Arial MT"/>
                <a:cs typeface="Arial MT"/>
              </a:rPr>
              <a:t>7</a:t>
            </a:fld>
            <a:endParaRPr sz="1100">
              <a:latin typeface="Arial MT"/>
              <a:cs typeface="Arial M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4439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Hierarchy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206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derived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java.lang.Throwable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Throwable 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top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hierarchy.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Immediately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below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Throwable 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5" dirty="0">
                <a:latin typeface="Arial MT"/>
                <a:cs typeface="Arial MT"/>
              </a:rPr>
              <a:t> subclasses,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categorize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two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distinct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branches.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9017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conditions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catch.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your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own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custom exception </a:t>
            </a:r>
            <a:r>
              <a:rPr sz="1000" spc="-10" dirty="0">
                <a:latin typeface="Arial MT"/>
                <a:cs typeface="Arial MT"/>
              </a:rPr>
              <a:t>types. </a:t>
            </a:r>
            <a:r>
              <a:rPr sz="1000" spc="-5" dirty="0">
                <a:latin typeface="Arial MT"/>
                <a:cs typeface="Arial MT"/>
              </a:rPr>
              <a:t>There is an important subclass of Exception, called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RuntimeException.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Error class: This class defines exceptions that are not expected to be caught under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normal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circumstances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Exceptions of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run-time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system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indicate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having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run-time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environment,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itself. Stack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overflow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error.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09-9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515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spc="3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6117" y="191769"/>
            <a:ext cx="1336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Exception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Handling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3882" y="4480941"/>
            <a:ext cx="46050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Error: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349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Instances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Error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runtime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environment.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rare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usually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fatal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therefore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supposed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handled 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Instances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error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Virtual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Machine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faces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memory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leakage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problem, insufficient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memory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problem,</a:t>
            </a:r>
            <a:r>
              <a:rPr sz="1000" spc="-10" dirty="0">
                <a:latin typeface="Arial MT"/>
                <a:cs typeface="Arial MT"/>
              </a:rPr>
              <a:t> dynamic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linking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failure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"hard" failure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virtual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machine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occurs.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Obviously,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stops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executing.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107" y="714755"/>
            <a:ext cx="4813300" cy="3611879"/>
            <a:chOff x="2007107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203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13203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-55" dirty="0"/>
              <a:t> </a:t>
            </a:r>
            <a:r>
              <a:rPr dirty="0"/>
              <a:t>09-10</a:t>
            </a:r>
          </a:p>
        </p:txBody>
      </p:sp>
      <p:sp>
        <p:nvSpPr>
          <p:cNvPr id="9" name="Rectangle 8"/>
          <p:cNvSpPr/>
          <p:nvPr/>
        </p:nvSpPr>
        <p:spPr>
          <a:xfrm>
            <a:off x="2013203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</TotalTime>
  <Words>4153</Words>
  <Application>Microsoft Office PowerPoint</Application>
  <PresentationFormat>Custom</PresentationFormat>
  <Paragraphs>413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3</cp:revision>
  <dcterms:created xsi:type="dcterms:W3CDTF">2022-03-17T16:02:13Z</dcterms:created>
  <dcterms:modified xsi:type="dcterms:W3CDTF">2022-03-17T16:33:17Z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2022-03-17T00:00:00Z</vt:filetime>
  </property>
</Properties>
</file>