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C9618-F94C-44E4-9AF5-12F9A154D68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7F342-97CB-4A56-8C38-5C295F89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F8A5-33AA-4797-90CE-E8B61A47C128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6874-199E-4ACB-9719-F8BC7A077194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CD9-B418-4872-B568-4C20E3DC0F75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D980-1031-4F56-958B-8F66E1E672DE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860-4D3F-46C5-B512-10AA071D785A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7DC2-6AEF-4E53-AF33-CB53F0048154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3E02-3E4D-4256-AF55-D1DD178E20CF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83E-3184-4EB2-8E0B-019C1EE12C8E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4F80-C639-4B7D-B710-B8AF20C2AD51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7D9F-8F3A-4172-8336-B35EE4C2BD2E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E935-879D-474C-B115-3F44AB88B83D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022E61-A5CB-40C1-9AD0-9ECCA89A9DFA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10-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1283" y="714755"/>
            <a:ext cx="4848225" cy="3611879"/>
            <a:chOff x="1891283" y="714755"/>
            <a:chExt cx="4848225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1670" y="2303434"/>
              <a:ext cx="3476911" cy="11800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97379" y="720851"/>
              <a:ext cx="4836160" cy="3599815"/>
            </a:xfrm>
            <a:custGeom>
              <a:avLst/>
              <a:gdLst/>
              <a:ahLst/>
              <a:cxnLst/>
              <a:rect l="l" t="t" r="r" b="b"/>
              <a:pathLst>
                <a:path w="4836159" h="3599815">
                  <a:moveTo>
                    <a:pt x="0" y="3599688"/>
                  </a:moveTo>
                  <a:lnTo>
                    <a:pt x="4835652" y="3599688"/>
                  </a:lnTo>
                  <a:lnTo>
                    <a:pt x="4835652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4480941"/>
            <a:ext cx="4749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514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Note</a:t>
            </a:r>
            <a:r>
              <a:rPr sz="1000" spc="-5" dirty="0">
                <a:latin typeface="Arial MT"/>
                <a:cs typeface="Arial MT"/>
              </a:rPr>
              <a:t> 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ellipses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(…)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last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Putting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anywhere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else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invalid.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three periods indicate that the final argument </a:t>
            </a:r>
            <a:r>
              <a:rPr sz="100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be passed as an array or as 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sequence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8048" y="714755"/>
            <a:ext cx="4813300" cy="3611879"/>
            <a:chOff x="1908048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1414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7072121"/>
            <a:ext cx="44443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Java </a:t>
            </a:r>
            <a:r>
              <a:rPr sz="1000" spc="-10" dirty="0">
                <a:latin typeface="Arial MT"/>
                <a:cs typeface="Arial MT"/>
              </a:rPr>
              <a:t>Arrays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expose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property called length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returns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length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 </a:t>
            </a:r>
            <a:r>
              <a:rPr sz="1000" spc="-10" dirty="0">
                <a:latin typeface="Arial MT"/>
                <a:cs typeface="Arial MT"/>
              </a:rPr>
              <a:t>array.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O/P: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32</a:t>
            </a:r>
            <a:endParaRPr sz="1000">
              <a:latin typeface="Arial MT"/>
              <a:cs typeface="Arial MT"/>
            </a:endParaRPr>
          </a:p>
          <a:p>
            <a:pPr marL="12700" marR="3714750">
              <a:lnSpc>
                <a:spcPct val="100000"/>
              </a:lnSpc>
              <a:tabLst>
                <a:tab pos="384175" algn="l"/>
              </a:tabLst>
            </a:pPr>
            <a:r>
              <a:rPr sz="1000" dirty="0">
                <a:latin typeface="Arial MT"/>
                <a:cs typeface="Arial MT"/>
              </a:rPr>
              <a:t>j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" dirty="0">
                <a:latin typeface="Arial MT"/>
                <a:cs typeface="Arial MT"/>
              </a:rPr>
              <a:t>ja</a:t>
            </a:r>
            <a:r>
              <a:rPr sz="1000" spc="-1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a 5  Next invoke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26390" algn="l"/>
                <a:tab pos="640080" algn="l"/>
                <a:tab pos="949325" algn="l"/>
                <a:tab pos="1263650" algn="l"/>
              </a:tabLst>
            </a:pPr>
            <a:r>
              <a:rPr sz="1000" spc="-5" dirty="0">
                <a:latin typeface="Arial MT"/>
                <a:cs typeface="Arial MT"/>
              </a:rPr>
              <a:t>a	b	c	d	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2535" y="4530852"/>
            <a:ext cx="4348480" cy="2161540"/>
          </a:xfrm>
          <a:custGeom>
            <a:avLst/>
            <a:gdLst/>
            <a:ahLst/>
            <a:cxnLst/>
            <a:rect l="l" t="t" r="r" b="b"/>
            <a:pathLst>
              <a:path w="4348480" h="2161540">
                <a:moveTo>
                  <a:pt x="0" y="360172"/>
                </a:moveTo>
                <a:lnTo>
                  <a:pt x="3288" y="311306"/>
                </a:lnTo>
                <a:lnTo>
                  <a:pt x="12868" y="264436"/>
                </a:lnTo>
                <a:lnTo>
                  <a:pt x="28309" y="219991"/>
                </a:lnTo>
                <a:lnTo>
                  <a:pt x="49181" y="178402"/>
                </a:lnTo>
                <a:lnTo>
                  <a:pt x="75057" y="140096"/>
                </a:lnTo>
                <a:lnTo>
                  <a:pt x="105505" y="105505"/>
                </a:lnTo>
                <a:lnTo>
                  <a:pt x="140096" y="75057"/>
                </a:lnTo>
                <a:lnTo>
                  <a:pt x="178402" y="49181"/>
                </a:lnTo>
                <a:lnTo>
                  <a:pt x="219991" y="28309"/>
                </a:lnTo>
                <a:lnTo>
                  <a:pt x="264436" y="12868"/>
                </a:lnTo>
                <a:lnTo>
                  <a:pt x="311306" y="3288"/>
                </a:lnTo>
                <a:lnTo>
                  <a:pt x="360171" y="0"/>
                </a:lnTo>
                <a:lnTo>
                  <a:pt x="3987800" y="0"/>
                </a:lnTo>
                <a:lnTo>
                  <a:pt x="4036665" y="3288"/>
                </a:lnTo>
                <a:lnTo>
                  <a:pt x="4083535" y="12868"/>
                </a:lnTo>
                <a:lnTo>
                  <a:pt x="4127980" y="28309"/>
                </a:lnTo>
                <a:lnTo>
                  <a:pt x="4169569" y="49181"/>
                </a:lnTo>
                <a:lnTo>
                  <a:pt x="4207875" y="75057"/>
                </a:lnTo>
                <a:lnTo>
                  <a:pt x="4242466" y="105505"/>
                </a:lnTo>
                <a:lnTo>
                  <a:pt x="4272914" y="140096"/>
                </a:lnTo>
                <a:lnTo>
                  <a:pt x="4298790" y="178402"/>
                </a:lnTo>
                <a:lnTo>
                  <a:pt x="4319662" y="219991"/>
                </a:lnTo>
                <a:lnTo>
                  <a:pt x="4335103" y="264436"/>
                </a:lnTo>
                <a:lnTo>
                  <a:pt x="4344683" y="311306"/>
                </a:lnTo>
                <a:lnTo>
                  <a:pt x="4347972" y="360172"/>
                </a:lnTo>
                <a:lnTo>
                  <a:pt x="4347972" y="1800860"/>
                </a:lnTo>
                <a:lnTo>
                  <a:pt x="4344683" y="1849725"/>
                </a:lnTo>
                <a:lnTo>
                  <a:pt x="4335103" y="1896595"/>
                </a:lnTo>
                <a:lnTo>
                  <a:pt x="4319662" y="1941040"/>
                </a:lnTo>
                <a:lnTo>
                  <a:pt x="4298790" y="1982629"/>
                </a:lnTo>
                <a:lnTo>
                  <a:pt x="4272914" y="2020935"/>
                </a:lnTo>
                <a:lnTo>
                  <a:pt x="4242466" y="2055526"/>
                </a:lnTo>
                <a:lnTo>
                  <a:pt x="4207875" y="2085974"/>
                </a:lnTo>
                <a:lnTo>
                  <a:pt x="4169569" y="2111850"/>
                </a:lnTo>
                <a:lnTo>
                  <a:pt x="4127980" y="2132722"/>
                </a:lnTo>
                <a:lnTo>
                  <a:pt x="4083535" y="2148163"/>
                </a:lnTo>
                <a:lnTo>
                  <a:pt x="4036665" y="2157743"/>
                </a:lnTo>
                <a:lnTo>
                  <a:pt x="3987800" y="2161032"/>
                </a:lnTo>
                <a:lnTo>
                  <a:pt x="360171" y="2161032"/>
                </a:lnTo>
                <a:lnTo>
                  <a:pt x="311306" y="2157743"/>
                </a:lnTo>
                <a:lnTo>
                  <a:pt x="264436" y="2148163"/>
                </a:lnTo>
                <a:lnTo>
                  <a:pt x="219991" y="2132722"/>
                </a:lnTo>
                <a:lnTo>
                  <a:pt x="178402" y="2111850"/>
                </a:lnTo>
                <a:lnTo>
                  <a:pt x="140096" y="2085974"/>
                </a:lnTo>
                <a:lnTo>
                  <a:pt x="105505" y="2055526"/>
                </a:lnTo>
                <a:lnTo>
                  <a:pt x="75057" y="2020935"/>
                </a:lnTo>
                <a:lnTo>
                  <a:pt x="49181" y="1982629"/>
                </a:lnTo>
                <a:lnTo>
                  <a:pt x="28309" y="1941040"/>
                </a:lnTo>
                <a:lnTo>
                  <a:pt x="12868" y="1896595"/>
                </a:lnTo>
                <a:lnTo>
                  <a:pt x="3288" y="1849725"/>
                </a:lnTo>
                <a:lnTo>
                  <a:pt x="0" y="1800860"/>
                </a:lnTo>
                <a:lnTo>
                  <a:pt x="0" y="3601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1892" y="4682109"/>
            <a:ext cx="330898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490980" indent="-4572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import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java.lang.System.*;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varargs {</a:t>
            </a:r>
            <a:endParaRPr sz="1000">
              <a:latin typeface="Arial MT"/>
              <a:cs typeface="Arial MT"/>
            </a:endParaRPr>
          </a:p>
          <a:p>
            <a:pPr marL="923925" marR="577215" indent="-279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print(int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a,int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y,String...s)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out.println(a+""+y);</a:t>
            </a:r>
            <a:endParaRPr sz="1000">
              <a:latin typeface="Arial MT"/>
              <a:cs typeface="Arial MT"/>
            </a:endParaRPr>
          </a:p>
          <a:p>
            <a:pPr marL="1097915" marR="5080" indent="-17462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for(int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i=0;i&lt;s.length;i++)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out.print(s[i]+"\t");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out.println();</a:t>
            </a:r>
            <a:endParaRPr sz="1000">
              <a:latin typeface="Arial MT"/>
              <a:cs typeface="Arial MT"/>
            </a:endParaRPr>
          </a:p>
          <a:p>
            <a:pPr marL="6781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923925" marR="568960" indent="-24574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main(String[]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arg)  {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print(3,2,"java","java 5");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out.println("Next invoke");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print(1,2,"a","b","c","d","e");</a:t>
            </a:r>
            <a:endParaRPr sz="1000">
              <a:latin typeface="Arial MT"/>
              <a:cs typeface="Arial MT"/>
            </a:endParaRPr>
          </a:p>
          <a:p>
            <a:pPr marL="6781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r>
              <a:rPr sz="1000" spc="2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8048" y="714755"/>
            <a:ext cx="4813300" cy="3611879"/>
            <a:chOff x="1908048" y="714755"/>
            <a:chExt cx="4813300" cy="361187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789461"/>
              <a:ext cx="4800600" cy="35219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1414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4480941"/>
            <a:ext cx="46545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Arrays</a:t>
            </a:r>
            <a:r>
              <a:rPr sz="1000" spc="-5" dirty="0">
                <a:latin typeface="Arial MT"/>
                <a:cs typeface="Arial MT"/>
              </a:rPr>
              <a:t> Class: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provides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utility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manipulate</a:t>
            </a:r>
            <a:r>
              <a:rPr sz="1000" spc="-10" dirty="0">
                <a:latin typeface="Arial MT"/>
                <a:cs typeface="Arial MT"/>
              </a:rPr>
              <a:t> arrays.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java.util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includes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deal</a:t>
            </a:r>
            <a:r>
              <a:rPr sz="1000" spc="-10" dirty="0">
                <a:latin typeface="Arial MT"/>
                <a:cs typeface="Arial MT"/>
              </a:rPr>
              <a:t> 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3194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Please </a:t>
            </a:r>
            <a:r>
              <a:rPr sz="1000" dirty="0">
                <a:latin typeface="Arial MT"/>
                <a:cs typeface="Arial MT"/>
              </a:rPr>
              <a:t>refer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documentation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know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signature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stream()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discussed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later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chapter.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8048" y="714755"/>
            <a:ext cx="4813300" cy="3611879"/>
            <a:chOff x="1908048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1414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7148" y="4530852"/>
            <a:ext cx="4348480" cy="2161540"/>
          </a:xfrm>
          <a:custGeom>
            <a:avLst/>
            <a:gdLst/>
            <a:ahLst/>
            <a:cxnLst/>
            <a:rect l="l" t="t" r="r" b="b"/>
            <a:pathLst>
              <a:path w="4348480" h="2161540">
                <a:moveTo>
                  <a:pt x="0" y="360172"/>
                </a:moveTo>
                <a:lnTo>
                  <a:pt x="3288" y="311306"/>
                </a:lnTo>
                <a:lnTo>
                  <a:pt x="12868" y="264436"/>
                </a:lnTo>
                <a:lnTo>
                  <a:pt x="28309" y="219991"/>
                </a:lnTo>
                <a:lnTo>
                  <a:pt x="49181" y="178402"/>
                </a:lnTo>
                <a:lnTo>
                  <a:pt x="75057" y="140096"/>
                </a:lnTo>
                <a:lnTo>
                  <a:pt x="105505" y="105505"/>
                </a:lnTo>
                <a:lnTo>
                  <a:pt x="140096" y="75057"/>
                </a:lnTo>
                <a:lnTo>
                  <a:pt x="178402" y="49181"/>
                </a:lnTo>
                <a:lnTo>
                  <a:pt x="219991" y="28309"/>
                </a:lnTo>
                <a:lnTo>
                  <a:pt x="264436" y="12868"/>
                </a:lnTo>
                <a:lnTo>
                  <a:pt x="311306" y="3288"/>
                </a:lnTo>
                <a:lnTo>
                  <a:pt x="360171" y="0"/>
                </a:lnTo>
                <a:lnTo>
                  <a:pt x="3987800" y="0"/>
                </a:lnTo>
                <a:lnTo>
                  <a:pt x="4036665" y="3288"/>
                </a:lnTo>
                <a:lnTo>
                  <a:pt x="4083535" y="12868"/>
                </a:lnTo>
                <a:lnTo>
                  <a:pt x="4127980" y="28309"/>
                </a:lnTo>
                <a:lnTo>
                  <a:pt x="4169569" y="49181"/>
                </a:lnTo>
                <a:lnTo>
                  <a:pt x="4207875" y="75057"/>
                </a:lnTo>
                <a:lnTo>
                  <a:pt x="4242466" y="105505"/>
                </a:lnTo>
                <a:lnTo>
                  <a:pt x="4272914" y="140096"/>
                </a:lnTo>
                <a:lnTo>
                  <a:pt x="4298790" y="178402"/>
                </a:lnTo>
                <a:lnTo>
                  <a:pt x="4319662" y="219991"/>
                </a:lnTo>
                <a:lnTo>
                  <a:pt x="4335103" y="264436"/>
                </a:lnTo>
                <a:lnTo>
                  <a:pt x="4344683" y="311306"/>
                </a:lnTo>
                <a:lnTo>
                  <a:pt x="4347972" y="360172"/>
                </a:lnTo>
                <a:lnTo>
                  <a:pt x="4347972" y="1800860"/>
                </a:lnTo>
                <a:lnTo>
                  <a:pt x="4344683" y="1849725"/>
                </a:lnTo>
                <a:lnTo>
                  <a:pt x="4335103" y="1896595"/>
                </a:lnTo>
                <a:lnTo>
                  <a:pt x="4319662" y="1941040"/>
                </a:lnTo>
                <a:lnTo>
                  <a:pt x="4298790" y="1982629"/>
                </a:lnTo>
                <a:lnTo>
                  <a:pt x="4272914" y="2020935"/>
                </a:lnTo>
                <a:lnTo>
                  <a:pt x="4242466" y="2055526"/>
                </a:lnTo>
                <a:lnTo>
                  <a:pt x="4207875" y="2085974"/>
                </a:lnTo>
                <a:lnTo>
                  <a:pt x="4169569" y="2111850"/>
                </a:lnTo>
                <a:lnTo>
                  <a:pt x="4127980" y="2132722"/>
                </a:lnTo>
                <a:lnTo>
                  <a:pt x="4083535" y="2148163"/>
                </a:lnTo>
                <a:lnTo>
                  <a:pt x="4036665" y="2157743"/>
                </a:lnTo>
                <a:lnTo>
                  <a:pt x="3987800" y="2161032"/>
                </a:lnTo>
                <a:lnTo>
                  <a:pt x="360171" y="2161032"/>
                </a:lnTo>
                <a:lnTo>
                  <a:pt x="311306" y="2157743"/>
                </a:lnTo>
                <a:lnTo>
                  <a:pt x="264436" y="2148163"/>
                </a:lnTo>
                <a:lnTo>
                  <a:pt x="219991" y="2132722"/>
                </a:lnTo>
                <a:lnTo>
                  <a:pt x="178402" y="2111850"/>
                </a:lnTo>
                <a:lnTo>
                  <a:pt x="140096" y="2085974"/>
                </a:lnTo>
                <a:lnTo>
                  <a:pt x="105505" y="2055526"/>
                </a:lnTo>
                <a:lnTo>
                  <a:pt x="75057" y="2020935"/>
                </a:lnTo>
                <a:lnTo>
                  <a:pt x="49181" y="1982629"/>
                </a:lnTo>
                <a:lnTo>
                  <a:pt x="28309" y="1941040"/>
                </a:lnTo>
                <a:lnTo>
                  <a:pt x="12868" y="1896595"/>
                </a:lnTo>
                <a:lnTo>
                  <a:pt x="3288" y="1849725"/>
                </a:lnTo>
                <a:lnTo>
                  <a:pt x="0" y="1800860"/>
                </a:lnTo>
                <a:lnTo>
                  <a:pt x="0" y="3601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7139" y="4834509"/>
            <a:ext cx="330644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import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java.util.Arrays;</a:t>
            </a:r>
            <a:endParaRPr sz="1000">
              <a:latin typeface="Arial MT"/>
              <a:cs typeface="Arial MT"/>
            </a:endParaRPr>
          </a:p>
          <a:p>
            <a:pPr marL="645160" marR="1346835" indent="-17526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 </a:t>
            </a:r>
            <a:r>
              <a:rPr sz="1000" spc="-5" dirty="0">
                <a:latin typeface="Arial MT"/>
                <a:cs typeface="Arial MT"/>
              </a:rPr>
              <a:t>class UsingArrays{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sort(int...s)  {</a:t>
            </a:r>
            <a:endParaRPr sz="1000">
              <a:latin typeface="Arial MT"/>
              <a:cs typeface="Arial MT"/>
            </a:endParaRPr>
          </a:p>
          <a:p>
            <a:pPr marL="9239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Arrays.sort(s);</a:t>
            </a:r>
            <a:endParaRPr sz="1000">
              <a:latin typeface="Arial MT"/>
              <a:cs typeface="Arial MT"/>
            </a:endParaRPr>
          </a:p>
          <a:p>
            <a:pPr marL="1097280" marR="5080" indent="-1739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for(int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i=0;i&lt;s.length;i++)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out.print(s[i]+“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 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out.println();</a:t>
            </a:r>
            <a:endParaRPr sz="1000">
              <a:latin typeface="Arial MT"/>
              <a:cs typeface="Arial MT"/>
            </a:endParaRPr>
          </a:p>
          <a:p>
            <a:pPr marL="6781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923925" marR="567055" indent="-24574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main(String[]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arg)  {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sort(15,20,42,3,56,34);</a:t>
            </a:r>
            <a:endParaRPr sz="1000">
              <a:latin typeface="Arial MT"/>
              <a:cs typeface="Arial MT"/>
            </a:endParaRPr>
          </a:p>
          <a:p>
            <a:pPr marL="6781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r>
              <a:rPr sz="1000" spc="2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8048" y="714755"/>
            <a:ext cx="4813300" cy="3611879"/>
            <a:chOff x="1908048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794034"/>
              <a:ext cx="4800600" cy="35173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1414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1283" y="714755"/>
            <a:ext cx="4848225" cy="3611879"/>
            <a:chOff x="1891283" y="714755"/>
            <a:chExt cx="4848225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79" y="885513"/>
              <a:ext cx="4835652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97379" y="720851"/>
              <a:ext cx="4836160" cy="3599815"/>
            </a:xfrm>
            <a:custGeom>
              <a:avLst/>
              <a:gdLst/>
              <a:ahLst/>
              <a:cxnLst/>
              <a:rect l="l" t="t" r="r" b="b"/>
              <a:pathLst>
                <a:path w="4836159" h="3599815">
                  <a:moveTo>
                    <a:pt x="0" y="3599688"/>
                  </a:moveTo>
                  <a:lnTo>
                    <a:pt x="4835652" y="3599688"/>
                  </a:lnTo>
                  <a:lnTo>
                    <a:pt x="4835652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1283" y="714755"/>
            <a:ext cx="4848225" cy="3611879"/>
            <a:chOff x="1891283" y="714755"/>
            <a:chExt cx="4848225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79" y="862644"/>
              <a:ext cx="4835652" cy="34487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97379" y="720851"/>
              <a:ext cx="4836160" cy="3599815"/>
            </a:xfrm>
            <a:custGeom>
              <a:avLst/>
              <a:gdLst/>
              <a:ahLst/>
              <a:cxnLst/>
              <a:rect l="l" t="t" r="r" b="b"/>
              <a:pathLst>
                <a:path w="4836159" h="3599815">
                  <a:moveTo>
                    <a:pt x="0" y="3599688"/>
                  </a:moveTo>
                  <a:lnTo>
                    <a:pt x="4835652" y="3599688"/>
                  </a:lnTo>
                  <a:lnTo>
                    <a:pt x="4835652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4480941"/>
            <a:ext cx="299847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discusses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work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outline: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469900" marR="93535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10.1: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dimensional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10.2: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Multidimensional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endParaRPr sz="1000">
              <a:latin typeface="Arial MT"/>
              <a:cs typeface="Arial MT"/>
            </a:endParaRPr>
          </a:p>
          <a:p>
            <a:pPr marL="469900" marR="11582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10.3: Using varargs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10.4: Using </a:t>
            </a:r>
            <a:r>
              <a:rPr sz="1000" spc="-10" dirty="0">
                <a:latin typeface="Arial MT"/>
                <a:cs typeface="Arial MT"/>
              </a:rPr>
              <a:t>Arrays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10.5: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91283" y="714755"/>
            <a:ext cx="4848225" cy="3611879"/>
            <a:chOff x="1891283" y="714755"/>
            <a:chExt cx="4848225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79" y="885513"/>
              <a:ext cx="4835652" cy="3393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97379" y="720851"/>
              <a:ext cx="4836160" cy="3599815"/>
            </a:xfrm>
            <a:custGeom>
              <a:avLst/>
              <a:gdLst/>
              <a:ahLst/>
              <a:cxnLst/>
              <a:rect l="l" t="t" r="r" b="b"/>
              <a:pathLst>
                <a:path w="4836159" h="3599815">
                  <a:moveTo>
                    <a:pt x="0" y="3599688"/>
                  </a:moveTo>
                  <a:lnTo>
                    <a:pt x="4835652" y="3599688"/>
                  </a:lnTo>
                  <a:lnTo>
                    <a:pt x="4835652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4480941"/>
            <a:ext cx="473392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Arrays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either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primitive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 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operator.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created,</a:t>
            </a:r>
            <a:r>
              <a:rPr sz="1000" spc="-10" dirty="0">
                <a:latin typeface="Arial MT"/>
                <a:cs typeface="Arial MT"/>
              </a:rPr>
              <a:t> individual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accessed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index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enclosed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square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brackets.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21717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Arrays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indexing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zero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means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first </a:t>
            </a:r>
            <a:r>
              <a:rPr sz="1000" spc="-5" dirty="0">
                <a:latin typeface="Arial MT"/>
                <a:cs typeface="Arial MT"/>
              </a:rPr>
              <a:t>element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index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0,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second element is at 1, and </a:t>
            </a:r>
            <a:r>
              <a:rPr sz="1000" dirty="0">
                <a:latin typeface="Arial MT"/>
                <a:cs typeface="Arial MT"/>
              </a:rPr>
              <a:t>so </a:t>
            </a:r>
            <a:r>
              <a:rPr sz="1000" spc="-5" dirty="0">
                <a:latin typeface="Arial MT"/>
                <a:cs typeface="Arial MT"/>
              </a:rPr>
              <a:t>on.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last element of array is indexed as one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minus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size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spc="-10" dirty="0">
                <a:latin typeface="Arial MT"/>
                <a:cs typeface="Arial MT"/>
              </a:rPr>
              <a:t>array.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size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captured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</a:t>
            </a: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 instance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length.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feature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avoid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runtime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resulted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due 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 of </a:t>
            </a:r>
            <a:r>
              <a:rPr sz="1000" spc="-10" dirty="0">
                <a:latin typeface="Arial MT"/>
                <a:cs typeface="Arial MT"/>
              </a:rPr>
              <a:t>bounds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8048" y="714755"/>
            <a:ext cx="4813300" cy="3611879"/>
            <a:chOff x="1908048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1414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4480941"/>
            <a:ext cx="4182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Syntax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wherein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initialized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same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statement: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 MT"/>
              <a:cs typeface="Arial MT"/>
            </a:endParaRPr>
          </a:p>
          <a:p>
            <a:pPr marR="165100" algn="ctr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strWords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"quiet",</a:t>
            </a:r>
            <a:r>
              <a:rPr sz="1000" spc="-5" dirty="0">
                <a:latin typeface="Arial MT"/>
                <a:cs typeface="Arial MT"/>
              </a:rPr>
              <a:t> "success",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"joy",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"sorrow",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"java"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1595" y="4815840"/>
            <a:ext cx="4064635" cy="480059"/>
          </a:xfrm>
          <a:custGeom>
            <a:avLst/>
            <a:gdLst/>
            <a:ahLst/>
            <a:cxnLst/>
            <a:rect l="l" t="t" r="r" b="b"/>
            <a:pathLst>
              <a:path w="4064635" h="48006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3984498" y="0"/>
                </a:lnTo>
                <a:lnTo>
                  <a:pt x="4015644" y="6286"/>
                </a:lnTo>
                <a:lnTo>
                  <a:pt x="4041076" y="23431"/>
                </a:lnTo>
                <a:lnTo>
                  <a:pt x="4058221" y="48863"/>
                </a:lnTo>
                <a:lnTo>
                  <a:pt x="4064507" y="80010"/>
                </a:lnTo>
                <a:lnTo>
                  <a:pt x="4064507" y="400050"/>
                </a:lnTo>
                <a:lnTo>
                  <a:pt x="4058221" y="431196"/>
                </a:lnTo>
                <a:lnTo>
                  <a:pt x="4041076" y="456628"/>
                </a:lnTo>
                <a:lnTo>
                  <a:pt x="4015644" y="473773"/>
                </a:lnTo>
                <a:lnTo>
                  <a:pt x="3984498" y="480060"/>
                </a:lnTo>
                <a:lnTo>
                  <a:pt x="80010" y="480060"/>
                </a:lnTo>
                <a:lnTo>
                  <a:pt x="48863" y="473773"/>
                </a:lnTo>
                <a:lnTo>
                  <a:pt x="23431" y="456628"/>
                </a:lnTo>
                <a:lnTo>
                  <a:pt x="6286" y="431196"/>
                </a:lnTo>
                <a:lnTo>
                  <a:pt x="0" y="400050"/>
                </a:lnTo>
                <a:lnTo>
                  <a:pt x="0" y="800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908048" y="714755"/>
            <a:ext cx="4813300" cy="3611879"/>
            <a:chOff x="1908048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780313"/>
              <a:ext cx="4800600" cy="34990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1414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4480941"/>
            <a:ext cx="468439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Use new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initialize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When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</a:t>
            </a:r>
            <a:r>
              <a:rPr sz="1000" spc="-10" dirty="0">
                <a:latin typeface="Arial MT"/>
                <a:cs typeface="Arial MT"/>
              </a:rPr>
              <a:t>new,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slots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initialized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(0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numeric</a:t>
            </a:r>
            <a:r>
              <a:rPr sz="1000" spc="-10" dirty="0">
                <a:latin typeface="Arial MT"/>
                <a:cs typeface="Arial MT"/>
              </a:rPr>
              <a:t> arrays,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false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boolean,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'\0'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null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objects).</a:t>
            </a:r>
            <a:endParaRPr sz="1000">
              <a:latin typeface="Arial MT"/>
              <a:cs typeface="Arial MT"/>
            </a:endParaRPr>
          </a:p>
          <a:p>
            <a:pPr marL="12700" marR="1854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Like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single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dimensional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multidimensional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well. </a:t>
            </a:r>
            <a:r>
              <a:rPr sz="1000" spc="-5" dirty="0">
                <a:latin typeface="Arial MT"/>
                <a:cs typeface="Arial MT"/>
              </a:rPr>
              <a:t> Multidimensional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considered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hence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-5" dirty="0">
                <a:latin typeface="Arial MT"/>
                <a:cs typeface="Arial MT"/>
              </a:rPr>
              <a:t> asymmetrical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See 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8048" y="714755"/>
            <a:ext cx="4813300" cy="3611879"/>
            <a:chOff x="1908048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1414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1388" y="5093208"/>
            <a:ext cx="4796155" cy="3520440"/>
          </a:xfrm>
          <a:custGeom>
            <a:avLst/>
            <a:gdLst/>
            <a:ahLst/>
            <a:cxnLst/>
            <a:rect l="l" t="t" r="r" b="b"/>
            <a:pathLst>
              <a:path w="4796155" h="352044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4579366" y="0"/>
                </a:lnTo>
                <a:lnTo>
                  <a:pt x="4629036" y="5723"/>
                </a:lnTo>
                <a:lnTo>
                  <a:pt x="4674637" y="22026"/>
                </a:lnTo>
                <a:lnTo>
                  <a:pt x="4714866" y="47606"/>
                </a:lnTo>
                <a:lnTo>
                  <a:pt x="4748421" y="81161"/>
                </a:lnTo>
                <a:lnTo>
                  <a:pt x="4774001" y="121390"/>
                </a:lnTo>
                <a:lnTo>
                  <a:pt x="4790304" y="166991"/>
                </a:lnTo>
                <a:lnTo>
                  <a:pt x="4796028" y="216662"/>
                </a:lnTo>
                <a:lnTo>
                  <a:pt x="4796028" y="3303727"/>
                </a:lnTo>
                <a:lnTo>
                  <a:pt x="4790304" y="3353416"/>
                </a:lnTo>
                <a:lnTo>
                  <a:pt x="4774001" y="3399030"/>
                </a:lnTo>
                <a:lnTo>
                  <a:pt x="4748421" y="3439269"/>
                </a:lnTo>
                <a:lnTo>
                  <a:pt x="4714866" y="3472829"/>
                </a:lnTo>
                <a:lnTo>
                  <a:pt x="4674637" y="3498412"/>
                </a:lnTo>
                <a:lnTo>
                  <a:pt x="4629036" y="3514716"/>
                </a:lnTo>
                <a:lnTo>
                  <a:pt x="4579366" y="3520440"/>
                </a:lnTo>
                <a:lnTo>
                  <a:pt x="216662" y="3520440"/>
                </a:lnTo>
                <a:lnTo>
                  <a:pt x="166991" y="3514716"/>
                </a:lnTo>
                <a:lnTo>
                  <a:pt x="121390" y="3498412"/>
                </a:lnTo>
                <a:lnTo>
                  <a:pt x="81161" y="3472829"/>
                </a:lnTo>
                <a:lnTo>
                  <a:pt x="47606" y="3439269"/>
                </a:lnTo>
                <a:lnTo>
                  <a:pt x="22026" y="3399030"/>
                </a:lnTo>
                <a:lnTo>
                  <a:pt x="5723" y="3353416"/>
                </a:lnTo>
                <a:lnTo>
                  <a:pt x="0" y="3303727"/>
                </a:lnTo>
                <a:lnTo>
                  <a:pt x="0" y="21666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0945" y="4480941"/>
            <a:ext cx="4721225" cy="3907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Arial MT"/>
                <a:cs typeface="Arial MT"/>
              </a:rPr>
              <a:t>We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seen how to pass parameters to program during compile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5" dirty="0">
                <a:latin typeface="Arial MT"/>
                <a:cs typeface="Arial MT"/>
              </a:rPr>
              <a:t>using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 passing. One can pass parameters to a program at runtime too.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args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(a String </a:t>
            </a:r>
            <a:r>
              <a:rPr sz="1000" spc="-10" dirty="0">
                <a:latin typeface="Arial MT"/>
                <a:cs typeface="Arial MT"/>
              </a:rPr>
              <a:t>array)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main() receives</a:t>
            </a:r>
            <a:r>
              <a:rPr sz="1000" dirty="0">
                <a:latin typeface="Arial MT"/>
                <a:cs typeface="Arial MT"/>
              </a:rPr>
              <a:t> command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316230" marR="3395979" indent="-17526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class ArrayDemo</a:t>
            </a:r>
            <a:r>
              <a:rPr sz="1000" spc="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 intNumbers[];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ArrayDemo(int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454659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intNumbers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 </a:t>
            </a:r>
            <a:r>
              <a:rPr sz="1000" spc="-10" dirty="0">
                <a:latin typeface="Arial MT"/>
                <a:cs typeface="Arial MT"/>
              </a:rPr>
              <a:t>int[i];</a:t>
            </a:r>
            <a:endParaRPr sz="1000">
              <a:latin typeface="Arial MT"/>
              <a:cs typeface="Arial MT"/>
            </a:endParaRPr>
          </a:p>
          <a:p>
            <a:pPr marL="3162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31623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populateArray()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52514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for(int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0;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 &lt;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intNumbers.length;</a:t>
            </a:r>
            <a:r>
              <a:rPr sz="1000" spc="-10" dirty="0">
                <a:latin typeface="Arial MT"/>
                <a:cs typeface="Arial MT"/>
              </a:rPr>
              <a:t> ++i)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intnumbers[i]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i;</a:t>
            </a:r>
            <a:endParaRPr sz="1000">
              <a:latin typeface="Arial MT"/>
              <a:cs typeface="Arial MT"/>
            </a:endParaRPr>
          </a:p>
          <a:p>
            <a:pPr marL="3848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31623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displayContents()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768985" marR="868044" indent="-20891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for(int i = 0; i &lt;intNumbers.length; </a:t>
            </a:r>
            <a:r>
              <a:rPr sz="1000" spc="-10" dirty="0">
                <a:latin typeface="Arial MT"/>
                <a:cs typeface="Arial MT"/>
              </a:rPr>
              <a:t>++i) </a:t>
            </a:r>
            <a:r>
              <a:rPr sz="1000" spc="-5" dirty="0">
                <a:latin typeface="Arial MT"/>
                <a:cs typeface="Arial MT"/>
              </a:rPr>
              <a:t> System.out.println("Number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":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intNumbers[i]);</a:t>
            </a:r>
            <a:endParaRPr sz="1000">
              <a:latin typeface="Arial MT"/>
              <a:cs typeface="Arial MT"/>
            </a:endParaRPr>
          </a:p>
          <a:p>
            <a:pPr marL="3162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316230">
              <a:lnSpc>
                <a:spcPct val="100000"/>
              </a:lnSpc>
              <a:tabLst>
                <a:tab pos="2884805" algn="l"/>
              </a:tabLst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main(String[]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args)	{</a:t>
            </a:r>
            <a:endParaRPr sz="1000">
              <a:latin typeface="Arial MT"/>
              <a:cs typeface="Arial MT"/>
            </a:endParaRPr>
          </a:p>
          <a:p>
            <a:pPr marL="525145" marR="1301115" indent="-3556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//Accepting array length as </a:t>
            </a:r>
            <a:r>
              <a:rPr sz="1000" dirty="0">
                <a:latin typeface="Arial MT"/>
                <a:cs typeface="Arial MT"/>
              </a:rPr>
              <a:t>command </a:t>
            </a:r>
            <a:r>
              <a:rPr sz="1000" spc="-5" dirty="0">
                <a:latin typeface="Arial MT"/>
                <a:cs typeface="Arial MT"/>
              </a:rPr>
              <a:t>line argument.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intArg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Integer.parseInt(args[0]);</a:t>
            </a:r>
            <a:endParaRPr sz="1000">
              <a:latin typeface="Arial MT"/>
              <a:cs typeface="Arial MT"/>
            </a:endParaRPr>
          </a:p>
          <a:p>
            <a:pPr marL="525145" marR="18719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ArrayDemo ad = new ArrayDemo(intArg);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ad.displayContents();</a:t>
            </a:r>
            <a:endParaRPr sz="1000">
              <a:latin typeface="Arial MT"/>
              <a:cs typeface="Arial MT"/>
            </a:endParaRPr>
          </a:p>
          <a:p>
            <a:pPr marL="52514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ad.populateArray();</a:t>
            </a:r>
            <a:endParaRPr sz="1000">
              <a:latin typeface="Arial MT"/>
              <a:cs typeface="Arial MT"/>
            </a:endParaRPr>
          </a:p>
          <a:p>
            <a:pPr marL="52514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ad.displayContents();</a:t>
            </a:r>
            <a:endParaRPr sz="1000">
              <a:latin typeface="Arial MT"/>
              <a:cs typeface="Arial MT"/>
            </a:endParaRPr>
          </a:p>
          <a:p>
            <a:pPr marL="3162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8048" y="714755"/>
            <a:ext cx="4813300" cy="3611879"/>
            <a:chOff x="1908048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789461"/>
              <a:ext cx="4800600" cy="35219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1414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9404" y="5195315"/>
            <a:ext cx="4730750" cy="1361440"/>
          </a:xfrm>
          <a:custGeom>
            <a:avLst/>
            <a:gdLst/>
            <a:ahLst/>
            <a:cxnLst/>
            <a:rect l="l" t="t" r="r" b="b"/>
            <a:pathLst>
              <a:path w="4730750" h="1361440">
                <a:moveTo>
                  <a:pt x="0" y="226822"/>
                </a:moveTo>
                <a:lnTo>
                  <a:pt x="4610" y="181123"/>
                </a:lnTo>
                <a:lnTo>
                  <a:pt x="17831" y="138553"/>
                </a:lnTo>
                <a:lnTo>
                  <a:pt x="38750" y="100024"/>
                </a:lnTo>
                <a:lnTo>
                  <a:pt x="66452" y="66452"/>
                </a:lnTo>
                <a:lnTo>
                  <a:pt x="100024" y="38750"/>
                </a:lnTo>
                <a:lnTo>
                  <a:pt x="138553" y="17831"/>
                </a:lnTo>
                <a:lnTo>
                  <a:pt x="181123" y="4610"/>
                </a:lnTo>
                <a:lnTo>
                  <a:pt x="226821" y="0"/>
                </a:lnTo>
                <a:lnTo>
                  <a:pt x="4503674" y="0"/>
                </a:lnTo>
                <a:lnTo>
                  <a:pt x="4549372" y="4610"/>
                </a:lnTo>
                <a:lnTo>
                  <a:pt x="4591942" y="17831"/>
                </a:lnTo>
                <a:lnTo>
                  <a:pt x="4630471" y="38750"/>
                </a:lnTo>
                <a:lnTo>
                  <a:pt x="4664043" y="66452"/>
                </a:lnTo>
                <a:lnTo>
                  <a:pt x="4691745" y="100024"/>
                </a:lnTo>
                <a:lnTo>
                  <a:pt x="4712664" y="138553"/>
                </a:lnTo>
                <a:lnTo>
                  <a:pt x="4725885" y="181123"/>
                </a:lnTo>
                <a:lnTo>
                  <a:pt x="4730496" y="226822"/>
                </a:lnTo>
                <a:lnTo>
                  <a:pt x="4730496" y="1134110"/>
                </a:lnTo>
                <a:lnTo>
                  <a:pt x="4725885" y="1179808"/>
                </a:lnTo>
                <a:lnTo>
                  <a:pt x="4712664" y="1222378"/>
                </a:lnTo>
                <a:lnTo>
                  <a:pt x="4691745" y="1260907"/>
                </a:lnTo>
                <a:lnTo>
                  <a:pt x="4664043" y="1294479"/>
                </a:lnTo>
                <a:lnTo>
                  <a:pt x="4630471" y="1322181"/>
                </a:lnTo>
                <a:lnTo>
                  <a:pt x="4591942" y="1343100"/>
                </a:lnTo>
                <a:lnTo>
                  <a:pt x="4549372" y="1356321"/>
                </a:lnTo>
                <a:lnTo>
                  <a:pt x="4503674" y="1360932"/>
                </a:lnTo>
                <a:lnTo>
                  <a:pt x="226821" y="1360932"/>
                </a:lnTo>
                <a:lnTo>
                  <a:pt x="181123" y="1356321"/>
                </a:lnTo>
                <a:lnTo>
                  <a:pt x="138553" y="1343100"/>
                </a:lnTo>
                <a:lnTo>
                  <a:pt x="100024" y="1322181"/>
                </a:lnTo>
                <a:lnTo>
                  <a:pt x="66452" y="1294479"/>
                </a:lnTo>
                <a:lnTo>
                  <a:pt x="38750" y="1260907"/>
                </a:lnTo>
                <a:lnTo>
                  <a:pt x="17831" y="1222378"/>
                </a:lnTo>
                <a:lnTo>
                  <a:pt x="4610" y="1179808"/>
                </a:lnTo>
                <a:lnTo>
                  <a:pt x="0" y="1134110"/>
                </a:lnTo>
                <a:lnTo>
                  <a:pt x="0" y="22682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0945" y="4480941"/>
            <a:ext cx="466725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Enhanced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loop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works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arrays.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Notice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difference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between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old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0" dirty="0">
                <a:latin typeface="Arial MT"/>
                <a:cs typeface="Arial MT"/>
              </a:rPr>
              <a:t> where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standard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steps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initialization,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conditional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re-initialization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explicitly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 to be mentioned.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Old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 MT"/>
              <a:cs typeface="Arial MT"/>
            </a:endParaRPr>
          </a:p>
          <a:p>
            <a:pPr marL="7289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OldForArray {</a:t>
            </a:r>
            <a:endParaRPr sz="1000">
              <a:latin typeface="Arial MT"/>
              <a:cs typeface="Arial MT"/>
            </a:endParaRPr>
          </a:p>
          <a:p>
            <a:pPr marL="1007744" marR="1777364" indent="-17399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main(String[]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args){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int[]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squares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{0,1,4,9,16,25};</a:t>
            </a:r>
            <a:endParaRPr sz="1000">
              <a:latin typeface="Arial MT"/>
              <a:cs typeface="Arial MT"/>
            </a:endParaRPr>
          </a:p>
          <a:p>
            <a:pPr marL="1007744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(int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i=0;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i&lt;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squares.length;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i++){</a:t>
            </a:r>
            <a:endParaRPr sz="1000">
              <a:latin typeface="Arial MT"/>
              <a:cs typeface="Arial MT"/>
            </a:endParaRPr>
          </a:p>
          <a:p>
            <a:pPr marL="12185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System.out.printf("%d squared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%d.\n",i,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squares[i]);</a:t>
            </a:r>
            <a:endParaRPr sz="1000">
              <a:latin typeface="Arial MT"/>
              <a:cs typeface="Arial MT"/>
            </a:endParaRPr>
          </a:p>
          <a:p>
            <a:pPr marL="10433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86931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0364" y="6975347"/>
            <a:ext cx="4730750" cy="1760220"/>
          </a:xfrm>
          <a:custGeom>
            <a:avLst/>
            <a:gdLst/>
            <a:ahLst/>
            <a:cxnLst/>
            <a:rect l="l" t="t" r="r" b="b"/>
            <a:pathLst>
              <a:path w="4730750" h="1760220">
                <a:moveTo>
                  <a:pt x="0" y="293369"/>
                </a:moveTo>
                <a:lnTo>
                  <a:pt x="3838" y="245777"/>
                </a:lnTo>
                <a:lnTo>
                  <a:pt x="14953" y="200631"/>
                </a:lnTo>
                <a:lnTo>
                  <a:pt x="32740" y="158537"/>
                </a:lnTo>
                <a:lnTo>
                  <a:pt x="56595" y="120097"/>
                </a:lnTo>
                <a:lnTo>
                  <a:pt x="85915" y="85915"/>
                </a:lnTo>
                <a:lnTo>
                  <a:pt x="120097" y="56595"/>
                </a:lnTo>
                <a:lnTo>
                  <a:pt x="158537" y="32740"/>
                </a:lnTo>
                <a:lnTo>
                  <a:pt x="200631" y="14953"/>
                </a:lnTo>
                <a:lnTo>
                  <a:pt x="245777" y="3838"/>
                </a:lnTo>
                <a:lnTo>
                  <a:pt x="293369" y="0"/>
                </a:lnTo>
                <a:lnTo>
                  <a:pt x="4437126" y="0"/>
                </a:lnTo>
                <a:lnTo>
                  <a:pt x="4484718" y="3838"/>
                </a:lnTo>
                <a:lnTo>
                  <a:pt x="4529864" y="14953"/>
                </a:lnTo>
                <a:lnTo>
                  <a:pt x="4571958" y="32740"/>
                </a:lnTo>
                <a:lnTo>
                  <a:pt x="4610398" y="56595"/>
                </a:lnTo>
                <a:lnTo>
                  <a:pt x="4644580" y="85915"/>
                </a:lnTo>
                <a:lnTo>
                  <a:pt x="4673900" y="120097"/>
                </a:lnTo>
                <a:lnTo>
                  <a:pt x="4697755" y="158537"/>
                </a:lnTo>
                <a:lnTo>
                  <a:pt x="4715542" y="200631"/>
                </a:lnTo>
                <a:lnTo>
                  <a:pt x="4726657" y="245777"/>
                </a:lnTo>
                <a:lnTo>
                  <a:pt x="4730495" y="293369"/>
                </a:lnTo>
                <a:lnTo>
                  <a:pt x="4730495" y="1466837"/>
                </a:lnTo>
                <a:lnTo>
                  <a:pt x="4726657" y="1514424"/>
                </a:lnTo>
                <a:lnTo>
                  <a:pt x="4715542" y="1559567"/>
                </a:lnTo>
                <a:lnTo>
                  <a:pt x="4697755" y="1601661"/>
                </a:lnTo>
                <a:lnTo>
                  <a:pt x="4673900" y="1640103"/>
                </a:lnTo>
                <a:lnTo>
                  <a:pt x="4644580" y="1674288"/>
                </a:lnTo>
                <a:lnTo>
                  <a:pt x="4610398" y="1703612"/>
                </a:lnTo>
                <a:lnTo>
                  <a:pt x="4571958" y="1727472"/>
                </a:lnTo>
                <a:lnTo>
                  <a:pt x="4529864" y="1745262"/>
                </a:lnTo>
                <a:lnTo>
                  <a:pt x="4484718" y="1756380"/>
                </a:lnTo>
                <a:lnTo>
                  <a:pt x="4437126" y="1760220"/>
                </a:lnTo>
                <a:lnTo>
                  <a:pt x="293369" y="1760220"/>
                </a:lnTo>
                <a:lnTo>
                  <a:pt x="245777" y="1756380"/>
                </a:lnTo>
                <a:lnTo>
                  <a:pt x="200631" y="1745262"/>
                </a:lnTo>
                <a:lnTo>
                  <a:pt x="158537" y="1727472"/>
                </a:lnTo>
                <a:lnTo>
                  <a:pt x="120097" y="1703612"/>
                </a:lnTo>
                <a:lnTo>
                  <a:pt x="85915" y="1674288"/>
                </a:lnTo>
                <a:lnTo>
                  <a:pt x="56595" y="1640103"/>
                </a:lnTo>
                <a:lnTo>
                  <a:pt x="32740" y="1601661"/>
                </a:lnTo>
                <a:lnTo>
                  <a:pt x="14953" y="1559567"/>
                </a:lnTo>
                <a:lnTo>
                  <a:pt x="3838" y="1514424"/>
                </a:lnTo>
                <a:lnTo>
                  <a:pt x="0" y="1466837"/>
                </a:lnTo>
                <a:lnTo>
                  <a:pt x="0" y="2933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77998" y="7154926"/>
            <a:ext cx="317563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NewForArray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326390" marR="934085" indent="-17399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main(String[]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args) {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</a:t>
            </a:r>
            <a:r>
              <a:rPr sz="1000" spc="-10" dirty="0">
                <a:latin typeface="Arial MT"/>
                <a:cs typeface="Arial MT"/>
              </a:rPr>
              <a:t>0;</a:t>
            </a:r>
            <a:endParaRPr sz="1000">
              <a:latin typeface="Arial MT"/>
              <a:cs typeface="Arial MT"/>
            </a:endParaRPr>
          </a:p>
          <a:p>
            <a:pPr marL="326390" marR="9798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int[] squares = {0, 1, 4, 9, </a:t>
            </a:r>
            <a:r>
              <a:rPr sz="1000" spc="-10" dirty="0">
                <a:latin typeface="Arial MT"/>
                <a:cs typeface="Arial MT"/>
              </a:rPr>
              <a:t>16, </a:t>
            </a:r>
            <a:r>
              <a:rPr sz="1000" spc="-5" dirty="0">
                <a:latin typeface="Arial MT"/>
                <a:cs typeface="Arial MT"/>
              </a:rPr>
              <a:t>25};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(int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squares) {</a:t>
            </a:r>
            <a:endParaRPr sz="1000">
              <a:latin typeface="Arial MT"/>
              <a:cs typeface="Arial MT"/>
            </a:endParaRPr>
          </a:p>
          <a:p>
            <a:pPr marL="5016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System.out.printf("%d squared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%d.\n",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j++,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i);</a:t>
            </a:r>
            <a:endParaRPr sz="100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873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476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8048" y="714755"/>
            <a:ext cx="4813300" cy="3611879"/>
            <a:chOff x="1908048" y="714755"/>
            <a:chExt cx="4813300" cy="361187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789461"/>
              <a:ext cx="4800600" cy="35219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414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4480941"/>
            <a:ext cx="4182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Syntax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wherein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initialized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same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statement: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 MT"/>
              <a:cs typeface="Arial MT"/>
            </a:endParaRPr>
          </a:p>
          <a:p>
            <a:pPr marR="165100" algn="ctr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strWords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"quiet",</a:t>
            </a:r>
            <a:r>
              <a:rPr sz="1000" spc="-5" dirty="0">
                <a:latin typeface="Arial MT"/>
                <a:cs typeface="Arial MT"/>
              </a:rPr>
              <a:t> "success",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"joy",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"sorrow",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"java"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1595" y="4815840"/>
            <a:ext cx="4064635" cy="480059"/>
          </a:xfrm>
          <a:custGeom>
            <a:avLst/>
            <a:gdLst/>
            <a:ahLst/>
            <a:cxnLst/>
            <a:rect l="l" t="t" r="r" b="b"/>
            <a:pathLst>
              <a:path w="4064635" h="48006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3984498" y="0"/>
                </a:lnTo>
                <a:lnTo>
                  <a:pt x="4015644" y="6286"/>
                </a:lnTo>
                <a:lnTo>
                  <a:pt x="4041076" y="23431"/>
                </a:lnTo>
                <a:lnTo>
                  <a:pt x="4058221" y="48863"/>
                </a:lnTo>
                <a:lnTo>
                  <a:pt x="4064507" y="80010"/>
                </a:lnTo>
                <a:lnTo>
                  <a:pt x="4064507" y="400050"/>
                </a:lnTo>
                <a:lnTo>
                  <a:pt x="4058221" y="431196"/>
                </a:lnTo>
                <a:lnTo>
                  <a:pt x="4041076" y="456628"/>
                </a:lnTo>
                <a:lnTo>
                  <a:pt x="4015644" y="473773"/>
                </a:lnTo>
                <a:lnTo>
                  <a:pt x="3984498" y="480060"/>
                </a:lnTo>
                <a:lnTo>
                  <a:pt x="80010" y="480060"/>
                </a:lnTo>
                <a:lnTo>
                  <a:pt x="48863" y="473773"/>
                </a:lnTo>
                <a:lnTo>
                  <a:pt x="23431" y="456628"/>
                </a:lnTo>
                <a:lnTo>
                  <a:pt x="6286" y="431196"/>
                </a:lnTo>
                <a:lnTo>
                  <a:pt x="0" y="400050"/>
                </a:lnTo>
                <a:lnTo>
                  <a:pt x="0" y="800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908048" y="714755"/>
            <a:ext cx="4813300" cy="3611879"/>
            <a:chOff x="1908048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720851"/>
              <a:ext cx="4800600" cy="35905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1414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34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2601" y="191769"/>
            <a:ext cx="499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Arra</a:t>
            </a:r>
            <a:r>
              <a:rPr sz="1300" spc="-20" dirty="0">
                <a:latin typeface="Arial MT"/>
                <a:cs typeface="Arial MT"/>
              </a:rPr>
              <a:t>y</a:t>
            </a:r>
            <a:r>
              <a:rPr sz="1300" spc="-5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4480941"/>
            <a:ext cx="466915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J2SE5 has added a new feature that simplifies the creation of methods that need 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take </a:t>
            </a:r>
            <a:r>
              <a:rPr sz="1000" spc="-5" dirty="0">
                <a:latin typeface="Arial MT"/>
                <a:cs typeface="Arial MT"/>
              </a:rPr>
              <a:t>a variable number 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arguments. This feature is called varargs and it is short 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variable-length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8048" y="714755"/>
            <a:ext cx="4813300" cy="3611879"/>
            <a:chOff x="1908048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1414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97379" y="4038600"/>
            <a:ext cx="4835652" cy="2820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</TotalTime>
  <Words>917</Words>
  <Application>Microsoft Office PowerPoint</Application>
  <PresentationFormat>Custom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918617893423</cp:lastModifiedBy>
  <cp:revision>1</cp:revision>
  <dcterms:created xsi:type="dcterms:W3CDTF">2022-03-18T10:59:08Z</dcterms:created>
  <dcterms:modified xsi:type="dcterms:W3CDTF">2022-03-18T11:03:11Z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2022-03-18T00:00:00Z</vt:filetime>
  </property>
</Properties>
</file>