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760EF-2F0C-45A5-B6DA-CA322F06E19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20725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D8D80-6A39-444B-9A6A-14DB3CE0C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DFD-C54D-4A9D-BB54-A78E5A2AE613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2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11-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60D-61D1-406D-9AA3-B9E80E36443F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2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11-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D643-595D-4791-A1B8-8E677A85BA82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2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11-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896D-38A4-4B94-B587-8BE1EFF97E37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2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11-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D5E2-643B-4AD6-9DAA-5B2634476E11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2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11-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B29B-A307-4734-B596-35B52BCC2134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2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11-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7CEE-21A1-49F6-A5C1-DF2EAA60CA38}" type="datetime1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2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11-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47D5-9CB3-49C6-85D2-7A38B6E90E04}" type="datetime1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2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11-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61A-53E4-4110-AC7D-549DDD66AF1D}" type="datetime1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2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11-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83C-96CE-4022-9823-4E82DFA34E80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12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11-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019F-8304-42D8-B7FC-17018E13A842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2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11-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AECC776-4B2C-4170-8858-DA8803C9BBBA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12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11-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\\localhost\F:\SOFT\jdk-1_5_0-rc-doc\docs\api\java\util\Collection.html" TargetMode="External"/><Relationship Id="rId2" Type="http://schemas.openxmlformats.org/officeDocument/2006/relationships/hyperlink" Target="file:///\\localhost\F:\SOFT\jdk-1_5_0-rc-doc\docs\api\java\util\Vector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1051" y="2253120"/>
              <a:ext cx="3657600" cy="12532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67476" y="8847738"/>
            <a:ext cx="582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100" dirty="0">
                <a:latin typeface="Candara"/>
                <a:cs typeface="Candara"/>
              </a:rPr>
              <a:t>Page</a:t>
            </a:r>
            <a:r>
              <a:rPr sz="1100" spc="-60" dirty="0">
                <a:latin typeface="Candara"/>
                <a:cs typeface="Candara"/>
              </a:rPr>
              <a:t> </a:t>
            </a:r>
            <a:r>
              <a:rPr sz="1100" spc="-5" dirty="0">
                <a:latin typeface="Candara"/>
                <a:cs typeface="Candara"/>
              </a:rPr>
              <a:t>11-</a:t>
            </a:r>
            <a:fld id="{81D60167-4931-47E6-BA6A-407CBD079E47}" type="slidenum">
              <a:rPr sz="1100" spc="-5" dirty="0">
                <a:latin typeface="Candara"/>
                <a:cs typeface="Candara"/>
              </a:rPr>
              <a:t>1</a:t>
            </a:fld>
            <a:endParaRPr sz="11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70344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ArrayList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Class:</a:t>
            </a:r>
            <a:endParaRPr sz="1000">
              <a:latin typeface="Arial MT"/>
              <a:cs typeface="Arial MT"/>
            </a:endParaRPr>
          </a:p>
          <a:p>
            <a:pPr marL="469900" marR="1643380" indent="-4572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Let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check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power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ArrayList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example: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List&lt;String&gt;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myList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ArrayList&lt;String&gt;();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many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ways,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ArrayList&lt;String&gt;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similar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String[]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declares 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container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can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hold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only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Strings.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However,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powerful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than a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String[].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look </a:t>
            </a:r>
            <a:r>
              <a:rPr sz="1000" spc="-5" dirty="0">
                <a:latin typeface="Arial MT"/>
                <a:cs typeface="Arial MT"/>
              </a:rPr>
              <a:t> 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capabilities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an</a:t>
            </a:r>
            <a:r>
              <a:rPr sz="1000" spc="-10" dirty="0">
                <a:latin typeface="Arial MT"/>
                <a:cs typeface="Arial MT"/>
              </a:rPr>
              <a:t> ArrayList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4529" y="5592317"/>
            <a:ext cx="3731260" cy="2674620"/>
          </a:xfrm>
          <a:custGeom>
            <a:avLst/>
            <a:gdLst/>
            <a:ahLst/>
            <a:cxnLst/>
            <a:rect l="l" t="t" r="r" b="b"/>
            <a:pathLst>
              <a:path w="3731260" h="2674620">
                <a:moveTo>
                  <a:pt x="0" y="445770"/>
                </a:moveTo>
                <a:lnTo>
                  <a:pt x="2616" y="397209"/>
                </a:lnTo>
                <a:lnTo>
                  <a:pt x="10284" y="350161"/>
                </a:lnTo>
                <a:lnTo>
                  <a:pt x="22731" y="304897"/>
                </a:lnTo>
                <a:lnTo>
                  <a:pt x="39686" y="261689"/>
                </a:lnTo>
                <a:lnTo>
                  <a:pt x="60875" y="220810"/>
                </a:lnTo>
                <a:lnTo>
                  <a:pt x="86026" y="182532"/>
                </a:lnTo>
                <a:lnTo>
                  <a:pt x="114868" y="147127"/>
                </a:lnTo>
                <a:lnTo>
                  <a:pt x="147127" y="114868"/>
                </a:lnTo>
                <a:lnTo>
                  <a:pt x="182532" y="86026"/>
                </a:lnTo>
                <a:lnTo>
                  <a:pt x="220810" y="60875"/>
                </a:lnTo>
                <a:lnTo>
                  <a:pt x="261689" y="39686"/>
                </a:lnTo>
                <a:lnTo>
                  <a:pt x="304897" y="22731"/>
                </a:lnTo>
                <a:lnTo>
                  <a:pt x="350161" y="10284"/>
                </a:lnTo>
                <a:lnTo>
                  <a:pt x="397209" y="2616"/>
                </a:lnTo>
                <a:lnTo>
                  <a:pt x="445769" y="0"/>
                </a:lnTo>
                <a:lnTo>
                  <a:pt x="3284981" y="0"/>
                </a:lnTo>
                <a:lnTo>
                  <a:pt x="3333542" y="2616"/>
                </a:lnTo>
                <a:lnTo>
                  <a:pt x="3380590" y="10284"/>
                </a:lnTo>
                <a:lnTo>
                  <a:pt x="3425854" y="22731"/>
                </a:lnTo>
                <a:lnTo>
                  <a:pt x="3469062" y="39686"/>
                </a:lnTo>
                <a:lnTo>
                  <a:pt x="3509941" y="60875"/>
                </a:lnTo>
                <a:lnTo>
                  <a:pt x="3548219" y="86026"/>
                </a:lnTo>
                <a:lnTo>
                  <a:pt x="3583624" y="114868"/>
                </a:lnTo>
                <a:lnTo>
                  <a:pt x="3615883" y="147127"/>
                </a:lnTo>
                <a:lnTo>
                  <a:pt x="3644725" y="182532"/>
                </a:lnTo>
                <a:lnTo>
                  <a:pt x="3669876" y="220810"/>
                </a:lnTo>
                <a:lnTo>
                  <a:pt x="3691065" y="261689"/>
                </a:lnTo>
                <a:lnTo>
                  <a:pt x="3708020" y="304897"/>
                </a:lnTo>
                <a:lnTo>
                  <a:pt x="3720467" y="350161"/>
                </a:lnTo>
                <a:lnTo>
                  <a:pt x="3728135" y="397209"/>
                </a:lnTo>
                <a:lnTo>
                  <a:pt x="3730752" y="445770"/>
                </a:lnTo>
                <a:lnTo>
                  <a:pt x="3730752" y="2228850"/>
                </a:lnTo>
                <a:lnTo>
                  <a:pt x="3728135" y="2277410"/>
                </a:lnTo>
                <a:lnTo>
                  <a:pt x="3720467" y="2324458"/>
                </a:lnTo>
                <a:lnTo>
                  <a:pt x="3708020" y="2369722"/>
                </a:lnTo>
                <a:lnTo>
                  <a:pt x="3691065" y="2412930"/>
                </a:lnTo>
                <a:lnTo>
                  <a:pt x="3669876" y="2453809"/>
                </a:lnTo>
                <a:lnTo>
                  <a:pt x="3644725" y="2492087"/>
                </a:lnTo>
                <a:lnTo>
                  <a:pt x="3615883" y="2527492"/>
                </a:lnTo>
                <a:lnTo>
                  <a:pt x="3583624" y="2559751"/>
                </a:lnTo>
                <a:lnTo>
                  <a:pt x="3548219" y="2588593"/>
                </a:lnTo>
                <a:lnTo>
                  <a:pt x="3509941" y="2613744"/>
                </a:lnTo>
                <a:lnTo>
                  <a:pt x="3469062" y="2634933"/>
                </a:lnTo>
                <a:lnTo>
                  <a:pt x="3425854" y="2651888"/>
                </a:lnTo>
                <a:lnTo>
                  <a:pt x="3380590" y="2664335"/>
                </a:lnTo>
                <a:lnTo>
                  <a:pt x="3333542" y="2672003"/>
                </a:lnTo>
                <a:lnTo>
                  <a:pt x="3284981" y="2674620"/>
                </a:lnTo>
                <a:lnTo>
                  <a:pt x="445769" y="2674620"/>
                </a:lnTo>
                <a:lnTo>
                  <a:pt x="397209" y="2672003"/>
                </a:lnTo>
                <a:lnTo>
                  <a:pt x="350161" y="2664335"/>
                </a:lnTo>
                <a:lnTo>
                  <a:pt x="304897" y="2651888"/>
                </a:lnTo>
                <a:lnTo>
                  <a:pt x="261689" y="2634933"/>
                </a:lnTo>
                <a:lnTo>
                  <a:pt x="220810" y="2613744"/>
                </a:lnTo>
                <a:lnTo>
                  <a:pt x="182532" y="2588593"/>
                </a:lnTo>
                <a:lnTo>
                  <a:pt x="147127" y="2559751"/>
                </a:lnTo>
                <a:lnTo>
                  <a:pt x="114868" y="2527492"/>
                </a:lnTo>
                <a:lnTo>
                  <a:pt x="86026" y="2492087"/>
                </a:lnTo>
                <a:lnTo>
                  <a:pt x="60875" y="2453809"/>
                </a:lnTo>
                <a:lnTo>
                  <a:pt x="39686" y="2412930"/>
                </a:lnTo>
                <a:lnTo>
                  <a:pt x="22731" y="2369722"/>
                </a:lnTo>
                <a:lnTo>
                  <a:pt x="10284" y="2324458"/>
                </a:lnTo>
                <a:lnTo>
                  <a:pt x="2616" y="2277410"/>
                </a:lnTo>
                <a:lnTo>
                  <a:pt x="0" y="2228850"/>
                </a:lnTo>
                <a:lnTo>
                  <a:pt x="0" y="44577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68779" y="5654751"/>
            <a:ext cx="3131185" cy="2541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import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java.util.*;</a:t>
            </a:r>
            <a:endParaRPr sz="1100">
              <a:latin typeface="Arial MT"/>
              <a:cs typeface="Arial MT"/>
            </a:endParaRPr>
          </a:p>
          <a:p>
            <a:pPr marL="254635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public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class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 MT"/>
                <a:cs typeface="Arial MT"/>
              </a:rPr>
              <a:t>ArrayListTest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484505" marR="5080" indent="-116205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public static </a:t>
            </a:r>
            <a:r>
              <a:rPr sz="1100" b="1" spc="-5" dirty="0">
                <a:latin typeface="Arial"/>
                <a:cs typeface="Arial"/>
              </a:rPr>
              <a:t>void </a:t>
            </a:r>
            <a:r>
              <a:rPr sz="1100" dirty="0">
                <a:latin typeface="Arial MT"/>
                <a:cs typeface="Arial MT"/>
              </a:rPr>
              <a:t>main(String[] args) {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List&lt;String&gt;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list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b="1" spc="-5" dirty="0">
                <a:latin typeface="Arial"/>
                <a:cs typeface="Arial"/>
              </a:rPr>
              <a:t>new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 MT"/>
                <a:cs typeface="Arial MT"/>
              </a:rPr>
              <a:t>ArrayList&lt;String&gt;();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String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"hi";</a:t>
            </a:r>
            <a:endParaRPr sz="1100">
              <a:latin typeface="Arial MT"/>
              <a:cs typeface="Arial MT"/>
            </a:endParaRPr>
          </a:p>
          <a:p>
            <a:pPr marL="484505" marR="159512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list.add("string");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list.add(str);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list.add(str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+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str);</a:t>
            </a:r>
            <a:endParaRPr sz="1100">
              <a:latin typeface="Arial MT"/>
              <a:cs typeface="Arial MT"/>
            </a:endParaRPr>
          </a:p>
          <a:p>
            <a:pPr marL="484505" marR="246379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System.</a:t>
            </a:r>
            <a:r>
              <a:rPr sz="1100" i="1" spc="-5" dirty="0">
                <a:latin typeface="Arial"/>
                <a:cs typeface="Arial"/>
              </a:rPr>
              <a:t>out</a:t>
            </a:r>
            <a:r>
              <a:rPr sz="1100" spc="-5" dirty="0">
                <a:latin typeface="Arial MT"/>
                <a:cs typeface="Arial MT"/>
              </a:rPr>
              <a:t>.println(list.size());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System.</a:t>
            </a:r>
            <a:r>
              <a:rPr sz="1100" i="1" spc="-5" dirty="0">
                <a:latin typeface="Arial"/>
                <a:cs typeface="Arial"/>
              </a:rPr>
              <a:t>out</a:t>
            </a:r>
            <a:r>
              <a:rPr sz="1100" spc="-5" dirty="0">
                <a:latin typeface="Arial MT"/>
                <a:cs typeface="Arial MT"/>
              </a:rPr>
              <a:t>.println(list.contains(42));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System.</a:t>
            </a:r>
            <a:r>
              <a:rPr sz="1100" i="1" spc="-5" dirty="0">
                <a:latin typeface="Arial"/>
                <a:cs typeface="Arial"/>
              </a:rPr>
              <a:t>out</a:t>
            </a:r>
            <a:r>
              <a:rPr sz="1100" spc="-5" dirty="0">
                <a:latin typeface="Arial MT"/>
                <a:cs typeface="Arial MT"/>
              </a:rPr>
              <a:t>.println(list.contains("hihi"));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list.remove("hi");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System.</a:t>
            </a:r>
            <a:r>
              <a:rPr sz="1100" i="1" spc="-5" dirty="0">
                <a:latin typeface="Arial"/>
                <a:cs typeface="Arial"/>
              </a:rPr>
              <a:t>out</a:t>
            </a:r>
            <a:r>
              <a:rPr sz="1100" spc="-5" dirty="0">
                <a:latin typeface="Arial MT"/>
                <a:cs typeface="Arial MT"/>
              </a:rPr>
              <a:t>.println(list.size());</a:t>
            </a:r>
            <a:endParaRPr sz="1100">
              <a:latin typeface="Arial MT"/>
              <a:cs typeface="Arial MT"/>
            </a:endParaRPr>
          </a:p>
          <a:p>
            <a:pPr marL="36893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254635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3778" y="6025134"/>
            <a:ext cx="890269" cy="94043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3980" marR="323215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Arial MT"/>
                <a:cs typeface="Arial MT"/>
              </a:rPr>
              <a:t>o</a:t>
            </a:r>
            <a:r>
              <a:rPr sz="1100" spc="-5" dirty="0">
                <a:latin typeface="Arial MT"/>
                <a:cs typeface="Arial MT"/>
              </a:rPr>
              <a:t>u</a:t>
            </a:r>
            <a:r>
              <a:rPr sz="1100" dirty="0">
                <a:latin typeface="Arial MT"/>
                <a:cs typeface="Arial MT"/>
              </a:rPr>
              <a:t>tp</a:t>
            </a:r>
            <a:r>
              <a:rPr sz="1100" spc="-5" dirty="0">
                <a:latin typeface="Arial MT"/>
                <a:cs typeface="Arial MT"/>
              </a:rPr>
              <a:t>u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  3</a:t>
            </a:r>
            <a:endParaRPr sz="1100">
              <a:latin typeface="Arial MT"/>
              <a:cs typeface="Arial MT"/>
            </a:endParaRPr>
          </a:p>
          <a:p>
            <a:pPr marL="93980" marR="490220">
              <a:lnSpc>
                <a:spcPct val="100000"/>
              </a:lnSpc>
              <a:spcBef>
                <a:spcPts val="5"/>
              </a:spcBef>
            </a:pPr>
            <a:r>
              <a:rPr sz="1100" spc="15" dirty="0">
                <a:latin typeface="Arial MT"/>
                <a:cs typeface="Arial MT"/>
              </a:rPr>
              <a:t>f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l</a:t>
            </a:r>
            <a:r>
              <a:rPr sz="1100" dirty="0">
                <a:latin typeface="Arial MT"/>
                <a:cs typeface="Arial MT"/>
              </a:rPr>
              <a:t>se  true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5405" y="5368290"/>
            <a:ext cx="4277995" cy="2589530"/>
          </a:xfrm>
          <a:custGeom>
            <a:avLst/>
            <a:gdLst/>
            <a:ahLst/>
            <a:cxnLst/>
            <a:rect l="l" t="t" r="r" b="b"/>
            <a:pathLst>
              <a:path w="4277995" h="2589529">
                <a:moveTo>
                  <a:pt x="0" y="431546"/>
                </a:moveTo>
                <a:lnTo>
                  <a:pt x="2531" y="384516"/>
                </a:lnTo>
                <a:lnTo>
                  <a:pt x="9951" y="338956"/>
                </a:lnTo>
                <a:lnTo>
                  <a:pt x="21996" y="295127"/>
                </a:lnTo>
                <a:lnTo>
                  <a:pt x="38403" y="253293"/>
                </a:lnTo>
                <a:lnTo>
                  <a:pt x="58909" y="213717"/>
                </a:lnTo>
                <a:lnTo>
                  <a:pt x="83251" y="176662"/>
                </a:lnTo>
                <a:lnTo>
                  <a:pt x="111165" y="142390"/>
                </a:lnTo>
                <a:lnTo>
                  <a:pt x="142390" y="111165"/>
                </a:lnTo>
                <a:lnTo>
                  <a:pt x="176662" y="83251"/>
                </a:lnTo>
                <a:lnTo>
                  <a:pt x="213717" y="58909"/>
                </a:lnTo>
                <a:lnTo>
                  <a:pt x="253293" y="38403"/>
                </a:lnTo>
                <a:lnTo>
                  <a:pt x="295127" y="21996"/>
                </a:lnTo>
                <a:lnTo>
                  <a:pt x="338956" y="9951"/>
                </a:lnTo>
                <a:lnTo>
                  <a:pt x="384516" y="2531"/>
                </a:lnTo>
                <a:lnTo>
                  <a:pt x="431545" y="0"/>
                </a:lnTo>
                <a:lnTo>
                  <a:pt x="3846322" y="0"/>
                </a:lnTo>
                <a:lnTo>
                  <a:pt x="3893351" y="2531"/>
                </a:lnTo>
                <a:lnTo>
                  <a:pt x="3938911" y="9951"/>
                </a:lnTo>
                <a:lnTo>
                  <a:pt x="3982740" y="21996"/>
                </a:lnTo>
                <a:lnTo>
                  <a:pt x="4024574" y="38403"/>
                </a:lnTo>
                <a:lnTo>
                  <a:pt x="4064150" y="58909"/>
                </a:lnTo>
                <a:lnTo>
                  <a:pt x="4101205" y="83251"/>
                </a:lnTo>
                <a:lnTo>
                  <a:pt x="4135477" y="111165"/>
                </a:lnTo>
                <a:lnTo>
                  <a:pt x="4166702" y="142390"/>
                </a:lnTo>
                <a:lnTo>
                  <a:pt x="4194616" y="176662"/>
                </a:lnTo>
                <a:lnTo>
                  <a:pt x="4218958" y="213717"/>
                </a:lnTo>
                <a:lnTo>
                  <a:pt x="4239464" y="253293"/>
                </a:lnTo>
                <a:lnTo>
                  <a:pt x="4255871" y="295127"/>
                </a:lnTo>
                <a:lnTo>
                  <a:pt x="4267916" y="338956"/>
                </a:lnTo>
                <a:lnTo>
                  <a:pt x="4275336" y="384516"/>
                </a:lnTo>
                <a:lnTo>
                  <a:pt x="4277868" y="431546"/>
                </a:lnTo>
                <a:lnTo>
                  <a:pt x="4277868" y="2157730"/>
                </a:lnTo>
                <a:lnTo>
                  <a:pt x="4275336" y="2204759"/>
                </a:lnTo>
                <a:lnTo>
                  <a:pt x="4267916" y="2250319"/>
                </a:lnTo>
                <a:lnTo>
                  <a:pt x="4255871" y="2294148"/>
                </a:lnTo>
                <a:lnTo>
                  <a:pt x="4239464" y="2335982"/>
                </a:lnTo>
                <a:lnTo>
                  <a:pt x="4218958" y="2375558"/>
                </a:lnTo>
                <a:lnTo>
                  <a:pt x="4194616" y="2412613"/>
                </a:lnTo>
                <a:lnTo>
                  <a:pt x="4166702" y="2446885"/>
                </a:lnTo>
                <a:lnTo>
                  <a:pt x="4135477" y="2478110"/>
                </a:lnTo>
                <a:lnTo>
                  <a:pt x="4101205" y="2506024"/>
                </a:lnTo>
                <a:lnTo>
                  <a:pt x="4064150" y="2530366"/>
                </a:lnTo>
                <a:lnTo>
                  <a:pt x="4024574" y="2550872"/>
                </a:lnTo>
                <a:lnTo>
                  <a:pt x="3982740" y="2567279"/>
                </a:lnTo>
                <a:lnTo>
                  <a:pt x="3938911" y="2579324"/>
                </a:lnTo>
                <a:lnTo>
                  <a:pt x="3893351" y="2586744"/>
                </a:lnTo>
                <a:lnTo>
                  <a:pt x="3846322" y="2589276"/>
                </a:lnTo>
                <a:lnTo>
                  <a:pt x="431545" y="2589276"/>
                </a:lnTo>
                <a:lnTo>
                  <a:pt x="384516" y="2586744"/>
                </a:lnTo>
                <a:lnTo>
                  <a:pt x="338956" y="2579324"/>
                </a:lnTo>
                <a:lnTo>
                  <a:pt x="295127" y="2567279"/>
                </a:lnTo>
                <a:lnTo>
                  <a:pt x="253293" y="2550872"/>
                </a:lnTo>
                <a:lnTo>
                  <a:pt x="213717" y="2530366"/>
                </a:lnTo>
                <a:lnTo>
                  <a:pt x="176662" y="2506024"/>
                </a:lnTo>
                <a:lnTo>
                  <a:pt x="142390" y="2478110"/>
                </a:lnTo>
                <a:lnTo>
                  <a:pt x="111165" y="2446885"/>
                </a:lnTo>
                <a:lnTo>
                  <a:pt x="83251" y="2412613"/>
                </a:lnTo>
                <a:lnTo>
                  <a:pt x="58909" y="2375558"/>
                </a:lnTo>
                <a:lnTo>
                  <a:pt x="38403" y="2335982"/>
                </a:lnTo>
                <a:lnTo>
                  <a:pt x="21996" y="2294148"/>
                </a:lnTo>
                <a:lnTo>
                  <a:pt x="9951" y="2250319"/>
                </a:lnTo>
                <a:lnTo>
                  <a:pt x="2531" y="2204759"/>
                </a:lnTo>
                <a:lnTo>
                  <a:pt x="0" y="2157730"/>
                </a:lnTo>
                <a:lnTo>
                  <a:pt x="0" y="431546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15998" y="4480941"/>
            <a:ext cx="4674235" cy="398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HashSet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Class: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Remember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Sets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used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 not</a:t>
            </a:r>
            <a:r>
              <a:rPr sz="1000" spc="-10" dirty="0">
                <a:latin typeface="Arial MT"/>
                <a:cs typeface="Arial MT"/>
              </a:rPr>
              <a:t> want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duplicates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 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collection. If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attempt to add an element to a set that already exists in the set,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duplicate element</a:t>
            </a:r>
            <a:r>
              <a:rPr sz="1000" spc="-10" dirty="0">
                <a:latin typeface="Arial MT"/>
                <a:cs typeface="Arial MT"/>
              </a:rPr>
              <a:t> will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added,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add()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false.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Remember,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HashSets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very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because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hashcodes.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 MT"/>
              <a:cs typeface="Arial MT"/>
            </a:endParaRPr>
          </a:p>
          <a:p>
            <a:pPr marL="31242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990000"/>
                </a:solidFill>
                <a:latin typeface="Arial MT"/>
                <a:cs typeface="Arial MT"/>
              </a:rPr>
              <a:t>import</a:t>
            </a:r>
            <a:r>
              <a:rPr sz="1100" spc="-7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90000"/>
                </a:solidFill>
                <a:latin typeface="Arial MT"/>
                <a:cs typeface="Arial MT"/>
              </a:rPr>
              <a:t>java.util.*;</a:t>
            </a:r>
            <a:endParaRPr sz="1100">
              <a:latin typeface="Arial MT"/>
              <a:cs typeface="Arial MT"/>
            </a:endParaRPr>
          </a:p>
          <a:p>
            <a:pPr marL="554355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class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SetTest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784860" marR="1119505" indent="-116205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public static </a:t>
            </a:r>
            <a:r>
              <a:rPr sz="1100" b="1" spc="-5" dirty="0">
                <a:latin typeface="Arial"/>
                <a:cs typeface="Arial"/>
              </a:rPr>
              <a:t>void </a:t>
            </a:r>
            <a:r>
              <a:rPr sz="1100" dirty="0">
                <a:latin typeface="Arial MT"/>
                <a:cs typeface="Arial MT"/>
              </a:rPr>
              <a:t>main(String[] args) {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boolean</a:t>
            </a:r>
            <a:r>
              <a:rPr sz="1100" dirty="0">
                <a:latin typeface="Arial MT"/>
                <a:cs typeface="Arial MT"/>
              </a:rPr>
              <a:t>[] </a:t>
            </a:r>
            <a:r>
              <a:rPr sz="1100" spc="-5" dirty="0">
                <a:latin typeface="Arial MT"/>
                <a:cs typeface="Arial MT"/>
              </a:rPr>
              <a:t>boolArr </a:t>
            </a:r>
            <a:r>
              <a:rPr sz="1100" dirty="0">
                <a:latin typeface="Arial MT"/>
                <a:cs typeface="Arial MT"/>
              </a:rPr>
              <a:t>= </a:t>
            </a:r>
            <a:r>
              <a:rPr sz="1100" b="1" spc="-5" dirty="0">
                <a:latin typeface="Arial"/>
                <a:cs typeface="Arial"/>
              </a:rPr>
              <a:t>new </a:t>
            </a:r>
            <a:r>
              <a:rPr sz="1100" b="1" dirty="0">
                <a:latin typeface="Arial"/>
                <a:cs typeface="Arial"/>
              </a:rPr>
              <a:t>boolean</a:t>
            </a:r>
            <a:r>
              <a:rPr sz="1100" dirty="0">
                <a:latin typeface="Arial MT"/>
                <a:cs typeface="Arial MT"/>
              </a:rPr>
              <a:t>[5];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Set&lt;Integer&gt;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b="1" spc="-5" dirty="0">
                <a:latin typeface="Arial"/>
                <a:cs typeface="Arial"/>
              </a:rPr>
              <a:t>new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HashSet&lt;Integer&gt;();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boolArr[0]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set.add(1);</a:t>
            </a:r>
            <a:endParaRPr sz="1100">
              <a:latin typeface="Arial MT"/>
              <a:cs typeface="Arial MT"/>
            </a:endParaRPr>
          </a:p>
          <a:p>
            <a:pPr marL="784860" marR="2450465" algn="just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b</a:t>
            </a:r>
            <a:r>
              <a:rPr sz="1100" spc="-5" dirty="0">
                <a:latin typeface="Arial MT"/>
                <a:cs typeface="Arial MT"/>
              </a:rPr>
              <a:t>o</a:t>
            </a:r>
            <a:r>
              <a:rPr sz="1100" dirty="0">
                <a:latin typeface="Arial MT"/>
                <a:cs typeface="Arial MT"/>
              </a:rPr>
              <a:t>o</a:t>
            </a:r>
            <a:r>
              <a:rPr sz="1100" spc="-10" dirty="0">
                <a:latin typeface="Arial MT"/>
                <a:cs typeface="Arial MT"/>
              </a:rPr>
              <a:t>l</a:t>
            </a:r>
            <a:r>
              <a:rPr sz="1100" dirty="0">
                <a:latin typeface="Arial MT"/>
                <a:cs typeface="Arial MT"/>
              </a:rPr>
              <a:t>Ar</a:t>
            </a:r>
            <a:r>
              <a:rPr sz="1100" spc="5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[1]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5" dirty="0">
                <a:latin typeface="Arial MT"/>
                <a:cs typeface="Arial MT"/>
              </a:rPr>
              <a:t>.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dd</a:t>
            </a:r>
            <a:r>
              <a:rPr sz="1100" dirty="0">
                <a:latin typeface="Arial MT"/>
                <a:cs typeface="Arial MT"/>
              </a:rPr>
              <a:t>(2</a:t>
            </a:r>
            <a:r>
              <a:rPr sz="1100" spc="-10" dirty="0">
                <a:latin typeface="Arial MT"/>
                <a:cs typeface="Arial MT"/>
              </a:rPr>
              <a:t>)</a:t>
            </a:r>
            <a:r>
              <a:rPr sz="1100" dirty="0">
                <a:latin typeface="Arial MT"/>
                <a:cs typeface="Arial MT"/>
              </a:rPr>
              <a:t>;  b</a:t>
            </a:r>
            <a:r>
              <a:rPr sz="1100" spc="-5" dirty="0">
                <a:latin typeface="Arial MT"/>
                <a:cs typeface="Arial MT"/>
              </a:rPr>
              <a:t>o</a:t>
            </a:r>
            <a:r>
              <a:rPr sz="1100" dirty="0">
                <a:latin typeface="Arial MT"/>
                <a:cs typeface="Arial MT"/>
              </a:rPr>
              <a:t>o</a:t>
            </a:r>
            <a:r>
              <a:rPr sz="1100" spc="-10" dirty="0">
                <a:latin typeface="Arial MT"/>
                <a:cs typeface="Arial MT"/>
              </a:rPr>
              <a:t>l</a:t>
            </a:r>
            <a:r>
              <a:rPr sz="1100" dirty="0">
                <a:latin typeface="Arial MT"/>
                <a:cs typeface="Arial MT"/>
              </a:rPr>
              <a:t>Ar</a:t>
            </a:r>
            <a:r>
              <a:rPr sz="1100" spc="5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[2]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5" dirty="0">
                <a:latin typeface="Arial MT"/>
                <a:cs typeface="Arial MT"/>
              </a:rPr>
              <a:t>.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dd</a:t>
            </a:r>
            <a:r>
              <a:rPr sz="1100" dirty="0">
                <a:latin typeface="Arial MT"/>
                <a:cs typeface="Arial MT"/>
              </a:rPr>
              <a:t>(3</a:t>
            </a:r>
            <a:r>
              <a:rPr sz="1100" spc="-10" dirty="0">
                <a:latin typeface="Arial MT"/>
                <a:cs typeface="Arial MT"/>
              </a:rPr>
              <a:t>)</a:t>
            </a:r>
            <a:r>
              <a:rPr sz="1100" dirty="0">
                <a:latin typeface="Arial MT"/>
                <a:cs typeface="Arial MT"/>
              </a:rPr>
              <a:t>;  b</a:t>
            </a:r>
            <a:r>
              <a:rPr sz="1100" spc="-5" dirty="0">
                <a:latin typeface="Arial MT"/>
                <a:cs typeface="Arial MT"/>
              </a:rPr>
              <a:t>o</a:t>
            </a:r>
            <a:r>
              <a:rPr sz="1100" dirty="0">
                <a:latin typeface="Arial MT"/>
                <a:cs typeface="Arial MT"/>
              </a:rPr>
              <a:t>o</a:t>
            </a:r>
            <a:r>
              <a:rPr sz="1100" spc="-10" dirty="0">
                <a:latin typeface="Arial MT"/>
                <a:cs typeface="Arial MT"/>
              </a:rPr>
              <a:t>l</a:t>
            </a:r>
            <a:r>
              <a:rPr sz="1100" dirty="0">
                <a:latin typeface="Arial MT"/>
                <a:cs typeface="Arial MT"/>
              </a:rPr>
              <a:t>Ar</a:t>
            </a:r>
            <a:r>
              <a:rPr sz="1100" spc="5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[3]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5" dirty="0">
                <a:latin typeface="Arial MT"/>
                <a:cs typeface="Arial MT"/>
              </a:rPr>
              <a:t>.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dd</a:t>
            </a:r>
            <a:r>
              <a:rPr sz="1100" dirty="0">
                <a:latin typeface="Arial MT"/>
                <a:cs typeface="Arial MT"/>
              </a:rPr>
              <a:t>(4</a:t>
            </a:r>
            <a:r>
              <a:rPr sz="1100" spc="-10" dirty="0">
                <a:latin typeface="Arial MT"/>
                <a:cs typeface="Arial MT"/>
              </a:rPr>
              <a:t>)</a:t>
            </a:r>
            <a:r>
              <a:rPr sz="1100" dirty="0">
                <a:latin typeface="Arial MT"/>
                <a:cs typeface="Arial MT"/>
              </a:rPr>
              <a:t>;  b</a:t>
            </a:r>
            <a:r>
              <a:rPr sz="1100" spc="-5" dirty="0">
                <a:latin typeface="Arial MT"/>
                <a:cs typeface="Arial MT"/>
              </a:rPr>
              <a:t>o</a:t>
            </a:r>
            <a:r>
              <a:rPr sz="1100" dirty="0">
                <a:latin typeface="Arial MT"/>
                <a:cs typeface="Arial MT"/>
              </a:rPr>
              <a:t>o</a:t>
            </a:r>
            <a:r>
              <a:rPr sz="1100" spc="-10" dirty="0">
                <a:latin typeface="Arial MT"/>
                <a:cs typeface="Arial MT"/>
              </a:rPr>
              <a:t>l</a:t>
            </a:r>
            <a:r>
              <a:rPr sz="1100" dirty="0">
                <a:latin typeface="Arial MT"/>
                <a:cs typeface="Arial MT"/>
              </a:rPr>
              <a:t>Ar</a:t>
            </a:r>
            <a:r>
              <a:rPr sz="1100" spc="5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[4]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5" dirty="0">
                <a:latin typeface="Arial MT"/>
                <a:cs typeface="Arial MT"/>
              </a:rPr>
              <a:t>.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dd</a:t>
            </a:r>
            <a:r>
              <a:rPr sz="1100" dirty="0">
                <a:latin typeface="Arial MT"/>
                <a:cs typeface="Arial MT"/>
              </a:rPr>
              <a:t>(5</a:t>
            </a:r>
            <a:r>
              <a:rPr sz="1100" spc="-10" dirty="0">
                <a:latin typeface="Arial MT"/>
                <a:cs typeface="Arial MT"/>
              </a:rPr>
              <a:t>)</a:t>
            </a:r>
            <a:r>
              <a:rPr sz="1100" dirty="0">
                <a:latin typeface="Arial MT"/>
                <a:cs typeface="Arial MT"/>
              </a:rPr>
              <a:t>;  </a:t>
            </a:r>
            <a:r>
              <a:rPr sz="1100" b="1" dirty="0">
                <a:latin typeface="Arial"/>
                <a:cs typeface="Arial"/>
              </a:rPr>
              <a:t>for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(Integer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index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set)</a:t>
            </a:r>
            <a:endParaRPr sz="1100">
              <a:latin typeface="Arial MT"/>
              <a:cs typeface="Arial MT"/>
            </a:endParaRPr>
          </a:p>
          <a:p>
            <a:pPr marL="974090" algn="just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System.</a:t>
            </a:r>
            <a:r>
              <a:rPr sz="1100" i="1" spc="-5" dirty="0">
                <a:latin typeface="Arial"/>
                <a:cs typeface="Arial"/>
              </a:rPr>
              <a:t>out</a:t>
            </a:r>
            <a:r>
              <a:rPr sz="1100" spc="-5" dirty="0">
                <a:latin typeface="Arial MT"/>
                <a:cs typeface="Arial MT"/>
              </a:rPr>
              <a:t>.print(index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+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"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");</a:t>
            </a:r>
            <a:endParaRPr sz="1100">
              <a:latin typeface="Arial MT"/>
              <a:cs typeface="Arial MT"/>
            </a:endParaRPr>
          </a:p>
          <a:p>
            <a:pPr marL="744855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554355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O/P: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4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  <a:p>
            <a:pPr marL="92710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Note: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order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printed are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predictable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7529576"/>
            <a:ext cx="9588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Output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[D,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E]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5198" y="4485894"/>
            <a:ext cx="4860290" cy="2839720"/>
          </a:xfrm>
          <a:custGeom>
            <a:avLst/>
            <a:gdLst/>
            <a:ahLst/>
            <a:cxnLst/>
            <a:rect l="l" t="t" r="r" b="b"/>
            <a:pathLst>
              <a:path w="4860290" h="2839720">
                <a:moveTo>
                  <a:pt x="0" y="473201"/>
                </a:moveTo>
                <a:lnTo>
                  <a:pt x="2442" y="424815"/>
                </a:lnTo>
                <a:lnTo>
                  <a:pt x="9612" y="377828"/>
                </a:lnTo>
                <a:lnTo>
                  <a:pt x="21272" y="332477"/>
                </a:lnTo>
                <a:lnTo>
                  <a:pt x="37183" y="289000"/>
                </a:lnTo>
                <a:lnTo>
                  <a:pt x="57108" y="247635"/>
                </a:lnTo>
                <a:lnTo>
                  <a:pt x="80809" y="208619"/>
                </a:lnTo>
                <a:lnTo>
                  <a:pt x="108048" y="172191"/>
                </a:lnTo>
                <a:lnTo>
                  <a:pt x="138588" y="138588"/>
                </a:lnTo>
                <a:lnTo>
                  <a:pt x="172191" y="108048"/>
                </a:lnTo>
                <a:lnTo>
                  <a:pt x="208619" y="80809"/>
                </a:lnTo>
                <a:lnTo>
                  <a:pt x="247635" y="57108"/>
                </a:lnTo>
                <a:lnTo>
                  <a:pt x="289000" y="37183"/>
                </a:lnTo>
                <a:lnTo>
                  <a:pt x="332477" y="21272"/>
                </a:lnTo>
                <a:lnTo>
                  <a:pt x="377828" y="9612"/>
                </a:lnTo>
                <a:lnTo>
                  <a:pt x="424815" y="2442"/>
                </a:lnTo>
                <a:lnTo>
                  <a:pt x="473201" y="0"/>
                </a:lnTo>
                <a:lnTo>
                  <a:pt x="4386834" y="0"/>
                </a:lnTo>
                <a:lnTo>
                  <a:pt x="4435220" y="2442"/>
                </a:lnTo>
                <a:lnTo>
                  <a:pt x="4482207" y="9612"/>
                </a:lnTo>
                <a:lnTo>
                  <a:pt x="4527558" y="21272"/>
                </a:lnTo>
                <a:lnTo>
                  <a:pt x="4571035" y="37183"/>
                </a:lnTo>
                <a:lnTo>
                  <a:pt x="4612400" y="57108"/>
                </a:lnTo>
                <a:lnTo>
                  <a:pt x="4651416" y="80809"/>
                </a:lnTo>
                <a:lnTo>
                  <a:pt x="4687844" y="108048"/>
                </a:lnTo>
                <a:lnTo>
                  <a:pt x="4721447" y="138588"/>
                </a:lnTo>
                <a:lnTo>
                  <a:pt x="4751987" y="172191"/>
                </a:lnTo>
                <a:lnTo>
                  <a:pt x="4779226" y="208619"/>
                </a:lnTo>
                <a:lnTo>
                  <a:pt x="4802927" y="247635"/>
                </a:lnTo>
                <a:lnTo>
                  <a:pt x="4822852" y="289000"/>
                </a:lnTo>
                <a:lnTo>
                  <a:pt x="4838763" y="332477"/>
                </a:lnTo>
                <a:lnTo>
                  <a:pt x="4850423" y="377828"/>
                </a:lnTo>
                <a:lnTo>
                  <a:pt x="4857593" y="424815"/>
                </a:lnTo>
                <a:lnTo>
                  <a:pt x="4860035" y="473201"/>
                </a:lnTo>
                <a:lnTo>
                  <a:pt x="4860035" y="2366010"/>
                </a:lnTo>
                <a:lnTo>
                  <a:pt x="4857593" y="2414396"/>
                </a:lnTo>
                <a:lnTo>
                  <a:pt x="4850423" y="2461383"/>
                </a:lnTo>
                <a:lnTo>
                  <a:pt x="4838763" y="2506734"/>
                </a:lnTo>
                <a:lnTo>
                  <a:pt x="4822852" y="2550211"/>
                </a:lnTo>
                <a:lnTo>
                  <a:pt x="4802927" y="2591576"/>
                </a:lnTo>
                <a:lnTo>
                  <a:pt x="4779226" y="2630592"/>
                </a:lnTo>
                <a:lnTo>
                  <a:pt x="4751987" y="2667020"/>
                </a:lnTo>
                <a:lnTo>
                  <a:pt x="4721447" y="2700623"/>
                </a:lnTo>
                <a:lnTo>
                  <a:pt x="4687844" y="2731163"/>
                </a:lnTo>
                <a:lnTo>
                  <a:pt x="4651416" y="2758402"/>
                </a:lnTo>
                <a:lnTo>
                  <a:pt x="4612400" y="2782103"/>
                </a:lnTo>
                <a:lnTo>
                  <a:pt x="4571035" y="2802028"/>
                </a:lnTo>
                <a:lnTo>
                  <a:pt x="4527558" y="2817939"/>
                </a:lnTo>
                <a:lnTo>
                  <a:pt x="4482207" y="2829599"/>
                </a:lnTo>
                <a:lnTo>
                  <a:pt x="4435220" y="2836769"/>
                </a:lnTo>
                <a:lnTo>
                  <a:pt x="4386834" y="2839211"/>
                </a:lnTo>
                <a:lnTo>
                  <a:pt x="473201" y="2839211"/>
                </a:lnTo>
                <a:lnTo>
                  <a:pt x="424815" y="2836769"/>
                </a:lnTo>
                <a:lnTo>
                  <a:pt x="377828" y="2829599"/>
                </a:lnTo>
                <a:lnTo>
                  <a:pt x="332477" y="2817939"/>
                </a:lnTo>
                <a:lnTo>
                  <a:pt x="289000" y="2802028"/>
                </a:lnTo>
                <a:lnTo>
                  <a:pt x="247635" y="2782103"/>
                </a:lnTo>
                <a:lnTo>
                  <a:pt x="208619" y="2758402"/>
                </a:lnTo>
                <a:lnTo>
                  <a:pt x="172191" y="2731163"/>
                </a:lnTo>
                <a:lnTo>
                  <a:pt x="138588" y="2700623"/>
                </a:lnTo>
                <a:lnTo>
                  <a:pt x="108048" y="2667020"/>
                </a:lnTo>
                <a:lnTo>
                  <a:pt x="80809" y="2630592"/>
                </a:lnTo>
                <a:lnTo>
                  <a:pt x="57108" y="2591576"/>
                </a:lnTo>
                <a:lnTo>
                  <a:pt x="37183" y="2550211"/>
                </a:lnTo>
                <a:lnTo>
                  <a:pt x="21272" y="2506734"/>
                </a:lnTo>
                <a:lnTo>
                  <a:pt x="9612" y="2461383"/>
                </a:lnTo>
                <a:lnTo>
                  <a:pt x="2442" y="2414396"/>
                </a:lnTo>
                <a:lnTo>
                  <a:pt x="0" y="2366010"/>
                </a:lnTo>
                <a:lnTo>
                  <a:pt x="0" y="47320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29636" y="4747005"/>
            <a:ext cx="231775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import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java.util.*;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class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HashSetDemo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117475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public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static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void </a:t>
            </a:r>
            <a:r>
              <a:rPr sz="1000" spc="-5" dirty="0">
                <a:latin typeface="Arial MT"/>
                <a:cs typeface="Arial MT"/>
              </a:rPr>
              <a:t>main(String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args[])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11747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//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</a:t>
            </a:r>
            <a:endParaRPr sz="1000">
              <a:latin typeface="Arial MT"/>
              <a:cs typeface="Arial MT"/>
            </a:endParaRPr>
          </a:p>
          <a:p>
            <a:pPr marL="255904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HashSet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new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HashSet();</a:t>
            </a:r>
            <a:endParaRPr sz="1000">
              <a:latin typeface="Arial MT"/>
              <a:cs typeface="Arial MT"/>
            </a:endParaRPr>
          </a:p>
          <a:p>
            <a:pPr marL="396240" marR="330200" indent="-14033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//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add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hs.add("B");</a:t>
            </a:r>
            <a:endParaRPr sz="1000">
              <a:latin typeface="Arial MT"/>
              <a:cs typeface="Arial MT"/>
            </a:endParaRPr>
          </a:p>
          <a:p>
            <a:pPr marL="3962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hs.add("A");</a:t>
            </a:r>
            <a:endParaRPr sz="1000">
              <a:latin typeface="Arial MT"/>
              <a:cs typeface="Arial MT"/>
            </a:endParaRPr>
          </a:p>
          <a:p>
            <a:pPr marL="3962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hs.add("D");</a:t>
            </a:r>
            <a:endParaRPr sz="1000">
              <a:latin typeface="Arial MT"/>
              <a:cs typeface="Arial MT"/>
            </a:endParaRPr>
          </a:p>
          <a:p>
            <a:pPr marL="3962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hs.add("E");</a:t>
            </a:r>
            <a:endParaRPr sz="1000">
              <a:latin typeface="Arial MT"/>
              <a:cs typeface="Arial MT"/>
            </a:endParaRPr>
          </a:p>
          <a:p>
            <a:pPr marL="39624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hs.add("C");</a:t>
            </a:r>
            <a:endParaRPr sz="1000">
              <a:latin typeface="Arial MT"/>
              <a:cs typeface="Arial MT"/>
            </a:endParaRPr>
          </a:p>
          <a:p>
            <a:pPr marL="361315" marR="683260" indent="349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hs.add("F");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</a:t>
            </a:r>
            <a:r>
              <a:rPr sz="1000" spc="-35" dirty="0">
                <a:latin typeface="Arial MT"/>
                <a:cs typeface="Arial MT"/>
              </a:rPr>
              <a:t>y</a:t>
            </a:r>
            <a:r>
              <a:rPr sz="1000" dirty="0">
                <a:latin typeface="Arial MT"/>
                <a:cs typeface="Arial MT"/>
              </a:rPr>
              <a:t>s</a:t>
            </a:r>
            <a:r>
              <a:rPr sz="1000" spc="-5" dirty="0">
                <a:latin typeface="Arial MT"/>
                <a:cs typeface="Arial MT"/>
              </a:rPr>
              <a:t>te</a:t>
            </a:r>
            <a:r>
              <a:rPr sz="1000" spc="10" dirty="0">
                <a:latin typeface="Arial MT"/>
                <a:cs typeface="Arial MT"/>
              </a:rPr>
              <a:t>m</a:t>
            </a:r>
            <a:r>
              <a:rPr sz="1000" spc="-5" dirty="0">
                <a:latin typeface="Arial MT"/>
                <a:cs typeface="Arial MT"/>
              </a:rPr>
              <a:t>.</a:t>
            </a:r>
            <a:r>
              <a:rPr sz="1000" i="1" spc="-10" dirty="0">
                <a:latin typeface="Arial"/>
                <a:cs typeface="Arial"/>
              </a:rPr>
              <a:t>ou</a:t>
            </a:r>
            <a:r>
              <a:rPr sz="1000" i="1" spc="-5" dirty="0">
                <a:latin typeface="Arial"/>
                <a:cs typeface="Arial"/>
              </a:rPr>
              <a:t>t</a:t>
            </a:r>
            <a:r>
              <a:rPr sz="1000" spc="-5" dirty="0">
                <a:latin typeface="Arial MT"/>
                <a:cs typeface="Arial MT"/>
              </a:rPr>
              <a:t>.pr</a:t>
            </a:r>
            <a:r>
              <a:rPr sz="1000" spc="-1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nt</a:t>
            </a:r>
            <a:r>
              <a:rPr sz="1000" spc="-15" dirty="0">
                <a:latin typeface="Arial MT"/>
                <a:cs typeface="Arial MT"/>
              </a:rPr>
              <a:t>l</a:t>
            </a:r>
            <a:r>
              <a:rPr sz="1000" spc="-10" dirty="0">
                <a:latin typeface="Arial MT"/>
                <a:cs typeface="Arial MT"/>
              </a:rPr>
              <a:t>n</a:t>
            </a:r>
            <a:r>
              <a:rPr sz="1000" spc="-5" dirty="0">
                <a:latin typeface="Arial MT"/>
                <a:cs typeface="Arial MT"/>
              </a:rPr>
              <a:t>(</a:t>
            </a:r>
            <a:r>
              <a:rPr sz="1000" spc="-10" dirty="0">
                <a:latin typeface="Arial MT"/>
                <a:cs typeface="Arial MT"/>
              </a:rPr>
              <a:t>h</a:t>
            </a:r>
            <a:r>
              <a:rPr sz="1000" dirty="0">
                <a:latin typeface="Arial MT"/>
                <a:cs typeface="Arial MT"/>
              </a:rPr>
              <a:t>s</a:t>
            </a:r>
            <a:r>
              <a:rPr sz="1000" spc="-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  <a:p>
            <a:pPr marL="220979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8443976"/>
            <a:ext cx="1331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8180" algn="l"/>
                <a:tab pos="1078230" algn="l"/>
              </a:tabLst>
            </a:pPr>
            <a:r>
              <a:rPr sz="1000" spc="-5" dirty="0">
                <a:latin typeface="Arial MT"/>
                <a:cs typeface="Arial MT"/>
              </a:rPr>
              <a:t>O/</a:t>
            </a:r>
            <a:r>
              <a:rPr sz="1000" spc="-10" dirty="0">
                <a:latin typeface="Arial MT"/>
                <a:cs typeface="Arial MT"/>
              </a:rPr>
              <a:t>P</a:t>
            </a:r>
            <a:r>
              <a:rPr sz="1000" spc="-5" dirty="0">
                <a:latin typeface="Arial MT"/>
                <a:cs typeface="Arial MT"/>
              </a:rPr>
              <a:t>: F</a:t>
            </a:r>
            <a:r>
              <a:rPr sz="1000" spc="-10" dirty="0">
                <a:latin typeface="Arial MT"/>
                <a:cs typeface="Arial MT"/>
              </a:rPr>
              <a:t>i</a:t>
            </a:r>
            <a:r>
              <a:rPr sz="1000" spc="-15" dirty="0">
                <a:latin typeface="Arial MT"/>
                <a:cs typeface="Arial MT"/>
              </a:rPr>
              <a:t>v</a:t>
            </a:r>
            <a:r>
              <a:rPr sz="1000" spc="-5" dirty="0">
                <a:latin typeface="Arial MT"/>
                <a:cs typeface="Arial MT"/>
              </a:rPr>
              <a:t>e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5" dirty="0">
                <a:latin typeface="Arial MT"/>
                <a:cs typeface="Arial MT"/>
              </a:rPr>
              <a:t>Fo</a:t>
            </a:r>
            <a:r>
              <a:rPr sz="1000" spc="-10" dirty="0">
                <a:latin typeface="Arial MT"/>
                <a:cs typeface="Arial MT"/>
              </a:rPr>
              <a:t>u</a:t>
            </a:r>
            <a:r>
              <a:rPr sz="1000" spc="-5" dirty="0">
                <a:latin typeface="Arial MT"/>
                <a:cs typeface="Arial MT"/>
              </a:rPr>
              <a:t>r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5" dirty="0">
                <a:latin typeface="Arial MT"/>
                <a:cs typeface="Arial MT"/>
              </a:rPr>
              <a:t>One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4816" y="8443976"/>
            <a:ext cx="699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Three</a:t>
            </a:r>
            <a:r>
              <a:rPr sz="1000" spc="45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Two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9101" y="5398770"/>
            <a:ext cx="4779645" cy="2656840"/>
          </a:xfrm>
          <a:custGeom>
            <a:avLst/>
            <a:gdLst/>
            <a:ahLst/>
            <a:cxnLst/>
            <a:rect l="l" t="t" r="r" b="b"/>
            <a:pathLst>
              <a:path w="4779645" h="2656840">
                <a:moveTo>
                  <a:pt x="0" y="442721"/>
                </a:moveTo>
                <a:lnTo>
                  <a:pt x="2598" y="394488"/>
                </a:lnTo>
                <a:lnTo>
                  <a:pt x="10212" y="347757"/>
                </a:lnTo>
                <a:lnTo>
                  <a:pt x="22573" y="302800"/>
                </a:lnTo>
                <a:lnTo>
                  <a:pt x="39409" y="259886"/>
                </a:lnTo>
                <a:lnTo>
                  <a:pt x="60451" y="219286"/>
                </a:lnTo>
                <a:lnTo>
                  <a:pt x="85429" y="181270"/>
                </a:lnTo>
                <a:lnTo>
                  <a:pt x="114071" y="146108"/>
                </a:lnTo>
                <a:lnTo>
                  <a:pt x="146108" y="114071"/>
                </a:lnTo>
                <a:lnTo>
                  <a:pt x="181270" y="85429"/>
                </a:lnTo>
                <a:lnTo>
                  <a:pt x="219286" y="60452"/>
                </a:lnTo>
                <a:lnTo>
                  <a:pt x="259886" y="39409"/>
                </a:lnTo>
                <a:lnTo>
                  <a:pt x="302800" y="22573"/>
                </a:lnTo>
                <a:lnTo>
                  <a:pt x="347757" y="10212"/>
                </a:lnTo>
                <a:lnTo>
                  <a:pt x="394488" y="2598"/>
                </a:lnTo>
                <a:lnTo>
                  <a:pt x="442722" y="0"/>
                </a:lnTo>
                <a:lnTo>
                  <a:pt x="4336542" y="0"/>
                </a:lnTo>
                <a:lnTo>
                  <a:pt x="4384775" y="2598"/>
                </a:lnTo>
                <a:lnTo>
                  <a:pt x="4431506" y="10212"/>
                </a:lnTo>
                <a:lnTo>
                  <a:pt x="4476463" y="22573"/>
                </a:lnTo>
                <a:lnTo>
                  <a:pt x="4519377" y="39409"/>
                </a:lnTo>
                <a:lnTo>
                  <a:pt x="4559977" y="60452"/>
                </a:lnTo>
                <a:lnTo>
                  <a:pt x="4597993" y="85429"/>
                </a:lnTo>
                <a:lnTo>
                  <a:pt x="4633155" y="114071"/>
                </a:lnTo>
                <a:lnTo>
                  <a:pt x="4665192" y="146108"/>
                </a:lnTo>
                <a:lnTo>
                  <a:pt x="4693834" y="181270"/>
                </a:lnTo>
                <a:lnTo>
                  <a:pt x="4718811" y="219286"/>
                </a:lnTo>
                <a:lnTo>
                  <a:pt x="4739854" y="259886"/>
                </a:lnTo>
                <a:lnTo>
                  <a:pt x="4756690" y="302800"/>
                </a:lnTo>
                <a:lnTo>
                  <a:pt x="4769051" y="347757"/>
                </a:lnTo>
                <a:lnTo>
                  <a:pt x="4776665" y="394488"/>
                </a:lnTo>
                <a:lnTo>
                  <a:pt x="4779264" y="442721"/>
                </a:lnTo>
                <a:lnTo>
                  <a:pt x="4779264" y="2213610"/>
                </a:lnTo>
                <a:lnTo>
                  <a:pt x="4776665" y="2261843"/>
                </a:lnTo>
                <a:lnTo>
                  <a:pt x="4769051" y="2308574"/>
                </a:lnTo>
                <a:lnTo>
                  <a:pt x="4756690" y="2353531"/>
                </a:lnTo>
                <a:lnTo>
                  <a:pt x="4739854" y="2396445"/>
                </a:lnTo>
                <a:lnTo>
                  <a:pt x="4718812" y="2437045"/>
                </a:lnTo>
                <a:lnTo>
                  <a:pt x="4693834" y="2475061"/>
                </a:lnTo>
                <a:lnTo>
                  <a:pt x="4665192" y="2510223"/>
                </a:lnTo>
                <a:lnTo>
                  <a:pt x="4633155" y="2542260"/>
                </a:lnTo>
                <a:lnTo>
                  <a:pt x="4597993" y="2570902"/>
                </a:lnTo>
                <a:lnTo>
                  <a:pt x="4559977" y="2595880"/>
                </a:lnTo>
                <a:lnTo>
                  <a:pt x="4519377" y="2616922"/>
                </a:lnTo>
                <a:lnTo>
                  <a:pt x="4476463" y="2633758"/>
                </a:lnTo>
                <a:lnTo>
                  <a:pt x="4431506" y="2646119"/>
                </a:lnTo>
                <a:lnTo>
                  <a:pt x="4384775" y="2653733"/>
                </a:lnTo>
                <a:lnTo>
                  <a:pt x="4336542" y="2656331"/>
                </a:lnTo>
                <a:lnTo>
                  <a:pt x="442722" y="2656331"/>
                </a:lnTo>
                <a:lnTo>
                  <a:pt x="394488" y="2653733"/>
                </a:lnTo>
                <a:lnTo>
                  <a:pt x="347757" y="2646119"/>
                </a:lnTo>
                <a:lnTo>
                  <a:pt x="302800" y="2633758"/>
                </a:lnTo>
                <a:lnTo>
                  <a:pt x="259886" y="2616922"/>
                </a:lnTo>
                <a:lnTo>
                  <a:pt x="219286" y="2595879"/>
                </a:lnTo>
                <a:lnTo>
                  <a:pt x="181270" y="2570902"/>
                </a:lnTo>
                <a:lnTo>
                  <a:pt x="146108" y="2542260"/>
                </a:lnTo>
                <a:lnTo>
                  <a:pt x="114071" y="2510223"/>
                </a:lnTo>
                <a:lnTo>
                  <a:pt x="85429" y="2475061"/>
                </a:lnTo>
                <a:lnTo>
                  <a:pt x="60451" y="2437045"/>
                </a:lnTo>
                <a:lnTo>
                  <a:pt x="39409" y="2396445"/>
                </a:lnTo>
                <a:lnTo>
                  <a:pt x="22573" y="2353531"/>
                </a:lnTo>
                <a:lnTo>
                  <a:pt x="10212" y="2308574"/>
                </a:lnTo>
                <a:lnTo>
                  <a:pt x="2598" y="2261843"/>
                </a:lnTo>
                <a:lnTo>
                  <a:pt x="0" y="2213610"/>
                </a:lnTo>
                <a:lnTo>
                  <a:pt x="0" y="442721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15998" y="4480941"/>
            <a:ext cx="4646295" cy="339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TreeSet: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TreeSet implements the Set interface, </a:t>
            </a:r>
            <a:r>
              <a:rPr sz="1000" dirty="0">
                <a:latin typeface="Arial MT"/>
                <a:cs typeface="Arial MT"/>
              </a:rPr>
              <a:t>backed </a:t>
            </a:r>
            <a:r>
              <a:rPr sz="1000" spc="-5" dirty="0">
                <a:latin typeface="Arial MT"/>
                <a:cs typeface="Arial MT"/>
              </a:rPr>
              <a:t>by a TreeMap instance. This class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guarantees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sorted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ascending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order,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sorted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according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the natural order of the elements, or by the comparator provided at set creation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time,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depending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Arial MT"/>
              <a:cs typeface="Arial MT"/>
            </a:endParaRPr>
          </a:p>
          <a:p>
            <a:pPr marL="41148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class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TreeSetDemo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586740" marR="1208405" indent="-10541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public static void </a:t>
            </a:r>
            <a:r>
              <a:rPr sz="1000" spc="-5" dirty="0">
                <a:latin typeface="Arial MT"/>
                <a:cs typeface="Arial MT"/>
              </a:rPr>
              <a:t>main(String args[]) {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TreeSet&lt;String&gt; treeSet = </a:t>
            </a:r>
            <a:r>
              <a:rPr sz="1000" b="1" spc="-5" dirty="0">
                <a:latin typeface="Arial"/>
                <a:cs typeface="Arial"/>
              </a:rPr>
              <a:t>new </a:t>
            </a:r>
            <a:r>
              <a:rPr sz="1000" spc="-5" dirty="0">
                <a:latin typeface="Arial MT"/>
                <a:cs typeface="Arial MT"/>
              </a:rPr>
              <a:t>TreeSet&lt;String&gt;();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treeSet.add("One");</a:t>
            </a:r>
            <a:endParaRPr sz="1000">
              <a:latin typeface="Arial MT"/>
              <a:cs typeface="Arial MT"/>
            </a:endParaRPr>
          </a:p>
          <a:p>
            <a:pPr marL="586740" marR="28575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treeSet.add("Two");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tre</a:t>
            </a:r>
            <a:r>
              <a:rPr sz="1000" spc="-10" dirty="0">
                <a:latin typeface="Arial MT"/>
                <a:cs typeface="Arial MT"/>
              </a:rPr>
              <a:t>eS</a:t>
            </a:r>
            <a:r>
              <a:rPr sz="1000" spc="-5" dirty="0">
                <a:latin typeface="Arial MT"/>
                <a:cs typeface="Arial MT"/>
              </a:rPr>
              <a:t>et</a:t>
            </a:r>
            <a:r>
              <a:rPr sz="1000" spc="-10" dirty="0">
                <a:latin typeface="Arial MT"/>
                <a:cs typeface="Arial MT"/>
              </a:rPr>
              <a:t>.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d</a:t>
            </a:r>
            <a:r>
              <a:rPr sz="1000" spc="-5" dirty="0">
                <a:latin typeface="Arial MT"/>
                <a:cs typeface="Arial MT"/>
              </a:rPr>
              <a:t>d(</a:t>
            </a:r>
            <a:r>
              <a:rPr sz="1000" spc="-15" dirty="0">
                <a:latin typeface="Arial MT"/>
                <a:cs typeface="Arial MT"/>
              </a:rPr>
              <a:t>"</a:t>
            </a:r>
            <a:r>
              <a:rPr sz="1000" spc="5" dirty="0">
                <a:latin typeface="Arial MT"/>
                <a:cs typeface="Arial MT"/>
              </a:rPr>
              <a:t>T</a:t>
            </a:r>
            <a:r>
              <a:rPr sz="1000" spc="-5" dirty="0">
                <a:latin typeface="Arial MT"/>
                <a:cs typeface="Arial MT"/>
              </a:rPr>
              <a:t>hree</a:t>
            </a:r>
            <a:r>
              <a:rPr sz="1000" spc="-15" dirty="0">
                <a:latin typeface="Arial MT"/>
                <a:cs typeface="Arial MT"/>
              </a:rPr>
              <a:t>"</a:t>
            </a:r>
            <a:r>
              <a:rPr sz="1000" spc="-5" dirty="0">
                <a:latin typeface="Arial MT"/>
                <a:cs typeface="Arial MT"/>
              </a:rPr>
              <a:t>);  treeSet.add("Four");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treeSet.add("Five");</a:t>
            </a:r>
            <a:endParaRPr sz="1000">
              <a:latin typeface="Arial MT"/>
              <a:cs typeface="Arial MT"/>
            </a:endParaRPr>
          </a:p>
          <a:p>
            <a:pPr marL="79629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System.</a:t>
            </a:r>
            <a:r>
              <a:rPr sz="1000" i="1" spc="-5" dirty="0">
                <a:latin typeface="Arial"/>
                <a:cs typeface="Arial"/>
              </a:rPr>
              <a:t>out</a:t>
            </a:r>
            <a:r>
              <a:rPr sz="1000" spc="-5" dirty="0">
                <a:latin typeface="Arial MT"/>
                <a:cs typeface="Arial MT"/>
              </a:rPr>
              <a:t>.println("Contents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treeset");</a:t>
            </a:r>
            <a:endParaRPr sz="1000">
              <a:latin typeface="Arial MT"/>
              <a:cs typeface="Arial MT"/>
            </a:endParaRPr>
          </a:p>
          <a:p>
            <a:pPr marL="5867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Iterator iterator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treeSet.iterator();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//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obtaining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iterator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endParaRPr sz="1000">
              <a:latin typeface="Arial MT"/>
              <a:cs typeface="Arial MT"/>
            </a:endParaRPr>
          </a:p>
          <a:p>
            <a:pPr marL="58674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while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(iterator.hasNext())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 //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iterate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thru collection.</a:t>
            </a:r>
            <a:endParaRPr sz="1000">
              <a:latin typeface="Arial MT"/>
              <a:cs typeface="Arial MT"/>
            </a:endParaRPr>
          </a:p>
          <a:p>
            <a:pPr marL="796290" marR="2167890" indent="-3556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Object object = iterator.next();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</a:t>
            </a:r>
            <a:r>
              <a:rPr sz="1000" i="1" spc="-5" dirty="0">
                <a:latin typeface="Arial"/>
                <a:cs typeface="Arial"/>
              </a:rPr>
              <a:t>out</a:t>
            </a:r>
            <a:r>
              <a:rPr sz="1000" spc="-5" dirty="0">
                <a:latin typeface="Arial MT"/>
                <a:cs typeface="Arial MT"/>
              </a:rPr>
              <a:t>.print(object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+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"\t");</a:t>
            </a:r>
            <a:endParaRPr sz="1000">
              <a:latin typeface="Arial MT"/>
              <a:cs typeface="Arial MT"/>
            </a:endParaRPr>
          </a:p>
          <a:p>
            <a:pPr marR="3975100" algn="r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R="4035425" algn="r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}}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13989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56755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HashMap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Class: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Map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 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stores </a:t>
            </a:r>
            <a:r>
              <a:rPr sz="1000" spc="-10" dirty="0">
                <a:latin typeface="Arial MT"/>
                <a:cs typeface="Arial MT"/>
              </a:rPr>
              <a:t>key/value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pairs.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Given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value.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Keys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must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unique,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duplicated.</a:t>
            </a:r>
            <a:r>
              <a:rPr sz="1000" dirty="0">
                <a:latin typeface="Arial MT"/>
                <a:cs typeface="Arial MT"/>
              </a:rPr>
              <a:t>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HashMap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implements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map </a:t>
            </a:r>
            <a:r>
              <a:rPr sz="1000" spc="-5" dirty="0">
                <a:latin typeface="Arial MT"/>
                <a:cs typeface="Arial MT"/>
              </a:rPr>
              <a:t>interface.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HashMap class uses a hash table to implement Map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maps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account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balances.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3861" y="5540502"/>
            <a:ext cx="4951730" cy="3401695"/>
          </a:xfrm>
          <a:custGeom>
            <a:avLst/>
            <a:gdLst/>
            <a:ahLst/>
            <a:cxnLst/>
            <a:rect l="l" t="t" r="r" b="b"/>
            <a:pathLst>
              <a:path w="4951730" h="3401695">
                <a:moveTo>
                  <a:pt x="0" y="566927"/>
                </a:moveTo>
                <a:lnTo>
                  <a:pt x="2081" y="518018"/>
                </a:lnTo>
                <a:lnTo>
                  <a:pt x="8211" y="470262"/>
                </a:lnTo>
                <a:lnTo>
                  <a:pt x="18221" y="423831"/>
                </a:lnTo>
                <a:lnTo>
                  <a:pt x="31939" y="378894"/>
                </a:lnTo>
                <a:lnTo>
                  <a:pt x="49195" y="335622"/>
                </a:lnTo>
                <a:lnTo>
                  <a:pt x="69819" y="294186"/>
                </a:lnTo>
                <a:lnTo>
                  <a:pt x="93641" y="254754"/>
                </a:lnTo>
                <a:lnTo>
                  <a:pt x="120490" y="217499"/>
                </a:lnTo>
                <a:lnTo>
                  <a:pt x="150197" y="182590"/>
                </a:lnTo>
                <a:lnTo>
                  <a:pt x="182590" y="150197"/>
                </a:lnTo>
                <a:lnTo>
                  <a:pt x="217499" y="120490"/>
                </a:lnTo>
                <a:lnTo>
                  <a:pt x="254754" y="93641"/>
                </a:lnTo>
                <a:lnTo>
                  <a:pt x="294186" y="69819"/>
                </a:lnTo>
                <a:lnTo>
                  <a:pt x="335622" y="49195"/>
                </a:lnTo>
                <a:lnTo>
                  <a:pt x="378894" y="31939"/>
                </a:lnTo>
                <a:lnTo>
                  <a:pt x="423831" y="18221"/>
                </a:lnTo>
                <a:lnTo>
                  <a:pt x="470262" y="8211"/>
                </a:lnTo>
                <a:lnTo>
                  <a:pt x="518018" y="2081"/>
                </a:lnTo>
                <a:lnTo>
                  <a:pt x="566927" y="0"/>
                </a:lnTo>
                <a:lnTo>
                  <a:pt x="4384548" y="0"/>
                </a:lnTo>
                <a:lnTo>
                  <a:pt x="4433457" y="2081"/>
                </a:lnTo>
                <a:lnTo>
                  <a:pt x="4481213" y="8211"/>
                </a:lnTo>
                <a:lnTo>
                  <a:pt x="4527644" y="18221"/>
                </a:lnTo>
                <a:lnTo>
                  <a:pt x="4572581" y="31939"/>
                </a:lnTo>
                <a:lnTo>
                  <a:pt x="4615853" y="49195"/>
                </a:lnTo>
                <a:lnTo>
                  <a:pt x="4657289" y="69819"/>
                </a:lnTo>
                <a:lnTo>
                  <a:pt x="4696721" y="93641"/>
                </a:lnTo>
                <a:lnTo>
                  <a:pt x="4733976" y="120490"/>
                </a:lnTo>
                <a:lnTo>
                  <a:pt x="4768885" y="150197"/>
                </a:lnTo>
                <a:lnTo>
                  <a:pt x="4801278" y="182590"/>
                </a:lnTo>
                <a:lnTo>
                  <a:pt x="4830985" y="217499"/>
                </a:lnTo>
                <a:lnTo>
                  <a:pt x="4857834" y="254754"/>
                </a:lnTo>
                <a:lnTo>
                  <a:pt x="4881656" y="294186"/>
                </a:lnTo>
                <a:lnTo>
                  <a:pt x="4902280" y="335622"/>
                </a:lnTo>
                <a:lnTo>
                  <a:pt x="4919536" y="378894"/>
                </a:lnTo>
                <a:lnTo>
                  <a:pt x="4933254" y="423831"/>
                </a:lnTo>
                <a:lnTo>
                  <a:pt x="4943264" y="470262"/>
                </a:lnTo>
                <a:lnTo>
                  <a:pt x="4949394" y="518018"/>
                </a:lnTo>
                <a:lnTo>
                  <a:pt x="4951476" y="566927"/>
                </a:lnTo>
                <a:lnTo>
                  <a:pt x="4951476" y="2834627"/>
                </a:lnTo>
                <a:lnTo>
                  <a:pt x="4949394" y="2883545"/>
                </a:lnTo>
                <a:lnTo>
                  <a:pt x="4943264" y="2931308"/>
                </a:lnTo>
                <a:lnTo>
                  <a:pt x="4933254" y="2977745"/>
                </a:lnTo>
                <a:lnTo>
                  <a:pt x="4919536" y="3022686"/>
                </a:lnTo>
                <a:lnTo>
                  <a:pt x="4902280" y="3065961"/>
                </a:lnTo>
                <a:lnTo>
                  <a:pt x="4881656" y="3107400"/>
                </a:lnTo>
                <a:lnTo>
                  <a:pt x="4857834" y="3146832"/>
                </a:lnTo>
                <a:lnTo>
                  <a:pt x="4830985" y="3184087"/>
                </a:lnTo>
                <a:lnTo>
                  <a:pt x="4801278" y="3218996"/>
                </a:lnTo>
                <a:lnTo>
                  <a:pt x="4768885" y="3251387"/>
                </a:lnTo>
                <a:lnTo>
                  <a:pt x="4733976" y="3281091"/>
                </a:lnTo>
                <a:lnTo>
                  <a:pt x="4696721" y="3307938"/>
                </a:lnTo>
                <a:lnTo>
                  <a:pt x="4657289" y="3331758"/>
                </a:lnTo>
                <a:lnTo>
                  <a:pt x="4615853" y="3352379"/>
                </a:lnTo>
                <a:lnTo>
                  <a:pt x="4572581" y="3369633"/>
                </a:lnTo>
                <a:lnTo>
                  <a:pt x="4527644" y="3383349"/>
                </a:lnTo>
                <a:lnTo>
                  <a:pt x="4481213" y="3393357"/>
                </a:lnTo>
                <a:lnTo>
                  <a:pt x="4433457" y="3399487"/>
                </a:lnTo>
                <a:lnTo>
                  <a:pt x="4384548" y="3401568"/>
                </a:lnTo>
                <a:lnTo>
                  <a:pt x="566927" y="3401568"/>
                </a:lnTo>
                <a:lnTo>
                  <a:pt x="518018" y="3399487"/>
                </a:lnTo>
                <a:lnTo>
                  <a:pt x="470262" y="3393357"/>
                </a:lnTo>
                <a:lnTo>
                  <a:pt x="423831" y="3383349"/>
                </a:lnTo>
                <a:lnTo>
                  <a:pt x="378894" y="3369633"/>
                </a:lnTo>
                <a:lnTo>
                  <a:pt x="335622" y="3352379"/>
                </a:lnTo>
                <a:lnTo>
                  <a:pt x="294186" y="3331758"/>
                </a:lnTo>
                <a:lnTo>
                  <a:pt x="254754" y="3307938"/>
                </a:lnTo>
                <a:lnTo>
                  <a:pt x="217499" y="3281091"/>
                </a:lnTo>
                <a:lnTo>
                  <a:pt x="182590" y="3251387"/>
                </a:lnTo>
                <a:lnTo>
                  <a:pt x="150197" y="3218996"/>
                </a:lnTo>
                <a:lnTo>
                  <a:pt x="120490" y="3184087"/>
                </a:lnTo>
                <a:lnTo>
                  <a:pt x="93641" y="3146832"/>
                </a:lnTo>
                <a:lnTo>
                  <a:pt x="69819" y="3107400"/>
                </a:lnTo>
                <a:lnTo>
                  <a:pt x="49195" y="3065961"/>
                </a:lnTo>
                <a:lnTo>
                  <a:pt x="31939" y="3022686"/>
                </a:lnTo>
                <a:lnTo>
                  <a:pt x="18221" y="2977745"/>
                </a:lnTo>
                <a:lnTo>
                  <a:pt x="8211" y="2931308"/>
                </a:lnTo>
                <a:lnTo>
                  <a:pt x="2081" y="2883545"/>
                </a:lnTo>
                <a:lnTo>
                  <a:pt x="0" y="2834627"/>
                </a:lnTo>
                <a:lnTo>
                  <a:pt x="0" y="566927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35479" y="5777611"/>
            <a:ext cx="367601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import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java.util.*;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HashMapDemo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main(String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args[])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HashMap&lt;String,Double&gt;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hm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HashMap&lt;String,Double&gt;();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hm.put("John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Doe",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 Double(3434.34));</a:t>
            </a:r>
            <a:endParaRPr sz="1000">
              <a:latin typeface="Arial MT"/>
              <a:cs typeface="Arial MT"/>
            </a:endParaRPr>
          </a:p>
          <a:p>
            <a:pPr marL="12700" marR="114617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hm.put("Tom Smith", new Double(123.22));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hm.put("Jane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Baker",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Double(1378.00));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hm.put("Tod </a:t>
            </a:r>
            <a:r>
              <a:rPr sz="1000" spc="-10" dirty="0">
                <a:latin typeface="Arial MT"/>
                <a:cs typeface="Arial MT"/>
              </a:rPr>
              <a:t>Hall", </a:t>
            </a:r>
            <a:r>
              <a:rPr sz="1000" spc="-5" dirty="0">
                <a:latin typeface="Arial MT"/>
                <a:cs typeface="Arial MT"/>
              </a:rPr>
              <a:t>new Double(99.22));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hm.put("Ralph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Smith",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Double(-19.08));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5479" y="7149465"/>
            <a:ext cx="136207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Set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hm.entrySet();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Iterator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 = set.iterator();</a:t>
            </a:r>
            <a:endParaRPr sz="1000">
              <a:latin typeface="Arial MT"/>
              <a:cs typeface="Arial MT"/>
            </a:endParaRPr>
          </a:p>
          <a:p>
            <a:pPr marR="67945" algn="r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while(i.hasNext()) {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8508" y="7149465"/>
            <a:ext cx="140398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//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entries</a:t>
            </a:r>
            <a:endParaRPr sz="1000">
              <a:latin typeface="Arial MT"/>
              <a:cs typeface="Arial MT"/>
            </a:endParaRPr>
          </a:p>
          <a:p>
            <a:pPr marL="3429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//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iterator</a:t>
            </a:r>
            <a:endParaRPr sz="1000">
              <a:latin typeface="Arial MT"/>
              <a:cs typeface="Arial MT"/>
            </a:endParaRPr>
          </a:p>
          <a:p>
            <a:pPr marL="22669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//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Display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1951" y="7606665"/>
            <a:ext cx="408686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9895" marR="61722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Map.Entry </a:t>
            </a:r>
            <a:r>
              <a:rPr sz="1000" spc="5" dirty="0">
                <a:latin typeface="Arial MT"/>
                <a:cs typeface="Arial MT"/>
              </a:rPr>
              <a:t>me </a:t>
            </a:r>
            <a:r>
              <a:rPr sz="1000" spc="-5" dirty="0">
                <a:latin typeface="Arial MT"/>
                <a:cs typeface="Arial MT"/>
              </a:rPr>
              <a:t>= (Map.Entry)i.next();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System.out.println(me.getKey()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+ </a:t>
            </a:r>
            <a:r>
              <a:rPr sz="1000" spc="-10" dirty="0">
                <a:latin typeface="Arial MT"/>
                <a:cs typeface="Arial MT"/>
              </a:rPr>
              <a:t>": "+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me.getValue());</a:t>
            </a:r>
            <a:endParaRPr sz="1000">
              <a:latin typeface="Arial MT"/>
              <a:cs typeface="Arial MT"/>
            </a:endParaRPr>
          </a:p>
          <a:p>
            <a:pPr marL="25463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4572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//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Deposit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1000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John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Doe's account</a:t>
            </a:r>
            <a:endParaRPr sz="1000">
              <a:latin typeface="Arial MT"/>
              <a:cs typeface="Arial MT"/>
            </a:endParaRPr>
          </a:p>
          <a:p>
            <a:pPr marL="12700" marR="5080" indent="3302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double balance 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((Double)hm.get("John Doe")).doubleValue();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hm.put("John Doe", new Double(balance + 1000));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System.out.println("John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Doe's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 balance: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+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hm.get("John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Doe"));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 }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59295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590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 provided 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previous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page.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 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Ralph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Smith: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-19.08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Tom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Smith: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123.22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John</a:t>
            </a:r>
            <a:r>
              <a:rPr sz="1000" spc="-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Doe: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3434.34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Tod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Hall: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99.22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Jane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Baker: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1378.0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John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Doe’s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new balance: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4434.34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above </a:t>
            </a:r>
            <a:r>
              <a:rPr sz="1000" spc="-5" dirty="0">
                <a:latin typeface="Arial MT"/>
                <a:cs typeface="Arial MT"/>
              </a:rPr>
              <a:t>program </a:t>
            </a:r>
            <a:r>
              <a:rPr sz="1000" dirty="0">
                <a:latin typeface="Arial MT"/>
                <a:cs typeface="Arial MT"/>
              </a:rPr>
              <a:t>first </a:t>
            </a:r>
            <a:r>
              <a:rPr sz="1000" spc="-5" dirty="0">
                <a:latin typeface="Arial MT"/>
                <a:cs typeface="Arial MT"/>
              </a:rPr>
              <a:t>populates the HashMap object. Then the contents of the </a:t>
            </a:r>
            <a:r>
              <a:rPr sz="1000" dirty="0">
                <a:latin typeface="Arial MT"/>
                <a:cs typeface="Arial MT"/>
              </a:rPr>
              <a:t> map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displayed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 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set-view,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obtained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entrySet().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displayed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getKey()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getValue()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Map.Entry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Note: TreeMap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instead 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HashMap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given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sorted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698365" cy="398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Vector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Class:</a:t>
            </a:r>
            <a:endParaRPr sz="1000">
              <a:latin typeface="Arial MT"/>
              <a:cs typeface="Arial MT"/>
            </a:endParaRPr>
          </a:p>
          <a:p>
            <a:pPr marL="12700" marR="165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Vectors (the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java.util.Vector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class)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commonly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instead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arrays.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 because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expand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automatically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 data 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them.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API</a:t>
            </a:r>
            <a:r>
              <a:rPr sz="1000" spc="-5" dirty="0">
                <a:latin typeface="Arial MT"/>
                <a:cs typeface="Arial MT"/>
              </a:rPr>
              <a:t> introduced a similar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ArrayList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 structure.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ArrayLists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unsynchronized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therefore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faster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Vectors.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However,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 are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less secure in a multithreaded environment.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Vector class </a:t>
            </a:r>
            <a:r>
              <a:rPr sz="1000" spc="-10" dirty="0">
                <a:latin typeface="Arial MT"/>
                <a:cs typeface="Arial MT"/>
              </a:rPr>
              <a:t>was </a:t>
            </a:r>
            <a:r>
              <a:rPr sz="1000" spc="-5" dirty="0">
                <a:latin typeface="Arial MT"/>
                <a:cs typeface="Arial MT"/>
              </a:rPr>
              <a:t>changed in Java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 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additional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supported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ArrayList.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description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below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(new)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Vector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  <a:p>
            <a:pPr marL="12700" marR="4572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Vectors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hold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primitive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int).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-15" dirty="0">
                <a:latin typeface="Arial MT"/>
                <a:cs typeface="Arial MT"/>
              </a:rPr>
              <a:t> you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want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put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primitive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Vector,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put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inside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save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integer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Integer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</a:t>
            </a:r>
            <a:r>
              <a:rPr sz="1000" spc="-15" dirty="0">
                <a:latin typeface="Arial MT"/>
                <a:cs typeface="Arial MT"/>
              </a:rPr>
              <a:t> your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own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class).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Integer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wrapper,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able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change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integer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sometimes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useful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own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Constructor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summary: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Vector</a:t>
            </a:r>
            <a:r>
              <a:rPr sz="1000" spc="-5" dirty="0">
                <a:latin typeface="Arial MT"/>
                <a:cs typeface="Arial MT"/>
              </a:rPr>
              <a:t>()</a:t>
            </a:r>
            <a:endParaRPr sz="1000">
              <a:latin typeface="Arial MT"/>
              <a:cs typeface="Arial MT"/>
            </a:endParaRPr>
          </a:p>
          <a:p>
            <a:pPr marL="36131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Constructs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</a:t>
            </a:r>
            <a:r>
              <a:rPr sz="1000" dirty="0">
                <a:latin typeface="Arial MT"/>
                <a:cs typeface="Arial MT"/>
              </a:rPr>
              <a:t>empty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vector </a:t>
            </a:r>
            <a:r>
              <a:rPr sz="1000" dirty="0">
                <a:latin typeface="Arial MT"/>
                <a:cs typeface="Arial MT"/>
              </a:rPr>
              <a:t>so</a:t>
            </a:r>
            <a:r>
              <a:rPr sz="1000" spc="-5" dirty="0">
                <a:latin typeface="Arial MT"/>
                <a:cs typeface="Arial MT"/>
              </a:rPr>
              <a:t> 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internal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array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spc="-10" dirty="0">
                <a:latin typeface="Arial MT"/>
                <a:cs typeface="Arial MT"/>
              </a:rPr>
              <a:t> size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10 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standard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capacity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increment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zero.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Vector</a:t>
            </a:r>
            <a:r>
              <a:rPr sz="1000" spc="-5" dirty="0">
                <a:latin typeface="Arial MT"/>
                <a:cs typeface="Arial MT"/>
              </a:rPr>
              <a:t>(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Collection</a:t>
            </a:r>
            <a:r>
              <a:rPr sz="1000" spc="-5" dirty="0">
                <a:latin typeface="Arial MT"/>
                <a:cs typeface="Arial MT"/>
              </a:rPr>
              <a:t>&lt;? extends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E</a:t>
            </a:r>
            <a:r>
              <a:rPr sz="1000" spc="-5" dirty="0">
                <a:latin typeface="Arial MT"/>
                <a:cs typeface="Arial MT"/>
              </a:rPr>
              <a:t>&gt;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c)</a:t>
            </a:r>
            <a:endParaRPr sz="1000">
              <a:latin typeface="Arial MT"/>
              <a:cs typeface="Arial MT"/>
            </a:endParaRPr>
          </a:p>
          <a:p>
            <a:pPr marL="12700" marR="51435" indent="34861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Constructs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vector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containing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elements 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order they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returned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collection's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iterator.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Vector</a:t>
            </a:r>
            <a:r>
              <a:rPr sz="1000" spc="-5" dirty="0">
                <a:latin typeface="Arial MT"/>
                <a:cs typeface="Arial MT"/>
              </a:rPr>
              <a:t>(int</a:t>
            </a:r>
            <a:r>
              <a:rPr sz="1000" spc="-10" dirty="0">
                <a:latin typeface="Arial MT"/>
                <a:cs typeface="Arial MT"/>
              </a:rPr>
              <a:t> initialCapacity)</a:t>
            </a:r>
            <a:endParaRPr sz="1000">
              <a:latin typeface="Arial MT"/>
              <a:cs typeface="Arial MT"/>
            </a:endParaRPr>
          </a:p>
          <a:p>
            <a:pPr marL="12700" marR="300355" indent="34861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Constructs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empty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vector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specified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initial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capacity 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capacity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increment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equal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zero.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Vector</a:t>
            </a:r>
            <a:r>
              <a:rPr sz="1000" spc="-5" dirty="0">
                <a:latin typeface="Arial MT"/>
                <a:cs typeface="Arial MT"/>
              </a:rPr>
              <a:t>(int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initialCapacity,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capacityIncrement)</a:t>
            </a:r>
            <a:endParaRPr sz="1000">
              <a:latin typeface="Arial MT"/>
              <a:cs typeface="Arial MT"/>
            </a:endParaRPr>
          </a:p>
          <a:p>
            <a:pPr marL="12700" marR="222885" indent="34861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Constructs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empty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vector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specified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initial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capacity 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capacity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increment.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7186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Hashtable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Hashtable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part 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original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java.util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Hashtable 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synchronized,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stores 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key/value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pair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technique.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While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Hashtable,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 </a:t>
            </a:r>
            <a:r>
              <a:rPr sz="1000" spc="-5" dirty="0">
                <a:latin typeface="Arial MT"/>
                <a:cs typeface="Arial MT"/>
              </a:rPr>
              <a:t> that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linked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 hashed.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Subsequently,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resulting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index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stored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within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table.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Hashtable 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stores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 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override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hashCode()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equals()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defined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326199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discusses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about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framework 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outline: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716280" lvl="1" indent="-247015">
              <a:lnSpc>
                <a:spcPct val="100000"/>
              </a:lnSpc>
              <a:buSzPct val="90000"/>
              <a:buAutoNum type="arabicPeriod"/>
              <a:tabLst>
                <a:tab pos="716915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Collections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Framework</a:t>
            </a:r>
            <a:endParaRPr sz="1000">
              <a:latin typeface="Arial MT"/>
              <a:cs typeface="Arial MT"/>
            </a:endParaRPr>
          </a:p>
          <a:p>
            <a:pPr marL="715645" lvl="1" indent="-246379">
              <a:lnSpc>
                <a:spcPct val="100000"/>
              </a:lnSpc>
              <a:spcBef>
                <a:spcPts val="5"/>
              </a:spcBef>
              <a:buSzPct val="90000"/>
              <a:buAutoNum type="arabicPeriod"/>
              <a:tabLst>
                <a:tab pos="71628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Interfaces</a:t>
            </a:r>
            <a:endParaRPr sz="1000">
              <a:latin typeface="Arial MT"/>
              <a:cs typeface="Arial MT"/>
            </a:endParaRPr>
          </a:p>
          <a:p>
            <a:pPr marL="715645" lvl="1" indent="-246379">
              <a:lnSpc>
                <a:spcPct val="100000"/>
              </a:lnSpc>
              <a:buSzPct val="90000"/>
              <a:buAutoNum type="arabicPeriod"/>
              <a:tabLst>
                <a:tab pos="71628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Implementing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endParaRPr sz="1000">
              <a:latin typeface="Arial MT"/>
              <a:cs typeface="Arial MT"/>
            </a:endParaRPr>
          </a:p>
          <a:p>
            <a:pPr marL="715645" lvl="1" indent="-246379">
              <a:lnSpc>
                <a:spcPct val="100000"/>
              </a:lnSpc>
              <a:buSzPct val="90000"/>
              <a:buAutoNum type="arabicPeriod"/>
              <a:tabLst>
                <a:tab pos="71628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Iterating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Collections</a:t>
            </a:r>
            <a:endParaRPr sz="1000">
              <a:latin typeface="Arial MT"/>
              <a:cs typeface="Arial MT"/>
            </a:endParaRPr>
          </a:p>
          <a:p>
            <a:pPr marL="469900" marR="831850" lvl="1">
              <a:lnSpc>
                <a:spcPct val="100000"/>
              </a:lnSpc>
              <a:buSzPct val="90000"/>
              <a:buAutoNum type="arabicPeriod"/>
              <a:tabLst>
                <a:tab pos="71628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Comparable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Comparator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11.6: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85513"/>
              <a:ext cx="4800600" cy="33938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67476" y="8847738"/>
            <a:ext cx="582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100" dirty="0">
                <a:latin typeface="Candara"/>
                <a:cs typeface="Candara"/>
              </a:rPr>
              <a:t>Page</a:t>
            </a:r>
            <a:r>
              <a:rPr sz="1100" spc="-60" dirty="0">
                <a:latin typeface="Candara"/>
                <a:cs typeface="Candara"/>
              </a:rPr>
              <a:t> </a:t>
            </a:r>
            <a:r>
              <a:rPr sz="1100" spc="-5" dirty="0">
                <a:latin typeface="Candara"/>
                <a:cs typeface="Candara"/>
              </a:rPr>
              <a:t>11-</a:t>
            </a:r>
            <a:fld id="{81D60167-4931-47E6-BA6A-407CBD079E47}" type="slidenum">
              <a:rPr sz="1100" spc="-5" dirty="0">
                <a:latin typeface="Candara"/>
                <a:cs typeface="Candara"/>
              </a:rPr>
              <a:t>2</a:t>
            </a:fld>
            <a:endParaRPr sz="1100">
              <a:latin typeface="Candara"/>
              <a:cs typeface="Candar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6722" y="4459985"/>
            <a:ext cx="4859020" cy="4235450"/>
          </a:xfrm>
          <a:custGeom>
            <a:avLst/>
            <a:gdLst/>
            <a:ahLst/>
            <a:cxnLst/>
            <a:rect l="l" t="t" r="r" b="b"/>
            <a:pathLst>
              <a:path w="4859020" h="4235450">
                <a:moveTo>
                  <a:pt x="0" y="705865"/>
                </a:moveTo>
                <a:lnTo>
                  <a:pt x="1628" y="657532"/>
                </a:lnTo>
                <a:lnTo>
                  <a:pt x="6442" y="610073"/>
                </a:lnTo>
                <a:lnTo>
                  <a:pt x="14338" y="563594"/>
                </a:lnTo>
                <a:lnTo>
                  <a:pt x="25210" y="518201"/>
                </a:lnTo>
                <a:lnTo>
                  <a:pt x="38953" y="473997"/>
                </a:lnTo>
                <a:lnTo>
                  <a:pt x="55463" y="431089"/>
                </a:lnTo>
                <a:lnTo>
                  <a:pt x="74633" y="389581"/>
                </a:lnTo>
                <a:lnTo>
                  <a:pt x="96360" y="349579"/>
                </a:lnTo>
                <a:lnTo>
                  <a:pt x="120537" y="311187"/>
                </a:lnTo>
                <a:lnTo>
                  <a:pt x="147060" y="274510"/>
                </a:lnTo>
                <a:lnTo>
                  <a:pt x="175824" y="239654"/>
                </a:lnTo>
                <a:lnTo>
                  <a:pt x="206724" y="206724"/>
                </a:lnTo>
                <a:lnTo>
                  <a:pt x="239654" y="175824"/>
                </a:lnTo>
                <a:lnTo>
                  <a:pt x="274510" y="147060"/>
                </a:lnTo>
                <a:lnTo>
                  <a:pt x="311187" y="120537"/>
                </a:lnTo>
                <a:lnTo>
                  <a:pt x="349579" y="96360"/>
                </a:lnTo>
                <a:lnTo>
                  <a:pt x="389581" y="74633"/>
                </a:lnTo>
                <a:lnTo>
                  <a:pt x="431089" y="55463"/>
                </a:lnTo>
                <a:lnTo>
                  <a:pt x="473997" y="38953"/>
                </a:lnTo>
                <a:lnTo>
                  <a:pt x="518201" y="25210"/>
                </a:lnTo>
                <a:lnTo>
                  <a:pt x="563594" y="14338"/>
                </a:lnTo>
                <a:lnTo>
                  <a:pt x="610073" y="6442"/>
                </a:lnTo>
                <a:lnTo>
                  <a:pt x="657532" y="1628"/>
                </a:lnTo>
                <a:lnTo>
                  <a:pt x="705865" y="0"/>
                </a:lnTo>
                <a:lnTo>
                  <a:pt x="4152645" y="0"/>
                </a:lnTo>
                <a:lnTo>
                  <a:pt x="4200979" y="1628"/>
                </a:lnTo>
                <a:lnTo>
                  <a:pt x="4248438" y="6442"/>
                </a:lnTo>
                <a:lnTo>
                  <a:pt x="4294917" y="14338"/>
                </a:lnTo>
                <a:lnTo>
                  <a:pt x="4340310" y="25210"/>
                </a:lnTo>
                <a:lnTo>
                  <a:pt x="4384514" y="38953"/>
                </a:lnTo>
                <a:lnTo>
                  <a:pt x="4427422" y="55463"/>
                </a:lnTo>
                <a:lnTo>
                  <a:pt x="4468930" y="74633"/>
                </a:lnTo>
                <a:lnTo>
                  <a:pt x="4508932" y="96360"/>
                </a:lnTo>
                <a:lnTo>
                  <a:pt x="4547324" y="120537"/>
                </a:lnTo>
                <a:lnTo>
                  <a:pt x="4584001" y="147060"/>
                </a:lnTo>
                <a:lnTo>
                  <a:pt x="4618857" y="175824"/>
                </a:lnTo>
                <a:lnTo>
                  <a:pt x="4651787" y="206724"/>
                </a:lnTo>
                <a:lnTo>
                  <a:pt x="4682687" y="239654"/>
                </a:lnTo>
                <a:lnTo>
                  <a:pt x="4711451" y="274510"/>
                </a:lnTo>
                <a:lnTo>
                  <a:pt x="4737974" y="311187"/>
                </a:lnTo>
                <a:lnTo>
                  <a:pt x="4762151" y="349579"/>
                </a:lnTo>
                <a:lnTo>
                  <a:pt x="4783878" y="389581"/>
                </a:lnTo>
                <a:lnTo>
                  <a:pt x="4803048" y="431089"/>
                </a:lnTo>
                <a:lnTo>
                  <a:pt x="4819558" y="473997"/>
                </a:lnTo>
                <a:lnTo>
                  <a:pt x="4833301" y="518201"/>
                </a:lnTo>
                <a:lnTo>
                  <a:pt x="4844173" y="563594"/>
                </a:lnTo>
                <a:lnTo>
                  <a:pt x="4852069" y="610073"/>
                </a:lnTo>
                <a:lnTo>
                  <a:pt x="4856883" y="657532"/>
                </a:lnTo>
                <a:lnTo>
                  <a:pt x="4858511" y="705865"/>
                </a:lnTo>
                <a:lnTo>
                  <a:pt x="4858511" y="3529329"/>
                </a:lnTo>
                <a:lnTo>
                  <a:pt x="4856883" y="3577656"/>
                </a:lnTo>
                <a:lnTo>
                  <a:pt x="4852069" y="3625109"/>
                </a:lnTo>
                <a:lnTo>
                  <a:pt x="4844173" y="3671583"/>
                </a:lnTo>
                <a:lnTo>
                  <a:pt x="4833301" y="3716972"/>
                </a:lnTo>
                <a:lnTo>
                  <a:pt x="4819558" y="3761173"/>
                </a:lnTo>
                <a:lnTo>
                  <a:pt x="4803048" y="3804079"/>
                </a:lnTo>
                <a:lnTo>
                  <a:pt x="4783878" y="3845586"/>
                </a:lnTo>
                <a:lnTo>
                  <a:pt x="4762151" y="3885588"/>
                </a:lnTo>
                <a:lnTo>
                  <a:pt x="4737974" y="3923980"/>
                </a:lnTo>
                <a:lnTo>
                  <a:pt x="4711451" y="3960658"/>
                </a:lnTo>
                <a:lnTo>
                  <a:pt x="4682687" y="3995515"/>
                </a:lnTo>
                <a:lnTo>
                  <a:pt x="4651787" y="4028447"/>
                </a:lnTo>
                <a:lnTo>
                  <a:pt x="4618857" y="4059349"/>
                </a:lnTo>
                <a:lnTo>
                  <a:pt x="4584001" y="4088116"/>
                </a:lnTo>
                <a:lnTo>
                  <a:pt x="4547324" y="4114641"/>
                </a:lnTo>
                <a:lnTo>
                  <a:pt x="4508932" y="4138821"/>
                </a:lnTo>
                <a:lnTo>
                  <a:pt x="4468930" y="4160550"/>
                </a:lnTo>
                <a:lnTo>
                  <a:pt x="4427422" y="4179723"/>
                </a:lnTo>
                <a:lnTo>
                  <a:pt x="4384514" y="4196235"/>
                </a:lnTo>
                <a:lnTo>
                  <a:pt x="4340310" y="4209980"/>
                </a:lnTo>
                <a:lnTo>
                  <a:pt x="4294917" y="4220854"/>
                </a:lnTo>
                <a:lnTo>
                  <a:pt x="4248438" y="4228752"/>
                </a:lnTo>
                <a:lnTo>
                  <a:pt x="4200979" y="4233567"/>
                </a:lnTo>
                <a:lnTo>
                  <a:pt x="4152645" y="4235196"/>
                </a:lnTo>
                <a:lnTo>
                  <a:pt x="705865" y="4235196"/>
                </a:lnTo>
                <a:lnTo>
                  <a:pt x="657532" y="4233567"/>
                </a:lnTo>
                <a:lnTo>
                  <a:pt x="610073" y="4228752"/>
                </a:lnTo>
                <a:lnTo>
                  <a:pt x="563594" y="4220854"/>
                </a:lnTo>
                <a:lnTo>
                  <a:pt x="518201" y="4209980"/>
                </a:lnTo>
                <a:lnTo>
                  <a:pt x="473997" y="4196235"/>
                </a:lnTo>
                <a:lnTo>
                  <a:pt x="431089" y="4179723"/>
                </a:lnTo>
                <a:lnTo>
                  <a:pt x="389581" y="4160550"/>
                </a:lnTo>
                <a:lnTo>
                  <a:pt x="349579" y="4138821"/>
                </a:lnTo>
                <a:lnTo>
                  <a:pt x="311187" y="4114641"/>
                </a:lnTo>
                <a:lnTo>
                  <a:pt x="274510" y="4088116"/>
                </a:lnTo>
                <a:lnTo>
                  <a:pt x="239654" y="4059349"/>
                </a:lnTo>
                <a:lnTo>
                  <a:pt x="206724" y="4028447"/>
                </a:lnTo>
                <a:lnTo>
                  <a:pt x="175824" y="3995515"/>
                </a:lnTo>
                <a:lnTo>
                  <a:pt x="147060" y="3960658"/>
                </a:lnTo>
                <a:lnTo>
                  <a:pt x="120537" y="3923980"/>
                </a:lnTo>
                <a:lnTo>
                  <a:pt x="96360" y="3885588"/>
                </a:lnTo>
                <a:lnTo>
                  <a:pt x="74633" y="3845586"/>
                </a:lnTo>
                <a:lnTo>
                  <a:pt x="55463" y="3804079"/>
                </a:lnTo>
                <a:lnTo>
                  <a:pt x="38953" y="3761173"/>
                </a:lnTo>
                <a:lnTo>
                  <a:pt x="25210" y="3716972"/>
                </a:lnTo>
                <a:lnTo>
                  <a:pt x="14338" y="3671583"/>
                </a:lnTo>
                <a:lnTo>
                  <a:pt x="6442" y="3625109"/>
                </a:lnTo>
                <a:lnTo>
                  <a:pt x="1628" y="3577656"/>
                </a:lnTo>
                <a:lnTo>
                  <a:pt x="0" y="3529329"/>
                </a:lnTo>
                <a:lnTo>
                  <a:pt x="0" y="70586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56282" y="4832350"/>
            <a:ext cx="3580129" cy="3469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4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import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java.util.*;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080"/>
              </a:lnSpc>
            </a:pP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HashTableDemo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291465" marR="944244" indent="-173990">
              <a:lnSpc>
                <a:spcPts val="1080"/>
              </a:lnSpc>
              <a:spcBef>
                <a:spcPts val="75"/>
              </a:spcBef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main(String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args[])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Hashtable&lt;String,Double&gt;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balance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endParaRPr sz="1000">
              <a:latin typeface="Arial MT"/>
              <a:cs typeface="Arial MT"/>
            </a:endParaRPr>
          </a:p>
          <a:p>
            <a:pPr marL="1968500">
              <a:lnSpc>
                <a:spcPts val="1005"/>
              </a:lnSpc>
            </a:pPr>
            <a:r>
              <a:rPr sz="1000" spc="-5" dirty="0">
                <a:latin typeface="Arial MT"/>
                <a:cs typeface="Arial MT"/>
              </a:rPr>
              <a:t>Hashtable&lt;String,Double&gt;();</a:t>
            </a:r>
            <a:endParaRPr sz="1000">
              <a:latin typeface="Arial MT"/>
              <a:cs typeface="Arial MT"/>
            </a:endParaRPr>
          </a:p>
          <a:p>
            <a:pPr marL="291465" marR="2112010">
              <a:lnSpc>
                <a:spcPts val="1080"/>
              </a:lnSpc>
              <a:spcBef>
                <a:spcPts val="75"/>
              </a:spcBef>
            </a:pP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n</a:t>
            </a:r>
            <a:r>
              <a:rPr sz="1000" spc="-10" dirty="0">
                <a:latin typeface="Arial MT"/>
                <a:cs typeface="Arial MT"/>
              </a:rPr>
              <a:t>u</a:t>
            </a:r>
            <a:r>
              <a:rPr sz="1000" spc="15" dirty="0">
                <a:latin typeface="Arial MT"/>
                <a:cs typeface="Arial MT"/>
              </a:rPr>
              <a:t>m</a:t>
            </a:r>
            <a:r>
              <a:rPr sz="1000" spc="-5" dirty="0">
                <a:latin typeface="Arial MT"/>
                <a:cs typeface="Arial MT"/>
              </a:rPr>
              <a:t>erat</a:t>
            </a:r>
            <a:r>
              <a:rPr sz="1000" spc="-1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</a:t>
            </a:r>
            <a:r>
              <a:rPr sz="1000" spc="-10" dirty="0">
                <a:latin typeface="Arial MT"/>
                <a:cs typeface="Arial MT"/>
              </a:rPr>
              <a:t>a</a:t>
            </a:r>
            <a:r>
              <a:rPr sz="1000" spc="15" dirty="0">
                <a:latin typeface="Arial MT"/>
                <a:cs typeface="Arial MT"/>
              </a:rPr>
              <a:t>m</a:t>
            </a:r>
            <a:r>
              <a:rPr sz="1000" spc="-5" dirty="0">
                <a:latin typeface="Arial MT"/>
                <a:cs typeface="Arial MT"/>
              </a:rPr>
              <a:t>es;  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str;</a:t>
            </a:r>
            <a:endParaRPr sz="1000">
              <a:latin typeface="Arial MT"/>
              <a:cs typeface="Arial MT"/>
            </a:endParaRPr>
          </a:p>
          <a:p>
            <a:pPr marL="291465">
              <a:lnSpc>
                <a:spcPts val="1005"/>
              </a:lnSpc>
            </a:pPr>
            <a:r>
              <a:rPr sz="1000" spc="-5" dirty="0">
                <a:latin typeface="Arial MT"/>
                <a:cs typeface="Arial MT"/>
              </a:rPr>
              <a:t>double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bal;</a:t>
            </a:r>
            <a:endParaRPr sz="1000">
              <a:latin typeface="Arial MT"/>
              <a:cs typeface="Arial MT"/>
            </a:endParaRPr>
          </a:p>
          <a:p>
            <a:pPr marL="291465" marR="842010" algn="just">
              <a:lnSpc>
                <a:spcPts val="1080"/>
              </a:lnSpc>
              <a:spcBef>
                <a:spcPts val="75"/>
              </a:spcBef>
            </a:pPr>
            <a:r>
              <a:rPr sz="1000" spc="-5" dirty="0">
                <a:latin typeface="Arial MT"/>
                <a:cs typeface="Arial MT"/>
              </a:rPr>
              <a:t>balance.put("Arun", new Double(3434.34));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balance.put("Radha",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Double(123.22));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balance.put("Ram",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Double(99.22));</a:t>
            </a:r>
            <a:endParaRPr sz="1000">
              <a:latin typeface="Arial MT"/>
              <a:cs typeface="Arial MT"/>
            </a:endParaRPr>
          </a:p>
          <a:p>
            <a:pPr marL="256540" marR="1374140" indent="34925" algn="just">
              <a:lnSpc>
                <a:spcPts val="1080"/>
              </a:lnSpc>
            </a:pPr>
            <a:r>
              <a:rPr sz="1000" spc="-5" dirty="0">
                <a:latin typeface="Arial MT"/>
                <a:cs typeface="Arial MT"/>
              </a:rPr>
              <a:t>// </a:t>
            </a:r>
            <a:r>
              <a:rPr sz="1000" spc="-10" dirty="0">
                <a:latin typeface="Arial MT"/>
                <a:cs typeface="Arial MT"/>
              </a:rPr>
              <a:t>Show </a:t>
            </a:r>
            <a:r>
              <a:rPr sz="1000" spc="-5" dirty="0">
                <a:latin typeface="Arial MT"/>
                <a:cs typeface="Arial MT"/>
              </a:rPr>
              <a:t>all balances in hash table.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balance.keys();</a:t>
            </a:r>
            <a:endParaRPr sz="1000">
              <a:latin typeface="Arial MT"/>
              <a:cs typeface="Arial MT"/>
            </a:endParaRPr>
          </a:p>
          <a:p>
            <a:pPr marL="291465" algn="just">
              <a:lnSpc>
                <a:spcPts val="1005"/>
              </a:lnSpc>
            </a:pPr>
            <a:r>
              <a:rPr sz="1000" spc="-5" dirty="0">
                <a:latin typeface="Arial MT"/>
                <a:cs typeface="Arial MT"/>
              </a:rPr>
              <a:t>while(names.hasMoreElements())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466725" marR="1125855">
              <a:lnSpc>
                <a:spcPts val="1080"/>
              </a:lnSpc>
              <a:spcBef>
                <a:spcPts val="80"/>
              </a:spcBef>
            </a:pPr>
            <a:r>
              <a:rPr sz="1000" dirty="0">
                <a:latin typeface="Arial MT"/>
                <a:cs typeface="Arial MT"/>
              </a:rPr>
              <a:t>str</a:t>
            </a:r>
            <a:r>
              <a:rPr sz="1000" spc="-5" dirty="0">
                <a:latin typeface="Arial MT"/>
                <a:cs typeface="Arial MT"/>
              </a:rPr>
              <a:t> =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(String)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names.nextElement();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System.out.println(str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+ </a:t>
            </a:r>
            <a:r>
              <a:rPr sz="1000" spc="-10" dirty="0">
                <a:latin typeface="Arial MT"/>
                <a:cs typeface="Arial MT"/>
              </a:rPr>
              <a:t>":</a:t>
            </a:r>
            <a:r>
              <a:rPr sz="1000" spc="-5" dirty="0">
                <a:latin typeface="Arial MT"/>
                <a:cs typeface="Arial MT"/>
              </a:rPr>
              <a:t> "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+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balance.get(str));</a:t>
            </a:r>
            <a:endParaRPr sz="1000">
              <a:latin typeface="Arial MT"/>
              <a:cs typeface="Arial MT"/>
            </a:endParaRPr>
          </a:p>
          <a:p>
            <a:pPr marL="291465">
              <a:lnSpc>
                <a:spcPts val="1005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221615">
              <a:lnSpc>
                <a:spcPts val="1080"/>
              </a:lnSpc>
            </a:pPr>
            <a:r>
              <a:rPr sz="1000" spc="-5" dirty="0">
                <a:latin typeface="Arial MT"/>
                <a:cs typeface="Arial MT"/>
              </a:rPr>
              <a:t>//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Deposit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1,000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Zara's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account</a:t>
            </a:r>
            <a:endParaRPr sz="1000">
              <a:latin typeface="Arial MT"/>
              <a:cs typeface="Arial MT"/>
            </a:endParaRPr>
          </a:p>
          <a:p>
            <a:pPr marL="361950" marR="375920">
              <a:lnSpc>
                <a:spcPts val="1080"/>
              </a:lnSpc>
              <a:spcBef>
                <a:spcPts val="75"/>
              </a:spcBef>
            </a:pPr>
            <a:r>
              <a:rPr sz="1000" spc="-5" dirty="0">
                <a:latin typeface="Arial MT"/>
                <a:cs typeface="Arial MT"/>
              </a:rPr>
              <a:t>bal = ((Double)balance.get("Ram")).doubleValue();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balance.put("Ram", new Double(bal+1000));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System.out.println("Ram's new balance: " +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balance.get("Ram"));</a:t>
            </a:r>
            <a:endParaRPr sz="1000">
              <a:latin typeface="Arial MT"/>
              <a:cs typeface="Arial MT"/>
            </a:endParaRPr>
          </a:p>
          <a:p>
            <a:pPr marL="118110">
              <a:lnSpc>
                <a:spcPts val="1005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4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71106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Iterators:</a:t>
            </a:r>
            <a:endParaRPr sz="1000">
              <a:latin typeface="Arial MT"/>
              <a:cs typeface="Arial MT"/>
            </a:endParaRPr>
          </a:p>
          <a:p>
            <a:pPr marL="12700" marR="698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provides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interfaces 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each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collection: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Enumeration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Iterator.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Enumeration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legacy interface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considered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obsolete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code.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-10" dirty="0">
                <a:latin typeface="Arial MT"/>
                <a:cs typeface="Arial MT"/>
              </a:rPr>
              <a:t> is</a:t>
            </a:r>
            <a:r>
              <a:rPr sz="1000" spc="-5" dirty="0">
                <a:latin typeface="Arial MT"/>
                <a:cs typeface="Arial MT"/>
              </a:rPr>
              <a:t> now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superseded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 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iterator interface.</a:t>
            </a:r>
            <a:endParaRPr sz="1000">
              <a:latin typeface="Arial MT"/>
              <a:cs typeface="Arial MT"/>
            </a:endParaRPr>
          </a:p>
          <a:p>
            <a:pPr marL="469900" marR="2286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iterator()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of every collection returns an iterator to a collection. It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similar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Enumeration,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respects:</a:t>
            </a:r>
            <a:endParaRPr sz="1000">
              <a:latin typeface="Arial MT"/>
              <a:cs typeface="Arial MT"/>
            </a:endParaRPr>
          </a:p>
          <a:p>
            <a:pPr marL="927100" marR="18669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Iterator</a:t>
            </a:r>
            <a:r>
              <a:rPr sz="1000" spc="-10" dirty="0">
                <a:latin typeface="Arial MT"/>
                <a:cs typeface="Arial MT"/>
              </a:rPr>
              <a:t> allows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remove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5" dirty="0">
                <a:latin typeface="Arial MT"/>
                <a:cs typeface="Arial MT"/>
              </a:rPr>
              <a:t>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underlying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during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iteration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well-defined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semantics.</a:t>
            </a: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Method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 been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improved.</a:t>
            </a:r>
            <a:endParaRPr sz="1000">
              <a:latin typeface="Arial MT"/>
              <a:cs typeface="Arial MT"/>
            </a:endParaRPr>
          </a:p>
          <a:p>
            <a:pPr marL="12700" marR="1574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safe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remove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elements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while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traversing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Enumeration.</a:t>
            </a:r>
            <a:endParaRPr sz="1000">
              <a:latin typeface="Arial MT"/>
              <a:cs typeface="Arial MT"/>
            </a:endParaRPr>
          </a:p>
          <a:p>
            <a:pPr marL="469900" marR="400685" indent="-4572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above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slide,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following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parameters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used: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boolean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hasNext()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 returns true </a:t>
            </a:r>
            <a:r>
              <a:rPr sz="1000" spc="-10" dirty="0">
                <a:latin typeface="Arial MT"/>
                <a:cs typeface="Arial MT"/>
              </a:rPr>
              <a:t>if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 </a:t>
            </a:r>
            <a:r>
              <a:rPr sz="1000" spc="-5" dirty="0">
                <a:latin typeface="Arial MT"/>
                <a:cs typeface="Arial MT"/>
              </a:rPr>
              <a:t>elementsObject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next()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next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NoSuchElementException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next element.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remove() 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removes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current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IllegalStateException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if</a:t>
            </a:r>
            <a:endParaRPr sz="1000">
              <a:latin typeface="Arial MT"/>
              <a:cs typeface="Arial MT"/>
            </a:endParaRPr>
          </a:p>
          <a:p>
            <a:pPr marL="12700" marR="114300" indent="4572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an attempt is made to call remove() </a:t>
            </a:r>
            <a:r>
              <a:rPr sz="1000" spc="-10" dirty="0">
                <a:latin typeface="Arial MT"/>
                <a:cs typeface="Arial MT"/>
              </a:rPr>
              <a:t>that </a:t>
            </a:r>
            <a:r>
              <a:rPr sz="1000" spc="-5" dirty="0">
                <a:latin typeface="Arial MT"/>
                <a:cs typeface="Arial MT"/>
              </a:rPr>
              <a:t>is </a:t>
            </a:r>
            <a:r>
              <a:rPr sz="1000" spc="-10" dirty="0">
                <a:latin typeface="Arial MT"/>
                <a:cs typeface="Arial MT"/>
              </a:rPr>
              <a:t>not </a:t>
            </a:r>
            <a:r>
              <a:rPr sz="1000" spc="-5" dirty="0">
                <a:latin typeface="Arial MT"/>
                <a:cs typeface="Arial MT"/>
              </a:rPr>
              <a:t>preceded by a call to next()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 1: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hasNext()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is identical in function 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Enumeration.hasMoreElements(), and the next()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is identical in function 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Enumeration.nextElement().</a:t>
            </a:r>
            <a:endParaRPr sz="1000">
              <a:latin typeface="Arial MT"/>
              <a:cs typeface="Arial MT"/>
            </a:endParaRPr>
          </a:p>
          <a:p>
            <a:pPr marL="12700" marR="177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Note 2: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Iterator.remove() is the only </a:t>
            </a:r>
            <a:r>
              <a:rPr sz="1000" dirty="0">
                <a:latin typeface="Arial MT"/>
                <a:cs typeface="Arial MT"/>
              </a:rPr>
              <a:t>safe </a:t>
            </a:r>
            <a:r>
              <a:rPr sz="1000" spc="-10" dirty="0">
                <a:latin typeface="Arial MT"/>
                <a:cs typeface="Arial MT"/>
              </a:rPr>
              <a:t>way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modify </a:t>
            </a:r>
            <a:r>
              <a:rPr sz="1000" spc="-5" dirty="0">
                <a:latin typeface="Arial MT"/>
                <a:cs typeface="Arial MT"/>
              </a:rPr>
              <a:t>a collection during iteration.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behavior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unspecified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underlying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modified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 other</a:t>
            </a:r>
            <a:r>
              <a:rPr sz="1000" spc="-10" dirty="0">
                <a:latin typeface="Arial MT"/>
                <a:cs typeface="Arial MT"/>
              </a:rPr>
              <a:t> way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iteration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progress.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5010" y="4912614"/>
            <a:ext cx="4277995" cy="3531235"/>
          </a:xfrm>
          <a:custGeom>
            <a:avLst/>
            <a:gdLst/>
            <a:ahLst/>
            <a:cxnLst/>
            <a:rect l="l" t="t" r="r" b="b"/>
            <a:pathLst>
              <a:path w="4277995" h="3531234">
                <a:moveTo>
                  <a:pt x="0" y="588518"/>
                </a:moveTo>
                <a:lnTo>
                  <a:pt x="1951" y="540255"/>
                </a:lnTo>
                <a:lnTo>
                  <a:pt x="7703" y="493066"/>
                </a:lnTo>
                <a:lnTo>
                  <a:pt x="17105" y="447102"/>
                </a:lnTo>
                <a:lnTo>
                  <a:pt x="30006" y="402514"/>
                </a:lnTo>
                <a:lnTo>
                  <a:pt x="46253" y="359455"/>
                </a:lnTo>
                <a:lnTo>
                  <a:pt x="65696" y="318076"/>
                </a:lnTo>
                <a:lnTo>
                  <a:pt x="88182" y="278528"/>
                </a:lnTo>
                <a:lnTo>
                  <a:pt x="113560" y="240962"/>
                </a:lnTo>
                <a:lnTo>
                  <a:pt x="141678" y="205531"/>
                </a:lnTo>
                <a:lnTo>
                  <a:pt x="172386" y="172386"/>
                </a:lnTo>
                <a:lnTo>
                  <a:pt x="205531" y="141678"/>
                </a:lnTo>
                <a:lnTo>
                  <a:pt x="240962" y="113560"/>
                </a:lnTo>
                <a:lnTo>
                  <a:pt x="278528" y="88182"/>
                </a:lnTo>
                <a:lnTo>
                  <a:pt x="318076" y="65696"/>
                </a:lnTo>
                <a:lnTo>
                  <a:pt x="359455" y="46253"/>
                </a:lnTo>
                <a:lnTo>
                  <a:pt x="402514" y="30006"/>
                </a:lnTo>
                <a:lnTo>
                  <a:pt x="447102" y="17105"/>
                </a:lnTo>
                <a:lnTo>
                  <a:pt x="493066" y="7703"/>
                </a:lnTo>
                <a:lnTo>
                  <a:pt x="540255" y="1951"/>
                </a:lnTo>
                <a:lnTo>
                  <a:pt x="588517" y="0"/>
                </a:lnTo>
                <a:lnTo>
                  <a:pt x="3689350" y="0"/>
                </a:lnTo>
                <a:lnTo>
                  <a:pt x="3737612" y="1951"/>
                </a:lnTo>
                <a:lnTo>
                  <a:pt x="3784801" y="7703"/>
                </a:lnTo>
                <a:lnTo>
                  <a:pt x="3830765" y="17105"/>
                </a:lnTo>
                <a:lnTo>
                  <a:pt x="3875353" y="30006"/>
                </a:lnTo>
                <a:lnTo>
                  <a:pt x="3918412" y="46253"/>
                </a:lnTo>
                <a:lnTo>
                  <a:pt x="3959791" y="65696"/>
                </a:lnTo>
                <a:lnTo>
                  <a:pt x="3999339" y="88182"/>
                </a:lnTo>
                <a:lnTo>
                  <a:pt x="4036905" y="113560"/>
                </a:lnTo>
                <a:lnTo>
                  <a:pt x="4072336" y="141678"/>
                </a:lnTo>
                <a:lnTo>
                  <a:pt x="4105481" y="172386"/>
                </a:lnTo>
                <a:lnTo>
                  <a:pt x="4136189" y="205531"/>
                </a:lnTo>
                <a:lnTo>
                  <a:pt x="4164307" y="240962"/>
                </a:lnTo>
                <a:lnTo>
                  <a:pt x="4189685" y="278528"/>
                </a:lnTo>
                <a:lnTo>
                  <a:pt x="4212171" y="318076"/>
                </a:lnTo>
                <a:lnTo>
                  <a:pt x="4231614" y="359455"/>
                </a:lnTo>
                <a:lnTo>
                  <a:pt x="4247861" y="402514"/>
                </a:lnTo>
                <a:lnTo>
                  <a:pt x="4260762" y="447102"/>
                </a:lnTo>
                <a:lnTo>
                  <a:pt x="4270164" y="493066"/>
                </a:lnTo>
                <a:lnTo>
                  <a:pt x="4275916" y="540255"/>
                </a:lnTo>
                <a:lnTo>
                  <a:pt x="4277868" y="588518"/>
                </a:lnTo>
                <a:lnTo>
                  <a:pt x="4277868" y="2942590"/>
                </a:lnTo>
                <a:lnTo>
                  <a:pt x="4275916" y="2990852"/>
                </a:lnTo>
                <a:lnTo>
                  <a:pt x="4270164" y="3038041"/>
                </a:lnTo>
                <a:lnTo>
                  <a:pt x="4260762" y="3084005"/>
                </a:lnTo>
                <a:lnTo>
                  <a:pt x="4247861" y="3128593"/>
                </a:lnTo>
                <a:lnTo>
                  <a:pt x="4231614" y="3171652"/>
                </a:lnTo>
                <a:lnTo>
                  <a:pt x="4212171" y="3213031"/>
                </a:lnTo>
                <a:lnTo>
                  <a:pt x="4189685" y="3252579"/>
                </a:lnTo>
                <a:lnTo>
                  <a:pt x="4164307" y="3290145"/>
                </a:lnTo>
                <a:lnTo>
                  <a:pt x="4136189" y="3325576"/>
                </a:lnTo>
                <a:lnTo>
                  <a:pt x="4105481" y="3358721"/>
                </a:lnTo>
                <a:lnTo>
                  <a:pt x="4072336" y="3389429"/>
                </a:lnTo>
                <a:lnTo>
                  <a:pt x="4036905" y="3417547"/>
                </a:lnTo>
                <a:lnTo>
                  <a:pt x="3999339" y="3442925"/>
                </a:lnTo>
                <a:lnTo>
                  <a:pt x="3959791" y="3465411"/>
                </a:lnTo>
                <a:lnTo>
                  <a:pt x="3918412" y="3484854"/>
                </a:lnTo>
                <a:lnTo>
                  <a:pt x="3875353" y="3501101"/>
                </a:lnTo>
                <a:lnTo>
                  <a:pt x="3830765" y="3514002"/>
                </a:lnTo>
                <a:lnTo>
                  <a:pt x="3784801" y="3523404"/>
                </a:lnTo>
                <a:lnTo>
                  <a:pt x="3737612" y="3529156"/>
                </a:lnTo>
                <a:lnTo>
                  <a:pt x="3689350" y="3531108"/>
                </a:lnTo>
                <a:lnTo>
                  <a:pt x="588517" y="3531108"/>
                </a:lnTo>
                <a:lnTo>
                  <a:pt x="540255" y="3529156"/>
                </a:lnTo>
                <a:lnTo>
                  <a:pt x="493066" y="3523404"/>
                </a:lnTo>
                <a:lnTo>
                  <a:pt x="447102" y="3514002"/>
                </a:lnTo>
                <a:lnTo>
                  <a:pt x="402514" y="3501101"/>
                </a:lnTo>
                <a:lnTo>
                  <a:pt x="359455" y="3484854"/>
                </a:lnTo>
                <a:lnTo>
                  <a:pt x="318076" y="3465411"/>
                </a:lnTo>
                <a:lnTo>
                  <a:pt x="278528" y="3442925"/>
                </a:lnTo>
                <a:lnTo>
                  <a:pt x="240962" y="3417547"/>
                </a:lnTo>
                <a:lnTo>
                  <a:pt x="205531" y="3389429"/>
                </a:lnTo>
                <a:lnTo>
                  <a:pt x="172386" y="3358721"/>
                </a:lnTo>
                <a:lnTo>
                  <a:pt x="141678" y="3325576"/>
                </a:lnTo>
                <a:lnTo>
                  <a:pt x="113560" y="3290145"/>
                </a:lnTo>
                <a:lnTo>
                  <a:pt x="88182" y="3252579"/>
                </a:lnTo>
                <a:lnTo>
                  <a:pt x="65696" y="3213031"/>
                </a:lnTo>
                <a:lnTo>
                  <a:pt x="46253" y="3171652"/>
                </a:lnTo>
                <a:lnTo>
                  <a:pt x="30006" y="3128593"/>
                </a:lnTo>
                <a:lnTo>
                  <a:pt x="17105" y="3084005"/>
                </a:lnTo>
                <a:lnTo>
                  <a:pt x="7703" y="3038041"/>
                </a:lnTo>
                <a:lnTo>
                  <a:pt x="1951" y="2990852"/>
                </a:lnTo>
                <a:lnTo>
                  <a:pt x="0" y="2942590"/>
                </a:lnTo>
                <a:lnTo>
                  <a:pt x="0" y="58851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15998" y="4480941"/>
            <a:ext cx="3799840" cy="388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Enhanced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loop: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enhanced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loop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used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both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Collections: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 MT"/>
              <a:cs typeface="Arial MT"/>
            </a:endParaRPr>
          </a:p>
          <a:p>
            <a:pPr marL="480059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class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Enhancedforloop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59436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static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void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printArray(</a:t>
            </a:r>
            <a:r>
              <a:rPr sz="1100" b="1" dirty="0">
                <a:latin typeface="Arial"/>
                <a:cs typeface="Arial"/>
              </a:rPr>
              <a:t>int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 MT"/>
                <a:cs typeface="Arial MT"/>
              </a:rPr>
              <a:t>intArr[])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1051560" marR="837565" indent="-18923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for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b="1" dirty="0">
                <a:latin typeface="Arial"/>
                <a:cs typeface="Arial"/>
              </a:rPr>
              <a:t>int </a:t>
            </a:r>
            <a:r>
              <a:rPr sz="1100" spc="-5" dirty="0">
                <a:latin typeface="Arial MT"/>
                <a:cs typeface="Arial MT"/>
              </a:rPr>
              <a:t>arrayindex </a:t>
            </a:r>
            <a:r>
              <a:rPr sz="1100" dirty="0">
                <a:latin typeface="Arial MT"/>
                <a:cs typeface="Arial MT"/>
              </a:rPr>
              <a:t>: </a:t>
            </a:r>
            <a:r>
              <a:rPr sz="1100" spc="-5" dirty="0">
                <a:latin typeface="Arial MT"/>
                <a:cs typeface="Arial MT"/>
              </a:rPr>
              <a:t>intArr </a:t>
            </a:r>
            <a:r>
              <a:rPr sz="1100" dirty="0">
                <a:latin typeface="Arial MT"/>
                <a:cs typeface="Arial MT"/>
              </a:rPr>
              <a:t>)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System.</a:t>
            </a:r>
            <a:r>
              <a:rPr sz="1100" i="1" spc="-5" dirty="0">
                <a:latin typeface="Arial"/>
                <a:cs typeface="Arial"/>
              </a:rPr>
              <a:t>out</a:t>
            </a:r>
            <a:r>
              <a:rPr sz="1100" spc="-5" dirty="0">
                <a:latin typeface="Arial MT"/>
                <a:cs typeface="Arial MT"/>
              </a:rPr>
              <a:t>.println(arrayindex);</a:t>
            </a:r>
            <a:endParaRPr sz="1100">
              <a:latin typeface="Arial MT"/>
              <a:cs typeface="Arial MT"/>
            </a:endParaRPr>
          </a:p>
          <a:p>
            <a:pPr marL="63373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63373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static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void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5" dirty="0">
                <a:latin typeface="Arial MT"/>
                <a:cs typeface="Arial MT"/>
              </a:rPr>
              <a:t>printCollection(ArrayList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arrList)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78613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for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(Object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object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arrList)</a:t>
            </a:r>
            <a:endParaRPr sz="1100">
              <a:latin typeface="Arial MT"/>
              <a:cs typeface="Arial MT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 MT"/>
                <a:cs typeface="Arial MT"/>
              </a:rPr>
              <a:t>System.</a:t>
            </a:r>
            <a:r>
              <a:rPr sz="1100" i="1" spc="-5" dirty="0">
                <a:latin typeface="Arial"/>
                <a:cs typeface="Arial"/>
              </a:rPr>
              <a:t>out</a:t>
            </a:r>
            <a:r>
              <a:rPr sz="1100" spc="-5" dirty="0">
                <a:latin typeface="Arial MT"/>
                <a:cs typeface="Arial MT"/>
              </a:rPr>
              <a:t>.println(object);</a:t>
            </a:r>
            <a:endParaRPr sz="1100">
              <a:latin typeface="Arial MT"/>
              <a:cs typeface="Arial MT"/>
            </a:endParaRPr>
          </a:p>
          <a:p>
            <a:pPr marL="63373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670560" marR="974090" indent="-1905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public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static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void </a:t>
            </a:r>
            <a:r>
              <a:rPr sz="1100" dirty="0">
                <a:latin typeface="Arial MT"/>
                <a:cs typeface="Arial MT"/>
              </a:rPr>
              <a:t>main(String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arg[])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int </a:t>
            </a:r>
            <a:r>
              <a:rPr sz="1100" dirty="0">
                <a:latin typeface="Arial MT"/>
                <a:cs typeface="Arial MT"/>
              </a:rPr>
              <a:t>intArr[] = { 1, 2, 3, 4, 5 };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i="1" spc="-5" dirty="0">
                <a:latin typeface="Arial"/>
                <a:cs typeface="Arial"/>
              </a:rPr>
              <a:t>printArray</a:t>
            </a:r>
            <a:r>
              <a:rPr sz="1100" spc="-5" dirty="0">
                <a:latin typeface="Arial MT"/>
                <a:cs typeface="Arial MT"/>
              </a:rPr>
              <a:t>(intArr);</a:t>
            </a:r>
            <a:endParaRPr sz="1100">
              <a:latin typeface="Arial MT"/>
              <a:cs typeface="Arial MT"/>
            </a:endParaRPr>
          </a:p>
          <a:p>
            <a:pPr marL="670560" marR="88963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ArrayList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arraylist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b="1" spc="-5" dirty="0">
                <a:latin typeface="Arial"/>
                <a:cs typeface="Arial"/>
              </a:rPr>
              <a:t>new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 MT"/>
                <a:cs typeface="Arial MT"/>
              </a:rPr>
              <a:t>ArrayList();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arraylist.add(10);</a:t>
            </a:r>
            <a:endParaRPr sz="1100">
              <a:latin typeface="Arial MT"/>
              <a:cs typeface="Arial MT"/>
            </a:endParaRPr>
          </a:p>
          <a:p>
            <a:pPr marL="670560" marR="161226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arraylist.add(30);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arraylist.add(20);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i="1" spc="-5" dirty="0">
                <a:latin typeface="Arial"/>
                <a:cs typeface="Arial"/>
              </a:rPr>
              <a:t>printCollection</a:t>
            </a:r>
            <a:r>
              <a:rPr sz="1100" spc="-5" dirty="0">
                <a:latin typeface="Arial MT"/>
                <a:cs typeface="Arial MT"/>
              </a:rPr>
              <a:t>(arraylist);</a:t>
            </a:r>
            <a:endParaRPr sz="1100">
              <a:latin typeface="Arial MT"/>
              <a:cs typeface="Arial MT"/>
            </a:endParaRPr>
          </a:p>
          <a:p>
            <a:pPr marL="63373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480059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85513"/>
              <a:ext cx="4800600" cy="3393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653280" cy="398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Common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Collections:</a:t>
            </a:r>
            <a:endParaRPr sz="1000">
              <a:latin typeface="Arial MT"/>
              <a:cs typeface="Arial MT"/>
            </a:endParaRPr>
          </a:p>
          <a:p>
            <a:pPr marL="12700" marR="45593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Use for-each liberally : </a:t>
            </a:r>
            <a:r>
              <a:rPr sz="1000" spc="5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there is a choice, the </a:t>
            </a:r>
            <a:r>
              <a:rPr sz="1000" dirty="0">
                <a:latin typeface="Arial MT"/>
                <a:cs typeface="Arial MT"/>
              </a:rPr>
              <a:t>for-each </a:t>
            </a:r>
            <a:r>
              <a:rPr sz="1000" spc="-5" dirty="0">
                <a:latin typeface="Arial MT"/>
                <a:cs typeface="Arial MT"/>
              </a:rPr>
              <a:t>loop should be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preferred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loop, since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-5" dirty="0">
                <a:latin typeface="Arial MT"/>
                <a:cs typeface="Arial MT"/>
              </a:rPr>
              <a:t> increases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legibility.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Presize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 objects.</a:t>
            </a:r>
            <a:endParaRPr sz="1000">
              <a:latin typeface="Arial MT"/>
              <a:cs typeface="Arial MT"/>
            </a:endParaRPr>
          </a:p>
          <a:p>
            <a:pPr marL="469900" marR="13398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necessary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because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whenever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collection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size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reached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maximum,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internally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whole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array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copied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new array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increased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size.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takes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considerable </a:t>
            </a:r>
            <a:r>
              <a:rPr sz="1000" dirty="0">
                <a:latin typeface="Arial MT"/>
                <a:cs typeface="Arial MT"/>
              </a:rPr>
              <a:t>time.</a:t>
            </a:r>
            <a:endParaRPr sz="1000">
              <a:latin typeface="Arial MT"/>
              <a:cs typeface="Arial MT"/>
            </a:endParaRPr>
          </a:p>
          <a:p>
            <a:pPr marL="4699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Try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presize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 collection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as</a:t>
            </a:r>
            <a:r>
              <a:rPr sz="1000" spc="-10" dirty="0">
                <a:latin typeface="Arial MT"/>
                <a:cs typeface="Arial MT"/>
              </a:rPr>
              <a:t> big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 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be. 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 better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the object to be slightly bigger than necessary than to be smaller.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recommendation really applies to collections that implement </a:t>
            </a:r>
            <a:r>
              <a:rPr sz="1000" spc="-10" dirty="0">
                <a:latin typeface="Arial MT"/>
                <a:cs typeface="Arial MT"/>
              </a:rPr>
              <a:t>size </a:t>
            </a:r>
            <a:r>
              <a:rPr sz="1000" spc="-5" dirty="0">
                <a:latin typeface="Arial MT"/>
                <a:cs typeface="Arial MT"/>
              </a:rPr>
              <a:t> increases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such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objects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discarded.</a:t>
            </a:r>
            <a:endParaRPr sz="1000">
              <a:latin typeface="Arial MT"/>
              <a:cs typeface="Arial MT"/>
            </a:endParaRPr>
          </a:p>
          <a:p>
            <a:pPr marL="469900" marR="3619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Vector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grows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larger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internal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array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copying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5" dirty="0">
                <a:latin typeface="Arial MT"/>
                <a:cs typeface="Arial MT"/>
              </a:rPr>
              <a:t> 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discarding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old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array.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Most collection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implementations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work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similarly,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</a:t>
            </a:r>
            <a:r>
              <a:rPr sz="1000" spc="-5" dirty="0">
                <a:latin typeface="Arial MT"/>
                <a:cs typeface="Arial MT"/>
              </a:rPr>
              <a:t> presizing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its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largest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potential</a:t>
            </a:r>
            <a:r>
              <a:rPr sz="1000" spc="-10" dirty="0">
                <a:latin typeface="Arial MT"/>
                <a:cs typeface="Arial MT"/>
              </a:rPr>
              <a:t> size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reduces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discarded.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Vector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HashTable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 </a:t>
            </a:r>
            <a:r>
              <a:rPr sz="1000" spc="-10" dirty="0">
                <a:latin typeface="Arial MT"/>
                <a:cs typeface="Arial MT"/>
              </a:rPr>
              <a:t>costly.</a:t>
            </a:r>
            <a:endParaRPr sz="1000">
              <a:latin typeface="Arial MT"/>
              <a:cs typeface="Arial MT"/>
            </a:endParaRPr>
          </a:p>
          <a:p>
            <a:pPr marL="469900" marR="1143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Usage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vector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very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costly</a:t>
            </a:r>
            <a:r>
              <a:rPr sz="1000" spc="-10" dirty="0">
                <a:latin typeface="Arial MT"/>
                <a:cs typeface="Arial MT"/>
              </a:rPr>
              <a:t> especially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heavily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Vector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store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elements.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Avoid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elements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same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type.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because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stored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while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them one has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cast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them 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relevant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0" dirty="0">
                <a:latin typeface="Arial MT"/>
                <a:cs typeface="Arial MT"/>
              </a:rPr>
              <a:t> which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very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costly.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ArrayList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instead.</a:t>
            </a:r>
            <a:endParaRPr sz="1000">
              <a:latin typeface="Arial MT"/>
              <a:cs typeface="Arial MT"/>
            </a:endParaRPr>
          </a:p>
          <a:p>
            <a:pPr marL="469900" marR="14986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HashTable has the </a:t>
            </a:r>
            <a:r>
              <a:rPr sz="1000" dirty="0">
                <a:latin typeface="Arial MT"/>
                <a:cs typeface="Arial MT"/>
              </a:rPr>
              <a:t>same </a:t>
            </a:r>
            <a:r>
              <a:rPr sz="1000" spc="-5" dirty="0">
                <a:latin typeface="Arial MT"/>
                <a:cs typeface="Arial MT"/>
              </a:rPr>
              <a:t>reason as in the case of Vector. Moreover, 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problem is compounded because of the use of Key and </a:t>
            </a:r>
            <a:r>
              <a:rPr sz="1000" spc="-10" dirty="0">
                <a:latin typeface="Arial MT"/>
                <a:cs typeface="Arial MT"/>
              </a:rPr>
              <a:t>Value. </a:t>
            </a:r>
            <a:r>
              <a:rPr sz="1000" spc="-5" dirty="0">
                <a:latin typeface="Arial MT"/>
                <a:cs typeface="Arial MT"/>
              </a:rPr>
              <a:t>Use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HashMap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instead.</a:t>
            </a:r>
            <a:endParaRPr sz="1000">
              <a:latin typeface="Arial MT"/>
              <a:cs typeface="Arial MT"/>
            </a:endParaRPr>
          </a:p>
          <a:p>
            <a:pPr marL="12700" marR="46482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Never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linked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List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while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Sequentially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62915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2390775" indent="-4572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Common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Collections: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Choosing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right Collection:</a:t>
            </a:r>
            <a:endParaRPr sz="1000">
              <a:latin typeface="Arial MT"/>
              <a:cs typeface="Arial MT"/>
            </a:endParaRPr>
          </a:p>
          <a:p>
            <a:pPr marL="927100" marR="5080">
              <a:lnSpc>
                <a:spcPct val="100000"/>
              </a:lnSpc>
            </a:pPr>
            <a:r>
              <a:rPr sz="1000" spc="15" dirty="0">
                <a:latin typeface="Arial MT"/>
                <a:cs typeface="Arial MT"/>
              </a:rPr>
              <a:t>We </a:t>
            </a:r>
            <a:r>
              <a:rPr sz="1000" spc="-5" dirty="0">
                <a:latin typeface="Arial MT"/>
                <a:cs typeface="Arial MT"/>
              </a:rPr>
              <a:t>can select the appropriate collection based on the different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implementation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 interfaces.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 </a:t>
            </a:r>
            <a:r>
              <a:rPr sz="1000" spc="-15" dirty="0">
                <a:latin typeface="Arial MT"/>
                <a:cs typeface="Arial MT"/>
              </a:rPr>
              <a:t>we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know,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collection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 </a:t>
            </a:r>
            <a:r>
              <a:rPr sz="1000" spc="-10" dirty="0">
                <a:latin typeface="Arial MT"/>
                <a:cs typeface="Arial MT"/>
              </a:rPr>
              <a:t>available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such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ArrayList,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LinkedList,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HashSet,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TreeSet,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HashMap, TreeMap,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so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on.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Principal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features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non-primary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implementations:</a:t>
            </a:r>
            <a:endParaRPr sz="1000">
              <a:latin typeface="Arial MT"/>
              <a:cs typeface="Arial MT"/>
            </a:endParaRPr>
          </a:p>
          <a:p>
            <a:pPr marL="927100" marR="12509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HashMap has slightly better </a:t>
            </a:r>
            <a:r>
              <a:rPr sz="1000" dirty="0">
                <a:latin typeface="Arial MT"/>
                <a:cs typeface="Arial MT"/>
              </a:rPr>
              <a:t>performance </a:t>
            </a:r>
            <a:r>
              <a:rPr sz="1000" spc="-5" dirty="0">
                <a:latin typeface="Arial MT"/>
                <a:cs typeface="Arial MT"/>
              </a:rPr>
              <a:t>than LinkedHashMap.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However,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iteration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order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undefined.</a:t>
            </a:r>
            <a:endParaRPr sz="1000">
              <a:latin typeface="Arial MT"/>
              <a:cs typeface="Arial MT"/>
            </a:endParaRPr>
          </a:p>
          <a:p>
            <a:pPr marL="927100" marR="23939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HashSet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slightly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better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performance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LinkedHashSet.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However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iteration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order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undefined.</a:t>
            </a:r>
            <a:endParaRPr sz="1000">
              <a:latin typeface="Arial MT"/>
              <a:cs typeface="Arial MT"/>
            </a:endParaRPr>
          </a:p>
          <a:p>
            <a:pPr marL="927100" marR="139509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TreeSet is ordered and sorted, but slow.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TreeMap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ordered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sorted,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but </a:t>
            </a:r>
            <a:r>
              <a:rPr sz="1000" spc="-10" dirty="0">
                <a:latin typeface="Arial MT"/>
                <a:cs typeface="Arial MT"/>
              </a:rPr>
              <a:t>slow.</a:t>
            </a:r>
            <a:endParaRPr sz="1000">
              <a:latin typeface="Arial MT"/>
              <a:cs typeface="Arial MT"/>
            </a:endParaRPr>
          </a:p>
          <a:p>
            <a:pPr marL="927100" marR="7556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LinkedList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fast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adding to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start 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list,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fast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deletion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interior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via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iteration.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85513"/>
              <a:ext cx="4800600" cy="3393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67476" y="8847738"/>
            <a:ext cx="6515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100" dirty="0">
                <a:latin typeface="Candara"/>
                <a:cs typeface="Candara"/>
              </a:rPr>
              <a:t>Page</a:t>
            </a:r>
            <a:r>
              <a:rPr sz="1100" spc="-55" dirty="0">
                <a:latin typeface="Candara"/>
                <a:cs typeface="Candara"/>
              </a:rPr>
              <a:t> </a:t>
            </a:r>
            <a:r>
              <a:rPr sz="1100" spc="-5" dirty="0">
                <a:latin typeface="Candara"/>
                <a:cs typeface="Candara"/>
              </a:rPr>
              <a:t>11-29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85513"/>
              <a:ext cx="4800600" cy="3393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67476" y="8847738"/>
            <a:ext cx="6515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100" dirty="0">
                <a:latin typeface="Candara"/>
                <a:cs typeface="Candara"/>
              </a:rPr>
              <a:t>Page</a:t>
            </a:r>
            <a:r>
              <a:rPr sz="1100" spc="-55" dirty="0">
                <a:latin typeface="Candara"/>
                <a:cs typeface="Candara"/>
              </a:rPr>
              <a:t> </a:t>
            </a:r>
            <a:r>
              <a:rPr sz="1100" spc="-5" dirty="0">
                <a:latin typeface="Candara"/>
                <a:cs typeface="Candara"/>
              </a:rPr>
              <a:t>11-30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85513"/>
              <a:ext cx="4800600" cy="3393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67476" y="8847738"/>
            <a:ext cx="6515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100" dirty="0">
                <a:latin typeface="Candara"/>
                <a:cs typeface="Candara"/>
              </a:rPr>
              <a:t>Page</a:t>
            </a:r>
            <a:r>
              <a:rPr sz="1100" spc="-55" dirty="0">
                <a:latin typeface="Candara"/>
                <a:cs typeface="Candara"/>
              </a:rPr>
              <a:t> </a:t>
            </a:r>
            <a:r>
              <a:rPr sz="1100" spc="-5" dirty="0">
                <a:latin typeface="Candara"/>
                <a:cs typeface="Candara"/>
              </a:rPr>
              <a:t>11-31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718050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Collections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Framework:</a:t>
            </a:r>
            <a:endParaRPr sz="1000">
              <a:latin typeface="Arial MT"/>
              <a:cs typeface="Arial MT"/>
            </a:endParaRPr>
          </a:p>
          <a:p>
            <a:pPr marL="12700" marR="3778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 Collection </a:t>
            </a:r>
            <a:r>
              <a:rPr sz="1000" dirty="0">
                <a:latin typeface="Arial MT"/>
                <a:cs typeface="Arial MT"/>
              </a:rPr>
              <a:t>(sometimes </a:t>
            </a:r>
            <a:r>
              <a:rPr sz="1000" spc="-5" dirty="0">
                <a:latin typeface="Arial MT"/>
                <a:cs typeface="Arial MT"/>
              </a:rPr>
              <a:t>called a container)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an object that groups multiple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single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unit.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store,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retrieve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transmit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them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another.</a:t>
            </a:r>
            <a:endParaRPr sz="10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Collections API </a:t>
            </a:r>
            <a:r>
              <a:rPr sz="1000" spc="-5" dirty="0">
                <a:latin typeface="Arial MT"/>
                <a:cs typeface="Arial MT"/>
              </a:rPr>
              <a:t>(also </a:t>
            </a:r>
            <a:r>
              <a:rPr sz="1000" spc="-10" dirty="0">
                <a:latin typeface="Arial MT"/>
                <a:cs typeface="Arial MT"/>
              </a:rPr>
              <a:t>called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Collections </a:t>
            </a:r>
            <a:r>
              <a:rPr sz="1000" spc="-5" dirty="0">
                <a:latin typeface="Arial MT"/>
                <a:cs typeface="Arial MT"/>
              </a:rPr>
              <a:t>framework) </a:t>
            </a:r>
            <a:r>
              <a:rPr sz="1000" spc="-10" dirty="0">
                <a:latin typeface="Arial MT"/>
                <a:cs typeface="Arial MT"/>
              </a:rPr>
              <a:t>standardizes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way in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groups of objects are handled by </a:t>
            </a:r>
            <a:r>
              <a:rPr sz="1000" spc="-15" dirty="0">
                <a:latin typeface="Arial MT"/>
                <a:cs typeface="Arial MT"/>
              </a:rPr>
              <a:t>your </a:t>
            </a:r>
            <a:r>
              <a:rPr sz="1000" dirty="0">
                <a:latin typeface="Arial MT"/>
                <a:cs typeface="Arial MT"/>
              </a:rPr>
              <a:t>programs. </a:t>
            </a:r>
            <a:r>
              <a:rPr sz="1000" spc="-5" dirty="0">
                <a:latin typeface="Arial MT"/>
                <a:cs typeface="Arial MT"/>
              </a:rPr>
              <a:t>It presents a set of standard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utility classes to manage such collections. This framework is provided in the java.util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comprises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three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main</a:t>
            </a:r>
            <a:r>
              <a:rPr sz="1000" spc="-5" dirty="0">
                <a:latin typeface="Arial MT"/>
                <a:cs typeface="Arial MT"/>
              </a:rPr>
              <a:t> parts:</a:t>
            </a:r>
            <a:endParaRPr sz="1000">
              <a:latin typeface="Arial MT"/>
              <a:cs typeface="Arial MT"/>
            </a:endParaRPr>
          </a:p>
          <a:p>
            <a:pPr marL="469900" marR="5270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core interfaces,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allow collections to be manipulated independent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their implementation. These interfaces define the </a:t>
            </a:r>
            <a:r>
              <a:rPr sz="1000" dirty="0">
                <a:latin typeface="Arial MT"/>
                <a:cs typeface="Arial MT"/>
              </a:rPr>
              <a:t>common </a:t>
            </a:r>
            <a:r>
              <a:rPr sz="1000" spc="-5" dirty="0">
                <a:latin typeface="Arial MT"/>
                <a:cs typeface="Arial MT"/>
              </a:rPr>
              <a:t>functionality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exhibited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collections,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facilitate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exchange </a:t>
            </a:r>
            <a:r>
              <a:rPr sz="1000" spc="-10" dirty="0">
                <a:latin typeface="Arial MT"/>
                <a:cs typeface="Arial MT"/>
              </a:rPr>
              <a:t>between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collections.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dirty="0">
                <a:latin typeface="Arial MT"/>
                <a:cs typeface="Arial MT"/>
              </a:rPr>
              <a:t>small </a:t>
            </a:r>
            <a:r>
              <a:rPr sz="1000" spc="-5" dirty="0">
                <a:latin typeface="Arial MT"/>
                <a:cs typeface="Arial MT"/>
              </a:rPr>
              <a:t>set of implementations,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are concrete implementations of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core interfaces, providing data structures that a program can use. </a:t>
            </a:r>
            <a:r>
              <a:rPr sz="1000" spc="-10" dirty="0">
                <a:latin typeface="Arial MT"/>
                <a:cs typeface="Arial MT"/>
              </a:rPr>
              <a:t>Eg </a:t>
            </a:r>
            <a:r>
              <a:rPr sz="1000" spc="-5" dirty="0">
                <a:latin typeface="Arial MT"/>
                <a:cs typeface="Arial MT"/>
              </a:rPr>
              <a:t> LinkedLists,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Arrays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etc</a:t>
            </a:r>
            <a:endParaRPr sz="1000">
              <a:latin typeface="Arial MT"/>
              <a:cs typeface="Arial MT"/>
            </a:endParaRPr>
          </a:p>
          <a:p>
            <a:pPr marL="469900" marR="50165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An </a:t>
            </a:r>
            <a:r>
              <a:rPr sz="1000" dirty="0">
                <a:latin typeface="Arial MT"/>
                <a:cs typeface="Arial MT"/>
              </a:rPr>
              <a:t>assortment </a:t>
            </a:r>
            <a:r>
              <a:rPr sz="1000" spc="-5" dirty="0">
                <a:latin typeface="Arial MT"/>
                <a:cs typeface="Arial MT"/>
              </a:rPr>
              <a:t>of algorithms,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can be used to perform various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operations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 collections, such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sorting &amp;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searching.</a:t>
            </a:r>
            <a:endParaRPr sz="1000">
              <a:latin typeface="Arial MT"/>
              <a:cs typeface="Arial MT"/>
            </a:endParaRPr>
          </a:p>
          <a:p>
            <a:pPr marL="12700" marR="1016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collection </a:t>
            </a:r>
            <a:r>
              <a:rPr sz="1000" spc="-5" dirty="0">
                <a:latin typeface="Arial MT"/>
                <a:cs typeface="Arial MT"/>
              </a:rPr>
              <a:t>classes are the fundamental </a:t>
            </a:r>
            <a:r>
              <a:rPr sz="1000" spc="-10" dirty="0">
                <a:latin typeface="Arial MT"/>
                <a:cs typeface="Arial MT"/>
              </a:rPr>
              <a:t>building </a:t>
            </a:r>
            <a:r>
              <a:rPr sz="1000" spc="-5" dirty="0">
                <a:latin typeface="Arial MT"/>
                <a:cs typeface="Arial MT"/>
              </a:rPr>
              <a:t>blocks of the </a:t>
            </a:r>
            <a:r>
              <a:rPr sz="1000" dirty="0">
                <a:latin typeface="Arial MT"/>
                <a:cs typeface="Arial MT"/>
              </a:rPr>
              <a:t>more </a:t>
            </a:r>
            <a:r>
              <a:rPr sz="1000" spc="-5" dirty="0">
                <a:latin typeface="Arial MT"/>
                <a:cs typeface="Arial MT"/>
              </a:rPr>
              <a:t>complicated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structures 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own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applications.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several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collections. They vary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storage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mechanisms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-5" dirty="0">
                <a:latin typeface="Arial MT"/>
                <a:cs typeface="Arial MT"/>
              </a:rPr>
              <a:t> the rules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what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stored.</a:t>
            </a:r>
            <a:endParaRPr sz="1000">
              <a:latin typeface="Arial MT"/>
              <a:cs typeface="Arial MT"/>
            </a:endParaRPr>
          </a:p>
          <a:p>
            <a:pPr marL="12700" marR="19939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Note: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Java Collection technology is similar to the Standard Template Library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(STL)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C++.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67476" y="8847738"/>
            <a:ext cx="582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100" dirty="0">
                <a:latin typeface="Candara"/>
                <a:cs typeface="Candara"/>
              </a:rPr>
              <a:t>Page</a:t>
            </a:r>
            <a:r>
              <a:rPr sz="1100" spc="-60" dirty="0">
                <a:latin typeface="Candara"/>
                <a:cs typeface="Candara"/>
              </a:rPr>
              <a:t> </a:t>
            </a:r>
            <a:r>
              <a:rPr sz="1100" spc="-5" dirty="0">
                <a:latin typeface="Candara"/>
                <a:cs typeface="Candara"/>
              </a:rPr>
              <a:t>11-</a:t>
            </a:r>
            <a:fld id="{81D60167-4931-47E6-BA6A-407CBD079E47}" type="slidenum">
              <a:rPr sz="1100" spc="-5" dirty="0">
                <a:latin typeface="Candara"/>
                <a:cs typeface="Candara"/>
              </a:rPr>
              <a:t>3</a:t>
            </a:fld>
            <a:endParaRPr sz="1100">
              <a:latin typeface="Candara"/>
              <a:cs typeface="Candar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704080" cy="292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Collections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Framework: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Advantages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Collections: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Collections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provide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following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advantages:</a:t>
            </a:r>
            <a:endParaRPr sz="1000">
              <a:latin typeface="Arial MT"/>
              <a:cs typeface="Arial MT"/>
            </a:endParaRPr>
          </a:p>
          <a:p>
            <a:pPr marL="469900" marR="42418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Reduces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programming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effort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useful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structures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algorithms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spc="-5" dirty="0">
                <a:latin typeface="Arial MT"/>
                <a:cs typeface="Arial MT"/>
              </a:rPr>
              <a:t> to </a:t>
            </a:r>
            <a:r>
              <a:rPr sz="1000" spc="-10" dirty="0">
                <a:latin typeface="Arial MT"/>
                <a:cs typeface="Arial MT"/>
              </a:rPr>
              <a:t>write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them yourself.</a:t>
            </a:r>
            <a:endParaRPr sz="1000">
              <a:latin typeface="Arial MT"/>
              <a:cs typeface="Arial MT"/>
            </a:endParaRPr>
          </a:p>
          <a:p>
            <a:pPr marL="469900" marR="2349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Increases </a:t>
            </a:r>
            <a:r>
              <a:rPr sz="1000" dirty="0">
                <a:latin typeface="Arial MT"/>
                <a:cs typeface="Arial MT"/>
              </a:rPr>
              <a:t>performance </a:t>
            </a:r>
            <a:r>
              <a:rPr sz="1000" spc="-5" dirty="0">
                <a:latin typeface="Arial MT"/>
                <a:cs typeface="Arial MT"/>
              </a:rPr>
              <a:t>by providing high-performance implementations of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useful data structures and algorithms. Since the various implementations of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each interface are interchangeable, programs can be easily tuned by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switching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implementations.</a:t>
            </a:r>
            <a:endParaRPr sz="1000">
              <a:latin typeface="Arial MT"/>
              <a:cs typeface="Arial MT"/>
            </a:endParaRPr>
          </a:p>
          <a:p>
            <a:pPr marL="469900" marR="508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Provides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interoperability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between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unrelated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establishing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common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language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pass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back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forth.</a:t>
            </a:r>
            <a:endParaRPr sz="1000">
              <a:latin typeface="Arial MT"/>
              <a:cs typeface="Arial MT"/>
            </a:endParaRPr>
          </a:p>
          <a:p>
            <a:pPr marL="469900" marR="15430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Reduces the </a:t>
            </a:r>
            <a:r>
              <a:rPr sz="1000" dirty="0">
                <a:latin typeface="Arial MT"/>
                <a:cs typeface="Arial MT"/>
              </a:rPr>
              <a:t>effort </a:t>
            </a:r>
            <a:r>
              <a:rPr sz="1000" spc="-5" dirty="0">
                <a:latin typeface="Arial MT"/>
                <a:cs typeface="Arial MT"/>
              </a:rPr>
              <a:t>required to learn </a:t>
            </a:r>
            <a:r>
              <a:rPr sz="1000" spc="-10" dirty="0">
                <a:latin typeface="Arial MT"/>
                <a:cs typeface="Arial MT"/>
              </a:rPr>
              <a:t>APIs </a:t>
            </a:r>
            <a:r>
              <a:rPr sz="1000" spc="-5" dirty="0">
                <a:latin typeface="Arial MT"/>
                <a:cs typeface="Arial MT"/>
              </a:rPr>
              <a:t>by eliminating the need to learn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multiple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 hoc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APIs.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Reduces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effort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required 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design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eliminating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produce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 hoc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collections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APIs.</a:t>
            </a:r>
            <a:endParaRPr sz="1000">
              <a:latin typeface="Arial MT"/>
              <a:cs typeface="Arial MT"/>
            </a:endParaRPr>
          </a:p>
          <a:p>
            <a:pPr marL="469900" marR="2413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Fosters software reuse by providing a standard interface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collections and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algorithms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manipulate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them.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67476" y="8847738"/>
            <a:ext cx="582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100" dirty="0">
                <a:latin typeface="Candara"/>
                <a:cs typeface="Candara"/>
              </a:rPr>
              <a:t>Page</a:t>
            </a:r>
            <a:r>
              <a:rPr sz="1100" spc="-60" dirty="0">
                <a:latin typeface="Candara"/>
                <a:cs typeface="Candara"/>
              </a:rPr>
              <a:t> </a:t>
            </a:r>
            <a:r>
              <a:rPr sz="1100" spc="-5" dirty="0">
                <a:latin typeface="Candara"/>
                <a:cs typeface="Candara"/>
              </a:rPr>
              <a:t>11-</a:t>
            </a:r>
            <a:fld id="{81D60167-4931-47E6-BA6A-407CBD079E47}" type="slidenum">
              <a:rPr sz="1100" spc="-5" dirty="0">
                <a:latin typeface="Candara"/>
                <a:cs typeface="Candara"/>
              </a:rPr>
              <a:t>4</a:t>
            </a:fld>
            <a:endParaRPr sz="1100">
              <a:latin typeface="Candara"/>
              <a:cs typeface="Candar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61581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Interfaces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Implementation: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core collection interfaces (shown in figure above) are the interfaces used 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manipulate collections, and to pass them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one method to another.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basic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purpose of these interfaces is to allow collections to be manipulated independently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details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their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representation.</a:t>
            </a:r>
            <a:endParaRPr sz="1000">
              <a:latin typeface="Arial MT"/>
              <a:cs typeface="Arial MT"/>
            </a:endParaRPr>
          </a:p>
          <a:p>
            <a:pPr marL="12700" marR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Not all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the Collections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Framework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actually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interface.</a:t>
            </a:r>
            <a:r>
              <a:rPr sz="1000" spc="-10" dirty="0">
                <a:latin typeface="Arial MT"/>
                <a:cs typeface="Arial MT"/>
              </a:rPr>
              <a:t> Specifically,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none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Map-related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 and interfaces extend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 </a:t>
            </a:r>
            <a:r>
              <a:rPr sz="1000" spc="-10" dirty="0">
                <a:latin typeface="Arial MT"/>
                <a:cs typeface="Arial MT"/>
              </a:rPr>
              <a:t>while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SortedMap, Hashtable, HashMap, TreeMap,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LinkedHashMap are all thought of as collections, none are actually extended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Collection.</a:t>
            </a:r>
            <a:endParaRPr sz="1000">
              <a:latin typeface="Arial MT"/>
              <a:cs typeface="Arial MT"/>
            </a:endParaRPr>
          </a:p>
          <a:p>
            <a:pPr marL="12700" marR="14097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Note: Collections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class,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utility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methods,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while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declarations of the methods </a:t>
            </a:r>
            <a:r>
              <a:rPr sz="1000" dirty="0">
                <a:latin typeface="Arial MT"/>
                <a:cs typeface="Arial MT"/>
              </a:rPr>
              <a:t>common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most </a:t>
            </a:r>
            <a:r>
              <a:rPr sz="1000" spc="-5" dirty="0">
                <a:latin typeface="Arial MT"/>
                <a:cs typeface="Arial MT"/>
              </a:rPr>
              <a:t>collections including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add(), remove(),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contains(),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size(),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iterator().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67476" y="8847738"/>
            <a:ext cx="582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100" dirty="0">
                <a:latin typeface="Candara"/>
                <a:cs typeface="Candara"/>
              </a:rPr>
              <a:t>Page</a:t>
            </a:r>
            <a:r>
              <a:rPr sz="1100" spc="-60" dirty="0">
                <a:latin typeface="Candara"/>
                <a:cs typeface="Candara"/>
              </a:rPr>
              <a:t> </a:t>
            </a:r>
            <a:r>
              <a:rPr sz="1100" spc="-5" dirty="0">
                <a:latin typeface="Candara"/>
                <a:cs typeface="Candara"/>
              </a:rPr>
              <a:t>11-</a:t>
            </a:r>
            <a:fld id="{81D60167-4931-47E6-BA6A-407CBD079E47}" type="slidenum">
              <a:rPr sz="1100" spc="-5" dirty="0">
                <a:latin typeface="Candara"/>
                <a:cs typeface="Candara"/>
              </a:rPr>
              <a:t>5</a:t>
            </a:fld>
            <a:endParaRPr sz="1100">
              <a:latin typeface="Candara"/>
              <a:cs typeface="Candar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714240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Interfaces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Implementation: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Collection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Following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four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major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interfaces:</a:t>
            </a:r>
            <a:endParaRPr sz="1000">
              <a:latin typeface="Arial MT"/>
              <a:cs typeface="Arial MT"/>
            </a:endParaRPr>
          </a:p>
          <a:p>
            <a:pPr marL="46990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Set Interface: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holds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unique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rejects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duplicates.</a:t>
            </a:r>
            <a:endParaRPr sz="1000">
              <a:latin typeface="Arial MT"/>
              <a:cs typeface="Arial MT"/>
            </a:endParaRPr>
          </a:p>
          <a:p>
            <a:pPr marL="469900" marR="116205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List Interface: represents an ordered </a:t>
            </a:r>
            <a:r>
              <a:rPr sz="1000" spc="-10" dirty="0">
                <a:latin typeface="Arial MT"/>
                <a:cs typeface="Arial MT"/>
              </a:rPr>
              <a:t>list </a:t>
            </a:r>
            <a:r>
              <a:rPr sz="1000" spc="-5" dirty="0">
                <a:latin typeface="Arial MT"/>
                <a:cs typeface="Arial MT"/>
              </a:rPr>
              <a:t>of objects, meaning the elements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a List can be accessed in a specific order, and by an index too. List can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hold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duplicates.</a:t>
            </a:r>
            <a:endParaRPr sz="1000">
              <a:latin typeface="Arial MT"/>
              <a:cs typeface="Arial MT"/>
            </a:endParaRPr>
          </a:p>
          <a:p>
            <a:pPr marL="469900" marR="8953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Queue Interface: represents an ordered list of objects just like a List.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However,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queue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designed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elements inserted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queue,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removed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beginning of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queue.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like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queue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supermarket!</a:t>
            </a:r>
            <a:endParaRPr sz="1000">
              <a:latin typeface="Arial MT"/>
              <a:cs typeface="Arial MT"/>
            </a:endParaRPr>
          </a:p>
          <a:p>
            <a:pPr marL="469900" marR="2286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Map </a:t>
            </a:r>
            <a:r>
              <a:rPr sz="1000" spc="-5" dirty="0">
                <a:latin typeface="Arial MT"/>
                <a:cs typeface="Arial MT"/>
              </a:rPr>
              <a:t>Interface: represents a mapping </a:t>
            </a:r>
            <a:r>
              <a:rPr sz="1000" spc="-10" dirty="0">
                <a:latin typeface="Arial MT"/>
                <a:cs typeface="Arial MT"/>
              </a:rPr>
              <a:t>between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dirty="0">
                <a:latin typeface="Arial MT"/>
                <a:cs typeface="Arial MT"/>
              </a:rPr>
              <a:t>key </a:t>
            </a:r>
            <a:r>
              <a:rPr sz="1000" spc="-10" dirty="0">
                <a:latin typeface="Arial MT"/>
                <a:cs typeface="Arial MT"/>
              </a:rPr>
              <a:t>and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10" dirty="0">
                <a:latin typeface="Arial MT"/>
                <a:cs typeface="Arial MT"/>
              </a:rPr>
              <a:t>value.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Map </a:t>
            </a:r>
            <a:r>
              <a:rPr sz="1000" spc="-5" dirty="0">
                <a:latin typeface="Arial MT"/>
                <a:cs typeface="Arial MT"/>
              </a:rPr>
              <a:t> interface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10" dirty="0">
                <a:latin typeface="Arial MT"/>
                <a:cs typeface="Arial MT"/>
              </a:rPr>
              <a:t>subtype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Map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contain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duplicate keys; each </a:t>
            </a:r>
            <a:r>
              <a:rPr sz="1000" dirty="0">
                <a:latin typeface="Arial MT"/>
                <a:cs typeface="Arial MT"/>
              </a:rPr>
              <a:t>key </a:t>
            </a:r>
            <a:r>
              <a:rPr sz="1000" spc="-5" dirty="0">
                <a:latin typeface="Arial MT"/>
                <a:cs typeface="Arial MT"/>
              </a:rPr>
              <a:t>can </a:t>
            </a:r>
            <a:r>
              <a:rPr sz="1000" dirty="0">
                <a:latin typeface="Arial MT"/>
                <a:cs typeface="Arial MT"/>
              </a:rPr>
              <a:t>map </a:t>
            </a:r>
            <a:r>
              <a:rPr sz="1000" spc="-5" dirty="0">
                <a:latin typeface="Arial MT"/>
                <a:cs typeface="Arial MT"/>
              </a:rPr>
              <a:t>to at </a:t>
            </a:r>
            <a:r>
              <a:rPr sz="1000" dirty="0">
                <a:latin typeface="Arial MT"/>
                <a:cs typeface="Arial MT"/>
              </a:rPr>
              <a:t>most </a:t>
            </a:r>
            <a:r>
              <a:rPr sz="1000" spc="-5" dirty="0">
                <a:latin typeface="Arial MT"/>
                <a:cs typeface="Arial MT"/>
              </a:rPr>
              <a:t>one </a:t>
            </a:r>
            <a:r>
              <a:rPr sz="1000" spc="-10" dirty="0">
                <a:latin typeface="Arial MT"/>
                <a:cs typeface="Arial MT"/>
              </a:rPr>
              <a:t>value.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Map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implementations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things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like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search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key, </a:t>
            </a:r>
            <a:r>
              <a:rPr sz="1000" spc="-5" dirty="0">
                <a:latin typeface="Arial MT"/>
                <a:cs typeface="Arial MT"/>
              </a:rPr>
              <a:t> ask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a collection of just the values, or ask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a collection of just the keys.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SortedSet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Interface: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Set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maintains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ascending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order.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Several additional operations are provided to </a:t>
            </a:r>
            <a:r>
              <a:rPr sz="1000" dirty="0">
                <a:latin typeface="Arial MT"/>
                <a:cs typeface="Arial MT"/>
              </a:rPr>
              <a:t>take </a:t>
            </a:r>
            <a:r>
              <a:rPr sz="1000" spc="-5" dirty="0">
                <a:latin typeface="Arial MT"/>
                <a:cs typeface="Arial MT"/>
              </a:rPr>
              <a:t>advantage of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ordering.</a:t>
            </a:r>
            <a:endParaRPr sz="1000">
              <a:latin typeface="Arial MT"/>
              <a:cs typeface="Arial MT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SortedMap Interface: is a Map that maintains its mappings in ascending </a:t>
            </a:r>
            <a:r>
              <a:rPr sz="1000" dirty="0">
                <a:latin typeface="Arial MT"/>
                <a:cs typeface="Arial MT"/>
              </a:rPr>
              <a:t>key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order. This is the Map analog of SortedSet. Sorted </a:t>
            </a:r>
            <a:r>
              <a:rPr sz="1000" dirty="0">
                <a:latin typeface="Arial MT"/>
                <a:cs typeface="Arial MT"/>
              </a:rPr>
              <a:t>maps </a:t>
            </a:r>
            <a:r>
              <a:rPr sz="1000" spc="-5" dirty="0">
                <a:latin typeface="Arial MT"/>
                <a:cs typeface="Arial MT"/>
              </a:rPr>
              <a:t>are used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naturally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ordered collections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key/value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pairs,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such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dictionaries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telephone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directories.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67476" y="8847738"/>
            <a:ext cx="582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100" dirty="0">
                <a:latin typeface="Candara"/>
                <a:cs typeface="Candara"/>
              </a:rPr>
              <a:t>Page</a:t>
            </a:r>
            <a:r>
              <a:rPr sz="1100" spc="-60" dirty="0">
                <a:latin typeface="Candara"/>
                <a:cs typeface="Candara"/>
              </a:rPr>
              <a:t> </a:t>
            </a:r>
            <a:r>
              <a:rPr sz="1100" spc="-5" dirty="0">
                <a:latin typeface="Candara"/>
                <a:cs typeface="Candara"/>
              </a:rPr>
              <a:t>11-</a:t>
            </a:r>
            <a:fld id="{81D60167-4931-47E6-BA6A-407CBD079E47}" type="slidenum">
              <a:rPr sz="1100" spc="-5" dirty="0">
                <a:latin typeface="Candara"/>
                <a:cs typeface="Candara"/>
              </a:rPr>
              <a:t>6</a:t>
            </a:fld>
            <a:endParaRPr sz="1100">
              <a:latin typeface="Candara"/>
              <a:cs typeface="Candar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723130" cy="398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Collection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Implementations:</a:t>
            </a:r>
            <a:endParaRPr sz="1000">
              <a:latin typeface="Arial MT"/>
              <a:cs typeface="Arial MT"/>
            </a:endParaRPr>
          </a:p>
          <a:p>
            <a:pPr marL="12700" marR="56451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 Collections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Framework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several general-purpose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implementations of the Set, List, and Map interfaces.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general purpose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implementations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summarized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the table </a:t>
            </a:r>
            <a:r>
              <a:rPr sz="1000" spc="-10" dirty="0">
                <a:latin typeface="Arial MT"/>
                <a:cs typeface="Arial MT"/>
              </a:rPr>
              <a:t>above.</a:t>
            </a:r>
            <a:endParaRPr sz="1000">
              <a:latin typeface="Arial MT"/>
              <a:cs typeface="Arial MT"/>
            </a:endParaRPr>
          </a:p>
          <a:p>
            <a:pPr marL="4699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HashSet: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an unsorted, unordered Set. It uses the hashcode of the object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inserted,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efficient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hashCode()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implementation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better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 performance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duplicates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care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order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iterate through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 interface.</a:t>
            </a:r>
            <a:endParaRPr sz="1000">
              <a:latin typeface="Arial MT"/>
              <a:cs typeface="Arial MT"/>
            </a:endParaRPr>
          </a:p>
          <a:p>
            <a:pPr marL="469900" marR="939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LinkedHashSet: differs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HashSet by guaranteeing that the order of 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elements during iteration is the </a:t>
            </a:r>
            <a:r>
              <a:rPr sz="1000" dirty="0">
                <a:latin typeface="Arial MT"/>
                <a:cs typeface="Arial MT"/>
              </a:rPr>
              <a:t>same </a:t>
            </a:r>
            <a:r>
              <a:rPr sz="1000" spc="-5" dirty="0">
                <a:latin typeface="Arial MT"/>
                <a:cs typeface="Arial MT"/>
              </a:rPr>
              <a:t>as the order they </a:t>
            </a:r>
            <a:r>
              <a:rPr sz="1000" spc="-10" dirty="0">
                <a:latin typeface="Arial MT"/>
                <a:cs typeface="Arial MT"/>
              </a:rPr>
              <a:t>were </a:t>
            </a:r>
            <a:r>
              <a:rPr sz="1000" spc="-5" dirty="0">
                <a:latin typeface="Arial MT"/>
                <a:cs typeface="Arial MT"/>
              </a:rPr>
              <a:t>inserted into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LinkedHashSet.</a:t>
            </a:r>
            <a:endParaRPr sz="1000">
              <a:latin typeface="Arial MT"/>
              <a:cs typeface="Arial MT"/>
            </a:endParaRPr>
          </a:p>
          <a:p>
            <a:pPr marL="469900" marR="3873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TreeSet: implements the SortedSet interface. Like LinkedHashSet, TreeSet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guarantees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order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elements</a:t>
            </a:r>
            <a:r>
              <a:rPr sz="1000" spc="-10" dirty="0">
                <a:latin typeface="Arial MT"/>
                <a:cs typeface="Arial MT"/>
              </a:rPr>
              <a:t> when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iterated,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but 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order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sorting order of the elements. This order is determined either by their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natural order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(if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Comparable), 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specific Comparator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implementation.</a:t>
            </a:r>
            <a:endParaRPr sz="1000">
              <a:latin typeface="Arial MT"/>
              <a:cs typeface="Arial MT"/>
            </a:endParaRPr>
          </a:p>
          <a:p>
            <a:pPr marL="469900" marR="1397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 MT"/>
                <a:cs typeface="Arial MT"/>
              </a:rPr>
              <a:t>ArrayList: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Think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growable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array.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gives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fast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iteration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dirty="0">
                <a:latin typeface="Arial MT"/>
                <a:cs typeface="Arial MT"/>
              </a:rPr>
              <a:t> fast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random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ordered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index). </a:t>
            </a:r>
            <a:r>
              <a:rPr sz="1000" spc="-10" dirty="0">
                <a:latin typeface="Arial MT"/>
                <a:cs typeface="Arial MT"/>
              </a:rPr>
              <a:t>However,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sorted.</a:t>
            </a:r>
            <a:r>
              <a:rPr sz="1000" spc="-10" dirty="0">
                <a:latin typeface="Arial MT"/>
                <a:cs typeface="Arial MT"/>
              </a:rPr>
              <a:t> ArrayList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RandomAccess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—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dirty="0">
                <a:latin typeface="Arial MT"/>
                <a:cs typeface="Arial MT"/>
              </a:rPr>
              <a:t> marker </a:t>
            </a:r>
            <a:r>
              <a:rPr sz="1000" spc="-5" dirty="0">
                <a:latin typeface="Arial MT"/>
                <a:cs typeface="Arial MT"/>
              </a:rPr>
              <a:t>interface (meaning </a:t>
            </a:r>
            <a:r>
              <a:rPr sz="1000" spc="-10" dirty="0">
                <a:latin typeface="Arial MT"/>
                <a:cs typeface="Arial MT"/>
              </a:rPr>
              <a:t>it has </a:t>
            </a:r>
            <a:r>
              <a:rPr sz="1000" spc="-5" dirty="0">
                <a:latin typeface="Arial MT"/>
                <a:cs typeface="Arial MT"/>
              </a:rPr>
              <a:t>no methods) that </a:t>
            </a:r>
            <a:r>
              <a:rPr sz="1000" spc="-10" dirty="0">
                <a:latin typeface="Arial MT"/>
                <a:cs typeface="Arial MT"/>
              </a:rPr>
              <a:t>says, </a:t>
            </a:r>
            <a:r>
              <a:rPr sz="1000" spc="-5" dirty="0">
                <a:latin typeface="Arial MT"/>
                <a:cs typeface="Arial MT"/>
              </a:rPr>
              <a:t>“this list supports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fast</a:t>
            </a:r>
            <a:r>
              <a:rPr sz="1000" spc="-10" dirty="0">
                <a:latin typeface="Arial MT"/>
                <a:cs typeface="Arial MT"/>
              </a:rPr>
              <a:t> (generally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constant time)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random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access.”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Choose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over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LinkedList</a:t>
            </a:r>
            <a:r>
              <a:rPr sz="1000" spc="-10" dirty="0">
                <a:latin typeface="Arial MT"/>
                <a:cs typeface="Arial MT"/>
              </a:rPr>
              <a:t> when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fast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iteration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but are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as likely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doing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lot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insertion and </a:t>
            </a:r>
            <a:r>
              <a:rPr sz="1000" spc="-10" dirty="0">
                <a:latin typeface="Arial MT"/>
                <a:cs typeface="Arial MT"/>
              </a:rPr>
              <a:t>deletion.</a:t>
            </a:r>
            <a:endParaRPr sz="1000">
              <a:latin typeface="Arial MT"/>
              <a:cs typeface="Arial MT"/>
            </a:endParaRPr>
          </a:p>
          <a:p>
            <a:pPr marL="469900" marR="10795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LinkedList: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LinkedList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ordered 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index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position,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like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ArrayList,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elements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doubly-linked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one another.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67476" y="8847738"/>
            <a:ext cx="582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100" dirty="0">
                <a:latin typeface="Candara"/>
                <a:cs typeface="Candara"/>
              </a:rPr>
              <a:t>Page</a:t>
            </a:r>
            <a:r>
              <a:rPr sz="1100" spc="-60" dirty="0">
                <a:latin typeface="Candara"/>
                <a:cs typeface="Candara"/>
              </a:rPr>
              <a:t> </a:t>
            </a:r>
            <a:r>
              <a:rPr sz="1100" spc="-5" dirty="0">
                <a:latin typeface="Candara"/>
                <a:cs typeface="Candara"/>
              </a:rPr>
              <a:t>11-</a:t>
            </a:r>
            <a:fld id="{81D60167-4931-47E6-BA6A-407CBD079E47}" type="slidenum">
              <a:rPr sz="1100" spc="-5" dirty="0">
                <a:latin typeface="Candara"/>
                <a:cs typeface="Candara"/>
              </a:rPr>
              <a:t>7</a:t>
            </a:fld>
            <a:endParaRPr sz="1100">
              <a:latin typeface="Candara"/>
              <a:cs typeface="Candar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71170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Collection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Methods:</a:t>
            </a:r>
            <a:endParaRPr sz="1000">
              <a:latin typeface="Arial MT"/>
              <a:cs typeface="Arial MT"/>
            </a:endParaRPr>
          </a:p>
          <a:p>
            <a:pPr marL="12700" marR="4127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foundation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framework 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built.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 declares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have.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summarized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the table </a:t>
            </a:r>
            <a:r>
              <a:rPr sz="1000" spc="-10" dirty="0">
                <a:latin typeface="Arial MT"/>
                <a:cs typeface="Arial MT"/>
              </a:rPr>
              <a:t>given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the </a:t>
            </a:r>
            <a:r>
              <a:rPr sz="1000" spc="-10" dirty="0">
                <a:latin typeface="Arial MT"/>
                <a:cs typeface="Arial MT"/>
              </a:rPr>
              <a:t>above</a:t>
            </a:r>
            <a:r>
              <a:rPr sz="1000" spc="-5" dirty="0">
                <a:latin typeface="Arial MT"/>
                <a:cs typeface="Arial MT"/>
              </a:rPr>
              <a:t> slide.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bulk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operations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perform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entire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Collection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single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shot.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done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through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following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methods,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namely: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containsAll(),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addAll(),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removeAll(),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retainAll(),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clear().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994" y="191769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Collection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7014" y="5214365"/>
            <a:ext cx="4277995" cy="649605"/>
          </a:xfrm>
          <a:custGeom>
            <a:avLst/>
            <a:gdLst/>
            <a:ahLst/>
            <a:cxnLst/>
            <a:rect l="l" t="t" r="r" b="b"/>
            <a:pathLst>
              <a:path w="4277995" h="649604">
                <a:moveTo>
                  <a:pt x="0" y="108204"/>
                </a:moveTo>
                <a:lnTo>
                  <a:pt x="8495" y="66061"/>
                </a:lnTo>
                <a:lnTo>
                  <a:pt x="31670" y="31670"/>
                </a:lnTo>
                <a:lnTo>
                  <a:pt x="66061" y="8495"/>
                </a:lnTo>
                <a:lnTo>
                  <a:pt x="108204" y="0"/>
                </a:lnTo>
                <a:lnTo>
                  <a:pt x="4169664" y="0"/>
                </a:lnTo>
                <a:lnTo>
                  <a:pt x="4211806" y="8495"/>
                </a:lnTo>
                <a:lnTo>
                  <a:pt x="4246197" y="31670"/>
                </a:lnTo>
                <a:lnTo>
                  <a:pt x="4269372" y="66061"/>
                </a:lnTo>
                <a:lnTo>
                  <a:pt x="4277868" y="108204"/>
                </a:lnTo>
                <a:lnTo>
                  <a:pt x="4277868" y="541020"/>
                </a:lnTo>
                <a:lnTo>
                  <a:pt x="4269372" y="583162"/>
                </a:lnTo>
                <a:lnTo>
                  <a:pt x="4246197" y="617553"/>
                </a:lnTo>
                <a:lnTo>
                  <a:pt x="4211806" y="640728"/>
                </a:lnTo>
                <a:lnTo>
                  <a:pt x="4169664" y="649224"/>
                </a:lnTo>
                <a:lnTo>
                  <a:pt x="108204" y="649224"/>
                </a:lnTo>
                <a:lnTo>
                  <a:pt x="66061" y="640728"/>
                </a:lnTo>
                <a:lnTo>
                  <a:pt x="31670" y="617553"/>
                </a:lnTo>
                <a:lnTo>
                  <a:pt x="8495" y="583162"/>
                </a:lnTo>
                <a:lnTo>
                  <a:pt x="0" y="541020"/>
                </a:lnTo>
                <a:lnTo>
                  <a:pt x="0" y="10820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15998" y="4480941"/>
            <a:ext cx="4683125" cy="2769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AutoBoxing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Collections: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J2SE 5 adds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Java </a:t>
            </a:r>
            <a:r>
              <a:rPr sz="1000" spc="-10" dirty="0">
                <a:latin typeface="Arial MT"/>
                <a:cs typeface="Arial MT"/>
              </a:rPr>
              <a:t>language</a:t>
            </a:r>
            <a:r>
              <a:rPr sz="1000" spc="-5" dirty="0">
                <a:latin typeface="Arial MT"/>
                <a:cs typeface="Arial MT"/>
              </a:rPr>
              <a:t> autoboxing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and</a:t>
            </a:r>
            <a:r>
              <a:rPr sz="1000" spc="-5" dirty="0">
                <a:latin typeface="Arial MT"/>
                <a:cs typeface="Arial MT"/>
              </a:rPr>
              <a:t> auto-unboxing.</a:t>
            </a:r>
            <a:endParaRPr sz="1000">
              <a:latin typeface="Arial MT"/>
              <a:cs typeface="Arial MT"/>
            </a:endParaRPr>
          </a:p>
          <a:p>
            <a:pPr marL="12700" marR="7556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Primitive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their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corresponding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wrapper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used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interchangeably.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lines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legitimate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 MT"/>
              <a:cs typeface="Arial MT"/>
            </a:endParaRPr>
          </a:p>
          <a:p>
            <a:pPr marL="37147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int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intval1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0;</a:t>
            </a:r>
            <a:endParaRPr sz="1100">
              <a:latin typeface="Arial MT"/>
              <a:cs typeface="Arial MT"/>
            </a:endParaRPr>
          </a:p>
          <a:p>
            <a:pPr marL="371475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Integer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intval2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intval1;</a:t>
            </a:r>
            <a:endParaRPr sz="1100">
              <a:latin typeface="Arial MT"/>
              <a:cs typeface="Arial MT"/>
            </a:endParaRPr>
          </a:p>
          <a:p>
            <a:pPr marL="37147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int intval3</a:t>
            </a:r>
            <a:r>
              <a:rPr sz="1100" dirty="0">
                <a:latin typeface="Arial MT"/>
                <a:cs typeface="Arial MT"/>
              </a:rPr>
              <a:t> =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new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Integer(intval2);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often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referred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automatic boxing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unboxing.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passed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Integer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expected,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compiler</a:t>
            </a:r>
            <a:r>
              <a:rPr sz="1000" spc="-10" dirty="0">
                <a:latin typeface="Arial MT"/>
                <a:cs typeface="Arial MT"/>
              </a:rPr>
              <a:t> will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automatically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Integer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Conversely,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Integer 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where </a:t>
            </a:r>
            <a:r>
              <a:rPr sz="1000" spc="-5" dirty="0">
                <a:latin typeface="Arial MT"/>
                <a:cs typeface="Arial MT"/>
              </a:rPr>
              <a:t> an int 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required,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 there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automatic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IntValue method.</a:t>
            </a:r>
            <a:endParaRPr sz="1000">
              <a:latin typeface="Arial MT"/>
              <a:cs typeface="Arial MT"/>
            </a:endParaRPr>
          </a:p>
          <a:p>
            <a:pPr marL="12700" marR="1193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Autoboxing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process by</a:t>
            </a:r>
            <a:r>
              <a:rPr sz="1000" spc="-10" dirty="0">
                <a:latin typeface="Arial MT"/>
                <a:cs typeface="Arial MT"/>
              </a:rPr>
              <a:t> which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primitive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automatically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encapsulated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 its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equivalent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wrapper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whenever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needed.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Auto-unboxing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process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boxed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automatically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extracted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(unboxed)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wrapper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</TotalTime>
  <Words>3636</Words>
  <Application>Microsoft Office PowerPoint</Application>
  <PresentationFormat>Custom</PresentationFormat>
  <Paragraphs>293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iGATE</dc:creator>
  <cp:lastModifiedBy>918617893423</cp:lastModifiedBy>
  <cp:revision>4</cp:revision>
  <dcterms:created xsi:type="dcterms:W3CDTF">2022-03-18T11:07:04Z</dcterms:created>
  <dcterms:modified xsi:type="dcterms:W3CDTF">2022-03-18T11:11:12Z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2022-03-18T00:00:00Z</vt:filetime>
  </property>
</Properties>
</file>