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7315200" cy="96012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2347" y="-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B968E-260A-40FF-825F-A3BA1BE20808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20725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D0F59-1B7B-42EE-A1DE-77489EE6A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76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3707130"/>
            <a:ext cx="2857500" cy="589407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04" y="-1294"/>
            <a:ext cx="7317104" cy="960249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653690" y="2422564"/>
            <a:ext cx="4518898" cy="1686028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969822" y="3459296"/>
            <a:ext cx="5208905" cy="460963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6D1E-2E24-44A1-B542-20E94B77352E}" type="datetime1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50" smtClean="0"/>
              <a:t> </a:t>
            </a:r>
            <a:r>
              <a:rPr lang="en-US" spc="-5" smtClean="0"/>
              <a:t>13-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F71B-E7A3-44E8-82F8-6A904B4F9A43}" type="datetime1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50" smtClean="0"/>
              <a:t> </a:t>
            </a:r>
            <a:r>
              <a:rPr lang="en-US" spc="-5" smtClean="0"/>
              <a:t>13-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0" y="384495"/>
            <a:ext cx="1645920" cy="65497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384495"/>
            <a:ext cx="4815840" cy="65497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62E52-9ABE-486C-9601-69513F90323D}" type="datetime1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50" smtClean="0"/>
              <a:t> </a:t>
            </a:r>
            <a:r>
              <a:rPr lang="en-US" spc="-5" smtClean="0"/>
              <a:t>13-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D6C81-4C71-4C10-935B-2A432911D1E7}" type="datetime1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50" smtClean="0"/>
              <a:t> </a:t>
            </a:r>
            <a:r>
              <a:rPr lang="en-US" spc="-5" smtClean="0"/>
              <a:t>13-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1904" y="-1294"/>
            <a:ext cx="7317104" cy="960249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3707130"/>
            <a:ext cx="2857500" cy="589407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55519" y="2417432"/>
            <a:ext cx="4520794" cy="1690513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972922" y="3455625"/>
            <a:ext cx="5208422" cy="460858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FF64-DE5D-47BB-AD90-590265F4C290}" type="datetime1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50" smtClean="0"/>
              <a:t> </a:t>
            </a:r>
            <a:r>
              <a:rPr lang="en-US" spc="-5" smtClean="0"/>
              <a:t>13-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368" y="1536192"/>
            <a:ext cx="2560320" cy="5197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60013" y="1536192"/>
            <a:ext cx="2560320" cy="5197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BA287-3055-4E44-A955-97288170319B}" type="datetime1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50" smtClean="0"/>
              <a:t> </a:t>
            </a:r>
            <a:r>
              <a:rPr lang="en-US" spc="-5" smtClean="0"/>
              <a:t>13-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368" y="1536192"/>
            <a:ext cx="2560320" cy="768096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320" y="2382587"/>
            <a:ext cx="2560320" cy="435254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60013" y="1536192"/>
            <a:ext cx="2560320" cy="768096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60013" y="2382587"/>
            <a:ext cx="2560320" cy="435254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8619A-3D45-46E6-8B5D-96739E4250A6}" type="datetime1">
              <a:rPr lang="en-US" smtClean="0"/>
              <a:t>3/18/2022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50" smtClean="0"/>
              <a:t> </a:t>
            </a:r>
            <a:r>
              <a:rPr lang="en-US" spc="-5" smtClean="0"/>
              <a:t>13-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EFAF9-C8AB-4146-ACE3-B13A1D197EE9}" type="datetime1">
              <a:rPr lang="en-US" smtClean="0"/>
              <a:t>3/18/2022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50" smtClean="0"/>
              <a:t> </a:t>
            </a:r>
            <a:r>
              <a:rPr lang="en-US" spc="-5" smtClean="0"/>
              <a:t>13-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08016-45BA-4046-8CD3-70EA056BDE55}" type="datetime1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50" smtClean="0"/>
              <a:t> </a:t>
            </a:r>
            <a:r>
              <a:rPr lang="en-US" spc="-5" smtClean="0"/>
              <a:t>13-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3707130"/>
            <a:ext cx="2857500" cy="589407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-1710689" y="1710692"/>
            <a:ext cx="9601200" cy="6179822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27944" y="2206545"/>
            <a:ext cx="4169664" cy="1525198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9642" y="3666477"/>
            <a:ext cx="3046223" cy="46545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038363" y="3154739"/>
            <a:ext cx="4635808" cy="872640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0C506-D158-465E-9D95-82F138C3EE8A}" type="datetime1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50" smtClean="0"/>
              <a:t> </a:t>
            </a:r>
            <a:r>
              <a:rPr lang="en-US" spc="-5" smtClean="0"/>
              <a:t>13-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623060" y="0"/>
            <a:ext cx="5692140" cy="96012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3707130"/>
            <a:ext cx="2857500" cy="589407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7067550"/>
            <a:ext cx="2857500" cy="25336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536958" y="2404501"/>
            <a:ext cx="4389120" cy="1214422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914784" y="3052740"/>
            <a:ext cx="4877236" cy="103693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E810E-835E-445A-8F37-FE071D7B9BBA}" type="datetime1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50" smtClean="0"/>
              <a:t> </a:t>
            </a:r>
            <a:r>
              <a:rPr lang="en-US" spc="-5" smtClean="0"/>
              <a:t>13-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1905" y="7070886"/>
            <a:ext cx="2859406" cy="2530315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04" y="7071809"/>
            <a:ext cx="7317104" cy="2529393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368" y="512064"/>
            <a:ext cx="6016752" cy="768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368" y="1540880"/>
            <a:ext cx="6016752" cy="501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160934" y="8218627"/>
            <a:ext cx="1741018" cy="2816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E2943D9-065E-45F5-A731-C4CCAD04F823}" type="datetime1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4011" y="8799171"/>
            <a:ext cx="3779520" cy="384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20830" y="8639151"/>
            <a:ext cx="402336" cy="704088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50" smtClean="0"/>
              <a:t> </a:t>
            </a:r>
            <a:r>
              <a:rPr lang="en-US" spc="-5" smtClean="0"/>
              <a:t>13-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892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Core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Java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8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 Development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Tools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35446" y="191769"/>
            <a:ext cx="51180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File</a:t>
            </a:r>
            <a:r>
              <a:rPr sz="1300" spc="-6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IO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44623" y="714755"/>
            <a:ext cx="4813300" cy="3611879"/>
            <a:chOff x="1944623" y="714755"/>
            <a:chExt cx="4813300" cy="36118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62199" y="2303434"/>
              <a:ext cx="3401568" cy="115263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950719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892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Core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Java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8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 Development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Tools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35446" y="191769"/>
            <a:ext cx="51180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File</a:t>
            </a:r>
            <a:r>
              <a:rPr sz="1300" spc="-6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IO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9526" y="4465701"/>
            <a:ext cx="461645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System.out refers to the standard output stream and System.err refers to standard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error stream (Both, by default, the console). These are objects of </a:t>
            </a:r>
            <a:r>
              <a:rPr sz="1000" spc="-15" dirty="0">
                <a:latin typeface="Arial MT"/>
                <a:cs typeface="Arial MT"/>
              </a:rPr>
              <a:t>type </a:t>
            </a:r>
            <a:r>
              <a:rPr sz="1000" spc="-5" dirty="0">
                <a:latin typeface="Arial MT"/>
                <a:cs typeface="Arial MT"/>
              </a:rPr>
              <a:t>PrintStream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class.</a:t>
            </a:r>
            <a:endParaRPr sz="1000">
              <a:latin typeface="Arial MT"/>
              <a:cs typeface="Arial MT"/>
            </a:endParaRPr>
          </a:p>
          <a:p>
            <a:pPr marL="12700" marR="156845" algn="just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System.in refers to standard input (keyboard by default). This </a:t>
            </a:r>
            <a:r>
              <a:rPr sz="1000" spc="-10" dirty="0">
                <a:latin typeface="Arial MT"/>
                <a:cs typeface="Arial MT"/>
              </a:rPr>
              <a:t>is </a:t>
            </a:r>
            <a:r>
              <a:rPr sz="1000" spc="-5" dirty="0">
                <a:latin typeface="Arial MT"/>
                <a:cs typeface="Arial MT"/>
              </a:rPr>
              <a:t>an object of the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InputStream class.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44623" y="714755"/>
            <a:ext cx="4813300" cy="3611879"/>
            <a:chOff x="1944623" y="714755"/>
            <a:chExt cx="4813300" cy="361187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719" y="835200"/>
              <a:ext cx="4800600" cy="344417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50719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1950719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892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Core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Java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8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 Development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Tools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35446" y="191769"/>
            <a:ext cx="51180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File</a:t>
            </a:r>
            <a:r>
              <a:rPr sz="1300" spc="-6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IO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9526" y="4465701"/>
            <a:ext cx="4591685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In Java,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console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input 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accomplished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by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reading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from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System.in.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 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above </a:t>
            </a:r>
            <a:r>
              <a:rPr sz="1000" spc="-5" dirty="0">
                <a:latin typeface="Arial MT"/>
                <a:cs typeface="Arial MT"/>
              </a:rPr>
              <a:t> example,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read()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reads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byte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from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input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stream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(here,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keyboard),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returns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integer.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Therefore,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casting 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char</a:t>
            </a:r>
            <a:r>
              <a:rPr sz="1000" spc="-15" dirty="0">
                <a:latin typeface="Arial MT"/>
                <a:cs typeface="Arial MT"/>
              </a:rPr>
              <a:t> type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need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 be done.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44623" y="714755"/>
            <a:ext cx="4813300" cy="3611879"/>
            <a:chOff x="1944623" y="714755"/>
            <a:chExt cx="4813300" cy="361187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719" y="835200"/>
              <a:ext cx="4800600" cy="344417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50719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1950719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892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Core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Java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8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 Development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Tools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35446" y="191769"/>
            <a:ext cx="51180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File</a:t>
            </a:r>
            <a:r>
              <a:rPr sz="1300" spc="-6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IO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9526" y="4465701"/>
            <a:ext cx="19602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remainder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code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follows: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04644" y="4706111"/>
            <a:ext cx="4692650" cy="2560320"/>
          </a:xfrm>
          <a:custGeom>
            <a:avLst/>
            <a:gdLst/>
            <a:ahLst/>
            <a:cxnLst/>
            <a:rect l="l" t="t" r="r" b="b"/>
            <a:pathLst>
              <a:path w="4692650" h="2560320">
                <a:moveTo>
                  <a:pt x="0" y="426720"/>
                </a:moveTo>
                <a:lnTo>
                  <a:pt x="2503" y="380217"/>
                </a:lnTo>
                <a:lnTo>
                  <a:pt x="9840" y="335166"/>
                </a:lnTo>
                <a:lnTo>
                  <a:pt x="21750" y="291827"/>
                </a:lnTo>
                <a:lnTo>
                  <a:pt x="37974" y="250461"/>
                </a:lnTo>
                <a:lnTo>
                  <a:pt x="58250" y="211327"/>
                </a:lnTo>
                <a:lnTo>
                  <a:pt x="82320" y="174686"/>
                </a:lnTo>
                <a:lnTo>
                  <a:pt x="109923" y="140798"/>
                </a:lnTo>
                <a:lnTo>
                  <a:pt x="140798" y="109923"/>
                </a:lnTo>
                <a:lnTo>
                  <a:pt x="174686" y="82320"/>
                </a:lnTo>
                <a:lnTo>
                  <a:pt x="211328" y="58250"/>
                </a:lnTo>
                <a:lnTo>
                  <a:pt x="250461" y="37974"/>
                </a:lnTo>
                <a:lnTo>
                  <a:pt x="291827" y="21750"/>
                </a:lnTo>
                <a:lnTo>
                  <a:pt x="335166" y="9840"/>
                </a:lnTo>
                <a:lnTo>
                  <a:pt x="380217" y="2503"/>
                </a:lnTo>
                <a:lnTo>
                  <a:pt x="426719" y="0"/>
                </a:lnTo>
                <a:lnTo>
                  <a:pt x="4265676" y="0"/>
                </a:lnTo>
                <a:lnTo>
                  <a:pt x="4312178" y="2503"/>
                </a:lnTo>
                <a:lnTo>
                  <a:pt x="4357229" y="9840"/>
                </a:lnTo>
                <a:lnTo>
                  <a:pt x="4400568" y="21750"/>
                </a:lnTo>
                <a:lnTo>
                  <a:pt x="4441934" y="37974"/>
                </a:lnTo>
                <a:lnTo>
                  <a:pt x="4481067" y="58250"/>
                </a:lnTo>
                <a:lnTo>
                  <a:pt x="4517709" y="82320"/>
                </a:lnTo>
                <a:lnTo>
                  <a:pt x="4551597" y="109923"/>
                </a:lnTo>
                <a:lnTo>
                  <a:pt x="4582472" y="140798"/>
                </a:lnTo>
                <a:lnTo>
                  <a:pt x="4610075" y="174686"/>
                </a:lnTo>
                <a:lnTo>
                  <a:pt x="4634145" y="211328"/>
                </a:lnTo>
                <a:lnTo>
                  <a:pt x="4654421" y="250461"/>
                </a:lnTo>
                <a:lnTo>
                  <a:pt x="4670645" y="291827"/>
                </a:lnTo>
                <a:lnTo>
                  <a:pt x="4682555" y="335166"/>
                </a:lnTo>
                <a:lnTo>
                  <a:pt x="4689892" y="380217"/>
                </a:lnTo>
                <a:lnTo>
                  <a:pt x="4692396" y="426720"/>
                </a:lnTo>
                <a:lnTo>
                  <a:pt x="4692396" y="2133600"/>
                </a:lnTo>
                <a:lnTo>
                  <a:pt x="4689892" y="2180102"/>
                </a:lnTo>
                <a:lnTo>
                  <a:pt x="4682555" y="2225153"/>
                </a:lnTo>
                <a:lnTo>
                  <a:pt x="4670645" y="2268492"/>
                </a:lnTo>
                <a:lnTo>
                  <a:pt x="4654421" y="2309858"/>
                </a:lnTo>
                <a:lnTo>
                  <a:pt x="4634145" y="2348991"/>
                </a:lnTo>
                <a:lnTo>
                  <a:pt x="4610075" y="2385633"/>
                </a:lnTo>
                <a:lnTo>
                  <a:pt x="4582472" y="2419521"/>
                </a:lnTo>
                <a:lnTo>
                  <a:pt x="4551597" y="2450396"/>
                </a:lnTo>
                <a:lnTo>
                  <a:pt x="4517709" y="2477999"/>
                </a:lnTo>
                <a:lnTo>
                  <a:pt x="4481067" y="2502069"/>
                </a:lnTo>
                <a:lnTo>
                  <a:pt x="4441934" y="2522345"/>
                </a:lnTo>
                <a:lnTo>
                  <a:pt x="4400568" y="2538569"/>
                </a:lnTo>
                <a:lnTo>
                  <a:pt x="4357229" y="2550479"/>
                </a:lnTo>
                <a:lnTo>
                  <a:pt x="4312178" y="2557816"/>
                </a:lnTo>
                <a:lnTo>
                  <a:pt x="4265676" y="2560320"/>
                </a:lnTo>
                <a:lnTo>
                  <a:pt x="426719" y="2560320"/>
                </a:lnTo>
                <a:lnTo>
                  <a:pt x="380217" y="2557816"/>
                </a:lnTo>
                <a:lnTo>
                  <a:pt x="335166" y="2550479"/>
                </a:lnTo>
                <a:lnTo>
                  <a:pt x="291827" y="2538569"/>
                </a:lnTo>
                <a:lnTo>
                  <a:pt x="250461" y="2522345"/>
                </a:lnTo>
                <a:lnTo>
                  <a:pt x="211328" y="2502069"/>
                </a:lnTo>
                <a:lnTo>
                  <a:pt x="174686" y="2477999"/>
                </a:lnTo>
                <a:lnTo>
                  <a:pt x="140798" y="2450396"/>
                </a:lnTo>
                <a:lnTo>
                  <a:pt x="109923" y="2419521"/>
                </a:lnTo>
                <a:lnTo>
                  <a:pt x="82320" y="2385633"/>
                </a:lnTo>
                <a:lnTo>
                  <a:pt x="58250" y="2348991"/>
                </a:lnTo>
                <a:lnTo>
                  <a:pt x="37974" y="2309858"/>
                </a:lnTo>
                <a:lnTo>
                  <a:pt x="21750" y="2268492"/>
                </a:lnTo>
                <a:lnTo>
                  <a:pt x="9840" y="2225153"/>
                </a:lnTo>
                <a:lnTo>
                  <a:pt x="2503" y="2180102"/>
                </a:lnTo>
                <a:lnTo>
                  <a:pt x="0" y="2133600"/>
                </a:lnTo>
                <a:lnTo>
                  <a:pt x="0" y="42672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057013" y="4791582"/>
            <a:ext cx="845819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Candara"/>
                <a:cs typeface="Candara"/>
              </a:rPr>
              <a:t>//close</a:t>
            </a:r>
            <a:r>
              <a:rPr sz="1100" spc="-55" dirty="0">
                <a:latin typeface="Candara"/>
                <a:cs typeface="Candara"/>
              </a:rPr>
              <a:t> </a:t>
            </a:r>
            <a:r>
              <a:rPr sz="1100" dirty="0">
                <a:latin typeface="Candara"/>
                <a:cs typeface="Candara"/>
              </a:rPr>
              <a:t>the</a:t>
            </a:r>
            <a:r>
              <a:rPr sz="1100" spc="-35" dirty="0">
                <a:latin typeface="Candara"/>
                <a:cs typeface="Candara"/>
              </a:rPr>
              <a:t> </a:t>
            </a:r>
            <a:r>
              <a:rPr sz="1100" dirty="0">
                <a:latin typeface="Candara"/>
                <a:cs typeface="Candara"/>
              </a:rPr>
              <a:t>file</a:t>
            </a:r>
            <a:endParaRPr sz="1100">
              <a:latin typeface="Candara"/>
              <a:cs typeface="Candar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70758" y="4791582"/>
            <a:ext cx="1751330" cy="864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3195" marR="320675" indent="-15113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ndara"/>
                <a:cs typeface="Candara"/>
              </a:rPr>
              <a:t>public void closeFiles() </a:t>
            </a:r>
            <a:r>
              <a:rPr sz="1100" dirty="0">
                <a:latin typeface="Candara"/>
                <a:cs typeface="Candara"/>
              </a:rPr>
              <a:t>{ </a:t>
            </a:r>
            <a:r>
              <a:rPr sz="1100" spc="-225" dirty="0">
                <a:latin typeface="Candara"/>
                <a:cs typeface="Candara"/>
              </a:rPr>
              <a:t> </a:t>
            </a:r>
            <a:r>
              <a:rPr sz="1100" dirty="0">
                <a:latin typeface="Candara"/>
                <a:cs typeface="Candara"/>
              </a:rPr>
              <a:t>try{</a:t>
            </a:r>
            <a:endParaRPr sz="1100">
              <a:latin typeface="Candara"/>
              <a:cs typeface="Candara"/>
            </a:endParaRPr>
          </a:p>
          <a:p>
            <a:pPr marL="530860" marR="247650">
              <a:lnSpc>
                <a:spcPct val="100000"/>
              </a:lnSpc>
            </a:pPr>
            <a:r>
              <a:rPr sz="1100" dirty="0">
                <a:latin typeface="Candara"/>
                <a:cs typeface="Candara"/>
              </a:rPr>
              <a:t>fr</a:t>
            </a:r>
            <a:r>
              <a:rPr sz="1100" spc="-5" dirty="0">
                <a:latin typeface="Candara"/>
                <a:cs typeface="Candara"/>
              </a:rPr>
              <a:t>omFile</a:t>
            </a:r>
            <a:r>
              <a:rPr sz="1100" dirty="0">
                <a:latin typeface="Candara"/>
                <a:cs typeface="Candara"/>
              </a:rPr>
              <a:t>.close</a:t>
            </a:r>
            <a:r>
              <a:rPr sz="1100" spc="-10" dirty="0">
                <a:latin typeface="Candara"/>
                <a:cs typeface="Candara"/>
              </a:rPr>
              <a:t>();  </a:t>
            </a:r>
            <a:r>
              <a:rPr sz="1100" spc="-5" dirty="0">
                <a:latin typeface="Candara"/>
                <a:cs typeface="Candara"/>
              </a:rPr>
              <a:t>toFile.close();</a:t>
            </a:r>
            <a:endParaRPr sz="1100">
              <a:latin typeface="Candara"/>
              <a:cs typeface="Candara"/>
            </a:endParaRPr>
          </a:p>
          <a:p>
            <a:pPr marL="224154">
              <a:lnSpc>
                <a:spcPct val="100000"/>
              </a:lnSpc>
            </a:pPr>
            <a:r>
              <a:rPr sz="1100" dirty="0">
                <a:latin typeface="Candara"/>
                <a:cs typeface="Candara"/>
              </a:rPr>
              <a:t>}</a:t>
            </a:r>
            <a:r>
              <a:rPr sz="1100" spc="-25" dirty="0">
                <a:latin typeface="Candara"/>
                <a:cs typeface="Candara"/>
              </a:rPr>
              <a:t> </a:t>
            </a:r>
            <a:r>
              <a:rPr sz="1100" dirty="0">
                <a:latin typeface="Candara"/>
                <a:cs typeface="Candara"/>
              </a:rPr>
              <a:t>catch</a:t>
            </a:r>
            <a:r>
              <a:rPr sz="1100" spc="-30" dirty="0">
                <a:latin typeface="Candara"/>
                <a:cs typeface="Candara"/>
              </a:rPr>
              <a:t> </a:t>
            </a:r>
            <a:r>
              <a:rPr sz="1100" dirty="0">
                <a:latin typeface="Candara"/>
                <a:cs typeface="Candara"/>
              </a:rPr>
              <a:t>(IOException</a:t>
            </a:r>
            <a:r>
              <a:rPr sz="1100" spc="-25" dirty="0">
                <a:latin typeface="Candara"/>
                <a:cs typeface="Candara"/>
              </a:rPr>
              <a:t> </a:t>
            </a:r>
            <a:r>
              <a:rPr sz="1100" spc="-10" dirty="0">
                <a:latin typeface="Candara"/>
                <a:cs typeface="Candara"/>
              </a:rPr>
              <a:t>ioe){</a:t>
            </a:r>
            <a:endParaRPr sz="1100">
              <a:latin typeface="Candara"/>
              <a:cs typeface="Candar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49526" y="5629782"/>
            <a:ext cx="4668520" cy="23666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4587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ndara"/>
                <a:cs typeface="Candara"/>
              </a:rPr>
              <a:t>System.out.println("Exception:</a:t>
            </a:r>
            <a:r>
              <a:rPr sz="1100" spc="-15" dirty="0">
                <a:latin typeface="Candara"/>
                <a:cs typeface="Candara"/>
              </a:rPr>
              <a:t> </a:t>
            </a:r>
            <a:r>
              <a:rPr sz="1100" dirty="0">
                <a:latin typeface="Candara"/>
                <a:cs typeface="Candara"/>
              </a:rPr>
              <a:t>"</a:t>
            </a:r>
            <a:r>
              <a:rPr sz="1100" spc="20" dirty="0">
                <a:latin typeface="Candara"/>
                <a:cs typeface="Candara"/>
              </a:rPr>
              <a:t> </a:t>
            </a:r>
            <a:r>
              <a:rPr sz="1100" dirty="0">
                <a:latin typeface="Candara"/>
                <a:cs typeface="Candara"/>
              </a:rPr>
              <a:t>+</a:t>
            </a:r>
            <a:r>
              <a:rPr sz="1100" spc="15" dirty="0">
                <a:latin typeface="Candara"/>
                <a:cs typeface="Candara"/>
              </a:rPr>
              <a:t> </a:t>
            </a:r>
            <a:r>
              <a:rPr sz="1100" spc="-10" dirty="0">
                <a:latin typeface="Candara"/>
                <a:cs typeface="Candara"/>
              </a:rPr>
              <a:t>ioe);</a:t>
            </a:r>
            <a:endParaRPr sz="1100">
              <a:latin typeface="Candara"/>
              <a:cs typeface="Candara"/>
            </a:endParaRPr>
          </a:p>
          <a:p>
            <a:pPr marL="1251585">
              <a:lnSpc>
                <a:spcPct val="100000"/>
              </a:lnSpc>
            </a:pPr>
            <a:r>
              <a:rPr sz="1100" dirty="0">
                <a:latin typeface="Candara"/>
                <a:cs typeface="Candara"/>
              </a:rPr>
              <a:t>}</a:t>
            </a:r>
            <a:endParaRPr sz="1100">
              <a:latin typeface="Candara"/>
              <a:cs typeface="Candara"/>
            </a:endParaRPr>
          </a:p>
          <a:p>
            <a:pPr marL="733425">
              <a:lnSpc>
                <a:spcPct val="100000"/>
              </a:lnSpc>
            </a:pPr>
            <a:r>
              <a:rPr sz="1100" dirty="0">
                <a:latin typeface="Candara"/>
                <a:cs typeface="Candara"/>
              </a:rPr>
              <a:t>}</a:t>
            </a:r>
            <a:endParaRPr sz="1100">
              <a:latin typeface="Candara"/>
              <a:cs typeface="Candara"/>
            </a:endParaRPr>
          </a:p>
          <a:p>
            <a:pPr marL="1190625" marR="1736089" indent="-457200">
              <a:lnSpc>
                <a:spcPct val="100000"/>
              </a:lnSpc>
            </a:pPr>
            <a:r>
              <a:rPr sz="1100" spc="-5" dirty="0">
                <a:latin typeface="Candara"/>
                <a:cs typeface="Candara"/>
              </a:rPr>
              <a:t>public </a:t>
            </a:r>
            <a:r>
              <a:rPr sz="1100" dirty="0">
                <a:latin typeface="Candara"/>
                <a:cs typeface="Candara"/>
              </a:rPr>
              <a:t>static </a:t>
            </a:r>
            <a:r>
              <a:rPr sz="1100" spc="-5" dirty="0">
                <a:latin typeface="Candara"/>
                <a:cs typeface="Candara"/>
              </a:rPr>
              <a:t>void main(String[] args){ </a:t>
            </a:r>
            <a:r>
              <a:rPr sz="1100" spc="-225" dirty="0">
                <a:latin typeface="Candara"/>
                <a:cs typeface="Candara"/>
              </a:rPr>
              <a:t> </a:t>
            </a:r>
            <a:r>
              <a:rPr sz="1100" dirty="0">
                <a:latin typeface="Candara"/>
                <a:cs typeface="Candara"/>
              </a:rPr>
              <a:t>CopyFile c1 = new </a:t>
            </a:r>
            <a:r>
              <a:rPr sz="1100" spc="-5" dirty="0">
                <a:latin typeface="Candara"/>
                <a:cs typeface="Candara"/>
              </a:rPr>
              <a:t>CopyFile(); </a:t>
            </a:r>
            <a:r>
              <a:rPr sz="1100" dirty="0">
                <a:latin typeface="Candara"/>
                <a:cs typeface="Candara"/>
              </a:rPr>
              <a:t> c1.init(args[0], </a:t>
            </a:r>
            <a:r>
              <a:rPr sz="1100" spc="-5" dirty="0">
                <a:latin typeface="Candara"/>
                <a:cs typeface="Candara"/>
              </a:rPr>
              <a:t>args[1]); </a:t>
            </a:r>
            <a:r>
              <a:rPr sz="1100" dirty="0">
                <a:latin typeface="Candara"/>
                <a:cs typeface="Candara"/>
              </a:rPr>
              <a:t> </a:t>
            </a:r>
            <a:r>
              <a:rPr sz="1100" spc="-5" dirty="0">
                <a:latin typeface="Candara"/>
                <a:cs typeface="Candara"/>
              </a:rPr>
              <a:t>c1.copyContents(); </a:t>
            </a:r>
            <a:r>
              <a:rPr sz="1100" dirty="0">
                <a:latin typeface="Candara"/>
                <a:cs typeface="Candara"/>
              </a:rPr>
              <a:t> </a:t>
            </a:r>
            <a:r>
              <a:rPr sz="1100" spc="-5" dirty="0">
                <a:latin typeface="Candara"/>
                <a:cs typeface="Candara"/>
              </a:rPr>
              <a:t>c1.closeFiles();</a:t>
            </a:r>
            <a:endParaRPr sz="1100">
              <a:latin typeface="Candara"/>
              <a:cs typeface="Candara"/>
            </a:endParaRPr>
          </a:p>
          <a:p>
            <a:pPr marL="733425">
              <a:lnSpc>
                <a:spcPct val="100000"/>
              </a:lnSpc>
            </a:pPr>
            <a:r>
              <a:rPr sz="1100" dirty="0">
                <a:latin typeface="Candara"/>
                <a:cs typeface="Candara"/>
              </a:rPr>
              <a:t>}</a:t>
            </a:r>
            <a:r>
              <a:rPr sz="1100" spc="-45" dirty="0">
                <a:latin typeface="Candara"/>
                <a:cs typeface="Candara"/>
              </a:rPr>
              <a:t> </a:t>
            </a:r>
            <a:r>
              <a:rPr sz="1100" dirty="0">
                <a:latin typeface="Candara"/>
                <a:cs typeface="Candara"/>
              </a:rPr>
              <a:t>}</a:t>
            </a:r>
            <a:endParaRPr sz="1100">
              <a:latin typeface="Candara"/>
              <a:cs typeface="Candar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Candara"/>
              <a:cs typeface="Candara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Arial MT"/>
                <a:cs typeface="Arial MT"/>
              </a:rPr>
              <a:t>The </a:t>
            </a:r>
            <a:r>
              <a:rPr sz="1000" spc="-5" dirty="0">
                <a:latin typeface="Arial MT"/>
                <a:cs typeface="Arial MT"/>
              </a:rPr>
              <a:t>FileInputStream and FileOutputStream classes define </a:t>
            </a:r>
            <a:r>
              <a:rPr sz="1000" spc="-15" dirty="0">
                <a:latin typeface="Arial MT"/>
                <a:cs typeface="Arial MT"/>
              </a:rPr>
              <a:t>byte </a:t>
            </a:r>
            <a:r>
              <a:rPr sz="1000" spc="-10" dirty="0">
                <a:latin typeface="Arial MT"/>
                <a:cs typeface="Arial MT"/>
              </a:rPr>
              <a:t>input </a:t>
            </a:r>
            <a:r>
              <a:rPr sz="1000" spc="-5" dirty="0">
                <a:latin typeface="Arial MT"/>
                <a:cs typeface="Arial MT"/>
              </a:rPr>
              <a:t>and output </a:t>
            </a:r>
            <a:r>
              <a:rPr sz="1000" dirty="0">
                <a:latin typeface="Arial MT"/>
                <a:cs typeface="Arial MT"/>
              </a:rPr>
              <a:t> streams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connected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files.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Data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only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read or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written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sequence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 </a:t>
            </a:r>
            <a:r>
              <a:rPr sz="1000" spc="-10" dirty="0">
                <a:latin typeface="Arial MT"/>
                <a:cs typeface="Arial MT"/>
              </a:rPr>
              <a:t>bytes. </a:t>
            </a:r>
            <a:r>
              <a:rPr sz="1000" dirty="0">
                <a:latin typeface="Arial MT"/>
                <a:cs typeface="Arial MT"/>
              </a:rPr>
              <a:t>The </a:t>
            </a:r>
            <a:r>
              <a:rPr sz="1000" spc="-10" dirty="0">
                <a:latin typeface="Arial MT"/>
                <a:cs typeface="Arial MT"/>
              </a:rPr>
              <a:t>above </a:t>
            </a:r>
            <a:r>
              <a:rPr sz="1000" spc="-5" dirty="0">
                <a:latin typeface="Arial MT"/>
                <a:cs typeface="Arial MT"/>
              </a:rPr>
              <a:t>example demonstrates the use of File InputStream </a:t>
            </a:r>
            <a:r>
              <a:rPr sz="1000" spc="-10" dirty="0">
                <a:latin typeface="Arial MT"/>
                <a:cs typeface="Arial MT"/>
              </a:rPr>
              <a:t>and </a:t>
            </a:r>
            <a:r>
              <a:rPr sz="1000" spc="-5" dirty="0">
                <a:latin typeface="Arial MT"/>
                <a:cs typeface="Arial MT"/>
              </a:rPr>
              <a:t> FileOutputStream.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944623" y="714755"/>
            <a:ext cx="4813300" cy="3611879"/>
            <a:chOff x="1944623" y="714755"/>
            <a:chExt cx="4813300" cy="3611879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719" y="839774"/>
              <a:ext cx="4800600" cy="34396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950719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Rectangle 12"/>
          <p:cNvSpPr/>
          <p:nvPr/>
        </p:nvSpPr>
        <p:spPr>
          <a:xfrm>
            <a:off x="1950719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892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Core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Java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8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 Development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Tools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35446" y="191769"/>
            <a:ext cx="51180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File</a:t>
            </a:r>
            <a:r>
              <a:rPr sz="1300" spc="-6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IO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44623" y="714755"/>
            <a:ext cx="4813300" cy="3611879"/>
            <a:chOff x="1944623" y="714755"/>
            <a:chExt cx="4813300" cy="36118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719" y="835200"/>
              <a:ext cx="4800600" cy="34441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950719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Rectangle 7"/>
          <p:cNvSpPr/>
          <p:nvPr/>
        </p:nvSpPr>
        <p:spPr>
          <a:xfrm>
            <a:off x="1950719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892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Core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Java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8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 Development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Tools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35446" y="191769"/>
            <a:ext cx="51180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File</a:t>
            </a:r>
            <a:r>
              <a:rPr sz="1300" spc="-6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IO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9526" y="4465701"/>
            <a:ext cx="4648200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5085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byte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stream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classes support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only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8-bit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byte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streams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and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doesn’t handle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16-bit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Unicode characters </a:t>
            </a:r>
            <a:r>
              <a:rPr sz="1000" spc="-10" dirty="0">
                <a:latin typeface="Arial MT"/>
                <a:cs typeface="Arial MT"/>
              </a:rPr>
              <a:t>well. </a:t>
            </a:r>
            <a:r>
              <a:rPr sz="1000" spc="-5" dirty="0">
                <a:latin typeface="Arial MT"/>
                <a:cs typeface="Arial MT"/>
              </a:rPr>
              <a:t>A character encoding is a </a:t>
            </a:r>
            <a:r>
              <a:rPr sz="1000" dirty="0">
                <a:latin typeface="Arial MT"/>
                <a:cs typeface="Arial MT"/>
              </a:rPr>
              <a:t>scheme for </a:t>
            </a:r>
            <a:r>
              <a:rPr sz="1000" spc="-5" dirty="0">
                <a:latin typeface="Arial MT"/>
                <a:cs typeface="Arial MT"/>
              </a:rPr>
              <a:t>representing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characters.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represents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characters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internally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16-bit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Unicode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character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encoding,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but 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host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platform</a:t>
            </a:r>
            <a:r>
              <a:rPr sz="1000" dirty="0">
                <a:latin typeface="Arial MT"/>
                <a:cs typeface="Arial MT"/>
              </a:rPr>
              <a:t> might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different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character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encoding.</a:t>
            </a: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The </a:t>
            </a:r>
            <a:r>
              <a:rPr sz="1000" spc="-5" dirty="0">
                <a:latin typeface="Arial MT"/>
                <a:cs typeface="Arial MT"/>
              </a:rPr>
              <a:t>abstract classes Reader and </a:t>
            </a:r>
            <a:r>
              <a:rPr sz="1000" dirty="0">
                <a:latin typeface="Arial MT"/>
                <a:cs typeface="Arial MT"/>
              </a:rPr>
              <a:t>Writer </a:t>
            </a:r>
            <a:r>
              <a:rPr sz="1000" spc="-5" dirty="0">
                <a:latin typeface="Arial MT"/>
                <a:cs typeface="Arial MT"/>
              </a:rPr>
              <a:t>are the roots of the inheritance hierarchies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 streams </a:t>
            </a:r>
            <a:r>
              <a:rPr sz="1000" spc="-5" dirty="0">
                <a:latin typeface="Arial MT"/>
                <a:cs typeface="Arial MT"/>
              </a:rPr>
              <a:t>that read and </a:t>
            </a:r>
            <a:r>
              <a:rPr sz="1000" spc="-10" dirty="0">
                <a:latin typeface="Arial MT"/>
                <a:cs typeface="Arial MT"/>
              </a:rPr>
              <a:t>write </a:t>
            </a:r>
            <a:r>
              <a:rPr sz="1000" spc="-5" dirty="0">
                <a:latin typeface="Arial MT"/>
                <a:cs typeface="Arial MT"/>
              </a:rPr>
              <a:t>Unicode characters using a specific character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encoding.</a:t>
            </a:r>
            <a:endParaRPr sz="1000">
              <a:latin typeface="Arial MT"/>
              <a:cs typeface="Arial MT"/>
            </a:endParaRPr>
          </a:p>
          <a:p>
            <a:pPr marL="12700" marR="20193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A reader </a:t>
            </a:r>
            <a:r>
              <a:rPr sz="1000" spc="-10" dirty="0">
                <a:latin typeface="Arial MT"/>
                <a:cs typeface="Arial MT"/>
              </a:rPr>
              <a:t>is </a:t>
            </a:r>
            <a:r>
              <a:rPr sz="1000" spc="-5" dirty="0">
                <a:latin typeface="Arial MT"/>
                <a:cs typeface="Arial MT"/>
              </a:rPr>
              <a:t>an </a:t>
            </a:r>
            <a:r>
              <a:rPr sz="1000" spc="-10" dirty="0">
                <a:latin typeface="Arial MT"/>
                <a:cs typeface="Arial MT"/>
              </a:rPr>
              <a:t>input </a:t>
            </a:r>
            <a:r>
              <a:rPr sz="1000" spc="-5" dirty="0">
                <a:latin typeface="Arial MT"/>
                <a:cs typeface="Arial MT"/>
              </a:rPr>
              <a:t>character stream that reads a sequence of Unicode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characters,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writer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output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character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stream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writes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sequence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Unicode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characters.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44623" y="714755"/>
            <a:ext cx="4813300" cy="3611879"/>
            <a:chOff x="1944623" y="714755"/>
            <a:chExt cx="4813300" cy="361187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719" y="835200"/>
              <a:ext cx="4800600" cy="344417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50719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1950719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892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Core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Java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8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 Development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Tools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35446" y="191769"/>
            <a:ext cx="51180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File</a:t>
            </a:r>
            <a:r>
              <a:rPr sz="1300" spc="-6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IO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9526" y="4465701"/>
            <a:ext cx="30384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Note: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Refer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documentation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more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methods.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44623" y="714755"/>
            <a:ext cx="4813300" cy="3611879"/>
            <a:chOff x="1944623" y="714755"/>
            <a:chExt cx="4813300" cy="361187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719" y="789461"/>
              <a:ext cx="4800600" cy="352193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50719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1950719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892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Core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Java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8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 Development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Tools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35446" y="191769"/>
            <a:ext cx="51180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File</a:t>
            </a:r>
            <a:r>
              <a:rPr sz="1300" spc="-6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IO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9526" y="4465701"/>
            <a:ext cx="30384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Note: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Refer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documentation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more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methods.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44623" y="714755"/>
            <a:ext cx="4813300" cy="3611879"/>
            <a:chOff x="1944623" y="714755"/>
            <a:chExt cx="4813300" cy="361187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719" y="835200"/>
              <a:ext cx="4800600" cy="344417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50719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1950719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892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Core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Java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8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 Development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Tools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35446" y="191769"/>
            <a:ext cx="51180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File</a:t>
            </a:r>
            <a:r>
              <a:rPr sz="1300" spc="-6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IO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44623" y="714755"/>
            <a:ext cx="4813300" cy="3611879"/>
            <a:chOff x="1944623" y="714755"/>
            <a:chExt cx="4813300" cy="36118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719" y="789461"/>
              <a:ext cx="4800600" cy="352193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950719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Rectangle 7"/>
          <p:cNvSpPr/>
          <p:nvPr/>
        </p:nvSpPr>
        <p:spPr>
          <a:xfrm>
            <a:off x="1950719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892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Core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Java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8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 Development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Tools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35446" y="191769"/>
            <a:ext cx="51180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File</a:t>
            </a:r>
            <a:r>
              <a:rPr sz="1300" spc="-6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IO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44623" y="714755"/>
            <a:ext cx="4813300" cy="3611879"/>
            <a:chOff x="1944623" y="714755"/>
            <a:chExt cx="4813300" cy="36118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719" y="835200"/>
              <a:ext cx="4800600" cy="34441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950719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Rectangle 7"/>
          <p:cNvSpPr/>
          <p:nvPr/>
        </p:nvSpPr>
        <p:spPr>
          <a:xfrm>
            <a:off x="1950719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892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Core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Java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8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 Development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Tools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35446" y="191769"/>
            <a:ext cx="51180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File</a:t>
            </a:r>
            <a:r>
              <a:rPr sz="1300" spc="-6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IO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9526" y="4465701"/>
            <a:ext cx="4656455" cy="2768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There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four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buffered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stream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classes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wrap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unbuffered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streams.</a:t>
            </a:r>
            <a:endParaRPr sz="10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BufferedInputStream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and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BufferedOutputStream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-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create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buffered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15" dirty="0">
                <a:latin typeface="Arial MT"/>
                <a:cs typeface="Arial MT"/>
              </a:rPr>
              <a:t>byte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streams.</a:t>
            </a:r>
            <a:endParaRPr sz="10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BufferedReader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and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BufferedWriter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-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create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buffered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character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streams.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Flushing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Buffered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Streams</a:t>
            </a:r>
            <a:endParaRPr sz="10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It often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makes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sense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 </a:t>
            </a:r>
            <a:r>
              <a:rPr sz="1000" spc="-10" dirty="0">
                <a:latin typeface="Arial MT"/>
                <a:cs typeface="Arial MT"/>
              </a:rPr>
              <a:t>write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out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buffer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critical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points,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without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Arial MT"/>
                <a:cs typeface="Arial MT"/>
              </a:rPr>
              <a:t>waiting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fill.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known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flushing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</a:t>
            </a:r>
            <a:r>
              <a:rPr sz="1000" dirty="0">
                <a:latin typeface="Arial MT"/>
                <a:cs typeface="Arial MT"/>
              </a:rPr>
              <a:t>buffer.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Arial MT"/>
              <a:cs typeface="Arial MT"/>
            </a:endParaRPr>
          </a:p>
          <a:p>
            <a:pPr marL="12700" marR="5080" indent="91440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Arial MT"/>
                <a:cs typeface="Arial MT"/>
              </a:rPr>
              <a:t>Some </a:t>
            </a:r>
            <a:r>
              <a:rPr sz="1000" dirty="0">
                <a:latin typeface="Arial MT"/>
                <a:cs typeface="Arial MT"/>
              </a:rPr>
              <a:t>buffered </a:t>
            </a:r>
            <a:r>
              <a:rPr sz="1000" spc="-5" dirty="0">
                <a:latin typeface="Arial MT"/>
                <a:cs typeface="Arial MT"/>
              </a:rPr>
              <a:t>output classes support autoflush, specified by an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optional constructor argument. </a:t>
            </a:r>
            <a:r>
              <a:rPr sz="1000" spc="5" dirty="0">
                <a:latin typeface="Arial MT"/>
                <a:cs typeface="Arial MT"/>
              </a:rPr>
              <a:t>When </a:t>
            </a:r>
            <a:r>
              <a:rPr sz="1000" spc="-5" dirty="0">
                <a:latin typeface="Arial MT"/>
                <a:cs typeface="Arial MT"/>
              </a:rPr>
              <a:t>autoflush is enabled, certain </a:t>
            </a:r>
            <a:r>
              <a:rPr sz="1000" dirty="0">
                <a:latin typeface="Arial MT"/>
                <a:cs typeface="Arial MT"/>
              </a:rPr>
              <a:t>key </a:t>
            </a:r>
            <a:r>
              <a:rPr sz="1000" spc="-5" dirty="0">
                <a:latin typeface="Arial MT"/>
                <a:cs typeface="Arial MT"/>
              </a:rPr>
              <a:t>events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cause the </a:t>
            </a:r>
            <a:r>
              <a:rPr sz="1000" dirty="0">
                <a:latin typeface="Arial MT"/>
                <a:cs typeface="Arial MT"/>
              </a:rPr>
              <a:t>buffer </a:t>
            </a:r>
            <a:r>
              <a:rPr sz="1000" spc="-5" dirty="0">
                <a:latin typeface="Arial MT"/>
                <a:cs typeface="Arial MT"/>
              </a:rPr>
              <a:t>to be flushed. For example, an autoflush </a:t>
            </a:r>
            <a:r>
              <a:rPr sz="1000" dirty="0">
                <a:latin typeface="Arial MT"/>
                <a:cs typeface="Arial MT"/>
              </a:rPr>
              <a:t>PrintWriter </a:t>
            </a:r>
            <a:r>
              <a:rPr sz="1000" spc="-5" dirty="0">
                <a:latin typeface="Arial MT"/>
                <a:cs typeface="Arial MT"/>
              </a:rPr>
              <a:t>object flushes </a:t>
            </a:r>
            <a:r>
              <a:rPr sz="1000" spc="-27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buffer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every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invocation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println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or </a:t>
            </a:r>
            <a:r>
              <a:rPr sz="1000" dirty="0">
                <a:latin typeface="Arial MT"/>
                <a:cs typeface="Arial MT"/>
              </a:rPr>
              <a:t>format.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Arial MT"/>
              <a:cs typeface="Arial MT"/>
            </a:endParaRPr>
          </a:p>
          <a:p>
            <a:pPr marL="12700" marR="91440" indent="9144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Arial MT"/>
                <a:cs typeface="Arial MT"/>
              </a:rPr>
              <a:t>To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flush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stream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manually,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invoke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flush()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method.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flush()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method </a:t>
            </a:r>
            <a:r>
              <a:rPr sz="1000" spc="-5" dirty="0">
                <a:latin typeface="Arial MT"/>
                <a:cs typeface="Arial MT"/>
              </a:rPr>
              <a:t>is </a:t>
            </a:r>
            <a:r>
              <a:rPr sz="1000" spc="-10" dirty="0">
                <a:latin typeface="Arial MT"/>
                <a:cs typeface="Arial MT"/>
              </a:rPr>
              <a:t>valid </a:t>
            </a:r>
            <a:r>
              <a:rPr sz="1000" spc="-5" dirty="0">
                <a:latin typeface="Arial MT"/>
                <a:cs typeface="Arial MT"/>
              </a:rPr>
              <a:t>on any output </a:t>
            </a:r>
            <a:r>
              <a:rPr sz="1000" dirty="0">
                <a:latin typeface="Arial MT"/>
                <a:cs typeface="Arial MT"/>
              </a:rPr>
              <a:t>stream, </a:t>
            </a:r>
            <a:r>
              <a:rPr sz="1000" spc="-5" dirty="0">
                <a:latin typeface="Arial MT"/>
                <a:cs typeface="Arial MT"/>
              </a:rPr>
              <a:t>but has no </a:t>
            </a:r>
            <a:r>
              <a:rPr sz="1000" dirty="0">
                <a:latin typeface="Arial MT"/>
                <a:cs typeface="Arial MT"/>
              </a:rPr>
              <a:t>effect </a:t>
            </a:r>
            <a:r>
              <a:rPr sz="1000" spc="-5" dirty="0">
                <a:latin typeface="Arial MT"/>
                <a:cs typeface="Arial MT"/>
              </a:rPr>
              <a:t>unless the stream is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buffered.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44623" y="714755"/>
            <a:ext cx="4813300" cy="3611879"/>
            <a:chOff x="1944623" y="714755"/>
            <a:chExt cx="4813300" cy="361187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719" y="835200"/>
              <a:ext cx="4800600" cy="344417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50719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1950719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892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Core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Java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8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 Development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Tools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35446" y="191769"/>
            <a:ext cx="51180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File</a:t>
            </a:r>
            <a:r>
              <a:rPr sz="1300" spc="-6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IO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9526" y="4465701"/>
            <a:ext cx="4630420" cy="2616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This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lesson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covers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platform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classes used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-5" dirty="0">
                <a:latin typeface="Arial MT"/>
                <a:cs typeface="Arial MT"/>
              </a:rPr>
              <a:t> basic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I/O.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focuses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primarily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I/O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Streams, a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powerful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concept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greatly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simplifies I/O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operations. </a:t>
            </a:r>
            <a:r>
              <a:rPr sz="1000" dirty="0">
                <a:latin typeface="Arial MT"/>
                <a:cs typeface="Arial MT"/>
              </a:rPr>
              <a:t> 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lesson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also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looks at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serialization,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which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lets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program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write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whole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objects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out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 </a:t>
            </a:r>
            <a:r>
              <a:rPr sz="1000" dirty="0">
                <a:latin typeface="Arial MT"/>
                <a:cs typeface="Arial MT"/>
              </a:rPr>
              <a:t>streams </a:t>
            </a:r>
            <a:r>
              <a:rPr sz="1000" spc="-5" dirty="0">
                <a:latin typeface="Arial MT"/>
                <a:cs typeface="Arial MT"/>
              </a:rPr>
              <a:t>and read them back again. Most of the classes covered are in the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java.io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package.</a:t>
            </a:r>
            <a:endParaRPr sz="10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Lesson</a:t>
            </a:r>
            <a:r>
              <a:rPr sz="1000" spc="-5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outline:</a:t>
            </a:r>
            <a:endParaRPr sz="10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 dirty="0">
              <a:latin typeface="Arial MT"/>
              <a:cs typeface="Arial MT"/>
            </a:endParaRPr>
          </a:p>
          <a:p>
            <a:pPr marL="469900" marR="245872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Arial MT"/>
                <a:cs typeface="Arial MT"/>
              </a:rPr>
              <a:t>13.1: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Overview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I/O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Streams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13.2: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Types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Streams</a:t>
            </a:r>
            <a:endParaRPr sz="1000" dirty="0">
              <a:latin typeface="Arial MT"/>
              <a:cs typeface="Arial MT"/>
            </a:endParaRPr>
          </a:p>
          <a:p>
            <a:pPr marL="469900" marR="210947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13.3: </a:t>
            </a:r>
            <a:r>
              <a:rPr sz="1000" dirty="0">
                <a:latin typeface="Arial MT"/>
                <a:cs typeface="Arial MT"/>
              </a:rPr>
              <a:t>The </a:t>
            </a:r>
            <a:r>
              <a:rPr sz="1000" spc="-10" dirty="0">
                <a:latin typeface="Arial MT"/>
                <a:cs typeface="Arial MT"/>
              </a:rPr>
              <a:t>Byte-stream</a:t>
            </a:r>
            <a:r>
              <a:rPr sz="1000" spc="-5" dirty="0">
                <a:latin typeface="Arial MT"/>
                <a:cs typeface="Arial MT"/>
              </a:rPr>
              <a:t> I/O hierarchy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13.4: Character Stream Hierarchy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13.5: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Buffered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Stream</a:t>
            </a:r>
            <a:endParaRPr sz="1000" dirty="0">
              <a:latin typeface="Arial MT"/>
              <a:cs typeface="Arial MT"/>
            </a:endParaRPr>
          </a:p>
          <a:p>
            <a:pPr marL="469900" marR="305054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13.6: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File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13.7:</a:t>
            </a:r>
            <a:r>
              <a:rPr sz="1000" spc="-5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Exploring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NIO</a:t>
            </a:r>
            <a:endParaRPr sz="1000" dirty="0">
              <a:latin typeface="Arial MT"/>
              <a:cs typeface="Arial MT"/>
            </a:endParaRPr>
          </a:p>
          <a:p>
            <a:pPr marL="716280" lvl="1" indent="-247015">
              <a:lnSpc>
                <a:spcPct val="100000"/>
              </a:lnSpc>
              <a:buSzPct val="90000"/>
              <a:buAutoNum type="arabicPeriod" startAt="8"/>
              <a:tabLst>
                <a:tab pos="716915" algn="l"/>
              </a:tabLst>
            </a:pPr>
            <a:r>
              <a:rPr sz="1000" spc="-5" dirty="0">
                <a:latin typeface="Arial MT"/>
                <a:cs typeface="Arial MT"/>
              </a:rPr>
              <a:t>:</a:t>
            </a:r>
            <a:r>
              <a:rPr sz="1000" spc="-5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Object</a:t>
            </a:r>
            <a:r>
              <a:rPr sz="1000" spc="-5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Stream</a:t>
            </a:r>
            <a:endParaRPr sz="1000" dirty="0">
              <a:latin typeface="Arial MT"/>
              <a:cs typeface="Arial MT"/>
            </a:endParaRPr>
          </a:p>
          <a:p>
            <a:pPr marL="716280" lvl="1" indent="-247015">
              <a:lnSpc>
                <a:spcPct val="100000"/>
              </a:lnSpc>
              <a:buSzPct val="90000"/>
              <a:buAutoNum type="arabicPeriod" startAt="8"/>
              <a:tabLst>
                <a:tab pos="716915" algn="l"/>
              </a:tabLst>
            </a:pPr>
            <a:r>
              <a:rPr sz="1000" spc="-5" dirty="0">
                <a:latin typeface="Arial MT"/>
                <a:cs typeface="Arial MT"/>
              </a:rPr>
              <a:t>:</a:t>
            </a:r>
            <a:r>
              <a:rPr sz="1000" spc="-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Best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Practices</a:t>
            </a:r>
            <a:endParaRPr sz="1000" dirty="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44623" y="714755"/>
            <a:ext cx="4813300" cy="3611879"/>
            <a:chOff x="1944623" y="714755"/>
            <a:chExt cx="4813300" cy="361187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719" y="885513"/>
              <a:ext cx="4800600" cy="33938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50719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1950719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892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Core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Java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8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 Development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Tools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35446" y="191769"/>
            <a:ext cx="51180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File</a:t>
            </a:r>
            <a:r>
              <a:rPr sz="1300" spc="-6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IO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44623" y="714755"/>
            <a:ext cx="4813300" cy="3611879"/>
            <a:chOff x="1944623" y="714755"/>
            <a:chExt cx="4813300" cy="36118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719" y="789461"/>
              <a:ext cx="4800600" cy="352193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950719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Rectangle 7"/>
          <p:cNvSpPr/>
          <p:nvPr/>
        </p:nvSpPr>
        <p:spPr>
          <a:xfrm>
            <a:off x="1950719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892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Core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Java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8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 Development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Tools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35446" y="191769"/>
            <a:ext cx="51180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File</a:t>
            </a:r>
            <a:r>
              <a:rPr sz="1300" spc="-6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IO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44623" y="714755"/>
            <a:ext cx="4813300" cy="3611879"/>
            <a:chOff x="1944623" y="714755"/>
            <a:chExt cx="4813300" cy="36118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719" y="835200"/>
              <a:ext cx="4800600" cy="34441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950719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Rectangle 7"/>
          <p:cNvSpPr/>
          <p:nvPr/>
        </p:nvSpPr>
        <p:spPr>
          <a:xfrm>
            <a:off x="1950719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892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Core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Java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8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 Development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Tools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35446" y="191769"/>
            <a:ext cx="51180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File</a:t>
            </a:r>
            <a:r>
              <a:rPr sz="1300" spc="-6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IO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9526" y="4465701"/>
            <a:ext cx="466979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Support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File/Directory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Operations are provided by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java.io.File.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makes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easier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10" dirty="0">
                <a:latin typeface="Arial MT"/>
                <a:cs typeface="Arial MT"/>
              </a:rPr>
              <a:t> write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platform-independent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code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examines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manipulates files.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Provides</a:t>
            </a:r>
            <a:r>
              <a:rPr sz="1000" spc="-5" dirty="0">
                <a:latin typeface="Arial MT"/>
                <a:cs typeface="Arial MT"/>
              </a:rPr>
              <a:t> methods</a:t>
            </a:r>
            <a:endParaRPr sz="1000">
              <a:latin typeface="Arial MT"/>
              <a:cs typeface="Arial MT"/>
            </a:endParaRPr>
          </a:p>
          <a:p>
            <a:pPr marL="12700" marR="185928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obtain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basic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information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about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file/directory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Create /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Delete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Files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Directories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44623" y="714755"/>
            <a:ext cx="4813300" cy="3611879"/>
            <a:chOff x="1944623" y="714755"/>
            <a:chExt cx="4813300" cy="361187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719" y="789461"/>
              <a:ext cx="4800600" cy="352193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50719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1950719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892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Core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Java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8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 Development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Tools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35446" y="191769"/>
            <a:ext cx="51180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File</a:t>
            </a:r>
            <a:r>
              <a:rPr sz="1300" spc="-6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IO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44623" y="714755"/>
            <a:ext cx="4813300" cy="3611879"/>
            <a:chOff x="1944623" y="714755"/>
            <a:chExt cx="4813300" cy="36118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719" y="835200"/>
              <a:ext cx="4800600" cy="34441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950719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Rectangle 7"/>
          <p:cNvSpPr/>
          <p:nvPr/>
        </p:nvSpPr>
        <p:spPr>
          <a:xfrm>
            <a:off x="1950719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892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Core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Java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8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 Development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Tools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35446" y="191769"/>
            <a:ext cx="51180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File</a:t>
            </a:r>
            <a:r>
              <a:rPr sz="1300" spc="-6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IO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9526" y="4465701"/>
            <a:ext cx="1339215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Output</a:t>
            </a:r>
            <a:r>
              <a:rPr sz="1000" spc="-5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File </a:t>
            </a:r>
            <a:r>
              <a:rPr sz="1000" dirty="0">
                <a:latin typeface="Arial MT"/>
                <a:cs typeface="Arial MT"/>
              </a:rPr>
              <a:t>name </a:t>
            </a:r>
            <a:r>
              <a:rPr sz="1000" spc="-5" dirty="0">
                <a:latin typeface="Arial MT"/>
                <a:cs typeface="Arial MT"/>
              </a:rPr>
              <a:t>: </a:t>
            </a:r>
            <a:r>
              <a:rPr sz="1000" dirty="0">
                <a:latin typeface="Arial MT"/>
                <a:cs typeface="Arial MT"/>
              </a:rPr>
              <a:t>books.xml 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Parent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directory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name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01907" y="4770501"/>
            <a:ext cx="22097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 MT"/>
                <a:cs typeface="Arial MT"/>
              </a:rPr>
              <a:t>n</a:t>
            </a:r>
            <a:r>
              <a:rPr sz="1000" spc="-5" dirty="0">
                <a:latin typeface="Arial MT"/>
                <a:cs typeface="Arial MT"/>
              </a:rPr>
              <a:t>u</a:t>
            </a:r>
            <a:r>
              <a:rPr sz="1000" spc="-15" dirty="0">
                <a:latin typeface="Arial MT"/>
                <a:cs typeface="Arial MT"/>
              </a:rPr>
              <a:t>l</a:t>
            </a:r>
            <a:r>
              <a:rPr sz="1000" spc="-5" dirty="0">
                <a:latin typeface="Arial MT"/>
                <a:cs typeface="Arial MT"/>
              </a:rPr>
              <a:t>l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49526" y="4922901"/>
            <a:ext cx="437515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343025" algn="l"/>
              </a:tabLst>
            </a:pPr>
            <a:r>
              <a:rPr sz="1000" spc="-5" dirty="0">
                <a:latin typeface="Arial MT"/>
                <a:cs typeface="Arial MT"/>
              </a:rPr>
              <a:t>Absolute path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name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:	D:\G-drive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contents\java-demo\day5(filesIO)\demo\file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handling\books.xml</a:t>
            </a:r>
            <a:endParaRPr sz="1000">
              <a:latin typeface="Arial MT"/>
              <a:cs typeface="Arial MT"/>
            </a:endParaRPr>
          </a:p>
          <a:p>
            <a:pPr marL="12700" marR="2950845">
              <a:lnSpc>
                <a:spcPct val="100000"/>
              </a:lnSpc>
              <a:tabLst>
                <a:tab pos="804545" algn="l"/>
                <a:tab pos="1345565" algn="l"/>
              </a:tabLst>
            </a:pPr>
            <a:r>
              <a:rPr sz="1000" spc="-5" dirty="0">
                <a:latin typeface="Arial MT"/>
                <a:cs typeface="Arial MT"/>
              </a:rPr>
              <a:t>F</a:t>
            </a:r>
            <a:r>
              <a:rPr sz="1000" spc="-10" dirty="0">
                <a:latin typeface="Arial MT"/>
                <a:cs typeface="Arial MT"/>
              </a:rPr>
              <a:t>il</a:t>
            </a:r>
            <a:r>
              <a:rPr sz="1000" spc="-5" dirty="0">
                <a:latin typeface="Arial MT"/>
                <a:cs typeface="Arial MT"/>
              </a:rPr>
              <a:t>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15" dirty="0">
                <a:latin typeface="Arial MT"/>
                <a:cs typeface="Arial MT"/>
              </a:rPr>
              <a:t>m</a:t>
            </a:r>
            <a:r>
              <a:rPr sz="1000" spc="-5" dirty="0">
                <a:latin typeface="Arial MT"/>
                <a:cs typeface="Arial MT"/>
              </a:rPr>
              <a:t>o</a:t>
            </a:r>
            <a:r>
              <a:rPr sz="1000" spc="-10" dirty="0">
                <a:latin typeface="Arial MT"/>
                <a:cs typeface="Arial MT"/>
              </a:rPr>
              <a:t>di</a:t>
            </a:r>
            <a:r>
              <a:rPr sz="1000" spc="5" dirty="0">
                <a:latin typeface="Arial MT"/>
                <a:cs typeface="Arial MT"/>
              </a:rPr>
              <a:t>f</a:t>
            </a:r>
            <a:r>
              <a:rPr sz="1000" spc="-10" dirty="0">
                <a:latin typeface="Arial MT"/>
                <a:cs typeface="Arial MT"/>
              </a:rPr>
              <a:t>i</a:t>
            </a:r>
            <a:r>
              <a:rPr sz="1000" spc="-5" dirty="0">
                <a:latin typeface="Arial MT"/>
                <a:cs typeface="Arial MT"/>
              </a:rPr>
              <a:t>ed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l</a:t>
            </a:r>
            <a:r>
              <a:rPr sz="1000" spc="-5" dirty="0">
                <a:latin typeface="Arial MT"/>
                <a:cs typeface="Arial MT"/>
              </a:rPr>
              <a:t>ast </a:t>
            </a:r>
            <a:r>
              <a:rPr sz="1000" spc="-10" dirty="0">
                <a:latin typeface="Arial MT"/>
                <a:cs typeface="Arial MT"/>
              </a:rPr>
              <a:t>o</a:t>
            </a:r>
            <a:r>
              <a:rPr sz="1000" spc="-5" dirty="0">
                <a:latin typeface="Arial MT"/>
                <a:cs typeface="Arial MT"/>
              </a:rPr>
              <a:t>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:</a:t>
            </a:r>
            <a:r>
              <a:rPr sz="1000" dirty="0">
                <a:latin typeface="Arial MT"/>
                <a:cs typeface="Arial MT"/>
              </a:rPr>
              <a:t>	</a:t>
            </a:r>
            <a:r>
              <a:rPr sz="1000" spc="-5" dirty="0">
                <a:latin typeface="Arial MT"/>
                <a:cs typeface="Arial MT"/>
              </a:rPr>
              <a:t>0  File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length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:	0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1106805" algn="l"/>
              </a:tabLst>
            </a:pPr>
            <a:r>
              <a:rPr sz="1000" spc="-5" dirty="0">
                <a:latin typeface="Arial MT"/>
                <a:cs typeface="Arial MT"/>
              </a:rPr>
              <a:t>File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Readable?</a:t>
            </a:r>
            <a:r>
              <a:rPr sz="1000" spc="29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:	false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944623" y="714755"/>
            <a:ext cx="4813300" cy="3611879"/>
            <a:chOff x="1944623" y="714755"/>
            <a:chExt cx="4813300" cy="3611879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719" y="835200"/>
              <a:ext cx="4800600" cy="344417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950719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Rectangle 10"/>
          <p:cNvSpPr/>
          <p:nvPr/>
        </p:nvSpPr>
        <p:spPr>
          <a:xfrm>
            <a:off x="1950719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892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Core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Java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8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 Development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Tools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35446" y="191769"/>
            <a:ext cx="51180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File</a:t>
            </a:r>
            <a:r>
              <a:rPr sz="1300" spc="-6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IO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61972" y="5137403"/>
            <a:ext cx="4735195" cy="1350645"/>
          </a:xfrm>
          <a:custGeom>
            <a:avLst/>
            <a:gdLst/>
            <a:ahLst/>
            <a:cxnLst/>
            <a:rect l="l" t="t" r="r" b="b"/>
            <a:pathLst>
              <a:path w="4735195" h="1350645">
                <a:moveTo>
                  <a:pt x="0" y="157861"/>
                </a:moveTo>
                <a:lnTo>
                  <a:pt x="8041" y="107939"/>
                </a:lnTo>
                <a:lnTo>
                  <a:pt x="30439" y="64602"/>
                </a:lnTo>
                <a:lnTo>
                  <a:pt x="64602" y="30439"/>
                </a:lnTo>
                <a:lnTo>
                  <a:pt x="107939" y="8041"/>
                </a:lnTo>
                <a:lnTo>
                  <a:pt x="157860" y="0"/>
                </a:lnTo>
                <a:lnTo>
                  <a:pt x="4577207" y="0"/>
                </a:lnTo>
                <a:lnTo>
                  <a:pt x="4627128" y="8041"/>
                </a:lnTo>
                <a:lnTo>
                  <a:pt x="4670465" y="30439"/>
                </a:lnTo>
                <a:lnTo>
                  <a:pt x="4704628" y="64602"/>
                </a:lnTo>
                <a:lnTo>
                  <a:pt x="4727026" y="107939"/>
                </a:lnTo>
                <a:lnTo>
                  <a:pt x="4735068" y="157861"/>
                </a:lnTo>
                <a:lnTo>
                  <a:pt x="4735068" y="1192403"/>
                </a:lnTo>
                <a:lnTo>
                  <a:pt x="4727026" y="1242324"/>
                </a:lnTo>
                <a:lnTo>
                  <a:pt x="4704628" y="1285661"/>
                </a:lnTo>
                <a:lnTo>
                  <a:pt x="4670465" y="1319824"/>
                </a:lnTo>
                <a:lnTo>
                  <a:pt x="4627128" y="1342222"/>
                </a:lnTo>
                <a:lnTo>
                  <a:pt x="4577207" y="1350264"/>
                </a:lnTo>
                <a:lnTo>
                  <a:pt x="157860" y="1350264"/>
                </a:lnTo>
                <a:lnTo>
                  <a:pt x="107939" y="1342222"/>
                </a:lnTo>
                <a:lnTo>
                  <a:pt x="64602" y="1319824"/>
                </a:lnTo>
                <a:lnTo>
                  <a:pt x="30439" y="1285661"/>
                </a:lnTo>
                <a:lnTo>
                  <a:pt x="8041" y="1242324"/>
                </a:lnTo>
                <a:lnTo>
                  <a:pt x="0" y="1192403"/>
                </a:lnTo>
                <a:lnTo>
                  <a:pt x="0" y="15786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1972" y="6861047"/>
            <a:ext cx="4735195" cy="1350645"/>
          </a:xfrm>
          <a:custGeom>
            <a:avLst/>
            <a:gdLst/>
            <a:ahLst/>
            <a:cxnLst/>
            <a:rect l="l" t="t" r="r" b="b"/>
            <a:pathLst>
              <a:path w="4735195" h="1350645">
                <a:moveTo>
                  <a:pt x="0" y="157860"/>
                </a:moveTo>
                <a:lnTo>
                  <a:pt x="8041" y="107939"/>
                </a:lnTo>
                <a:lnTo>
                  <a:pt x="30439" y="64602"/>
                </a:lnTo>
                <a:lnTo>
                  <a:pt x="64602" y="30439"/>
                </a:lnTo>
                <a:lnTo>
                  <a:pt x="107939" y="8041"/>
                </a:lnTo>
                <a:lnTo>
                  <a:pt x="157860" y="0"/>
                </a:lnTo>
                <a:lnTo>
                  <a:pt x="4577207" y="0"/>
                </a:lnTo>
                <a:lnTo>
                  <a:pt x="4627128" y="8041"/>
                </a:lnTo>
                <a:lnTo>
                  <a:pt x="4670465" y="30439"/>
                </a:lnTo>
                <a:lnTo>
                  <a:pt x="4704628" y="64602"/>
                </a:lnTo>
                <a:lnTo>
                  <a:pt x="4727026" y="107939"/>
                </a:lnTo>
                <a:lnTo>
                  <a:pt x="4735068" y="157860"/>
                </a:lnTo>
                <a:lnTo>
                  <a:pt x="4735068" y="1192402"/>
                </a:lnTo>
                <a:lnTo>
                  <a:pt x="4727026" y="1242324"/>
                </a:lnTo>
                <a:lnTo>
                  <a:pt x="4704628" y="1285661"/>
                </a:lnTo>
                <a:lnTo>
                  <a:pt x="4670465" y="1319824"/>
                </a:lnTo>
                <a:lnTo>
                  <a:pt x="4627128" y="1342222"/>
                </a:lnTo>
                <a:lnTo>
                  <a:pt x="4577207" y="1350264"/>
                </a:lnTo>
                <a:lnTo>
                  <a:pt x="157860" y="1350264"/>
                </a:lnTo>
                <a:lnTo>
                  <a:pt x="107939" y="1342222"/>
                </a:lnTo>
                <a:lnTo>
                  <a:pt x="64602" y="1319824"/>
                </a:lnTo>
                <a:lnTo>
                  <a:pt x="30439" y="1285661"/>
                </a:lnTo>
                <a:lnTo>
                  <a:pt x="8041" y="1242324"/>
                </a:lnTo>
                <a:lnTo>
                  <a:pt x="0" y="1192402"/>
                </a:lnTo>
                <a:lnTo>
                  <a:pt x="0" y="15786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55038" y="4573904"/>
            <a:ext cx="4657090" cy="3471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Files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 contains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lots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static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perform manipulation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files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directories. It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also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helps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retrieve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streams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from</a:t>
            </a:r>
            <a:r>
              <a:rPr sz="1000" spc="-5" dirty="0">
                <a:latin typeface="Arial MT"/>
                <a:cs typeface="Arial MT"/>
              </a:rPr>
              <a:t> file/directory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reading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writing.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code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snippet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shown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below is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list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all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contents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10" dirty="0">
                <a:latin typeface="Arial MT"/>
                <a:cs typeface="Arial MT"/>
              </a:rPr>
              <a:t> directory.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 marL="250825" marR="78740">
              <a:lnSpc>
                <a:spcPct val="100000"/>
              </a:lnSpc>
              <a:spcBef>
                <a:spcPts val="775"/>
              </a:spcBef>
            </a:pPr>
            <a:r>
              <a:rPr sz="1100" dirty="0">
                <a:latin typeface="Candara"/>
                <a:cs typeface="Candara"/>
              </a:rPr>
              <a:t>Path </a:t>
            </a:r>
            <a:r>
              <a:rPr sz="1100" spc="-5" dirty="0">
                <a:latin typeface="Candara"/>
                <a:cs typeface="Candara"/>
              </a:rPr>
              <a:t>javaHome= Paths.get("C:/Program Files/Java/jdk1.8.0_25"); </a:t>
            </a:r>
            <a:r>
              <a:rPr sz="1100" dirty="0">
                <a:latin typeface="Candara"/>
                <a:cs typeface="Candara"/>
              </a:rPr>
              <a:t> DirectoryStream&lt;Path&gt; contents = </a:t>
            </a:r>
            <a:r>
              <a:rPr sz="1100" spc="-5" dirty="0">
                <a:latin typeface="Candara"/>
                <a:cs typeface="Candara"/>
              </a:rPr>
              <a:t>Files.newDirectoryStream(javaHome); </a:t>
            </a:r>
            <a:r>
              <a:rPr sz="1100" spc="-225" dirty="0">
                <a:latin typeface="Candara"/>
                <a:cs typeface="Candara"/>
              </a:rPr>
              <a:t> </a:t>
            </a:r>
            <a:r>
              <a:rPr sz="1100" dirty="0">
                <a:latin typeface="Candara"/>
                <a:cs typeface="Candara"/>
              </a:rPr>
              <a:t>for(Path</a:t>
            </a:r>
            <a:r>
              <a:rPr sz="1100" spc="-5" dirty="0">
                <a:latin typeface="Candara"/>
                <a:cs typeface="Candara"/>
              </a:rPr>
              <a:t> </a:t>
            </a:r>
            <a:r>
              <a:rPr sz="1100" dirty="0">
                <a:latin typeface="Candara"/>
                <a:cs typeface="Candara"/>
              </a:rPr>
              <a:t>content:</a:t>
            </a:r>
            <a:r>
              <a:rPr sz="1100" spc="-5" dirty="0">
                <a:latin typeface="Candara"/>
                <a:cs typeface="Candara"/>
              </a:rPr>
              <a:t> </a:t>
            </a:r>
            <a:r>
              <a:rPr sz="1100" dirty="0">
                <a:latin typeface="Candara"/>
                <a:cs typeface="Candara"/>
              </a:rPr>
              <a:t>contents)</a:t>
            </a:r>
            <a:r>
              <a:rPr sz="1100" spc="-10" dirty="0">
                <a:latin typeface="Candara"/>
                <a:cs typeface="Candara"/>
              </a:rPr>
              <a:t> </a:t>
            </a:r>
            <a:r>
              <a:rPr sz="1100" dirty="0">
                <a:latin typeface="Candara"/>
                <a:cs typeface="Candara"/>
              </a:rPr>
              <a:t>{</a:t>
            </a:r>
            <a:endParaRPr sz="1100">
              <a:latin typeface="Candara"/>
              <a:cs typeface="Candara"/>
            </a:endParaRPr>
          </a:p>
          <a:p>
            <a:pPr marL="552450">
              <a:lnSpc>
                <a:spcPct val="100000"/>
              </a:lnSpc>
            </a:pPr>
            <a:r>
              <a:rPr sz="1100" spc="-5" dirty="0">
                <a:latin typeface="Candara"/>
                <a:cs typeface="Candara"/>
              </a:rPr>
              <a:t>System.out.println(content.getFileName());</a:t>
            </a:r>
            <a:endParaRPr sz="1100">
              <a:latin typeface="Candara"/>
              <a:cs typeface="Candara"/>
            </a:endParaRPr>
          </a:p>
          <a:p>
            <a:pPr marL="250825">
              <a:lnSpc>
                <a:spcPct val="100000"/>
              </a:lnSpc>
            </a:pPr>
            <a:r>
              <a:rPr sz="1100" dirty="0">
                <a:latin typeface="Candara"/>
                <a:cs typeface="Candara"/>
              </a:rPr>
              <a:t>}</a:t>
            </a:r>
            <a:endParaRPr sz="1100">
              <a:latin typeface="Candara"/>
              <a:cs typeface="Candara"/>
            </a:endParaRPr>
          </a:p>
          <a:p>
            <a:pPr marL="250825">
              <a:lnSpc>
                <a:spcPct val="100000"/>
              </a:lnSpc>
            </a:pPr>
            <a:r>
              <a:rPr sz="1100" spc="-5" dirty="0">
                <a:latin typeface="Candara"/>
                <a:cs typeface="Candara"/>
              </a:rPr>
              <a:t>contents.close();</a:t>
            </a:r>
            <a:endParaRPr sz="1100">
              <a:latin typeface="Candara"/>
              <a:cs typeface="Candara"/>
            </a:endParaRPr>
          </a:p>
          <a:p>
            <a:pPr>
              <a:lnSpc>
                <a:spcPct val="100000"/>
              </a:lnSpc>
            </a:pPr>
            <a:endParaRPr sz="110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000" spc="-10" dirty="0">
                <a:latin typeface="Arial MT"/>
                <a:cs typeface="Arial MT"/>
              </a:rPr>
              <a:t>Below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listed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snippet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shows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how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read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contents of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textual file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ease.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50">
              <a:latin typeface="Arial MT"/>
              <a:cs typeface="Arial MT"/>
            </a:endParaRPr>
          </a:p>
          <a:p>
            <a:pPr marL="250825" marR="1936114">
              <a:lnSpc>
                <a:spcPct val="100000"/>
              </a:lnSpc>
            </a:pPr>
            <a:r>
              <a:rPr sz="1100" dirty="0">
                <a:latin typeface="Candara"/>
                <a:cs typeface="Candara"/>
              </a:rPr>
              <a:t>Path file = </a:t>
            </a:r>
            <a:r>
              <a:rPr sz="1100" spc="-5" dirty="0">
                <a:latin typeface="Candara"/>
                <a:cs typeface="Candara"/>
              </a:rPr>
              <a:t>Paths.get("D:/output.txt"); </a:t>
            </a:r>
            <a:r>
              <a:rPr sz="1100" dirty="0">
                <a:latin typeface="Candara"/>
                <a:cs typeface="Candara"/>
              </a:rPr>
              <a:t> List&lt;String&gt; lines = </a:t>
            </a:r>
            <a:r>
              <a:rPr sz="1100" spc="-5" dirty="0">
                <a:latin typeface="Candara"/>
                <a:cs typeface="Candara"/>
              </a:rPr>
              <a:t>Files.readAllLines(file); </a:t>
            </a:r>
            <a:r>
              <a:rPr sz="1100" spc="-225" dirty="0">
                <a:latin typeface="Candara"/>
                <a:cs typeface="Candara"/>
              </a:rPr>
              <a:t> </a:t>
            </a:r>
            <a:r>
              <a:rPr sz="1100" spc="-5" dirty="0">
                <a:latin typeface="Candara"/>
                <a:cs typeface="Candara"/>
              </a:rPr>
              <a:t>for(String</a:t>
            </a:r>
            <a:r>
              <a:rPr sz="1100" spc="-20" dirty="0">
                <a:latin typeface="Candara"/>
                <a:cs typeface="Candara"/>
              </a:rPr>
              <a:t> </a:t>
            </a:r>
            <a:r>
              <a:rPr sz="1100" dirty="0">
                <a:latin typeface="Candara"/>
                <a:cs typeface="Candara"/>
              </a:rPr>
              <a:t>line:lines)</a:t>
            </a:r>
            <a:r>
              <a:rPr sz="1100" spc="-30" dirty="0">
                <a:latin typeface="Candara"/>
                <a:cs typeface="Candara"/>
              </a:rPr>
              <a:t> </a:t>
            </a:r>
            <a:r>
              <a:rPr sz="1100" dirty="0">
                <a:latin typeface="Candara"/>
                <a:cs typeface="Candara"/>
              </a:rPr>
              <a:t>{</a:t>
            </a:r>
            <a:endParaRPr sz="1100">
              <a:latin typeface="Candara"/>
              <a:cs typeface="Candara"/>
            </a:endParaRPr>
          </a:p>
          <a:p>
            <a:pPr marL="431800">
              <a:lnSpc>
                <a:spcPct val="100000"/>
              </a:lnSpc>
            </a:pPr>
            <a:r>
              <a:rPr sz="1100" spc="-5" dirty="0">
                <a:latin typeface="Candara"/>
                <a:cs typeface="Candara"/>
              </a:rPr>
              <a:t>System.out.println(line);</a:t>
            </a:r>
            <a:endParaRPr sz="1100">
              <a:latin typeface="Candara"/>
              <a:cs typeface="Candara"/>
            </a:endParaRPr>
          </a:p>
          <a:p>
            <a:pPr marL="250825">
              <a:lnSpc>
                <a:spcPct val="100000"/>
              </a:lnSpc>
            </a:pPr>
            <a:r>
              <a:rPr sz="1100" dirty="0">
                <a:latin typeface="Candara"/>
                <a:cs typeface="Candara"/>
              </a:rPr>
              <a:t>}</a:t>
            </a:r>
            <a:endParaRPr sz="1100">
              <a:latin typeface="Candara"/>
              <a:cs typeface="Candara"/>
            </a:endParaRPr>
          </a:p>
          <a:p>
            <a:pPr marL="250825">
              <a:lnSpc>
                <a:spcPct val="100000"/>
              </a:lnSpc>
            </a:pPr>
            <a:r>
              <a:rPr sz="1100" dirty="0">
                <a:latin typeface="Candara"/>
                <a:cs typeface="Candara"/>
              </a:rPr>
              <a:t>System.out.println("End</a:t>
            </a:r>
            <a:r>
              <a:rPr sz="1100" spc="-50" dirty="0">
                <a:latin typeface="Candara"/>
                <a:cs typeface="Candara"/>
              </a:rPr>
              <a:t> </a:t>
            </a:r>
            <a:r>
              <a:rPr sz="1100" spc="-5" dirty="0">
                <a:latin typeface="Candara"/>
                <a:cs typeface="Candara"/>
              </a:rPr>
              <a:t>of</a:t>
            </a:r>
            <a:r>
              <a:rPr sz="1100" spc="-10" dirty="0">
                <a:latin typeface="Candara"/>
                <a:cs typeface="Candara"/>
              </a:rPr>
              <a:t> </a:t>
            </a:r>
            <a:r>
              <a:rPr sz="1100" spc="-5" dirty="0">
                <a:latin typeface="Candara"/>
                <a:cs typeface="Candara"/>
              </a:rPr>
              <a:t>File....");</a:t>
            </a:r>
            <a:endParaRPr sz="1100">
              <a:latin typeface="Candara"/>
              <a:cs typeface="Candar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944623" y="714755"/>
            <a:ext cx="4813300" cy="3611879"/>
            <a:chOff x="1944623" y="714755"/>
            <a:chExt cx="4813300" cy="3611879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719" y="789461"/>
              <a:ext cx="4800600" cy="352193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950719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Rectangle 10"/>
          <p:cNvSpPr/>
          <p:nvPr/>
        </p:nvSpPr>
        <p:spPr>
          <a:xfrm>
            <a:off x="1950719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892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Core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Java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8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 Development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Tools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35446" y="191769"/>
            <a:ext cx="51180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File</a:t>
            </a:r>
            <a:r>
              <a:rPr sz="1300" spc="-6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IO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9526" y="4465701"/>
            <a:ext cx="4644390" cy="1854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Path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interface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introduced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java.nio.file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package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support better file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handling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 overcome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few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drawbacks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traditional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File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 marR="7493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Path instance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reference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File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or Directories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either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relative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or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absolute path. Paths class </a:t>
            </a:r>
            <a:r>
              <a:rPr sz="1000" spc="-10" dirty="0">
                <a:latin typeface="Arial MT"/>
                <a:cs typeface="Arial MT"/>
              </a:rPr>
              <a:t>is </a:t>
            </a:r>
            <a:r>
              <a:rPr sz="1000" spc="-5" dirty="0">
                <a:latin typeface="Arial MT"/>
                <a:cs typeface="Arial MT"/>
              </a:rPr>
              <a:t>used to create a non-existance reference to file or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directory.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means,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creating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reference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Path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doesn’t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create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new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file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or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directory.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 marR="50800" algn="just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Few methods of Path interface are </a:t>
            </a:r>
            <a:r>
              <a:rPr sz="1000" spc="-10" dirty="0">
                <a:latin typeface="Arial MT"/>
                <a:cs typeface="Arial MT"/>
              </a:rPr>
              <a:t>shown in slide, </a:t>
            </a:r>
            <a:r>
              <a:rPr sz="1000" spc="-5" dirty="0">
                <a:latin typeface="Arial MT"/>
                <a:cs typeface="Arial MT"/>
              </a:rPr>
              <a:t>the getNameCount() method </a:t>
            </a:r>
            <a:r>
              <a:rPr sz="1000" spc="-10" dirty="0">
                <a:latin typeface="Arial MT"/>
                <a:cs typeface="Arial MT"/>
              </a:rPr>
              <a:t>is </a:t>
            </a:r>
            <a:r>
              <a:rPr sz="1000" spc="-5" dirty="0">
                <a:latin typeface="Arial MT"/>
                <a:cs typeface="Arial MT"/>
              </a:rPr>
              <a:t> used to return count of path parts. </a:t>
            </a:r>
            <a:r>
              <a:rPr sz="1000" spc="-10" dirty="0">
                <a:latin typeface="Arial MT"/>
                <a:cs typeface="Arial MT"/>
              </a:rPr>
              <a:t>Individual </a:t>
            </a:r>
            <a:r>
              <a:rPr sz="1000" spc="-5" dirty="0">
                <a:latin typeface="Arial MT"/>
                <a:cs typeface="Arial MT"/>
              </a:rPr>
              <a:t>part of path can be retrieved by using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getName(index);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index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start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from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0.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getFileName()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returns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last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part of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path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getParent()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returns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parent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path.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44623" y="714755"/>
            <a:ext cx="4813300" cy="3611879"/>
            <a:chOff x="1944623" y="714755"/>
            <a:chExt cx="4813300" cy="361187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719" y="789461"/>
              <a:ext cx="4800600" cy="352193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50719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1950719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892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Core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Java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8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 Development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Tools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35446" y="191769"/>
            <a:ext cx="51180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File</a:t>
            </a:r>
            <a:r>
              <a:rPr sz="1300" spc="-6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IO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44623" y="714755"/>
            <a:ext cx="4813300" cy="3611879"/>
            <a:chOff x="1944623" y="714755"/>
            <a:chExt cx="4813300" cy="36118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719" y="835200"/>
              <a:ext cx="4800600" cy="34441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950719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Rectangle 7"/>
          <p:cNvSpPr/>
          <p:nvPr/>
        </p:nvSpPr>
        <p:spPr>
          <a:xfrm>
            <a:off x="1950719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892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Core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Java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8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 Development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Tools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35446" y="191769"/>
            <a:ext cx="51180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File</a:t>
            </a:r>
            <a:r>
              <a:rPr sz="1300" spc="-6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IO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9526" y="4465701"/>
            <a:ext cx="4618355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Only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objects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support 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java.io.Serializable</a:t>
            </a:r>
            <a:r>
              <a:rPr sz="1000" spc="7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or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java.io.Externalizable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interface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can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 read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from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streams.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 marR="29209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The method </a:t>
            </a:r>
            <a:r>
              <a:rPr sz="1000" spc="-5" dirty="0">
                <a:latin typeface="Arial MT"/>
                <a:cs typeface="Arial MT"/>
              </a:rPr>
              <a:t>readObject is used to read an object </a:t>
            </a:r>
            <a:r>
              <a:rPr sz="1000" dirty="0">
                <a:latin typeface="Arial MT"/>
                <a:cs typeface="Arial MT"/>
              </a:rPr>
              <a:t>from </a:t>
            </a:r>
            <a:r>
              <a:rPr sz="1000" spc="-5" dirty="0">
                <a:latin typeface="Arial MT"/>
                <a:cs typeface="Arial MT"/>
              </a:rPr>
              <a:t>the </a:t>
            </a:r>
            <a:r>
              <a:rPr sz="1000" dirty="0">
                <a:latin typeface="Arial MT"/>
                <a:cs typeface="Arial MT"/>
              </a:rPr>
              <a:t>stream. </a:t>
            </a:r>
            <a:r>
              <a:rPr sz="1000" spc="-5" dirty="0">
                <a:latin typeface="Arial MT"/>
                <a:cs typeface="Arial MT"/>
              </a:rPr>
              <a:t>Java's </a:t>
            </a:r>
            <a:r>
              <a:rPr sz="1000" dirty="0">
                <a:latin typeface="Arial MT"/>
                <a:cs typeface="Arial MT"/>
              </a:rPr>
              <a:t>safe 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casting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should be used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get 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desired </a:t>
            </a:r>
            <a:r>
              <a:rPr sz="1000" spc="-10" dirty="0">
                <a:latin typeface="Arial MT"/>
                <a:cs typeface="Arial MT"/>
              </a:rPr>
              <a:t>type.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Java, strings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arrays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objects and are treated as objects during </a:t>
            </a:r>
            <a:r>
              <a:rPr sz="1000" spc="-10" dirty="0">
                <a:latin typeface="Arial MT"/>
                <a:cs typeface="Arial MT"/>
              </a:rPr>
              <a:t>serialization. </a:t>
            </a:r>
            <a:r>
              <a:rPr sz="1000" spc="5" dirty="0">
                <a:latin typeface="Arial MT"/>
                <a:cs typeface="Arial MT"/>
              </a:rPr>
              <a:t>When </a:t>
            </a:r>
            <a:r>
              <a:rPr sz="1000" spc="-5" dirty="0">
                <a:latin typeface="Arial MT"/>
                <a:cs typeface="Arial MT"/>
              </a:rPr>
              <a:t>read they need to be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cast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 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expected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type.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 marR="2540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Arial MT"/>
                <a:cs typeface="Arial MT"/>
              </a:rPr>
              <a:t>Primitive data </a:t>
            </a:r>
            <a:r>
              <a:rPr sz="1000" spc="-10" dirty="0">
                <a:latin typeface="Arial MT"/>
                <a:cs typeface="Arial MT"/>
              </a:rPr>
              <a:t>types </a:t>
            </a:r>
            <a:r>
              <a:rPr sz="1000" spc="-5" dirty="0">
                <a:latin typeface="Arial MT"/>
                <a:cs typeface="Arial MT"/>
              </a:rPr>
              <a:t>can be read </a:t>
            </a:r>
            <a:r>
              <a:rPr sz="1000" dirty="0">
                <a:latin typeface="Arial MT"/>
                <a:cs typeface="Arial MT"/>
              </a:rPr>
              <a:t>from </a:t>
            </a:r>
            <a:r>
              <a:rPr sz="1000" spc="-5" dirty="0">
                <a:latin typeface="Arial MT"/>
                <a:cs typeface="Arial MT"/>
              </a:rPr>
              <a:t>the stream using the appropriate </a:t>
            </a:r>
            <a:r>
              <a:rPr sz="1000" dirty="0">
                <a:latin typeface="Arial MT"/>
                <a:cs typeface="Arial MT"/>
              </a:rPr>
              <a:t>method </a:t>
            </a:r>
            <a:r>
              <a:rPr sz="1000" spc="-5" dirty="0">
                <a:latin typeface="Arial MT"/>
                <a:cs typeface="Arial MT"/>
              </a:rPr>
              <a:t>on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DataInput.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44623" y="714755"/>
            <a:ext cx="4813300" cy="3611879"/>
            <a:chOff x="1944623" y="714755"/>
            <a:chExt cx="4813300" cy="361187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719" y="789461"/>
              <a:ext cx="4800600" cy="352193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50719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1950719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892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Core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Java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8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 Development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Tools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35446" y="191769"/>
            <a:ext cx="51180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File</a:t>
            </a:r>
            <a:r>
              <a:rPr sz="1300" spc="-6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IO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9526" y="4465701"/>
            <a:ext cx="4591050" cy="2921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2890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Object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Serialization</a:t>
            </a:r>
            <a:r>
              <a:rPr sz="1000" spc="5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allows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object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transformed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sequence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bytes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can be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later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re-created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(deserialized)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original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object.</a:t>
            </a:r>
            <a:endParaRPr sz="1000">
              <a:latin typeface="Arial MT"/>
              <a:cs typeface="Arial MT"/>
            </a:endParaRPr>
          </a:p>
          <a:p>
            <a:pPr marL="12700" marR="32384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Java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provides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facility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through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ObjectInput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and</a:t>
            </a:r>
            <a:r>
              <a:rPr sz="1000" spc="-5" dirty="0">
                <a:latin typeface="Arial MT"/>
                <a:cs typeface="Arial MT"/>
              </a:rPr>
              <a:t> ObjectOutput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interfaces, </a:t>
            </a:r>
            <a:r>
              <a:rPr sz="1000" spc="-10" dirty="0">
                <a:latin typeface="Arial MT"/>
                <a:cs typeface="Arial MT"/>
              </a:rPr>
              <a:t>which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allow the reading and </a:t>
            </a:r>
            <a:r>
              <a:rPr sz="1000" spc="-10" dirty="0">
                <a:latin typeface="Arial MT"/>
                <a:cs typeface="Arial MT"/>
              </a:rPr>
              <a:t>writing </a:t>
            </a:r>
            <a:r>
              <a:rPr sz="1000" spc="-5" dirty="0">
                <a:latin typeface="Arial MT"/>
                <a:cs typeface="Arial MT"/>
              </a:rPr>
              <a:t>of objects </a:t>
            </a:r>
            <a:r>
              <a:rPr sz="1000" dirty="0">
                <a:latin typeface="Arial MT"/>
                <a:cs typeface="Arial MT"/>
              </a:rPr>
              <a:t>from </a:t>
            </a:r>
            <a:r>
              <a:rPr sz="1000" spc="-5" dirty="0">
                <a:latin typeface="Arial MT"/>
                <a:cs typeface="Arial MT"/>
              </a:rPr>
              <a:t>and to </a:t>
            </a:r>
            <a:r>
              <a:rPr sz="1000" dirty="0">
                <a:latin typeface="Arial MT"/>
                <a:cs typeface="Arial MT"/>
              </a:rPr>
              <a:t>streams. </a:t>
            </a:r>
            <a:r>
              <a:rPr sz="1000" spc="-5" dirty="0">
                <a:latin typeface="Arial MT"/>
                <a:cs typeface="Arial MT"/>
              </a:rPr>
              <a:t>These interfaces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extend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DataInput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and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DataOutput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respectively</a:t>
            </a:r>
            <a:endParaRPr sz="1000">
              <a:latin typeface="Arial MT"/>
              <a:cs typeface="Arial MT"/>
            </a:endParaRPr>
          </a:p>
          <a:p>
            <a:pPr marL="12700" marR="24511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The </a:t>
            </a:r>
            <a:r>
              <a:rPr sz="1000" spc="-5" dirty="0">
                <a:latin typeface="Arial MT"/>
                <a:cs typeface="Arial MT"/>
              </a:rPr>
              <a:t>concrete implementation of ObjectOutput </a:t>
            </a:r>
            <a:r>
              <a:rPr sz="1000" spc="-10" dirty="0">
                <a:latin typeface="Arial MT"/>
                <a:cs typeface="Arial MT"/>
              </a:rPr>
              <a:t>and </a:t>
            </a:r>
            <a:r>
              <a:rPr sz="1000" spc="-5" dirty="0">
                <a:latin typeface="Arial MT"/>
                <a:cs typeface="Arial MT"/>
              </a:rPr>
              <a:t>ObjectInput interfaces is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provided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ObjectOutputStream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and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ObjectInputStream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classes </a:t>
            </a:r>
            <a:r>
              <a:rPr sz="1000" spc="-10" dirty="0">
                <a:latin typeface="Arial MT"/>
                <a:cs typeface="Arial MT"/>
              </a:rPr>
              <a:t>respectively.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These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two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interfaces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have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following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methods: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final</a:t>
            </a:r>
            <a:r>
              <a:rPr sz="1000" spc="-10" dirty="0">
                <a:latin typeface="Arial MT"/>
                <a:cs typeface="Arial MT"/>
              </a:rPr>
              <a:t> void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writeObject(Object obj)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throws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IOException.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final Object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readObject()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throws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IOException,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ClassNotFoundException</a:t>
            </a:r>
            <a:endParaRPr sz="1000">
              <a:latin typeface="Arial MT"/>
              <a:cs typeface="Arial MT"/>
            </a:endParaRPr>
          </a:p>
          <a:p>
            <a:pPr marL="12700" marR="13843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The </a:t>
            </a:r>
            <a:r>
              <a:rPr sz="1000" spc="-5" dirty="0">
                <a:latin typeface="Arial MT"/>
                <a:cs typeface="Arial MT"/>
              </a:rPr>
              <a:t>writeObject() </a:t>
            </a:r>
            <a:r>
              <a:rPr sz="1000" dirty="0">
                <a:latin typeface="Arial MT"/>
                <a:cs typeface="Arial MT"/>
              </a:rPr>
              <a:t>method </a:t>
            </a:r>
            <a:r>
              <a:rPr sz="1000" spc="-5" dirty="0">
                <a:latin typeface="Arial MT"/>
                <a:cs typeface="Arial MT"/>
              </a:rPr>
              <a:t>can be used to </a:t>
            </a:r>
            <a:r>
              <a:rPr sz="1000" spc="-10" dirty="0">
                <a:latin typeface="Arial MT"/>
                <a:cs typeface="Arial MT"/>
              </a:rPr>
              <a:t>write </a:t>
            </a:r>
            <a:r>
              <a:rPr sz="1000" spc="-5" dirty="0">
                <a:latin typeface="Arial MT"/>
                <a:cs typeface="Arial MT"/>
              </a:rPr>
              <a:t>any object to a </a:t>
            </a:r>
            <a:r>
              <a:rPr sz="1000" dirty="0">
                <a:latin typeface="Arial MT"/>
                <a:cs typeface="Arial MT"/>
              </a:rPr>
              <a:t>stream, </a:t>
            </a:r>
            <a:r>
              <a:rPr sz="1000" spc="-5" dirty="0">
                <a:latin typeface="Arial MT"/>
                <a:cs typeface="Arial MT"/>
              </a:rPr>
              <a:t>including </a:t>
            </a:r>
            <a:r>
              <a:rPr sz="1000" spc="-27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strings and </a:t>
            </a:r>
            <a:r>
              <a:rPr sz="1000" spc="-10" dirty="0">
                <a:latin typeface="Arial MT"/>
                <a:cs typeface="Arial MT"/>
              </a:rPr>
              <a:t>arrays, </a:t>
            </a:r>
            <a:r>
              <a:rPr sz="1000" spc="-5" dirty="0">
                <a:latin typeface="Arial MT"/>
                <a:cs typeface="Arial MT"/>
              </a:rPr>
              <a:t>as </a:t>
            </a:r>
            <a:r>
              <a:rPr sz="1000" spc="-10" dirty="0">
                <a:latin typeface="Arial MT"/>
                <a:cs typeface="Arial MT"/>
              </a:rPr>
              <a:t>long </a:t>
            </a:r>
            <a:r>
              <a:rPr sz="1000" spc="-5" dirty="0">
                <a:latin typeface="Arial MT"/>
                <a:cs typeface="Arial MT"/>
              </a:rPr>
              <a:t>as an object supports </a:t>
            </a:r>
            <a:r>
              <a:rPr sz="1000" spc="-10" dirty="0">
                <a:latin typeface="Arial MT"/>
                <a:cs typeface="Arial MT"/>
              </a:rPr>
              <a:t>java.io.Serializable</a:t>
            </a:r>
            <a:r>
              <a:rPr sz="1000" spc="-5" dirty="0">
                <a:latin typeface="Arial MT"/>
                <a:cs typeface="Arial MT"/>
              </a:rPr>
              <a:t> interface,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which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marker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interface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 methods.</a:t>
            </a: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Serializing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object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requires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only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meets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two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criteria.</a:t>
            </a:r>
            <a:r>
              <a:rPr sz="1000" dirty="0">
                <a:latin typeface="Arial MT"/>
                <a:cs typeface="Arial MT"/>
              </a:rPr>
              <a:t> 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dirty="0">
                <a:latin typeface="Arial MT"/>
                <a:cs typeface="Arial MT"/>
              </a:rPr>
              <a:t> must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either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implement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Serializable</a:t>
            </a:r>
            <a:r>
              <a:rPr sz="1000" spc="5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interface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(java.io.Serializable)</a:t>
            </a:r>
            <a:r>
              <a:rPr sz="1000" spc="6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which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has no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need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write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 </a:t>
            </a:r>
            <a:r>
              <a:rPr sz="1000" dirty="0">
                <a:latin typeface="Arial MT"/>
                <a:cs typeface="Arial MT"/>
              </a:rPr>
              <a:t>must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implement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Externalizable </a:t>
            </a:r>
            <a:r>
              <a:rPr sz="1000" spc="-5" dirty="0">
                <a:latin typeface="Arial MT"/>
                <a:cs typeface="Arial MT"/>
              </a:rPr>
              <a:t> interface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which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defines </a:t>
            </a:r>
            <a:r>
              <a:rPr sz="1000" spc="-10" dirty="0">
                <a:latin typeface="Arial MT"/>
                <a:cs typeface="Arial MT"/>
              </a:rPr>
              <a:t>two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methods.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long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have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any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special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requirements,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making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serializable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simple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adding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``implements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Serializable''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clause.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44623" y="714755"/>
            <a:ext cx="4813300" cy="3611879"/>
            <a:chOff x="1944623" y="714755"/>
            <a:chExt cx="4813300" cy="361187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719" y="862644"/>
              <a:ext cx="4800600" cy="344874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50719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1950719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892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Core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Java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8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 Development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Tools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35446" y="191769"/>
            <a:ext cx="51180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File</a:t>
            </a:r>
            <a:r>
              <a:rPr sz="1300" spc="-6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IO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9526" y="4465701"/>
            <a:ext cx="4660900" cy="2006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Most programs need to use data. </a:t>
            </a:r>
            <a:r>
              <a:rPr sz="1000" dirty="0">
                <a:latin typeface="Arial MT"/>
                <a:cs typeface="Arial MT"/>
              </a:rPr>
              <a:t>To </a:t>
            </a:r>
            <a:r>
              <a:rPr sz="1000" spc="-5" dirty="0">
                <a:latin typeface="Arial MT"/>
                <a:cs typeface="Arial MT"/>
              </a:rPr>
              <a:t>read </a:t>
            </a:r>
            <a:r>
              <a:rPr sz="1000" dirty="0">
                <a:latin typeface="Arial MT"/>
                <a:cs typeface="Arial MT"/>
              </a:rPr>
              <a:t>some </a:t>
            </a:r>
            <a:r>
              <a:rPr sz="1000" spc="-5" dirty="0">
                <a:latin typeface="Arial MT"/>
                <a:cs typeface="Arial MT"/>
              </a:rPr>
              <a:t>data, a Java program opens a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stream to a data source, such as a file or </a:t>
            </a:r>
            <a:r>
              <a:rPr sz="1000" dirty="0">
                <a:latin typeface="Arial MT"/>
                <a:cs typeface="Arial MT"/>
              </a:rPr>
              <a:t>remote socket, </a:t>
            </a:r>
            <a:r>
              <a:rPr sz="1000" spc="-5" dirty="0">
                <a:latin typeface="Arial MT"/>
                <a:cs typeface="Arial MT"/>
              </a:rPr>
              <a:t>and reads the information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serially.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write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some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data,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program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opens 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stream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data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source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writes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 </a:t>
            </a:r>
            <a:r>
              <a:rPr sz="1000" spc="-10" dirty="0">
                <a:latin typeface="Arial MT"/>
                <a:cs typeface="Arial MT"/>
              </a:rPr>
              <a:t>in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serial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fashion.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 marR="43370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Whether </a:t>
            </a:r>
            <a:r>
              <a:rPr sz="1000" spc="-15" dirty="0">
                <a:latin typeface="Arial MT"/>
                <a:cs typeface="Arial MT"/>
              </a:rPr>
              <a:t>you </a:t>
            </a:r>
            <a:r>
              <a:rPr sz="1000" spc="-5" dirty="0">
                <a:latin typeface="Arial MT"/>
                <a:cs typeface="Arial MT"/>
              </a:rPr>
              <a:t>are reading from a file or from a </a:t>
            </a:r>
            <a:r>
              <a:rPr sz="1000" dirty="0">
                <a:latin typeface="Arial MT"/>
                <a:cs typeface="Arial MT"/>
              </a:rPr>
              <a:t>socket, </a:t>
            </a:r>
            <a:r>
              <a:rPr sz="1000" spc="-5" dirty="0">
                <a:latin typeface="Arial MT"/>
                <a:cs typeface="Arial MT"/>
              </a:rPr>
              <a:t>the concept of serially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reading </a:t>
            </a:r>
            <a:r>
              <a:rPr sz="1000" dirty="0">
                <a:latin typeface="Arial MT"/>
                <a:cs typeface="Arial MT"/>
              </a:rPr>
              <a:t>from,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 </a:t>
            </a:r>
            <a:r>
              <a:rPr sz="1000" spc="-10" dirty="0">
                <a:latin typeface="Arial MT"/>
                <a:cs typeface="Arial MT"/>
              </a:rPr>
              <a:t>writing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 different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data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sources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same.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 marR="2413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java.io package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provides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extensive library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classes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dealing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input and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output.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Each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has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variety</a:t>
            </a:r>
            <a:r>
              <a:rPr sz="1000" spc="5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member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variables</a:t>
            </a:r>
            <a:r>
              <a:rPr sz="1000" spc="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&amp;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methods. </a:t>
            </a:r>
            <a:r>
              <a:rPr sz="1000" spc="-10" dirty="0">
                <a:latin typeface="Arial MT"/>
                <a:cs typeface="Arial MT"/>
              </a:rPr>
              <a:t>java.io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layered.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i.e.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it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does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attempt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put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too </a:t>
            </a:r>
            <a:r>
              <a:rPr sz="1000" dirty="0">
                <a:latin typeface="Arial MT"/>
                <a:cs typeface="Arial MT"/>
              </a:rPr>
              <a:t>much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capability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class. Instead,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get 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features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want,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by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layering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(chaining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streams)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over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another.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44623" y="714755"/>
            <a:ext cx="4813300" cy="3611879"/>
            <a:chOff x="1944623" y="714755"/>
            <a:chExt cx="4813300" cy="361187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719" y="862644"/>
              <a:ext cx="4800600" cy="344874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50719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1950719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892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Core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Java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8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 Development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Tools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35446" y="191769"/>
            <a:ext cx="51180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File</a:t>
            </a:r>
            <a:r>
              <a:rPr sz="1300" spc="-6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IO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44623" y="714755"/>
            <a:ext cx="4813300" cy="3611879"/>
            <a:chOff x="1944623" y="714755"/>
            <a:chExt cx="4813300" cy="36118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719" y="844348"/>
              <a:ext cx="4800600" cy="343502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950719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Rectangle 7"/>
          <p:cNvSpPr/>
          <p:nvPr/>
        </p:nvSpPr>
        <p:spPr>
          <a:xfrm>
            <a:off x="1950719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892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Core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Java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8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 Development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Tools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35446" y="191769"/>
            <a:ext cx="51180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File</a:t>
            </a:r>
            <a:r>
              <a:rPr sz="1300" spc="-6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IO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9526" y="4465701"/>
            <a:ext cx="146939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Output</a:t>
            </a:r>
            <a:r>
              <a:rPr sz="1000" spc="-5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s1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object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: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Roll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: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100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s2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object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: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Roll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: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100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98420" y="4618101"/>
            <a:ext cx="9969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 MT"/>
                <a:cs typeface="Arial MT"/>
              </a:rPr>
              <a:t>Name</a:t>
            </a:r>
            <a:r>
              <a:rPr sz="1000" spc="-5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: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Varsha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Name</a:t>
            </a:r>
            <a:r>
              <a:rPr sz="1000" spc="-5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: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Varsha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944623" y="714755"/>
            <a:ext cx="4813300" cy="3611879"/>
            <a:chOff x="1944623" y="714755"/>
            <a:chExt cx="4813300" cy="3611879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719" y="789461"/>
              <a:ext cx="4800600" cy="352193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950719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Rectangle 9"/>
          <p:cNvSpPr/>
          <p:nvPr/>
        </p:nvSpPr>
        <p:spPr>
          <a:xfrm>
            <a:off x="1950719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892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Core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Java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8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 Development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Tools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35446" y="191769"/>
            <a:ext cx="51180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File</a:t>
            </a:r>
            <a:r>
              <a:rPr sz="1300" spc="-6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IO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44623" y="714755"/>
            <a:ext cx="4813300" cy="3611879"/>
            <a:chOff x="1944623" y="714755"/>
            <a:chExt cx="4813300" cy="36118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719" y="835200"/>
              <a:ext cx="4800600" cy="34441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950719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Rectangle 7"/>
          <p:cNvSpPr/>
          <p:nvPr/>
        </p:nvSpPr>
        <p:spPr>
          <a:xfrm>
            <a:off x="1950719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892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Core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Java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8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 Development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Tools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35446" y="191769"/>
            <a:ext cx="51180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File</a:t>
            </a:r>
            <a:r>
              <a:rPr sz="1300" spc="-6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IO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44623" y="714755"/>
            <a:ext cx="4813300" cy="3611879"/>
            <a:chOff x="1944623" y="714755"/>
            <a:chExt cx="4813300" cy="36118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719" y="885513"/>
              <a:ext cx="4800600" cy="339386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950719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Rectangle 7"/>
          <p:cNvSpPr/>
          <p:nvPr/>
        </p:nvSpPr>
        <p:spPr>
          <a:xfrm>
            <a:off x="1950719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892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Core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Java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8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 Development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Tools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35446" y="191769"/>
            <a:ext cx="51180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File</a:t>
            </a:r>
            <a:r>
              <a:rPr sz="1300" spc="-6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IO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9526" y="4465701"/>
            <a:ext cx="4667250" cy="3226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5" dirty="0">
                <a:latin typeface="Arial MT"/>
                <a:cs typeface="Arial MT"/>
              </a:rPr>
              <a:t>Always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close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streams</a:t>
            </a: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Streams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represent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resources </a:t>
            </a:r>
            <a:r>
              <a:rPr sz="1000" spc="-10" dirty="0">
                <a:latin typeface="Arial MT"/>
                <a:cs typeface="Arial MT"/>
              </a:rPr>
              <a:t>which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must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always</a:t>
            </a:r>
            <a:r>
              <a:rPr sz="1000" spc="5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clean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up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explicitly,</a:t>
            </a:r>
            <a:r>
              <a:rPr sz="1000" spc="5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by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calling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close method. </a:t>
            </a:r>
            <a:r>
              <a:rPr sz="1000" dirty="0">
                <a:latin typeface="Arial MT"/>
                <a:cs typeface="Arial MT"/>
              </a:rPr>
              <a:t>Some </a:t>
            </a:r>
            <a:r>
              <a:rPr sz="1000" spc="-5" dirty="0">
                <a:latin typeface="Arial MT"/>
                <a:cs typeface="Arial MT"/>
              </a:rPr>
              <a:t>java.io classes (apparently just the output classes) include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 flush method. </a:t>
            </a:r>
            <a:r>
              <a:rPr sz="1000" dirty="0">
                <a:latin typeface="Arial MT"/>
                <a:cs typeface="Arial MT"/>
              </a:rPr>
              <a:t>When </a:t>
            </a:r>
            <a:r>
              <a:rPr sz="1000" spc="-5" dirty="0">
                <a:latin typeface="Arial MT"/>
                <a:cs typeface="Arial MT"/>
              </a:rPr>
              <a:t>a close method is called on a such a class, </a:t>
            </a:r>
            <a:r>
              <a:rPr sz="1000" spc="-10" dirty="0">
                <a:latin typeface="Arial MT"/>
                <a:cs typeface="Arial MT"/>
              </a:rPr>
              <a:t>it </a:t>
            </a:r>
            <a:r>
              <a:rPr sz="1000" spc="-5" dirty="0">
                <a:latin typeface="Arial MT"/>
                <a:cs typeface="Arial MT"/>
              </a:rPr>
              <a:t>automatically </a:t>
            </a:r>
            <a:r>
              <a:rPr sz="1000" dirty="0">
                <a:latin typeface="Arial MT"/>
                <a:cs typeface="Arial MT"/>
              </a:rPr>
              <a:t> performs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 flush.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There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need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 explicitly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call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flush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before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calling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close.</a:t>
            </a:r>
            <a:endParaRPr sz="1000">
              <a:latin typeface="Arial MT"/>
              <a:cs typeface="Arial MT"/>
            </a:endParaRPr>
          </a:p>
          <a:p>
            <a:pPr marL="12700" marR="889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One stream is chained to another by passing </a:t>
            </a:r>
            <a:r>
              <a:rPr sz="1000" spc="-10" dirty="0">
                <a:latin typeface="Arial MT"/>
                <a:cs typeface="Arial MT"/>
              </a:rPr>
              <a:t>it </a:t>
            </a:r>
            <a:r>
              <a:rPr sz="1000" spc="-5" dirty="0">
                <a:latin typeface="Arial MT"/>
                <a:cs typeface="Arial MT"/>
              </a:rPr>
              <a:t>to the constructor of </a:t>
            </a:r>
            <a:r>
              <a:rPr sz="1000" dirty="0">
                <a:latin typeface="Arial MT"/>
                <a:cs typeface="Arial MT"/>
              </a:rPr>
              <a:t>some </a:t>
            </a:r>
            <a:r>
              <a:rPr sz="1000" spc="-5" dirty="0">
                <a:latin typeface="Arial MT"/>
                <a:cs typeface="Arial MT"/>
              </a:rPr>
              <a:t>second </a:t>
            </a:r>
            <a:r>
              <a:rPr sz="1000" dirty="0">
                <a:latin typeface="Arial MT"/>
                <a:cs typeface="Arial MT"/>
              </a:rPr>
              <a:t> stream. </a:t>
            </a:r>
            <a:r>
              <a:rPr sz="1000" spc="5" dirty="0">
                <a:latin typeface="Arial MT"/>
                <a:cs typeface="Arial MT"/>
              </a:rPr>
              <a:t>When </a:t>
            </a:r>
            <a:r>
              <a:rPr sz="1000" spc="-5" dirty="0">
                <a:latin typeface="Arial MT"/>
                <a:cs typeface="Arial MT"/>
              </a:rPr>
              <a:t>this second stream is closed, then it automatically closes the original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underlying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stream as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well.</a:t>
            </a:r>
            <a:endParaRPr sz="1000">
              <a:latin typeface="Arial MT"/>
              <a:cs typeface="Arial MT"/>
            </a:endParaRPr>
          </a:p>
          <a:p>
            <a:pPr marL="12700" marR="3302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If multiple </a:t>
            </a:r>
            <a:r>
              <a:rPr sz="1000" dirty="0">
                <a:latin typeface="Arial MT"/>
                <a:cs typeface="Arial MT"/>
              </a:rPr>
              <a:t>streams </a:t>
            </a:r>
            <a:r>
              <a:rPr sz="1000" spc="-5" dirty="0">
                <a:latin typeface="Arial MT"/>
                <a:cs typeface="Arial MT"/>
              </a:rPr>
              <a:t>are chained together, then closing the one </a:t>
            </a:r>
            <a:r>
              <a:rPr sz="1000" spc="-10" dirty="0">
                <a:latin typeface="Arial MT"/>
                <a:cs typeface="Arial MT"/>
              </a:rPr>
              <a:t>which was </a:t>
            </a:r>
            <a:r>
              <a:rPr sz="1000" spc="-5" dirty="0">
                <a:latin typeface="Arial MT"/>
                <a:cs typeface="Arial MT"/>
              </a:rPr>
              <a:t>the last to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 constructed,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thus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highest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level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 abstraction,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will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automatically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close all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underlying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streams.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So, one </a:t>
            </a:r>
            <a:r>
              <a:rPr sz="1000" spc="-10" dirty="0">
                <a:latin typeface="Arial MT"/>
                <a:cs typeface="Arial MT"/>
              </a:rPr>
              <a:t>only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has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 call close on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stream in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order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close (and flush,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if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applicable)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 entire series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related</a:t>
            </a:r>
            <a:r>
              <a:rPr sz="1000" dirty="0">
                <a:latin typeface="Arial MT"/>
                <a:cs typeface="Arial MT"/>
              </a:rPr>
              <a:t> streams.</a:t>
            </a:r>
            <a:endParaRPr sz="1000">
              <a:latin typeface="Arial MT"/>
              <a:cs typeface="Arial MT"/>
            </a:endParaRPr>
          </a:p>
          <a:p>
            <a:pPr marL="83185" marR="887730" indent="-7048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Reading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Writing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text files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:</a:t>
            </a:r>
            <a:r>
              <a:rPr sz="1000" spc="5" dirty="0">
                <a:latin typeface="Arial MT"/>
                <a:cs typeface="Arial MT"/>
              </a:rPr>
              <a:t> When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reading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writing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text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files: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almost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always</a:t>
            </a:r>
            <a:r>
              <a:rPr sz="1000" spc="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good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idea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buffering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(default</a:t>
            </a:r>
            <a:r>
              <a:rPr sz="1000" spc="-10" dirty="0">
                <a:latin typeface="Arial MT"/>
                <a:cs typeface="Arial MT"/>
              </a:rPr>
              <a:t> size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8K)</a:t>
            </a:r>
            <a:endParaRPr sz="1000">
              <a:latin typeface="Arial MT"/>
              <a:cs typeface="Arial MT"/>
            </a:endParaRPr>
          </a:p>
          <a:p>
            <a:pPr marL="12700" marR="584200" indent="7048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Unbuffered input and output classes operate only on one </a:t>
            </a:r>
            <a:r>
              <a:rPr sz="1000" spc="-15" dirty="0">
                <a:latin typeface="Arial MT"/>
                <a:cs typeface="Arial MT"/>
              </a:rPr>
              <a:t>byte </a:t>
            </a:r>
            <a:r>
              <a:rPr sz="1000" spc="-5" dirty="0">
                <a:latin typeface="Arial MT"/>
                <a:cs typeface="Arial MT"/>
              </a:rPr>
              <a:t>at a </a:t>
            </a:r>
            <a:r>
              <a:rPr sz="1000" dirty="0">
                <a:latin typeface="Arial MT"/>
                <a:cs typeface="Arial MT"/>
              </a:rPr>
              <a:t>time.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Using a </a:t>
            </a:r>
            <a:r>
              <a:rPr sz="1000" dirty="0">
                <a:latin typeface="Arial MT"/>
                <a:cs typeface="Arial MT"/>
              </a:rPr>
              <a:t>buffer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will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often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increase </a:t>
            </a:r>
            <a:r>
              <a:rPr sz="1000" dirty="0">
                <a:latin typeface="Arial MT"/>
                <a:cs typeface="Arial MT"/>
              </a:rPr>
              <a:t>performance</a:t>
            </a:r>
            <a:r>
              <a:rPr sz="1000" spc="-5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by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large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factors.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 marR="28575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Arial MT"/>
                <a:cs typeface="Arial MT"/>
              </a:rPr>
              <a:t>FileInputStream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&amp;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DataInputStream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very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slow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: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since they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call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read()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every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character.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FileReader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and </a:t>
            </a:r>
            <a:r>
              <a:rPr sz="1000" spc="-5" dirty="0">
                <a:latin typeface="Arial MT"/>
                <a:cs typeface="Arial MT"/>
              </a:rPr>
              <a:t>BufferedReader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instead.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Reader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objects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Large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Buffer. Unbuffered input/output classes operate </a:t>
            </a:r>
            <a:r>
              <a:rPr sz="1000" spc="-10" dirty="0">
                <a:latin typeface="Arial MT"/>
                <a:cs typeface="Arial MT"/>
              </a:rPr>
              <a:t>only </a:t>
            </a:r>
            <a:r>
              <a:rPr sz="1000" spc="-5" dirty="0">
                <a:latin typeface="Arial MT"/>
                <a:cs typeface="Arial MT"/>
              </a:rPr>
              <a:t>on one </a:t>
            </a:r>
            <a:r>
              <a:rPr sz="1000" spc="-15" dirty="0">
                <a:latin typeface="Arial MT"/>
                <a:cs typeface="Arial MT"/>
              </a:rPr>
              <a:t>byte </a:t>
            </a:r>
            <a:r>
              <a:rPr sz="1000" spc="-5" dirty="0">
                <a:latin typeface="Arial MT"/>
                <a:cs typeface="Arial MT"/>
              </a:rPr>
              <a:t>at a time. Using a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buffer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will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often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increase performance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large factors.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44623" y="714755"/>
            <a:ext cx="4813300" cy="3611879"/>
            <a:chOff x="1944623" y="714755"/>
            <a:chExt cx="4813300" cy="361187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719" y="789461"/>
              <a:ext cx="4800600" cy="352193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50719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1950719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892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Core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Java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8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 Development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Tools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35446" y="191769"/>
            <a:ext cx="51180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File</a:t>
            </a:r>
            <a:r>
              <a:rPr sz="1300" spc="-6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IO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9526" y="4465701"/>
            <a:ext cx="4646930" cy="2311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Implementing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Serializable</a:t>
            </a:r>
            <a:endParaRPr sz="1000">
              <a:latin typeface="Arial MT"/>
              <a:cs typeface="Arial MT"/>
            </a:endParaRPr>
          </a:p>
          <a:p>
            <a:pPr marL="12700" marR="4127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Do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implement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Serializable</a:t>
            </a:r>
            <a:r>
              <a:rPr sz="1000" spc="5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lightly,</a:t>
            </a:r>
            <a:r>
              <a:rPr sz="1000" spc="5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since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it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restricts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future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flexibility,</a:t>
            </a:r>
            <a:r>
              <a:rPr sz="1000" spc="5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publicly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exposes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implementation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details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which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 usually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private.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Serialization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Subclassing</a:t>
            </a:r>
            <a:endParaRPr sz="1000">
              <a:latin typeface="Arial MT"/>
              <a:cs typeface="Arial MT"/>
            </a:endParaRPr>
          </a:p>
          <a:p>
            <a:pPr marL="12700" marR="4762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Interfaces and classes designed </a:t>
            </a:r>
            <a:r>
              <a:rPr sz="1000" dirty="0">
                <a:latin typeface="Arial MT"/>
                <a:cs typeface="Arial MT"/>
              </a:rPr>
              <a:t>for </a:t>
            </a:r>
            <a:r>
              <a:rPr sz="1000" spc="-5" dirty="0">
                <a:latin typeface="Arial MT"/>
                <a:cs typeface="Arial MT"/>
              </a:rPr>
              <a:t>inheritance should rarely </a:t>
            </a:r>
            <a:r>
              <a:rPr sz="1000" dirty="0">
                <a:latin typeface="Arial MT"/>
                <a:cs typeface="Arial MT"/>
              </a:rPr>
              <a:t>implement 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Serializable,</a:t>
            </a:r>
            <a:r>
              <a:rPr sz="1000" spc="5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since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this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would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force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significant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(often</a:t>
            </a:r>
            <a:r>
              <a:rPr sz="1000" spc="-10" dirty="0">
                <a:latin typeface="Arial MT"/>
                <a:cs typeface="Arial MT"/>
              </a:rPr>
              <a:t> unwanted)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task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their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implementors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subclasses.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 marR="111760"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Arial MT"/>
                <a:cs typeface="Arial MT"/>
              </a:rPr>
              <a:t>However,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even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though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most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abstract classes do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implement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Serializable,</a:t>
            </a:r>
            <a:r>
              <a:rPr sz="1000" spc="5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they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may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still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need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 allow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their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subclasses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 do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so, if desired.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Arial MT"/>
              <a:cs typeface="Arial MT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Arial MT"/>
                <a:cs typeface="Arial MT"/>
              </a:rPr>
              <a:t>There are </a:t>
            </a:r>
            <a:r>
              <a:rPr sz="1000" spc="-10" dirty="0">
                <a:latin typeface="Arial MT"/>
                <a:cs typeface="Arial MT"/>
              </a:rPr>
              <a:t>two </a:t>
            </a:r>
            <a:r>
              <a:rPr sz="1000" spc="-5" dirty="0">
                <a:latin typeface="Arial MT"/>
                <a:cs typeface="Arial MT"/>
              </a:rPr>
              <a:t>cases. If the abstract class has no state, then </a:t>
            </a:r>
            <a:r>
              <a:rPr sz="1000" spc="-10" dirty="0">
                <a:latin typeface="Arial MT"/>
                <a:cs typeface="Arial MT"/>
              </a:rPr>
              <a:t>it </a:t>
            </a:r>
            <a:r>
              <a:rPr sz="1000" spc="-5" dirty="0">
                <a:latin typeface="Arial MT"/>
                <a:cs typeface="Arial MT"/>
              </a:rPr>
              <a:t>can simply provide a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no-argument constructor to its subclasses. If the abstract class has state, </a:t>
            </a:r>
            <a:r>
              <a:rPr sz="1000" spc="-10" dirty="0">
                <a:latin typeface="Arial MT"/>
                <a:cs typeface="Arial MT"/>
              </a:rPr>
              <a:t>however,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then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there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dirty="0">
                <a:latin typeface="Arial MT"/>
                <a:cs typeface="Arial MT"/>
              </a:rPr>
              <a:t> more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work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 done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44623" y="714755"/>
            <a:ext cx="4813300" cy="3611879"/>
            <a:chOff x="1944623" y="714755"/>
            <a:chExt cx="4813300" cy="361187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719" y="844348"/>
              <a:ext cx="4800600" cy="343502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50719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1950719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892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Core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Java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8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 Development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Tools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35446" y="191769"/>
            <a:ext cx="51180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File</a:t>
            </a:r>
            <a:r>
              <a:rPr sz="1300" spc="-6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IO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44623" y="714755"/>
            <a:ext cx="4813300" cy="3611879"/>
            <a:chOff x="1944623" y="714755"/>
            <a:chExt cx="4813300" cy="36118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719" y="876365"/>
              <a:ext cx="4800600" cy="340300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950719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Rectangle 7"/>
          <p:cNvSpPr/>
          <p:nvPr/>
        </p:nvSpPr>
        <p:spPr>
          <a:xfrm>
            <a:off x="1950719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892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Core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Java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8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 Development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Tools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35446" y="191769"/>
            <a:ext cx="51180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File</a:t>
            </a:r>
            <a:r>
              <a:rPr sz="1300" spc="-6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IO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44623" y="714755"/>
            <a:ext cx="4813300" cy="3611879"/>
            <a:chOff x="1944623" y="714755"/>
            <a:chExt cx="4813300" cy="36118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719" y="862644"/>
              <a:ext cx="4800600" cy="344874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950719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Rectangle 7"/>
          <p:cNvSpPr/>
          <p:nvPr/>
        </p:nvSpPr>
        <p:spPr>
          <a:xfrm>
            <a:off x="1950719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892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Core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Java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8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 Development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Tools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35446" y="191769"/>
            <a:ext cx="51180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File</a:t>
            </a:r>
            <a:r>
              <a:rPr sz="1300" spc="-6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IO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9526" y="4465701"/>
            <a:ext cx="4665980" cy="1854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9535" indent="9144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 MT"/>
                <a:cs typeface="Arial MT"/>
              </a:rPr>
              <a:t>The </a:t>
            </a:r>
            <a:r>
              <a:rPr sz="1000" spc="-5" dirty="0">
                <a:latin typeface="Arial MT"/>
                <a:cs typeface="Arial MT"/>
              </a:rPr>
              <a:t>source and destination of data </a:t>
            </a:r>
            <a:r>
              <a:rPr sz="1000" dirty="0">
                <a:latin typeface="Arial MT"/>
                <a:cs typeface="Arial MT"/>
              </a:rPr>
              <a:t>for </a:t>
            </a:r>
            <a:r>
              <a:rPr sz="1000" spc="-5" dirty="0">
                <a:latin typeface="Arial MT"/>
                <a:cs typeface="Arial MT"/>
              </a:rPr>
              <a:t>a java program can be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anything </a:t>
            </a:r>
            <a:r>
              <a:rPr sz="1000" spc="-5" dirty="0">
                <a:latin typeface="Arial MT"/>
                <a:cs typeface="Arial MT"/>
              </a:rPr>
              <a:t>– a network connection, local files, </a:t>
            </a:r>
            <a:r>
              <a:rPr sz="1000" dirty="0">
                <a:latin typeface="Arial MT"/>
                <a:cs typeface="Arial MT"/>
              </a:rPr>
              <a:t>memory buffer </a:t>
            </a:r>
            <a:r>
              <a:rPr sz="1000" spc="-5" dirty="0">
                <a:latin typeface="Arial MT"/>
                <a:cs typeface="Arial MT"/>
              </a:rPr>
              <a:t>etc. All are handled in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same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way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using</a:t>
            </a:r>
            <a:r>
              <a:rPr sz="1000" dirty="0">
                <a:latin typeface="Arial MT"/>
                <a:cs typeface="Arial MT"/>
              </a:rPr>
              <a:t> streams.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Streams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implement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sequential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access of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data.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implements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streams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within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hierarchies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defined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 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java.io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package.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 marR="5080" indent="9144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An input stream is an object that an application can use, to read a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sequence of data. An output stream is an object that an application can use to </a:t>
            </a:r>
            <a:r>
              <a:rPr sz="1000" spc="-10" dirty="0">
                <a:latin typeface="Arial MT"/>
                <a:cs typeface="Arial MT"/>
              </a:rPr>
              <a:t>write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sequence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data.</a:t>
            </a:r>
            <a:endParaRPr sz="1000">
              <a:latin typeface="Arial MT"/>
              <a:cs typeface="Arial MT"/>
            </a:endParaRPr>
          </a:p>
          <a:p>
            <a:pPr marL="12700" marR="214629" indent="91440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Arial MT"/>
                <a:cs typeface="Arial MT"/>
              </a:rPr>
              <a:t>An input stream acts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source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data,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 an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output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stream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acts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 destination of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data.</a:t>
            </a:r>
            <a:endParaRPr sz="1000">
              <a:latin typeface="Arial MT"/>
              <a:cs typeface="Arial MT"/>
            </a:endParaRPr>
          </a:p>
          <a:p>
            <a:pPr marL="12700" marR="445770" indent="9144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Some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streams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simply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pass on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data;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others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manipulate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transform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data in useful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ways.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44623" y="714755"/>
            <a:ext cx="4813300" cy="3611879"/>
            <a:chOff x="1944623" y="714755"/>
            <a:chExt cx="4813300" cy="361187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719" y="835200"/>
              <a:ext cx="4800600" cy="344417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50719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1950719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892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Core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Java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8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 Development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Tools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35446" y="191769"/>
            <a:ext cx="51180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File</a:t>
            </a:r>
            <a:r>
              <a:rPr sz="1300" spc="-6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IO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9526" y="4465701"/>
            <a:ext cx="4663440" cy="2921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There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different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types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I/O (Input/Output)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Streams:</a:t>
            </a:r>
            <a:endParaRPr sz="1000">
              <a:latin typeface="Arial MT"/>
              <a:cs typeface="Arial MT"/>
            </a:endParaRPr>
          </a:p>
          <a:p>
            <a:pPr marL="12700" marR="5080" indent="914400">
              <a:lnSpc>
                <a:spcPct val="100000"/>
              </a:lnSpc>
            </a:pPr>
            <a:r>
              <a:rPr sz="1000" spc="-15" dirty="0">
                <a:latin typeface="Arial MT"/>
                <a:cs typeface="Arial MT"/>
              </a:rPr>
              <a:t>Byte </a:t>
            </a:r>
            <a:r>
              <a:rPr sz="1000" spc="-5" dirty="0">
                <a:latin typeface="Arial MT"/>
                <a:cs typeface="Arial MT"/>
              </a:rPr>
              <a:t>Streams: They provide a convenient means </a:t>
            </a:r>
            <a:r>
              <a:rPr sz="1000" dirty="0">
                <a:latin typeface="Arial MT"/>
                <a:cs typeface="Arial MT"/>
              </a:rPr>
              <a:t>for </a:t>
            </a:r>
            <a:r>
              <a:rPr sz="1000" spc="-5" dirty="0">
                <a:latin typeface="Arial MT"/>
                <a:cs typeface="Arial MT"/>
              </a:rPr>
              <a:t>handling input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output of </a:t>
            </a:r>
            <a:r>
              <a:rPr sz="1000" spc="-10" dirty="0">
                <a:latin typeface="Arial MT"/>
                <a:cs typeface="Arial MT"/>
              </a:rPr>
              <a:t>bytes.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Programs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byte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streams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perform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input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output of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10" dirty="0">
                <a:latin typeface="Arial MT"/>
                <a:cs typeface="Arial MT"/>
              </a:rPr>
              <a:t>8- 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bit </a:t>
            </a:r>
            <a:r>
              <a:rPr sz="1000" spc="-10" dirty="0">
                <a:latin typeface="Arial MT"/>
                <a:cs typeface="Arial MT"/>
              </a:rPr>
              <a:t>bytes.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All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byte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stream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classes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descend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from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InputStream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and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OutputStream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class.</a:t>
            </a:r>
            <a:endParaRPr sz="1000">
              <a:latin typeface="Arial MT"/>
              <a:cs typeface="Arial MT"/>
            </a:endParaRPr>
          </a:p>
          <a:p>
            <a:pPr marL="12700" marR="30480" indent="9144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Character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streams: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They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provide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 convenient means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handling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input and output of characters. They use Unicode and, therefore, can be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internationalized.</a:t>
            </a:r>
            <a:endParaRPr sz="1000">
              <a:latin typeface="Arial MT"/>
              <a:cs typeface="Arial MT"/>
            </a:endParaRPr>
          </a:p>
          <a:p>
            <a:pPr marL="12700" marR="40005" indent="914400">
              <a:lnSpc>
                <a:spcPct val="100000"/>
              </a:lnSpc>
              <a:tabLst>
                <a:tab pos="2082800" algn="l"/>
              </a:tabLst>
            </a:pPr>
            <a:r>
              <a:rPr sz="1000" spc="-5" dirty="0">
                <a:latin typeface="Arial MT"/>
                <a:cs typeface="Arial MT"/>
              </a:rPr>
              <a:t>Buffered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Streams:	Buffered input </a:t>
            </a:r>
            <a:r>
              <a:rPr sz="1000" dirty="0">
                <a:latin typeface="Arial MT"/>
                <a:cs typeface="Arial MT"/>
              </a:rPr>
              <a:t>streams </a:t>
            </a:r>
            <a:r>
              <a:rPr sz="1000" spc="-5" dirty="0">
                <a:latin typeface="Arial MT"/>
                <a:cs typeface="Arial MT"/>
              </a:rPr>
              <a:t>read data </a:t>
            </a:r>
            <a:r>
              <a:rPr sz="1000" dirty="0">
                <a:latin typeface="Arial MT"/>
                <a:cs typeface="Arial MT"/>
              </a:rPr>
              <a:t>from </a:t>
            </a:r>
            <a:r>
              <a:rPr sz="1000" spc="-5" dirty="0">
                <a:latin typeface="Arial MT"/>
                <a:cs typeface="Arial MT"/>
              </a:rPr>
              <a:t>a </a:t>
            </a:r>
            <a:r>
              <a:rPr sz="1000" dirty="0">
                <a:latin typeface="Arial MT"/>
                <a:cs typeface="Arial MT"/>
              </a:rPr>
              <a:t> memory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area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known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 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buffer;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native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input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API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called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only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when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buffer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 empty. </a:t>
            </a:r>
            <a:r>
              <a:rPr sz="1000" spc="-10" dirty="0">
                <a:latin typeface="Arial MT"/>
                <a:cs typeface="Arial MT"/>
              </a:rPr>
              <a:t>Similarly, </a:t>
            </a:r>
            <a:r>
              <a:rPr sz="1000" dirty="0">
                <a:latin typeface="Arial MT"/>
                <a:cs typeface="Arial MT"/>
              </a:rPr>
              <a:t>buffered </a:t>
            </a:r>
            <a:r>
              <a:rPr sz="1000" spc="-5" dirty="0">
                <a:latin typeface="Arial MT"/>
                <a:cs typeface="Arial MT"/>
              </a:rPr>
              <a:t>output </a:t>
            </a:r>
            <a:r>
              <a:rPr sz="1000" dirty="0">
                <a:latin typeface="Arial MT"/>
                <a:cs typeface="Arial MT"/>
              </a:rPr>
              <a:t>streams </a:t>
            </a:r>
            <a:r>
              <a:rPr sz="1000" spc="-10" dirty="0">
                <a:latin typeface="Arial MT"/>
                <a:cs typeface="Arial MT"/>
              </a:rPr>
              <a:t>write </a:t>
            </a:r>
            <a:r>
              <a:rPr sz="1000" spc="-5" dirty="0">
                <a:latin typeface="Arial MT"/>
                <a:cs typeface="Arial MT"/>
              </a:rPr>
              <a:t>data to a </a:t>
            </a:r>
            <a:r>
              <a:rPr sz="1000" dirty="0">
                <a:latin typeface="Arial MT"/>
                <a:cs typeface="Arial MT"/>
              </a:rPr>
              <a:t>buffer, </a:t>
            </a:r>
            <a:r>
              <a:rPr sz="1000" spc="-5" dirty="0">
                <a:latin typeface="Arial MT"/>
                <a:cs typeface="Arial MT"/>
              </a:rPr>
              <a:t>and the </a:t>
            </a:r>
            <a:r>
              <a:rPr sz="1000" spc="-10" dirty="0">
                <a:latin typeface="Arial MT"/>
                <a:cs typeface="Arial MT"/>
              </a:rPr>
              <a:t>native </a:t>
            </a:r>
            <a:r>
              <a:rPr sz="1000" spc="-5" dirty="0">
                <a:latin typeface="Arial MT"/>
                <a:cs typeface="Arial MT"/>
              </a:rPr>
              <a:t> output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API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called only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when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</a:t>
            </a:r>
            <a:r>
              <a:rPr sz="1000" dirty="0">
                <a:latin typeface="Arial MT"/>
                <a:cs typeface="Arial MT"/>
              </a:rPr>
              <a:t>buffer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full.</a:t>
            </a:r>
            <a:endParaRPr sz="1000">
              <a:latin typeface="Arial MT"/>
              <a:cs typeface="Arial MT"/>
            </a:endParaRPr>
          </a:p>
          <a:p>
            <a:pPr marL="12700" marR="168910" indent="9144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Data Streams: Data </a:t>
            </a:r>
            <a:r>
              <a:rPr sz="1000" dirty="0">
                <a:latin typeface="Arial MT"/>
                <a:cs typeface="Arial MT"/>
              </a:rPr>
              <a:t>streams </a:t>
            </a:r>
            <a:r>
              <a:rPr sz="1000" spc="-5" dirty="0">
                <a:latin typeface="Arial MT"/>
                <a:cs typeface="Arial MT"/>
              </a:rPr>
              <a:t>support binary I/O of primitive data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type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values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(boolean,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char, </a:t>
            </a:r>
            <a:r>
              <a:rPr sz="1000" spc="-10" dirty="0">
                <a:latin typeface="Arial MT"/>
                <a:cs typeface="Arial MT"/>
              </a:rPr>
              <a:t>byte,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short,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int,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long, float,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 double)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</a:t>
            </a:r>
            <a:r>
              <a:rPr sz="1000" spc="-10" dirty="0">
                <a:latin typeface="Arial MT"/>
                <a:cs typeface="Arial MT"/>
              </a:rPr>
              <a:t> well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String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values.</a:t>
            </a:r>
            <a:endParaRPr sz="1000">
              <a:latin typeface="Arial MT"/>
              <a:cs typeface="Arial MT"/>
            </a:endParaRPr>
          </a:p>
          <a:p>
            <a:pPr marL="12700" marR="36830" indent="9144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Object Streams: Just as data </a:t>
            </a:r>
            <a:r>
              <a:rPr sz="1000" dirty="0">
                <a:latin typeface="Arial MT"/>
                <a:cs typeface="Arial MT"/>
              </a:rPr>
              <a:t>streams </a:t>
            </a:r>
            <a:r>
              <a:rPr sz="1000" spc="-5" dirty="0">
                <a:latin typeface="Arial MT"/>
                <a:cs typeface="Arial MT"/>
              </a:rPr>
              <a:t>support I/O of primitive data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types,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object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streams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support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I/O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objects.</a:t>
            </a:r>
            <a:endParaRPr sz="10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Scanning and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Formatting: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 </a:t>
            </a:r>
            <a:r>
              <a:rPr sz="1000" spc="-10" dirty="0">
                <a:latin typeface="Arial MT"/>
                <a:cs typeface="Arial MT"/>
              </a:rPr>
              <a:t>allows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 program 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read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write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5" dirty="0">
                <a:latin typeface="Arial MT"/>
                <a:cs typeface="Arial MT"/>
              </a:rPr>
              <a:t>f</a:t>
            </a:r>
            <a:r>
              <a:rPr sz="1000" spc="-5" dirty="0">
                <a:latin typeface="Arial MT"/>
                <a:cs typeface="Arial MT"/>
              </a:rPr>
              <a:t>or</a:t>
            </a:r>
            <a:r>
              <a:rPr sz="1000" spc="20" dirty="0">
                <a:latin typeface="Arial MT"/>
                <a:cs typeface="Arial MT"/>
              </a:rPr>
              <a:t>m</a:t>
            </a:r>
            <a:r>
              <a:rPr sz="1000" spc="-5" dirty="0">
                <a:latin typeface="Arial MT"/>
                <a:cs typeface="Arial MT"/>
              </a:rPr>
              <a:t>at</a:t>
            </a:r>
            <a:r>
              <a:rPr sz="1000" spc="-10" dirty="0">
                <a:latin typeface="Arial MT"/>
                <a:cs typeface="Arial MT"/>
              </a:rPr>
              <a:t>t</a:t>
            </a:r>
            <a:r>
              <a:rPr sz="1000" spc="-5" dirty="0">
                <a:latin typeface="Arial MT"/>
                <a:cs typeface="Arial MT"/>
              </a:rPr>
              <a:t>ed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text.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44623" y="714755"/>
            <a:ext cx="4813300" cy="3611879"/>
            <a:chOff x="1944623" y="714755"/>
            <a:chExt cx="4813300" cy="361187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719" y="835200"/>
              <a:ext cx="4800600" cy="344417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50719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1950719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892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Core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Java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8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 Development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Tools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35446" y="191769"/>
            <a:ext cx="51180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File</a:t>
            </a:r>
            <a:r>
              <a:rPr sz="1300" spc="-6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IO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9526" y="4465701"/>
            <a:ext cx="4220210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6258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At 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top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 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hierarchy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two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abstract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classes: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InputStream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and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OutputStream.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Each of these abstract classes serves as base class </a:t>
            </a:r>
            <a:r>
              <a:rPr sz="1000" dirty="0">
                <a:latin typeface="Arial MT"/>
                <a:cs typeface="Arial MT"/>
              </a:rPr>
              <a:t>for </a:t>
            </a:r>
            <a:r>
              <a:rPr sz="1000" spc="-5" dirty="0">
                <a:latin typeface="Arial MT"/>
                <a:cs typeface="Arial MT"/>
              </a:rPr>
              <a:t>all other concretely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implemented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I/O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classes. Each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abstract classes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defines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several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key 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methods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other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stream classes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implement.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44623" y="714755"/>
            <a:ext cx="4813300" cy="3611879"/>
            <a:chOff x="1944623" y="714755"/>
            <a:chExt cx="4813300" cy="361187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719" y="835200"/>
              <a:ext cx="4800600" cy="344417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50719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1950719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892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Core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Java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8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 Development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Tools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35446" y="191769"/>
            <a:ext cx="51180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File</a:t>
            </a:r>
            <a:r>
              <a:rPr sz="1300" spc="-6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IO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9526" y="4465701"/>
            <a:ext cx="4304665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All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byte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stream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classes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descended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from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InputStream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and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OutputStream.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Note: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Refer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documentation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more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methods.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44623" y="714755"/>
            <a:ext cx="4813300" cy="3611879"/>
            <a:chOff x="1944623" y="714755"/>
            <a:chExt cx="4813300" cy="361187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719" y="835200"/>
              <a:ext cx="4800600" cy="344417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50719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1950719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892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Core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Java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8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 Development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Tools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35446" y="191769"/>
            <a:ext cx="51180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File</a:t>
            </a:r>
            <a:r>
              <a:rPr sz="1300" spc="-6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IO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9526" y="4465701"/>
            <a:ext cx="463994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Closing an output stream automatically flushes the </a:t>
            </a:r>
            <a:r>
              <a:rPr sz="1000" dirty="0">
                <a:latin typeface="Arial MT"/>
                <a:cs typeface="Arial MT"/>
              </a:rPr>
              <a:t>stream, </a:t>
            </a:r>
            <a:r>
              <a:rPr sz="1000" spc="-5" dirty="0">
                <a:latin typeface="Arial MT"/>
                <a:cs typeface="Arial MT"/>
              </a:rPr>
              <a:t>meaning that data in its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internal </a:t>
            </a:r>
            <a:r>
              <a:rPr sz="1000" dirty="0">
                <a:latin typeface="Arial MT"/>
                <a:cs typeface="Arial MT"/>
              </a:rPr>
              <a:t>buffer </a:t>
            </a:r>
            <a:r>
              <a:rPr sz="1000" spc="-5" dirty="0">
                <a:latin typeface="Arial MT"/>
                <a:cs typeface="Arial MT"/>
              </a:rPr>
              <a:t>is </a:t>
            </a:r>
            <a:r>
              <a:rPr sz="1000" spc="-10" dirty="0">
                <a:latin typeface="Arial MT"/>
                <a:cs typeface="Arial MT"/>
              </a:rPr>
              <a:t>written </a:t>
            </a:r>
            <a:r>
              <a:rPr sz="1000" spc="-5" dirty="0">
                <a:latin typeface="Arial MT"/>
                <a:cs typeface="Arial MT"/>
              </a:rPr>
              <a:t>out. </a:t>
            </a:r>
            <a:r>
              <a:rPr sz="1000" spc="-10" dirty="0">
                <a:latin typeface="Arial MT"/>
                <a:cs typeface="Arial MT"/>
              </a:rPr>
              <a:t>An </a:t>
            </a:r>
            <a:r>
              <a:rPr sz="1000" spc="-5" dirty="0">
                <a:latin typeface="Arial MT"/>
                <a:cs typeface="Arial MT"/>
              </a:rPr>
              <a:t>output stream can also be manually flushed by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calling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flush()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Note: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Refer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documentation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more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methods.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44623" y="714755"/>
            <a:ext cx="4813300" cy="3611879"/>
            <a:chOff x="1944623" y="714755"/>
            <a:chExt cx="4813300" cy="361187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719" y="789461"/>
              <a:ext cx="4800600" cy="352193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50719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1950719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892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Core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Java</a:t>
            </a:r>
            <a:r>
              <a:rPr sz="1300" spc="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8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 Development</a:t>
            </a:r>
            <a:r>
              <a:rPr sz="1300" spc="20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Tools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35446" y="191769"/>
            <a:ext cx="51180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File</a:t>
            </a:r>
            <a:r>
              <a:rPr sz="1300" spc="-6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IO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9526" y="4465701"/>
            <a:ext cx="43656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InputStream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 </a:t>
            </a:r>
            <a:r>
              <a:rPr sz="1000" spc="-10" dirty="0">
                <a:latin typeface="Arial MT"/>
                <a:cs typeface="Arial MT"/>
              </a:rPr>
              <a:t>allows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several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classes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derive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from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it.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Some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these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classes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 described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 the table </a:t>
            </a:r>
            <a:r>
              <a:rPr sz="1000" spc="-10" dirty="0">
                <a:latin typeface="Arial MT"/>
                <a:cs typeface="Arial MT"/>
              </a:rPr>
              <a:t>above.</a:t>
            </a:r>
            <a:endParaRPr sz="1000">
              <a:latin typeface="Arial MT"/>
              <a:cs typeface="Arial MT"/>
            </a:endParaRPr>
          </a:p>
          <a:p>
            <a:pPr marL="12700" marR="11112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Note: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All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 the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above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mentioned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classes </a:t>
            </a:r>
            <a:r>
              <a:rPr sz="1000" spc="-10" dirty="0">
                <a:latin typeface="Arial MT"/>
                <a:cs typeface="Arial MT"/>
              </a:rPr>
              <a:t>have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corresponding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output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stream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classes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except SequenceInputStream.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44623" y="714755"/>
            <a:ext cx="4813300" cy="3611879"/>
            <a:chOff x="1944623" y="714755"/>
            <a:chExt cx="4813300" cy="361187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0719" y="835200"/>
              <a:ext cx="4800600" cy="344417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50719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1950719" y="4038600"/>
            <a:ext cx="4800600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4</TotalTime>
  <Words>2392</Words>
  <Application>Microsoft Office PowerPoint</Application>
  <PresentationFormat>Custom</PresentationFormat>
  <Paragraphs>207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Angles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ClassBook-LessonXX-Template IGATE</dc:title>
  <dc:creator>iGATE</dc:creator>
  <cp:lastModifiedBy>918617893423</cp:lastModifiedBy>
  <cp:revision>1</cp:revision>
  <dcterms:created xsi:type="dcterms:W3CDTF">2022-03-18T11:24:18Z</dcterms:created>
  <dcterms:modified xsi:type="dcterms:W3CDTF">2022-03-18T11:33:10Z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2017-04-10T00:00:00Z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2022-03-18T00:00:00Z</vt:filetime>
  </property>
</Properties>
</file>