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C2214-1E5A-4474-865F-64970DEF311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EA77-115F-4F1D-B5C5-E850D148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4BE6-FF75-4D76-843B-A9A987F460B4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1ACA-CA1A-46FF-A8FF-F3F3A6B6800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BBC-CE1B-4ADE-834F-797EC7AF3495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1201-DB48-4932-AF2B-50C4CA0D6D7E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4847-4515-4726-82AC-C32AA9A7C014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AD4E-A254-4578-99FC-58B8525206DE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F1B5-6255-416E-BFE4-1F5874760561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5D3-5806-4CC9-AEF6-4590FCFA0D46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5B7-8931-4A2D-A239-5D7A3C69A7D5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ED85-4598-4A40-B5AF-0DD9611782AE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0E6-353F-4525-9403-D82C20AADC48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5ACE5E8-D107-4638-BD6E-26EE46791B8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14-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1051" y="2253120"/>
              <a:ext cx="4389120" cy="12532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71413" y="8820498"/>
            <a:ext cx="6318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14-</a:t>
            </a:r>
            <a:fld id="{81D60167-4931-47E6-BA6A-407CBD079E47}" type="slidenum">
              <a:rPr sz="1000" spc="-5" dirty="0"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259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Installing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Running JUnit: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</a:t>
            </a:r>
            <a:r>
              <a:rPr sz="1000" spc="-10" dirty="0">
                <a:latin typeface="Arial MT"/>
                <a:cs typeface="Arial MT"/>
              </a:rPr>
              <a:t> writing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 using JUnit,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jar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version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download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jar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zip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 from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website.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zip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source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documentation,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well.</a:t>
            </a:r>
            <a:endParaRPr sz="1000">
              <a:latin typeface="Arial MT"/>
              <a:cs typeface="Arial MT"/>
            </a:endParaRPr>
          </a:p>
          <a:p>
            <a:pPr marL="12700" marR="198755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Once </a:t>
            </a:r>
            <a:r>
              <a:rPr sz="1000" spc="-10" dirty="0">
                <a:latin typeface="Arial MT"/>
                <a:cs typeface="Arial MT"/>
              </a:rPr>
              <a:t>downloaded, unzip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5" dirty="0">
                <a:latin typeface="Arial MT"/>
                <a:cs typeface="Arial MT"/>
              </a:rPr>
              <a:t>zip </a:t>
            </a:r>
            <a:r>
              <a:rPr sz="1000" spc="-5" dirty="0">
                <a:latin typeface="Arial MT"/>
                <a:cs typeface="Arial MT"/>
              </a:rPr>
              <a:t>file that has </a:t>
            </a:r>
            <a:r>
              <a:rPr sz="1000" spc="-10" dirty="0">
                <a:latin typeface="Arial MT"/>
                <a:cs typeface="Arial MT"/>
              </a:rPr>
              <a:t>downloaded. Add </a:t>
            </a:r>
            <a:r>
              <a:rPr sz="1000" spc="-5" dirty="0">
                <a:latin typeface="Arial MT"/>
                <a:cs typeface="Arial MT"/>
              </a:rPr>
              <a:t>the jar file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classpath. Alternatively the classpath can also be set through the Environment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option.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Once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done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ready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 JUnit.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72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figure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depicts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</a:t>
            </a:r>
            <a:r>
              <a:rPr sz="1000" spc="-10" dirty="0">
                <a:latin typeface="Arial MT"/>
                <a:cs typeface="Arial MT"/>
              </a:rPr>
              <a:t>being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build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project.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34539" y="4786884"/>
            <a:ext cx="4935220" cy="3679190"/>
            <a:chOff x="2034539" y="4786884"/>
            <a:chExt cx="4935220" cy="36791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3683" y="4796028"/>
              <a:ext cx="4916424" cy="3660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9111" y="4791456"/>
              <a:ext cx="4925695" cy="3670300"/>
            </a:xfrm>
            <a:custGeom>
              <a:avLst/>
              <a:gdLst/>
              <a:ahLst/>
              <a:cxnLst/>
              <a:rect l="l" t="t" r="r" b="b"/>
              <a:pathLst>
                <a:path w="4925695" h="3670300">
                  <a:moveTo>
                    <a:pt x="0" y="3669791"/>
                  </a:moveTo>
                  <a:lnTo>
                    <a:pt x="4925568" y="3669791"/>
                  </a:lnTo>
                  <a:lnTo>
                    <a:pt x="4925568" y="0"/>
                  </a:lnTo>
                  <a:lnTo>
                    <a:pt x="0" y="0"/>
                  </a:lnTo>
                  <a:lnTo>
                    <a:pt x="0" y="36697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0819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</a:t>
            </a:r>
            <a:endParaRPr sz="1000">
              <a:latin typeface="Arial MT"/>
              <a:cs typeface="Arial MT"/>
            </a:endParaRPr>
          </a:p>
          <a:p>
            <a:pPr marL="12700" marR="4127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framework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eclipse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-5" dirty="0">
                <a:latin typeface="Arial MT"/>
                <a:cs typeface="Arial MT"/>
              </a:rPr>
              <a:t> 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assertEquals(expected,actual)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performing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.This function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internally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feature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AssertionError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assertion fails.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9963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-5" dirty="0">
                <a:latin typeface="Arial MT"/>
                <a:cs typeface="Arial MT"/>
              </a:rPr>
              <a:t> in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JUnit4.x: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JUnit4.x introduced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annotations.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follows: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@Test : It is used to signify a method as a test method. There are </a:t>
            </a:r>
            <a:r>
              <a:rPr sz="1000" dirty="0">
                <a:latin typeface="Arial MT"/>
                <a:cs typeface="Arial MT"/>
              </a:rPr>
              <a:t>some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options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mentioned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 example: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@Test(timeout=100) fails </a:t>
            </a:r>
            <a:r>
              <a:rPr sz="1000" spc="-10" dirty="0">
                <a:latin typeface="Arial MT"/>
                <a:cs typeface="Arial MT"/>
              </a:rPr>
              <a:t>if </a:t>
            </a:r>
            <a:r>
              <a:rPr sz="1000" spc="-5" dirty="0">
                <a:latin typeface="Arial MT"/>
                <a:cs typeface="Arial MT"/>
              </a:rPr>
              <a:t>the test </a:t>
            </a:r>
            <a:r>
              <a:rPr sz="1000" dirty="0">
                <a:latin typeface="Arial MT"/>
                <a:cs typeface="Arial MT"/>
              </a:rPr>
              <a:t>takes </a:t>
            </a:r>
            <a:r>
              <a:rPr sz="1000" spc="-5" dirty="0">
                <a:latin typeface="Arial MT"/>
                <a:cs typeface="Arial MT"/>
              </a:rPr>
              <a:t>longer than 100 milliseconds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execution.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infinite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loops.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Earlier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</a:t>
            </a:r>
            <a:r>
              <a:rPr sz="1000" spc="-10" dirty="0">
                <a:latin typeface="Arial MT"/>
                <a:cs typeface="Arial MT"/>
              </a:rPr>
              <a:t> every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‘test’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required.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be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whatsoever.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prefix 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 : 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used to </a:t>
            </a:r>
            <a:r>
              <a:rPr sz="1000" dirty="0">
                <a:latin typeface="Arial MT"/>
                <a:cs typeface="Arial MT"/>
              </a:rPr>
              <a:t>carry some </a:t>
            </a:r>
            <a:r>
              <a:rPr sz="1000" spc="-5" dirty="0">
                <a:latin typeface="Arial MT"/>
                <a:cs typeface="Arial MT"/>
              </a:rPr>
              <a:t>task before each test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run. This can 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initialization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 before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test.</a:t>
            </a:r>
            <a:endParaRPr sz="1000">
              <a:latin typeface="Arial MT"/>
              <a:cs typeface="Arial MT"/>
            </a:endParaRPr>
          </a:p>
          <a:p>
            <a:pPr marL="469900" marR="317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@After : 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used to perform cleanup after each test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executed.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before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initialization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intensive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 database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connection.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@AfterClass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finished.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Cleanup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activities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carried out.</a:t>
            </a:r>
            <a:endParaRPr sz="1000">
              <a:latin typeface="Arial MT"/>
              <a:cs typeface="Arial MT"/>
            </a:endParaRPr>
          </a:p>
          <a:p>
            <a:pPr marL="469900" marR="279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@Ignore 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ignore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useful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base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 has been changed but the test is </a:t>
            </a:r>
            <a:r>
              <a:rPr sz="1000" spc="-15" dirty="0">
                <a:latin typeface="Arial MT"/>
                <a:cs typeface="Arial MT"/>
              </a:rPr>
              <a:t>yet </a:t>
            </a:r>
            <a:r>
              <a:rPr sz="1000" spc="-5" dirty="0">
                <a:latin typeface="Arial MT"/>
                <a:cs typeface="Arial MT"/>
              </a:rPr>
              <a:t>to be revised. </a:t>
            </a:r>
            <a:r>
              <a:rPr sz="1000" spc="-10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can also used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 takes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long.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(As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go ahead,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understand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detail.)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678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Understanding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Framework: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Before </a:t>
            </a:r>
            <a:r>
              <a:rPr sz="1000" spc="-15" dirty="0">
                <a:latin typeface="Arial MT"/>
                <a:cs typeface="Arial MT"/>
              </a:rPr>
              <a:t>we </a:t>
            </a:r>
            <a:r>
              <a:rPr sz="1000" dirty="0">
                <a:latin typeface="Arial MT"/>
                <a:cs typeface="Arial MT"/>
              </a:rPr>
              <a:t>move </a:t>
            </a:r>
            <a:r>
              <a:rPr sz="1000" spc="-5" dirty="0">
                <a:latin typeface="Arial MT"/>
                <a:cs typeface="Arial MT"/>
              </a:rPr>
              <a:t>any further, let us understand a very simple test case. Notice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JUnit4.x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bound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5,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permitted.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JUnit4.x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org.junit.*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annotations.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mentioned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earlier,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TestCase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inherited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12700" marR="4953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class,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includes at least one @Test annotation,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treated as the test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JUnit4.x,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following: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 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Assert.assertEquals().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Do a 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done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snippet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slide.</a:t>
            </a:r>
            <a:endParaRPr sz="1000">
              <a:latin typeface="Arial MT"/>
              <a:cs typeface="Arial MT"/>
            </a:endParaRPr>
          </a:p>
          <a:p>
            <a:pPr marL="12700" marR="146685">
              <a:lnSpc>
                <a:spcPct val="100000"/>
              </a:lnSpc>
            </a:pP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need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starting </a:t>
            </a:r>
            <a:r>
              <a:rPr sz="1000" spc="-10" dirty="0">
                <a:latin typeface="Arial MT"/>
                <a:cs typeface="Arial MT"/>
              </a:rPr>
              <a:t>their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“test”.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 need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specify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@Test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05985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 Assertions: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Assert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Statements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JUnit:</a:t>
            </a:r>
            <a:endParaRPr sz="1000">
              <a:latin typeface="Arial MT"/>
              <a:cs typeface="Arial MT"/>
            </a:endParaRPr>
          </a:p>
          <a:p>
            <a:pPr marL="12700" marR="4889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org.junit.Assert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useful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 methods by either using Assert.assertEquals() or by referencing through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 </a:t>
            </a:r>
            <a:r>
              <a:rPr sz="1000" spc="-5" dirty="0">
                <a:latin typeface="Arial MT"/>
                <a:cs typeface="Arial MT"/>
              </a:rPr>
              <a:t>failed assertions</a:t>
            </a:r>
            <a:r>
              <a:rPr sz="1000" spc="-10" dirty="0">
                <a:latin typeface="Arial MT"/>
                <a:cs typeface="Arial MT"/>
              </a:rPr>
              <a:t> 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recorded.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follows:</a:t>
            </a:r>
            <a:endParaRPr sz="1000">
              <a:latin typeface="Arial MT"/>
              <a:cs typeface="Arial MT"/>
            </a:endParaRPr>
          </a:p>
          <a:p>
            <a:pPr marL="469900" marR="762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Fail([String]) : It signals the failure of a test. This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has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dirty="0">
                <a:latin typeface="Arial MT"/>
                <a:cs typeface="Arial MT"/>
              </a:rPr>
              <a:t>formats. </a:t>
            </a:r>
            <a:r>
              <a:rPr sz="1000" spc="-5" dirty="0">
                <a:latin typeface="Arial MT"/>
                <a:cs typeface="Arial MT"/>
              </a:rPr>
              <a:t>If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String argument is not provided, then no </a:t>
            </a:r>
            <a:r>
              <a:rPr sz="1000" dirty="0">
                <a:latin typeface="Arial MT"/>
                <a:cs typeface="Arial MT"/>
              </a:rPr>
              <a:t>message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10" dirty="0">
                <a:latin typeface="Arial MT"/>
                <a:cs typeface="Arial MT"/>
              </a:rPr>
              <a:t>displayed. </a:t>
            </a:r>
            <a:r>
              <a:rPr sz="1000" spc="-5" dirty="0">
                <a:latin typeface="Arial MT"/>
                <a:cs typeface="Arial MT"/>
              </a:rPr>
              <a:t>Else 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message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displayed.</a:t>
            </a:r>
            <a:endParaRPr sz="1000">
              <a:latin typeface="Arial MT"/>
              <a:cs typeface="Arial MT"/>
            </a:endParaRPr>
          </a:p>
          <a:p>
            <a:pPr marL="469900" marR="6985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assertTrue(boolean)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asserts 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true.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Similarly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assertFalse(boolean)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 the condition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false.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assertEquals([String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message],expected,actual)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 passed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 are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equal.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kind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comparison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double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long,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etc..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assertNull([message],object) : It asserts that an object is null.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assertNotNull([message],object) : It asserts that an object is not </a:t>
            </a:r>
            <a:r>
              <a:rPr sz="1000" spc="-10" dirty="0">
                <a:latin typeface="Arial MT"/>
                <a:cs typeface="Arial MT"/>
              </a:rPr>
              <a:t>null. </a:t>
            </a:r>
            <a:r>
              <a:rPr sz="1000" spc="-5" dirty="0">
                <a:latin typeface="Arial MT"/>
                <a:cs typeface="Arial MT"/>
              </a:rPr>
              <a:t> assertSame([String],expected,actual)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5" dirty="0">
                <a:latin typeface="Arial MT"/>
                <a:cs typeface="Arial MT"/>
              </a:rPr>
              <a:t>object and assertNotSame([String],expected,actual) asserts that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 not </a:t>
            </a:r>
            <a:r>
              <a:rPr sz="1000" dirty="0">
                <a:latin typeface="Arial MT"/>
                <a:cs typeface="Arial MT"/>
              </a:rPr>
              <a:t>refer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the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object.</a:t>
            </a:r>
            <a:endParaRPr sz="1000">
              <a:latin typeface="Arial MT"/>
              <a:cs typeface="Arial MT"/>
            </a:endParaRPr>
          </a:p>
          <a:p>
            <a:pPr marL="469900" marR="9906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assertThat(String,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actual,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Matcher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&lt;T&gt;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matcher)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asserts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“actual”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satisfies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condition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“matcher”.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7296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JUnitProject.</a:t>
            </a:r>
            <a:endParaRPr sz="1000">
              <a:latin typeface="Arial MT"/>
              <a:cs typeface="Arial MT"/>
            </a:endParaRPr>
          </a:p>
          <a:p>
            <a:pPr marL="12700" marR="222313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Demo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Counter.java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testCounter.java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Demo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Person.java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TestPerson.java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4000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both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@Test</a:t>
            </a:r>
            <a:r>
              <a:rPr sz="1000" spc="-10" dirty="0">
                <a:latin typeface="Arial MT"/>
                <a:cs typeface="Arial MT"/>
              </a:rPr>
              <a:t> annotation 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evaluate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underlying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working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properly.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Remove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observe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output.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particular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not</a:t>
            </a:r>
            <a:r>
              <a:rPr sz="1000" spc="-5" dirty="0">
                <a:latin typeface="Arial MT"/>
                <a:cs typeface="Arial MT"/>
              </a:rPr>
              <a:t> considered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a 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5836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Fixtures: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@After:</a:t>
            </a:r>
            <a:endParaRPr sz="1000">
              <a:latin typeface="Arial MT"/>
              <a:cs typeface="Arial MT"/>
            </a:endParaRPr>
          </a:p>
          <a:p>
            <a:pPr marL="12700" marR="304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Many a </a:t>
            </a:r>
            <a:r>
              <a:rPr sz="1000" dirty="0">
                <a:latin typeface="Arial MT"/>
                <a:cs typeface="Arial MT"/>
              </a:rPr>
              <a:t>times </a:t>
            </a:r>
            <a:r>
              <a:rPr sz="1000" spc="-5" dirty="0">
                <a:latin typeface="Arial MT"/>
                <a:cs typeface="Arial MT"/>
              </a:rPr>
              <a:t>a set of </a:t>
            </a:r>
            <a:r>
              <a:rPr sz="1000" dirty="0">
                <a:latin typeface="Arial MT"/>
                <a:cs typeface="Arial MT"/>
              </a:rPr>
              <a:t>common </a:t>
            </a:r>
            <a:r>
              <a:rPr sz="1000" spc="-5" dirty="0">
                <a:latin typeface="Arial MT"/>
                <a:cs typeface="Arial MT"/>
              </a:rPr>
              <a:t>resources or data that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need to run one or </a:t>
            </a:r>
            <a:r>
              <a:rPr sz="1000" dirty="0">
                <a:latin typeface="Arial MT"/>
                <a:cs typeface="Arial MT"/>
              </a:rPr>
              <a:t>more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 are required.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avoid </a:t>
            </a:r>
            <a:r>
              <a:rPr sz="1000" spc="-5" dirty="0">
                <a:latin typeface="Arial MT"/>
                <a:cs typeface="Arial MT"/>
              </a:rPr>
              <a:t>the redundant code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several methods share the </a:t>
            </a:r>
            <a:r>
              <a:rPr sz="1000" dirty="0">
                <a:latin typeface="Arial MT"/>
                <a:cs typeface="Arial MT"/>
              </a:rPr>
              <a:t> same </a:t>
            </a:r>
            <a:r>
              <a:rPr sz="1000" spc="-10" dirty="0">
                <a:latin typeface="Arial MT"/>
                <a:cs typeface="Arial MT"/>
              </a:rPr>
              <a:t>initialization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10" dirty="0">
                <a:latin typeface="Arial MT"/>
                <a:cs typeface="Arial MT"/>
              </a:rPr>
              <a:t>cleanup </a:t>
            </a:r>
            <a:r>
              <a:rPr sz="1000" spc="-5" dirty="0">
                <a:latin typeface="Arial MT"/>
                <a:cs typeface="Arial MT"/>
              </a:rPr>
              <a:t>code,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can use @Before and @After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annotations. </a:t>
            </a:r>
            <a:r>
              <a:rPr sz="1000" spc="-5" dirty="0">
                <a:latin typeface="Arial MT"/>
                <a:cs typeface="Arial MT"/>
              </a:rPr>
              <a:t>Prefix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respective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annotations.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previous </a:t>
            </a:r>
            <a:r>
              <a:rPr sz="1000" spc="-5" dirty="0">
                <a:latin typeface="Arial MT"/>
                <a:cs typeface="Arial MT"/>
              </a:rPr>
              <a:t> version,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setup()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teardown()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perform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task.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 annotated methods run before every test, and @After prefixed methods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can also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any number of @Before and @After prefixed methods as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need. 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possible to inherit the @Before and @After methods.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@Before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executed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derived 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@After in the subclass are executed before the superclass @After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superclass @Before and @After methods execute automatically 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explicitly.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logger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initialized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@Before </a:t>
            </a:r>
            <a:r>
              <a:rPr sz="1000" dirty="0">
                <a:latin typeface="Arial MT"/>
                <a:cs typeface="Arial MT"/>
              </a:rPr>
              <a:t> method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inherited,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overall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</a:t>
            </a:r>
            <a:r>
              <a:rPr sz="1000" spc="-10" dirty="0">
                <a:latin typeface="Arial MT"/>
                <a:cs typeface="Arial MT"/>
              </a:rPr>
              <a:t> 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follows:</a:t>
            </a:r>
            <a:endParaRPr sz="1000">
              <a:latin typeface="Arial MT"/>
              <a:cs typeface="Arial MT"/>
            </a:endParaRPr>
          </a:p>
          <a:p>
            <a:pPr marL="469900" marR="2066289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@Before methods in the superclass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@Test methods in the current class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@After methods in the current class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@After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superclass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4820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This lesson covers the one of the important development tool called JUnit. 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explains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install,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configure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IDE.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outline: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715645" lvl="1" indent="-246379">
              <a:lnSpc>
                <a:spcPct val="100000"/>
              </a:lnSpc>
              <a:spcBef>
                <a:spcPts val="5"/>
              </a:spcBef>
              <a:buSzPct val="90000"/>
              <a:buAutoNum type="arabicPeriod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Introduction</a:t>
            </a:r>
            <a:endParaRPr sz="1000">
              <a:latin typeface="Arial MT"/>
              <a:cs typeface="Arial MT"/>
            </a:endParaRPr>
          </a:p>
          <a:p>
            <a:pPr marL="715645" lvl="1" indent="-246379">
              <a:lnSpc>
                <a:spcPct val="100000"/>
              </a:lnSpc>
              <a:buSzPct val="90000"/>
              <a:buAutoNum type="arabicPeriod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endParaRPr sz="1000">
              <a:latin typeface="Arial MT"/>
              <a:cs typeface="Arial MT"/>
            </a:endParaRPr>
          </a:p>
          <a:p>
            <a:pPr marL="469900" marR="2286000" lvl="1">
              <a:lnSpc>
                <a:spcPct val="100000"/>
              </a:lnSpc>
              <a:buSzPct val="90000"/>
              <a:buAutoNum type="arabicPeriod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Installing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14.4: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endParaRPr sz="1000">
              <a:latin typeface="Arial MT"/>
              <a:cs typeface="Arial MT"/>
            </a:endParaRPr>
          </a:p>
          <a:p>
            <a:pPr marL="715645" lvl="1" indent="-246379">
              <a:lnSpc>
                <a:spcPct val="100000"/>
              </a:lnSpc>
              <a:buSzPct val="90000"/>
              <a:buAutoNum type="arabicPeriod" startAt="5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endParaRPr sz="1000">
              <a:latin typeface="Arial MT"/>
              <a:cs typeface="Arial MT"/>
            </a:endParaRPr>
          </a:p>
          <a:p>
            <a:pPr marL="715645" lvl="1" indent="-246379">
              <a:lnSpc>
                <a:spcPct val="100000"/>
              </a:lnSpc>
              <a:buSzPct val="90000"/>
              <a:buAutoNum type="arabicPeriod" startAt="5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Fixtures</a:t>
            </a:r>
            <a:endParaRPr sz="1000">
              <a:latin typeface="Arial MT"/>
              <a:cs typeface="Arial MT"/>
            </a:endParaRPr>
          </a:p>
          <a:p>
            <a:pPr marL="715645" lvl="1" indent="-246379">
              <a:lnSpc>
                <a:spcPct val="100000"/>
              </a:lnSpc>
              <a:buSzPct val="90000"/>
              <a:buAutoNum type="arabicPeriod" startAt="5"/>
              <a:tabLst>
                <a:tab pos="71628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71413" y="8820498"/>
            <a:ext cx="6318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14-</a:t>
            </a:r>
            <a:fld id="{81D60167-4931-47E6-BA6A-407CBD079E47}" type="slidenum">
              <a:rPr sz="1000" spc="-5" dirty="0">
                <a:latin typeface="Arial MT"/>
                <a:cs typeface="Arial MT"/>
              </a:rPr>
              <a:t>2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4297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methods annotated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@Before and @After should be declared as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380872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Demo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TestPersonFixture.java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Notice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@Before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@After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2122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 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Exceptions: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Exceptions:</a:t>
            </a: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At </a:t>
            </a:r>
            <a:r>
              <a:rPr sz="1000" dirty="0">
                <a:latin typeface="Arial MT"/>
                <a:cs typeface="Arial MT"/>
              </a:rPr>
              <a:t>times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10" dirty="0">
                <a:latin typeface="Arial MT"/>
                <a:cs typeface="Arial MT"/>
              </a:rPr>
              <a:t>would want </a:t>
            </a:r>
            <a:r>
              <a:rPr sz="1000" spc="-5" dirty="0">
                <a:latin typeface="Arial MT"/>
                <a:cs typeface="Arial MT"/>
              </a:rPr>
              <a:t>to check that an exception is </a:t>
            </a:r>
            <a:r>
              <a:rPr sz="1000" spc="-10" dirty="0">
                <a:latin typeface="Arial MT"/>
                <a:cs typeface="Arial MT"/>
              </a:rPr>
              <a:t>thrown </a:t>
            </a:r>
            <a:r>
              <a:rPr sz="1000" spc="-5" dirty="0">
                <a:latin typeface="Arial MT"/>
                <a:cs typeface="Arial MT"/>
              </a:rPr>
              <a:t>correctly under certain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circumstances. In previous versions, </a:t>
            </a:r>
            <a:r>
              <a:rPr sz="1000" spc="-10" dirty="0">
                <a:latin typeface="Arial MT"/>
                <a:cs typeface="Arial MT"/>
              </a:rPr>
              <a:t>it was </a:t>
            </a:r>
            <a:r>
              <a:rPr sz="1000" spc="-5" dirty="0">
                <a:latin typeface="Arial MT"/>
                <a:cs typeface="Arial MT"/>
              </a:rPr>
              <a:t>a laborious task </a:t>
            </a:r>
            <a:r>
              <a:rPr sz="1000" spc="-10" dirty="0">
                <a:latin typeface="Arial MT"/>
                <a:cs typeface="Arial MT"/>
              </a:rPr>
              <a:t>which involved writing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 block around the code that throws the exception, then </a:t>
            </a:r>
            <a:r>
              <a:rPr sz="1000" spc="-10" dirty="0">
                <a:latin typeface="Arial MT"/>
                <a:cs typeface="Arial MT"/>
              </a:rPr>
              <a:t>adding </a:t>
            </a:r>
            <a:r>
              <a:rPr sz="1000" spc="-5" dirty="0">
                <a:latin typeface="Arial MT"/>
                <a:cs typeface="Arial MT"/>
              </a:rPr>
              <a:t>a fail() statement at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end of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0498" y="5633465"/>
            <a:ext cx="4255135" cy="1720850"/>
          </a:xfrm>
          <a:custGeom>
            <a:avLst/>
            <a:gdLst/>
            <a:ahLst/>
            <a:cxnLst/>
            <a:rect l="l" t="t" r="r" b="b"/>
            <a:pathLst>
              <a:path w="4255134" h="1720850">
                <a:moveTo>
                  <a:pt x="0" y="286766"/>
                </a:moveTo>
                <a:lnTo>
                  <a:pt x="3753" y="240252"/>
                </a:lnTo>
                <a:lnTo>
                  <a:pt x="14620" y="196128"/>
                </a:lnTo>
                <a:lnTo>
                  <a:pt x="32009" y="154983"/>
                </a:lnTo>
                <a:lnTo>
                  <a:pt x="55331" y="117408"/>
                </a:lnTo>
                <a:lnTo>
                  <a:pt x="83994" y="83994"/>
                </a:lnTo>
                <a:lnTo>
                  <a:pt x="117408" y="55331"/>
                </a:lnTo>
                <a:lnTo>
                  <a:pt x="154983" y="32009"/>
                </a:lnTo>
                <a:lnTo>
                  <a:pt x="196128" y="14620"/>
                </a:lnTo>
                <a:lnTo>
                  <a:pt x="240252" y="3753"/>
                </a:lnTo>
                <a:lnTo>
                  <a:pt x="286765" y="0"/>
                </a:lnTo>
                <a:lnTo>
                  <a:pt x="3968241" y="0"/>
                </a:lnTo>
                <a:lnTo>
                  <a:pt x="4014755" y="3753"/>
                </a:lnTo>
                <a:lnTo>
                  <a:pt x="4058879" y="14620"/>
                </a:lnTo>
                <a:lnTo>
                  <a:pt x="4100024" y="32009"/>
                </a:lnTo>
                <a:lnTo>
                  <a:pt x="4137599" y="55331"/>
                </a:lnTo>
                <a:lnTo>
                  <a:pt x="4171013" y="83994"/>
                </a:lnTo>
                <a:lnTo>
                  <a:pt x="4199676" y="117408"/>
                </a:lnTo>
                <a:lnTo>
                  <a:pt x="4222998" y="154983"/>
                </a:lnTo>
                <a:lnTo>
                  <a:pt x="4240387" y="196128"/>
                </a:lnTo>
                <a:lnTo>
                  <a:pt x="4251254" y="240252"/>
                </a:lnTo>
                <a:lnTo>
                  <a:pt x="4255008" y="286766"/>
                </a:lnTo>
                <a:lnTo>
                  <a:pt x="4255008" y="1433830"/>
                </a:lnTo>
                <a:lnTo>
                  <a:pt x="4251254" y="1480343"/>
                </a:lnTo>
                <a:lnTo>
                  <a:pt x="4240387" y="1524467"/>
                </a:lnTo>
                <a:lnTo>
                  <a:pt x="4222998" y="1565612"/>
                </a:lnTo>
                <a:lnTo>
                  <a:pt x="4199676" y="1603187"/>
                </a:lnTo>
                <a:lnTo>
                  <a:pt x="4171013" y="1636601"/>
                </a:lnTo>
                <a:lnTo>
                  <a:pt x="4137599" y="1665264"/>
                </a:lnTo>
                <a:lnTo>
                  <a:pt x="4100024" y="1688586"/>
                </a:lnTo>
                <a:lnTo>
                  <a:pt x="4058879" y="1705975"/>
                </a:lnTo>
                <a:lnTo>
                  <a:pt x="4014755" y="1716842"/>
                </a:lnTo>
                <a:lnTo>
                  <a:pt x="3968241" y="1720596"/>
                </a:lnTo>
                <a:lnTo>
                  <a:pt x="286765" y="1720596"/>
                </a:lnTo>
                <a:lnTo>
                  <a:pt x="240252" y="1716842"/>
                </a:lnTo>
                <a:lnTo>
                  <a:pt x="196128" y="1705975"/>
                </a:lnTo>
                <a:lnTo>
                  <a:pt x="154983" y="1688586"/>
                </a:lnTo>
                <a:lnTo>
                  <a:pt x="117408" y="1665264"/>
                </a:lnTo>
                <a:lnTo>
                  <a:pt x="83994" y="1636601"/>
                </a:lnTo>
                <a:lnTo>
                  <a:pt x="55331" y="1603187"/>
                </a:lnTo>
                <a:lnTo>
                  <a:pt x="32009" y="1565612"/>
                </a:lnTo>
                <a:lnTo>
                  <a:pt x="14620" y="1524467"/>
                </a:lnTo>
                <a:lnTo>
                  <a:pt x="3753" y="1480343"/>
                </a:lnTo>
                <a:lnTo>
                  <a:pt x="0" y="1433830"/>
                </a:lnTo>
                <a:lnTo>
                  <a:pt x="0" y="2867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05069" y="5788279"/>
            <a:ext cx="70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{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738" y="5788279"/>
            <a:ext cx="16586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public </a:t>
            </a:r>
            <a:r>
              <a:rPr sz="1000" spc="-10" dirty="0">
                <a:latin typeface="Candara"/>
                <a:cs typeface="Candara"/>
              </a:rPr>
              <a:t>void </a:t>
            </a:r>
            <a:r>
              <a:rPr sz="1000" spc="-5" dirty="0">
                <a:latin typeface="Candara"/>
                <a:cs typeface="Candara"/>
              </a:rPr>
              <a:t>TestDivideByZero()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try {</a:t>
            </a:r>
            <a:endParaRPr sz="1000">
              <a:latin typeface="Candara"/>
              <a:cs typeface="Candara"/>
            </a:endParaRPr>
          </a:p>
          <a:p>
            <a:pPr marL="309880">
              <a:lnSpc>
                <a:spcPct val="100000"/>
              </a:lnSpc>
            </a:pPr>
            <a:r>
              <a:rPr sz="1000" spc="-5" dirty="0">
                <a:latin typeface="Candara"/>
                <a:cs typeface="Candara"/>
              </a:rPr>
              <a:t>calobj.divide(</a:t>
            </a:r>
            <a:r>
              <a:rPr sz="1000" spc="-4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15,</a:t>
            </a:r>
            <a:r>
              <a:rPr sz="1000" spc="-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0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);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998" y="6397878"/>
            <a:ext cx="4714240" cy="207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408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ndara"/>
                <a:cs typeface="Candara"/>
              </a:rPr>
              <a:t>}</a:t>
            </a:r>
            <a:endParaRPr sz="1000">
              <a:latin typeface="Candara"/>
              <a:cs typeface="Candara"/>
            </a:endParaRPr>
          </a:p>
          <a:p>
            <a:pPr marL="1042035" marR="2076450" indent="-81280">
              <a:lnSpc>
                <a:spcPct val="100000"/>
              </a:lnSpc>
            </a:pPr>
            <a:r>
              <a:rPr sz="1000" spc="-10" dirty="0">
                <a:latin typeface="Candara"/>
                <a:cs typeface="Candara"/>
              </a:rPr>
              <a:t>catch </a:t>
            </a:r>
            <a:r>
              <a:rPr sz="1000" spc="-5" dirty="0">
                <a:latin typeface="Candara"/>
                <a:cs typeface="Candara"/>
              </a:rPr>
              <a:t>(ArithmeticException e) {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fail(e.getMessage);</a:t>
            </a:r>
            <a:endParaRPr sz="1000">
              <a:latin typeface="Candara"/>
              <a:cs typeface="Candara"/>
            </a:endParaRPr>
          </a:p>
          <a:p>
            <a:pPr marL="961390">
              <a:lnSpc>
                <a:spcPct val="100000"/>
              </a:lnSpc>
            </a:pPr>
            <a:r>
              <a:rPr sz="1000" spc="-5" dirty="0">
                <a:latin typeface="Candara"/>
                <a:cs typeface="Candara"/>
              </a:rPr>
              <a:t>}</a:t>
            </a:r>
            <a:endParaRPr sz="1000">
              <a:latin typeface="Candara"/>
              <a:cs typeface="Candara"/>
            </a:endParaRPr>
          </a:p>
          <a:p>
            <a:pPr marL="852805">
              <a:lnSpc>
                <a:spcPct val="100000"/>
              </a:lnSpc>
            </a:pPr>
            <a:r>
              <a:rPr sz="1000" spc="-5" dirty="0">
                <a:latin typeface="Candara"/>
                <a:cs typeface="Candara"/>
              </a:rPr>
              <a:t>}</a:t>
            </a: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1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ndara"/>
              <a:cs typeface="Candara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fail.</a:t>
            </a:r>
            <a:endParaRPr sz="1000">
              <a:latin typeface="Arial MT"/>
              <a:cs typeface="Arial MT"/>
            </a:endParaRPr>
          </a:p>
          <a:p>
            <a:pPr marL="12700" marR="36258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Now,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be thrown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slide.</a:t>
            </a:r>
            <a:endParaRPr sz="1000">
              <a:latin typeface="Arial MT"/>
              <a:cs typeface="Arial MT"/>
            </a:endParaRPr>
          </a:p>
          <a:p>
            <a:pPr marL="12700" marR="7493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still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traditional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try-catch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 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exception’s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message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spc="-10" dirty="0">
                <a:latin typeface="Arial MT"/>
                <a:cs typeface="Arial MT"/>
              </a:rPr>
              <a:t>other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properties.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04080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–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Fixtures: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@BeforeClass 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@AfterClass:</a:t>
            </a:r>
            <a:endParaRPr sz="1000">
              <a:latin typeface="Arial MT"/>
              <a:cs typeface="Arial MT"/>
            </a:endParaRPr>
          </a:p>
          <a:p>
            <a:pPr marL="12700" marR="8826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Sometimes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requirement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initialization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several tests are executed. In this scenario, </a:t>
            </a:r>
            <a:r>
              <a:rPr sz="1000" spc="-15" dirty="0">
                <a:latin typeface="Arial MT"/>
                <a:cs typeface="Arial MT"/>
              </a:rPr>
              <a:t>we </a:t>
            </a:r>
            <a:r>
              <a:rPr sz="1000" spc="-5" dirty="0">
                <a:latin typeface="Arial MT"/>
                <a:cs typeface="Arial MT"/>
              </a:rPr>
              <a:t>need to use @BeforeClass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@AfterClass annotated methods.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can also </a:t>
            </a:r>
            <a:r>
              <a:rPr sz="1000" spc="-10" dirty="0">
                <a:latin typeface="Arial MT"/>
                <a:cs typeface="Arial MT"/>
              </a:rPr>
              <a:t>be </a:t>
            </a:r>
            <a:r>
              <a:rPr sz="1000" spc="-5" dirty="0">
                <a:latin typeface="Arial MT"/>
                <a:cs typeface="Arial MT"/>
              </a:rPr>
              <a:t>termed as “one time setup 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teardown”.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@BeforeClass : </a:t>
            </a:r>
            <a:r>
              <a:rPr sz="1000" dirty="0">
                <a:latin typeface="Arial MT"/>
                <a:cs typeface="Arial MT"/>
              </a:rPr>
              <a:t>The method </a:t>
            </a:r>
            <a:r>
              <a:rPr sz="1000" spc="-5" dirty="0">
                <a:latin typeface="Arial MT"/>
                <a:cs typeface="Arial MT"/>
              </a:rPr>
              <a:t>annotated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be executed once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before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 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means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run one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5" dirty="0">
                <a:latin typeface="Arial MT"/>
                <a:cs typeface="Arial MT"/>
              </a:rPr>
              <a:t>before the very </a:t>
            </a:r>
            <a:r>
              <a:rPr sz="1000" dirty="0">
                <a:latin typeface="Arial MT"/>
                <a:cs typeface="Arial MT"/>
              </a:rPr>
              <a:t>first </a:t>
            </a:r>
            <a:r>
              <a:rPr sz="1000" spc="-5" dirty="0">
                <a:latin typeface="Arial MT"/>
                <a:cs typeface="Arial MT"/>
              </a:rPr>
              <a:t>test executed. In case 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inheritance, the base class @BeforeClass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execute once.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@Afterclass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finished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execution.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inheritance,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@AfterClass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derived class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execute </a:t>
            </a:r>
            <a:r>
              <a:rPr sz="1000" dirty="0">
                <a:latin typeface="Arial MT"/>
                <a:cs typeface="Arial MT"/>
              </a:rPr>
              <a:t>first </a:t>
            </a:r>
            <a:r>
              <a:rPr sz="1000" spc="-5" dirty="0">
                <a:latin typeface="Arial MT"/>
                <a:cs typeface="Arial MT"/>
              </a:rPr>
              <a:t>and then the </a:t>
            </a:r>
            <a:r>
              <a:rPr sz="1000" dirty="0">
                <a:latin typeface="Arial MT"/>
                <a:cs typeface="Arial MT"/>
              </a:rPr>
              <a:t>method from </a:t>
            </a:r>
            <a:r>
              <a:rPr sz="1000" spc="-5" dirty="0">
                <a:latin typeface="Arial MT"/>
                <a:cs typeface="Arial MT"/>
              </a:rPr>
              <a:t>base class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Unlike @Before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@After,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@AfterClass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annotated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05637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@BeforeClass gets called before the class is created and @Afterclass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complements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184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Demo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6: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TestPersonFixture.java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551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Ignoring Tests: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@Ignore:</a:t>
            </a:r>
            <a:endParaRPr sz="1000">
              <a:latin typeface="Arial MT"/>
              <a:cs typeface="Arial MT"/>
            </a:endParaRPr>
          </a:p>
          <a:p>
            <a:pPr marL="12700" marR="3898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JUnit4.x,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temporarily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ignore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executed,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annotate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@Ignore.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@Ignore annotation can be </a:t>
            </a:r>
            <a:r>
              <a:rPr sz="1000" spc="-10" dirty="0">
                <a:latin typeface="Arial MT"/>
                <a:cs typeface="Arial MT"/>
              </a:rPr>
              <a:t>included </a:t>
            </a:r>
            <a:r>
              <a:rPr sz="1000" spc="-5" dirty="0">
                <a:latin typeface="Arial MT"/>
                <a:cs typeface="Arial MT"/>
              </a:rPr>
              <a:t>either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front or after the @Test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annotation.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runner then ignores </a:t>
            </a:r>
            <a:r>
              <a:rPr sz="1000" spc="-5" dirty="0">
                <a:latin typeface="Arial MT"/>
                <a:cs typeface="Arial MT"/>
              </a:rPr>
              <a:t>these tests </a:t>
            </a:r>
            <a:r>
              <a:rPr sz="1000" spc="-10" dirty="0">
                <a:latin typeface="Arial MT"/>
                <a:cs typeface="Arial MT"/>
              </a:rPr>
              <a:t>and </a:t>
            </a:r>
            <a:r>
              <a:rPr sz="1000" spc="-5" dirty="0">
                <a:latin typeface="Arial MT"/>
                <a:cs typeface="Arial MT"/>
              </a:rPr>
              <a:t>reports </a:t>
            </a:r>
            <a:r>
              <a:rPr sz="1000" spc="-10" dirty="0">
                <a:latin typeface="Arial MT"/>
                <a:cs typeface="Arial MT"/>
              </a:rPr>
              <a:t>how </a:t>
            </a:r>
            <a:r>
              <a:rPr sz="1000" dirty="0">
                <a:latin typeface="Arial MT"/>
                <a:cs typeface="Arial MT"/>
              </a:rPr>
              <a:t>many </a:t>
            </a:r>
            <a:r>
              <a:rPr sz="1000" spc="-5" dirty="0">
                <a:latin typeface="Arial MT"/>
                <a:cs typeface="Arial MT"/>
              </a:rPr>
              <a:t>tests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run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along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pass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fail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tests.</a:t>
            </a:r>
            <a:endParaRPr sz="1000">
              <a:latin typeface="Arial MT"/>
              <a:cs typeface="Arial MT"/>
            </a:endParaRPr>
          </a:p>
          <a:p>
            <a:pPr marL="469900" marR="5905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Optionally,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message </a:t>
            </a:r>
            <a:r>
              <a:rPr sz="1000" spc="-5" dirty="0">
                <a:latin typeface="Arial MT"/>
                <a:cs typeface="Arial MT"/>
              </a:rPr>
              <a:t>can be included to indicate </a:t>
            </a:r>
            <a:r>
              <a:rPr sz="1000" spc="-10" dirty="0">
                <a:latin typeface="Arial MT"/>
                <a:cs typeface="Arial MT"/>
              </a:rPr>
              <a:t>why </a:t>
            </a:r>
            <a:r>
              <a:rPr sz="1000" spc="-5" dirty="0">
                <a:latin typeface="Arial MT"/>
                <a:cs typeface="Arial MT"/>
              </a:rPr>
              <a:t>a test should 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ignored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 particular test that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run. Though 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optional </a:t>
            </a:r>
            <a:r>
              <a:rPr sz="1000" spc="-10" dirty="0">
                <a:latin typeface="Arial MT"/>
                <a:cs typeface="Arial MT"/>
              </a:rPr>
              <a:t>it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recommended that the </a:t>
            </a:r>
            <a:r>
              <a:rPr sz="1000" dirty="0">
                <a:latin typeface="Arial MT"/>
                <a:cs typeface="Arial MT"/>
              </a:rPr>
              <a:t>message </a:t>
            </a:r>
            <a:r>
              <a:rPr sz="1000" spc="-5" dirty="0">
                <a:latin typeface="Arial MT"/>
                <a:cs typeface="Arial MT"/>
              </a:rPr>
              <a:t>should be </a:t>
            </a:r>
            <a:r>
              <a:rPr sz="1000" spc="-10" dirty="0">
                <a:latin typeface="Arial MT"/>
                <a:cs typeface="Arial MT"/>
              </a:rPr>
              <a:t>given </a:t>
            </a:r>
            <a:r>
              <a:rPr sz="1000" spc="-5" dirty="0">
                <a:latin typeface="Arial MT"/>
                <a:cs typeface="Arial MT"/>
              </a:rPr>
              <a:t>because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dirty="0">
                <a:latin typeface="Arial MT"/>
                <a:cs typeface="Arial MT"/>
              </a:rPr>
              <a:t>might </a:t>
            </a:r>
            <a:r>
              <a:rPr sz="1000" spc="-5" dirty="0">
                <a:latin typeface="Arial MT"/>
                <a:cs typeface="Arial MT"/>
              </a:rPr>
              <a:t>forget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particular 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ignored</a:t>
            </a:r>
            <a:endParaRPr sz="1000">
              <a:latin typeface="Arial MT"/>
              <a:cs typeface="Arial MT"/>
            </a:endParaRPr>
          </a:p>
          <a:p>
            <a:pPr marL="12700" marR="996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addition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this,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even</a:t>
            </a:r>
            <a:r>
              <a:rPr sz="1000" spc="-5" dirty="0">
                <a:latin typeface="Arial MT"/>
                <a:cs typeface="Arial MT"/>
              </a:rPr>
              <a:t>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@Ignore, 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 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ignored.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@Ignore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-5" dirty="0">
                <a:latin typeface="Arial MT"/>
                <a:cs typeface="Arial MT"/>
              </a:rPr>
              <a:t> should </a:t>
            </a:r>
            <a:r>
              <a:rPr sz="1000" spc="-10" dirty="0">
                <a:latin typeface="Arial MT"/>
                <a:cs typeface="Arial MT"/>
              </a:rPr>
              <a:t>ideally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endParaRPr sz="1000">
              <a:latin typeface="Arial MT"/>
              <a:cs typeface="Arial MT"/>
            </a:endParaRPr>
          </a:p>
          <a:p>
            <a:pPr marL="469900" marR="33401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tested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some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</a:t>
            </a:r>
            <a:r>
              <a:rPr sz="1000" spc="-5" dirty="0">
                <a:latin typeface="Arial MT"/>
                <a:cs typeface="Arial MT"/>
              </a:rPr>
              <a:t> 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documented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 This should be a special case and warrant a discussion or code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review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it.</a:t>
            </a:r>
            <a:endParaRPr sz="1000">
              <a:latin typeface="Arial MT"/>
              <a:cs typeface="Arial MT"/>
            </a:endParaRPr>
          </a:p>
          <a:p>
            <a:pPr marL="469900" marR="116839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spc="-15" dirty="0">
                <a:latin typeface="Arial MT"/>
                <a:cs typeface="Arial MT"/>
              </a:rPr>
              <a:t>yet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built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</a:t>
            </a:r>
            <a:r>
              <a:rPr sz="1000" spc="-10" dirty="0">
                <a:latin typeface="Arial MT"/>
                <a:cs typeface="Arial MT"/>
              </a:rPr>
              <a:t>ideally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happen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legacy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 subject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review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tasks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be put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7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Demo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7: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TestStudent.java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Student.java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Ignore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included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 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allow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respective 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execute.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panel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 indicates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ignored.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9074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Arial MT"/>
                <a:cs typeface="Arial MT"/>
              </a:rPr>
              <a:t>Why</a:t>
            </a:r>
            <a:r>
              <a:rPr sz="1000" spc="-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Testing?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 MT"/>
                <a:cs typeface="Arial MT"/>
              </a:rPr>
              <a:t>Why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Necessary?</a:t>
            </a:r>
            <a:endParaRPr sz="1000">
              <a:latin typeface="Arial MT"/>
              <a:cs typeface="Arial MT"/>
            </a:endParaRPr>
          </a:p>
          <a:p>
            <a:pPr marL="12700" marR="1397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SDLC,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plays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vital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role. </a:t>
            </a: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adds</a:t>
            </a:r>
            <a:r>
              <a:rPr sz="1000" spc="-10" dirty="0">
                <a:latin typeface="Arial MT"/>
                <a:cs typeface="Arial MT"/>
              </a:rPr>
              <a:t> value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turn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raising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quality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reliability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program.</a:t>
            </a:r>
            <a:endParaRPr sz="1000">
              <a:latin typeface="Arial MT"/>
              <a:cs typeface="Arial MT"/>
            </a:endParaRPr>
          </a:p>
          <a:p>
            <a:pPr marL="469900" marR="110489" algn="just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10" dirty="0">
                <a:latin typeface="Arial MT"/>
                <a:cs typeface="Arial MT"/>
              </a:rPr>
              <a:t>we </a:t>
            </a:r>
            <a:r>
              <a:rPr sz="1000" spc="-5" dirty="0">
                <a:latin typeface="Arial MT"/>
                <a:cs typeface="Arial MT"/>
              </a:rPr>
              <a:t>say </a:t>
            </a:r>
            <a:r>
              <a:rPr sz="1000" spc="-10" dirty="0">
                <a:latin typeface="Arial MT"/>
                <a:cs typeface="Arial MT"/>
              </a:rPr>
              <a:t>“reliable”, it </a:t>
            </a:r>
            <a:r>
              <a:rPr sz="1000" spc="-5" dirty="0">
                <a:latin typeface="Arial MT"/>
                <a:cs typeface="Arial MT"/>
              </a:rPr>
              <a:t>implies finding and removing errors. Hence one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not test a program to show that it works, but to show that program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work.</a:t>
            </a:r>
            <a:endParaRPr sz="1000">
              <a:latin typeface="Arial MT"/>
              <a:cs typeface="Arial MT"/>
            </a:endParaRPr>
          </a:p>
          <a:p>
            <a:pPr marL="12700" marR="33655" indent="457200" algn="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Testing cannot guarantee against software problems or even failures but 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minimize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risks</a:t>
            </a:r>
            <a:r>
              <a:rPr sz="1000" spc="-5" dirty="0">
                <a:latin typeface="Arial MT"/>
                <a:cs typeface="Arial MT"/>
              </a:rPr>
              <a:t>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faults</a:t>
            </a:r>
            <a:r>
              <a:rPr sz="1000" spc="-10" dirty="0">
                <a:latin typeface="Arial MT"/>
                <a:cs typeface="Arial MT"/>
              </a:rPr>
              <a:t> developing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software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use.</a:t>
            </a:r>
            <a:endParaRPr sz="1000">
              <a:latin typeface="Arial MT"/>
              <a:cs typeface="Arial MT"/>
            </a:endParaRPr>
          </a:p>
          <a:p>
            <a:pPr marL="12700" marR="3365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Typically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assumptions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 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possible.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costly </a:t>
            </a:r>
            <a:r>
              <a:rPr sz="1000" spc="-10" dirty="0">
                <a:latin typeface="Arial MT"/>
                <a:cs typeface="Arial MT"/>
              </a:rPr>
              <a:t>activity.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waste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money.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“A 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finds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 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valuable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investment”.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71413" y="8820498"/>
            <a:ext cx="6318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14-</a:t>
            </a:r>
            <a:fld id="{81D60167-4931-47E6-BA6A-407CBD079E47}" type="slidenum">
              <a:rPr sz="1000" spc="-5" dirty="0">
                <a:latin typeface="Arial MT"/>
                <a:cs typeface="Arial MT"/>
              </a:rPr>
              <a:t>3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0289" y="7210806"/>
            <a:ext cx="4277995" cy="561340"/>
          </a:xfrm>
          <a:custGeom>
            <a:avLst/>
            <a:gdLst/>
            <a:ahLst/>
            <a:cxnLst/>
            <a:rect l="l" t="t" r="r" b="b"/>
            <a:pathLst>
              <a:path w="4277995" h="561340">
                <a:moveTo>
                  <a:pt x="0" y="93472"/>
                </a:moveTo>
                <a:lnTo>
                  <a:pt x="7354" y="57114"/>
                </a:lnTo>
                <a:lnTo>
                  <a:pt x="27400" y="27400"/>
                </a:lnTo>
                <a:lnTo>
                  <a:pt x="57114" y="7354"/>
                </a:lnTo>
                <a:lnTo>
                  <a:pt x="93472" y="0"/>
                </a:lnTo>
                <a:lnTo>
                  <a:pt x="4184395" y="0"/>
                </a:lnTo>
                <a:lnTo>
                  <a:pt x="4220753" y="7354"/>
                </a:lnTo>
                <a:lnTo>
                  <a:pt x="4250467" y="27400"/>
                </a:lnTo>
                <a:lnTo>
                  <a:pt x="4270513" y="57114"/>
                </a:lnTo>
                <a:lnTo>
                  <a:pt x="4277868" y="93472"/>
                </a:lnTo>
                <a:lnTo>
                  <a:pt x="4277868" y="467360"/>
                </a:lnTo>
                <a:lnTo>
                  <a:pt x="4270513" y="503717"/>
                </a:lnTo>
                <a:lnTo>
                  <a:pt x="4250467" y="533431"/>
                </a:lnTo>
                <a:lnTo>
                  <a:pt x="4220753" y="553477"/>
                </a:lnTo>
                <a:lnTo>
                  <a:pt x="4184395" y="560832"/>
                </a:lnTo>
                <a:lnTo>
                  <a:pt x="93472" y="560832"/>
                </a:lnTo>
                <a:lnTo>
                  <a:pt x="57114" y="553477"/>
                </a:lnTo>
                <a:lnTo>
                  <a:pt x="27400" y="533431"/>
                </a:lnTo>
                <a:lnTo>
                  <a:pt x="7354" y="503717"/>
                </a:lnTo>
                <a:lnTo>
                  <a:pt x="0" y="467360"/>
                </a:lnTo>
                <a:lnTo>
                  <a:pt x="0" y="934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5998" y="4480941"/>
            <a:ext cx="4693920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JUnit: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Practices:</a:t>
            </a: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Unit Testing is the execution and </a:t>
            </a:r>
            <a:r>
              <a:rPr sz="1000" spc="-10" dirty="0">
                <a:latin typeface="Arial MT"/>
                <a:cs typeface="Arial MT"/>
              </a:rPr>
              <a:t>validation </a:t>
            </a:r>
            <a:r>
              <a:rPr sz="1000" spc="-5" dirty="0">
                <a:latin typeface="Arial MT"/>
                <a:cs typeface="Arial MT"/>
              </a:rPr>
              <a:t>of a block of code,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is created by 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developer, in isolation. Some best practices to </a:t>
            </a:r>
            <a:r>
              <a:rPr sz="1000" dirty="0">
                <a:latin typeface="Arial MT"/>
                <a:cs typeface="Arial MT"/>
              </a:rPr>
              <a:t>keep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dirty="0">
                <a:latin typeface="Arial MT"/>
                <a:cs typeface="Arial MT"/>
              </a:rPr>
              <a:t>mind </a:t>
            </a:r>
            <a:r>
              <a:rPr sz="1000" spc="-10" dirty="0">
                <a:latin typeface="Arial MT"/>
                <a:cs typeface="Arial MT"/>
              </a:rPr>
              <a:t>while </a:t>
            </a:r>
            <a:r>
              <a:rPr sz="1000" spc="-5" dirty="0">
                <a:latin typeface="Arial MT"/>
                <a:cs typeface="Arial MT"/>
              </a:rPr>
              <a:t>doing unit testing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are elaborated 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follows:</a:t>
            </a:r>
            <a:endParaRPr sz="1000">
              <a:latin typeface="Arial MT"/>
              <a:cs typeface="Arial MT"/>
            </a:endParaRPr>
          </a:p>
          <a:p>
            <a:pPr marL="469900" marR="25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Start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fewest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dependencies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up. If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 process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higher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level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method, then there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 probability that the test </a:t>
            </a:r>
            <a:r>
              <a:rPr sz="100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fail since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subordinate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incorrect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high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level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increases the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5" dirty="0">
                <a:latin typeface="Arial MT"/>
                <a:cs typeface="Arial MT"/>
              </a:rPr>
              <a:t>required to find the cause of the problem, and to do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subordinate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bottom up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approach</a:t>
            </a:r>
            <a:endParaRPr sz="1000">
              <a:latin typeface="Arial MT"/>
              <a:cs typeface="Arial MT"/>
            </a:endParaRPr>
          </a:p>
          <a:p>
            <a:pPr marL="469900" marR="1460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Ensure that tests are simple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no decision </a:t>
            </a:r>
            <a:r>
              <a:rPr sz="1000" dirty="0">
                <a:latin typeface="Arial MT"/>
                <a:cs typeface="Arial MT"/>
              </a:rPr>
              <a:t>making. </a:t>
            </a:r>
            <a:r>
              <a:rPr sz="1000" spc="-5" dirty="0">
                <a:latin typeface="Arial MT"/>
                <a:cs typeface="Arial MT"/>
              </a:rPr>
              <a:t>Decision </a:t>
            </a:r>
            <a:r>
              <a:rPr sz="1000" dirty="0">
                <a:latin typeface="Arial MT"/>
                <a:cs typeface="Arial MT"/>
              </a:rPr>
              <a:t>making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 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ways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executed.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Normally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requirement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only.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expected</a:t>
            </a:r>
            <a:r>
              <a:rPr sz="1000" spc="-10" dirty="0">
                <a:latin typeface="Arial MT"/>
                <a:cs typeface="Arial MT"/>
              </a:rPr>
              <a:t> values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computed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wherever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possible.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 MT"/>
              <a:cs typeface="Arial MT"/>
            </a:endParaRPr>
          </a:p>
          <a:p>
            <a:pPr marL="661670" marR="12522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returnVal=methodToTest(input);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assertEquals(returnVal,computeExpected(input));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assertEquals(returnVal,12);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469900" marR="33020">
              <a:lnSpc>
                <a:spcPct val="100000"/>
              </a:lnSpc>
              <a:spcBef>
                <a:spcPts val="955"/>
              </a:spcBef>
            </a:pPr>
            <a:r>
              <a:rPr sz="1000" spc="-5" dirty="0">
                <a:latin typeface="Arial MT"/>
                <a:cs typeface="Arial MT"/>
              </a:rPr>
              <a:t>In this snippet, the computeExpected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10" dirty="0">
                <a:latin typeface="Arial MT"/>
                <a:cs typeface="Arial MT"/>
              </a:rPr>
              <a:t>will have </a:t>
            </a:r>
            <a:r>
              <a:rPr sz="1000" spc="-5" dirty="0">
                <a:latin typeface="Arial MT"/>
                <a:cs typeface="Arial MT"/>
              </a:rPr>
              <a:t>to implement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similar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logic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tested.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class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grow </a:t>
            </a:r>
            <a:r>
              <a:rPr sz="1000" spc="-10" dirty="0">
                <a:latin typeface="Arial MT"/>
                <a:cs typeface="Arial MT"/>
              </a:rPr>
              <a:t>lengthy.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Moreover,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second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statement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understand,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maintain.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9646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JUnit: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Practices:</a:t>
            </a:r>
            <a:endParaRPr sz="1000">
              <a:latin typeface="Arial MT"/>
              <a:cs typeface="Arial MT"/>
            </a:endParaRPr>
          </a:p>
          <a:p>
            <a:pPr marL="12700" marR="6159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Ensure that each unit test is independent of all other tests.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test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10" dirty="0">
                <a:latin typeface="Arial MT"/>
                <a:cs typeface="Arial MT"/>
              </a:rPr>
              <a:t>ideally </a:t>
            </a:r>
            <a:r>
              <a:rPr sz="1000" spc="-5" dirty="0">
                <a:latin typeface="Arial MT"/>
                <a:cs typeface="Arial MT"/>
              </a:rPr>
              <a:t> executes one specific </a:t>
            </a:r>
            <a:r>
              <a:rPr sz="1000" spc="-10" dirty="0">
                <a:latin typeface="Arial MT"/>
                <a:cs typeface="Arial MT"/>
              </a:rPr>
              <a:t>behavior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 single method. Placing too </a:t>
            </a:r>
            <a:r>
              <a:rPr sz="1000" dirty="0">
                <a:latin typeface="Arial MT"/>
                <a:cs typeface="Arial MT"/>
              </a:rPr>
              <a:t>many </a:t>
            </a:r>
            <a:r>
              <a:rPr sz="1000" spc="-5" dirty="0">
                <a:latin typeface="Arial MT"/>
                <a:cs typeface="Arial MT"/>
              </a:rPr>
              <a:t>assertions 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 test case </a:t>
            </a:r>
            <a:r>
              <a:rPr sz="100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cause a problem. This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because </a:t>
            </a:r>
            <a:r>
              <a:rPr sz="1000" spc="-10" dirty="0">
                <a:latin typeface="Arial MT"/>
                <a:cs typeface="Arial MT"/>
              </a:rPr>
              <a:t>even if </a:t>
            </a:r>
            <a:r>
              <a:rPr sz="1000" spc="-5" dirty="0">
                <a:latin typeface="Arial MT"/>
                <a:cs typeface="Arial MT"/>
              </a:rPr>
              <a:t>one of the assertion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fails, then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entire 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fails.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Strive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assertion per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Clearly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document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test.</a:t>
            </a:r>
            <a:r>
              <a:rPr sz="1000" dirty="0">
                <a:latin typeface="Arial MT"/>
                <a:cs typeface="Arial MT"/>
              </a:rPr>
              <a:t> The name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ideally </a:t>
            </a:r>
            <a:r>
              <a:rPr sz="1000" spc="-5" dirty="0">
                <a:latin typeface="Arial MT"/>
                <a:cs typeface="Arial MT"/>
              </a:rPr>
              <a:t> indicate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tested.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helps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easy maintenance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reduced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efforts </a:t>
            </a:r>
            <a:r>
              <a:rPr sz="1000" spc="-5" dirty="0">
                <a:latin typeface="Arial MT"/>
                <a:cs typeface="Arial MT"/>
              </a:rPr>
              <a:t>in refactoring. Provide proper supporting </a:t>
            </a:r>
            <a:r>
              <a:rPr sz="1000" dirty="0">
                <a:latin typeface="Arial MT"/>
                <a:cs typeface="Arial MT"/>
              </a:rPr>
              <a:t>comments </a:t>
            </a:r>
            <a:r>
              <a:rPr sz="1000" spc="-5" dirty="0">
                <a:latin typeface="Arial MT"/>
                <a:cs typeface="Arial MT"/>
              </a:rPr>
              <a:t>to describe any special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conditions.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public, protected,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private.</a:t>
            </a:r>
            <a:endParaRPr sz="1000">
              <a:latin typeface="Arial MT"/>
              <a:cs typeface="Arial MT"/>
            </a:endParaRPr>
          </a:p>
          <a:p>
            <a:pPr marL="12700" marR="132715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Create unit tests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specifically check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exceptions. If a method throws </a:t>
            </a:r>
            <a:r>
              <a:rPr sz="1000" dirty="0">
                <a:latin typeface="Arial MT"/>
                <a:cs typeface="Arial MT"/>
              </a:rPr>
              <a:t>more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 one exception, then appropriate unit tests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5" dirty="0">
                <a:latin typeface="Arial MT"/>
                <a:cs typeface="Arial MT"/>
              </a:rPr>
              <a:t>be created to simulate those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situations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10" dirty="0">
                <a:latin typeface="Arial MT"/>
                <a:cs typeface="Arial MT"/>
              </a:rPr>
              <a:t> 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Note: Testing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discussed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17.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043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JUnit: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Practices:</a:t>
            </a:r>
            <a:endParaRPr sz="1000">
              <a:latin typeface="Arial MT"/>
              <a:cs typeface="Arial MT"/>
            </a:endParaRPr>
          </a:p>
          <a:p>
            <a:pPr marL="12700" marR="120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Some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 practices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working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elaborated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follows:</a:t>
            </a:r>
            <a:endParaRPr sz="1000">
              <a:latin typeface="Arial MT"/>
              <a:cs typeface="Arial MT"/>
            </a:endParaRPr>
          </a:p>
          <a:p>
            <a:pPr marL="469900" marR="482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Do not use the constructor of test case to setup a test case, instead use 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@Before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to do the setup </a:t>
            </a:r>
            <a:r>
              <a:rPr sz="1000" dirty="0">
                <a:latin typeface="Arial MT"/>
                <a:cs typeface="Arial MT"/>
              </a:rPr>
              <a:t>task. The </a:t>
            </a:r>
            <a:r>
              <a:rPr sz="1000" spc="-5" dirty="0">
                <a:latin typeface="Arial MT"/>
                <a:cs typeface="Arial MT"/>
              </a:rPr>
              <a:t>reason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incase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 fails to do the setup, JUnit simply throws 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“AssertionFailsError”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indicates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could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not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instantiated.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stack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informative.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result,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makes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hard to figure out the exceptions </a:t>
            </a:r>
            <a:r>
              <a:rPr sz="1000" spc="-10" dirty="0">
                <a:latin typeface="Arial MT"/>
                <a:cs typeface="Arial MT"/>
              </a:rPr>
              <a:t>underlying </a:t>
            </a:r>
            <a:r>
              <a:rPr sz="1000" spc="-5" dirty="0">
                <a:latin typeface="Arial MT"/>
                <a:cs typeface="Arial MT"/>
              </a:rPr>
              <a:t>cause. Using the @Before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annotated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handy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this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reported correctly and the error stack trace is informative. Hence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tracking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probable cause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 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easy.</a:t>
            </a:r>
            <a:endParaRPr sz="1000">
              <a:latin typeface="Arial MT"/>
              <a:cs typeface="Arial MT"/>
            </a:endParaRPr>
          </a:p>
          <a:p>
            <a:pPr marL="469900" marR="228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Never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assume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10" dirty="0">
                <a:latin typeface="Arial MT"/>
                <a:cs typeface="Arial MT"/>
              </a:rPr>
              <a:t> will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specific order.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dependent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other,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then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better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compose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them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suites.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way,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controlled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order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10" dirty="0">
                <a:latin typeface="Arial MT"/>
                <a:cs typeface="Arial MT"/>
              </a:rPr>
              <a:t> were </a:t>
            </a:r>
            <a:r>
              <a:rPr sz="1000" spc="-5" dirty="0">
                <a:latin typeface="Arial MT"/>
                <a:cs typeface="Arial MT"/>
              </a:rPr>
              <a:t> mentioned.</a:t>
            </a:r>
            <a:endParaRPr sz="1000">
              <a:latin typeface="Arial MT"/>
              <a:cs typeface="Arial MT"/>
            </a:endParaRPr>
          </a:p>
          <a:p>
            <a:pPr marL="469900" marR="3111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Keep both the tests and source code in 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5" dirty="0">
                <a:latin typeface="Arial MT"/>
                <a:cs typeface="Arial MT"/>
              </a:rPr>
              <a:t>location. This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compile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both test and class during a build. In this case, the tests and class 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synchronized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development.</a:t>
            </a:r>
            <a:endParaRPr sz="1000">
              <a:latin typeface="Arial MT"/>
              <a:cs typeface="Arial MT"/>
            </a:endParaRPr>
          </a:p>
          <a:p>
            <a:pPr marL="469900" marR="508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Put non-parameterized tests in a separate class to </a:t>
            </a:r>
            <a:r>
              <a:rPr sz="1000" spc="-10" dirty="0">
                <a:latin typeface="Arial MT"/>
                <a:cs typeface="Arial MT"/>
              </a:rPr>
              <a:t>avoid </a:t>
            </a:r>
            <a:r>
              <a:rPr sz="1000" spc="-5" dirty="0">
                <a:latin typeface="Arial MT"/>
                <a:cs typeface="Arial MT"/>
              </a:rPr>
              <a:t>running of that test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 parameterized tests create new instance of the class every </a:t>
            </a:r>
            <a:r>
              <a:rPr sz="1000" dirty="0">
                <a:latin typeface="Arial MT"/>
                <a:cs typeface="Arial MT"/>
              </a:rPr>
              <a:t>time.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leads 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running the non-parameterized tests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 every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2122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JUnit: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Practices:</a:t>
            </a:r>
            <a:endParaRPr sz="1000">
              <a:latin typeface="Arial MT"/>
              <a:cs typeface="Arial MT"/>
            </a:endParaRPr>
          </a:p>
          <a:p>
            <a:pPr marL="469900" marR="43180" indent="-4572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While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writing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cases using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 certain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important aspects: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tests?</a:t>
            </a:r>
            <a:endParaRPr sz="1000">
              <a:latin typeface="Arial MT"/>
              <a:cs typeface="Arial MT"/>
            </a:endParaRPr>
          </a:p>
          <a:p>
            <a:pPr marL="469900" marR="5080" indent="4572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Tests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should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ideally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before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driven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development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approach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keeping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very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end.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bugs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corrected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immediately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reported.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everything?</a:t>
            </a:r>
            <a:endParaRPr sz="1000">
              <a:latin typeface="Arial MT"/>
              <a:cs typeface="Arial MT"/>
            </a:endParaRPr>
          </a:p>
          <a:p>
            <a:pPr marL="469900" marR="45720" indent="4572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At least 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everything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possibly</a:t>
            </a:r>
            <a:r>
              <a:rPr sz="1000" dirty="0">
                <a:latin typeface="Arial MT"/>
                <a:cs typeface="Arial MT"/>
              </a:rPr>
              <a:t> break.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Maximize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 investment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equivalent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investing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 something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difficult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 relook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Improve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design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</a:t>
            </a:r>
            <a:r>
              <a:rPr sz="1000" spc="-5" dirty="0">
                <a:latin typeface="Arial MT"/>
                <a:cs typeface="Arial MT"/>
              </a:rPr>
              <a:t>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easier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test.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often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run?</a:t>
            </a:r>
            <a:endParaRPr sz="1000">
              <a:latin typeface="Arial MT"/>
              <a:cs typeface="Arial MT"/>
            </a:endParaRPr>
          </a:p>
          <a:p>
            <a:pPr marL="469900" marR="23495" indent="4572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Run 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often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possible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whenever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cases often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confidence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did</a:t>
            </a:r>
            <a:r>
              <a:rPr sz="1000" spc="-5" dirty="0">
                <a:latin typeface="Arial MT"/>
                <a:cs typeface="Arial MT"/>
              </a:rPr>
              <a:t> not cause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anything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break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fail.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 MT"/>
                <a:cs typeface="Arial MT"/>
              </a:rPr>
              <a:t>Why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JUnit, instead</a:t>
            </a:r>
            <a:r>
              <a:rPr sz="1000" spc="-10" dirty="0">
                <a:latin typeface="Arial MT"/>
                <a:cs typeface="Arial MT"/>
              </a:rPr>
              <a:t> why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println()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debugger?</a:t>
            </a:r>
            <a:endParaRPr sz="1000">
              <a:latin typeface="Arial MT"/>
              <a:cs typeface="Arial MT"/>
            </a:endParaRPr>
          </a:p>
          <a:p>
            <a:pPr marL="469900" marR="32384" indent="4572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Inserting println or debugging statements into the code causes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 to </a:t>
            </a:r>
            <a:r>
              <a:rPr sz="1000" dirty="0">
                <a:latin typeface="Arial MT"/>
                <a:cs typeface="Arial MT"/>
              </a:rPr>
              <a:t>become </a:t>
            </a:r>
            <a:r>
              <a:rPr sz="1000" spc="-10" dirty="0">
                <a:latin typeface="Arial MT"/>
                <a:cs typeface="Arial MT"/>
              </a:rPr>
              <a:t>lengthy. </a:t>
            </a:r>
            <a:r>
              <a:rPr sz="1000" spc="-5" dirty="0">
                <a:latin typeface="Arial MT"/>
                <a:cs typeface="Arial MT"/>
              </a:rPr>
              <a:t>Also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need to manually </a:t>
            </a:r>
            <a:r>
              <a:rPr sz="1000" dirty="0">
                <a:latin typeface="Arial MT"/>
                <a:cs typeface="Arial MT"/>
              </a:rPr>
              <a:t>scan </a:t>
            </a:r>
            <a:r>
              <a:rPr sz="1000" spc="-5" dirty="0">
                <a:latin typeface="Arial MT"/>
                <a:cs typeface="Arial MT"/>
              </a:rPr>
              <a:t>the output every </a:t>
            </a:r>
            <a:r>
              <a:rPr sz="1000" dirty="0">
                <a:latin typeface="Arial MT"/>
                <a:cs typeface="Arial MT"/>
              </a:rPr>
              <a:t> time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 runs to ensure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what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do. Using debugger is a manual process that also requires visual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inspections. It takes less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5" dirty="0">
                <a:latin typeface="Arial MT"/>
                <a:cs typeface="Arial MT"/>
              </a:rPr>
              <a:t>in the long run to codify expectations in the </a:t>
            </a:r>
            <a:r>
              <a:rPr sz="1000" dirty="0">
                <a:latin typeface="Arial MT"/>
                <a:cs typeface="Arial MT"/>
              </a:rPr>
              <a:t> form</a:t>
            </a:r>
            <a:r>
              <a:rPr sz="1000" spc="-5" dirty="0">
                <a:latin typeface="Arial MT"/>
                <a:cs typeface="Arial MT"/>
              </a:rPr>
              <a:t> 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automated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retains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 </a:t>
            </a:r>
            <a:r>
              <a:rPr sz="1000" dirty="0">
                <a:latin typeface="Arial MT"/>
                <a:cs typeface="Arial MT"/>
              </a:rPr>
              <a:t>time.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62644"/>
              <a:ext cx="4800600" cy="3448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71695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Arial MT"/>
                <a:cs typeface="Arial MT"/>
              </a:rPr>
              <a:t>Why</a:t>
            </a:r>
            <a:r>
              <a:rPr sz="1000" spc="-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Testing?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What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Testing?</a:t>
            </a:r>
            <a:endParaRPr sz="1000">
              <a:latin typeface="Arial MT"/>
              <a:cs typeface="Arial MT"/>
            </a:endParaRPr>
          </a:p>
          <a:p>
            <a:pPr marL="12700" marR="101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various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phases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course</a:t>
            </a:r>
            <a:r>
              <a:rPr sz="1000" spc="-15" dirty="0">
                <a:latin typeface="Arial MT"/>
                <a:cs typeface="Arial MT"/>
              </a:rPr>
              <a:t> we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mainly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concentrating on unit testing. Testing </a:t>
            </a:r>
            <a:r>
              <a:rPr sz="1000" spc="-10" dirty="0">
                <a:latin typeface="Arial MT"/>
                <a:cs typeface="Arial MT"/>
              </a:rPr>
              <a:t>individual </a:t>
            </a:r>
            <a:r>
              <a:rPr sz="1000" spc="-5" dirty="0">
                <a:latin typeface="Arial MT"/>
                <a:cs typeface="Arial MT"/>
              </a:rPr>
              <a:t>subprograms or procedure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compare the functions of the module to its required specifications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Unit Testing.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is an inexpensive activity and a very easy </a:t>
            </a:r>
            <a:r>
              <a:rPr sz="1000" spc="-10" dirty="0">
                <a:latin typeface="Arial MT"/>
                <a:cs typeface="Arial MT"/>
              </a:rPr>
              <a:t>way </a:t>
            </a:r>
            <a:r>
              <a:rPr sz="1000" spc="-5" dirty="0">
                <a:latin typeface="Arial MT"/>
                <a:cs typeface="Arial MT"/>
              </a:rPr>
              <a:t>to produce better code. In other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words,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small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piece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developer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 exercise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specific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 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being tested.</a:t>
            </a: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 example: </a:t>
            </a:r>
            <a:r>
              <a:rPr sz="1000" spc="-10" dirty="0">
                <a:latin typeface="Arial MT"/>
                <a:cs typeface="Arial MT"/>
              </a:rPr>
              <a:t>You write </a:t>
            </a:r>
            <a:r>
              <a:rPr sz="1000" spc="-5" dirty="0">
                <a:latin typeface="Arial MT"/>
                <a:cs typeface="Arial MT"/>
              </a:rPr>
              <a:t>a functionality to sort a list and then check if the sort works.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then </a:t>
            </a:r>
            <a:r>
              <a:rPr sz="1000" dirty="0">
                <a:latin typeface="Arial MT"/>
                <a:cs typeface="Arial MT"/>
              </a:rPr>
              <a:t>modify </a:t>
            </a:r>
            <a:r>
              <a:rPr sz="1000" spc="-5" dirty="0">
                <a:latin typeface="Arial MT"/>
                <a:cs typeface="Arial MT"/>
              </a:rPr>
              <a:t>the functionality to accept the sort order, as </a:t>
            </a:r>
            <a:r>
              <a:rPr sz="1000" spc="-10" dirty="0">
                <a:latin typeface="Arial MT"/>
                <a:cs typeface="Arial MT"/>
              </a:rPr>
              <a:t>well, </a:t>
            </a:r>
            <a:r>
              <a:rPr sz="1000" spc="-5" dirty="0">
                <a:latin typeface="Arial MT"/>
                <a:cs typeface="Arial MT"/>
              </a:rPr>
              <a:t>and then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test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10" dirty="0">
                <a:latin typeface="Arial MT"/>
                <a:cs typeface="Arial MT"/>
              </a:rPr>
              <a:t>newly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added </a:t>
            </a:r>
            <a:r>
              <a:rPr sz="1000" spc="-10" dirty="0">
                <a:latin typeface="Arial MT"/>
                <a:cs typeface="Arial MT"/>
              </a:rPr>
              <a:t>functionality.</a:t>
            </a:r>
            <a:endParaRPr sz="1000">
              <a:latin typeface="Arial MT"/>
              <a:cs typeface="Arial MT"/>
            </a:endParaRPr>
          </a:p>
          <a:p>
            <a:pPr marL="12700" marR="39116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point 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 here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while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 testing,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developers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worried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verification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validation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be running 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required.</a:t>
            </a:r>
            <a:endParaRPr sz="1000">
              <a:latin typeface="Arial MT"/>
              <a:cs typeface="Arial MT"/>
            </a:endParaRPr>
          </a:p>
          <a:p>
            <a:pPr marL="12700" marR="133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Unit Testing is also called as </a:t>
            </a:r>
            <a:r>
              <a:rPr sz="1000" dirty="0">
                <a:latin typeface="Arial MT"/>
                <a:cs typeface="Arial MT"/>
              </a:rPr>
              <a:t>Test </a:t>
            </a:r>
            <a:r>
              <a:rPr sz="1000" spc="-5" dirty="0">
                <a:latin typeface="Arial MT"/>
                <a:cs typeface="Arial MT"/>
              </a:rPr>
              <a:t>Driven Development </a:t>
            </a:r>
            <a:r>
              <a:rPr sz="1000" dirty="0">
                <a:latin typeface="Arial MT"/>
                <a:cs typeface="Arial MT"/>
              </a:rPr>
              <a:t>(TDD).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significant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advantage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TDD</a:t>
            </a:r>
            <a:r>
              <a:rPr sz="1000" spc="-5" dirty="0">
                <a:latin typeface="Arial MT"/>
                <a:cs typeface="Arial MT"/>
              </a:rPr>
              <a:t> 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enables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take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small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steps</a:t>
            </a:r>
            <a:r>
              <a:rPr sz="1000" spc="-10" dirty="0">
                <a:latin typeface="Arial MT"/>
                <a:cs typeface="Arial MT"/>
              </a:rPr>
              <a:t> while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software.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Most of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already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amount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10" dirty="0">
                <a:latin typeface="Arial MT"/>
                <a:cs typeface="Arial MT"/>
              </a:rPr>
              <a:t>unit</a:t>
            </a:r>
            <a:r>
              <a:rPr sz="1000" spc="-5" dirty="0">
                <a:latin typeface="Arial MT"/>
                <a:cs typeface="Arial MT"/>
              </a:rPr>
              <a:t> testing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manner.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71413" y="8820498"/>
            <a:ext cx="6318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14-</a:t>
            </a:r>
            <a:fld id="{81D60167-4931-47E6-BA6A-407CBD079E47}" type="slidenum">
              <a:rPr sz="1000" spc="-5" dirty="0">
                <a:latin typeface="Arial MT"/>
                <a:cs typeface="Arial MT"/>
              </a:rPr>
              <a:t>4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73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Driven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Development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(TDD)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developers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requirements before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itself.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71413" y="8820498"/>
            <a:ext cx="6318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14-</a:t>
            </a:r>
            <a:fld id="{81D60167-4931-47E6-BA6A-407CBD079E47}" type="slidenum">
              <a:rPr sz="1000" spc="-5" dirty="0">
                <a:latin typeface="Arial MT"/>
                <a:cs typeface="Arial MT"/>
              </a:rPr>
              <a:t>5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713605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576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Arial MT"/>
                <a:cs typeface="Arial MT"/>
              </a:rPr>
              <a:t>Why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Testing?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Why</a:t>
            </a:r>
            <a:r>
              <a:rPr sz="1000" spc="-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Testing?</a:t>
            </a:r>
            <a:endParaRPr sz="1000">
              <a:latin typeface="Arial MT"/>
              <a:cs typeface="Arial MT"/>
            </a:endParaRPr>
          </a:p>
          <a:p>
            <a:pPr marL="12700" marR="54610">
              <a:lnSpc>
                <a:spcPct val="100000"/>
              </a:lnSpc>
            </a:pPr>
            <a:r>
              <a:rPr sz="1000" spc="10" dirty="0">
                <a:latin typeface="Arial MT"/>
                <a:cs typeface="Arial MT"/>
              </a:rPr>
              <a:t>Why </a:t>
            </a:r>
            <a:r>
              <a:rPr sz="1000" spc="-5" dirty="0">
                <a:latin typeface="Arial MT"/>
                <a:cs typeface="Arial MT"/>
              </a:rPr>
              <a:t>should a </a:t>
            </a:r>
            <a:r>
              <a:rPr sz="1000" spc="-10" dirty="0">
                <a:latin typeface="Arial MT"/>
                <a:cs typeface="Arial MT"/>
              </a:rPr>
              <a:t>developer </a:t>
            </a:r>
            <a:r>
              <a:rPr sz="1000" spc="-5" dirty="0">
                <a:latin typeface="Arial MT"/>
                <a:cs typeface="Arial MT"/>
              </a:rPr>
              <a:t>do </a:t>
            </a:r>
            <a:r>
              <a:rPr sz="1000" spc="-10" dirty="0">
                <a:latin typeface="Arial MT"/>
                <a:cs typeface="Arial MT"/>
              </a:rPr>
              <a:t>unit </a:t>
            </a:r>
            <a:r>
              <a:rPr sz="1000" spc="-5" dirty="0">
                <a:latin typeface="Arial MT"/>
                <a:cs typeface="Arial MT"/>
              </a:rPr>
              <a:t>testing? Some of the reasons that can be identified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given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below:</a:t>
            </a:r>
            <a:endParaRPr sz="1000">
              <a:latin typeface="Arial MT"/>
              <a:cs typeface="Arial MT"/>
            </a:endParaRPr>
          </a:p>
          <a:p>
            <a:pPr marL="469900" marR="304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helps developers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</a:t>
            </a:r>
            <a:r>
              <a:rPr sz="1000" spc="-10" dirty="0">
                <a:latin typeface="Arial MT"/>
                <a:cs typeface="Arial MT"/>
              </a:rPr>
              <a:t> 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developer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writing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 tests,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 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actually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surprised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many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encountered in a </a:t>
            </a:r>
            <a:r>
              <a:rPr sz="1000" dirty="0">
                <a:latin typeface="Arial MT"/>
                <a:cs typeface="Arial MT"/>
              </a:rPr>
              <a:t>small </a:t>
            </a:r>
            <a:r>
              <a:rPr sz="1000" spc="-5" dirty="0">
                <a:latin typeface="Arial MT"/>
                <a:cs typeface="Arial MT"/>
              </a:rPr>
              <a:t>function that is written. It </a:t>
            </a:r>
            <a:r>
              <a:rPr sz="1000" dirty="0">
                <a:latin typeface="Arial MT"/>
                <a:cs typeface="Arial MT"/>
              </a:rPr>
              <a:t>makes </a:t>
            </a:r>
            <a:r>
              <a:rPr sz="1000" spc="-5" dirty="0">
                <a:latin typeface="Arial MT"/>
                <a:cs typeface="Arial MT"/>
              </a:rPr>
              <a:t>life of the </a:t>
            </a:r>
            <a:r>
              <a:rPr sz="1000" spc="-10" dirty="0">
                <a:latin typeface="Arial MT"/>
                <a:cs typeface="Arial MT"/>
              </a:rPr>
              <a:t>developer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easy.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found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time”,</a:t>
            </a:r>
            <a:r>
              <a:rPr sz="1000" spc="-10" dirty="0">
                <a:latin typeface="Arial MT"/>
                <a:cs typeface="Arial MT"/>
              </a:rPr>
              <a:t> 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delayed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till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end, </a:t>
            </a:r>
            <a:r>
              <a:rPr sz="1000" spc="-5" dirty="0">
                <a:latin typeface="Arial MT"/>
                <a:cs typeface="Arial MT"/>
              </a:rPr>
              <a:t> then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entire module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fail.</a:t>
            </a:r>
            <a:endParaRPr sz="1000">
              <a:latin typeface="Arial MT"/>
              <a:cs typeface="Arial MT"/>
            </a:endParaRPr>
          </a:p>
          <a:p>
            <a:pPr marL="469900" marR="920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helps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better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help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developer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during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initial phase of development. Unit testing </a:t>
            </a:r>
            <a:r>
              <a:rPr sz="1000" dirty="0">
                <a:latin typeface="Arial MT"/>
                <a:cs typeface="Arial MT"/>
              </a:rPr>
              <a:t>makes </a:t>
            </a:r>
            <a:r>
              <a:rPr sz="1000" spc="-5" dirty="0">
                <a:latin typeface="Arial MT"/>
                <a:cs typeface="Arial MT"/>
              </a:rPr>
              <a:t>designs better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drastically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reduce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debugging.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Unit testing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save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5" dirty="0">
                <a:latin typeface="Arial MT"/>
                <a:cs typeface="Arial MT"/>
              </a:rPr>
              <a:t>later: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understand this concept, let us consider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example.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small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piece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testing.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-5" dirty="0">
                <a:latin typeface="Arial MT"/>
                <a:cs typeface="Arial MT"/>
              </a:rPr>
              <a:t> identify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fail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tricky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situation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error.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fix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continue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development.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already </a:t>
            </a:r>
            <a:r>
              <a:rPr sz="1000" spc="-5" dirty="0">
                <a:latin typeface="Arial MT"/>
                <a:cs typeface="Arial MT"/>
              </a:rPr>
              <a:t>fixed the bug, there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little </a:t>
            </a:r>
            <a:r>
              <a:rPr sz="1000" spc="-5" dirty="0">
                <a:latin typeface="Arial MT"/>
                <a:cs typeface="Arial MT"/>
              </a:rPr>
              <a:t>chance that the module might fail.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“Hence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test</a:t>
            </a:r>
            <a:r>
              <a:rPr sz="1000" spc="-10" dirty="0">
                <a:latin typeface="Arial MT"/>
                <a:cs typeface="Arial MT"/>
              </a:rPr>
              <a:t> driven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development approach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beneficial”.</a:t>
            </a:r>
            <a:endParaRPr sz="1000">
              <a:latin typeface="Arial MT"/>
              <a:cs typeface="Arial MT"/>
            </a:endParaRPr>
          </a:p>
          <a:p>
            <a:pPr marL="469900" marR="1651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Unit testing provides </a:t>
            </a:r>
            <a:r>
              <a:rPr sz="1000" dirty="0">
                <a:latin typeface="Arial MT"/>
                <a:cs typeface="Arial MT"/>
              </a:rPr>
              <a:t>immediate </a:t>
            </a:r>
            <a:r>
              <a:rPr sz="1000" spc="-5" dirty="0">
                <a:latin typeface="Arial MT"/>
                <a:cs typeface="Arial MT"/>
              </a:rPr>
              <a:t>feedback on the code: </a:t>
            </a:r>
            <a:r>
              <a:rPr sz="100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developer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critical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module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 that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point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 </a:t>
            </a:r>
            <a:r>
              <a:rPr sz="1000" dirty="0">
                <a:latin typeface="Arial MT"/>
                <a:cs typeface="Arial MT"/>
              </a:rPr>
              <a:t>immediate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feedback.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 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wait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till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code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becomes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works.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Overall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activity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benefits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developer.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71413" y="8820498"/>
            <a:ext cx="6318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14-</a:t>
            </a:r>
            <a:fld id="{81D60167-4931-47E6-BA6A-407CBD079E47}" type="slidenum">
              <a:rPr sz="1000" spc="-5" dirty="0">
                <a:latin typeface="Arial MT"/>
                <a:cs typeface="Arial MT"/>
              </a:rPr>
              <a:t>6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9455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Arial MT"/>
                <a:cs typeface="Arial MT"/>
              </a:rPr>
              <a:t>Why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JUnit?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Framework:</a:t>
            </a:r>
            <a:endParaRPr sz="1000">
              <a:latin typeface="Arial MT"/>
              <a:cs typeface="Arial MT"/>
            </a:endParaRPr>
          </a:p>
          <a:p>
            <a:pPr marL="12700" marR="5251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After </a:t>
            </a:r>
            <a:r>
              <a:rPr sz="1000" spc="-10" dirty="0">
                <a:latin typeface="Arial MT"/>
                <a:cs typeface="Arial MT"/>
              </a:rPr>
              <a:t>having </a:t>
            </a:r>
            <a:r>
              <a:rPr sz="1000" spc="-5" dirty="0">
                <a:latin typeface="Arial MT"/>
                <a:cs typeface="Arial MT"/>
              </a:rPr>
              <a:t>understood the need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Unit testing, there is a requirement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understand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to do Unit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testing.</a:t>
            </a:r>
            <a:endParaRPr sz="1000">
              <a:latin typeface="Arial MT"/>
              <a:cs typeface="Arial MT"/>
            </a:endParaRPr>
          </a:p>
          <a:p>
            <a:pPr marL="12700" marR="177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Mostly the Unit Testing done by the </a:t>
            </a:r>
            <a:r>
              <a:rPr sz="1000" spc="-10" dirty="0">
                <a:latin typeface="Arial MT"/>
                <a:cs typeface="Arial MT"/>
              </a:rPr>
              <a:t>developers is </a:t>
            </a:r>
            <a:r>
              <a:rPr sz="1000" spc="-5" dirty="0">
                <a:latin typeface="Arial MT"/>
                <a:cs typeface="Arial MT"/>
              </a:rPr>
              <a:t>ad hoc.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tests done </a:t>
            </a:r>
            <a:r>
              <a:rPr sz="1000" spc="-10" dirty="0">
                <a:latin typeface="Arial MT"/>
                <a:cs typeface="Arial MT"/>
              </a:rPr>
              <a:t>in this </a:t>
            </a:r>
            <a:r>
              <a:rPr sz="1000" spc="-5" dirty="0">
                <a:latin typeface="Arial MT"/>
                <a:cs typeface="Arial MT"/>
              </a:rPr>
              <a:t> manner are not put across in code at </a:t>
            </a:r>
            <a:r>
              <a:rPr sz="1000" spc="-10" dirty="0">
                <a:latin typeface="Arial MT"/>
                <a:cs typeface="Arial MT"/>
              </a:rPr>
              <a:t>all. </a:t>
            </a:r>
            <a:r>
              <a:rPr sz="1000" spc="-5" dirty="0">
                <a:latin typeface="Arial MT"/>
                <a:cs typeface="Arial MT"/>
              </a:rPr>
              <a:t>If at all they are put up, then they 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 </a:t>
            </a:r>
            <a:r>
              <a:rPr sz="1000" spc="-5" dirty="0">
                <a:latin typeface="Arial MT"/>
                <a:cs typeface="Arial MT"/>
              </a:rPr>
              <a:t>in such a manner that they cannot be reused in future. If they can be used 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future, then </a:t>
            </a:r>
            <a:r>
              <a:rPr sz="1000" spc="-10" dirty="0">
                <a:latin typeface="Arial MT"/>
                <a:cs typeface="Arial MT"/>
              </a:rPr>
              <a:t>typically </a:t>
            </a:r>
            <a:r>
              <a:rPr sz="1000" spc="-5" dirty="0">
                <a:latin typeface="Arial MT"/>
                <a:cs typeface="Arial MT"/>
              </a:rPr>
              <a:t>they </a:t>
            </a:r>
            <a:r>
              <a:rPr sz="1000" dirty="0">
                <a:latin typeface="Arial MT"/>
                <a:cs typeface="Arial MT"/>
              </a:rPr>
              <a:t>might </a:t>
            </a:r>
            <a:r>
              <a:rPr sz="1000" spc="-5" dirty="0">
                <a:latin typeface="Arial MT"/>
                <a:cs typeface="Arial MT"/>
              </a:rPr>
              <a:t>be reproduced differently every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5" dirty="0">
                <a:latin typeface="Arial MT"/>
                <a:cs typeface="Arial MT"/>
              </a:rPr>
              <a:t>they are used.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“Hence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said </a:t>
            </a:r>
            <a:r>
              <a:rPr sz="1000" spc="-10" dirty="0">
                <a:latin typeface="Arial MT"/>
                <a:cs typeface="Arial MT"/>
              </a:rPr>
              <a:t>that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10" dirty="0">
                <a:latin typeface="Arial MT"/>
                <a:cs typeface="Arial MT"/>
              </a:rPr>
              <a:t> without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framework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difficult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reproduce”.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With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help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 </a:t>
            </a:r>
            <a:r>
              <a:rPr sz="1000" dirty="0">
                <a:latin typeface="Arial MT"/>
                <a:cs typeface="Arial MT"/>
              </a:rPr>
              <a:t>framework,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tests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 documented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reproduced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manner,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whenever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71413" y="8820498"/>
            <a:ext cx="6318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14-</a:t>
            </a:r>
            <a:fld id="{81D60167-4931-47E6-BA6A-407CBD079E47}" type="slidenum">
              <a:rPr sz="1000" spc="-5" dirty="0">
                <a:latin typeface="Arial MT"/>
                <a:cs typeface="Arial MT"/>
              </a:rPr>
              <a:t>7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4480941"/>
            <a:ext cx="464312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36975" algn="just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Arial MT"/>
                <a:cs typeface="Arial MT"/>
              </a:rPr>
              <a:t>W</a:t>
            </a:r>
            <a:r>
              <a:rPr sz="1000" spc="-5" dirty="0">
                <a:latin typeface="Arial MT"/>
                <a:cs typeface="Arial MT"/>
              </a:rPr>
              <a:t>hy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</a:t>
            </a:r>
            <a:r>
              <a:rPr sz="1000" spc="-5" dirty="0">
                <a:latin typeface="Arial MT"/>
                <a:cs typeface="Arial MT"/>
              </a:rPr>
              <a:t>Un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t?  </a:t>
            </a:r>
            <a:r>
              <a:rPr sz="1000" spc="5" dirty="0">
                <a:latin typeface="Arial MT"/>
                <a:cs typeface="Arial MT"/>
              </a:rPr>
              <a:t>What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JUnit?</a:t>
            </a:r>
            <a:endParaRPr sz="1000">
              <a:latin typeface="Arial MT"/>
              <a:cs typeface="Arial MT"/>
            </a:endParaRPr>
          </a:p>
          <a:p>
            <a:pPr marL="12700" marR="125095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JUnit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an open source, software testing framework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Java </a:t>
            </a:r>
            <a:r>
              <a:rPr sz="1000" spc="-10" dirty="0">
                <a:latin typeface="Arial MT"/>
                <a:cs typeface="Arial MT"/>
              </a:rPr>
              <a:t>developed </a:t>
            </a:r>
            <a:r>
              <a:rPr sz="1000" spc="-5" dirty="0">
                <a:latin typeface="Arial MT"/>
                <a:cs typeface="Arial MT"/>
              </a:rPr>
              <a:t>by Kent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Beck and Erich </a:t>
            </a:r>
            <a:r>
              <a:rPr sz="1000" dirty="0">
                <a:latin typeface="Arial MT"/>
                <a:cs typeface="Arial MT"/>
              </a:rPr>
              <a:t>Gamma. </a:t>
            </a:r>
            <a:r>
              <a:rPr sz="1000" spc="-5" dirty="0">
                <a:latin typeface="Arial MT"/>
                <a:cs typeface="Arial MT"/>
              </a:rPr>
              <a:t>JUnit </a:t>
            </a:r>
            <a:r>
              <a:rPr sz="1000" spc="-10" dirty="0">
                <a:latin typeface="Arial MT"/>
                <a:cs typeface="Arial MT"/>
              </a:rPr>
              <a:t>allows developers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Unit test cases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15" dirty="0">
                <a:latin typeface="Arial MT"/>
                <a:cs typeface="Arial MT"/>
              </a:rPr>
              <a:t>your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library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jar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file.</a:t>
            </a:r>
            <a:endParaRPr sz="1000">
              <a:latin typeface="Arial MT"/>
              <a:cs typeface="Arial MT"/>
            </a:endParaRPr>
          </a:p>
          <a:p>
            <a:pPr marL="12700" marR="29209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JUnit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not an automated testing tool.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developer </a:t>
            </a:r>
            <a:r>
              <a:rPr sz="1000" spc="-5" dirty="0">
                <a:latin typeface="Arial MT"/>
                <a:cs typeface="Arial MT"/>
              </a:rPr>
              <a:t>has to </a:t>
            </a:r>
            <a:r>
              <a:rPr sz="1000" spc="-10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the test files 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execute. JUnit </a:t>
            </a:r>
            <a:r>
              <a:rPr sz="1000" dirty="0">
                <a:latin typeface="Arial MT"/>
                <a:cs typeface="Arial MT"/>
              </a:rPr>
              <a:t>offers some </a:t>
            </a:r>
            <a:r>
              <a:rPr sz="1000" spc="-5" dirty="0">
                <a:latin typeface="Arial MT"/>
                <a:cs typeface="Arial MT"/>
              </a:rPr>
              <a:t>support </a:t>
            </a:r>
            <a:r>
              <a:rPr sz="1000" dirty="0">
                <a:latin typeface="Arial MT"/>
                <a:cs typeface="Arial MT"/>
              </a:rPr>
              <a:t>so </a:t>
            </a:r>
            <a:r>
              <a:rPr sz="1000" spc="-5" dirty="0">
                <a:latin typeface="Arial MT"/>
                <a:cs typeface="Arial MT"/>
              </a:rPr>
              <a:t>that the </a:t>
            </a:r>
            <a:r>
              <a:rPr sz="1000" spc="-10" dirty="0">
                <a:latin typeface="Arial MT"/>
                <a:cs typeface="Arial MT"/>
              </a:rPr>
              <a:t>developer </a:t>
            </a:r>
            <a:r>
              <a:rPr sz="1000" spc="-5" dirty="0">
                <a:latin typeface="Arial MT"/>
                <a:cs typeface="Arial MT"/>
              </a:rPr>
              <a:t>can easily </a:t>
            </a:r>
            <a:r>
              <a:rPr sz="1000" spc="-10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test files.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includes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tool</a:t>
            </a:r>
            <a:r>
              <a:rPr sz="1000" spc="-10" dirty="0">
                <a:latin typeface="Arial MT"/>
                <a:cs typeface="Arial MT"/>
              </a:rPr>
              <a:t> 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 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work.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expressing</a:t>
            </a:r>
            <a:r>
              <a:rPr sz="1000" spc="-15" dirty="0">
                <a:latin typeface="Arial MT"/>
                <a:cs typeface="Arial MT"/>
              </a:rPr>
              <a:t> your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intentions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code,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test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runners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verify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behaves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according 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intentions.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71413" y="8820498"/>
            <a:ext cx="6318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14-</a:t>
            </a:r>
            <a:fld id="{81D60167-4931-47E6-BA6A-407CBD079E47}" type="slidenum">
              <a:rPr sz="1000" spc="-5" dirty="0">
                <a:latin typeface="Arial MT"/>
                <a:cs typeface="Arial MT"/>
              </a:rPr>
              <a:t>8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405" y="191769"/>
            <a:ext cx="147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Junit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1413" y="8808516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g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-10" dirty="0">
                <a:latin typeface="Arial MT"/>
                <a:cs typeface="Arial MT"/>
              </a:rPr>
              <a:t>4</a:t>
            </a:r>
            <a:r>
              <a:rPr sz="1000" spc="-5" dirty="0">
                <a:latin typeface="Arial MT"/>
                <a:cs typeface="Arial MT"/>
              </a:rPr>
              <a:t>-9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998" y="4480940"/>
            <a:ext cx="471932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982720">
              <a:lnSpc>
                <a:spcPct val="100000"/>
              </a:lnSpc>
              <a:spcBef>
                <a:spcPts val="105"/>
              </a:spcBef>
            </a:pPr>
            <a:r>
              <a:rPr sz="800" spc="20" dirty="0">
                <a:latin typeface="Arial MT"/>
                <a:cs typeface="Arial MT"/>
              </a:rPr>
              <a:t>W</a:t>
            </a:r>
            <a:r>
              <a:rPr sz="800" spc="-5" dirty="0">
                <a:latin typeface="Arial MT"/>
                <a:cs typeface="Arial MT"/>
              </a:rPr>
              <a:t>h</a:t>
            </a:r>
            <a:r>
              <a:rPr sz="800" dirty="0">
                <a:latin typeface="Arial MT"/>
                <a:cs typeface="Arial MT"/>
              </a:rPr>
              <a:t>y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</a:t>
            </a:r>
            <a:r>
              <a:rPr sz="800" dirty="0">
                <a:latin typeface="Arial MT"/>
                <a:cs typeface="Arial MT"/>
              </a:rPr>
              <a:t>se J</a:t>
            </a:r>
            <a:r>
              <a:rPr sz="800" spc="-5" dirty="0">
                <a:latin typeface="Arial MT"/>
                <a:cs typeface="Arial MT"/>
              </a:rPr>
              <a:t>Un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10" dirty="0">
                <a:latin typeface="Arial MT"/>
                <a:cs typeface="Arial MT"/>
              </a:rPr>
              <a:t>t</a:t>
            </a:r>
            <a:r>
              <a:rPr sz="800" dirty="0">
                <a:latin typeface="Arial MT"/>
                <a:cs typeface="Arial MT"/>
              </a:rPr>
              <a:t>?  </a:t>
            </a:r>
            <a:r>
              <a:rPr sz="800" spc="5" dirty="0">
                <a:latin typeface="Arial MT"/>
                <a:cs typeface="Arial MT"/>
              </a:rPr>
              <a:t>Why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JUnit?</a:t>
            </a:r>
            <a:endParaRPr sz="800">
              <a:latin typeface="Arial MT"/>
              <a:cs typeface="Arial MT"/>
            </a:endParaRPr>
          </a:p>
          <a:p>
            <a:pPr marL="12700" marR="181610" algn="just">
              <a:lnSpc>
                <a:spcPct val="100000"/>
              </a:lnSpc>
            </a:pPr>
            <a:r>
              <a:rPr sz="800" spc="-5" dirty="0">
                <a:latin typeface="Arial MT"/>
                <a:cs typeface="Arial MT"/>
              </a:rPr>
              <a:t>Many developers will agree </a:t>
            </a:r>
            <a:r>
              <a:rPr sz="800" dirty="0">
                <a:latin typeface="Arial MT"/>
                <a:cs typeface="Arial MT"/>
              </a:rPr>
              <a:t>to the fact </a:t>
            </a:r>
            <a:r>
              <a:rPr sz="800" spc="-5" dirty="0">
                <a:latin typeface="Arial MT"/>
                <a:cs typeface="Arial MT"/>
              </a:rPr>
              <a:t>that </a:t>
            </a:r>
            <a:r>
              <a:rPr sz="800" dirty="0">
                <a:latin typeface="Arial MT"/>
                <a:cs typeface="Arial MT"/>
              </a:rPr>
              <a:t>the </a:t>
            </a:r>
            <a:r>
              <a:rPr sz="800" spc="-5" dirty="0">
                <a:latin typeface="Arial MT"/>
                <a:cs typeface="Arial MT"/>
              </a:rPr>
              <a:t>code should be </a:t>
            </a:r>
            <a:r>
              <a:rPr sz="800" dirty="0">
                <a:latin typeface="Arial MT"/>
                <a:cs typeface="Arial MT"/>
              </a:rPr>
              <a:t>tested </a:t>
            </a:r>
            <a:r>
              <a:rPr sz="800" spc="-5" dirty="0">
                <a:latin typeface="Arial MT"/>
                <a:cs typeface="Arial MT"/>
              </a:rPr>
              <a:t>before </a:t>
            </a:r>
            <a:r>
              <a:rPr sz="800" dirty="0">
                <a:latin typeface="Arial MT"/>
                <a:cs typeface="Arial MT"/>
              </a:rPr>
              <a:t>it is </a:t>
            </a:r>
            <a:r>
              <a:rPr sz="800" spc="-5" dirty="0">
                <a:latin typeface="Arial MT"/>
                <a:cs typeface="Arial MT"/>
              </a:rPr>
              <a:t>delivered. </a:t>
            </a:r>
            <a:r>
              <a:rPr sz="800" spc="15" dirty="0">
                <a:latin typeface="Arial MT"/>
                <a:cs typeface="Arial MT"/>
              </a:rPr>
              <a:t>We </a:t>
            </a:r>
            <a:r>
              <a:rPr sz="800" spc="-5" dirty="0">
                <a:latin typeface="Arial MT"/>
                <a:cs typeface="Arial MT"/>
              </a:rPr>
              <a:t>have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already seen </a:t>
            </a:r>
            <a:r>
              <a:rPr sz="800" dirty="0">
                <a:latin typeface="Arial MT"/>
                <a:cs typeface="Arial MT"/>
              </a:rPr>
              <a:t>the </a:t>
            </a:r>
            <a:r>
              <a:rPr sz="800" spc="-5" dirty="0">
                <a:latin typeface="Arial MT"/>
                <a:cs typeface="Arial MT"/>
              </a:rPr>
              <a:t>reasons </a:t>
            </a:r>
            <a:r>
              <a:rPr sz="800" spc="-10" dirty="0">
                <a:latin typeface="Arial MT"/>
                <a:cs typeface="Arial MT"/>
              </a:rPr>
              <a:t>why </a:t>
            </a:r>
            <a:r>
              <a:rPr sz="800" dirty="0">
                <a:latin typeface="Arial MT"/>
                <a:cs typeface="Arial MT"/>
              </a:rPr>
              <a:t>a testing </a:t>
            </a:r>
            <a:r>
              <a:rPr sz="800" spc="-5" dirty="0">
                <a:latin typeface="Arial MT"/>
                <a:cs typeface="Arial MT"/>
              </a:rPr>
              <a:t>framework should be used. However, </a:t>
            </a:r>
            <a:r>
              <a:rPr sz="800" dirty="0">
                <a:latin typeface="Arial MT"/>
                <a:cs typeface="Arial MT"/>
              </a:rPr>
              <a:t>it is also </a:t>
            </a:r>
            <a:r>
              <a:rPr sz="800" spc="-5" dirty="0">
                <a:latin typeface="Arial MT"/>
                <a:cs typeface="Arial MT"/>
              </a:rPr>
              <a:t>necessary </a:t>
            </a:r>
            <a:r>
              <a:rPr sz="800" dirty="0">
                <a:latin typeface="Arial MT"/>
                <a:cs typeface="Arial MT"/>
              </a:rPr>
              <a:t>to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understand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why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should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used.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Some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reasons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are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defined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below:</a:t>
            </a:r>
            <a:endParaRPr sz="800">
              <a:latin typeface="Arial MT"/>
              <a:cs typeface="Arial MT"/>
            </a:endParaRPr>
          </a:p>
          <a:p>
            <a:pPr marL="469900" marR="90805">
              <a:lnSpc>
                <a:spcPct val="100000"/>
              </a:lnSpc>
            </a:pP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allows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you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write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faster</a:t>
            </a:r>
            <a:r>
              <a:rPr sz="800" spc="-5" dirty="0">
                <a:latin typeface="Arial MT"/>
                <a:cs typeface="Arial MT"/>
              </a:rPr>
              <a:t> while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increasing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quality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stability: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Using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JUnit,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developer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spends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less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time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debugging,</a:t>
            </a:r>
            <a:r>
              <a:rPr sz="800" spc="5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confidently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makes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changes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code.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With 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constant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testing, </a:t>
            </a:r>
            <a:r>
              <a:rPr sz="800" spc="-5" dirty="0">
                <a:latin typeface="Arial MT"/>
                <a:cs typeface="Arial MT"/>
              </a:rPr>
              <a:t>any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new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functionality </a:t>
            </a:r>
            <a:r>
              <a:rPr sz="800" spc="-5" dirty="0">
                <a:latin typeface="Arial MT"/>
                <a:cs typeface="Arial MT"/>
              </a:rPr>
              <a:t>that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added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verified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for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whether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it is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working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not.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Hence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developer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can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more</a:t>
            </a:r>
            <a:r>
              <a:rPr sz="800" spc="-5" dirty="0">
                <a:latin typeface="Arial MT"/>
                <a:cs typeface="Arial MT"/>
              </a:rPr>
              <a:t> positive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about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adding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new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features,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because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developer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now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knows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it is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less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likely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fail. If 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bug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detected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while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running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tests,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then </a:t>
            </a:r>
            <a:r>
              <a:rPr sz="800" spc="-20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 </a:t>
            </a:r>
            <a:r>
              <a:rPr sz="800" spc="-5" dirty="0">
                <a:latin typeface="Arial MT"/>
                <a:cs typeface="Arial MT"/>
              </a:rPr>
              <a:t>source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fresh </a:t>
            </a:r>
            <a:r>
              <a:rPr sz="800" dirty="0">
                <a:latin typeface="Arial MT"/>
                <a:cs typeface="Arial MT"/>
              </a:rPr>
              <a:t>in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your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mind,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so the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bug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easily </a:t>
            </a:r>
            <a:r>
              <a:rPr sz="800" spc="-5" dirty="0">
                <a:latin typeface="Arial MT"/>
                <a:cs typeface="Arial MT"/>
              </a:rPr>
              <a:t>found.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Also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 </a:t>
            </a:r>
            <a:r>
              <a:rPr sz="800" spc="-5" dirty="0">
                <a:latin typeface="Arial MT"/>
                <a:cs typeface="Arial MT"/>
              </a:rPr>
              <a:t>written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JUnit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help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you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write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fast</a:t>
            </a:r>
            <a:r>
              <a:rPr sz="800" spc="-5" dirty="0">
                <a:latin typeface="Arial MT"/>
                <a:cs typeface="Arial MT"/>
              </a:rPr>
              <a:t> pace,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identify</a:t>
            </a:r>
            <a:r>
              <a:rPr sz="800" spc="-5" dirty="0">
                <a:latin typeface="Arial MT"/>
                <a:cs typeface="Arial MT"/>
              </a:rPr>
              <a:t> defects</a:t>
            </a:r>
            <a:r>
              <a:rPr sz="800" dirty="0">
                <a:latin typeface="Arial MT"/>
                <a:cs typeface="Arial MT"/>
              </a:rPr>
              <a:t> quickly.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Writing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r>
              <a:rPr sz="800" spc="-5" dirty="0">
                <a:latin typeface="Arial MT"/>
                <a:cs typeface="Arial MT"/>
              </a:rPr>
              <a:t> builds</a:t>
            </a:r>
            <a:r>
              <a:rPr sz="800" dirty="0">
                <a:latin typeface="Arial MT"/>
                <a:cs typeface="Arial MT"/>
              </a:rPr>
              <a:t> the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stability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code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ensures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that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any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changes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are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made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are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working.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As 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result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 </a:t>
            </a:r>
            <a:r>
              <a:rPr sz="800" dirty="0">
                <a:latin typeface="Arial MT"/>
                <a:cs typeface="Arial MT"/>
              </a:rPr>
              <a:t> the</a:t>
            </a:r>
            <a:r>
              <a:rPr sz="800" spc="-5" dirty="0">
                <a:latin typeface="Arial MT"/>
                <a:cs typeface="Arial MT"/>
              </a:rPr>
              <a:t> change,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there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no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effect</a:t>
            </a:r>
            <a:r>
              <a:rPr sz="800" spc="-5" dirty="0">
                <a:latin typeface="Arial MT"/>
                <a:cs typeface="Arial MT"/>
              </a:rPr>
              <a:t> on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software.</a:t>
            </a:r>
            <a:endParaRPr sz="800">
              <a:latin typeface="Arial MT"/>
              <a:cs typeface="Arial MT"/>
            </a:endParaRPr>
          </a:p>
          <a:p>
            <a:pPr marL="469900" marR="123825">
              <a:lnSpc>
                <a:spcPct val="100000"/>
              </a:lnSpc>
            </a:pP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simple,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elegant,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inexpensive: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“Simplicity”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keyword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while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writing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test.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Developers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should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not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find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it </a:t>
            </a:r>
            <a:r>
              <a:rPr sz="800" spc="5" dirty="0">
                <a:latin typeface="Arial MT"/>
                <a:cs typeface="Arial MT"/>
              </a:rPr>
              <a:t>time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consuming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</a:t>
            </a:r>
            <a:r>
              <a:rPr sz="800" dirty="0">
                <a:latin typeface="Arial MT"/>
                <a:cs typeface="Arial MT"/>
              </a:rPr>
              <a:t> difficult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write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tests.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With</a:t>
            </a:r>
            <a:r>
              <a:rPr sz="800" dirty="0">
                <a:latin typeface="Arial MT"/>
                <a:cs typeface="Arial MT"/>
              </a:rPr>
              <a:t> JUnit, the TDD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can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followed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very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easily.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It is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simple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easy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put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practice. </a:t>
            </a:r>
            <a:r>
              <a:rPr sz="800" spc="-5" dirty="0">
                <a:latin typeface="Arial MT"/>
                <a:cs typeface="Arial MT"/>
              </a:rPr>
              <a:t>Developers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can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incrementally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write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as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increment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their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code.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 </a:t>
            </a:r>
            <a:r>
              <a:rPr sz="800" spc="-5" dirty="0">
                <a:latin typeface="Arial MT"/>
                <a:cs typeface="Arial MT"/>
              </a:rPr>
              <a:t>are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such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can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executed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easily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frequently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it</a:t>
            </a:r>
            <a:r>
              <a:rPr sz="800" spc="-5" dirty="0">
                <a:latin typeface="Arial MT"/>
                <a:cs typeface="Arial MT"/>
              </a:rPr>
              <a:t> does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not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disturb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development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process. </a:t>
            </a:r>
            <a:r>
              <a:rPr sz="800" dirty="0">
                <a:latin typeface="Arial MT"/>
                <a:cs typeface="Arial MT"/>
              </a:rPr>
              <a:t>This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framework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offers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cheap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way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testing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since it is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open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source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freely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downloadable </a:t>
            </a:r>
            <a:r>
              <a:rPr sz="800" spc="-20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ware.</a:t>
            </a:r>
            <a:endParaRPr sz="8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check </a:t>
            </a:r>
            <a:r>
              <a:rPr sz="800" spc="-5" dirty="0">
                <a:latin typeface="Arial MT"/>
                <a:cs typeface="Arial MT"/>
              </a:rPr>
              <a:t>their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own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result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provide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feedback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immediately: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Manual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Unit</a:t>
            </a:r>
            <a:r>
              <a:rPr sz="800" dirty="0">
                <a:latin typeface="Arial MT"/>
                <a:cs typeface="Arial MT"/>
              </a:rPr>
              <a:t> testing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tedious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task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obviously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it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is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time </a:t>
            </a:r>
            <a:r>
              <a:rPr sz="800" dirty="0">
                <a:latin typeface="Arial MT"/>
                <a:cs typeface="Arial MT"/>
              </a:rPr>
              <a:t>consuming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compare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expected</a:t>
            </a:r>
            <a:r>
              <a:rPr sz="800" spc="7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actual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result.</a:t>
            </a:r>
            <a:r>
              <a:rPr sz="800" dirty="0">
                <a:latin typeface="Arial MT"/>
                <a:cs typeface="Arial MT"/>
              </a:rPr>
              <a:t> As 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result,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developers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tend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do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away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with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Unit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testing.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 can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run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easily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they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check </a:t>
            </a:r>
            <a:r>
              <a:rPr sz="800" spc="-5" dirty="0">
                <a:latin typeface="Arial MT"/>
                <a:cs typeface="Arial MT"/>
              </a:rPr>
              <a:t>their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own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results.</a:t>
            </a:r>
            <a:r>
              <a:rPr sz="800" dirty="0">
                <a:latin typeface="Arial MT"/>
                <a:cs typeface="Arial MT"/>
              </a:rPr>
              <a:t> The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developer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immediately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gets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feedback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if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 </a:t>
            </a:r>
            <a:r>
              <a:rPr sz="800" spc="-5" dirty="0">
                <a:latin typeface="Arial MT"/>
                <a:cs typeface="Arial MT"/>
              </a:rPr>
              <a:t>have </a:t>
            </a:r>
            <a:r>
              <a:rPr sz="800" spc="-204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passed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failed.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Hence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any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manual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intervention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not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required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while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executing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tests.</a:t>
            </a:r>
            <a:endParaRPr sz="800">
              <a:latin typeface="Arial MT"/>
              <a:cs typeface="Arial MT"/>
            </a:endParaRPr>
          </a:p>
          <a:p>
            <a:pPr marL="469900" marR="67310">
              <a:lnSpc>
                <a:spcPct val="100000"/>
              </a:lnSpc>
            </a:pP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put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together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hierarchy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 suites: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 can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organized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into </a:t>
            </a:r>
            <a:r>
              <a:rPr sz="800" spc="-2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suites </a:t>
            </a:r>
            <a:r>
              <a:rPr sz="800" spc="-5" dirty="0">
                <a:latin typeface="Arial MT"/>
                <a:cs typeface="Arial MT"/>
              </a:rPr>
              <a:t>containing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 cases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even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other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 suites. The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composite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behavior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5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JUnit </a:t>
            </a:r>
            <a:r>
              <a:rPr sz="800" dirty="0">
                <a:latin typeface="Arial MT"/>
                <a:cs typeface="Arial MT"/>
              </a:rPr>
              <a:t> tests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allows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you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assemble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collections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automatically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regression</a:t>
            </a:r>
            <a:r>
              <a:rPr sz="800" dirty="0">
                <a:latin typeface="Arial MT"/>
                <a:cs typeface="Arial MT"/>
              </a:rPr>
              <a:t> test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entire </a:t>
            </a:r>
            <a:r>
              <a:rPr sz="800" dirty="0">
                <a:latin typeface="Arial MT"/>
                <a:cs typeface="Arial MT"/>
              </a:rPr>
              <a:t> test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suite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one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go.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You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can also</a:t>
            </a:r>
            <a:r>
              <a:rPr sz="800" spc="-5" dirty="0">
                <a:latin typeface="Arial MT"/>
                <a:cs typeface="Arial MT"/>
              </a:rPr>
              <a:t> run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for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layer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within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suite</a:t>
            </a:r>
            <a:r>
              <a:rPr sz="800" spc="-5" dirty="0">
                <a:latin typeface="Arial MT"/>
                <a:cs typeface="Arial MT"/>
              </a:rPr>
              <a:t> hierarchy.</a:t>
            </a:r>
            <a:endParaRPr sz="800">
              <a:latin typeface="Arial MT"/>
              <a:cs typeface="Arial MT"/>
            </a:endParaRPr>
          </a:p>
          <a:p>
            <a:pPr marL="640715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(Test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Suites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will be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covered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later in</a:t>
            </a:r>
            <a:r>
              <a:rPr sz="800" spc="-5" dirty="0">
                <a:latin typeface="Arial MT"/>
                <a:cs typeface="Arial MT"/>
              </a:rPr>
              <a:t> detail)</a:t>
            </a:r>
            <a:endParaRPr sz="800">
              <a:latin typeface="Arial MT"/>
              <a:cs typeface="Arial MT"/>
            </a:endParaRPr>
          </a:p>
          <a:p>
            <a:pPr marL="469900" marR="57150">
              <a:lnSpc>
                <a:spcPct val="100000"/>
              </a:lnSpc>
            </a:pPr>
            <a:r>
              <a:rPr sz="800" spc="-5" dirty="0">
                <a:latin typeface="Arial MT"/>
                <a:cs typeface="Arial MT"/>
              </a:rPr>
              <a:t>JUnit</a:t>
            </a:r>
            <a:r>
              <a:rPr sz="800" dirty="0">
                <a:latin typeface="Arial MT"/>
                <a:cs typeface="Arial MT"/>
              </a:rPr>
              <a:t> tests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are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written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Java: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Testing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Java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software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using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Java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forms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“seamless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bond”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between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code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under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test.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become </a:t>
            </a:r>
            <a:r>
              <a:rPr sz="800" spc="-5" dirty="0">
                <a:latin typeface="Arial MT"/>
                <a:cs typeface="Arial MT"/>
              </a:rPr>
              <a:t>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extension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overall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software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code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can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refactored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from</a:t>
            </a:r>
            <a:r>
              <a:rPr sz="800" dirty="0">
                <a:latin typeface="Arial MT"/>
                <a:cs typeface="Arial MT"/>
              </a:rPr>
              <a:t> the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into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software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under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test. The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Java</a:t>
            </a:r>
            <a:r>
              <a:rPr sz="800" dirty="0">
                <a:latin typeface="Arial MT"/>
                <a:cs typeface="Arial MT"/>
              </a:rPr>
              <a:t> compiler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helps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testing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process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by</a:t>
            </a:r>
            <a:r>
              <a:rPr sz="800" dirty="0">
                <a:latin typeface="Arial MT"/>
                <a:cs typeface="Arial MT"/>
              </a:rPr>
              <a:t> performing static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syntax</a:t>
            </a:r>
            <a:r>
              <a:rPr sz="800" dirty="0">
                <a:latin typeface="Arial MT"/>
                <a:cs typeface="Arial MT"/>
              </a:rPr>
              <a:t> checking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unit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tests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3198" y="8748776"/>
            <a:ext cx="31095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ensuring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that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software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interface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contracts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are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being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obeyed.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4774</Words>
  <Application>Microsoft Office PowerPoint</Application>
  <PresentationFormat>Custom</PresentationFormat>
  <Paragraphs>254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2</cp:revision>
  <dcterms:created xsi:type="dcterms:W3CDTF">2022-03-18T11:36:57Z</dcterms:created>
  <dcterms:modified xsi:type="dcterms:W3CDTF">2022-03-18T11:42:50Z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2022-03-18T00:00:00Z</vt:filetime>
  </property>
</Properties>
</file>