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3EA-A27D-4E3D-8E19-6010E2317C51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C61E-21CE-4938-8795-351249606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52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B0A13-DC65-433E-B743-9AF2D45B7F2E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682-35F5-4BD5-8EA3-C964EC58B4D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A084-8F23-44D7-A434-27910252611D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08172-1E38-4F0A-9F92-A69CEAA3D141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BE16-A888-48D5-94B2-A7E96E29CBE8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D679-9346-4786-BD69-19A6CED70B0F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4D332-F45E-4930-AF8D-C9942ED493AE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CA714-CA61-4E3B-BD95-07BF4E288428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9D3F-8C48-4367-9317-10375D2682A8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E2DD8-C3F9-4EB9-B1FA-ADC2E4B0405E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7031-00A4-47E5-8A23-21451D083566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8C6F48-9DF9-4AF7-9210-A23484E905E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5" smtClean="0"/>
              <a:t> </a:t>
            </a:r>
            <a:r>
              <a:rPr lang="en-US" smtClean="0"/>
              <a:t>18-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6244" y="2253120"/>
              <a:ext cx="4173638" cy="1399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429641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 Isolated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Mock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frameworks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available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DynaMock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JMock.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this course, </a:t>
            </a:r>
            <a:r>
              <a:rPr sz="1000" spc="-15" dirty="0">
                <a:latin typeface="Arial MT"/>
                <a:cs typeface="Arial MT"/>
              </a:rPr>
              <a:t>we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a simple </a:t>
            </a:r>
            <a:r>
              <a:rPr sz="1000" dirty="0">
                <a:latin typeface="Arial MT"/>
                <a:cs typeface="Arial MT"/>
              </a:rPr>
              <a:t>demo </a:t>
            </a:r>
            <a:r>
              <a:rPr sz="1000" spc="-5" dirty="0">
                <a:latin typeface="Arial MT"/>
                <a:cs typeface="Arial MT"/>
              </a:rPr>
              <a:t>to understand representation of </a:t>
            </a:r>
            <a:r>
              <a:rPr sz="1000" dirty="0">
                <a:latin typeface="Arial MT"/>
                <a:cs typeface="Arial MT"/>
              </a:rPr>
              <a:t>mock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EasyMock.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 go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much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details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EasyMock.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easymock.jar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classpath.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446849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Refer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demo.mock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demo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UserDAO functionality has to be tested. No concrete implementation of this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exist.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15" dirty="0">
                <a:latin typeface="Arial MT"/>
                <a:cs typeface="Arial MT"/>
              </a:rPr>
              <a:t>We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mock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functionality of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UserDAO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depends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 the </a:t>
            </a:r>
            <a:r>
              <a:rPr sz="1000" spc="-10" dirty="0">
                <a:latin typeface="Arial MT"/>
                <a:cs typeface="Arial MT"/>
              </a:rPr>
              <a:t>provided</a:t>
            </a:r>
            <a:r>
              <a:rPr sz="1000" spc="-5" dirty="0">
                <a:latin typeface="Arial MT"/>
                <a:cs typeface="Arial MT"/>
              </a:rPr>
              <a:t> methods.</a:t>
            </a:r>
            <a:endParaRPr sz="1000">
              <a:latin typeface="Arial MT"/>
              <a:cs typeface="Arial MT"/>
            </a:endParaRPr>
          </a:p>
          <a:p>
            <a:pPr marL="469900" marR="825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tells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EasyMock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certain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arguments and return method defines the return </a:t>
            </a:r>
            <a:r>
              <a:rPr sz="1000" spc="-10" dirty="0">
                <a:latin typeface="Arial MT"/>
                <a:cs typeface="Arial MT"/>
              </a:rPr>
              <a:t>value </a:t>
            </a:r>
            <a:r>
              <a:rPr sz="1000" spc="-5" dirty="0">
                <a:latin typeface="Arial MT"/>
                <a:cs typeface="Arial MT"/>
              </a:rPr>
              <a:t>of this method. </a:t>
            </a:r>
            <a:r>
              <a:rPr sz="1000" dirty="0">
                <a:latin typeface="Arial MT"/>
                <a:cs typeface="Arial MT"/>
              </a:rPr>
              <a:t> The </a:t>
            </a:r>
            <a:r>
              <a:rPr sz="1000" spc="-5" dirty="0">
                <a:latin typeface="Arial MT"/>
                <a:cs typeface="Arial MT"/>
              </a:rPr>
              <a:t>replay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needs to be called to </a:t>
            </a:r>
            <a:r>
              <a:rPr sz="1000" spc="5" dirty="0">
                <a:latin typeface="Arial MT"/>
                <a:cs typeface="Arial MT"/>
              </a:rPr>
              <a:t>make </a:t>
            </a:r>
            <a:r>
              <a:rPr sz="1000" dirty="0">
                <a:latin typeface="Arial MT"/>
                <a:cs typeface="Arial MT"/>
              </a:rPr>
              <a:t>mock </a:t>
            </a:r>
            <a:r>
              <a:rPr sz="1000" spc="-5" dirty="0">
                <a:latin typeface="Arial MT"/>
                <a:cs typeface="Arial MT"/>
              </a:rPr>
              <a:t>objects </a:t>
            </a:r>
            <a:r>
              <a:rPr sz="1000" spc="-10" dirty="0">
                <a:latin typeface="Arial MT"/>
                <a:cs typeface="Arial MT"/>
              </a:rPr>
              <a:t>available. 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verify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tells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EasyMock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validate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expected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executed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correct order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62644"/>
              <a:ext cx="4800600" cy="34487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263588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covers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advanced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concepts.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outline: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716280" lvl="1" indent="-247015">
              <a:lnSpc>
                <a:spcPct val="100000"/>
              </a:lnSpc>
              <a:buSzPct val="90000"/>
              <a:buAutoNum type="arabicPeriod"/>
              <a:tabLst>
                <a:tab pos="71691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Advanced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Concetps</a:t>
            </a:r>
            <a:endParaRPr sz="1000">
              <a:latin typeface="Arial MT"/>
              <a:cs typeface="Arial MT"/>
            </a:endParaRPr>
          </a:p>
          <a:p>
            <a:pPr marL="716280" lvl="1" indent="-247015">
              <a:lnSpc>
                <a:spcPct val="100000"/>
              </a:lnSpc>
              <a:spcBef>
                <a:spcPts val="5"/>
              </a:spcBef>
              <a:buSzPct val="90000"/>
              <a:buAutoNum type="arabicPeriod"/>
              <a:tabLst>
                <a:tab pos="71691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62644"/>
              <a:ext cx="4800600" cy="34487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1982" y="5720334"/>
            <a:ext cx="4255135" cy="1249680"/>
          </a:xfrm>
          <a:custGeom>
            <a:avLst/>
            <a:gdLst/>
            <a:ahLst/>
            <a:cxnLst/>
            <a:rect l="l" t="t" r="r" b="b"/>
            <a:pathLst>
              <a:path w="4255135" h="1249679">
                <a:moveTo>
                  <a:pt x="0" y="208279"/>
                </a:moveTo>
                <a:lnTo>
                  <a:pt x="5499" y="160513"/>
                </a:lnTo>
                <a:lnTo>
                  <a:pt x="21164" y="116669"/>
                </a:lnTo>
                <a:lnTo>
                  <a:pt x="45746" y="77997"/>
                </a:lnTo>
                <a:lnTo>
                  <a:pt x="77997" y="45746"/>
                </a:lnTo>
                <a:lnTo>
                  <a:pt x="116669" y="21164"/>
                </a:lnTo>
                <a:lnTo>
                  <a:pt x="160513" y="5499"/>
                </a:lnTo>
                <a:lnTo>
                  <a:pt x="208280" y="0"/>
                </a:lnTo>
                <a:lnTo>
                  <a:pt x="4046728" y="0"/>
                </a:lnTo>
                <a:lnTo>
                  <a:pt x="4094494" y="5499"/>
                </a:lnTo>
                <a:lnTo>
                  <a:pt x="4138338" y="21164"/>
                </a:lnTo>
                <a:lnTo>
                  <a:pt x="4177010" y="45746"/>
                </a:lnTo>
                <a:lnTo>
                  <a:pt x="4209261" y="77997"/>
                </a:lnTo>
                <a:lnTo>
                  <a:pt x="4233843" y="116669"/>
                </a:lnTo>
                <a:lnTo>
                  <a:pt x="4249508" y="160513"/>
                </a:lnTo>
                <a:lnTo>
                  <a:pt x="4255008" y="208279"/>
                </a:lnTo>
                <a:lnTo>
                  <a:pt x="4255008" y="1041399"/>
                </a:lnTo>
                <a:lnTo>
                  <a:pt x="4249508" y="1089166"/>
                </a:lnTo>
                <a:lnTo>
                  <a:pt x="4233843" y="1133010"/>
                </a:lnTo>
                <a:lnTo>
                  <a:pt x="4209261" y="1171682"/>
                </a:lnTo>
                <a:lnTo>
                  <a:pt x="4177010" y="1203933"/>
                </a:lnTo>
                <a:lnTo>
                  <a:pt x="4138338" y="1228515"/>
                </a:lnTo>
                <a:lnTo>
                  <a:pt x="4094494" y="1244180"/>
                </a:lnTo>
                <a:lnTo>
                  <a:pt x="4046728" y="1249679"/>
                </a:lnTo>
                <a:lnTo>
                  <a:pt x="208280" y="1249679"/>
                </a:lnTo>
                <a:lnTo>
                  <a:pt x="160513" y="1244180"/>
                </a:lnTo>
                <a:lnTo>
                  <a:pt x="116669" y="1228515"/>
                </a:lnTo>
                <a:lnTo>
                  <a:pt x="77997" y="1203933"/>
                </a:lnTo>
                <a:lnTo>
                  <a:pt x="45746" y="1171682"/>
                </a:lnTo>
                <a:lnTo>
                  <a:pt x="21164" y="1133010"/>
                </a:lnTo>
                <a:lnTo>
                  <a:pt x="5499" y="1089166"/>
                </a:lnTo>
                <a:lnTo>
                  <a:pt x="0" y="1041399"/>
                </a:lnTo>
                <a:lnTo>
                  <a:pt x="0" y="20827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4717" y="4480941"/>
            <a:ext cx="460502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Composing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Suites: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a software development environment, a collection of test cases that test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software program is called a test suite.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tests in the test suite are normally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related.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example: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mathematical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functionality.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collection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cases.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Prior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version,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test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instance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junit.framework.TestSuite.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looks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 follows: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592455">
              <a:lnSpc>
                <a:spcPct val="100000"/>
              </a:lnSpc>
              <a:spcBef>
                <a:spcPts val="690"/>
              </a:spcBef>
            </a:pP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TestSuite()</a:t>
            </a:r>
            <a:endParaRPr sz="1000">
              <a:latin typeface="Arial MT"/>
              <a:cs typeface="Arial MT"/>
            </a:endParaRPr>
          </a:p>
          <a:p>
            <a:pPr marL="59245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{</a:t>
            </a:r>
            <a:endParaRPr sz="1000">
              <a:latin typeface="Arial MT"/>
              <a:cs typeface="Arial MT"/>
            </a:endParaRPr>
          </a:p>
          <a:p>
            <a:pPr marL="697865" marR="839469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TestSuite RunTests = new TestSuite();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RunTests.addTest(new MyTest("testFirstMethod"));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RunTests.addTest(new MyTest("testSecondMethod"));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RunTests;</a:t>
            </a:r>
            <a:endParaRPr sz="1000">
              <a:latin typeface="Arial MT"/>
              <a:cs typeface="Arial MT"/>
            </a:endParaRPr>
          </a:p>
          <a:p>
            <a:pPr marL="6273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}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Arial MT"/>
              <a:cs typeface="Arial MT"/>
            </a:endParaRPr>
          </a:p>
          <a:p>
            <a:pPr marL="12700" marR="2476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version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encourages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make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annotations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spc="-5" dirty="0">
                <a:latin typeface="Arial MT"/>
                <a:cs typeface="Arial MT"/>
              </a:rPr>
              <a:t> been introduced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build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with:</a:t>
            </a:r>
            <a:endParaRPr sz="1000">
              <a:latin typeface="Arial MT"/>
              <a:cs typeface="Arial MT"/>
            </a:endParaRPr>
          </a:p>
          <a:p>
            <a:pPr marL="469900" marR="2222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org.junit.runners.Suite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group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 Using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runner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lets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manually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 containing 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 classes.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use it, annotate a class </a:t>
            </a:r>
            <a:r>
              <a:rPr sz="1000" spc="-10" dirty="0">
                <a:latin typeface="Arial MT"/>
                <a:cs typeface="Arial MT"/>
              </a:rPr>
              <a:t>with </a:t>
            </a:r>
            <a:r>
              <a:rPr sz="1000" dirty="0">
                <a:latin typeface="Arial MT"/>
                <a:cs typeface="Arial MT"/>
              </a:rPr>
              <a:t>@RunWith </a:t>
            </a:r>
            <a:r>
              <a:rPr sz="1000" spc="-10" dirty="0">
                <a:latin typeface="Arial MT"/>
                <a:cs typeface="Arial MT"/>
              </a:rPr>
              <a:t>and </a:t>
            </a:r>
            <a:r>
              <a:rPr sz="1000" spc="-5" dirty="0">
                <a:latin typeface="Arial MT"/>
                <a:cs typeface="Arial MT"/>
              </a:rPr>
              <a:t> @SuiteClasses.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457581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Composing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(contd.):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@RunWith </a:t>
            </a:r>
            <a:r>
              <a:rPr sz="1000" spc="-5" dirty="0">
                <a:latin typeface="Arial MT"/>
                <a:cs typeface="Arial MT"/>
              </a:rPr>
              <a:t>: JUnit invokes the class </a:t>
            </a:r>
            <a:r>
              <a:rPr sz="1000" spc="-10" dirty="0">
                <a:latin typeface="Arial MT"/>
                <a:cs typeface="Arial MT"/>
              </a:rPr>
              <a:t>it </a:t>
            </a:r>
            <a:r>
              <a:rPr sz="1000" spc="-5" dirty="0">
                <a:latin typeface="Arial MT"/>
                <a:cs typeface="Arial MT"/>
              </a:rPr>
              <a:t>references to run the tests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 this annotation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runner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built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JUnit4.x, suites are built using </a:t>
            </a:r>
            <a:r>
              <a:rPr sz="1000" dirty="0">
                <a:latin typeface="Arial MT"/>
                <a:cs typeface="Arial MT"/>
              </a:rPr>
              <a:t>@RunWith </a:t>
            </a:r>
            <a:r>
              <a:rPr sz="1000" spc="-5" dirty="0">
                <a:latin typeface="Arial MT"/>
                <a:cs typeface="Arial MT"/>
              </a:rPr>
              <a:t>and a custom runner </a:t>
            </a:r>
            <a:r>
              <a:rPr sz="1000" dirty="0">
                <a:latin typeface="Arial MT"/>
                <a:cs typeface="Arial MT"/>
              </a:rPr>
              <a:t>named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Suite. </a:t>
            </a:r>
            <a:r>
              <a:rPr sz="1000" dirty="0">
                <a:latin typeface="Arial MT"/>
                <a:cs typeface="Arial MT"/>
              </a:rPr>
              <a:t>The @RunWith </a:t>
            </a:r>
            <a:r>
              <a:rPr sz="1000" spc="-5" dirty="0">
                <a:latin typeface="Arial MT"/>
                <a:cs typeface="Arial MT"/>
              </a:rPr>
              <a:t>is telling JUnit to use org.junit.runner.Suite class.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manually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build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containing tests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many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classes. All classes are defined in @Suite.SuiteClasses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@Suite.SuiteClasses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array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runner.</a:t>
            </a:r>
            <a:endParaRPr sz="1000">
              <a:latin typeface="Arial MT"/>
              <a:cs typeface="Arial MT"/>
            </a:endParaRPr>
          </a:p>
          <a:p>
            <a:pPr marL="12700" marR="7048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CalSuite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simply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place </a:t>
            </a:r>
            <a:r>
              <a:rPr sz="1000" spc="-10" dirty="0">
                <a:latin typeface="Arial MT"/>
                <a:cs typeface="Arial MT"/>
              </a:rPr>
              <a:t>holder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 annotations.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@RunWith </a:t>
            </a:r>
            <a:r>
              <a:rPr sz="1000" spc="-5" dirty="0">
                <a:latin typeface="Arial MT"/>
                <a:cs typeface="Arial MT"/>
              </a:rPr>
              <a:t>is the annotation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tells the JUnit runner to use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org.junit.runner.Suite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particular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r>
              <a:rPr sz="1000" dirty="0">
                <a:latin typeface="Arial MT"/>
                <a:cs typeface="Arial MT"/>
              </a:rPr>
              <a:t> 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@Suite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annotation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</a:t>
            </a:r>
            <a:r>
              <a:rPr sz="1000" spc="-10" dirty="0">
                <a:latin typeface="Arial MT"/>
                <a:cs typeface="Arial MT"/>
              </a:rPr>
              <a:t> 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included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suite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sequence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should 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introduced.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46037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Note: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TestPersonSuite.java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this </a:t>
            </a:r>
            <a:r>
              <a:rPr sz="1000" dirty="0">
                <a:latin typeface="Arial MT"/>
                <a:cs typeface="Arial MT"/>
              </a:rPr>
              <a:t>demo </a:t>
            </a:r>
            <a:r>
              <a:rPr sz="1000" spc="-5" dirty="0">
                <a:latin typeface="Arial MT"/>
                <a:cs typeface="Arial MT"/>
              </a:rPr>
              <a:t>example, the three classes, namely TestPerson, TestPerson2, and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TestPersonFixture,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been put together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execution.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class itself does not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 </a:t>
            </a:r>
            <a:r>
              <a:rPr sz="1000" spc="-5" dirty="0">
                <a:latin typeface="Arial MT"/>
                <a:cs typeface="Arial MT"/>
              </a:rPr>
              <a:t>any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4556760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– Parameterized Tests: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Reusing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significant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features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JUnit4.x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ability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parameterized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tests.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feature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same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Essentially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means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generic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 </a:t>
            </a:r>
            <a:r>
              <a:rPr sz="1000" spc="-10" dirty="0">
                <a:latin typeface="Arial MT"/>
                <a:cs typeface="Arial MT"/>
              </a:rPr>
              <a:t>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multiple times</a:t>
            </a:r>
            <a:r>
              <a:rPr sz="1000" spc="-10" dirty="0">
                <a:latin typeface="Arial MT"/>
                <a:cs typeface="Arial MT"/>
              </a:rPr>
              <a:t> 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parameters.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parameterized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specification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-10" dirty="0">
                <a:latin typeface="Arial MT"/>
                <a:cs typeface="Arial MT"/>
              </a:rPr>
              <a:t> 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427990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 – Parameterized Tests: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Reusing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Tests:</a:t>
            </a:r>
            <a:endParaRPr sz="1000">
              <a:latin typeface="Arial MT"/>
              <a:cs typeface="Arial MT"/>
            </a:endParaRPr>
          </a:p>
          <a:p>
            <a:pPr marL="469900" marR="5080" indent="-457834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syntax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 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slide,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create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parameterized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annotate: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spc="-10" dirty="0">
                <a:latin typeface="Arial MT"/>
                <a:cs typeface="Arial MT"/>
              </a:rPr>
              <a:t> 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@RunWith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collection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annotated,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@Parameters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835200"/>
              <a:ext cx="4800600" cy="3444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4599940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 Isolated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Isolation:</a:t>
            </a:r>
            <a:endParaRPr sz="1000">
              <a:latin typeface="Arial MT"/>
              <a:cs typeface="Arial MT"/>
            </a:endParaRPr>
          </a:p>
          <a:p>
            <a:pPr marL="12700" marR="825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Unit testing any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should </a:t>
            </a:r>
            <a:r>
              <a:rPr sz="1000" spc="-10" dirty="0">
                <a:latin typeface="Arial MT"/>
                <a:cs typeface="Arial MT"/>
              </a:rPr>
              <a:t>ideally </a:t>
            </a:r>
            <a:r>
              <a:rPr sz="1000" spc="-5" dirty="0">
                <a:latin typeface="Arial MT"/>
                <a:cs typeface="Arial MT"/>
              </a:rPr>
              <a:t>be done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5" dirty="0">
                <a:latin typeface="Arial MT"/>
                <a:cs typeface="Arial MT"/>
              </a:rPr>
              <a:t>isolation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-5" dirty="0">
                <a:latin typeface="Arial MT"/>
                <a:cs typeface="Arial MT"/>
              </a:rPr>
              <a:t>other methods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certainly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nice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objective.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However,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-5" dirty="0">
                <a:latin typeface="Arial MT"/>
                <a:cs typeface="Arial MT"/>
              </a:rPr>
              <a:t> isolation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get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difficult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certain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scenarios.</a:t>
            </a:r>
            <a:endParaRPr sz="1000">
              <a:latin typeface="Arial MT"/>
              <a:cs typeface="Arial MT"/>
            </a:endParaRPr>
          </a:p>
          <a:p>
            <a:pPr marL="12700" marR="26289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 example: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business logic of an application is built into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servlet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running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server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cannot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functionality.</a:t>
            </a:r>
            <a:endParaRPr sz="1000">
              <a:latin typeface="Arial MT"/>
              <a:cs typeface="Arial MT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Hence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need an object that can be used in a test instead of an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expensive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difficult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resource. That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real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database, </a:t>
            </a:r>
            <a:r>
              <a:rPr sz="1000" spc="-15" dirty="0">
                <a:latin typeface="Arial MT"/>
                <a:cs typeface="Arial MT"/>
              </a:rPr>
              <a:t>we </a:t>
            </a:r>
            <a:r>
              <a:rPr sz="1000" spc="-5" dirty="0">
                <a:latin typeface="Arial MT"/>
                <a:cs typeface="Arial MT"/>
              </a:rPr>
              <a:t>can use a </a:t>
            </a:r>
            <a:r>
              <a:rPr sz="1000" dirty="0">
                <a:latin typeface="Arial MT"/>
                <a:cs typeface="Arial MT"/>
              </a:rPr>
              <a:t>mock </a:t>
            </a:r>
            <a:r>
              <a:rPr sz="1000" spc="-5" dirty="0">
                <a:latin typeface="Arial MT"/>
                <a:cs typeface="Arial MT"/>
              </a:rPr>
              <a:t>object representing the database. </a:t>
            </a:r>
            <a:r>
              <a:rPr sz="1000" dirty="0">
                <a:latin typeface="Arial MT"/>
                <a:cs typeface="Arial MT"/>
              </a:rPr>
              <a:t>The </a:t>
            </a:r>
            <a:r>
              <a:rPr sz="1000" spc="-5" dirty="0">
                <a:latin typeface="Arial MT"/>
                <a:cs typeface="Arial MT"/>
              </a:rPr>
              <a:t>usage of </a:t>
            </a:r>
            <a:r>
              <a:rPr sz="1000" dirty="0">
                <a:latin typeface="Arial MT"/>
                <a:cs typeface="Arial MT"/>
              </a:rPr>
              <a:t> mock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unit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grained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level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allowing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 </a:t>
            </a:r>
            <a:r>
              <a:rPr sz="1000" spc="-5" dirty="0">
                <a:latin typeface="Arial MT"/>
                <a:cs typeface="Arial MT"/>
              </a:rPr>
              <a:t> 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methods.</a:t>
            </a:r>
            <a:endParaRPr sz="1000">
              <a:latin typeface="Arial MT"/>
              <a:cs typeface="Arial MT"/>
            </a:endParaRPr>
          </a:p>
          <a:p>
            <a:pPr marL="12700" marR="320675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Hence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while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defining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mock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say,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“a </a:t>
            </a:r>
            <a:r>
              <a:rPr sz="1000" dirty="0">
                <a:latin typeface="Arial MT"/>
                <a:cs typeface="Arial MT"/>
              </a:rPr>
              <a:t>mock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0" dirty="0">
                <a:latin typeface="Arial MT"/>
                <a:cs typeface="Arial MT"/>
              </a:rPr>
              <a:t> 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created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represent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will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collaborating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with”.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473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Java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8</a:t>
            </a:r>
            <a:r>
              <a:rPr sz="1200" dirty="0">
                <a:latin typeface="Arial MT"/>
                <a:cs typeface="Arial MT"/>
              </a:rPr>
              <a:t> 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Development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Tools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5990" y="191769"/>
            <a:ext cx="190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Testing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Concepts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717" y="4480941"/>
            <a:ext cx="459359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Testing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JUnit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– Isolated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Testing: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Advantages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Mock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Objects: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noticeable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benefits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objects: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You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yet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written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minimum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endParaRPr sz="1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should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available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</a:t>
            </a:r>
            <a:r>
              <a:rPr sz="1000" spc="-10" dirty="0">
                <a:latin typeface="Arial MT"/>
                <a:cs typeface="Arial MT"/>
              </a:rPr>
              <a:t>work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with.</a:t>
            </a:r>
            <a:endParaRPr sz="10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Testing in isolation helps teams to test one part of the code independently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waiting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code.</a:t>
            </a:r>
            <a:endParaRPr sz="1000">
              <a:latin typeface="Arial MT"/>
              <a:cs typeface="Arial MT"/>
            </a:endParaRPr>
          </a:p>
          <a:p>
            <a:pPr marL="469900" marR="1905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Also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focus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tests 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single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without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side </a:t>
            </a:r>
            <a:r>
              <a:rPr sz="1000" dirty="0">
                <a:latin typeface="Arial MT"/>
                <a:cs typeface="Arial MT"/>
              </a:rPr>
              <a:t> effects </a:t>
            </a:r>
            <a:r>
              <a:rPr sz="1000" spc="-5" dirty="0">
                <a:latin typeface="Arial MT"/>
                <a:cs typeface="Arial MT"/>
              </a:rPr>
              <a:t>resulting from other objects that are called from the method. Small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focused tests are easy to understand and they do not break </a:t>
            </a:r>
            <a:r>
              <a:rPr sz="1000" spc="-10" dirty="0">
                <a:latin typeface="Arial MT"/>
                <a:cs typeface="Arial MT"/>
              </a:rPr>
              <a:t>when </a:t>
            </a:r>
            <a:r>
              <a:rPr sz="1000" spc="-5" dirty="0">
                <a:latin typeface="Arial MT"/>
                <a:cs typeface="Arial MT"/>
              </a:rPr>
              <a:t>other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 are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changed.</a:t>
            </a:r>
            <a:endParaRPr sz="1000">
              <a:latin typeface="Arial MT"/>
              <a:cs typeface="Arial MT"/>
            </a:endParaRPr>
          </a:p>
          <a:p>
            <a:pPr marL="469900" marR="30543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Mock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replace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collaborates, thus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offering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5" dirty="0">
                <a:latin typeface="Arial MT"/>
                <a:cs typeface="Arial MT"/>
              </a:rPr>
              <a:t>layer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isolation.</a:t>
            </a:r>
            <a:endParaRPr sz="1000">
              <a:latin typeface="Arial MT"/>
              <a:cs typeface="Arial MT"/>
            </a:endParaRPr>
          </a:p>
          <a:p>
            <a:pPr marL="469900" marR="2857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Mock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quite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helpful 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write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test</a:t>
            </a:r>
            <a:r>
              <a:rPr sz="1000" spc="-10" dirty="0">
                <a:latin typeface="Arial MT"/>
                <a:cs typeface="Arial MT"/>
              </a:rPr>
              <a:t> wherein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integrates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expensive external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resources.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4039" y="714755"/>
            <a:ext cx="4813300" cy="3611879"/>
            <a:chOff x="1844039" y="714755"/>
            <a:chExt cx="4813300" cy="3611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789461"/>
              <a:ext cx="4800600" cy="3521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50135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1850135" y="4038600"/>
            <a:ext cx="4804665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1134</Words>
  <Application>Microsoft Office PowerPoint</Application>
  <PresentationFormat>Custom</PresentationFormat>
  <Paragraphs>85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1</cp:revision>
  <dcterms:created xsi:type="dcterms:W3CDTF">2022-03-18T11:43:59Z</dcterms:created>
  <dcterms:modified xsi:type="dcterms:W3CDTF">2022-03-18T11:45:53Z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2022-03-18T00:00:00Z</vt:filetime>
  </property>
</Properties>
</file>