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3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2338" y="48"/>
      </p:cViewPr>
      <p:guideLst>
        <p:guide orient="horz" pos="288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499C3-2B92-4C62-B3B3-0A18C2A3007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8875" y="754063"/>
            <a:ext cx="291465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4FC9A-C6C9-40C6-8D43-743BFBE3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48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023" y="-1356"/>
            <a:ext cx="7774423" cy="1005975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94545" y="2537925"/>
            <a:ext cx="4801330" cy="1766315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030436" y="3624024"/>
            <a:ext cx="5534461" cy="48291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3508-09D8-426A-8B56-8AB283AA705A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35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95E6-626E-4559-B9E1-87F9068899F1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35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68615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68615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9EE0-C1AD-499C-B248-F0FE02831E6A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35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95ED-7AB7-41C5-A24B-20B341858367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35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023" y="-1356"/>
            <a:ext cx="7774423" cy="1005975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96489" y="2532548"/>
            <a:ext cx="4803343" cy="17710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033729" y="3620179"/>
            <a:ext cx="5533949" cy="482803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3823-997E-47D2-B942-ED69F53E655B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35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516" y="1609344"/>
            <a:ext cx="2720340" cy="54449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5014" y="1609344"/>
            <a:ext cx="2720340" cy="54449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F59-83D8-461D-80F6-1D0849056560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35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516" y="1609344"/>
            <a:ext cx="2720340" cy="80467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278" y="2496044"/>
            <a:ext cx="2720340" cy="45598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5014" y="1609344"/>
            <a:ext cx="2720340" cy="80467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5014" y="2496044"/>
            <a:ext cx="2720340" cy="45598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63A-1743-4878-A8AB-600E5E5DC609}" type="datetime1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35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DA3D-6DA1-42F0-AE99-670E979126C6}" type="datetime1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35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D885-0181-4997-802E-BBE1B69DC740}" type="datetime1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35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46169" y="1746172"/>
            <a:ext cx="10058400" cy="6566061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67191" y="2311619"/>
            <a:ext cx="4430268" cy="1597826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120" y="3841071"/>
            <a:ext cx="3236612" cy="48762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03261" y="3304965"/>
            <a:ext cx="4925546" cy="91419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6CC7-3E18-41F4-9B36-3466975545EA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35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724502" y="0"/>
            <a:ext cx="6047899" cy="100584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404100"/>
            <a:ext cx="3036094" cy="26543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70517" y="2519002"/>
            <a:ext cx="4663440" cy="1272251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71958" y="3198109"/>
            <a:ext cx="5182063" cy="108630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74587-8D0E-4524-ADE5-CE525D5A203D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35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024" y="7407595"/>
            <a:ext cx="3038118" cy="265080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023" y="7408562"/>
            <a:ext cx="7774423" cy="264984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516" y="536448"/>
            <a:ext cx="6392799" cy="804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516" y="1614255"/>
            <a:ext cx="6392799" cy="525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70993" y="8609991"/>
            <a:ext cx="1849831" cy="2950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273D7E2-F49F-4CAC-BEA7-123E16D264CB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9887" y="9218179"/>
            <a:ext cx="4015740" cy="4023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0882" y="9050539"/>
            <a:ext cx="427482" cy="737616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 smtClean="0"/>
              <a:t>©2016 Capgemini.</a:t>
            </a:r>
            <a:r>
              <a:rPr lang="en-US" spc="-10" smtClean="0"/>
              <a:t> </a:t>
            </a:r>
            <a:r>
              <a:rPr lang="en-US" smtClean="0"/>
              <a:t>All</a:t>
            </a:r>
            <a:r>
              <a:rPr lang="en-US" spc="-5" smtClean="0"/>
              <a:t> rights</a:t>
            </a:r>
            <a:r>
              <a:rPr lang="en-US" spc="5" smtClean="0"/>
              <a:t> </a:t>
            </a:r>
            <a:r>
              <a:rPr lang="en-US" spc="-5" smtClean="0"/>
              <a:t>reserved.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mtClean="0"/>
              <a:t>The </a:t>
            </a:r>
            <a:r>
              <a:rPr lang="en-US" spc="-5" smtClean="0"/>
              <a:t>information contained </a:t>
            </a:r>
            <a:r>
              <a:rPr lang="en-US" smtClean="0"/>
              <a:t>in this</a:t>
            </a:r>
            <a:r>
              <a:rPr lang="en-US" spc="10" smtClean="0"/>
              <a:t> </a:t>
            </a:r>
            <a:r>
              <a:rPr lang="en-US" spc="-5" smtClean="0"/>
              <a:t>document</a:t>
            </a:r>
            <a:r>
              <a:rPr lang="en-US" smtClean="0"/>
              <a:t> </a:t>
            </a:r>
            <a:r>
              <a:rPr lang="en-US" spc="-10" smtClean="0"/>
              <a:t>is</a:t>
            </a:r>
            <a:r>
              <a:rPr lang="en-US" spc="20" smtClean="0"/>
              <a:t> </a:t>
            </a:r>
            <a:r>
              <a:rPr lang="en-US" spc="-5" smtClean="0"/>
              <a:t>proprietary</a:t>
            </a:r>
            <a:r>
              <a:rPr lang="en-US" spc="5" smtClean="0"/>
              <a:t> </a:t>
            </a:r>
            <a:r>
              <a:rPr lang="en-US" spc="-5" smtClean="0"/>
              <a:t>and</a:t>
            </a:r>
            <a:r>
              <a:rPr lang="en-US" smtClean="0"/>
              <a:t> </a:t>
            </a:r>
            <a:r>
              <a:rPr lang="en-US" spc="-5" smtClean="0"/>
              <a:t>confidential.</a:t>
            </a:r>
            <a:r>
              <a:rPr lang="en-US" smtClean="0"/>
              <a:t> For</a:t>
            </a:r>
            <a:r>
              <a:rPr lang="en-US" spc="5" smtClean="0"/>
              <a:t> </a:t>
            </a:r>
            <a:r>
              <a:rPr lang="en-US" spc="-5" smtClean="0"/>
              <a:t>Capgemini</a:t>
            </a:r>
            <a:r>
              <a:rPr lang="en-US" smtClean="0"/>
              <a:t> </a:t>
            </a:r>
            <a:r>
              <a:rPr lang="en-US" spc="-5" smtClean="0"/>
              <a:t>only.</a:t>
            </a:r>
            <a:r>
              <a:rPr lang="en-US" spc="505" smtClean="0"/>
              <a:t> </a:t>
            </a:r>
            <a:r>
              <a:rPr lang="en-US" smtClean="0">
                <a:solidFill>
                  <a:srgbClr val="808080"/>
                </a:solidFill>
              </a:rPr>
              <a:t>|  </a:t>
            </a:r>
            <a:r>
              <a:rPr lang="en-US" spc="10" smtClean="0">
                <a:solidFill>
                  <a:srgbClr val="808080"/>
                </a:solidFill>
              </a:rPr>
              <a:t>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 spc="10" smtClean="0">
                <a:latin typeface="Arial"/>
                <a:cs typeface="Arial"/>
              </a:rPr>
              <a:t> </a:t>
            </a:r>
            <a:r>
              <a:rPr lang="en-US" smtClean="0"/>
              <a:t>/</a:t>
            </a:r>
            <a:r>
              <a:rPr lang="en-US" spc="-10" smtClean="0"/>
              <a:t> </a:t>
            </a:r>
            <a:r>
              <a:rPr lang="en-US" spc="-5" smtClean="0"/>
              <a:t>35</a:t>
            </a:r>
          </a:p>
          <a:p>
            <a:pPr marL="2185670">
              <a:lnSpc>
                <a:spcPct val="100000"/>
              </a:lnSpc>
              <a:spcBef>
                <a:spcPts val="430"/>
              </a:spcBef>
            </a:pPr>
            <a:r>
              <a:rPr lang="en-US" sz="1100" b="1" spc="-5" smtClean="0">
                <a:latin typeface="Candara"/>
                <a:cs typeface="Candara"/>
              </a:rPr>
              <a:t>Capgemini</a:t>
            </a:r>
            <a:r>
              <a:rPr lang="en-US" sz="1100" b="1" spc="-35" smtClean="0">
                <a:latin typeface="Candara"/>
                <a:cs typeface="Candara"/>
              </a:rPr>
              <a:t> </a:t>
            </a:r>
            <a:r>
              <a:rPr lang="en-US" sz="1100" b="1" spc="-5" smtClean="0">
                <a:latin typeface="Candara"/>
                <a:cs typeface="Candara"/>
              </a:rPr>
              <a:t>Internal</a:t>
            </a:r>
            <a:endParaRPr lang="en-US" sz="1100">
              <a:latin typeface="Candara"/>
              <a:cs typeface="Candar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download.oracle.com/javase/8/docs/api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13.xml"/><Relationship Id="rId12" Type="http://schemas.openxmlformats.org/officeDocument/2006/relationships/slide" Target="slide3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25.xml"/><Relationship Id="rId5" Type="http://schemas.openxmlformats.org/officeDocument/2006/relationships/slide" Target="slide5.xml"/><Relationship Id="rId10" Type="http://schemas.openxmlformats.org/officeDocument/2006/relationships/slide" Target="slide23.xml"/><Relationship Id="rId4" Type="http://schemas.openxmlformats.org/officeDocument/2006/relationships/slide" Target="slide4.xml"/><Relationship Id="rId9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9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1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slide" Target="slide16.xml"/><Relationship Id="rId5" Type="http://schemas.openxmlformats.org/officeDocument/2006/relationships/slide" Target="slide8.xml"/><Relationship Id="rId10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12.xml"/><Relationship Id="rId14" Type="http://schemas.openxmlformats.org/officeDocument/2006/relationships/slide" Target="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7736" y="1362824"/>
            <a:ext cx="6392799" cy="9746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390" algn="ctr">
              <a:lnSpc>
                <a:spcPts val="2860"/>
              </a:lnSpc>
              <a:spcBef>
                <a:spcPts val="100"/>
              </a:spcBef>
            </a:pPr>
            <a:r>
              <a:rPr spc="-5" dirty="0"/>
              <a:t>Core</a:t>
            </a:r>
            <a:r>
              <a:rPr dirty="0"/>
              <a:t> </a:t>
            </a:r>
            <a:r>
              <a:rPr spc="-5" dirty="0"/>
              <a:t>Java</a:t>
            </a:r>
            <a:r>
              <a:rPr dirty="0"/>
              <a:t> </a:t>
            </a:r>
            <a:r>
              <a:rPr spc="-5" dirty="0"/>
              <a:t>8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Development</a:t>
            </a:r>
            <a:r>
              <a:rPr spc="5" dirty="0"/>
              <a:t> </a:t>
            </a:r>
            <a:r>
              <a:rPr spc="-5" dirty="0" smtClean="0"/>
              <a:t>Tools</a:t>
            </a:r>
            <a:endParaRPr spc="-5" dirty="0"/>
          </a:p>
          <a:p>
            <a:pPr marL="457200" algn="ctr">
              <a:lnSpc>
                <a:spcPts val="1660"/>
              </a:lnSpc>
            </a:pPr>
            <a:r>
              <a:rPr sz="1400" spc="-5" dirty="0"/>
              <a:t>Lab</a:t>
            </a:r>
            <a:r>
              <a:rPr sz="1400" spc="-30" dirty="0"/>
              <a:t> </a:t>
            </a:r>
            <a:r>
              <a:rPr sz="1400" spc="-5" dirty="0"/>
              <a:t>Book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7753" y="5491353"/>
            <a:ext cx="3277870" cy="4969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8971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Figure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8: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New</a:t>
            </a:r>
            <a:r>
              <a:rPr sz="1000" b="1" spc="-5" dirty="0">
                <a:latin typeface="Arial"/>
                <a:cs typeface="Arial"/>
              </a:rPr>
              <a:t> Java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Project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Step 4: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Click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Next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and select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build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options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5" dirty="0">
                <a:latin typeface="Arial MT"/>
                <a:cs typeface="Arial MT"/>
              </a:rPr>
              <a:t> the </a:t>
            </a:r>
            <a:r>
              <a:rPr sz="1000" dirty="0">
                <a:latin typeface="Arial MT"/>
                <a:cs typeface="Arial MT"/>
              </a:rPr>
              <a:t>project.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79004" y="1540733"/>
            <a:ext cx="3022600" cy="3945891"/>
            <a:chOff x="2379004" y="1540732"/>
            <a:chExt cx="3022600" cy="39458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9004" y="1540732"/>
              <a:ext cx="3022010" cy="39456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3174" y="1704340"/>
              <a:ext cx="2693035" cy="36175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7754" y="4886985"/>
            <a:ext cx="4461510" cy="69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7325" indent="1591310">
              <a:lnSpc>
                <a:spcPct val="146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Figure 9: </a:t>
            </a:r>
            <a:r>
              <a:rPr sz="1000" b="1" dirty="0">
                <a:latin typeface="Arial"/>
                <a:cs typeface="Arial"/>
              </a:rPr>
              <a:t>Java </a:t>
            </a:r>
            <a:r>
              <a:rPr sz="1000" b="1" spc="-5" dirty="0">
                <a:latin typeface="Arial"/>
                <a:cs typeface="Arial"/>
              </a:rPr>
              <a:t>Settings </a:t>
            </a:r>
            <a:r>
              <a:rPr sz="1000" b="1" spc="-26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Step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5: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Click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Finish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complete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project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creation.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000" b="1" spc="-5" dirty="0">
                <a:latin typeface="Arial"/>
                <a:cs typeface="Arial"/>
              </a:rPr>
              <a:t>Step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6: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Right-click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myproject</a:t>
            </a:r>
            <a:r>
              <a:rPr sz="1000" spc="-5" dirty="0">
                <a:latin typeface="Arial MT"/>
                <a:cs typeface="Arial MT"/>
              </a:rPr>
              <a:t>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select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resource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type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69536" y="1540838"/>
            <a:ext cx="2860675" cy="3410585"/>
            <a:chOff x="2569535" y="1540836"/>
            <a:chExt cx="2860675" cy="34105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9535" y="1540836"/>
              <a:ext cx="2860404" cy="341056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3674" y="1704212"/>
              <a:ext cx="2531110" cy="30830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58795" y="4520313"/>
            <a:ext cx="16541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Figure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10: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Select Resource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59165" y="1540627"/>
            <a:ext cx="3046730" cy="2975610"/>
            <a:chOff x="2359165" y="1540626"/>
            <a:chExt cx="3046730" cy="29756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9165" y="1540626"/>
              <a:ext cx="3046449" cy="29751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4125" y="1704339"/>
              <a:ext cx="2717165" cy="2655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7755" y="1490219"/>
            <a:ext cx="397382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Step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7: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details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click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Finish</a:t>
            </a:r>
            <a:r>
              <a:rPr sz="1000" spc="-5" dirty="0"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5707761"/>
            <a:ext cx="5425440" cy="27052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090" algn="ctr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Figure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11: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Java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Class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469265" marR="318135">
              <a:lnSpc>
                <a:spcPts val="1140"/>
              </a:lnSpc>
            </a:pP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MyClass.java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editor,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with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ready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skeleton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class,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main</a:t>
            </a:r>
            <a:r>
              <a:rPr sz="1000" b="1" dirty="0">
                <a:latin typeface="Arial"/>
                <a:cs typeface="Arial"/>
              </a:rPr>
              <a:t> () </a:t>
            </a:r>
            <a:r>
              <a:rPr sz="1000" spc="-5" dirty="0">
                <a:latin typeface="Arial MT"/>
                <a:cs typeface="Arial MT"/>
              </a:rPr>
              <a:t>method,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dirty="0">
                <a:latin typeface="Arial MT"/>
                <a:cs typeface="Arial MT"/>
              </a:rPr>
              <a:t>necessary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javadoc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comments.</a:t>
            </a:r>
            <a:endParaRPr sz="1000">
              <a:latin typeface="Arial MT"/>
              <a:cs typeface="Arial MT"/>
            </a:endParaRPr>
          </a:p>
          <a:p>
            <a:pPr marL="469265" marR="360680">
              <a:lnSpc>
                <a:spcPts val="1150"/>
              </a:lnSpc>
              <a:spcBef>
                <a:spcPts val="605"/>
              </a:spcBef>
            </a:pPr>
            <a:r>
              <a:rPr sz="1000" spc="5" dirty="0">
                <a:latin typeface="Arial MT"/>
                <a:cs typeface="Arial MT"/>
              </a:rPr>
              <a:t>To</a:t>
            </a:r>
            <a:r>
              <a:rPr sz="1000" spc="-5" dirty="0">
                <a:latin typeface="Arial MT"/>
                <a:cs typeface="Arial MT"/>
              </a:rPr>
              <a:t> run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select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Run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from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toolbar,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select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b="1" dirty="0">
                <a:latin typeface="Arial"/>
                <a:cs typeface="Arial"/>
              </a:rPr>
              <a:t>Run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As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b="1" spc="-5" dirty="0">
                <a:latin typeface="Arial"/>
                <a:cs typeface="Arial"/>
              </a:rPr>
              <a:t>Java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application</a:t>
            </a:r>
            <a:r>
              <a:rPr sz="1000" spc="-5" dirty="0">
                <a:latin typeface="Arial MT"/>
                <a:cs typeface="Arial MT"/>
              </a:rPr>
              <a:t>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Alternatively,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you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select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Run.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you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will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guided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through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wizard,</a:t>
            </a:r>
            <a:r>
              <a:rPr sz="1000" dirty="0">
                <a:latin typeface="Arial MT"/>
                <a:cs typeface="Arial MT"/>
              </a:rPr>
              <a:t> for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selection 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containing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main()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method.</a:t>
            </a:r>
            <a:endParaRPr sz="10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535"/>
              </a:spcBef>
            </a:pPr>
            <a:r>
              <a:rPr sz="1000" spc="-5" dirty="0">
                <a:latin typeface="Arial MT"/>
                <a:cs typeface="Arial MT"/>
              </a:rPr>
              <a:t>Console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window will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show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5" dirty="0">
                <a:latin typeface="Arial MT"/>
                <a:cs typeface="Arial MT"/>
              </a:rPr>
              <a:t> output.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Arial MT"/>
              <a:cs typeface="Arial MT"/>
            </a:endParaRPr>
          </a:p>
          <a:p>
            <a:pPr marR="2461895" algn="ctr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Arial"/>
                <a:cs typeface="Arial"/>
              </a:rPr>
              <a:t>1.3: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Using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offline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Javadoc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API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 Eclipse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Arial"/>
              <a:cs typeface="Arial"/>
            </a:endParaRPr>
          </a:p>
          <a:p>
            <a:pPr marR="2454275" algn="ctr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Step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1: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Open </a:t>
            </a:r>
            <a:r>
              <a:rPr sz="1000" b="1" spc="-5" dirty="0">
                <a:latin typeface="Arial"/>
                <a:cs typeface="Arial"/>
              </a:rPr>
              <a:t>eclipse 4.4</a:t>
            </a:r>
            <a:r>
              <a:rPr sz="1000" spc="-5" dirty="0">
                <a:latin typeface="Arial MT"/>
                <a:cs typeface="Arial MT"/>
              </a:rPr>
              <a:t>(or above)</a:t>
            </a:r>
            <a:endParaRPr sz="1000">
              <a:latin typeface="Arial MT"/>
              <a:cs typeface="Arial MT"/>
            </a:endParaRPr>
          </a:p>
          <a:p>
            <a:pPr marL="870585" marR="5080" indent="-401320">
              <a:lnSpc>
                <a:spcPts val="1160"/>
              </a:lnSpc>
              <a:spcBef>
                <a:spcPts val="625"/>
              </a:spcBef>
            </a:pPr>
            <a:r>
              <a:rPr sz="1000" b="1" spc="-5" dirty="0">
                <a:latin typeface="Arial"/>
                <a:cs typeface="Arial"/>
              </a:rPr>
              <a:t>Step2: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From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eclipse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Window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 MT"/>
                <a:cs typeface="Arial MT"/>
              </a:rPr>
              <a:t>Preferences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 MT"/>
                <a:cs typeface="Arial MT"/>
              </a:rPr>
              <a:t>"Installed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JREs"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select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available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JRE (jdk1.8.0_25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5" dirty="0">
                <a:latin typeface="Arial MT"/>
                <a:cs typeface="Arial MT"/>
              </a:rPr>
              <a:t> instance) and click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Edit.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46009" y="1833382"/>
            <a:ext cx="3345815" cy="3869690"/>
            <a:chOff x="2446007" y="1833382"/>
            <a:chExt cx="3345815" cy="386969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6007" y="1833382"/>
              <a:ext cx="3345204" cy="38694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9849" y="1996440"/>
              <a:ext cx="3016123" cy="355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7755" y="5516651"/>
            <a:ext cx="4324350" cy="852798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000" b="1" spc="-5" dirty="0">
                <a:latin typeface="Arial"/>
                <a:cs typeface="Arial"/>
              </a:rPr>
              <a:t>Step3:</a:t>
            </a:r>
            <a:r>
              <a:rPr sz="1000" spc="-5" dirty="0">
                <a:latin typeface="Arial MT"/>
                <a:cs typeface="Arial MT"/>
              </a:rPr>
              <a:t>Select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 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"JRE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libraries" using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Control+A.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000" b="1" spc="-5" dirty="0">
                <a:latin typeface="Arial"/>
                <a:cs typeface="Arial"/>
              </a:rPr>
              <a:t>Step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4: </a:t>
            </a:r>
            <a:r>
              <a:rPr sz="1000" spc="-5" dirty="0">
                <a:latin typeface="Arial MT"/>
                <a:cs typeface="Arial MT"/>
              </a:rPr>
              <a:t>Click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"Javadoc Location"</a:t>
            </a:r>
            <a:endParaRPr sz="1000">
              <a:latin typeface="Arial MT"/>
              <a:cs typeface="Arial MT"/>
            </a:endParaRPr>
          </a:p>
          <a:p>
            <a:pPr marL="241300" marR="5080" indent="-228600">
              <a:lnSpc>
                <a:spcPts val="1160"/>
              </a:lnSpc>
              <a:spcBef>
                <a:spcPts val="610"/>
              </a:spcBef>
            </a:pPr>
            <a:r>
              <a:rPr sz="1000" b="1" spc="-5" dirty="0">
                <a:latin typeface="Arial"/>
                <a:cs typeface="Arial"/>
              </a:rPr>
              <a:t>Step 5:</a:t>
            </a:r>
            <a:r>
              <a:rPr sz="1000" spc="-5" dirty="0">
                <a:latin typeface="Arial MT"/>
                <a:cs typeface="Arial MT"/>
              </a:rPr>
              <a:t>Change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"Javadoc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location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path:"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from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http://download.oracle.com/javase/8/docs/api/</a:t>
            </a:r>
            <a:r>
              <a:rPr sz="1000" spc="85" dirty="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"file:/E:/Java/docs/api/".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26107" y="1540680"/>
            <a:ext cx="4334510" cy="3966210"/>
            <a:chOff x="1626107" y="1540681"/>
            <a:chExt cx="4334510" cy="39662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6107" y="1540681"/>
              <a:ext cx="4334256" cy="39656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699" y="1704339"/>
              <a:ext cx="4005453" cy="36379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7753" y="3852799"/>
            <a:ext cx="40995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Step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6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Close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 windows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either</a:t>
            </a:r>
            <a:r>
              <a:rPr sz="1000" dirty="0">
                <a:latin typeface="Arial MT"/>
                <a:cs typeface="Arial MT"/>
              </a:rPr>
              <a:t> clicking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 ok/apply.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Step 7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Javadoc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view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from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Window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 MT"/>
                <a:cs typeface="Arial MT"/>
              </a:rPr>
              <a:t>Show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View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 MT"/>
                <a:cs typeface="Arial MT"/>
              </a:rPr>
              <a:t>Javadoc.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755" y="8044434"/>
            <a:ext cx="4998720" cy="328936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41300" marR="5080" indent="-228600">
              <a:lnSpc>
                <a:spcPts val="1160"/>
              </a:lnSpc>
              <a:spcBef>
                <a:spcPts val="165"/>
              </a:spcBef>
            </a:pPr>
            <a:r>
              <a:rPr sz="1000" b="1" spc="-5" dirty="0">
                <a:latin typeface="Arial"/>
                <a:cs typeface="Arial"/>
              </a:rPr>
              <a:t>Note: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Henceforth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whenever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you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select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method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Editor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Window,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Javadoc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view will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display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reference</a:t>
            </a:r>
            <a:r>
              <a:rPr sz="1000" spc="-5" dirty="0">
                <a:latin typeface="Arial MT"/>
                <a:cs typeface="Arial MT"/>
              </a:rPr>
              <a:t> documentation.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88477" y="1540584"/>
            <a:ext cx="3403600" cy="2234565"/>
            <a:chOff x="2188476" y="1540582"/>
            <a:chExt cx="3403600" cy="22345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8476" y="1540582"/>
              <a:ext cx="3403067" cy="22345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2675" y="1704340"/>
              <a:ext cx="3073907" cy="190626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112173" y="4570465"/>
            <a:ext cx="3554729" cy="3400426"/>
            <a:chOff x="2112171" y="4570464"/>
            <a:chExt cx="3554729" cy="340042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2171" y="4570464"/>
              <a:ext cx="3554152" cy="34000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6475" y="4733163"/>
              <a:ext cx="3225038" cy="3073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7754" y="3721738"/>
            <a:ext cx="4805680" cy="3302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41300" marR="5080" indent="-228600">
              <a:lnSpc>
                <a:spcPts val="1150"/>
              </a:lnSpc>
              <a:spcBef>
                <a:spcPts val="175"/>
              </a:spcBef>
            </a:pP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want</a:t>
            </a:r>
            <a:r>
              <a:rPr sz="1000" dirty="0">
                <a:latin typeface="Arial MT"/>
                <a:cs typeface="Arial MT"/>
              </a:rPr>
              <a:t> to </a:t>
            </a:r>
            <a:r>
              <a:rPr sz="1000" spc="-5" dirty="0">
                <a:latin typeface="Arial MT"/>
                <a:cs typeface="Arial MT"/>
              </a:rPr>
              <a:t>open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documentation</a:t>
            </a:r>
            <a:r>
              <a:rPr sz="1000" dirty="0">
                <a:latin typeface="Arial MT"/>
                <a:cs typeface="Arial MT"/>
              </a:rPr>
              <a:t> for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specified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resource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html </a:t>
            </a:r>
            <a:r>
              <a:rPr sz="1000" spc="-5" dirty="0">
                <a:latin typeface="Arial MT"/>
                <a:cs typeface="Arial MT"/>
              </a:rPr>
              <a:t>page,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right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click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-5" dirty="0">
                <a:latin typeface="Arial MT"/>
                <a:cs typeface="Arial MT"/>
              </a:rPr>
              <a:t> the Javadoc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view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 MT"/>
                <a:cs typeface="Arial MT"/>
              </a:rPr>
              <a:t>Open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Attached Javadoc.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6" y="4532505"/>
            <a:ext cx="44926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1.4:</a:t>
            </a:r>
            <a:r>
              <a:rPr sz="1000" b="1" spc="550" dirty="0">
                <a:latin typeface="Arial"/>
                <a:cs typeface="Arial"/>
              </a:rPr>
              <a:t> </a:t>
            </a:r>
            <a:r>
              <a:rPr sz="1000" spc="5" dirty="0">
                <a:latin typeface="Arial MT"/>
                <a:cs typeface="Arial MT"/>
              </a:rPr>
              <a:t>Write</a:t>
            </a:r>
            <a:r>
              <a:rPr sz="1000" spc="-5" dirty="0">
                <a:latin typeface="Arial MT"/>
                <a:cs typeface="Arial MT"/>
              </a:rPr>
              <a:t> 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print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person details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format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shown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below: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6547485"/>
            <a:ext cx="5205730" cy="9509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367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Figure 12: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Sample output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of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Person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details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marL="12700" marR="5080" lvl="1">
              <a:lnSpc>
                <a:spcPts val="1160"/>
              </a:lnSpc>
              <a:buSzPct val="90000"/>
              <a:buAutoNum type="arabicPeriod" startAt="5"/>
              <a:tabLst>
                <a:tab pos="189230" algn="l"/>
              </a:tabLst>
            </a:pPr>
            <a:r>
              <a:rPr sz="1000" b="1" spc="-5" dirty="0">
                <a:latin typeface="Arial"/>
                <a:cs typeface="Arial"/>
              </a:rPr>
              <a:t>: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spc="5" dirty="0">
                <a:latin typeface="Arial MT"/>
                <a:cs typeface="Arial MT"/>
              </a:rPr>
              <a:t>Write</a:t>
            </a:r>
            <a:r>
              <a:rPr sz="1000" spc="-5" dirty="0">
                <a:latin typeface="Arial MT"/>
                <a:cs typeface="Arial MT"/>
              </a:rPr>
              <a:t> 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accept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number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from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command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line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argument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check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whether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given </a:t>
            </a:r>
            <a:r>
              <a:rPr sz="1000" dirty="0">
                <a:latin typeface="Arial MT"/>
                <a:cs typeface="Arial MT"/>
              </a:rPr>
              <a:t>number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positive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 negative </a:t>
            </a:r>
            <a:r>
              <a:rPr sz="1000" dirty="0">
                <a:latin typeface="Arial MT"/>
                <a:cs typeface="Arial MT"/>
              </a:rPr>
              <a:t>number.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AutoNum type="arabicPeriod" startAt="5"/>
            </a:pPr>
            <a:endParaRPr sz="900">
              <a:latin typeface="Arial MT"/>
              <a:cs typeface="Arial MT"/>
            </a:endParaRPr>
          </a:p>
          <a:p>
            <a:pPr marL="188595" lvl="1" indent="-176530">
              <a:lnSpc>
                <a:spcPct val="100000"/>
              </a:lnSpc>
              <a:spcBef>
                <a:spcPts val="5"/>
              </a:spcBef>
              <a:buSzPct val="90000"/>
              <a:buFont typeface="Arial"/>
              <a:buAutoNum type="arabicPeriod" startAt="5"/>
              <a:tabLst>
                <a:tab pos="18923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dirty="0">
                <a:latin typeface="Arial MT"/>
                <a:cs typeface="Arial MT"/>
              </a:rPr>
              <a:t> Refer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class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diagram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given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below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person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12333" y="1540590"/>
            <a:ext cx="3547745" cy="2099310"/>
            <a:chOff x="2112333" y="1540590"/>
            <a:chExt cx="3547745" cy="20993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2333" y="1540590"/>
              <a:ext cx="3547732" cy="2098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6475" y="1704212"/>
              <a:ext cx="3218815" cy="1770379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499871" y="5252191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599" y="0"/>
                </a:lnTo>
              </a:path>
            </a:pathLst>
          </a:custGeom>
          <a:ln w="7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03351" y="4893820"/>
            <a:ext cx="5146040" cy="139204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35"/>
              </a:spcBef>
            </a:pPr>
            <a:r>
              <a:rPr sz="1000" spc="-5" dirty="0">
                <a:latin typeface="Arial MT"/>
                <a:cs typeface="Arial MT"/>
              </a:rPr>
              <a:t>Person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Details: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Arial MT"/>
              <a:cs typeface="Arial MT"/>
            </a:endParaRPr>
          </a:p>
          <a:p>
            <a:pPr marL="95885" marR="3884929">
              <a:lnSpc>
                <a:spcPct val="11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First </a:t>
            </a:r>
            <a:r>
              <a:rPr sz="1000" dirty="0">
                <a:latin typeface="Arial MT"/>
                <a:cs typeface="Arial MT"/>
              </a:rPr>
              <a:t>Name: </a:t>
            </a:r>
            <a:r>
              <a:rPr sz="1000" spc="-5" dirty="0">
                <a:latin typeface="Arial MT"/>
                <a:cs typeface="Arial MT"/>
              </a:rPr>
              <a:t>Divya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Last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Bharathi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Gender: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</a:t>
            </a:r>
            <a:endParaRPr sz="1000">
              <a:latin typeface="Arial MT"/>
              <a:cs typeface="Arial MT"/>
            </a:endParaRPr>
          </a:p>
          <a:p>
            <a:pPr marL="95885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Arial MT"/>
                <a:cs typeface="Arial MT"/>
              </a:rPr>
              <a:t>Age: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</a:t>
            </a:r>
            <a:endParaRPr sz="1000">
              <a:latin typeface="Arial MT"/>
              <a:cs typeface="Arial MT"/>
            </a:endParaRPr>
          </a:p>
          <a:p>
            <a:pPr marL="95885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Arial MT"/>
                <a:cs typeface="Arial MT"/>
              </a:rPr>
              <a:t>Weight: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85.55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6" y="2933445"/>
            <a:ext cx="5506085" cy="54788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Figure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13: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Class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Diagram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of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Person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parameterized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Person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Also Create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“PersonMain.java”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write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following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operations:</a:t>
            </a:r>
            <a:endParaRPr sz="1000">
              <a:latin typeface="Arial MT"/>
              <a:cs typeface="Arial MT"/>
            </a:endParaRPr>
          </a:p>
          <a:p>
            <a:pPr marL="926465" indent="-229235">
              <a:lnSpc>
                <a:spcPct val="100000"/>
              </a:lnSpc>
              <a:spcBef>
                <a:spcPts val="515"/>
              </a:spcBef>
              <a:buAutoNum type="alphaLcParenR"/>
              <a:tabLst>
                <a:tab pos="927100" algn="l"/>
              </a:tabLst>
            </a:pP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Person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specify</a:t>
            </a:r>
            <a:r>
              <a:rPr sz="1000" spc="-5" dirty="0">
                <a:latin typeface="Arial MT"/>
                <a:cs typeface="Arial MT"/>
              </a:rPr>
              <a:t> person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details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through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constructor.</a:t>
            </a:r>
            <a:endParaRPr sz="1000">
              <a:latin typeface="Arial MT"/>
              <a:cs typeface="Arial MT"/>
            </a:endParaRPr>
          </a:p>
          <a:p>
            <a:pPr marL="926465" indent="-229235">
              <a:lnSpc>
                <a:spcPct val="100000"/>
              </a:lnSpc>
              <a:spcBef>
                <a:spcPts val="530"/>
              </a:spcBef>
              <a:buAutoNum type="alphaLcParenR"/>
              <a:tabLst>
                <a:tab pos="927100" algn="l"/>
              </a:tabLst>
            </a:pPr>
            <a:r>
              <a:rPr sz="1000" spc="-5" dirty="0">
                <a:latin typeface="Arial MT"/>
                <a:cs typeface="Arial MT"/>
              </a:rPr>
              <a:t>Display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details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format</a:t>
            </a:r>
            <a:r>
              <a:rPr sz="1000" spc="27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given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Lab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assignment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1.4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Arial MT"/>
              <a:cs typeface="Arial MT"/>
            </a:endParaRPr>
          </a:p>
          <a:p>
            <a:pPr marL="12700" marR="140970" lvl="1">
              <a:lnSpc>
                <a:spcPct val="144000"/>
              </a:lnSpc>
              <a:buSzPct val="90000"/>
              <a:buAutoNum type="arabicPeriod" startAt="7"/>
              <a:tabLst>
                <a:tab pos="189230" algn="l"/>
              </a:tabLst>
            </a:pPr>
            <a:r>
              <a:rPr sz="1000" b="1" spc="-5" dirty="0">
                <a:latin typeface="Arial"/>
                <a:cs typeface="Arial"/>
              </a:rPr>
              <a:t>:</a:t>
            </a:r>
            <a:r>
              <a:rPr sz="1000" b="1" spc="30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Modify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Lab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assignment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1.6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accept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phone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number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person.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new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 the </a:t>
            </a:r>
            <a:r>
              <a:rPr sz="1000" dirty="0">
                <a:latin typeface="Arial MT"/>
                <a:cs typeface="Arial MT"/>
              </a:rPr>
              <a:t>same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also</a:t>
            </a:r>
            <a:r>
              <a:rPr sz="1000" spc="-5" dirty="0">
                <a:latin typeface="Arial MT"/>
                <a:cs typeface="Arial MT"/>
              </a:rPr>
              <a:t> define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5" dirty="0">
                <a:latin typeface="Arial MT"/>
                <a:cs typeface="Arial MT"/>
              </a:rPr>
              <a:t> displaying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person details.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AutoNum type="arabicPeriod" startAt="7"/>
            </a:pPr>
            <a:endParaRPr sz="1450">
              <a:latin typeface="Arial MT"/>
              <a:cs typeface="Arial MT"/>
            </a:endParaRPr>
          </a:p>
          <a:p>
            <a:pPr marL="12700" marR="32384" lvl="1">
              <a:lnSpc>
                <a:spcPct val="145000"/>
              </a:lnSpc>
              <a:spcBef>
                <a:spcPts val="5"/>
              </a:spcBef>
              <a:buSzPct val="90000"/>
              <a:buAutoNum type="arabicPeriod" startAt="7"/>
              <a:tabLst>
                <a:tab pos="189230" algn="l"/>
              </a:tabLst>
            </a:pPr>
            <a:r>
              <a:rPr sz="1000" b="1" spc="-5" dirty="0">
                <a:latin typeface="Arial"/>
                <a:cs typeface="Arial"/>
              </a:rPr>
              <a:t>: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Modify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above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program, to accept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‘M’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‘F’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gender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field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values.</a:t>
            </a:r>
            <a:r>
              <a:rPr sz="1000" dirty="0">
                <a:latin typeface="Arial MT"/>
                <a:cs typeface="Arial MT"/>
              </a:rPr>
              <a:t> Use</a:t>
            </a:r>
            <a:r>
              <a:rPr sz="1000" spc="-5" dirty="0">
                <a:latin typeface="Arial MT"/>
                <a:cs typeface="Arial MT"/>
              </a:rPr>
              <a:t> Enumeration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implementing the </a:t>
            </a:r>
            <a:r>
              <a:rPr sz="1000" dirty="0">
                <a:latin typeface="Arial MT"/>
                <a:cs typeface="Arial MT"/>
              </a:rPr>
              <a:t>same.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AutoNum type="arabicPeriod" startAt="7"/>
            </a:pPr>
            <a:endParaRPr sz="1450">
              <a:latin typeface="Arial MT"/>
              <a:cs typeface="Arial MT"/>
            </a:endParaRPr>
          </a:p>
          <a:p>
            <a:pPr marL="12700" marR="5080" lvl="1">
              <a:lnSpc>
                <a:spcPct val="96500"/>
              </a:lnSpc>
              <a:buSzPct val="90000"/>
              <a:buAutoNum type="arabicPeriod" startAt="7"/>
              <a:tabLst>
                <a:tab pos="189230" algn="l"/>
              </a:tabLst>
            </a:pPr>
            <a:r>
              <a:rPr sz="1000" b="1" spc="-5" dirty="0">
                <a:latin typeface="Arial"/>
                <a:cs typeface="Arial"/>
              </a:rPr>
              <a:t>: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method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which can perform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particular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operation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user’s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choice.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5" dirty="0">
                <a:latin typeface="Arial MT"/>
                <a:cs typeface="Arial MT"/>
              </a:rPr>
              <a:t> should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accept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 object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user’s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choice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return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output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operation.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150"/>
              </a:lnSpc>
            </a:pPr>
            <a:r>
              <a:rPr sz="1000" spc="-5" dirty="0">
                <a:latin typeface="Arial MT"/>
                <a:cs typeface="Arial MT"/>
              </a:rPr>
              <a:t>Options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endParaRPr sz="1000">
              <a:latin typeface="Arial MT"/>
              <a:cs typeface="Arial MT"/>
            </a:endParaRPr>
          </a:p>
          <a:p>
            <a:pPr marL="926465" lvl="2" indent="-229235">
              <a:lnSpc>
                <a:spcPct val="100000"/>
              </a:lnSpc>
              <a:spcBef>
                <a:spcPts val="15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String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itself</a:t>
            </a:r>
            <a:endParaRPr sz="1000">
              <a:latin typeface="Arial MT"/>
              <a:cs typeface="Arial MT"/>
            </a:endParaRPr>
          </a:p>
          <a:p>
            <a:pPr marL="926465" lvl="2" indent="-229235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000" spc="-5" dirty="0">
                <a:latin typeface="Arial MT"/>
                <a:cs typeface="Arial MT"/>
              </a:rPr>
              <a:t>Replace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odd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positions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#</a:t>
            </a:r>
            <a:endParaRPr sz="1000">
              <a:latin typeface="Arial MT"/>
              <a:cs typeface="Arial MT"/>
            </a:endParaRPr>
          </a:p>
          <a:p>
            <a:pPr marL="926465" lvl="2" indent="-229235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000" spc="-5" dirty="0">
                <a:latin typeface="Arial MT"/>
                <a:cs typeface="Arial MT"/>
              </a:rPr>
              <a:t>Remove duplicate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characters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endParaRPr sz="1000">
              <a:latin typeface="Arial MT"/>
              <a:cs typeface="Arial MT"/>
            </a:endParaRPr>
          </a:p>
          <a:p>
            <a:pPr marL="926465" lvl="2" indent="-22923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000" spc="-5" dirty="0">
                <a:latin typeface="Arial MT"/>
                <a:cs typeface="Arial MT"/>
              </a:rPr>
              <a:t>Change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odd characters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upper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case</a:t>
            </a:r>
            <a:endParaRPr sz="10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950">
              <a:latin typeface="Arial MT"/>
              <a:cs typeface="Arial MT"/>
            </a:endParaRPr>
          </a:p>
          <a:p>
            <a:pPr marL="12700" marR="55880" lvl="1">
              <a:lnSpc>
                <a:spcPct val="96100"/>
              </a:lnSpc>
              <a:buSzPct val="90000"/>
              <a:buAutoNum type="arabicPeriod" startAt="10"/>
              <a:tabLst>
                <a:tab pos="259079" algn="l"/>
              </a:tabLst>
            </a:pPr>
            <a:r>
              <a:rPr sz="1000" b="1" spc="-5" dirty="0">
                <a:latin typeface="Arial"/>
                <a:cs typeface="Arial"/>
              </a:rPr>
              <a:t>: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accepts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 and</a:t>
            </a:r>
            <a:r>
              <a:rPr sz="1000" dirty="0">
                <a:latin typeface="Arial MT"/>
                <a:cs typeface="Arial MT"/>
              </a:rPr>
              <a:t> checks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positive string.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 considered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positive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if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moving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from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left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right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each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character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comes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after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previous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characters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Alphabetical order.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positive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(Since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comes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after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comes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after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A).</a:t>
            </a:r>
            <a:r>
              <a:rPr sz="1000" dirty="0">
                <a:latin typeface="Arial MT"/>
                <a:cs typeface="Arial MT"/>
              </a:rPr>
              <a:t> 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return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true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entered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 positive.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AutoNum type="arabicPeriod" startAt="10"/>
            </a:pPr>
            <a:endParaRPr sz="1000">
              <a:latin typeface="Arial MT"/>
              <a:cs typeface="Arial MT"/>
            </a:endParaRPr>
          </a:p>
          <a:p>
            <a:pPr marL="12700" marR="321310" lvl="1">
              <a:lnSpc>
                <a:spcPts val="1160"/>
              </a:lnSpc>
              <a:buSzPct val="90000"/>
              <a:buAutoNum type="arabicPeriod" startAt="10"/>
              <a:tabLst>
                <a:tab pos="259079" algn="l"/>
              </a:tabLst>
            </a:pPr>
            <a:r>
              <a:rPr sz="1000" b="1" spc="-5" dirty="0">
                <a:latin typeface="Arial"/>
                <a:cs typeface="Arial"/>
              </a:rPr>
              <a:t>: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accept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print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duration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days,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months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years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with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regards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current system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date.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6306" y="1532917"/>
            <a:ext cx="2938836" cy="12591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4" y="1490218"/>
            <a:ext cx="5499735" cy="2781402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292100" lvl="1">
              <a:lnSpc>
                <a:spcPts val="1160"/>
              </a:lnSpc>
              <a:spcBef>
                <a:spcPts val="165"/>
              </a:spcBef>
              <a:buSzPct val="90000"/>
              <a:buAutoNum type="arabicPeriod" startAt="12"/>
              <a:tabLst>
                <a:tab pos="259079" algn="l"/>
              </a:tabLst>
            </a:pPr>
            <a:r>
              <a:rPr sz="1000" b="1" spc="-5" dirty="0">
                <a:latin typeface="Arial"/>
                <a:cs typeface="Arial"/>
              </a:rPr>
              <a:t>: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Revise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exercise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1.11</a:t>
            </a:r>
            <a:r>
              <a:rPr sz="1000" b="1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accept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two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LocalDates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print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duration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between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days,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months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years.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AutoNum type="arabicPeriod" startAt="12"/>
            </a:pPr>
            <a:endParaRPr sz="950">
              <a:latin typeface="Arial MT"/>
              <a:cs typeface="Arial MT"/>
            </a:endParaRPr>
          </a:p>
          <a:p>
            <a:pPr marL="12700" marR="5080" lvl="1">
              <a:lnSpc>
                <a:spcPts val="1160"/>
              </a:lnSpc>
              <a:buSzPct val="90000"/>
              <a:buAutoNum type="arabicPeriod" startAt="12"/>
              <a:tabLst>
                <a:tab pos="259079" algn="l"/>
              </a:tabLst>
            </a:pPr>
            <a:r>
              <a:rPr sz="1000" b="1" spc="-5" dirty="0">
                <a:latin typeface="Arial"/>
                <a:cs typeface="Arial"/>
              </a:rPr>
              <a:t>: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 </a:t>
            </a:r>
            <a:r>
              <a:rPr sz="1000" spc="-5" dirty="0">
                <a:latin typeface="Arial MT"/>
                <a:cs typeface="Arial MT"/>
              </a:rPr>
              <a:t>accept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product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purchase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warrantee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period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(in terms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dirty="0">
                <a:latin typeface="Arial MT"/>
                <a:cs typeface="Arial MT"/>
              </a:rPr>
              <a:t>months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years). Print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date </a:t>
            </a:r>
            <a:r>
              <a:rPr sz="1000" dirty="0">
                <a:latin typeface="Arial MT"/>
                <a:cs typeface="Arial MT"/>
              </a:rPr>
              <a:t>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which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warrantee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product expires.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"/>
              <a:buAutoNum type="arabicPeriod" startAt="12"/>
            </a:pPr>
            <a:endParaRPr sz="950">
              <a:latin typeface="Arial MT"/>
              <a:cs typeface="Arial MT"/>
            </a:endParaRPr>
          </a:p>
          <a:p>
            <a:pPr marL="12700" marR="73025" lvl="1">
              <a:lnSpc>
                <a:spcPct val="96500"/>
              </a:lnSpc>
              <a:buSzPct val="90000"/>
              <a:buAutoNum type="arabicPeriod" startAt="12"/>
              <a:tabLst>
                <a:tab pos="259079" algn="l"/>
              </a:tabLst>
            </a:pPr>
            <a:r>
              <a:rPr sz="1000" b="1" spc="-5" dirty="0">
                <a:latin typeface="Arial"/>
                <a:cs typeface="Arial"/>
              </a:rPr>
              <a:t>: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which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accept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zone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current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 </a:t>
            </a:r>
            <a:r>
              <a:rPr sz="1000" spc="-5" dirty="0">
                <a:latin typeface="Arial MT"/>
                <a:cs typeface="Arial MT"/>
              </a:rPr>
              <a:t>with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respect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given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zone.</a:t>
            </a:r>
            <a:r>
              <a:rPr sz="1000" dirty="0">
                <a:latin typeface="Arial MT"/>
                <a:cs typeface="Arial MT"/>
              </a:rPr>
              <a:t> (Hint: Few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zones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your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America/New York, </a:t>
            </a:r>
            <a:r>
              <a:rPr sz="1000" spc="-5" dirty="0">
                <a:latin typeface="Arial MT"/>
                <a:cs typeface="Arial MT"/>
              </a:rPr>
              <a:t>Europe/London,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Asia/Tokyo,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US/Pacific, Africa/Cairo,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Australia/Sydney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etc.)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"/>
              <a:buAutoNum type="arabicPeriod" startAt="12"/>
            </a:pPr>
            <a:endParaRPr sz="950">
              <a:latin typeface="Arial MT"/>
              <a:cs typeface="Arial MT"/>
            </a:endParaRPr>
          </a:p>
          <a:p>
            <a:pPr marL="258445" lvl="1" indent="-246379">
              <a:lnSpc>
                <a:spcPct val="100000"/>
              </a:lnSpc>
              <a:buSzPct val="90000"/>
              <a:buFont typeface="Arial"/>
              <a:buAutoNum type="arabicPeriod" startAt="12"/>
              <a:tabLst>
                <a:tab pos="259079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Modify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Lab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assignment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1.6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perform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functionalities:</a:t>
            </a:r>
            <a:endParaRPr sz="1000">
              <a:latin typeface="Arial MT"/>
              <a:cs typeface="Arial MT"/>
            </a:endParaRPr>
          </a:p>
          <a:p>
            <a:pPr marL="697865" marR="229235" lvl="2" indent="-228600">
              <a:lnSpc>
                <a:spcPct val="144000"/>
              </a:lnSpc>
              <a:spcBef>
                <a:spcPts val="5"/>
              </a:spcBef>
              <a:buAutoNum type="alphaLcParenR"/>
              <a:tabLst>
                <a:tab pos="698500" algn="l"/>
              </a:tabLst>
            </a:pPr>
            <a:r>
              <a:rPr sz="1000" spc="-10" dirty="0">
                <a:latin typeface="Arial MT"/>
                <a:cs typeface="Arial MT"/>
              </a:rPr>
              <a:t>Add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method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called calculateAge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which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accept person’s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date 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birth and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calculate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age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person.</a:t>
            </a:r>
            <a:endParaRPr sz="1000">
              <a:latin typeface="Arial MT"/>
              <a:cs typeface="Arial MT"/>
            </a:endParaRPr>
          </a:p>
          <a:p>
            <a:pPr marL="697865" marR="141605" lvl="2" indent="-228600">
              <a:lnSpc>
                <a:spcPct val="144000"/>
              </a:lnSpc>
              <a:buAutoNum type="alphaLcParenR"/>
              <a:tabLst>
                <a:tab pos="698500" algn="l"/>
              </a:tabLst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called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getFullName(String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firstName,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lastName)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return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</a:t>
            </a:r>
            <a:r>
              <a:rPr sz="1000" spc="-5" dirty="0">
                <a:latin typeface="Arial MT"/>
                <a:cs typeface="Arial MT"/>
              </a:rPr>
              <a:t> 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person</a:t>
            </a:r>
            <a:endParaRPr sz="1000">
              <a:latin typeface="Arial MT"/>
              <a:cs typeface="Arial MT"/>
            </a:endParaRPr>
          </a:p>
          <a:p>
            <a:pPr marL="222885">
              <a:lnSpc>
                <a:spcPct val="100000"/>
              </a:lnSpc>
              <a:spcBef>
                <a:spcPts val="515"/>
              </a:spcBef>
            </a:pPr>
            <a:r>
              <a:rPr sz="1000" dirty="0">
                <a:latin typeface="Arial MT"/>
                <a:cs typeface="Arial MT"/>
              </a:rPr>
              <a:t>Display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details with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age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full</a:t>
            </a:r>
            <a:r>
              <a:rPr sz="1000" dirty="0">
                <a:latin typeface="Arial MT"/>
                <a:cs typeface="Arial MT"/>
              </a:rPr>
              <a:t> name.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4" y="1639571"/>
            <a:ext cx="3195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Lab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Inheritance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Polymorphism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40257" y="2258824"/>
          <a:ext cx="5431790" cy="858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650"/>
                <a:gridCol w="4930140"/>
              </a:tblGrid>
              <a:tr h="633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67945" algn="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1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3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At the end of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this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lab session,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you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will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able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to: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525780" indent="-273050">
                        <a:lnSpc>
                          <a:spcPts val="1145"/>
                        </a:lnSpc>
                        <a:buFont typeface="Wingdings"/>
                        <a:buChar char="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Write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a Java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program</a:t>
                      </a:r>
                      <a:r>
                        <a:rPr sz="10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0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manipulates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person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details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525780" indent="-273050">
                        <a:lnSpc>
                          <a:spcPts val="1175"/>
                        </a:lnSpc>
                        <a:buFont typeface="Wingdings"/>
                        <a:buChar char="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Working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with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Inheritance, Polymorphism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25551">
                <a:tc>
                  <a:txBody>
                    <a:bodyPr/>
                    <a:lstStyle/>
                    <a:p>
                      <a:pPr marR="93980" algn="r">
                        <a:lnSpc>
                          <a:spcPts val="1135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315</a:t>
                      </a:r>
                      <a:r>
                        <a:rPr sz="1000" spc="229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minutes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30606" y="3340125"/>
            <a:ext cx="5231765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000"/>
              </a:lnSpc>
              <a:spcBef>
                <a:spcPts val="100"/>
              </a:spcBef>
            </a:pPr>
            <a:r>
              <a:rPr sz="1000" b="1" spc="-10" dirty="0">
                <a:latin typeface="Arial"/>
                <a:cs typeface="Arial"/>
              </a:rPr>
              <a:t>2.1: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</a:t>
            </a:r>
            <a:r>
              <a:rPr sz="1000" dirty="0">
                <a:latin typeface="Arial MT"/>
                <a:cs typeface="Arial MT"/>
              </a:rPr>
              <a:t> the </a:t>
            </a:r>
            <a:r>
              <a:rPr sz="1000" spc="-5" dirty="0">
                <a:latin typeface="Arial MT"/>
                <a:cs typeface="Arial MT"/>
              </a:rPr>
              <a:t>case</a:t>
            </a:r>
            <a:r>
              <a:rPr sz="1000" dirty="0">
                <a:latin typeface="Arial MT"/>
                <a:cs typeface="Arial MT"/>
              </a:rPr>
              <a:t> study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Page</a:t>
            </a:r>
            <a:r>
              <a:rPr sz="1000" dirty="0">
                <a:latin typeface="Arial MT"/>
                <a:cs typeface="Arial MT"/>
              </a:rPr>
              <a:t> No: </a:t>
            </a:r>
            <a:r>
              <a:rPr sz="1000" spc="-5" dirty="0">
                <a:latin typeface="Arial MT"/>
                <a:cs typeface="Arial MT"/>
              </a:rPr>
              <a:t>5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Account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shown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below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diagram. Ensure minimum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balance of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500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bank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account 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available.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755" y="6536820"/>
            <a:ext cx="4830445" cy="158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28600" algn="ctr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Figure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14:</a:t>
            </a:r>
            <a:r>
              <a:rPr sz="1000" b="1" spc="2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Association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of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person</a:t>
            </a:r>
            <a:r>
              <a:rPr sz="1000" b="1" dirty="0">
                <a:latin typeface="Arial"/>
                <a:cs typeface="Arial"/>
              </a:rPr>
              <a:t> with </a:t>
            </a:r>
            <a:r>
              <a:rPr sz="1000" b="1" spc="-5" dirty="0">
                <a:latin typeface="Arial"/>
                <a:cs typeface="Arial"/>
              </a:rPr>
              <a:t>account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class</a:t>
            </a:r>
            <a:endParaRPr sz="1000">
              <a:latin typeface="Arial"/>
              <a:cs typeface="Arial"/>
            </a:endParaRPr>
          </a:p>
          <a:p>
            <a:pPr marL="241300" marR="5080" indent="-228600">
              <a:lnSpc>
                <a:spcPct val="144000"/>
              </a:lnSpc>
              <a:spcBef>
                <a:spcPts val="815"/>
              </a:spcBef>
              <a:buAutoNum type="alphaLcParenR"/>
              <a:tabLst>
                <a:tab pos="241300" algn="l"/>
              </a:tabLst>
            </a:pP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Account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 smith </a:t>
            </a:r>
            <a:r>
              <a:rPr sz="1000" spc="-5" dirty="0">
                <a:latin typeface="Arial MT"/>
                <a:cs typeface="Arial MT"/>
              </a:rPr>
              <a:t>with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initial balance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INR </a:t>
            </a:r>
            <a:r>
              <a:rPr sz="1000" spc="-5" dirty="0">
                <a:latin typeface="Arial MT"/>
                <a:cs typeface="Arial MT"/>
              </a:rPr>
              <a:t>2000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for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Kathy</a:t>
            </a:r>
            <a:r>
              <a:rPr sz="1000" spc="-5" dirty="0">
                <a:latin typeface="Arial MT"/>
                <a:cs typeface="Arial MT"/>
              </a:rPr>
              <a:t> with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initial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balance as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3000.(accNum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 be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auto generated).</a:t>
            </a:r>
            <a:endParaRPr sz="1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AutoNum type="alphaLcParenR"/>
              <a:tabLst>
                <a:tab pos="241300" algn="l"/>
              </a:tabLst>
            </a:pPr>
            <a:r>
              <a:rPr sz="1000" spc="-5" dirty="0">
                <a:latin typeface="Arial MT"/>
                <a:cs typeface="Arial MT"/>
              </a:rPr>
              <a:t>Deposit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2000 INR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smith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account.</a:t>
            </a:r>
            <a:endParaRPr sz="1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AutoNum type="alphaLcParenR"/>
              <a:tabLst>
                <a:tab pos="241300" algn="l"/>
              </a:tabLst>
            </a:pPr>
            <a:r>
              <a:rPr sz="1000" spc="-5" dirty="0">
                <a:latin typeface="Arial MT"/>
                <a:cs typeface="Arial MT"/>
              </a:rPr>
              <a:t>Withdraw 2000</a:t>
            </a:r>
            <a:r>
              <a:rPr sz="1000" dirty="0">
                <a:latin typeface="Arial MT"/>
                <a:cs typeface="Arial MT"/>
              </a:rPr>
              <a:t> INR</a:t>
            </a:r>
            <a:r>
              <a:rPr sz="1000" spc="-5" dirty="0">
                <a:latin typeface="Arial MT"/>
                <a:cs typeface="Arial MT"/>
              </a:rPr>
              <a:t> from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Kathy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account.</a:t>
            </a:r>
            <a:endParaRPr sz="1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AutoNum type="alphaLcParenR"/>
              <a:tabLst>
                <a:tab pos="241300" algn="l"/>
              </a:tabLst>
            </a:pPr>
            <a:r>
              <a:rPr sz="1000" spc="-5" dirty="0">
                <a:latin typeface="Arial MT"/>
                <a:cs typeface="Arial MT"/>
              </a:rPr>
              <a:t>Display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updated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balances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 </a:t>
            </a:r>
            <a:r>
              <a:rPr sz="1000" spc="-5" dirty="0">
                <a:latin typeface="Arial MT"/>
                <a:cs typeface="Arial MT"/>
              </a:rPr>
              <a:t>both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account.</a:t>
            </a:r>
            <a:endParaRPr sz="1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AutoNum type="alphaLcParenR"/>
              <a:tabLst>
                <a:tab pos="241300" algn="l"/>
              </a:tabLst>
            </a:pPr>
            <a:r>
              <a:rPr sz="1000" spc="-5" dirty="0">
                <a:latin typeface="Arial MT"/>
                <a:cs typeface="Arial MT"/>
              </a:rPr>
              <a:t>Generate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toString() method.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409" y="4045331"/>
            <a:ext cx="5343936" cy="22930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37102" y="1639571"/>
            <a:ext cx="15278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Table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Contents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755" y="2737766"/>
            <a:ext cx="5050155" cy="3947363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000" i="1" spc="-5" dirty="0">
                <a:latin typeface="Arial"/>
                <a:cs typeface="Arial"/>
                <a:hlinkClick r:id="rId2" action="ppaction://hlinksldjump"/>
              </a:rPr>
              <a:t>Document</a:t>
            </a:r>
            <a:r>
              <a:rPr sz="1000" i="1" spc="9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2" action="ppaction://hlinksldjump"/>
              </a:rPr>
              <a:t>Revision</a:t>
            </a:r>
            <a:r>
              <a:rPr sz="1000" i="1" spc="9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2" action="ppaction://hlinksldjump"/>
              </a:rPr>
              <a:t>History</a:t>
            </a:r>
            <a:r>
              <a:rPr sz="1000" i="1" spc="-10" dirty="0">
                <a:latin typeface="Arial"/>
                <a:cs typeface="Arial"/>
                <a:hlinkClick r:id="rId2" action="ppaction://hlinksldjump"/>
              </a:rPr>
              <a:t> ................................................................................................</a:t>
            </a:r>
            <a:r>
              <a:rPr sz="1000" i="1" spc="9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2" action="ppaction://hlinksldjump"/>
              </a:rPr>
              <a:t>2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000" i="1" spc="-5" dirty="0">
                <a:latin typeface="Arial"/>
                <a:cs typeface="Arial"/>
                <a:hlinkClick r:id="rId2" action="ppaction://hlinksldjump"/>
              </a:rPr>
              <a:t>Table</a:t>
            </a:r>
            <a:r>
              <a:rPr sz="1000" i="1" spc="11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2" action="ppaction://hlinksldjump"/>
              </a:rPr>
              <a:t>of</a:t>
            </a:r>
            <a:r>
              <a:rPr sz="1000" i="1" spc="10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2" action="ppaction://hlinksldjump"/>
              </a:rPr>
              <a:t>Contents</a:t>
            </a:r>
            <a:r>
              <a:rPr sz="1000" i="1" spc="3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2" action="ppaction://hlinksldjump"/>
              </a:rPr>
              <a:t>...............................................................................................................</a:t>
            </a:r>
            <a:r>
              <a:rPr sz="1000" i="1" spc="8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2" action="ppaction://hlinksldjump"/>
              </a:rPr>
              <a:t>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000" i="1" spc="-5" dirty="0">
                <a:latin typeface="Arial"/>
                <a:cs typeface="Arial"/>
                <a:hlinkClick r:id="rId3" action="ppaction://hlinksldjump"/>
              </a:rPr>
              <a:t>Getting</a:t>
            </a:r>
            <a:r>
              <a:rPr sz="1000" i="1" spc="13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3" action="ppaction://hlinksldjump"/>
              </a:rPr>
              <a:t>Started</a:t>
            </a:r>
            <a:r>
              <a:rPr sz="1000" i="1" spc="14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3" action="ppaction://hlinksldjump"/>
              </a:rPr>
              <a:t>...................................................................................................................</a:t>
            </a:r>
            <a:r>
              <a:rPr sz="1000" i="1" spc="12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3" action="ppaction://hlinksldjump"/>
              </a:rPr>
              <a:t>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000" b="1" i="1" spc="-10" dirty="0">
                <a:latin typeface="Arial"/>
                <a:cs typeface="Arial"/>
                <a:hlinkClick r:id="rId3" action="ppaction://hlinksldjump"/>
              </a:rPr>
              <a:t>Overview............................................................................................................................</a:t>
            </a:r>
            <a:r>
              <a:rPr sz="1000" b="1" i="1" spc="52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3" action="ppaction://hlinksldjump"/>
              </a:rPr>
              <a:t>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000" b="1" i="1" spc="-5" dirty="0">
                <a:latin typeface="Arial"/>
                <a:cs typeface="Arial"/>
                <a:hlinkClick r:id="rId3" action="ppaction://hlinksldjump"/>
              </a:rPr>
              <a:t>Setup</a:t>
            </a:r>
            <a:r>
              <a:rPr sz="1000" b="1" i="1" spc="7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3" action="ppaction://hlinksldjump"/>
              </a:rPr>
              <a:t>Checklist</a:t>
            </a:r>
            <a:r>
              <a:rPr sz="1000" b="1" i="1" spc="7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3" action="ppaction://hlinksldjump"/>
              </a:rPr>
              <a:t>for</a:t>
            </a:r>
            <a:r>
              <a:rPr sz="1000" b="1" i="1" spc="8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3" action="ppaction://hlinksldjump"/>
              </a:rPr>
              <a:t>Core</a:t>
            </a:r>
            <a:r>
              <a:rPr sz="1000" b="1" i="1" spc="9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b="1" i="1" spc="-10" dirty="0">
                <a:latin typeface="Arial"/>
                <a:cs typeface="Arial"/>
                <a:hlinkClick r:id="rId3" action="ppaction://hlinksldjump"/>
              </a:rPr>
              <a:t>Java.........................................................................................</a:t>
            </a:r>
            <a:r>
              <a:rPr sz="1000" b="1" i="1" spc="6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3" action="ppaction://hlinksldjump"/>
              </a:rPr>
              <a:t>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000" b="1" i="1" spc="-5" dirty="0">
                <a:latin typeface="Arial"/>
                <a:cs typeface="Arial"/>
                <a:hlinkClick r:id="rId3" action="ppaction://hlinksldjump"/>
              </a:rPr>
              <a:t>Instructions</a:t>
            </a:r>
            <a:r>
              <a:rPr sz="1000" b="1" i="1" spc="7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b="1" i="1" spc="-10" dirty="0">
                <a:latin typeface="Arial"/>
                <a:cs typeface="Arial"/>
                <a:hlinkClick r:id="rId3" action="ppaction://hlinksldjump"/>
              </a:rPr>
              <a:t>.......................................................................................................................</a:t>
            </a:r>
            <a:r>
              <a:rPr sz="1000" b="1" i="1" spc="24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3" action="ppaction://hlinksldjump"/>
              </a:rPr>
              <a:t>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000" b="1" i="1" spc="-5" dirty="0">
                <a:latin typeface="Arial"/>
                <a:cs typeface="Arial"/>
                <a:hlinkClick r:id="rId3" action="ppaction://hlinksldjump"/>
              </a:rPr>
              <a:t>Learning</a:t>
            </a:r>
            <a:r>
              <a:rPr sz="1000" b="1" i="1" spc="6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3" action="ppaction://hlinksldjump"/>
              </a:rPr>
              <a:t>More</a:t>
            </a:r>
            <a:r>
              <a:rPr sz="1000" b="1" i="1" spc="4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3" action="ppaction://hlinksldjump"/>
              </a:rPr>
              <a:t>(Bibliography</a:t>
            </a:r>
            <a:r>
              <a:rPr sz="1000" b="1" i="1" spc="4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3" action="ppaction://hlinksldjump"/>
              </a:rPr>
              <a:t>if</a:t>
            </a:r>
            <a:r>
              <a:rPr sz="1000" b="1" i="1" spc="5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3" action="ppaction://hlinksldjump"/>
              </a:rPr>
              <a:t>applicable)</a:t>
            </a:r>
            <a:r>
              <a:rPr sz="1000" b="1" i="1" spc="4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b="1" i="1" spc="-10" dirty="0">
                <a:latin typeface="Arial"/>
                <a:cs typeface="Arial"/>
                <a:hlinkClick r:id="rId3" action="ppaction://hlinksldjump"/>
              </a:rPr>
              <a:t>...................................................................</a:t>
            </a:r>
            <a:r>
              <a:rPr sz="1000" b="1" i="1" spc="3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3" action="ppaction://hlinksldjump"/>
              </a:rPr>
              <a:t>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i="1" spc="-5" dirty="0">
                <a:latin typeface="Arial"/>
                <a:cs typeface="Arial"/>
                <a:hlinkClick r:id="rId4" action="ppaction://hlinksldjump"/>
              </a:rPr>
              <a:t>Problem</a:t>
            </a:r>
            <a:r>
              <a:rPr sz="1000" i="1" spc="4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4" action="ppaction://hlinksldjump"/>
              </a:rPr>
              <a:t>Statement/</a:t>
            </a:r>
            <a:r>
              <a:rPr sz="1000" i="1" spc="3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4" action="ppaction://hlinksldjump"/>
              </a:rPr>
              <a:t>Case</a:t>
            </a:r>
            <a:r>
              <a:rPr sz="1000" i="1" spc="5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4" action="ppaction://hlinksldjump"/>
              </a:rPr>
              <a:t>Study</a:t>
            </a:r>
            <a:r>
              <a:rPr sz="1000" i="1" spc="4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4" action="ppaction://hlinksldjump"/>
              </a:rPr>
              <a:t>(If</a:t>
            </a:r>
            <a:r>
              <a:rPr sz="1000" i="1" spc="5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4" action="ppaction://hlinksldjump"/>
              </a:rPr>
              <a:t>applicable)</a:t>
            </a:r>
            <a:r>
              <a:rPr sz="1000" i="1" spc="2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4" action="ppaction://hlinksldjump"/>
              </a:rPr>
              <a:t>.................................................................</a:t>
            </a:r>
            <a:r>
              <a:rPr sz="1000" i="1" spc="2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4" action="ppaction://hlinksldjump"/>
              </a:rPr>
              <a:t>6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000" i="1" spc="-5" dirty="0">
                <a:latin typeface="Arial"/>
                <a:cs typeface="Arial"/>
                <a:hlinkClick r:id="rId5" action="ppaction://hlinksldjump"/>
              </a:rPr>
              <a:t>Lab</a:t>
            </a:r>
            <a:r>
              <a:rPr sz="1000" i="1" spc="5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5" action="ppaction://hlinksldjump"/>
              </a:rPr>
              <a:t>1:</a:t>
            </a:r>
            <a:r>
              <a:rPr sz="1000" i="1" spc="3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000" i="1" dirty="0">
                <a:latin typeface="Arial"/>
                <a:cs typeface="Arial"/>
                <a:hlinkClick r:id="rId5" action="ppaction://hlinksldjump"/>
              </a:rPr>
              <a:t>Working</a:t>
            </a:r>
            <a:r>
              <a:rPr sz="1000" i="1" spc="4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5" action="ppaction://hlinksldjump"/>
              </a:rPr>
              <a:t>with</a:t>
            </a:r>
            <a:r>
              <a:rPr sz="1000" i="1" spc="4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5" action="ppaction://hlinksldjump"/>
              </a:rPr>
              <a:t>Java</a:t>
            </a:r>
            <a:r>
              <a:rPr sz="1000" i="1" spc="5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5" action="ppaction://hlinksldjump"/>
              </a:rPr>
              <a:t>and</a:t>
            </a:r>
            <a:r>
              <a:rPr sz="1000" i="1" spc="4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5" action="ppaction://hlinksldjump"/>
              </a:rPr>
              <a:t>Eclipse</a:t>
            </a:r>
            <a:r>
              <a:rPr sz="1000" i="1" spc="4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5" action="ppaction://hlinksldjump"/>
              </a:rPr>
              <a:t>IDE.........................................................................</a:t>
            </a:r>
            <a:r>
              <a:rPr sz="1000" i="1" spc="2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5" action="ppaction://hlinksldjump"/>
              </a:rPr>
              <a:t>7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00" b="1" i="1" spc="-5" dirty="0">
                <a:latin typeface="Arial"/>
                <a:cs typeface="Arial"/>
                <a:hlinkClick r:id="rId6" action="ppaction://hlinksldjump"/>
              </a:rPr>
              <a:t>1.2:</a:t>
            </a:r>
            <a:r>
              <a:rPr sz="1000" b="1" i="1" spc="8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6" action="ppaction://hlinksldjump"/>
              </a:rPr>
              <a:t>Create</a:t>
            </a:r>
            <a:r>
              <a:rPr sz="1000" b="1" i="1" spc="85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6" action="ppaction://hlinksldjump"/>
              </a:rPr>
              <a:t>Java</a:t>
            </a:r>
            <a:r>
              <a:rPr sz="1000" b="1" i="1" spc="75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6" action="ppaction://hlinksldjump"/>
              </a:rPr>
              <a:t>Project</a:t>
            </a:r>
            <a:r>
              <a:rPr sz="1000" b="1" i="1" spc="-9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000" b="1" i="1" spc="-10" dirty="0">
                <a:latin typeface="Arial"/>
                <a:cs typeface="Arial"/>
                <a:hlinkClick r:id="rId6" action="ppaction://hlinksldjump"/>
              </a:rPr>
              <a:t>.................................................................................................</a:t>
            </a:r>
            <a:r>
              <a:rPr sz="1000" b="1" i="1" spc="4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000" b="1" i="1" spc="-10" dirty="0">
                <a:latin typeface="Arial"/>
                <a:cs typeface="Arial"/>
                <a:hlinkClick r:id="rId6" action="ppaction://hlinksldjump"/>
              </a:rPr>
              <a:t>10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000" b="1" i="1" spc="-5" dirty="0">
                <a:latin typeface="Arial"/>
                <a:cs typeface="Arial"/>
                <a:hlinkClick r:id="rId7" action="ppaction://hlinksldjump"/>
              </a:rPr>
              <a:t>1.3:</a:t>
            </a:r>
            <a:r>
              <a:rPr sz="1000" b="1" i="1" spc="40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7" action="ppaction://hlinksldjump"/>
              </a:rPr>
              <a:t>Using</a:t>
            </a:r>
            <a:r>
              <a:rPr sz="1000" b="1" i="1" spc="40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7" action="ppaction://hlinksldjump"/>
              </a:rPr>
              <a:t>offline</a:t>
            </a:r>
            <a:r>
              <a:rPr sz="1000" b="1" i="1" spc="50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7" action="ppaction://hlinksldjump"/>
              </a:rPr>
              <a:t>Javadoc</a:t>
            </a:r>
            <a:r>
              <a:rPr sz="1000" b="1" i="1" spc="35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000" b="1" i="1" spc="-10" dirty="0">
                <a:latin typeface="Arial"/>
                <a:cs typeface="Arial"/>
                <a:hlinkClick r:id="rId7" action="ppaction://hlinksldjump"/>
              </a:rPr>
              <a:t>API</a:t>
            </a:r>
            <a:r>
              <a:rPr sz="1000" b="1" i="1" spc="50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7" action="ppaction://hlinksldjump"/>
              </a:rPr>
              <a:t>in</a:t>
            </a:r>
            <a:r>
              <a:rPr sz="1000" b="1" i="1" spc="35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7" action="ppaction://hlinksldjump"/>
              </a:rPr>
              <a:t>Eclipse</a:t>
            </a:r>
            <a:r>
              <a:rPr sz="1000" b="1" i="1" spc="-40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000" b="1" i="1" spc="-10" dirty="0">
                <a:latin typeface="Arial"/>
                <a:cs typeface="Arial"/>
                <a:hlinkClick r:id="rId7" action="ppaction://hlinksldjump"/>
              </a:rPr>
              <a:t>....................................................................</a:t>
            </a:r>
            <a:r>
              <a:rPr sz="1000" b="1" i="1" spc="5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000" b="1" i="1" spc="-10" dirty="0">
                <a:latin typeface="Arial"/>
                <a:cs typeface="Arial"/>
                <a:hlinkClick r:id="rId7" action="ppaction://hlinksldjump"/>
              </a:rPr>
              <a:t>15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i="1" spc="-5" dirty="0">
                <a:latin typeface="Arial"/>
                <a:cs typeface="Arial"/>
                <a:hlinkClick r:id="rId8" action="ppaction://hlinksldjump"/>
              </a:rPr>
              <a:t>Lab</a:t>
            </a:r>
            <a:r>
              <a:rPr sz="1000" i="1" spc="65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8" action="ppaction://hlinksldjump"/>
              </a:rPr>
              <a:t>2:</a:t>
            </a:r>
            <a:r>
              <a:rPr sz="1000" i="1" spc="50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8" action="ppaction://hlinksldjump"/>
              </a:rPr>
              <a:t>Inheritance</a:t>
            </a:r>
            <a:r>
              <a:rPr sz="1000" i="1" spc="70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8" action="ppaction://hlinksldjump"/>
              </a:rPr>
              <a:t>and</a:t>
            </a:r>
            <a:r>
              <a:rPr sz="1000" i="1" spc="65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8" action="ppaction://hlinksldjump"/>
              </a:rPr>
              <a:t>Polymorphism</a:t>
            </a:r>
            <a:r>
              <a:rPr sz="1000" i="1" spc="-140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8" action="ppaction://hlinksldjump"/>
              </a:rPr>
              <a:t>..............................................................................</a:t>
            </a:r>
            <a:r>
              <a:rPr sz="1000" i="1" spc="20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8" action="ppaction://hlinksldjump"/>
              </a:rPr>
              <a:t>21</a:t>
            </a:r>
            <a:endParaRPr sz="1000">
              <a:latin typeface="Arial"/>
              <a:cs typeface="Arial"/>
            </a:endParaRPr>
          </a:p>
          <a:p>
            <a:pPr marL="12700" marR="6350">
              <a:lnSpc>
                <a:spcPct val="144000"/>
              </a:lnSpc>
              <a:spcBef>
                <a:spcPts val="5"/>
              </a:spcBef>
            </a:pPr>
            <a:r>
              <a:rPr sz="1000" i="1" spc="-5" dirty="0">
                <a:latin typeface="Arial"/>
                <a:cs typeface="Arial"/>
                <a:hlinkClick r:id="rId9" action="ppaction://hlinksldjump"/>
              </a:rPr>
              <a:t>Lab</a:t>
            </a:r>
            <a:r>
              <a:rPr sz="1000" i="1" spc="35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9" action="ppaction://hlinksldjump"/>
              </a:rPr>
              <a:t>3:</a:t>
            </a:r>
            <a:r>
              <a:rPr sz="1000" i="1" spc="20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9" action="ppaction://hlinksldjump"/>
              </a:rPr>
              <a:t>Arrays,</a:t>
            </a:r>
            <a:r>
              <a:rPr sz="1000" i="1" spc="25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9" action="ppaction://hlinksldjump"/>
              </a:rPr>
              <a:t>Regular</a:t>
            </a:r>
            <a:r>
              <a:rPr sz="1000" i="1" spc="40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9" action="ppaction://hlinksldjump"/>
              </a:rPr>
              <a:t>Expression,</a:t>
            </a:r>
            <a:r>
              <a:rPr sz="1000" i="1" spc="35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9" action="ppaction://hlinksldjump"/>
              </a:rPr>
              <a:t>Exception</a:t>
            </a:r>
            <a:r>
              <a:rPr sz="1000" i="1" spc="25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9" action="ppaction://hlinksldjump"/>
              </a:rPr>
              <a:t>Handling</a:t>
            </a:r>
            <a:r>
              <a:rPr sz="1000" i="1" spc="30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9" action="ppaction://hlinksldjump"/>
              </a:rPr>
              <a:t>.................................................</a:t>
            </a:r>
            <a:r>
              <a:rPr sz="1000" i="1" spc="-5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9" action="ppaction://hlinksldjump"/>
              </a:rPr>
              <a:t>24 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  <a:hlinkClick r:id="rId10" action="ppaction://hlinksldjump"/>
              </a:rPr>
              <a:t>Lab</a:t>
            </a:r>
            <a:r>
              <a:rPr sz="1000" i="1" spc="65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0" action="ppaction://hlinksldjump"/>
              </a:rPr>
              <a:t>4</a:t>
            </a:r>
            <a:r>
              <a:rPr sz="1000" i="1" spc="55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0" action="ppaction://hlinksldjump"/>
              </a:rPr>
              <a:t>:</a:t>
            </a:r>
            <a:r>
              <a:rPr sz="1000" i="1" spc="50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0" action="ppaction://hlinksldjump"/>
              </a:rPr>
              <a:t>Files</a:t>
            </a:r>
            <a:r>
              <a:rPr sz="1000" i="1" spc="60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0" action="ppaction://hlinksldjump"/>
              </a:rPr>
              <a:t>IO</a:t>
            </a:r>
            <a:r>
              <a:rPr sz="1000" i="1" spc="75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0" action="ppaction://hlinksldjump"/>
              </a:rPr>
              <a:t>and</a:t>
            </a:r>
            <a:r>
              <a:rPr sz="1000" i="1" spc="65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10" action="ppaction://hlinksldjump"/>
              </a:rPr>
              <a:t>Collections........................................................................................</a:t>
            </a:r>
            <a:r>
              <a:rPr sz="1000" i="1" spc="30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10" action="ppaction://hlinksldjump"/>
              </a:rPr>
              <a:t>25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00" i="1" spc="-5" dirty="0">
                <a:latin typeface="Arial"/>
                <a:cs typeface="Arial"/>
                <a:hlinkClick r:id="rId11" action="ppaction://hlinksldjump"/>
              </a:rPr>
              <a:t>Lab</a:t>
            </a:r>
            <a:r>
              <a:rPr sz="1000" i="1" spc="70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1" action="ppaction://hlinksldjump"/>
              </a:rPr>
              <a:t>5:</a:t>
            </a:r>
            <a:r>
              <a:rPr sz="1000" i="1" spc="55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1" action="ppaction://hlinksldjump"/>
              </a:rPr>
              <a:t>Introduction</a:t>
            </a:r>
            <a:r>
              <a:rPr sz="1000" i="1" spc="70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1" action="ppaction://hlinksldjump"/>
              </a:rPr>
              <a:t>to</a:t>
            </a:r>
            <a:r>
              <a:rPr sz="1000" i="1" spc="60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11" action="ppaction://hlinksldjump"/>
              </a:rPr>
              <a:t>Junit</a:t>
            </a:r>
            <a:r>
              <a:rPr sz="1000" i="1" spc="-30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11" action="ppaction://hlinksldjump"/>
              </a:rPr>
              <a:t>...............................................................................................</a:t>
            </a:r>
            <a:r>
              <a:rPr sz="1000" i="1" spc="35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11" action="ppaction://hlinksldjump"/>
              </a:rPr>
              <a:t>27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00" b="1" i="1" spc="-5" dirty="0">
                <a:latin typeface="Arial"/>
                <a:cs typeface="Arial"/>
                <a:hlinkClick r:id="rId11" action="ppaction://hlinksldjump"/>
              </a:rPr>
              <a:t>5.1:</a:t>
            </a:r>
            <a:r>
              <a:rPr sz="1000" b="1" i="1" spc="45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11" action="ppaction://hlinksldjump"/>
              </a:rPr>
              <a:t>Configuration</a:t>
            </a:r>
            <a:r>
              <a:rPr sz="1000" b="1" i="1" spc="45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11" action="ppaction://hlinksldjump"/>
              </a:rPr>
              <a:t>of</a:t>
            </a:r>
            <a:r>
              <a:rPr sz="1000" b="1" i="1" spc="50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b="1" i="1" dirty="0">
                <a:latin typeface="Arial"/>
                <a:cs typeface="Arial"/>
                <a:hlinkClick r:id="rId11" action="ppaction://hlinksldjump"/>
              </a:rPr>
              <a:t>JUnit</a:t>
            </a:r>
            <a:r>
              <a:rPr sz="1000" b="1" i="1" spc="45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11" action="ppaction://hlinksldjump"/>
              </a:rPr>
              <a:t>in</a:t>
            </a:r>
            <a:r>
              <a:rPr sz="1000" b="1" i="1" spc="40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11" action="ppaction://hlinksldjump"/>
              </a:rPr>
              <a:t>Eclipse</a:t>
            </a:r>
            <a:r>
              <a:rPr sz="1000" b="1" i="1" spc="35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b="1" i="1" spc="-10" dirty="0">
                <a:latin typeface="Arial"/>
                <a:cs typeface="Arial"/>
                <a:hlinkClick r:id="rId11" action="ppaction://hlinksldjump"/>
              </a:rPr>
              <a:t>..........................................................................</a:t>
            </a:r>
            <a:r>
              <a:rPr sz="1000" b="1" i="1" spc="10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b="1" i="1" spc="-10" dirty="0">
                <a:latin typeface="Arial"/>
                <a:cs typeface="Arial"/>
                <a:hlinkClick r:id="rId11" action="ppaction://hlinksldjump"/>
              </a:rPr>
              <a:t>27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000" b="1" i="1" spc="-5" dirty="0">
                <a:latin typeface="Arial"/>
                <a:cs typeface="Arial"/>
                <a:hlinkClick r:id="rId12" action="ppaction://hlinksldjump"/>
              </a:rPr>
              <a:t>5.2:</a:t>
            </a:r>
            <a:r>
              <a:rPr sz="1000" b="1" i="1" spc="110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12" action="ppaction://hlinksldjump"/>
              </a:rPr>
              <a:t>Writing</a:t>
            </a:r>
            <a:r>
              <a:rPr sz="1000" b="1" i="1" spc="114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12" action="ppaction://hlinksldjump"/>
              </a:rPr>
              <a:t>JUnit</a:t>
            </a:r>
            <a:r>
              <a:rPr sz="1000" b="1" i="1" spc="114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000" b="1" i="1" spc="-10" dirty="0">
                <a:latin typeface="Arial"/>
                <a:cs typeface="Arial"/>
                <a:hlinkClick r:id="rId12" action="ppaction://hlinksldjump"/>
              </a:rPr>
              <a:t>tests...................................................................................................</a:t>
            </a:r>
            <a:r>
              <a:rPr sz="1000" b="1" i="1" spc="70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000" b="1" i="1" spc="-10" dirty="0">
                <a:latin typeface="Arial"/>
                <a:cs typeface="Arial"/>
                <a:hlinkClick r:id="rId12" action="ppaction://hlinksldjump"/>
              </a:rPr>
              <a:t>32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000" b="1" i="1" spc="-5" dirty="0">
                <a:latin typeface="Arial"/>
                <a:cs typeface="Arial"/>
                <a:hlinkClick r:id="rId13" action="ppaction://hlinksldjump"/>
              </a:rPr>
              <a:t>Appendix</a:t>
            </a:r>
            <a:r>
              <a:rPr sz="1000" b="1" i="1" spc="75" dirty="0">
                <a:latin typeface="Arial"/>
                <a:cs typeface="Arial"/>
                <a:hlinkClick r:id="rId13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13" action="ppaction://hlinksldjump"/>
              </a:rPr>
              <a:t>A:</a:t>
            </a:r>
            <a:r>
              <a:rPr sz="1000" b="1" i="1" spc="85" dirty="0">
                <a:latin typeface="Arial"/>
                <a:cs typeface="Arial"/>
                <a:hlinkClick r:id="rId13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13" action="ppaction://hlinksldjump"/>
              </a:rPr>
              <a:t>Table</a:t>
            </a:r>
            <a:r>
              <a:rPr sz="1000" b="1" i="1" spc="75" dirty="0">
                <a:latin typeface="Arial"/>
                <a:cs typeface="Arial"/>
                <a:hlinkClick r:id="rId13" action="ppaction://hlinksldjump"/>
              </a:rPr>
              <a:t> </a:t>
            </a:r>
            <a:r>
              <a:rPr sz="1000" b="1" i="1" spc="-5" dirty="0">
                <a:latin typeface="Arial"/>
                <a:cs typeface="Arial"/>
                <a:hlinkClick r:id="rId13" action="ppaction://hlinksldjump"/>
              </a:rPr>
              <a:t>of</a:t>
            </a:r>
            <a:r>
              <a:rPr sz="1000" b="1" i="1" spc="85" dirty="0">
                <a:latin typeface="Arial"/>
                <a:cs typeface="Arial"/>
                <a:hlinkClick r:id="rId13" action="ppaction://hlinksldjump"/>
              </a:rPr>
              <a:t> </a:t>
            </a:r>
            <a:r>
              <a:rPr sz="1000" b="1" i="1" spc="-10" dirty="0">
                <a:latin typeface="Arial"/>
                <a:cs typeface="Arial"/>
                <a:hlinkClick r:id="rId13" action="ppaction://hlinksldjump"/>
              </a:rPr>
              <a:t>Figures........................................................................................</a:t>
            </a:r>
            <a:r>
              <a:rPr sz="1000" b="1" i="1" spc="50" dirty="0">
                <a:latin typeface="Arial"/>
                <a:cs typeface="Arial"/>
                <a:hlinkClick r:id="rId13" action="ppaction://hlinksldjump"/>
              </a:rPr>
              <a:t> </a:t>
            </a:r>
            <a:r>
              <a:rPr sz="1000" b="1" i="1" spc="-10" dirty="0">
                <a:latin typeface="Arial"/>
                <a:cs typeface="Arial"/>
                <a:hlinkClick r:id="rId13" action="ppaction://hlinksldjump"/>
              </a:rPr>
              <a:t>35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6" y="1782826"/>
            <a:ext cx="5466715" cy="69515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595" lvl="1" indent="-176530">
              <a:lnSpc>
                <a:spcPct val="100000"/>
              </a:lnSpc>
              <a:spcBef>
                <a:spcPts val="95"/>
              </a:spcBef>
              <a:buSzPct val="90000"/>
              <a:buAutoNum type="arabicPeriod" startAt="2"/>
              <a:tabLst>
                <a:tab pos="189230" algn="l"/>
              </a:tabLst>
            </a:pPr>
            <a:r>
              <a:rPr sz="1000" b="1" spc="-5" dirty="0">
                <a:latin typeface="Arial"/>
                <a:cs typeface="Arial"/>
              </a:rPr>
              <a:t>: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Extend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functionality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through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Inheritance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polymorphism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(Maintenance)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AutoNum type="arabicPeriod" startAt="2"/>
            </a:pPr>
            <a:endParaRPr sz="1200">
              <a:latin typeface="Arial MT"/>
              <a:cs typeface="Arial MT"/>
            </a:endParaRPr>
          </a:p>
          <a:p>
            <a:pPr marL="469265" marR="5080">
              <a:lnSpc>
                <a:spcPct val="143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Inherit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Savings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Account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Current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Account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from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account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following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respective classes.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697865" lvl="2" indent="-229235">
              <a:lnSpc>
                <a:spcPct val="100000"/>
              </a:lnSpc>
              <a:spcBef>
                <a:spcPts val="665"/>
              </a:spcBef>
              <a:buAutoNum type="alphaLcParenR"/>
              <a:tabLst>
                <a:tab pos="698500" algn="l"/>
              </a:tabLst>
            </a:pPr>
            <a:r>
              <a:rPr sz="1000" spc="-5" dirty="0">
                <a:latin typeface="Arial MT"/>
                <a:cs typeface="Arial MT"/>
              </a:rPr>
              <a:t>Savings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Account</a:t>
            </a:r>
            <a:endParaRPr sz="1000">
              <a:latin typeface="Arial MT"/>
              <a:cs typeface="Arial MT"/>
            </a:endParaRPr>
          </a:p>
          <a:p>
            <a:pPr marL="1155065" lvl="3" indent="-229235">
              <a:lnSpc>
                <a:spcPct val="100000"/>
              </a:lnSpc>
              <a:spcBef>
                <a:spcPts val="515"/>
              </a:spcBef>
              <a:buAutoNum type="alphaLcPeriod"/>
              <a:tabLst>
                <a:tab pos="1155700" algn="l"/>
              </a:tabLst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called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minimum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Balance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assign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final modifier.</a:t>
            </a:r>
            <a:endParaRPr sz="1000">
              <a:latin typeface="Arial MT"/>
              <a:cs typeface="Arial MT"/>
            </a:endParaRPr>
          </a:p>
          <a:p>
            <a:pPr marL="1155065" marR="169545" lvl="3" indent="-228600">
              <a:lnSpc>
                <a:spcPct val="144000"/>
              </a:lnSpc>
              <a:spcBef>
                <a:spcPts val="5"/>
              </a:spcBef>
              <a:buAutoNum type="alphaLcPeriod"/>
              <a:tabLst>
                <a:tab pos="1155700" algn="l"/>
              </a:tabLst>
            </a:pPr>
            <a:r>
              <a:rPr sz="1000" spc="-5" dirty="0">
                <a:latin typeface="Arial MT"/>
                <a:cs typeface="Arial MT"/>
              </a:rPr>
              <a:t>Override</a:t>
            </a:r>
            <a:r>
              <a:rPr sz="1000" dirty="0">
                <a:latin typeface="Arial MT"/>
                <a:cs typeface="Arial MT"/>
              </a:rPr>
              <a:t> method </a:t>
            </a:r>
            <a:r>
              <a:rPr sz="1000" spc="-5" dirty="0">
                <a:latin typeface="Arial MT"/>
                <a:cs typeface="Arial MT"/>
              </a:rPr>
              <a:t>called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withdraw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should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check</a:t>
            </a:r>
            <a:r>
              <a:rPr sz="1000" dirty="0">
                <a:latin typeface="Arial MT"/>
                <a:cs typeface="Arial MT"/>
              </a:rPr>
              <a:t> 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minimum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balance 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allow withdraw to happen)</a:t>
            </a:r>
            <a:endParaRPr sz="1000">
              <a:latin typeface="Arial MT"/>
              <a:cs typeface="Arial MT"/>
            </a:endParaRPr>
          </a:p>
          <a:p>
            <a:pPr lvl="3">
              <a:lnSpc>
                <a:spcPct val="100000"/>
              </a:lnSpc>
              <a:buFont typeface="Arial MT"/>
              <a:buAutoNum type="alphaLcPeriod"/>
            </a:pPr>
            <a:endParaRPr sz="1100">
              <a:latin typeface="Arial MT"/>
              <a:cs typeface="Arial MT"/>
            </a:endParaRPr>
          </a:p>
          <a:p>
            <a:pPr marL="697865" lvl="2" indent="-229235">
              <a:lnSpc>
                <a:spcPct val="100000"/>
              </a:lnSpc>
              <a:spcBef>
                <a:spcPts val="980"/>
              </a:spcBef>
              <a:buAutoNum type="alphaLcParenR"/>
              <a:tabLst>
                <a:tab pos="698500" algn="l"/>
              </a:tabLst>
            </a:pPr>
            <a:r>
              <a:rPr sz="1000" spc="-5" dirty="0">
                <a:latin typeface="Arial MT"/>
                <a:cs typeface="Arial MT"/>
              </a:rPr>
              <a:t>Current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Account</a:t>
            </a:r>
            <a:endParaRPr sz="1000">
              <a:latin typeface="Arial MT"/>
              <a:cs typeface="Arial MT"/>
            </a:endParaRPr>
          </a:p>
          <a:p>
            <a:pPr marL="1155065" lvl="3" indent="-229235">
              <a:lnSpc>
                <a:spcPct val="100000"/>
              </a:lnSpc>
              <a:spcBef>
                <a:spcPts val="525"/>
              </a:spcBef>
              <a:buAutoNum type="alphaLcPeriod"/>
              <a:tabLst>
                <a:tab pos="1155700" algn="l"/>
              </a:tabLst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 called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overdraft Limit</a:t>
            </a:r>
            <a:endParaRPr sz="1000">
              <a:latin typeface="Arial MT"/>
              <a:cs typeface="Arial MT"/>
            </a:endParaRPr>
          </a:p>
          <a:p>
            <a:pPr marL="1155065" marR="111125" lvl="3" indent="-228600">
              <a:lnSpc>
                <a:spcPct val="143000"/>
              </a:lnSpc>
              <a:spcBef>
                <a:spcPts val="15"/>
              </a:spcBef>
              <a:buAutoNum type="alphaLcPeriod"/>
              <a:tabLst>
                <a:tab pos="1155700" algn="l"/>
              </a:tabLst>
            </a:pPr>
            <a:r>
              <a:rPr sz="1000" spc="-5" dirty="0">
                <a:latin typeface="Arial MT"/>
                <a:cs typeface="Arial MT"/>
              </a:rPr>
              <a:t>Overridemethod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called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withdraw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(checks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whether</a:t>
            </a:r>
            <a:r>
              <a:rPr sz="1000" dirty="0">
                <a:latin typeface="Arial MT"/>
                <a:cs typeface="Arial MT"/>
              </a:rPr>
              <a:t> overdraft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limit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reached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returns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boolean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value accordingly)</a:t>
            </a:r>
            <a:endParaRPr sz="1000">
              <a:latin typeface="Arial MT"/>
              <a:cs typeface="Arial MT"/>
            </a:endParaRPr>
          </a:p>
          <a:p>
            <a:pPr lvl="3">
              <a:lnSpc>
                <a:spcPct val="100000"/>
              </a:lnSpc>
              <a:spcBef>
                <a:spcPts val="55"/>
              </a:spcBef>
              <a:buFont typeface="Arial MT"/>
              <a:buAutoNum type="alphaLcPeriod"/>
            </a:pPr>
            <a:endParaRPr sz="1150">
              <a:latin typeface="Arial MT"/>
              <a:cs typeface="Arial MT"/>
            </a:endParaRPr>
          </a:p>
          <a:p>
            <a:pPr marL="127000" marR="267335" lvl="1">
              <a:lnSpc>
                <a:spcPct val="145000"/>
              </a:lnSpc>
              <a:buSzPct val="90000"/>
              <a:buAutoNum type="arabicPeriod" startAt="3"/>
              <a:tabLst>
                <a:tab pos="303530" algn="l"/>
              </a:tabLst>
            </a:pPr>
            <a:r>
              <a:rPr sz="1000" b="1" spc="-5" dirty="0">
                <a:latin typeface="Arial"/>
                <a:cs typeface="Arial"/>
              </a:rPr>
              <a:t>: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</a:t>
            </a:r>
            <a:r>
              <a:rPr sz="1000" dirty="0">
                <a:latin typeface="Arial MT"/>
                <a:cs typeface="Arial MT"/>
              </a:rPr>
              <a:t> the </a:t>
            </a:r>
            <a:r>
              <a:rPr sz="1000" spc="-5" dirty="0">
                <a:latin typeface="Arial MT"/>
                <a:cs typeface="Arial MT"/>
              </a:rPr>
              <a:t>case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study</a:t>
            </a:r>
            <a:r>
              <a:rPr sz="1000" spc="-5" dirty="0">
                <a:latin typeface="Arial MT"/>
                <a:cs typeface="Arial MT"/>
              </a:rPr>
              <a:t> 2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page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application</a:t>
            </a:r>
            <a:r>
              <a:rPr sz="1000" dirty="0">
                <a:latin typeface="Arial MT"/>
                <a:cs typeface="Arial MT"/>
              </a:rPr>
              <a:t> for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requirement</a:t>
            </a:r>
            <a:r>
              <a:rPr sz="1000" dirty="0">
                <a:latin typeface="Arial MT"/>
                <a:cs typeface="Arial MT"/>
              </a:rPr>
              <a:t> by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classes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given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below:</a:t>
            </a:r>
            <a:endParaRPr sz="1000">
              <a:latin typeface="Arial MT"/>
              <a:cs typeface="Arial MT"/>
            </a:endParaRPr>
          </a:p>
          <a:p>
            <a:pPr marL="697865" lvl="2" indent="-229235">
              <a:lnSpc>
                <a:spcPct val="100000"/>
              </a:lnSpc>
              <a:spcBef>
                <a:spcPts val="505"/>
              </a:spcBef>
              <a:buAutoNum type="alphaLcParenR"/>
              <a:tabLst>
                <a:tab pos="698500" algn="l"/>
              </a:tabLst>
            </a:pPr>
            <a:r>
              <a:rPr sz="1000" b="1" spc="-5" dirty="0">
                <a:latin typeface="Arial"/>
                <a:cs typeface="Arial"/>
              </a:rPr>
              <a:t>com.cg.eis.bean</a:t>
            </a:r>
            <a:endParaRPr sz="1000">
              <a:latin typeface="Arial"/>
              <a:cs typeface="Arial"/>
            </a:endParaRPr>
          </a:p>
          <a:p>
            <a:pPr marL="697865" marR="294640" indent="228600">
              <a:lnSpc>
                <a:spcPct val="144000"/>
              </a:lnSpc>
              <a:spcBef>
                <a:spcPts val="15"/>
              </a:spcBef>
            </a:pPr>
            <a:r>
              <a:rPr sz="1000" spc="-5" dirty="0">
                <a:latin typeface="Arial MT"/>
                <a:cs typeface="Arial MT"/>
              </a:rPr>
              <a:t>In 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package, create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“Employee”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different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attributes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such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id,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name,</a:t>
            </a:r>
            <a:r>
              <a:rPr sz="1000" spc="-5" dirty="0">
                <a:latin typeface="Arial MT"/>
                <a:cs typeface="Arial MT"/>
              </a:rPr>
              <a:t> salary,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designation,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insuranceScheme.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697865" lvl="2" indent="-229235">
              <a:lnSpc>
                <a:spcPct val="100000"/>
              </a:lnSpc>
              <a:spcBef>
                <a:spcPts val="965"/>
              </a:spcBef>
              <a:buAutoNum type="alphaLcParenR" startAt="2"/>
              <a:tabLst>
                <a:tab pos="698500" algn="l"/>
              </a:tabLst>
            </a:pPr>
            <a:r>
              <a:rPr sz="1000" b="1" spc="-5" dirty="0">
                <a:latin typeface="Arial"/>
                <a:cs typeface="Arial"/>
              </a:rPr>
              <a:t>com.cg.eis.service</a:t>
            </a:r>
            <a:endParaRPr sz="1000">
              <a:latin typeface="Arial"/>
              <a:cs typeface="Arial"/>
            </a:endParaRPr>
          </a:p>
          <a:p>
            <a:pPr marL="469265" marR="370840" indent="457200">
              <a:lnSpc>
                <a:spcPct val="143500"/>
              </a:lnSpc>
              <a:spcBef>
                <a:spcPts val="20"/>
              </a:spcBef>
            </a:pP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will contain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services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offered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Insurance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service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will have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EmployeeService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corresponding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implementation </a:t>
            </a:r>
            <a:r>
              <a:rPr sz="1000" dirty="0">
                <a:latin typeface="Arial MT"/>
                <a:cs typeface="Arial MT"/>
              </a:rPr>
              <a:t>class.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697865" lvl="2" indent="-229235">
              <a:lnSpc>
                <a:spcPct val="100000"/>
              </a:lnSpc>
              <a:spcBef>
                <a:spcPts val="980"/>
              </a:spcBef>
              <a:buAutoNum type="alphaLcParenR" startAt="3"/>
              <a:tabLst>
                <a:tab pos="698500" algn="l"/>
              </a:tabLst>
            </a:pPr>
            <a:r>
              <a:rPr sz="1000" b="1" spc="-5" dirty="0">
                <a:latin typeface="Arial"/>
                <a:cs typeface="Arial"/>
              </a:rPr>
              <a:t>com.cg.eis.pl</a:t>
            </a:r>
            <a:endParaRPr sz="1000">
              <a:latin typeface="Arial"/>
              <a:cs typeface="Arial"/>
            </a:endParaRPr>
          </a:p>
          <a:p>
            <a:pPr marL="469265" marR="247650" indent="457200">
              <a:lnSpc>
                <a:spcPct val="143000"/>
              </a:lnSpc>
              <a:spcBef>
                <a:spcPts val="25"/>
              </a:spcBef>
            </a:pP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will contain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dirty="0">
                <a:latin typeface="Arial MT"/>
                <a:cs typeface="Arial MT"/>
              </a:rPr>
              <a:t> for </a:t>
            </a:r>
            <a:r>
              <a:rPr sz="1000" spc="-5" dirty="0">
                <a:latin typeface="Arial MT"/>
                <a:cs typeface="Arial MT"/>
              </a:rPr>
              <a:t>getting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input</a:t>
            </a:r>
            <a:r>
              <a:rPr sz="1000" dirty="0">
                <a:latin typeface="Arial MT"/>
                <a:cs typeface="Arial MT"/>
              </a:rPr>
              <a:t> from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user, </a:t>
            </a:r>
            <a:r>
              <a:rPr sz="1000" spc="-5" dirty="0">
                <a:latin typeface="Arial MT"/>
                <a:cs typeface="Arial MT"/>
              </a:rPr>
              <a:t>produce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expected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output 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user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invoke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services</a:t>
            </a:r>
            <a:r>
              <a:rPr sz="1000" dirty="0">
                <a:latin typeface="Arial MT"/>
                <a:cs typeface="Arial MT"/>
              </a:rPr>
              <a:t> offered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system.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services</a:t>
            </a:r>
            <a:r>
              <a:rPr sz="1000" dirty="0">
                <a:latin typeface="Arial MT"/>
                <a:cs typeface="Arial MT"/>
              </a:rPr>
              <a:t> offered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application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currently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are:</a:t>
            </a:r>
            <a:endParaRPr sz="1000">
              <a:latin typeface="Arial MT"/>
              <a:cs typeface="Arial MT"/>
            </a:endParaRPr>
          </a:p>
          <a:p>
            <a:pPr marL="893444">
              <a:lnSpc>
                <a:spcPct val="100000"/>
              </a:lnSpc>
              <a:spcBef>
                <a:spcPts val="525"/>
              </a:spcBef>
              <a:tabLst>
                <a:tab pos="1160145" algn="l"/>
              </a:tabLst>
            </a:pPr>
            <a:r>
              <a:rPr sz="1000" b="1" spc="-5" dirty="0">
                <a:latin typeface="Arial"/>
                <a:cs typeface="Arial"/>
              </a:rPr>
              <a:t>i)	</a:t>
            </a:r>
            <a:r>
              <a:rPr sz="1000" spc="-5" dirty="0">
                <a:latin typeface="Arial MT"/>
                <a:cs typeface="Arial MT"/>
              </a:rPr>
              <a:t>Get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details from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user.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76373" y="1930655"/>
            <a:ext cx="1727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iii)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3138" y="1424076"/>
            <a:ext cx="395732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lnSpc>
                <a:spcPct val="144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000" b="1" spc="-5" dirty="0">
                <a:latin typeface="Arial"/>
                <a:cs typeface="Arial"/>
              </a:rPr>
              <a:t>ii)	</a:t>
            </a:r>
            <a:r>
              <a:rPr sz="1000" spc="-5" dirty="0">
                <a:latin typeface="Arial MT"/>
                <a:cs typeface="Arial MT"/>
              </a:rPr>
              <a:t>Find 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insurance</a:t>
            </a:r>
            <a:r>
              <a:rPr sz="1000" dirty="0">
                <a:latin typeface="Arial MT"/>
                <a:cs typeface="Arial MT"/>
              </a:rPr>
              <a:t> scheme for </a:t>
            </a:r>
            <a:r>
              <a:rPr sz="1000" spc="-5" dirty="0">
                <a:latin typeface="Arial MT"/>
                <a:cs typeface="Arial MT"/>
              </a:rPr>
              <a:t>an 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salary and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designation.</a:t>
            </a:r>
            <a:endParaRPr sz="1000">
              <a:latin typeface="Arial MT"/>
              <a:cs typeface="Arial MT"/>
            </a:endParaRPr>
          </a:p>
          <a:p>
            <a:pPr marL="297180">
              <a:lnSpc>
                <a:spcPct val="100000"/>
              </a:lnSpc>
              <a:spcBef>
                <a:spcPts val="525"/>
              </a:spcBef>
            </a:pPr>
            <a:r>
              <a:rPr sz="1000" spc="-5" dirty="0">
                <a:latin typeface="Arial MT"/>
                <a:cs typeface="Arial MT"/>
              </a:rPr>
              <a:t>Display all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details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6" y="2256181"/>
            <a:ext cx="5110480" cy="1083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1">
              <a:lnSpc>
                <a:spcPct val="144000"/>
              </a:lnSpc>
              <a:spcBef>
                <a:spcPts val="100"/>
              </a:spcBef>
              <a:buSzPct val="90000"/>
              <a:buAutoNum type="arabicPeriod" startAt="4"/>
              <a:tabLst>
                <a:tab pos="189230" algn="l"/>
              </a:tabLst>
            </a:pPr>
            <a:r>
              <a:rPr sz="1000" b="1" spc="-5" dirty="0">
                <a:latin typeface="Arial"/>
                <a:cs typeface="Arial"/>
              </a:rPr>
              <a:t>: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overrides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overridden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available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derived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 of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assignments.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AutoNum type="arabicPeriod" startAt="4"/>
            </a:pPr>
            <a:endParaRPr sz="1200">
              <a:latin typeface="Arial MT"/>
              <a:cs typeface="Arial MT"/>
            </a:endParaRPr>
          </a:p>
          <a:p>
            <a:pPr marL="12700" marR="11430" lvl="1">
              <a:lnSpc>
                <a:spcPct val="144200"/>
              </a:lnSpc>
              <a:buSzPct val="90000"/>
              <a:buAutoNum type="arabicPeriod" startAt="4"/>
              <a:tabLst>
                <a:tab pos="189230" algn="l"/>
              </a:tabLst>
            </a:pPr>
            <a:r>
              <a:rPr sz="1000" b="1" spc="-5" dirty="0">
                <a:latin typeface="Arial"/>
                <a:cs typeface="Arial"/>
              </a:rPr>
              <a:t>:</a:t>
            </a:r>
            <a:r>
              <a:rPr sz="1000" b="1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</a:t>
            </a:r>
            <a:r>
              <a:rPr sz="1000" dirty="0">
                <a:latin typeface="Arial MT"/>
                <a:cs typeface="Arial MT"/>
              </a:rPr>
              <a:t> the </a:t>
            </a:r>
            <a:r>
              <a:rPr sz="1000" spc="-5" dirty="0">
                <a:latin typeface="Arial MT"/>
                <a:cs typeface="Arial MT"/>
              </a:rPr>
              <a:t>problem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statement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2.1</a:t>
            </a:r>
            <a:r>
              <a:rPr sz="1000" spc="-10" dirty="0">
                <a:latin typeface="Arial MT"/>
                <a:cs typeface="Arial MT"/>
              </a:rPr>
              <a:t>.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Modify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account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abstract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declare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withdraw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618237"/>
            <a:ext cx="5157470" cy="112274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7559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Lab</a:t>
            </a:r>
            <a:r>
              <a:rPr sz="1400" b="1" dirty="0">
                <a:latin typeface="Arial"/>
                <a:cs typeface="Arial"/>
              </a:rPr>
              <a:t> 3: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Arrays,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Regular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Expression,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Exception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Handling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98169" y="2106423"/>
          <a:ext cx="5429885" cy="635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650"/>
                <a:gridCol w="4928235"/>
              </a:tblGrid>
              <a:tr h="409787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3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At the end of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this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lab session,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you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will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able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to: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525780" indent="-228600">
                        <a:lnSpc>
                          <a:spcPts val="1120"/>
                        </a:lnSpc>
                        <a:buFont typeface="Wingdings"/>
                        <a:buChar char="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Create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use application</a:t>
                      </a:r>
                      <a:r>
                        <a:rPr sz="10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specific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exceptions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25551">
                <a:tc>
                  <a:txBody>
                    <a:bodyPr/>
                    <a:lstStyle/>
                    <a:p>
                      <a:pPr marL="100330">
                        <a:lnSpc>
                          <a:spcPts val="1135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195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minutes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30604" y="2719477"/>
            <a:ext cx="5439410" cy="2880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1">
              <a:lnSpc>
                <a:spcPct val="145000"/>
              </a:lnSpc>
              <a:spcBef>
                <a:spcPts val="100"/>
              </a:spcBef>
              <a:buSzPct val="90000"/>
              <a:buAutoNum type="arabicPeriod"/>
              <a:tabLst>
                <a:tab pos="189230" algn="l"/>
              </a:tabLst>
            </a:pPr>
            <a:r>
              <a:rPr sz="1000" b="1" spc="-5" dirty="0">
                <a:latin typeface="Arial"/>
                <a:cs typeface="Arial"/>
              </a:rPr>
              <a:t>: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Modify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Lab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assignment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b="1" spc="-10" dirty="0">
                <a:latin typeface="Arial"/>
                <a:cs typeface="Arial"/>
              </a:rPr>
              <a:t>1.6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validate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throw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user defined exception </a:t>
            </a:r>
            <a:r>
              <a:rPr sz="1000" spc="-10" dirty="0">
                <a:latin typeface="Arial MT"/>
                <a:cs typeface="Arial MT"/>
              </a:rPr>
              <a:t>if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first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lastName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blank.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12700" marR="160020" lvl="1">
              <a:lnSpc>
                <a:spcPct val="144000"/>
              </a:lnSpc>
              <a:buSzPct val="90000"/>
              <a:buAutoNum type="arabicPeriod"/>
              <a:tabLst>
                <a:tab pos="189230" algn="l"/>
              </a:tabLst>
            </a:pPr>
            <a:r>
              <a:rPr sz="1000" b="1" spc="-5" dirty="0">
                <a:latin typeface="Arial"/>
                <a:cs typeface="Arial"/>
              </a:rPr>
              <a:t>: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Validate</a:t>
            </a:r>
            <a:r>
              <a:rPr sz="1000" dirty="0">
                <a:latin typeface="Arial MT"/>
                <a:cs typeface="Arial MT"/>
              </a:rPr>
              <a:t> the </a:t>
            </a:r>
            <a:r>
              <a:rPr sz="1000" spc="-5" dirty="0">
                <a:latin typeface="Arial MT"/>
                <a:cs typeface="Arial MT"/>
              </a:rPr>
              <a:t>age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person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Lab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assignment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2.1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display</a:t>
            </a:r>
            <a:r>
              <a:rPr sz="1000" spc="-5" dirty="0">
                <a:latin typeface="Arial MT"/>
                <a:cs typeface="Arial MT"/>
              </a:rPr>
              <a:t> proper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message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by</a:t>
            </a:r>
            <a:r>
              <a:rPr sz="1000" spc="-5" dirty="0">
                <a:latin typeface="Arial MT"/>
                <a:cs typeface="Arial MT"/>
              </a:rPr>
              <a:t> using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user defined exception.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Age 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person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above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15.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12700" marR="60325" lvl="1">
              <a:lnSpc>
                <a:spcPct val="144000"/>
              </a:lnSpc>
              <a:buSzPct val="90000"/>
              <a:buAutoNum type="arabicPeriod"/>
              <a:tabLst>
                <a:tab pos="189230" algn="l"/>
              </a:tabLst>
            </a:pPr>
            <a:r>
              <a:rPr sz="1000" b="1" spc="-5" dirty="0">
                <a:latin typeface="Arial"/>
                <a:cs typeface="Arial"/>
              </a:rPr>
              <a:t>: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Modify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Lab</a:t>
            </a:r>
            <a:r>
              <a:rPr sz="1000" dirty="0">
                <a:latin typeface="Arial MT"/>
                <a:cs typeface="Arial MT"/>
              </a:rPr>
              <a:t> assignment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b="1" spc="-10" dirty="0">
                <a:latin typeface="Arial"/>
                <a:cs typeface="Arial"/>
              </a:rPr>
              <a:t>2.3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exceptions.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dirty="0">
                <a:latin typeface="Arial MT"/>
                <a:cs typeface="Arial MT"/>
              </a:rPr>
              <a:t> an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named </a:t>
            </a:r>
            <a:r>
              <a:rPr sz="1000" spc="-5" dirty="0">
                <a:latin typeface="Arial MT"/>
                <a:cs typeface="Arial MT"/>
              </a:rPr>
              <a:t>as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“EmployeeException”(User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defined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Exception)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“com.cg.eis.exception”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throw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salary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below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3000.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Handling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mechanism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handle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 properly.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1150">
              <a:latin typeface="Arial MT"/>
              <a:cs typeface="Arial MT"/>
            </a:endParaRPr>
          </a:p>
          <a:p>
            <a:pPr marL="12700" marR="264795" lvl="1">
              <a:lnSpc>
                <a:spcPct val="144200"/>
              </a:lnSpc>
              <a:spcBef>
                <a:spcPts val="5"/>
              </a:spcBef>
              <a:buSzPct val="90000"/>
              <a:buAutoNum type="arabicPeriod"/>
              <a:tabLst>
                <a:tab pos="189230" algn="l"/>
              </a:tabLst>
            </a:pPr>
            <a:r>
              <a:rPr sz="1000" b="1" spc="-5" dirty="0">
                <a:latin typeface="Arial"/>
                <a:cs typeface="Arial"/>
              </a:rPr>
              <a:t>: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spc="5" dirty="0">
                <a:latin typeface="Arial MT"/>
                <a:cs typeface="Arial MT"/>
              </a:rPr>
              <a:t>Write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store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product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array</a:t>
            </a:r>
            <a:r>
              <a:rPr sz="1000" spc="-5" dirty="0">
                <a:latin typeface="Arial MT"/>
                <a:cs typeface="Arial MT"/>
              </a:rPr>
              <a:t> 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available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array.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4" y="1639571"/>
            <a:ext cx="26631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Lab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 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Files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IO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 Collections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98169" y="2258823"/>
          <a:ext cx="5429885" cy="8402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650"/>
                <a:gridCol w="4928235"/>
              </a:tblGrid>
              <a:tr h="61468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3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At the end of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this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lab session,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you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will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able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to: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525780" indent="-170815">
                        <a:lnSpc>
                          <a:spcPts val="1145"/>
                        </a:lnSpc>
                        <a:buFont typeface="Wingdings"/>
                        <a:buChar char=""/>
                        <a:tabLst>
                          <a:tab pos="52578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Read and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write data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using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streams.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525780" indent="-170815">
                        <a:lnSpc>
                          <a:spcPts val="1130"/>
                        </a:lnSpc>
                        <a:buFont typeface="Wingdings"/>
                        <a:buChar char=""/>
                        <a:tabLst>
                          <a:tab pos="52578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Serialize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and Deserialize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objects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25551">
                <a:tc>
                  <a:txBody>
                    <a:bodyPr/>
                    <a:lstStyle/>
                    <a:p>
                      <a:pPr marL="100330">
                        <a:lnSpc>
                          <a:spcPts val="1135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285</a:t>
                      </a:r>
                      <a:r>
                        <a:rPr sz="1000" spc="229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minutes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30604" y="3017800"/>
            <a:ext cx="5506720" cy="35830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244" lvl="1" algn="just">
              <a:lnSpc>
                <a:spcPct val="145200"/>
              </a:lnSpc>
              <a:spcBef>
                <a:spcPts val="100"/>
              </a:spcBef>
              <a:buSzPct val="90000"/>
              <a:buAutoNum type="arabicPeriod"/>
              <a:tabLst>
                <a:tab pos="189230" algn="l"/>
              </a:tabLst>
            </a:pPr>
            <a:r>
              <a:rPr sz="1000" b="1" spc="-5" dirty="0">
                <a:latin typeface="Arial"/>
                <a:cs typeface="Arial"/>
              </a:rPr>
              <a:t>: </a:t>
            </a:r>
            <a:r>
              <a:rPr sz="1000" spc="5" dirty="0">
                <a:latin typeface="Arial MT"/>
                <a:cs typeface="Arial MT"/>
              </a:rPr>
              <a:t>Write </a:t>
            </a:r>
            <a:r>
              <a:rPr sz="1000" spc="-5" dirty="0">
                <a:latin typeface="Arial MT"/>
                <a:cs typeface="Arial MT"/>
              </a:rPr>
              <a:t>a program to read content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file, reverse the content and write the reversed content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the file.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(Use Reader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Writer</a:t>
            </a:r>
            <a:r>
              <a:rPr sz="1000" spc="-5" dirty="0">
                <a:latin typeface="Arial MT"/>
                <a:cs typeface="Arial MT"/>
              </a:rPr>
              <a:t> APIs).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12700" marR="5080" lvl="1" algn="just">
              <a:lnSpc>
                <a:spcPct val="144500"/>
              </a:lnSpc>
              <a:buSzPct val="90000"/>
              <a:buAutoNum type="arabicPeriod"/>
              <a:tabLst>
                <a:tab pos="189230" algn="l"/>
              </a:tabLst>
            </a:pPr>
            <a:r>
              <a:rPr sz="1000" b="1" spc="-5" dirty="0">
                <a:latin typeface="Arial"/>
                <a:cs typeface="Arial"/>
              </a:rPr>
              <a:t>: </a:t>
            </a:r>
            <a:r>
              <a:rPr sz="1000" spc="-5" dirty="0">
                <a:latin typeface="Arial MT"/>
                <a:cs typeface="Arial MT"/>
              </a:rPr>
              <a:t>Create a file named as “numbers.txt”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spc="-5" dirty="0">
                <a:latin typeface="Arial MT"/>
                <a:cs typeface="Arial MT"/>
              </a:rPr>
              <a:t>should contain numbers </a:t>
            </a:r>
            <a:r>
              <a:rPr sz="1000" spc="-1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0 to 10 delimited </a:t>
            </a:r>
            <a:r>
              <a:rPr sz="1000" spc="5" dirty="0">
                <a:latin typeface="Arial MT"/>
                <a:cs typeface="Arial MT"/>
              </a:rPr>
              <a:t>by 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comma. Write </a:t>
            </a:r>
            <a:r>
              <a:rPr sz="1000" spc="-5" dirty="0">
                <a:latin typeface="Arial MT"/>
                <a:cs typeface="Arial MT"/>
              </a:rPr>
              <a:t>a program to read data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numbers.txt using Scanner </a:t>
            </a:r>
            <a:r>
              <a:rPr sz="1000" dirty="0">
                <a:latin typeface="Arial MT"/>
                <a:cs typeface="Arial MT"/>
              </a:rPr>
              <a:t>class </a:t>
            </a:r>
            <a:r>
              <a:rPr sz="1000" spc="-5" dirty="0">
                <a:latin typeface="Arial MT"/>
                <a:cs typeface="Arial MT"/>
              </a:rPr>
              <a:t>API and display </a:t>
            </a:r>
            <a:r>
              <a:rPr sz="1000" dirty="0">
                <a:latin typeface="Arial MT"/>
                <a:cs typeface="Arial MT"/>
              </a:rPr>
              <a:t>only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even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numbers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-5" dirty="0">
                <a:latin typeface="Arial MT"/>
                <a:cs typeface="Arial MT"/>
              </a:rPr>
              <a:t> the console.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12700" marR="50165" lvl="1">
              <a:lnSpc>
                <a:spcPct val="144500"/>
              </a:lnSpc>
              <a:buSzPct val="90000"/>
              <a:buAutoNum type="arabicPeriod"/>
              <a:tabLst>
                <a:tab pos="189230" algn="l"/>
              </a:tabLst>
            </a:pPr>
            <a:r>
              <a:rPr sz="1000" b="1" spc="-5" dirty="0">
                <a:latin typeface="Arial"/>
                <a:cs typeface="Arial"/>
              </a:rPr>
              <a:t>: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Enhance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lab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assignment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b="1" spc="-10" dirty="0">
                <a:latin typeface="Arial"/>
                <a:cs typeface="Arial"/>
              </a:rPr>
              <a:t>3.3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spc="5" dirty="0">
                <a:latin typeface="Arial MT"/>
                <a:cs typeface="Arial MT"/>
              </a:rPr>
              <a:t>by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functionality</a:t>
            </a:r>
            <a:r>
              <a:rPr sz="1000" spc="-5" dirty="0">
                <a:latin typeface="Arial MT"/>
                <a:cs typeface="Arial MT"/>
              </a:rPr>
              <a:t> 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service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write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File. </a:t>
            </a:r>
            <a:r>
              <a:rPr sz="1000" spc="-5" dirty="0">
                <a:latin typeface="Arial MT"/>
                <a:cs typeface="Arial MT"/>
              </a:rPr>
              <a:t>Also</a:t>
            </a:r>
            <a:r>
              <a:rPr sz="1000" dirty="0">
                <a:latin typeface="Arial MT"/>
                <a:cs typeface="Arial MT"/>
              </a:rPr>
              <a:t> read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details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display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same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console.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Analyze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output 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program.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12700" marR="38735" lvl="1">
              <a:lnSpc>
                <a:spcPct val="145000"/>
              </a:lnSpc>
              <a:spcBef>
                <a:spcPts val="5"/>
              </a:spcBef>
              <a:buSzPct val="90000"/>
              <a:buAutoNum type="arabicPeriod"/>
              <a:tabLst>
                <a:tab pos="189230" algn="l"/>
              </a:tabLst>
            </a:pPr>
            <a:r>
              <a:rPr sz="1000" b="1" spc="-5" dirty="0">
                <a:latin typeface="Arial"/>
                <a:cs typeface="Arial"/>
              </a:rPr>
              <a:t>: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Modify</a:t>
            </a:r>
            <a:r>
              <a:rPr sz="1000" spc="-5" dirty="0">
                <a:latin typeface="Arial MT"/>
                <a:cs typeface="Arial MT"/>
              </a:rPr>
              <a:t> 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above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store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product</a:t>
            </a:r>
            <a:r>
              <a:rPr sz="1000" dirty="0">
                <a:latin typeface="Arial MT"/>
                <a:cs typeface="Arial MT"/>
              </a:rPr>
              <a:t> names</a:t>
            </a:r>
            <a:r>
              <a:rPr sz="1000" spc="-5" dirty="0">
                <a:latin typeface="Arial MT"/>
                <a:cs typeface="Arial MT"/>
              </a:rPr>
              <a:t> in</a:t>
            </a:r>
            <a:r>
              <a:rPr sz="1000" dirty="0">
                <a:latin typeface="Arial MT"/>
                <a:cs typeface="Arial MT"/>
              </a:rPr>
              <a:t> an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ArrayList,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available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an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array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List and display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names </a:t>
            </a:r>
            <a:r>
              <a:rPr sz="1000" spc="-5" dirty="0">
                <a:latin typeface="Arial MT"/>
                <a:cs typeface="Arial MT"/>
              </a:rPr>
              <a:t>using </a:t>
            </a:r>
            <a:r>
              <a:rPr sz="1000" dirty="0">
                <a:latin typeface="Arial MT"/>
                <a:cs typeface="Arial MT"/>
              </a:rPr>
              <a:t>for-each</a:t>
            </a:r>
            <a:r>
              <a:rPr sz="1000" spc="-5" dirty="0">
                <a:latin typeface="Arial MT"/>
                <a:cs typeface="Arial MT"/>
              </a:rPr>
              <a:t> loop.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AutoNum type="arabicPeriod"/>
            </a:pPr>
            <a:endParaRPr sz="1450">
              <a:latin typeface="Arial MT"/>
              <a:cs typeface="Arial MT"/>
            </a:endParaRPr>
          </a:p>
          <a:p>
            <a:pPr marL="12700" marR="222250" lvl="1">
              <a:lnSpc>
                <a:spcPct val="145000"/>
              </a:lnSpc>
              <a:buSzPct val="90000"/>
              <a:buAutoNum type="arabicPeriod"/>
              <a:tabLst>
                <a:tab pos="189230" algn="l"/>
              </a:tabLst>
            </a:pPr>
            <a:r>
              <a:rPr sz="1000" b="1" spc="-5" dirty="0">
                <a:latin typeface="Arial"/>
                <a:cs typeface="Arial"/>
              </a:rPr>
              <a:t>: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Modify</a:t>
            </a:r>
            <a:r>
              <a:rPr sz="1000" spc="-5" dirty="0">
                <a:latin typeface="Arial MT"/>
                <a:cs typeface="Arial MT"/>
              </a:rPr>
              <a:t> the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lab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assignment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2.3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to </a:t>
            </a:r>
            <a:r>
              <a:rPr sz="1000" spc="-5" dirty="0">
                <a:latin typeface="Arial MT"/>
                <a:cs typeface="Arial MT"/>
              </a:rPr>
              <a:t>accept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multiple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details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store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HashMap.</a:t>
            </a:r>
            <a:r>
              <a:rPr sz="1000" dirty="0">
                <a:latin typeface="Arial MT"/>
                <a:cs typeface="Arial MT"/>
              </a:rPr>
              <a:t> The</a:t>
            </a:r>
            <a:r>
              <a:rPr sz="1000" spc="-5" dirty="0">
                <a:latin typeface="Arial MT"/>
                <a:cs typeface="Arial MT"/>
              </a:rPr>
              <a:t> functionalities</a:t>
            </a:r>
            <a:r>
              <a:rPr sz="1000" dirty="0">
                <a:latin typeface="Arial MT"/>
                <a:cs typeface="Arial MT"/>
              </a:rPr>
              <a:t> need</a:t>
            </a:r>
            <a:r>
              <a:rPr sz="1000" spc="-5" dirty="0">
                <a:latin typeface="Arial MT"/>
                <a:cs typeface="Arial MT"/>
              </a:rPr>
              <a:t> 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implemented are: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4477" y="7471032"/>
            <a:ext cx="1727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iii)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2768" y="6748045"/>
            <a:ext cx="5151755" cy="886781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97180" indent="-267335">
              <a:lnSpc>
                <a:spcPct val="100000"/>
              </a:lnSpc>
              <a:spcBef>
                <a:spcPts val="615"/>
              </a:spcBef>
              <a:buFont typeface="Arial"/>
              <a:buAutoNum type="romanLcParenR"/>
              <a:tabLst>
                <a:tab pos="297180" algn="l"/>
                <a:tab pos="297815" algn="l"/>
              </a:tabLst>
            </a:pPr>
            <a:r>
              <a:rPr sz="1000" spc="-5" dirty="0">
                <a:latin typeface="Arial MT"/>
                <a:cs typeface="Arial MT"/>
              </a:rPr>
              <a:t>Add employee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details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HashMap.</a:t>
            </a:r>
            <a:endParaRPr sz="1000">
              <a:latin typeface="Arial MT"/>
              <a:cs typeface="Arial MT"/>
            </a:endParaRPr>
          </a:p>
          <a:p>
            <a:pPr marL="297180" marR="5080" indent="-285115">
              <a:lnSpc>
                <a:spcPts val="1730"/>
              </a:lnSpc>
              <a:spcBef>
                <a:spcPts val="130"/>
              </a:spcBef>
              <a:buFont typeface="Arial"/>
              <a:buAutoNum type="romanLcParenR"/>
              <a:tabLst>
                <a:tab pos="297180" algn="l"/>
                <a:tab pos="297815" algn="l"/>
              </a:tabLst>
            </a:pPr>
            <a:r>
              <a:rPr sz="1000" spc="-5" dirty="0">
                <a:latin typeface="Arial MT"/>
                <a:cs typeface="Arial MT"/>
              </a:rPr>
              <a:t>Accept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insurance</a:t>
            </a:r>
            <a:r>
              <a:rPr sz="1000" dirty="0">
                <a:latin typeface="Arial MT"/>
                <a:cs typeface="Arial MT"/>
              </a:rPr>
              <a:t> scheme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from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display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details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Insurance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scheme</a:t>
            </a:r>
            <a:endParaRPr sz="1000">
              <a:latin typeface="Arial MT"/>
              <a:cs typeface="Arial MT"/>
            </a:endParaRPr>
          </a:p>
          <a:p>
            <a:pPr marL="297180">
              <a:lnSpc>
                <a:spcPct val="100000"/>
              </a:lnSpc>
              <a:spcBef>
                <a:spcPts val="380"/>
              </a:spcBef>
            </a:pPr>
            <a:r>
              <a:rPr sz="1000" spc="-5" dirty="0">
                <a:latin typeface="Arial MT"/>
                <a:cs typeface="Arial MT"/>
              </a:rPr>
              <a:t>Delete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details from</a:t>
            </a:r>
            <a:r>
              <a:rPr sz="1000" dirty="0">
                <a:latin typeface="Arial MT"/>
                <a:cs typeface="Arial MT"/>
              </a:rPr>
              <a:t> map.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6" y="1490219"/>
            <a:ext cx="3992245" cy="8047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Sample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code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Snippet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of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EmployeeServiceImpl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class: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public 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EmployeeServiceImpl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HashMap&lt;String,Employee&gt;</a:t>
            </a:r>
            <a:r>
              <a:rPr sz="1000" dirty="0">
                <a:latin typeface="Arial MT"/>
                <a:cs typeface="Arial MT"/>
              </a:rPr>
              <a:t> list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HashMap&lt;String,Employee&gt;();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306" y="2404620"/>
            <a:ext cx="23577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public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void addEmployee(Employee</a:t>
            </a:r>
            <a:r>
              <a:rPr sz="1000" dirty="0">
                <a:latin typeface="Arial MT"/>
                <a:cs typeface="Arial MT"/>
              </a:rPr>
              <a:t> emp)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9636" y="2404620"/>
            <a:ext cx="133096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65760" algn="ctr">
              <a:lnSpc>
                <a:spcPts val="117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R="5080" algn="ctr">
              <a:lnSpc>
                <a:spcPts val="1170"/>
              </a:lnSpc>
            </a:pPr>
            <a:r>
              <a:rPr sz="1000" spc="-5" dirty="0">
                <a:latin typeface="Arial MT"/>
                <a:cs typeface="Arial MT"/>
              </a:rPr>
              <a:t>//code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5" dirty="0">
                <a:latin typeface="Arial MT"/>
                <a:cs typeface="Arial MT"/>
              </a:rPr>
              <a:t> add employee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06" y="2695701"/>
            <a:ext cx="3638550" cy="9226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175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>
              <a:lnSpc>
                <a:spcPts val="1150"/>
              </a:lnSpc>
              <a:tabLst>
                <a:tab pos="2286000" algn="l"/>
              </a:tabLst>
            </a:pPr>
            <a:r>
              <a:rPr sz="1000" spc="-5" dirty="0">
                <a:latin typeface="Arial MT"/>
                <a:cs typeface="Arial MT"/>
              </a:rPr>
              <a:t>public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boolean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deleteEmployee(int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id)	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>
              <a:lnSpc>
                <a:spcPts val="1150"/>
              </a:lnSpc>
              <a:tabLst>
                <a:tab pos="245110" algn="l"/>
              </a:tabLst>
            </a:pPr>
            <a:r>
              <a:rPr sz="1000" spc="-5" dirty="0">
                <a:latin typeface="Arial MT"/>
                <a:cs typeface="Arial MT"/>
              </a:rPr>
              <a:t>//	code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delete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whose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passed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parameter</a:t>
            </a:r>
            <a:endParaRPr sz="1000">
              <a:latin typeface="Arial MT"/>
              <a:cs typeface="Arial MT"/>
            </a:endParaRPr>
          </a:p>
          <a:p>
            <a:pPr>
              <a:lnSpc>
                <a:spcPts val="1155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>
              <a:lnSpc>
                <a:spcPts val="1145"/>
              </a:lnSpc>
            </a:pPr>
            <a:r>
              <a:rPr sz="1000" spc="-5" dirty="0">
                <a:latin typeface="Arial MT"/>
                <a:cs typeface="Arial MT"/>
              </a:rPr>
              <a:t>………………..</a:t>
            </a:r>
            <a:endParaRPr sz="1000">
              <a:latin typeface="Arial MT"/>
              <a:cs typeface="Arial MT"/>
            </a:endParaRPr>
          </a:p>
          <a:p>
            <a:pPr>
              <a:lnSpc>
                <a:spcPts val="117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1676" y="1835149"/>
            <a:ext cx="5631180" cy="1765301"/>
          </a:xfrm>
          <a:custGeom>
            <a:avLst/>
            <a:gdLst/>
            <a:ahLst/>
            <a:cxnLst/>
            <a:rect l="l" t="t" r="r" b="b"/>
            <a:pathLst>
              <a:path w="5631180" h="1765300">
                <a:moveTo>
                  <a:pt x="5624449" y="1759077"/>
                </a:moveTo>
                <a:lnTo>
                  <a:pt x="6096" y="1759077"/>
                </a:lnTo>
                <a:lnTo>
                  <a:pt x="6096" y="6223"/>
                </a:lnTo>
                <a:lnTo>
                  <a:pt x="0" y="6223"/>
                </a:lnTo>
                <a:lnTo>
                  <a:pt x="0" y="1759077"/>
                </a:lnTo>
                <a:lnTo>
                  <a:pt x="0" y="1765173"/>
                </a:lnTo>
                <a:lnTo>
                  <a:pt x="6096" y="1765173"/>
                </a:lnTo>
                <a:lnTo>
                  <a:pt x="5624449" y="1765173"/>
                </a:lnTo>
                <a:lnTo>
                  <a:pt x="5624449" y="1759077"/>
                </a:lnTo>
                <a:close/>
              </a:path>
              <a:path w="5631180" h="1765300">
                <a:moveTo>
                  <a:pt x="5624449" y="0"/>
                </a:move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6096" y="6096"/>
                </a:lnTo>
                <a:lnTo>
                  <a:pt x="5624449" y="6096"/>
                </a:lnTo>
                <a:lnTo>
                  <a:pt x="5624449" y="0"/>
                </a:lnTo>
                <a:close/>
              </a:path>
              <a:path w="5631180" h="1765300">
                <a:moveTo>
                  <a:pt x="5630621" y="6223"/>
                </a:moveTo>
                <a:lnTo>
                  <a:pt x="5624525" y="6223"/>
                </a:lnTo>
                <a:lnTo>
                  <a:pt x="5624525" y="1759077"/>
                </a:lnTo>
                <a:lnTo>
                  <a:pt x="5624525" y="1765173"/>
                </a:lnTo>
                <a:lnTo>
                  <a:pt x="5630621" y="1765173"/>
                </a:lnTo>
                <a:lnTo>
                  <a:pt x="5630621" y="1759077"/>
                </a:lnTo>
                <a:lnTo>
                  <a:pt x="5630621" y="6223"/>
                </a:lnTo>
                <a:close/>
              </a:path>
              <a:path w="5631180" h="1765300">
                <a:moveTo>
                  <a:pt x="5630621" y="0"/>
                </a:moveTo>
                <a:lnTo>
                  <a:pt x="5624525" y="0"/>
                </a:lnTo>
                <a:lnTo>
                  <a:pt x="5624525" y="6096"/>
                </a:lnTo>
                <a:lnTo>
                  <a:pt x="5630621" y="6096"/>
                </a:lnTo>
                <a:lnTo>
                  <a:pt x="5630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4" y="1639571"/>
            <a:ext cx="23266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Lab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5: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Introduction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Junit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98169" y="2258823"/>
          <a:ext cx="5429885" cy="8402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650"/>
                <a:gridCol w="4928235"/>
              </a:tblGrid>
              <a:tr h="61468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3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At the end of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this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lab session,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you</a:t>
                      </a:r>
                      <a:r>
                        <a:rPr sz="10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will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able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to: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69265" indent="-400050">
                        <a:lnSpc>
                          <a:spcPts val="1145"/>
                        </a:lnSpc>
                        <a:buFont typeface="Wingdings"/>
                        <a:buChar char=""/>
                        <a:tabLst>
                          <a:tab pos="469265" algn="l"/>
                          <a:tab pos="46990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Configuring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JUnit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 Eclipse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69265" indent="-400050">
                        <a:lnSpc>
                          <a:spcPts val="1130"/>
                        </a:lnSpc>
                        <a:buFont typeface="Wingdings"/>
                        <a:buChar char=""/>
                        <a:tabLst>
                          <a:tab pos="469265" algn="l"/>
                          <a:tab pos="46990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Using JUnit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write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TestCase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standalone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Java Applications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25551">
                <a:tc>
                  <a:txBody>
                    <a:bodyPr/>
                    <a:lstStyle/>
                    <a:p>
                      <a:pPr marL="100330">
                        <a:lnSpc>
                          <a:spcPts val="1135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330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minutes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30604" y="2989598"/>
            <a:ext cx="2693670" cy="527067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200" b="1" spc="-5" dirty="0">
                <a:latin typeface="Arial"/>
                <a:cs typeface="Arial"/>
              </a:rPr>
              <a:t>5.1: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Configuration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JUnit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 </a:t>
            </a:r>
            <a:r>
              <a:rPr sz="1200" b="1" spc="-5" dirty="0">
                <a:latin typeface="Arial"/>
                <a:cs typeface="Arial"/>
              </a:rPr>
              <a:t>Eclipse</a:t>
            </a:r>
            <a:endParaRPr sz="12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35"/>
              </a:spcBef>
            </a:pPr>
            <a:r>
              <a:rPr sz="1000" b="1" spc="-5" dirty="0">
                <a:latin typeface="Arial"/>
                <a:cs typeface="Arial"/>
              </a:rPr>
              <a:t>Step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1: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 project.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753" y="7314059"/>
            <a:ext cx="3594735" cy="57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4094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Figure 15: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Creating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Java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Project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in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Eclipse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000" b="1" spc="-5" dirty="0">
                <a:latin typeface="Arial"/>
                <a:cs typeface="Arial"/>
              </a:rPr>
              <a:t>Step 2: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junit4.4.jar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build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project.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26053" y="3721478"/>
            <a:ext cx="5092065" cy="3413125"/>
            <a:chOff x="1626051" y="3721475"/>
            <a:chExt cx="5092065" cy="341312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6051" y="3721475"/>
              <a:ext cx="5091797" cy="34124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700" y="3885310"/>
              <a:ext cx="4762500" cy="3086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7755" y="5110101"/>
            <a:ext cx="3689985" cy="5430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503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Figure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16:</a:t>
            </a:r>
            <a:r>
              <a:rPr sz="1000" b="1" spc="2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Adding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junit4.4.jar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in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the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build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path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Step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3: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 MT"/>
                <a:cs typeface="Arial MT"/>
              </a:rPr>
              <a:t>Write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as follows: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0453" y="5885055"/>
            <a:ext cx="5099050" cy="2725105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639445">
              <a:lnSpc>
                <a:spcPts val="1175"/>
              </a:lnSpc>
              <a:spcBef>
                <a:spcPts val="30"/>
              </a:spcBef>
            </a:pPr>
            <a:r>
              <a:rPr sz="1000" spc="-5" dirty="0">
                <a:latin typeface="Arial MT"/>
                <a:cs typeface="Arial MT"/>
              </a:rPr>
              <a:t>public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Person</a:t>
            </a:r>
            <a:endParaRPr sz="1000">
              <a:latin typeface="Arial MT"/>
              <a:cs typeface="Arial MT"/>
            </a:endParaRPr>
          </a:p>
          <a:p>
            <a:pPr marL="639445">
              <a:lnSpc>
                <a:spcPts val="1150"/>
              </a:lnSpc>
            </a:pP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982980" marR="2745740">
              <a:lnSpc>
                <a:spcPts val="1150"/>
              </a:lnSpc>
              <a:spcBef>
                <a:spcPts val="55"/>
              </a:spcBef>
            </a:pPr>
            <a:r>
              <a:rPr sz="1000" spc="-5" dirty="0">
                <a:latin typeface="Arial MT"/>
                <a:cs typeface="Arial MT"/>
              </a:rPr>
              <a:t>private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firstName;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private String lastName;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 MT"/>
              <a:cs typeface="Arial MT"/>
            </a:endParaRPr>
          </a:p>
          <a:p>
            <a:pPr marL="982980">
              <a:lnSpc>
                <a:spcPts val="1175"/>
              </a:lnSpc>
            </a:pPr>
            <a:r>
              <a:rPr sz="1000" spc="-5" dirty="0">
                <a:latin typeface="Arial MT"/>
                <a:cs typeface="Arial MT"/>
              </a:rPr>
              <a:t>public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Person(String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fname,Stringlname)</a:t>
            </a:r>
            <a:endParaRPr sz="1000">
              <a:latin typeface="Arial MT"/>
              <a:cs typeface="Arial MT"/>
            </a:endParaRPr>
          </a:p>
          <a:p>
            <a:pPr marL="982980">
              <a:lnSpc>
                <a:spcPts val="1150"/>
              </a:lnSpc>
            </a:pP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1440180">
              <a:lnSpc>
                <a:spcPts val="1150"/>
              </a:lnSpc>
            </a:pPr>
            <a:r>
              <a:rPr sz="1000" dirty="0">
                <a:latin typeface="Arial MT"/>
                <a:cs typeface="Arial MT"/>
              </a:rPr>
              <a:t>if(fname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==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null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&amp;&amp;lname==null){</a:t>
            </a:r>
            <a:endParaRPr sz="1000">
              <a:latin typeface="Arial MT"/>
              <a:cs typeface="Arial MT"/>
            </a:endParaRPr>
          </a:p>
          <a:p>
            <a:pPr marL="1897380">
              <a:lnSpc>
                <a:spcPts val="1150"/>
              </a:lnSpc>
            </a:pPr>
            <a:r>
              <a:rPr sz="1000" dirty="0">
                <a:latin typeface="Arial MT"/>
                <a:cs typeface="Arial MT"/>
              </a:rPr>
              <a:t>throw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new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IllegalArgumentException("Both</a:t>
            </a:r>
            <a:r>
              <a:rPr sz="1000" dirty="0">
                <a:latin typeface="Arial MT"/>
                <a:cs typeface="Arial MT"/>
              </a:rPr>
              <a:t> Names</a:t>
            </a:r>
            <a:endParaRPr sz="1000">
              <a:latin typeface="Arial MT"/>
              <a:cs typeface="Arial MT"/>
            </a:endParaRPr>
          </a:p>
          <a:p>
            <a:pPr marL="639445">
              <a:lnSpc>
                <a:spcPts val="1150"/>
              </a:lnSpc>
            </a:pPr>
            <a:r>
              <a:rPr sz="1000" spc="-5" dirty="0">
                <a:latin typeface="Arial MT"/>
                <a:cs typeface="Arial MT"/>
              </a:rPr>
              <a:t>Cannot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NULL");</a:t>
            </a:r>
            <a:endParaRPr sz="1000">
              <a:latin typeface="Arial MT"/>
              <a:cs typeface="Arial MT"/>
            </a:endParaRPr>
          </a:p>
          <a:p>
            <a:pPr marL="1440180">
              <a:lnSpc>
                <a:spcPts val="1145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1440180" marR="2355215">
              <a:lnSpc>
                <a:spcPts val="1160"/>
              </a:lnSpc>
              <a:spcBef>
                <a:spcPts val="45"/>
              </a:spcBef>
            </a:pPr>
            <a:r>
              <a:rPr sz="1000" spc="-5" dirty="0">
                <a:latin typeface="Arial MT"/>
                <a:cs typeface="Arial MT"/>
              </a:rPr>
              <a:t>this.firstName=fname;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this.lastName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lname;</a:t>
            </a:r>
            <a:endParaRPr sz="1000">
              <a:latin typeface="Arial MT"/>
              <a:cs typeface="Arial MT"/>
            </a:endParaRPr>
          </a:p>
          <a:p>
            <a:pPr marL="982980">
              <a:lnSpc>
                <a:spcPts val="1115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Arial MT"/>
              <a:cs typeface="Arial MT"/>
            </a:endParaRPr>
          </a:p>
          <a:p>
            <a:pPr marL="639445">
              <a:lnSpc>
                <a:spcPts val="1175"/>
              </a:lnSpc>
            </a:pPr>
            <a:r>
              <a:rPr sz="1000" spc="-5" dirty="0">
                <a:latin typeface="Arial MT"/>
                <a:cs typeface="Arial MT"/>
              </a:rPr>
              <a:t>public String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getFullName()</a:t>
            </a:r>
            <a:endParaRPr sz="1000">
              <a:latin typeface="Arial MT"/>
              <a:cs typeface="Arial MT"/>
            </a:endParaRPr>
          </a:p>
          <a:p>
            <a:pPr marL="639445">
              <a:lnSpc>
                <a:spcPts val="1145"/>
              </a:lnSpc>
            </a:pP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982980">
              <a:lnSpc>
                <a:spcPts val="1170"/>
              </a:lnSpc>
            </a:pP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first=(this.firstName !=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null)?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this.firstName:"?";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44768" y="1540696"/>
            <a:ext cx="4886325" cy="3557269"/>
            <a:chOff x="1444768" y="1540694"/>
            <a:chExt cx="4886325" cy="35572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4768" y="1540694"/>
              <a:ext cx="4885910" cy="355715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9724" y="1704339"/>
              <a:ext cx="4557014" cy="3228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0453" y="1527302"/>
            <a:ext cx="5099050" cy="2568011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82980" marR="1135380">
              <a:lnSpc>
                <a:spcPts val="1150"/>
              </a:lnSpc>
              <a:spcBef>
                <a:spcPts val="125"/>
              </a:spcBef>
            </a:pP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last=(this.lastName </a:t>
            </a:r>
            <a:r>
              <a:rPr sz="1000" dirty="0">
                <a:latin typeface="Arial MT"/>
                <a:cs typeface="Arial MT"/>
              </a:rPr>
              <a:t>!=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null)?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this.lastName:"?";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return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first +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+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last;</a:t>
            </a:r>
            <a:endParaRPr sz="1000">
              <a:latin typeface="Arial MT"/>
              <a:cs typeface="Arial MT"/>
            </a:endParaRPr>
          </a:p>
          <a:p>
            <a:pPr marL="639445">
              <a:lnSpc>
                <a:spcPts val="1125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Arial MT"/>
              <a:cs typeface="Arial MT"/>
            </a:endParaRPr>
          </a:p>
          <a:p>
            <a:pPr marL="982980" marR="2827655" indent="-343535">
              <a:lnSpc>
                <a:spcPts val="1150"/>
              </a:lnSpc>
            </a:pPr>
            <a:r>
              <a:rPr sz="1000" spc="-5" dirty="0">
                <a:latin typeface="Arial MT"/>
                <a:cs typeface="Arial MT"/>
              </a:rPr>
              <a:t>public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 getFirstName(){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return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this.firstName;</a:t>
            </a:r>
            <a:endParaRPr sz="1000">
              <a:latin typeface="Arial MT"/>
              <a:cs typeface="Arial MT"/>
            </a:endParaRPr>
          </a:p>
          <a:p>
            <a:pPr marL="639445">
              <a:lnSpc>
                <a:spcPts val="1125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 MT"/>
              <a:cs typeface="Arial MT"/>
            </a:endParaRPr>
          </a:p>
          <a:p>
            <a:pPr marL="982980" marR="2835275" indent="-343535">
              <a:lnSpc>
                <a:spcPts val="1140"/>
              </a:lnSpc>
            </a:pPr>
            <a:r>
              <a:rPr sz="1000" spc="-5" dirty="0">
                <a:latin typeface="Arial MT"/>
                <a:cs typeface="Arial MT"/>
              </a:rPr>
              <a:t>public String getLastName(){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return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this.lastName;</a:t>
            </a:r>
            <a:endParaRPr sz="1000">
              <a:latin typeface="Arial MT"/>
              <a:cs typeface="Arial MT"/>
            </a:endParaRPr>
          </a:p>
          <a:p>
            <a:pPr marL="639445">
              <a:lnSpc>
                <a:spcPts val="11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639445">
              <a:lnSpc>
                <a:spcPts val="1155"/>
              </a:lnSpc>
            </a:pPr>
            <a:r>
              <a:rPr sz="1000" spc="-5" dirty="0">
                <a:latin typeface="Arial MT"/>
                <a:cs typeface="Arial MT"/>
              </a:rPr>
              <a:t>public static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void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main(String args[])</a:t>
            </a:r>
            <a:endParaRPr sz="1000">
              <a:latin typeface="Arial MT"/>
              <a:cs typeface="Arial MT"/>
            </a:endParaRPr>
          </a:p>
          <a:p>
            <a:pPr marL="639445">
              <a:lnSpc>
                <a:spcPts val="1155"/>
              </a:lnSpc>
            </a:pP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982980" marR="2018030">
              <a:lnSpc>
                <a:spcPts val="1150"/>
              </a:lnSpc>
              <a:spcBef>
                <a:spcPts val="60"/>
              </a:spcBef>
            </a:pPr>
            <a:r>
              <a:rPr sz="1000" spc="-5" dirty="0">
                <a:latin typeface="Arial MT"/>
                <a:cs typeface="Arial MT"/>
              </a:rPr>
              <a:t>Person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p=new Person("a","b");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System.out.println(p.getFirstName());</a:t>
            </a:r>
            <a:endParaRPr sz="1000">
              <a:latin typeface="Arial MT"/>
              <a:cs typeface="Arial MT"/>
            </a:endParaRPr>
          </a:p>
          <a:p>
            <a:pPr marL="639445">
              <a:lnSpc>
                <a:spcPts val="109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639445">
              <a:lnSpc>
                <a:spcPts val="1175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753" y="4032631"/>
            <a:ext cx="298069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8139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Person.java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Step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4: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 MT"/>
                <a:cs typeface="Arial MT"/>
              </a:rPr>
              <a:t>Write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endParaRPr sz="10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6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JUnit test case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Eclipse.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6356" y="5681852"/>
            <a:ext cx="4491355" cy="14689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Figure 17:</a:t>
            </a:r>
            <a:r>
              <a:rPr sz="1000" b="1" spc="2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Adding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the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JUnit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test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case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to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the </a:t>
            </a:r>
            <a:r>
              <a:rPr sz="1000" b="1" dirty="0">
                <a:latin typeface="Arial"/>
                <a:cs typeface="Arial"/>
              </a:rPr>
              <a:t>project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5" dirty="0">
                <a:latin typeface="Arial MT"/>
                <a:cs typeface="Arial MT"/>
              </a:rPr>
              <a:t>A dialog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box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opens,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where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you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</a:t>
            </a:r>
            <a:r>
              <a:rPr sz="1000" dirty="0">
                <a:latin typeface="Arial MT"/>
                <a:cs typeface="Arial MT"/>
              </a:rPr>
              <a:t> to specify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details:</a:t>
            </a:r>
            <a:endParaRPr sz="10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540"/>
              </a:spcBef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 version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endParaRPr sz="10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550"/>
              </a:spcBef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 name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dirty="0">
                <a:latin typeface="Arial MT"/>
                <a:cs typeface="Arial MT"/>
              </a:rPr>
              <a:t> name</a:t>
            </a:r>
            <a:endParaRPr sz="10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555"/>
              </a:spcBef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under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endParaRPr sz="10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550"/>
              </a:spcBef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000" spc="-5" dirty="0">
                <a:latin typeface="Arial MT"/>
                <a:cs typeface="Arial MT"/>
              </a:rPr>
              <a:t>You can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also</a:t>
            </a:r>
            <a:r>
              <a:rPr sz="1000" dirty="0">
                <a:latin typeface="Arial MT"/>
                <a:cs typeface="Arial MT"/>
              </a:rPr>
              <a:t> specify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stubs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you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would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like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64888" y="1540675"/>
            <a:ext cx="5233670" cy="4128769"/>
            <a:chOff x="1264888" y="1540674"/>
            <a:chExt cx="5233670" cy="41287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888" y="1540674"/>
              <a:ext cx="5233479" cy="41286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749" y="1704340"/>
              <a:ext cx="4905375" cy="38004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6354" y="5409058"/>
            <a:ext cx="359282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Figure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18: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Specifying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information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for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the</a:t>
            </a:r>
            <a:r>
              <a:rPr sz="1000" b="1" dirty="0">
                <a:latin typeface="Arial"/>
                <a:cs typeface="Arial"/>
              </a:rPr>
              <a:t> test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case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dirty="0">
                <a:latin typeface="Arial MT"/>
                <a:cs typeface="Arial MT"/>
              </a:rPr>
              <a:t>Write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follows: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0453" y="6067933"/>
            <a:ext cx="5099050" cy="2565446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639445" marR="3295015">
              <a:lnSpc>
                <a:spcPts val="1150"/>
              </a:lnSpc>
              <a:spcBef>
                <a:spcPts val="125"/>
              </a:spcBef>
            </a:pPr>
            <a:r>
              <a:rPr sz="1000" spc="-5" dirty="0">
                <a:latin typeface="Arial MT"/>
                <a:cs typeface="Arial MT"/>
              </a:rPr>
              <a:t>importorg.junit.*;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import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org.junit.Test;</a:t>
            </a:r>
            <a:endParaRPr sz="1000">
              <a:latin typeface="Arial MT"/>
              <a:cs typeface="Arial MT"/>
            </a:endParaRPr>
          </a:p>
          <a:p>
            <a:pPr marL="639445">
              <a:lnSpc>
                <a:spcPts val="1125"/>
              </a:lnSpc>
            </a:pPr>
            <a:r>
              <a:rPr sz="1000" spc="-5" dirty="0">
                <a:latin typeface="Arial MT"/>
                <a:cs typeface="Arial MT"/>
              </a:rPr>
              <a:t>import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org.junit.Assert.*;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Arial MT"/>
              <a:cs typeface="Arial MT"/>
            </a:endParaRPr>
          </a:p>
          <a:p>
            <a:pPr marL="639445">
              <a:lnSpc>
                <a:spcPts val="1175"/>
              </a:lnSpc>
            </a:pPr>
            <a:r>
              <a:rPr sz="1000" spc="-5" dirty="0">
                <a:latin typeface="Arial MT"/>
                <a:cs typeface="Arial MT"/>
              </a:rPr>
              <a:t>public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TestPerson2</a:t>
            </a:r>
            <a:endParaRPr sz="1000">
              <a:latin typeface="Arial MT"/>
              <a:cs typeface="Arial MT"/>
            </a:endParaRPr>
          </a:p>
          <a:p>
            <a:pPr marL="639445">
              <a:lnSpc>
                <a:spcPts val="1150"/>
              </a:lnSpc>
            </a:pP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982980">
              <a:lnSpc>
                <a:spcPts val="1150"/>
              </a:lnSpc>
            </a:pPr>
            <a:r>
              <a:rPr sz="1000" spc="-5" dirty="0">
                <a:latin typeface="Arial MT"/>
                <a:cs typeface="Arial MT"/>
              </a:rPr>
              <a:t>@Test</a:t>
            </a:r>
            <a:endParaRPr sz="1000">
              <a:latin typeface="Arial MT"/>
              <a:cs typeface="Arial MT"/>
            </a:endParaRPr>
          </a:p>
          <a:p>
            <a:pPr marL="982980">
              <a:lnSpc>
                <a:spcPts val="1150"/>
              </a:lnSpc>
            </a:pPr>
            <a:r>
              <a:rPr sz="1000" spc="-5" dirty="0">
                <a:latin typeface="Arial MT"/>
                <a:cs typeface="Arial MT"/>
              </a:rPr>
              <a:t>public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void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testGetFullName()</a:t>
            </a:r>
            <a:endParaRPr sz="1000">
              <a:latin typeface="Arial MT"/>
              <a:cs typeface="Arial MT"/>
            </a:endParaRPr>
          </a:p>
          <a:p>
            <a:pPr marL="982980">
              <a:lnSpc>
                <a:spcPts val="1145"/>
              </a:lnSpc>
            </a:pP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1440180" marR="1245870">
              <a:lnSpc>
                <a:spcPts val="1150"/>
              </a:lnSpc>
              <a:spcBef>
                <a:spcPts val="50"/>
              </a:spcBef>
            </a:pPr>
            <a:r>
              <a:rPr sz="1000" spc="-5" dirty="0">
                <a:latin typeface="Arial MT"/>
                <a:cs typeface="Arial MT"/>
              </a:rPr>
              <a:t>System.out.println("from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TestPerson2");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Person("Robert","King");</a:t>
            </a:r>
            <a:endParaRPr sz="1000">
              <a:latin typeface="Arial MT"/>
              <a:cs typeface="Arial MT"/>
            </a:endParaRPr>
          </a:p>
          <a:p>
            <a:pPr marL="1440180">
              <a:lnSpc>
                <a:spcPts val="1105"/>
              </a:lnSpc>
            </a:pPr>
            <a:r>
              <a:rPr sz="1000" spc="-5" dirty="0">
                <a:latin typeface="Arial MT"/>
                <a:cs typeface="Arial MT"/>
              </a:rPr>
              <a:t>assertEquals("Robert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King",per.getFullName());</a:t>
            </a:r>
            <a:endParaRPr sz="1000">
              <a:latin typeface="Arial MT"/>
              <a:cs typeface="Arial MT"/>
            </a:endParaRPr>
          </a:p>
          <a:p>
            <a:pPr marL="982980">
              <a:lnSpc>
                <a:spcPts val="1175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 MT"/>
              <a:cs typeface="Arial MT"/>
            </a:endParaRPr>
          </a:p>
          <a:p>
            <a:pPr marL="982980" marR="1259205">
              <a:lnSpc>
                <a:spcPts val="1140"/>
              </a:lnSpc>
            </a:pPr>
            <a:r>
              <a:rPr sz="1000" spc="-5" dirty="0">
                <a:latin typeface="Arial MT"/>
                <a:cs typeface="Arial MT"/>
              </a:rPr>
              <a:t>@Test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(expected=IllegalArgumentException.class)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public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void testNullsInName()</a:t>
            </a:r>
            <a:endParaRPr sz="1000">
              <a:latin typeface="Arial MT"/>
              <a:cs typeface="Arial MT"/>
            </a:endParaRPr>
          </a:p>
          <a:p>
            <a:pPr marL="1440180">
              <a:lnSpc>
                <a:spcPts val="1125"/>
              </a:lnSpc>
            </a:pP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64935" y="1540664"/>
            <a:ext cx="5242560" cy="3717290"/>
            <a:chOff x="1264935" y="1540664"/>
            <a:chExt cx="5242560" cy="371729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935" y="1540664"/>
              <a:ext cx="5242528" cy="371723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749" y="1704339"/>
              <a:ext cx="4914900" cy="33908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5309" y="1639571"/>
            <a:ext cx="13106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Getting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Started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6" y="2060197"/>
            <a:ext cx="5512435" cy="5829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Overview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Arial"/>
              <a:cs typeface="Arial"/>
            </a:endParaRPr>
          </a:p>
          <a:p>
            <a:pPr marL="469265" marR="5080" algn="just">
              <a:lnSpc>
                <a:spcPts val="1150"/>
              </a:lnSpc>
            </a:pPr>
            <a:r>
              <a:rPr sz="1000" spc="-5" dirty="0">
                <a:latin typeface="Arial MT"/>
                <a:cs typeface="Arial MT"/>
              </a:rPr>
              <a:t>This lab book is a guided tour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learning Core Java version 8 and development </a:t>
            </a:r>
            <a:r>
              <a:rPr sz="1000" dirty="0">
                <a:latin typeface="Arial MT"/>
                <a:cs typeface="Arial MT"/>
              </a:rPr>
              <a:t>tools. </a:t>
            </a:r>
            <a:r>
              <a:rPr sz="1000" spc="-5" dirty="0">
                <a:latin typeface="Arial MT"/>
                <a:cs typeface="Arial MT"/>
              </a:rPr>
              <a:t>It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comprises of assignments to be done. Refer the demos and </a:t>
            </a:r>
            <a:r>
              <a:rPr sz="1000" spc="-10" dirty="0">
                <a:latin typeface="Arial MT"/>
                <a:cs typeface="Arial MT"/>
              </a:rPr>
              <a:t>work </a:t>
            </a:r>
            <a:r>
              <a:rPr sz="1000" spc="-5" dirty="0">
                <a:latin typeface="Arial MT"/>
                <a:cs typeface="Arial MT"/>
              </a:rPr>
              <a:t>out the assignments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given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referring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studies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which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will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expose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you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work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with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applications.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Setup Checklist for Core Java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Arial"/>
              <a:cs typeface="Arial"/>
            </a:endParaRPr>
          </a:p>
          <a:p>
            <a:pPr marL="469265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Here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what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expected</a:t>
            </a:r>
            <a:r>
              <a:rPr sz="1000" dirty="0">
                <a:latin typeface="Arial MT"/>
                <a:cs typeface="Arial MT"/>
              </a:rPr>
              <a:t> 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your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machine</a:t>
            </a:r>
            <a:r>
              <a:rPr sz="1000" dirty="0">
                <a:latin typeface="Arial MT"/>
                <a:cs typeface="Arial MT"/>
              </a:rPr>
              <a:t> in </a:t>
            </a:r>
            <a:r>
              <a:rPr sz="1000" spc="-5" dirty="0">
                <a:latin typeface="Arial MT"/>
                <a:cs typeface="Arial MT"/>
              </a:rPr>
              <a:t>order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work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lab</a:t>
            </a:r>
            <a:r>
              <a:rPr sz="1000" dirty="0">
                <a:latin typeface="Arial MT"/>
                <a:cs typeface="Arial MT"/>
              </a:rPr>
              <a:t> assignment.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00" b="1" spc="-5" dirty="0">
                <a:latin typeface="Arial"/>
                <a:cs typeface="Arial"/>
              </a:rPr>
              <a:t>Minimum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System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Requirements</a:t>
            </a:r>
            <a:endParaRPr sz="1000">
              <a:latin typeface="Arial"/>
              <a:cs typeface="Arial"/>
            </a:endParaRPr>
          </a:p>
          <a:p>
            <a:pPr marL="926465" indent="-229235">
              <a:lnSpc>
                <a:spcPts val="1170"/>
              </a:lnSpc>
              <a:spcBef>
                <a:spcPts val="565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000" spc="-5" dirty="0">
                <a:latin typeface="Arial MT"/>
                <a:cs typeface="Arial MT"/>
              </a:rPr>
              <a:t>Intel Pentium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90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higher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(P166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recommended)</a:t>
            </a:r>
            <a:endParaRPr sz="1000">
              <a:latin typeface="Arial MT"/>
              <a:cs typeface="Arial MT"/>
            </a:endParaRPr>
          </a:p>
          <a:p>
            <a:pPr marL="926465" indent="-229235">
              <a:lnSpc>
                <a:spcPts val="1145"/>
              </a:lnSpc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000" spc="-5" dirty="0">
                <a:latin typeface="Arial MT"/>
                <a:cs typeface="Arial MT"/>
              </a:rPr>
              <a:t>Microsoft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Windows </a:t>
            </a:r>
            <a:r>
              <a:rPr sz="1000" spc="-5" dirty="0">
                <a:latin typeface="Arial MT"/>
                <a:cs typeface="Arial MT"/>
              </a:rPr>
              <a:t>7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higher.</a:t>
            </a:r>
            <a:endParaRPr sz="1000">
              <a:latin typeface="Arial MT"/>
              <a:cs typeface="Arial MT"/>
            </a:endParaRPr>
          </a:p>
          <a:p>
            <a:pPr marL="926465" indent="-229235">
              <a:lnSpc>
                <a:spcPts val="1150"/>
              </a:lnSpc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000" spc="-5" dirty="0">
                <a:latin typeface="Arial MT"/>
                <a:cs typeface="Arial MT"/>
              </a:rPr>
              <a:t>Memory: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(1GB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 </a:t>
            </a: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recommended)</a:t>
            </a:r>
            <a:endParaRPr sz="1000">
              <a:latin typeface="Arial MT"/>
              <a:cs typeface="Arial MT"/>
            </a:endParaRPr>
          </a:p>
          <a:p>
            <a:pPr marL="926465" indent="-229235">
              <a:lnSpc>
                <a:spcPts val="1150"/>
              </a:lnSpc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000" spc="-5" dirty="0">
                <a:latin typeface="Arial MT"/>
                <a:cs typeface="Arial MT"/>
              </a:rPr>
              <a:t>Internet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Explorer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9.0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higher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Google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Chrome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43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higher</a:t>
            </a:r>
            <a:endParaRPr sz="1000">
              <a:latin typeface="Arial MT"/>
              <a:cs typeface="Arial MT"/>
            </a:endParaRPr>
          </a:p>
          <a:p>
            <a:pPr marL="926465" indent="-229235">
              <a:lnSpc>
                <a:spcPts val="1175"/>
              </a:lnSpc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000" spc="-5" dirty="0">
                <a:latin typeface="Arial MT"/>
                <a:cs typeface="Arial MT"/>
              </a:rPr>
              <a:t>Connectivity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5" dirty="0">
                <a:latin typeface="Arial MT"/>
                <a:cs typeface="Arial MT"/>
              </a:rPr>
              <a:t> Oracle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database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000" b="1" spc="-5" dirty="0">
                <a:latin typeface="Arial"/>
                <a:cs typeface="Arial"/>
              </a:rPr>
              <a:t>Please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ensure that the </a:t>
            </a:r>
            <a:r>
              <a:rPr sz="1000" b="1" dirty="0">
                <a:latin typeface="Arial"/>
                <a:cs typeface="Arial"/>
              </a:rPr>
              <a:t>following </a:t>
            </a:r>
            <a:r>
              <a:rPr sz="1000" b="1" spc="-5" dirty="0">
                <a:latin typeface="Arial"/>
                <a:cs typeface="Arial"/>
              </a:rPr>
              <a:t>is done:</a:t>
            </a:r>
            <a:endParaRPr sz="1000">
              <a:latin typeface="Arial"/>
              <a:cs typeface="Arial"/>
            </a:endParaRPr>
          </a:p>
          <a:p>
            <a:pPr marL="926465" indent="-229235">
              <a:lnSpc>
                <a:spcPts val="1175"/>
              </a:lnSpc>
              <a:spcBef>
                <a:spcPts val="55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000" spc="-5" dirty="0">
                <a:latin typeface="Arial MT"/>
                <a:cs typeface="Arial MT"/>
              </a:rPr>
              <a:t>A text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editor</a:t>
            </a:r>
            <a:r>
              <a:rPr sz="1000" dirty="0">
                <a:latin typeface="Arial MT"/>
                <a:cs typeface="Arial MT"/>
              </a:rPr>
              <a:t> like</a:t>
            </a:r>
            <a:r>
              <a:rPr sz="1000" spc="-5" dirty="0">
                <a:latin typeface="Arial MT"/>
                <a:cs typeface="Arial MT"/>
              </a:rPr>
              <a:t> Notepad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or </a:t>
            </a:r>
            <a:r>
              <a:rPr sz="1000" spc="-5" dirty="0">
                <a:latin typeface="Arial MT"/>
                <a:cs typeface="Arial MT"/>
              </a:rPr>
              <a:t>Eclipse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installed.</a:t>
            </a:r>
            <a:endParaRPr sz="1000">
              <a:latin typeface="Arial MT"/>
              <a:cs typeface="Arial MT"/>
            </a:endParaRPr>
          </a:p>
          <a:p>
            <a:pPr marL="926465" indent="-229235">
              <a:lnSpc>
                <a:spcPts val="1175"/>
              </a:lnSpc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000" spc="-5" dirty="0">
                <a:latin typeface="Arial MT"/>
                <a:cs typeface="Arial MT"/>
              </a:rPr>
              <a:t>JDK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1.8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above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installed.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(This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henceforth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referred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&lt;java_home&gt;)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Instructions</a:t>
            </a:r>
            <a:endParaRPr sz="1200">
              <a:latin typeface="Arial"/>
              <a:cs typeface="Arial"/>
            </a:endParaRPr>
          </a:p>
          <a:p>
            <a:pPr marL="926465" marR="8255" indent="-228600">
              <a:lnSpc>
                <a:spcPts val="1140"/>
              </a:lnSpc>
              <a:spcBef>
                <a:spcPts val="735"/>
              </a:spcBef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conventions,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Appendix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A.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lab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assignments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adhere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naming conventions.</a:t>
            </a:r>
            <a:endParaRPr sz="1000">
              <a:latin typeface="Arial MT"/>
              <a:cs typeface="Arial MT"/>
            </a:endParaRPr>
          </a:p>
          <a:p>
            <a:pPr marL="926465" marR="8890" indent="-228600">
              <a:lnSpc>
                <a:spcPts val="1150"/>
              </a:lnSpc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directory </a:t>
            </a:r>
            <a:r>
              <a:rPr sz="1000" spc="5" dirty="0">
                <a:latin typeface="Arial MT"/>
                <a:cs typeface="Arial MT"/>
              </a:rPr>
              <a:t>by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your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drive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&lt;drive&gt;.</a:t>
            </a:r>
            <a:r>
              <a:rPr sz="1000" dirty="0">
                <a:latin typeface="Arial MT"/>
                <a:cs typeface="Arial MT"/>
              </a:rPr>
              <a:t> 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directory,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subdirectory</a:t>
            </a:r>
            <a:r>
              <a:rPr sz="1000" spc="10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java_assignments.</a:t>
            </a:r>
            <a:r>
              <a:rPr sz="1000" spc="1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1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each</a:t>
            </a:r>
            <a:r>
              <a:rPr sz="1000" spc="1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lab</a:t>
            </a:r>
            <a:r>
              <a:rPr sz="1000" spc="1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exercise</a:t>
            </a:r>
            <a:r>
              <a:rPr sz="1000" spc="1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1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1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directory</a:t>
            </a:r>
            <a:r>
              <a:rPr sz="1000" spc="1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1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lab</a:t>
            </a:r>
            <a:endParaRPr sz="1000">
              <a:latin typeface="Arial MT"/>
              <a:cs typeface="Arial MT"/>
            </a:endParaRPr>
          </a:p>
          <a:p>
            <a:pPr marL="926465">
              <a:lnSpc>
                <a:spcPts val="1125"/>
              </a:lnSpc>
            </a:pPr>
            <a:r>
              <a:rPr sz="1000" spc="-5" dirty="0">
                <a:latin typeface="Arial MT"/>
                <a:cs typeface="Arial MT"/>
              </a:rPr>
              <a:t>&lt;lab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number&gt;.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Learning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More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(Bibliography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if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applicable)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Arial"/>
              <a:cs typeface="Arial"/>
            </a:endParaRPr>
          </a:p>
          <a:p>
            <a:pPr marL="926465" indent="-229235">
              <a:lnSpc>
                <a:spcPts val="1175"/>
              </a:lnSpc>
              <a:buClr>
                <a:srgbClr val="000000"/>
              </a:buClr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https://docs.oracle.com/javase/8/docs/</a:t>
            </a:r>
            <a:endParaRPr sz="1000">
              <a:latin typeface="Arial MT"/>
              <a:cs typeface="Arial MT"/>
            </a:endParaRPr>
          </a:p>
          <a:p>
            <a:pPr marL="926465" indent="-229235">
              <a:lnSpc>
                <a:spcPts val="1150"/>
              </a:lnSpc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000" spc="-5" dirty="0">
                <a:latin typeface="Arial MT"/>
                <a:cs typeface="Arial MT"/>
              </a:rPr>
              <a:t>Java,</a:t>
            </a:r>
            <a:r>
              <a:rPr sz="1000" dirty="0">
                <a:latin typeface="Arial MT"/>
                <a:cs typeface="Arial MT"/>
              </a:rPr>
              <a:t> 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Complete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Reference;</a:t>
            </a:r>
            <a:r>
              <a:rPr sz="1000" spc="5" dirty="0">
                <a:latin typeface="Arial MT"/>
                <a:cs typeface="Arial MT"/>
              </a:rPr>
              <a:t> by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Herbert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Schildt</a:t>
            </a:r>
            <a:endParaRPr sz="1000">
              <a:latin typeface="Arial MT"/>
              <a:cs typeface="Arial MT"/>
            </a:endParaRPr>
          </a:p>
          <a:p>
            <a:pPr marL="926465" indent="-229235">
              <a:lnSpc>
                <a:spcPts val="1155"/>
              </a:lnSpc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000" spc="-5" dirty="0">
                <a:latin typeface="Arial MT"/>
                <a:cs typeface="Arial MT"/>
              </a:rPr>
              <a:t>Thinking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 </a:t>
            </a:r>
            <a:r>
              <a:rPr sz="1000" spc="-5" dirty="0">
                <a:latin typeface="Arial MT"/>
                <a:cs typeface="Arial MT"/>
              </a:rPr>
              <a:t>Java;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by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Bruce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Eckel</a:t>
            </a:r>
            <a:endParaRPr sz="1000">
              <a:latin typeface="Arial MT"/>
              <a:cs typeface="Arial MT"/>
            </a:endParaRPr>
          </a:p>
          <a:p>
            <a:pPr marL="926465" indent="-229235">
              <a:lnSpc>
                <a:spcPts val="1180"/>
              </a:lnSpc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1000" spc="-5" dirty="0">
                <a:latin typeface="Arial MT"/>
                <a:cs typeface="Arial MT"/>
              </a:rPr>
              <a:t>Beginning Java 8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Fundamentals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by</a:t>
            </a:r>
            <a:r>
              <a:rPr sz="1000" spc="-5" dirty="0">
                <a:latin typeface="Arial MT"/>
                <a:cs typeface="Arial MT"/>
              </a:rPr>
              <a:t> KishoriSharan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0453" y="1527305"/>
            <a:ext cx="5099050" cy="618759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440180" marR="367030">
              <a:lnSpc>
                <a:spcPts val="1150"/>
              </a:lnSpc>
              <a:spcBef>
                <a:spcPts val="125"/>
              </a:spcBef>
            </a:pPr>
            <a:r>
              <a:rPr sz="1000" spc="-5" dirty="0">
                <a:latin typeface="Arial MT"/>
                <a:cs typeface="Arial MT"/>
              </a:rPr>
              <a:t>System.out.println("from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TestPerson2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exceptions");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Person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per1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new</a:t>
            </a:r>
            <a:r>
              <a:rPr sz="1000" spc="-5" dirty="0">
                <a:latin typeface="Arial MT"/>
                <a:cs typeface="Arial MT"/>
              </a:rPr>
              <a:t> Person(null,null);</a:t>
            </a:r>
            <a:endParaRPr sz="1000">
              <a:latin typeface="Arial MT"/>
              <a:cs typeface="Arial MT"/>
            </a:endParaRPr>
          </a:p>
          <a:p>
            <a:pPr marL="1440180">
              <a:lnSpc>
                <a:spcPts val="11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639445">
              <a:lnSpc>
                <a:spcPts val="1175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755" y="2279650"/>
            <a:ext cx="4046854" cy="8508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812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2: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TestPerson2.java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Step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5:</a:t>
            </a:r>
            <a:r>
              <a:rPr sz="1000" spc="-5" dirty="0">
                <a:latin typeface="Arial MT"/>
                <a:cs typeface="Arial MT"/>
              </a:rPr>
              <a:t>Run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case.</a:t>
            </a:r>
            <a:endParaRPr sz="10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000" spc="-5" dirty="0">
                <a:latin typeface="Arial MT"/>
                <a:cs typeface="Arial MT"/>
              </a:rPr>
              <a:t>Right click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 case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select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RunAs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Arial"/>
                <a:cs typeface="Arial"/>
              </a:rPr>
              <a:t>JUnit Test</a:t>
            </a:r>
            <a:r>
              <a:rPr sz="1000" dirty="0"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output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displayed as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shown below: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6" y="7483223"/>
            <a:ext cx="5438775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215" algn="ctr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Figure 19: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Output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of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JUnit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text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case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execution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5.2: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Writing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JUnit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tests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Consider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following Java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program.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Write</a:t>
            </a:r>
            <a:r>
              <a:rPr sz="1000" spc="-5" dirty="0">
                <a:latin typeface="Arial MT"/>
                <a:cs typeface="Arial MT"/>
              </a:rPr>
              <a:t> tests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5" dirty="0">
                <a:latin typeface="Arial MT"/>
                <a:cs typeface="Arial MT"/>
              </a:rPr>
              <a:t> testing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various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dirty="0">
                <a:latin typeface="Arial MT"/>
                <a:cs typeface="Arial MT"/>
              </a:rPr>
              <a:t> in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97817" y="3226307"/>
            <a:ext cx="5367655" cy="4251961"/>
            <a:chOff x="1197817" y="3226307"/>
            <a:chExt cx="5367655" cy="42519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7817" y="3226307"/>
              <a:ext cx="5367620" cy="42519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2074" y="3391407"/>
              <a:ext cx="5038725" cy="3924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7755" y="1419505"/>
            <a:ext cx="2974975" cy="468077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000" b="1" spc="-5" dirty="0">
                <a:latin typeface="Arial"/>
                <a:cs typeface="Arial"/>
              </a:rPr>
              <a:t>Solution: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000" b="1" spc="-5" dirty="0">
                <a:latin typeface="Arial"/>
                <a:cs typeface="Arial"/>
              </a:rPr>
              <a:t>Step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1: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 MT"/>
                <a:cs typeface="Arial MT"/>
              </a:rPr>
              <a:t>Write</a:t>
            </a:r>
            <a:r>
              <a:rPr sz="1000" spc="-5" dirty="0">
                <a:latin typeface="Arial MT"/>
                <a:cs typeface="Arial MT"/>
              </a:rPr>
              <a:t> the following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Date.java.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2457" y="1972310"/>
            <a:ext cx="4852035" cy="6797374"/>
          </a:xfrm>
          <a:prstGeom prst="rect">
            <a:avLst/>
          </a:prstGeom>
          <a:ln w="27432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ts val="1175"/>
              </a:lnSpc>
            </a:pP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Date</a:t>
            </a:r>
            <a:endParaRPr sz="1000">
              <a:latin typeface="Arial MT"/>
              <a:cs typeface="Arial MT"/>
            </a:endParaRPr>
          </a:p>
          <a:p>
            <a:pPr marL="257175">
              <a:lnSpc>
                <a:spcPts val="1150"/>
              </a:lnSpc>
            </a:pP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120014">
              <a:lnSpc>
                <a:spcPts val="1145"/>
              </a:lnSpc>
            </a:pPr>
            <a:r>
              <a:rPr sz="1000" spc="-5" dirty="0">
                <a:latin typeface="Arial MT"/>
                <a:cs typeface="Arial MT"/>
              </a:rPr>
              <a:t>intintDay, intMonth,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intYear;</a:t>
            </a:r>
            <a:endParaRPr sz="1000">
              <a:latin typeface="Arial MT"/>
              <a:cs typeface="Arial MT"/>
            </a:endParaRPr>
          </a:p>
          <a:p>
            <a:pPr marL="120014">
              <a:lnSpc>
                <a:spcPts val="1145"/>
              </a:lnSpc>
            </a:pPr>
            <a:r>
              <a:rPr sz="1000" spc="-5" dirty="0">
                <a:latin typeface="Arial MT"/>
                <a:cs typeface="Arial MT"/>
              </a:rPr>
              <a:t>//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</a:t>
            </a:r>
            <a:endParaRPr sz="1000">
              <a:latin typeface="Arial MT"/>
              <a:cs typeface="Arial MT"/>
            </a:endParaRPr>
          </a:p>
          <a:p>
            <a:pPr marL="310515" marR="2245360" indent="-190500">
              <a:lnSpc>
                <a:spcPts val="1150"/>
              </a:lnSpc>
              <a:spcBef>
                <a:spcPts val="55"/>
              </a:spcBef>
              <a:tabLst>
                <a:tab pos="2555875" algn="l"/>
              </a:tabLst>
            </a:pPr>
            <a:r>
              <a:rPr sz="1000" spc="-5" dirty="0">
                <a:latin typeface="Arial MT"/>
                <a:cs typeface="Arial MT"/>
              </a:rPr>
              <a:t>Dat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(</a:t>
            </a:r>
            <a:r>
              <a:rPr sz="1000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nt </a:t>
            </a:r>
            <a:r>
              <a:rPr sz="1000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nt</a:t>
            </a:r>
            <a:r>
              <a:rPr sz="1000" dirty="0">
                <a:latin typeface="Arial MT"/>
                <a:cs typeface="Arial MT"/>
              </a:rPr>
              <a:t>Da</a:t>
            </a:r>
            <a:r>
              <a:rPr sz="1000" spc="-25" dirty="0">
                <a:latin typeface="Arial MT"/>
                <a:cs typeface="Arial MT"/>
              </a:rPr>
              <a:t>y</a:t>
            </a:r>
            <a:r>
              <a:rPr sz="1000" spc="-5" dirty="0">
                <a:latin typeface="Arial MT"/>
                <a:cs typeface="Arial MT"/>
              </a:rPr>
              <a:t>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</a:t>
            </a:r>
            <a:r>
              <a:rPr sz="1000" dirty="0">
                <a:latin typeface="Arial MT"/>
                <a:cs typeface="Arial MT"/>
              </a:rPr>
              <a:t>n</a:t>
            </a:r>
            <a:r>
              <a:rPr sz="1000" spc="-5" dirty="0">
                <a:latin typeface="Arial MT"/>
                <a:cs typeface="Arial MT"/>
              </a:rPr>
              <a:t>t int</a:t>
            </a:r>
            <a:r>
              <a:rPr sz="1000" spc="-10" dirty="0">
                <a:latin typeface="Arial MT"/>
                <a:cs typeface="Arial MT"/>
              </a:rPr>
              <a:t>M</a:t>
            </a:r>
            <a:r>
              <a:rPr sz="1000" dirty="0">
                <a:latin typeface="Arial MT"/>
                <a:cs typeface="Arial MT"/>
              </a:rPr>
              <a:t>o</a:t>
            </a:r>
            <a:r>
              <a:rPr sz="1000" spc="-5" dirty="0">
                <a:latin typeface="Arial MT"/>
                <a:cs typeface="Arial MT"/>
              </a:rPr>
              <a:t>n</a:t>
            </a:r>
            <a:r>
              <a:rPr sz="1000" dirty="0">
                <a:latin typeface="Arial MT"/>
                <a:cs typeface="Arial MT"/>
              </a:rPr>
              <a:t>t</a:t>
            </a:r>
            <a:r>
              <a:rPr sz="1000" spc="-5" dirty="0">
                <a:latin typeface="Arial MT"/>
                <a:cs typeface="Arial MT"/>
              </a:rPr>
              <a:t>h, </a:t>
            </a:r>
            <a:r>
              <a:rPr sz="1000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nt </a:t>
            </a:r>
            <a:r>
              <a:rPr sz="1000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n</a:t>
            </a:r>
            <a:r>
              <a:rPr sz="1000" dirty="0">
                <a:latin typeface="Arial MT"/>
                <a:cs typeface="Arial MT"/>
              </a:rPr>
              <a:t>t</a:t>
            </a:r>
            <a:r>
              <a:rPr sz="1000" spc="-10" dirty="0">
                <a:latin typeface="Arial MT"/>
                <a:cs typeface="Arial MT"/>
              </a:rPr>
              <a:t>Y</a:t>
            </a:r>
            <a:r>
              <a:rPr sz="1000" spc="-5" dirty="0">
                <a:latin typeface="Arial MT"/>
                <a:cs typeface="Arial MT"/>
              </a:rPr>
              <a:t>e</a:t>
            </a:r>
            <a:r>
              <a:rPr sz="1000" spc="-10" dirty="0">
                <a:latin typeface="Arial MT"/>
                <a:cs typeface="Arial MT"/>
              </a:rPr>
              <a:t>a</a:t>
            </a:r>
            <a:r>
              <a:rPr sz="1000" spc="-5" dirty="0">
                <a:latin typeface="Arial MT"/>
                <a:cs typeface="Arial MT"/>
              </a:rPr>
              <a:t>r)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5" dirty="0">
                <a:latin typeface="Arial MT"/>
                <a:cs typeface="Arial MT"/>
              </a:rPr>
              <a:t>{  this.intDay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intDay;</a:t>
            </a:r>
            <a:endParaRPr sz="1000">
              <a:latin typeface="Arial MT"/>
              <a:cs typeface="Arial MT"/>
            </a:endParaRPr>
          </a:p>
          <a:p>
            <a:pPr marL="81915" marR="3376929">
              <a:lnSpc>
                <a:spcPts val="115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this.intMonth = intMonth;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this.intYear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intYear;</a:t>
            </a:r>
            <a:endParaRPr sz="1000">
              <a:latin typeface="Arial MT"/>
              <a:cs typeface="Arial MT"/>
            </a:endParaRPr>
          </a:p>
          <a:p>
            <a:pPr marL="120014">
              <a:lnSpc>
                <a:spcPts val="109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120014" marR="3172460">
              <a:lnSpc>
                <a:spcPts val="1150"/>
              </a:lnSpc>
              <a:spcBef>
                <a:spcPts val="55"/>
              </a:spcBef>
            </a:pPr>
            <a:r>
              <a:rPr sz="1000" spc="-5" dirty="0">
                <a:latin typeface="Arial MT"/>
                <a:cs typeface="Arial MT"/>
              </a:rPr>
              <a:t>// setter </a:t>
            </a:r>
            <a:r>
              <a:rPr sz="1000" dirty="0">
                <a:latin typeface="Arial MT"/>
                <a:cs typeface="Arial MT"/>
              </a:rPr>
              <a:t>and </a:t>
            </a:r>
            <a:r>
              <a:rPr sz="1000" spc="-5" dirty="0">
                <a:latin typeface="Arial MT"/>
                <a:cs typeface="Arial MT"/>
              </a:rPr>
              <a:t>getter methods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voidsetDay(int intDay)</a:t>
            </a:r>
            <a:endParaRPr sz="1000">
              <a:latin typeface="Arial MT"/>
              <a:cs typeface="Arial MT"/>
            </a:endParaRPr>
          </a:p>
          <a:p>
            <a:pPr marL="120014">
              <a:lnSpc>
                <a:spcPts val="1100"/>
              </a:lnSpc>
            </a:pP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310515">
              <a:lnSpc>
                <a:spcPts val="1150"/>
              </a:lnSpc>
            </a:pPr>
            <a:r>
              <a:rPr sz="1000" spc="-5" dirty="0">
                <a:latin typeface="Arial MT"/>
                <a:cs typeface="Arial MT"/>
              </a:rPr>
              <a:t>this.intDay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intDay;</a:t>
            </a:r>
            <a:endParaRPr sz="1000">
              <a:latin typeface="Arial MT"/>
              <a:cs typeface="Arial MT"/>
            </a:endParaRPr>
          </a:p>
          <a:p>
            <a:pPr marL="120014">
              <a:lnSpc>
                <a:spcPts val="1145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310515">
              <a:lnSpc>
                <a:spcPts val="1145"/>
              </a:lnSpc>
            </a:pPr>
            <a:r>
              <a:rPr sz="1000" spc="-5" dirty="0">
                <a:latin typeface="Arial MT"/>
                <a:cs typeface="Arial MT"/>
              </a:rPr>
              <a:t>intgetDay(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)</a:t>
            </a:r>
            <a:endParaRPr sz="1000">
              <a:latin typeface="Arial MT"/>
              <a:cs typeface="Arial MT"/>
            </a:endParaRPr>
          </a:p>
          <a:p>
            <a:pPr marL="120014">
              <a:lnSpc>
                <a:spcPts val="1150"/>
              </a:lnSpc>
            </a:pP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310515">
              <a:lnSpc>
                <a:spcPts val="1150"/>
              </a:lnSpc>
            </a:pPr>
            <a:r>
              <a:rPr sz="1000" spc="-5" dirty="0">
                <a:latin typeface="Arial MT"/>
                <a:cs typeface="Arial MT"/>
              </a:rPr>
              <a:t>return</a:t>
            </a:r>
            <a:r>
              <a:rPr sz="1000" spc="2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this.intDay;</a:t>
            </a:r>
            <a:endParaRPr sz="1000">
              <a:latin typeface="Arial MT"/>
              <a:cs typeface="Arial MT"/>
            </a:endParaRPr>
          </a:p>
          <a:p>
            <a:pPr marL="120014">
              <a:lnSpc>
                <a:spcPts val="1175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Arial MT"/>
              <a:cs typeface="Arial MT"/>
            </a:endParaRPr>
          </a:p>
          <a:p>
            <a:pPr marL="120014">
              <a:lnSpc>
                <a:spcPts val="117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voidsetMonth(int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intMonth)</a:t>
            </a:r>
            <a:endParaRPr sz="1000">
              <a:latin typeface="Arial MT"/>
              <a:cs typeface="Arial MT"/>
            </a:endParaRPr>
          </a:p>
          <a:p>
            <a:pPr marL="120014">
              <a:lnSpc>
                <a:spcPts val="1145"/>
              </a:lnSpc>
            </a:pP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310515">
              <a:lnSpc>
                <a:spcPts val="1150"/>
              </a:lnSpc>
            </a:pPr>
            <a:r>
              <a:rPr sz="1000" spc="-5" dirty="0">
                <a:latin typeface="Arial MT"/>
                <a:cs typeface="Arial MT"/>
              </a:rPr>
              <a:t>this.intMonth =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intMonth;</a:t>
            </a:r>
            <a:endParaRPr sz="1000">
              <a:latin typeface="Arial MT"/>
              <a:cs typeface="Arial MT"/>
            </a:endParaRPr>
          </a:p>
          <a:p>
            <a:pPr marL="120014">
              <a:lnSpc>
                <a:spcPts val="1175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Arial MT"/>
              <a:cs typeface="Arial MT"/>
            </a:endParaRPr>
          </a:p>
          <a:p>
            <a:pPr marL="120014">
              <a:lnSpc>
                <a:spcPts val="1170"/>
              </a:lnSpc>
            </a:pPr>
            <a:r>
              <a:rPr sz="1000" spc="-5" dirty="0">
                <a:latin typeface="Arial MT"/>
                <a:cs typeface="Arial MT"/>
              </a:rPr>
              <a:t>intgetMonth(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)</a:t>
            </a:r>
            <a:endParaRPr sz="1000">
              <a:latin typeface="Arial MT"/>
              <a:cs typeface="Arial MT"/>
            </a:endParaRPr>
          </a:p>
          <a:p>
            <a:pPr marL="120014">
              <a:lnSpc>
                <a:spcPts val="1145"/>
              </a:lnSpc>
            </a:pP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310515">
              <a:lnSpc>
                <a:spcPts val="1150"/>
              </a:lnSpc>
            </a:pPr>
            <a:r>
              <a:rPr sz="1000" spc="-5" dirty="0">
                <a:latin typeface="Arial MT"/>
                <a:cs typeface="Arial MT"/>
              </a:rPr>
              <a:t>return</a:t>
            </a:r>
            <a:r>
              <a:rPr sz="1000" spc="2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this.intMonth;</a:t>
            </a:r>
            <a:endParaRPr sz="1000">
              <a:latin typeface="Arial MT"/>
              <a:cs typeface="Arial MT"/>
            </a:endParaRPr>
          </a:p>
          <a:p>
            <a:pPr marL="120014">
              <a:lnSpc>
                <a:spcPts val="1175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Arial MT"/>
              <a:cs typeface="Arial MT"/>
            </a:endParaRPr>
          </a:p>
          <a:p>
            <a:pPr marL="120014">
              <a:lnSpc>
                <a:spcPts val="1175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voidsetYear(int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intYear)</a:t>
            </a:r>
            <a:endParaRPr sz="1000">
              <a:latin typeface="Arial MT"/>
              <a:cs typeface="Arial MT"/>
            </a:endParaRPr>
          </a:p>
          <a:p>
            <a:pPr marL="120014">
              <a:lnSpc>
                <a:spcPts val="1145"/>
              </a:lnSpc>
            </a:pP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310515">
              <a:lnSpc>
                <a:spcPts val="1145"/>
              </a:lnSpc>
            </a:pPr>
            <a:r>
              <a:rPr sz="1000" spc="-5" dirty="0">
                <a:latin typeface="Arial MT"/>
                <a:cs typeface="Arial MT"/>
              </a:rPr>
              <a:t>this.intYear=intYear;</a:t>
            </a:r>
            <a:endParaRPr sz="1000">
              <a:latin typeface="Arial MT"/>
              <a:cs typeface="Arial MT"/>
            </a:endParaRPr>
          </a:p>
          <a:p>
            <a:pPr marL="120014">
              <a:lnSpc>
                <a:spcPts val="1175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120014">
              <a:lnSpc>
                <a:spcPts val="1170"/>
              </a:lnSpc>
              <a:spcBef>
                <a:spcPts val="875"/>
              </a:spcBef>
            </a:pPr>
            <a:r>
              <a:rPr sz="1000" spc="-5" dirty="0">
                <a:latin typeface="Arial MT"/>
                <a:cs typeface="Arial MT"/>
              </a:rPr>
              <a:t>intgetYear(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)</a:t>
            </a:r>
            <a:endParaRPr sz="1000">
              <a:latin typeface="Arial MT"/>
              <a:cs typeface="Arial MT"/>
            </a:endParaRPr>
          </a:p>
          <a:p>
            <a:pPr marL="120014">
              <a:lnSpc>
                <a:spcPts val="1145"/>
              </a:lnSpc>
            </a:pP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310515">
              <a:lnSpc>
                <a:spcPts val="1155"/>
              </a:lnSpc>
            </a:pPr>
            <a:r>
              <a:rPr sz="1000" spc="-5" dirty="0">
                <a:latin typeface="Arial MT"/>
                <a:cs typeface="Arial MT"/>
              </a:rPr>
              <a:t>return</a:t>
            </a:r>
            <a:r>
              <a:rPr sz="1000" spc="2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this.intYear;</a:t>
            </a:r>
            <a:endParaRPr sz="1000">
              <a:latin typeface="Arial MT"/>
              <a:cs typeface="Arial MT"/>
            </a:endParaRPr>
          </a:p>
          <a:p>
            <a:pPr marL="120014">
              <a:lnSpc>
                <a:spcPts val="115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120014">
              <a:lnSpc>
                <a:spcPts val="1150"/>
              </a:lnSpc>
            </a:pPr>
            <a:r>
              <a:rPr sz="1000" spc="-5" dirty="0">
                <a:latin typeface="Arial MT"/>
                <a:cs typeface="Arial MT"/>
              </a:rPr>
              <a:t>public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 toString()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//converts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string.</a:t>
            </a:r>
            <a:endParaRPr sz="1000">
              <a:latin typeface="Arial MT"/>
              <a:cs typeface="Arial MT"/>
            </a:endParaRPr>
          </a:p>
          <a:p>
            <a:pPr marL="120014">
              <a:lnSpc>
                <a:spcPts val="1150"/>
              </a:lnSpc>
            </a:pP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310515">
              <a:lnSpc>
                <a:spcPts val="1150"/>
              </a:lnSpc>
            </a:pPr>
            <a:r>
              <a:rPr sz="1000" spc="-5" dirty="0">
                <a:latin typeface="Arial MT"/>
                <a:cs typeface="Arial MT"/>
              </a:rPr>
              <a:t>return</a:t>
            </a:r>
            <a:r>
              <a:rPr sz="1000" spc="39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“Date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-5" dirty="0">
                <a:latin typeface="Arial MT"/>
                <a:cs typeface="Arial MT"/>
              </a:rPr>
              <a:t> “+intDay+”/”+intMonth+”/”+intYear;</a:t>
            </a:r>
            <a:endParaRPr sz="1000">
              <a:latin typeface="Arial MT"/>
              <a:cs typeface="Arial MT"/>
            </a:endParaRPr>
          </a:p>
          <a:p>
            <a:pPr marL="120014">
              <a:lnSpc>
                <a:spcPts val="1175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32457" y="1527302"/>
            <a:ext cx="4852035" cy="477054"/>
          </a:xfrm>
          <a:prstGeom prst="rect">
            <a:avLst/>
          </a:prstGeom>
          <a:ln w="2743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//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0632" y="2159255"/>
            <a:ext cx="12312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3: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Date.java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7753" y="2752090"/>
            <a:ext cx="5055870" cy="16298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80010">
              <a:lnSpc>
                <a:spcPct val="101000"/>
              </a:lnSpc>
              <a:spcBef>
                <a:spcPts val="85"/>
              </a:spcBef>
            </a:pPr>
            <a:r>
              <a:rPr sz="1000" b="1" spc="-5" dirty="0">
                <a:latin typeface="Arial"/>
                <a:cs typeface="Arial"/>
              </a:rPr>
              <a:t>Step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2: </a:t>
            </a:r>
            <a:r>
              <a:rPr sz="1000" spc="5" dirty="0">
                <a:latin typeface="Arial MT"/>
                <a:cs typeface="Arial MT"/>
              </a:rPr>
              <a:t>Write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above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eclipse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IDE.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Arial MT"/>
              <a:cs typeface="Arial MT"/>
            </a:endParaRPr>
          </a:p>
          <a:p>
            <a:pPr marL="12700" marR="5080" lvl="2" algn="just">
              <a:lnSpc>
                <a:spcPct val="100499"/>
              </a:lnSpc>
              <a:buSzPct val="90000"/>
              <a:buAutoNum type="arabicPeriod"/>
              <a:tabLst>
                <a:tab pos="294640" algn="l"/>
              </a:tabLst>
            </a:pPr>
            <a:r>
              <a:rPr sz="1000" b="1" spc="-5" dirty="0">
                <a:latin typeface="Arial"/>
                <a:cs typeface="Arial"/>
              </a:rPr>
              <a:t>: </a:t>
            </a:r>
            <a:r>
              <a:rPr sz="1000" spc="-5" dirty="0">
                <a:latin typeface="Arial MT"/>
                <a:cs typeface="Arial MT"/>
              </a:rPr>
              <a:t>Consider the Person class created </a:t>
            </a:r>
            <a:r>
              <a:rPr sz="1000" dirty="0">
                <a:latin typeface="Arial MT"/>
                <a:cs typeface="Arial MT"/>
              </a:rPr>
              <a:t>in </a:t>
            </a:r>
            <a:r>
              <a:rPr sz="1000" spc="-5" dirty="0">
                <a:latin typeface="Arial MT"/>
                <a:cs typeface="Arial MT"/>
              </a:rPr>
              <a:t>lab assignment 1.6. This class has </a:t>
            </a:r>
            <a:r>
              <a:rPr sz="1000" dirty="0">
                <a:latin typeface="Arial MT"/>
                <a:cs typeface="Arial MT"/>
              </a:rPr>
              <a:t>some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members and corresponding setter and getter methods. </a:t>
            </a:r>
            <a:r>
              <a:rPr sz="1000" spc="5" dirty="0">
                <a:latin typeface="Arial MT"/>
                <a:cs typeface="Arial MT"/>
              </a:rPr>
              <a:t>Write </a:t>
            </a:r>
            <a:r>
              <a:rPr sz="1000" spc="-5" dirty="0">
                <a:latin typeface="Arial MT"/>
                <a:cs typeface="Arial MT"/>
              </a:rPr>
              <a:t>test case to check 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functionality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getter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displaydetails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method.</a:t>
            </a:r>
            <a:endParaRPr sz="1000">
              <a:latin typeface="Arial MT"/>
              <a:cs typeface="Arial MT"/>
            </a:endParaRPr>
          </a:p>
          <a:p>
            <a:pPr marL="12700" marR="36830" lvl="2">
              <a:lnSpc>
                <a:spcPct val="100499"/>
              </a:lnSpc>
              <a:spcBef>
                <a:spcPts val="580"/>
              </a:spcBef>
              <a:buSzPct val="90000"/>
              <a:buAutoNum type="arabicPeriod"/>
              <a:tabLst>
                <a:tab pos="294005" algn="l"/>
              </a:tabLst>
            </a:pPr>
            <a:r>
              <a:rPr sz="1000" b="1" spc="-5" dirty="0">
                <a:latin typeface="Arial"/>
                <a:cs typeface="Arial"/>
              </a:rPr>
              <a:t>: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Consider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lab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assignment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b="1" spc="-10" dirty="0">
                <a:latin typeface="Arial"/>
                <a:cs typeface="Arial"/>
              </a:rPr>
              <a:t>3.3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Lab.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 </a:t>
            </a:r>
            <a:r>
              <a:rPr sz="1000" dirty="0">
                <a:latin typeface="Arial MT"/>
                <a:cs typeface="Arial MT"/>
              </a:rPr>
              <a:t>class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ExceptionCheck.java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Write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verify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10" dirty="0">
                <a:latin typeface="Arial MT"/>
                <a:cs typeface="Arial MT"/>
              </a:rPr>
              <a:t> 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correctly.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618235"/>
            <a:ext cx="5157470" cy="1091966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7559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Appendix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A: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Table</a:t>
            </a:r>
            <a:r>
              <a:rPr sz="1200" b="1" dirty="0">
                <a:latin typeface="Arial"/>
                <a:cs typeface="Arial"/>
              </a:rPr>
              <a:t> of </a:t>
            </a:r>
            <a:r>
              <a:rPr sz="1200" b="1" spc="-5" dirty="0">
                <a:latin typeface="Arial"/>
                <a:cs typeface="Arial"/>
              </a:rPr>
              <a:t>Figures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6" y="2099819"/>
            <a:ext cx="5508625" cy="23205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8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  <a:hlinkClick r:id="rId2" action="ppaction://hlinksldjump"/>
              </a:rPr>
              <a:t>Figure</a:t>
            </a:r>
            <a:r>
              <a:rPr sz="1000" spc="75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2" action="ppaction://hlinksldjump"/>
              </a:rPr>
              <a:t>1:</a:t>
            </a:r>
            <a:r>
              <a:rPr sz="1000" spc="65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2" action="ppaction://hlinksldjump"/>
              </a:rPr>
              <a:t>Java</a:t>
            </a:r>
            <a:r>
              <a:rPr sz="1000" spc="80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2" action="ppaction://hlinksldjump"/>
              </a:rPr>
              <a:t>program</a:t>
            </a:r>
            <a:r>
              <a:rPr sz="1000" spc="-125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1000" spc="-15" dirty="0">
                <a:latin typeface="Trebuchet MS"/>
                <a:cs typeface="Trebuchet MS"/>
                <a:hlinkClick r:id="rId2" action="ppaction://hlinksldjump"/>
              </a:rPr>
              <a:t>.........................................................................................</a:t>
            </a:r>
            <a:r>
              <a:rPr sz="1000" spc="-125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000" spc="-5" dirty="0">
                <a:latin typeface="Trebuchet MS"/>
                <a:cs typeface="Trebuchet MS"/>
                <a:hlinkClick r:id="rId2" action="ppaction://hlinksldjump"/>
              </a:rPr>
              <a:t>7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 MT"/>
                <a:cs typeface="Arial MT"/>
                <a:hlinkClick r:id="rId3" action="ppaction://hlinksldjump"/>
              </a:rPr>
              <a:t>Figure</a:t>
            </a:r>
            <a:r>
              <a:rPr sz="1000" spc="65" dirty="0"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3" action="ppaction://hlinksldjump"/>
              </a:rPr>
              <a:t>2:</a:t>
            </a:r>
            <a:r>
              <a:rPr sz="1000" spc="65" dirty="0"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3" action="ppaction://hlinksldjump"/>
              </a:rPr>
              <a:t>System</a:t>
            </a:r>
            <a:r>
              <a:rPr sz="1000" spc="80" dirty="0"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3" action="ppaction://hlinksldjump"/>
              </a:rPr>
              <a:t>Properties</a:t>
            </a:r>
            <a:r>
              <a:rPr sz="1000" spc="-10" dirty="0"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1000" spc="-15" dirty="0">
                <a:latin typeface="Trebuchet MS"/>
                <a:cs typeface="Trebuchet MS"/>
                <a:hlinkClick r:id="rId3" action="ppaction://hlinksldjump"/>
              </a:rPr>
              <a:t>...................................................................................</a:t>
            </a:r>
            <a:r>
              <a:rPr sz="1000" spc="-130" dirty="0"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spc="-5" dirty="0">
                <a:latin typeface="Trebuchet MS"/>
                <a:cs typeface="Trebuchet MS"/>
                <a:hlinkClick r:id="rId3" action="ppaction://hlinksldjump"/>
              </a:rPr>
              <a:t>8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 MT"/>
                <a:cs typeface="Arial MT"/>
                <a:hlinkClick r:id="rId4" action="ppaction://hlinksldjump"/>
              </a:rPr>
              <a:t>Figure</a:t>
            </a:r>
            <a:r>
              <a:rPr sz="1000" spc="70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4" action="ppaction://hlinksldjump"/>
              </a:rPr>
              <a:t>3:</a:t>
            </a:r>
            <a:r>
              <a:rPr sz="1000" spc="70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4" action="ppaction://hlinksldjump"/>
              </a:rPr>
              <a:t>Environment</a:t>
            </a:r>
            <a:r>
              <a:rPr sz="1000" spc="60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4" action="ppaction://hlinksldjump"/>
              </a:rPr>
              <a:t>Variables</a:t>
            </a:r>
            <a:r>
              <a:rPr sz="1000" spc="-105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000" spc="-15" dirty="0">
                <a:latin typeface="Trebuchet MS"/>
                <a:cs typeface="Trebuchet MS"/>
                <a:hlinkClick r:id="rId4" action="ppaction://hlinksldjump"/>
              </a:rPr>
              <a:t>..............................................................................</a:t>
            </a:r>
            <a:r>
              <a:rPr sz="1000" spc="-135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000" spc="-5" dirty="0">
                <a:latin typeface="Trebuchet MS"/>
                <a:cs typeface="Trebuchet MS"/>
                <a:hlinkClick r:id="rId4" action="ppaction://hlinksldjump"/>
              </a:rPr>
              <a:t>9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65"/>
              </a:lnSpc>
            </a:pPr>
            <a:r>
              <a:rPr sz="1000" spc="-5" dirty="0">
                <a:latin typeface="Arial MT"/>
                <a:cs typeface="Arial MT"/>
                <a:hlinkClick r:id="rId4" action="ppaction://hlinksldjump"/>
              </a:rPr>
              <a:t>Figure</a:t>
            </a:r>
            <a:r>
              <a:rPr sz="1000" spc="55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4" action="ppaction://hlinksldjump"/>
              </a:rPr>
              <a:t>4:</a:t>
            </a:r>
            <a:r>
              <a:rPr sz="1000" spc="55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4" action="ppaction://hlinksldjump"/>
              </a:rPr>
              <a:t>Edit</a:t>
            </a:r>
            <a:r>
              <a:rPr sz="1000" spc="40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4" action="ppaction://hlinksldjump"/>
              </a:rPr>
              <a:t>System</a:t>
            </a:r>
            <a:r>
              <a:rPr sz="1000" spc="70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4" action="ppaction://hlinksldjump"/>
              </a:rPr>
              <a:t>Variable</a:t>
            </a:r>
            <a:r>
              <a:rPr sz="1000" spc="-45" dirty="0"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1000" spc="-15" dirty="0">
                <a:latin typeface="Trebuchet MS"/>
                <a:cs typeface="Trebuchet MS"/>
                <a:hlinkClick r:id="rId4" action="ppaction://hlinksldjump"/>
              </a:rPr>
              <a:t>................................................................................</a:t>
            </a:r>
            <a:r>
              <a:rPr sz="1000" spc="-140" dirty="0"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000" spc="-5" dirty="0">
                <a:latin typeface="Trebuchet MS"/>
                <a:cs typeface="Trebuchet MS"/>
                <a:hlinkClick r:id="rId4" action="ppaction://hlinksldjump"/>
              </a:rPr>
              <a:t>9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65"/>
              </a:lnSpc>
            </a:pPr>
            <a:r>
              <a:rPr sz="1000" spc="-5" dirty="0">
                <a:latin typeface="Arial MT"/>
                <a:cs typeface="Arial MT"/>
                <a:hlinkClick r:id="rId5" action="ppaction://hlinksldjump"/>
              </a:rPr>
              <a:t>Figure</a:t>
            </a:r>
            <a:r>
              <a:rPr sz="1000" spc="4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5" action="ppaction://hlinksldjump"/>
              </a:rPr>
              <a:t>5:</a:t>
            </a:r>
            <a:r>
              <a:rPr sz="1000" spc="5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5" action="ppaction://hlinksldjump"/>
              </a:rPr>
              <a:t>Edit</a:t>
            </a:r>
            <a:r>
              <a:rPr sz="1000" spc="3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5" action="ppaction://hlinksldjump"/>
              </a:rPr>
              <a:t>System</a:t>
            </a:r>
            <a:r>
              <a:rPr sz="1000" spc="6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5" action="ppaction://hlinksldjump"/>
              </a:rPr>
              <a:t>Variable</a:t>
            </a:r>
            <a:r>
              <a:rPr sz="1000" spc="-5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000" spc="-15" dirty="0">
                <a:latin typeface="Trebuchet MS"/>
                <a:cs typeface="Trebuchet MS"/>
                <a:hlinkClick r:id="rId5" action="ppaction://hlinksldjump"/>
              </a:rPr>
              <a:t>..............................................................................</a:t>
            </a:r>
            <a:r>
              <a:rPr sz="1000" spc="9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1000" dirty="0">
                <a:latin typeface="Trebuchet MS"/>
                <a:cs typeface="Trebuchet MS"/>
                <a:hlinkClick r:id="rId5" action="ppaction://hlinksldjump"/>
              </a:rPr>
              <a:t>10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 MT"/>
                <a:cs typeface="Arial MT"/>
                <a:hlinkClick r:id="rId5" action="ppaction://hlinksldjump"/>
              </a:rPr>
              <a:t>Figure</a:t>
            </a:r>
            <a:r>
              <a:rPr sz="1000" spc="4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5" action="ppaction://hlinksldjump"/>
              </a:rPr>
              <a:t>6:</a:t>
            </a:r>
            <a:r>
              <a:rPr sz="1000" spc="5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5" action="ppaction://hlinksldjump"/>
              </a:rPr>
              <a:t>Edit</a:t>
            </a:r>
            <a:r>
              <a:rPr sz="1000" spc="3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5" action="ppaction://hlinksldjump"/>
              </a:rPr>
              <a:t>User</a:t>
            </a:r>
            <a:r>
              <a:rPr sz="1000" spc="40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5" action="ppaction://hlinksldjump"/>
              </a:rPr>
              <a:t>Variable</a:t>
            </a:r>
            <a:r>
              <a:rPr sz="1000" spc="105" dirty="0"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000" spc="-15" dirty="0">
                <a:latin typeface="Trebuchet MS"/>
                <a:cs typeface="Trebuchet MS"/>
                <a:hlinkClick r:id="rId5" action="ppaction://hlinksldjump"/>
              </a:rPr>
              <a:t>.................................................................................</a:t>
            </a:r>
            <a:r>
              <a:rPr sz="1000" spc="95" dirty="0"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1000" dirty="0">
                <a:latin typeface="Trebuchet MS"/>
                <a:cs typeface="Trebuchet MS"/>
                <a:hlinkClick r:id="rId5" action="ppaction://hlinksldjump"/>
              </a:rPr>
              <a:t>10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 MT"/>
                <a:cs typeface="Arial MT"/>
                <a:hlinkClick r:id="rId6" action="ppaction://hlinksldjump"/>
              </a:rPr>
              <a:t>Figure 7: Select</a:t>
            </a:r>
            <a:r>
              <a:rPr sz="1000" spc="-4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1000" spc="-10" dirty="0">
                <a:latin typeface="Arial MT"/>
                <a:cs typeface="Arial MT"/>
                <a:hlinkClick r:id="rId6" action="ppaction://hlinksldjump"/>
              </a:rPr>
              <a:t>Wizard</a:t>
            </a:r>
            <a:r>
              <a:rPr sz="1000" spc="-10" dirty="0">
                <a:latin typeface="Trebuchet MS"/>
                <a:cs typeface="Trebuchet MS"/>
                <a:hlinkClick r:id="rId6" action="ppaction://hlinksldjump"/>
              </a:rPr>
              <a:t>.......................................................................................</a:t>
            </a:r>
            <a:r>
              <a:rPr sz="1000" spc="30" dirty="0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000" dirty="0">
                <a:latin typeface="Trebuchet MS"/>
                <a:cs typeface="Trebuchet MS"/>
                <a:hlinkClick r:id="rId6" action="ppaction://hlinksldjump"/>
              </a:rPr>
              <a:t>11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65"/>
              </a:lnSpc>
            </a:pPr>
            <a:r>
              <a:rPr sz="1000" spc="-5" dirty="0">
                <a:latin typeface="Arial MT"/>
                <a:cs typeface="Arial MT"/>
                <a:hlinkClick r:id="rId7" action="ppaction://hlinksldjump"/>
              </a:rPr>
              <a:t>Figure</a:t>
            </a:r>
            <a:r>
              <a:rPr sz="1000" spc="45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7" action="ppaction://hlinksldjump"/>
              </a:rPr>
              <a:t>8:</a:t>
            </a:r>
            <a:r>
              <a:rPr sz="1000" spc="35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000" dirty="0">
                <a:latin typeface="Arial MT"/>
                <a:cs typeface="Arial MT"/>
                <a:hlinkClick r:id="rId7" action="ppaction://hlinksldjump"/>
              </a:rPr>
              <a:t>New</a:t>
            </a:r>
            <a:r>
              <a:rPr sz="1000" spc="25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7" action="ppaction://hlinksldjump"/>
              </a:rPr>
              <a:t>Java</a:t>
            </a:r>
            <a:r>
              <a:rPr sz="1000" spc="50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7" action="ppaction://hlinksldjump"/>
              </a:rPr>
              <a:t>Project</a:t>
            </a:r>
            <a:r>
              <a:rPr sz="1000" spc="10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000" spc="-15" dirty="0">
                <a:latin typeface="Trebuchet MS"/>
                <a:cs typeface="Trebuchet MS"/>
                <a:hlinkClick r:id="rId7" action="ppaction://hlinksldjump"/>
              </a:rPr>
              <a:t>..................................................................................</a:t>
            </a:r>
            <a:r>
              <a:rPr sz="1000" spc="95" dirty="0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000" dirty="0">
                <a:latin typeface="Trebuchet MS"/>
                <a:cs typeface="Trebuchet MS"/>
                <a:hlinkClick r:id="rId7" action="ppaction://hlinksldjump"/>
              </a:rPr>
              <a:t>12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65"/>
              </a:lnSpc>
            </a:pPr>
            <a:r>
              <a:rPr sz="1000" spc="-5" dirty="0">
                <a:latin typeface="Arial MT"/>
                <a:cs typeface="Arial MT"/>
                <a:hlinkClick r:id="rId8" action="ppaction://hlinksldjump"/>
              </a:rPr>
              <a:t>Figure</a:t>
            </a:r>
            <a:r>
              <a:rPr sz="1000" spc="60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8" action="ppaction://hlinksldjump"/>
              </a:rPr>
              <a:t>9:</a:t>
            </a:r>
            <a:r>
              <a:rPr sz="1000" spc="50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8" action="ppaction://hlinksldjump"/>
              </a:rPr>
              <a:t>Java</a:t>
            </a:r>
            <a:r>
              <a:rPr sz="1000" spc="65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8" action="ppaction://hlinksldjump"/>
              </a:rPr>
              <a:t>Settings </a:t>
            </a:r>
            <a:r>
              <a:rPr sz="1000" spc="-15" dirty="0">
                <a:latin typeface="Trebuchet MS"/>
                <a:cs typeface="Trebuchet MS"/>
                <a:hlinkClick r:id="rId8" action="ppaction://hlinksldjump"/>
              </a:rPr>
              <a:t>.......................................................................................</a:t>
            </a:r>
            <a:r>
              <a:rPr sz="1000" spc="110" dirty="0"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sz="1000" dirty="0">
                <a:latin typeface="Trebuchet MS"/>
                <a:cs typeface="Trebuchet MS"/>
                <a:hlinkClick r:id="rId8" action="ppaction://hlinksldjump"/>
              </a:rPr>
              <a:t>13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 MT"/>
                <a:cs typeface="Arial MT"/>
                <a:hlinkClick r:id="rId9" action="ppaction://hlinksldjump"/>
              </a:rPr>
              <a:t>Figure</a:t>
            </a:r>
            <a:r>
              <a:rPr sz="1000" spc="60" dirty="0">
                <a:latin typeface="Arial MT"/>
                <a:cs typeface="Arial MT"/>
                <a:hlinkClick r:id="rId9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9" action="ppaction://hlinksldjump"/>
              </a:rPr>
              <a:t>10:</a:t>
            </a:r>
            <a:r>
              <a:rPr sz="1000" spc="65" dirty="0">
                <a:latin typeface="Arial MT"/>
                <a:cs typeface="Arial MT"/>
                <a:hlinkClick r:id="rId9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9" action="ppaction://hlinksldjump"/>
              </a:rPr>
              <a:t>Select</a:t>
            </a:r>
            <a:r>
              <a:rPr sz="1000" spc="50" dirty="0">
                <a:latin typeface="Arial MT"/>
                <a:cs typeface="Arial MT"/>
                <a:hlinkClick r:id="rId9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9" action="ppaction://hlinksldjump"/>
              </a:rPr>
              <a:t>Resource</a:t>
            </a:r>
            <a:r>
              <a:rPr sz="1000" spc="-105" dirty="0">
                <a:latin typeface="Arial MT"/>
                <a:cs typeface="Arial MT"/>
                <a:hlinkClick r:id="rId9" action="ppaction://hlinksldjump"/>
              </a:rPr>
              <a:t> </a:t>
            </a:r>
            <a:r>
              <a:rPr sz="1000" spc="-15" dirty="0">
                <a:latin typeface="Trebuchet MS"/>
                <a:cs typeface="Trebuchet MS"/>
                <a:hlinkClick r:id="rId9" action="ppaction://hlinksldjump"/>
              </a:rPr>
              <a:t>..................................................................................</a:t>
            </a:r>
            <a:r>
              <a:rPr sz="1000" spc="105" dirty="0"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sz="1000" dirty="0">
                <a:latin typeface="Trebuchet MS"/>
                <a:cs typeface="Trebuchet MS"/>
                <a:hlinkClick r:id="rId9" action="ppaction://hlinksldjump"/>
              </a:rPr>
              <a:t>14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 MT"/>
                <a:cs typeface="Arial MT"/>
                <a:hlinkClick r:id="rId10" action="ppaction://hlinksldjump"/>
              </a:rPr>
              <a:t>Figure</a:t>
            </a:r>
            <a:r>
              <a:rPr sz="1000" spc="95" dirty="0">
                <a:latin typeface="Arial MT"/>
                <a:cs typeface="Arial MT"/>
                <a:hlinkClick r:id="rId10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10" action="ppaction://hlinksldjump"/>
              </a:rPr>
              <a:t>11:</a:t>
            </a:r>
            <a:r>
              <a:rPr sz="1000" spc="80" dirty="0">
                <a:latin typeface="Arial MT"/>
                <a:cs typeface="Arial MT"/>
                <a:hlinkClick r:id="rId10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10" action="ppaction://hlinksldjump"/>
              </a:rPr>
              <a:t>Java</a:t>
            </a:r>
            <a:r>
              <a:rPr sz="1000" spc="110" dirty="0">
                <a:latin typeface="Arial MT"/>
                <a:cs typeface="Arial MT"/>
                <a:hlinkClick r:id="rId10" action="ppaction://hlinksldjump"/>
              </a:rPr>
              <a:t> </a:t>
            </a:r>
            <a:r>
              <a:rPr sz="1000" spc="-15" dirty="0">
                <a:latin typeface="Arial MT"/>
                <a:cs typeface="Arial MT"/>
                <a:hlinkClick r:id="rId10" action="ppaction://hlinksldjump"/>
              </a:rPr>
              <a:t>Class</a:t>
            </a:r>
            <a:r>
              <a:rPr sz="1000" spc="-15" dirty="0">
                <a:latin typeface="Trebuchet MS"/>
                <a:cs typeface="Trebuchet MS"/>
                <a:hlinkClick r:id="rId10" action="ppaction://hlinksldjump"/>
              </a:rPr>
              <a:t>.........................................................................................</a:t>
            </a:r>
            <a:r>
              <a:rPr sz="1000" spc="150" dirty="0">
                <a:latin typeface="Trebuchet MS"/>
                <a:cs typeface="Trebuchet MS"/>
                <a:hlinkClick r:id="rId10" action="ppaction://hlinksldjump"/>
              </a:rPr>
              <a:t> </a:t>
            </a:r>
            <a:r>
              <a:rPr sz="1000" dirty="0">
                <a:latin typeface="Trebuchet MS"/>
                <a:cs typeface="Trebuchet MS"/>
                <a:hlinkClick r:id="rId10" action="ppaction://hlinksldjump"/>
              </a:rPr>
              <a:t>15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65"/>
              </a:lnSpc>
            </a:pPr>
            <a:r>
              <a:rPr sz="1000" spc="-5" dirty="0">
                <a:latin typeface="Arial MT"/>
                <a:cs typeface="Arial MT"/>
                <a:hlinkClick r:id="rId11" action="ppaction://hlinksldjump"/>
              </a:rPr>
              <a:t>Figure</a:t>
            </a:r>
            <a:r>
              <a:rPr sz="1000" spc="35" dirty="0"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11" action="ppaction://hlinksldjump"/>
              </a:rPr>
              <a:t>12:</a:t>
            </a:r>
            <a:r>
              <a:rPr sz="1000" spc="35" dirty="0"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11" action="ppaction://hlinksldjump"/>
              </a:rPr>
              <a:t>Sample</a:t>
            </a:r>
            <a:r>
              <a:rPr sz="1000" spc="25" dirty="0"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11" action="ppaction://hlinksldjump"/>
              </a:rPr>
              <a:t>output</a:t>
            </a:r>
            <a:r>
              <a:rPr sz="1000" spc="25" dirty="0"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1000" dirty="0">
                <a:latin typeface="Arial MT"/>
                <a:cs typeface="Arial MT"/>
                <a:hlinkClick r:id="rId11" action="ppaction://hlinksldjump"/>
              </a:rPr>
              <a:t>of</a:t>
            </a:r>
            <a:r>
              <a:rPr sz="1000" spc="40" dirty="0"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11" action="ppaction://hlinksldjump"/>
              </a:rPr>
              <a:t>Person</a:t>
            </a:r>
            <a:r>
              <a:rPr sz="1000" spc="25" dirty="0"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11" action="ppaction://hlinksldjump"/>
              </a:rPr>
              <a:t>details</a:t>
            </a:r>
            <a:r>
              <a:rPr sz="1000" spc="-110" dirty="0"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1000" spc="-15" dirty="0">
                <a:latin typeface="Trebuchet MS"/>
                <a:cs typeface="Trebuchet MS"/>
                <a:hlinkClick r:id="rId11" action="ppaction://hlinksldjump"/>
              </a:rPr>
              <a:t>...............................................................</a:t>
            </a:r>
            <a:r>
              <a:rPr sz="1000" spc="80" dirty="0">
                <a:latin typeface="Trebuchet MS"/>
                <a:cs typeface="Trebuchet MS"/>
                <a:hlinkClick r:id="rId11" action="ppaction://hlinksldjump"/>
              </a:rPr>
              <a:t> </a:t>
            </a:r>
            <a:r>
              <a:rPr sz="1000" dirty="0">
                <a:latin typeface="Trebuchet MS"/>
                <a:cs typeface="Trebuchet MS"/>
                <a:hlinkClick r:id="rId11" action="ppaction://hlinksldjump"/>
              </a:rPr>
              <a:t>18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65"/>
              </a:lnSpc>
            </a:pPr>
            <a:r>
              <a:rPr sz="1000" spc="-5" dirty="0">
                <a:latin typeface="Arial MT"/>
                <a:cs typeface="Arial MT"/>
                <a:hlinkClick r:id="rId12" action="ppaction://hlinksldjump"/>
              </a:rPr>
              <a:t>Figure</a:t>
            </a:r>
            <a:r>
              <a:rPr sz="1000" spc="35" dirty="0">
                <a:latin typeface="Arial MT"/>
                <a:cs typeface="Arial MT"/>
                <a:hlinkClick r:id="rId12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12" action="ppaction://hlinksldjump"/>
              </a:rPr>
              <a:t>13:</a:t>
            </a:r>
            <a:r>
              <a:rPr sz="1000" spc="40" dirty="0">
                <a:latin typeface="Arial MT"/>
                <a:cs typeface="Arial MT"/>
                <a:hlinkClick r:id="rId12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12" action="ppaction://hlinksldjump"/>
              </a:rPr>
              <a:t>Class</a:t>
            </a:r>
            <a:r>
              <a:rPr sz="1000" spc="30" dirty="0">
                <a:latin typeface="Arial MT"/>
                <a:cs typeface="Arial MT"/>
                <a:hlinkClick r:id="rId12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12" action="ppaction://hlinksldjump"/>
              </a:rPr>
              <a:t>Diagram</a:t>
            </a:r>
            <a:r>
              <a:rPr sz="1000" spc="50" dirty="0">
                <a:latin typeface="Arial MT"/>
                <a:cs typeface="Arial MT"/>
                <a:hlinkClick r:id="rId12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12" action="ppaction://hlinksldjump"/>
              </a:rPr>
              <a:t>of</a:t>
            </a:r>
            <a:r>
              <a:rPr sz="1000" spc="40" dirty="0">
                <a:latin typeface="Arial MT"/>
                <a:cs typeface="Arial MT"/>
                <a:hlinkClick r:id="rId12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12" action="ppaction://hlinksldjump"/>
              </a:rPr>
              <a:t>Person</a:t>
            </a:r>
            <a:r>
              <a:rPr sz="1000" spc="80" dirty="0">
                <a:latin typeface="Arial MT"/>
                <a:cs typeface="Arial MT"/>
                <a:hlinkClick r:id="rId12" action="ppaction://hlinksldjump"/>
              </a:rPr>
              <a:t> </a:t>
            </a:r>
            <a:r>
              <a:rPr sz="1000" spc="-15" dirty="0">
                <a:latin typeface="Trebuchet MS"/>
                <a:cs typeface="Trebuchet MS"/>
                <a:hlinkClick r:id="rId12" action="ppaction://hlinksldjump"/>
              </a:rPr>
              <a:t>.......................................................................</a:t>
            </a:r>
            <a:r>
              <a:rPr sz="1000" spc="80" dirty="0">
                <a:latin typeface="Trebuchet MS"/>
                <a:cs typeface="Trebuchet MS"/>
                <a:hlinkClick r:id="rId12" action="ppaction://hlinksldjump"/>
              </a:rPr>
              <a:t> </a:t>
            </a:r>
            <a:r>
              <a:rPr sz="1000" dirty="0">
                <a:latin typeface="Trebuchet MS"/>
                <a:cs typeface="Trebuchet MS"/>
                <a:hlinkClick r:id="rId12" action="ppaction://hlinksldjump"/>
              </a:rPr>
              <a:t>19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 MT"/>
                <a:cs typeface="Arial MT"/>
                <a:hlinkClick r:id="rId13" action="ppaction://hlinksldjump"/>
              </a:rPr>
              <a:t>Figure</a:t>
            </a:r>
            <a:r>
              <a:rPr sz="1000" spc="25" dirty="0">
                <a:latin typeface="Arial MT"/>
                <a:cs typeface="Arial MT"/>
                <a:hlinkClick r:id="rId13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13" action="ppaction://hlinksldjump"/>
              </a:rPr>
              <a:t>14:</a:t>
            </a:r>
            <a:r>
              <a:rPr sz="1000" spc="25" dirty="0">
                <a:latin typeface="Arial MT"/>
                <a:cs typeface="Arial MT"/>
                <a:hlinkClick r:id="rId13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13" action="ppaction://hlinksldjump"/>
              </a:rPr>
              <a:t>Association</a:t>
            </a:r>
            <a:r>
              <a:rPr sz="1000" spc="15" dirty="0">
                <a:latin typeface="Arial MT"/>
                <a:cs typeface="Arial MT"/>
                <a:hlinkClick r:id="rId13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13" action="ppaction://hlinksldjump"/>
              </a:rPr>
              <a:t>of</a:t>
            </a:r>
            <a:r>
              <a:rPr sz="1000" spc="30" dirty="0">
                <a:latin typeface="Arial MT"/>
                <a:cs typeface="Arial MT"/>
                <a:hlinkClick r:id="rId13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13" action="ppaction://hlinksldjump"/>
              </a:rPr>
              <a:t>person</a:t>
            </a:r>
            <a:r>
              <a:rPr sz="1000" spc="25" dirty="0">
                <a:latin typeface="Arial MT"/>
                <a:cs typeface="Arial MT"/>
                <a:hlinkClick r:id="rId13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13" action="ppaction://hlinksldjump"/>
              </a:rPr>
              <a:t>with</a:t>
            </a:r>
            <a:r>
              <a:rPr sz="1000" spc="15" dirty="0">
                <a:latin typeface="Arial MT"/>
                <a:cs typeface="Arial MT"/>
                <a:hlinkClick r:id="rId13" action="ppaction://hlinksldjump"/>
              </a:rPr>
              <a:t> </a:t>
            </a:r>
            <a:r>
              <a:rPr sz="1000" dirty="0">
                <a:latin typeface="Arial MT"/>
                <a:cs typeface="Arial MT"/>
                <a:hlinkClick r:id="rId13" action="ppaction://hlinksldjump"/>
              </a:rPr>
              <a:t>account</a:t>
            </a:r>
            <a:r>
              <a:rPr sz="1000" spc="15" dirty="0">
                <a:latin typeface="Arial MT"/>
                <a:cs typeface="Arial MT"/>
                <a:hlinkClick r:id="rId13" action="ppaction://hlinksldjump"/>
              </a:rPr>
              <a:t> </a:t>
            </a:r>
            <a:r>
              <a:rPr sz="1000" dirty="0">
                <a:latin typeface="Arial MT"/>
                <a:cs typeface="Arial MT"/>
                <a:hlinkClick r:id="rId13" action="ppaction://hlinksldjump"/>
              </a:rPr>
              <a:t>class</a:t>
            </a:r>
            <a:r>
              <a:rPr sz="1000" spc="55" dirty="0">
                <a:latin typeface="Arial MT"/>
                <a:cs typeface="Arial MT"/>
                <a:hlinkClick r:id="rId13" action="ppaction://hlinksldjump"/>
              </a:rPr>
              <a:t> </a:t>
            </a:r>
            <a:r>
              <a:rPr sz="1000" spc="-15" dirty="0">
                <a:latin typeface="Trebuchet MS"/>
                <a:cs typeface="Trebuchet MS"/>
                <a:hlinkClick r:id="rId13" action="ppaction://hlinksldjump"/>
              </a:rPr>
              <a:t>....................................................</a:t>
            </a:r>
            <a:r>
              <a:rPr sz="1000" spc="65" dirty="0">
                <a:latin typeface="Trebuchet MS"/>
                <a:cs typeface="Trebuchet MS"/>
                <a:hlinkClick r:id="rId13" action="ppaction://hlinksldjump"/>
              </a:rPr>
              <a:t> </a:t>
            </a:r>
            <a:r>
              <a:rPr sz="1000" dirty="0">
                <a:latin typeface="Trebuchet MS"/>
                <a:cs typeface="Trebuchet MS"/>
                <a:hlinkClick r:id="rId13" action="ppaction://hlinksldjump"/>
              </a:rPr>
              <a:t>21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75"/>
              </a:lnSpc>
            </a:pPr>
            <a:r>
              <a:rPr sz="1000" spc="-5" dirty="0">
                <a:latin typeface="Arial MT"/>
                <a:cs typeface="Arial MT"/>
                <a:hlinkClick r:id="rId14" action="ppaction://hlinksldjump"/>
              </a:rPr>
              <a:t>Figure</a:t>
            </a:r>
            <a:r>
              <a:rPr sz="1000" spc="35" dirty="0">
                <a:latin typeface="Arial MT"/>
                <a:cs typeface="Arial MT"/>
                <a:hlinkClick r:id="rId14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14" action="ppaction://hlinksldjump"/>
              </a:rPr>
              <a:t>15:</a:t>
            </a:r>
            <a:r>
              <a:rPr sz="1000" spc="35" dirty="0">
                <a:latin typeface="Arial MT"/>
                <a:cs typeface="Arial MT"/>
                <a:hlinkClick r:id="rId14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14" action="ppaction://hlinksldjump"/>
              </a:rPr>
              <a:t>Creating</a:t>
            </a:r>
            <a:r>
              <a:rPr sz="1000" spc="35" dirty="0">
                <a:latin typeface="Arial MT"/>
                <a:cs typeface="Arial MT"/>
                <a:hlinkClick r:id="rId14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14" action="ppaction://hlinksldjump"/>
              </a:rPr>
              <a:t>Java</a:t>
            </a:r>
            <a:r>
              <a:rPr sz="1000" spc="25" dirty="0">
                <a:latin typeface="Arial MT"/>
                <a:cs typeface="Arial MT"/>
                <a:hlinkClick r:id="rId14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14" action="ppaction://hlinksldjump"/>
              </a:rPr>
              <a:t>Project</a:t>
            </a:r>
            <a:r>
              <a:rPr sz="1000" spc="25" dirty="0">
                <a:latin typeface="Arial MT"/>
                <a:cs typeface="Arial MT"/>
                <a:hlinkClick r:id="rId14" action="ppaction://hlinksldjump"/>
              </a:rPr>
              <a:t> </a:t>
            </a:r>
            <a:r>
              <a:rPr sz="1000" spc="-10" dirty="0">
                <a:latin typeface="Arial MT"/>
                <a:cs typeface="Arial MT"/>
                <a:hlinkClick r:id="rId14" action="ppaction://hlinksldjump"/>
              </a:rPr>
              <a:t>in</a:t>
            </a:r>
            <a:r>
              <a:rPr sz="1000" spc="35" dirty="0">
                <a:latin typeface="Arial MT"/>
                <a:cs typeface="Arial MT"/>
                <a:hlinkClick r:id="rId14" action="ppaction://hlinksldjump"/>
              </a:rPr>
              <a:t> </a:t>
            </a:r>
            <a:r>
              <a:rPr sz="1000" spc="-5" dirty="0">
                <a:latin typeface="Arial MT"/>
                <a:cs typeface="Arial MT"/>
                <a:hlinkClick r:id="rId14" action="ppaction://hlinksldjump"/>
              </a:rPr>
              <a:t>Eclipse</a:t>
            </a:r>
            <a:r>
              <a:rPr sz="1000" spc="-40" dirty="0">
                <a:latin typeface="Arial MT"/>
                <a:cs typeface="Arial MT"/>
                <a:hlinkClick r:id="rId14" action="ppaction://hlinksldjump"/>
              </a:rPr>
              <a:t> </a:t>
            </a:r>
            <a:r>
              <a:rPr sz="1000" spc="-15" dirty="0">
                <a:latin typeface="Trebuchet MS"/>
                <a:cs typeface="Trebuchet MS"/>
                <a:hlinkClick r:id="rId14" action="ppaction://hlinksldjump"/>
              </a:rPr>
              <a:t>...............................................................</a:t>
            </a:r>
            <a:r>
              <a:rPr sz="1000" spc="75" dirty="0">
                <a:latin typeface="Trebuchet MS"/>
                <a:cs typeface="Trebuchet MS"/>
                <a:hlinkClick r:id="rId14" action="ppaction://hlinksldjump"/>
              </a:rPr>
              <a:t> </a:t>
            </a:r>
            <a:r>
              <a:rPr sz="1000" dirty="0">
                <a:latin typeface="Trebuchet MS"/>
                <a:cs typeface="Trebuchet MS"/>
                <a:hlinkClick r:id="rId14" action="ppaction://hlinksldjump"/>
              </a:rPr>
              <a:t>27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5" y="1639571"/>
            <a:ext cx="5365115" cy="2514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Problem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Statement/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Study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(If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applicable)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Arial"/>
              <a:cs typeface="Arial"/>
            </a:endParaRPr>
          </a:p>
          <a:p>
            <a:pPr marL="870585" indent="-229235">
              <a:lnSpc>
                <a:spcPct val="100000"/>
              </a:lnSpc>
              <a:buAutoNum type="arabicPeriod"/>
              <a:tabLst>
                <a:tab pos="871219" algn="l"/>
              </a:tabLst>
            </a:pP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Bank</a:t>
            </a:r>
            <a:r>
              <a:rPr sz="1000" b="1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Account</a:t>
            </a:r>
            <a:r>
              <a:rPr sz="1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Management</a:t>
            </a:r>
            <a:r>
              <a:rPr sz="1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System: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rabicPeriod"/>
            </a:pPr>
            <a:endParaRPr sz="1000">
              <a:latin typeface="Arial"/>
              <a:cs typeface="Arial"/>
            </a:endParaRPr>
          </a:p>
          <a:p>
            <a:pPr marL="1099185" marR="89535" lvl="1" indent="-228600">
              <a:lnSpc>
                <a:spcPct val="95500"/>
              </a:lnSpc>
              <a:buFont typeface="Wingdings"/>
              <a:buChar char=""/>
              <a:tabLst>
                <a:tab pos="1099185" algn="l"/>
                <a:tab pos="1099820" algn="l"/>
              </a:tabLst>
            </a:pPr>
            <a:r>
              <a:rPr sz="1000" spc="-5" dirty="0">
                <a:latin typeface="Arial MT"/>
                <a:cs typeface="Arial MT"/>
              </a:rPr>
              <a:t>Funds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Bank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application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feed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Account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Holder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information.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AccountHolder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will be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person.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two </a:t>
            </a:r>
            <a:r>
              <a:rPr sz="1000" spc="-5" dirty="0">
                <a:latin typeface="Arial MT"/>
                <a:cs typeface="Arial MT"/>
              </a:rPr>
              <a:t>types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accounts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such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SavingsAccount,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CurrentAccount.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Wingdings"/>
              <a:buChar char=""/>
            </a:pPr>
            <a:endParaRPr sz="1100">
              <a:latin typeface="Arial MT"/>
              <a:cs typeface="Arial MT"/>
            </a:endParaRPr>
          </a:p>
          <a:p>
            <a:pPr marL="870585" indent="-229235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871219" algn="l"/>
              </a:tabLst>
            </a:pP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Employee</a:t>
            </a:r>
            <a:r>
              <a:rPr sz="10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Medical</a:t>
            </a:r>
            <a:r>
              <a:rPr sz="1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Insurance</a:t>
            </a:r>
            <a:r>
              <a:rPr sz="1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Scheme: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1000">
              <a:latin typeface="Arial"/>
              <a:cs typeface="Arial"/>
            </a:endParaRPr>
          </a:p>
          <a:p>
            <a:pPr marL="1099185" marR="5080" lvl="1" indent="-228600">
              <a:lnSpc>
                <a:spcPct val="95700"/>
              </a:lnSpc>
              <a:buFont typeface="Wingdings"/>
              <a:buChar char=""/>
              <a:tabLst>
                <a:tab pos="1099185" algn="l"/>
                <a:tab pos="1099820" algn="l"/>
              </a:tabLst>
            </a:pPr>
            <a:r>
              <a:rPr sz="1000" dirty="0">
                <a:latin typeface="Arial MT"/>
                <a:cs typeface="Arial MT"/>
              </a:rPr>
              <a:t>By</a:t>
            </a:r>
            <a:r>
              <a:rPr sz="1000" spc="-5" dirty="0">
                <a:latin typeface="Arial MT"/>
                <a:cs typeface="Arial MT"/>
              </a:rPr>
              <a:t> default,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organization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will </a:t>
            </a:r>
            <a:r>
              <a:rPr sz="1000" dirty="0">
                <a:latin typeface="Arial MT"/>
                <a:cs typeface="Arial MT"/>
              </a:rPr>
              <a:t>be </a:t>
            </a:r>
            <a:r>
              <a:rPr sz="1000" spc="-5" dirty="0">
                <a:latin typeface="Arial MT"/>
                <a:cs typeface="Arial MT"/>
              </a:rPr>
              <a:t>assigned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with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medical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insurance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scheme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 </a:t>
            </a:r>
            <a:r>
              <a:rPr sz="1000" dirty="0">
                <a:latin typeface="Arial MT"/>
                <a:cs typeface="Arial MT"/>
              </a:rPr>
              <a:t>on</a:t>
            </a:r>
            <a:r>
              <a:rPr sz="1000" spc="-5" dirty="0">
                <a:latin typeface="Arial MT"/>
                <a:cs typeface="Arial MT"/>
              </a:rPr>
              <a:t> 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salary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range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designation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 employee.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below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given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table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 </a:t>
            </a:r>
            <a:r>
              <a:rPr sz="1000" spc="-5" dirty="0">
                <a:latin typeface="Arial MT"/>
                <a:cs typeface="Arial MT"/>
              </a:rPr>
              <a:t>find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eligible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insurance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scheme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specific to an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employee.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86027" y="4391280"/>
          <a:ext cx="4710429" cy="1024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/>
                <a:gridCol w="1602105"/>
                <a:gridCol w="1567179"/>
              </a:tblGrid>
              <a:tr h="204893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Salary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Designation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Insurance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scheme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893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&gt;5000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&lt;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20000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Associate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Scheme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893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&gt;=20000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&lt;40000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Programmer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Scheme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B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893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&gt;=40000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Manager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Scheme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893">
                <a:tc>
                  <a:txBody>
                    <a:bodyPr/>
                    <a:lstStyle/>
                    <a:p>
                      <a:pPr marL="68580">
                        <a:lnSpc>
                          <a:spcPts val="111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&lt;5000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1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Clerk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1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Scheme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6" y="1639571"/>
            <a:ext cx="35439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Lab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1:</a:t>
            </a:r>
            <a:r>
              <a:rPr sz="1400" b="1" spc="-5" dirty="0">
                <a:latin typeface="Arial"/>
                <a:cs typeface="Arial"/>
              </a:rPr>
              <a:t> Working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with </a:t>
            </a:r>
            <a:r>
              <a:rPr sz="1400" b="1" spc="-5" dirty="0">
                <a:latin typeface="Arial"/>
                <a:cs typeface="Arial"/>
              </a:rPr>
              <a:t>Java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Eclipse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IDE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40257" y="2258824"/>
          <a:ext cx="5431790" cy="858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650"/>
                <a:gridCol w="4930140"/>
              </a:tblGrid>
              <a:tr h="633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67945" algn="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1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3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Learn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2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understand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process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of: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525780" indent="-283845">
                        <a:lnSpc>
                          <a:spcPts val="1145"/>
                        </a:lnSpc>
                        <a:buFont typeface="Wingdings"/>
                        <a:buChar char="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Setting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environment variables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525780" indent="-283845">
                        <a:lnSpc>
                          <a:spcPts val="1175"/>
                        </a:lnSpc>
                        <a:buFont typeface="Wingdings"/>
                        <a:buChar char="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Creating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simple Java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Project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using Eclipse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3.0</a:t>
                      </a:r>
                      <a:r>
                        <a:rPr sz="10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or above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25551">
                <a:tc>
                  <a:txBody>
                    <a:bodyPr/>
                    <a:lstStyle/>
                    <a:p>
                      <a:pPr marR="93980" algn="r">
                        <a:lnSpc>
                          <a:spcPts val="1135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195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minutes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87755" y="3239541"/>
            <a:ext cx="3874770" cy="69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1">
              <a:lnSpc>
                <a:spcPct val="146000"/>
              </a:lnSpc>
              <a:spcBef>
                <a:spcPts val="100"/>
              </a:spcBef>
              <a:buSzPct val="90000"/>
              <a:buAutoNum type="arabicPeriod"/>
              <a:tabLst>
                <a:tab pos="189230" algn="l"/>
              </a:tabLst>
            </a:pPr>
            <a:r>
              <a:rPr sz="1000" b="1" spc="-5" dirty="0">
                <a:latin typeface="Arial"/>
                <a:cs typeface="Arial"/>
              </a:rPr>
              <a:t>: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Setting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environment</a:t>
            </a:r>
            <a:r>
              <a:rPr sz="1000" b="1" spc="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variables</a:t>
            </a:r>
            <a:r>
              <a:rPr sz="1000" b="1" spc="2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from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CommandLineSolution: </a:t>
            </a:r>
            <a:r>
              <a:rPr sz="1000" b="1" spc="-26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Step 1: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Set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JAVA_HOME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Jdk1.8</a:t>
            </a:r>
            <a:r>
              <a:rPr sz="1000" spc="-5" dirty="0">
                <a:latin typeface="Arial MT"/>
                <a:cs typeface="Arial MT"/>
              </a:rPr>
              <a:t> using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following </a:t>
            </a:r>
            <a:r>
              <a:rPr sz="1000" dirty="0">
                <a:latin typeface="Arial MT"/>
                <a:cs typeface="Arial MT"/>
              </a:rPr>
              <a:t>command:</a:t>
            </a:r>
            <a:endParaRPr sz="1000">
              <a:latin typeface="Arial MT"/>
              <a:cs typeface="Arial MT"/>
            </a:endParaRPr>
          </a:p>
          <a:p>
            <a:pPr marL="469900" lvl="2" indent="-228600">
              <a:lnSpc>
                <a:spcPct val="100000"/>
              </a:lnSpc>
              <a:spcBef>
                <a:spcPts val="6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000" b="1" spc="-5" dirty="0">
                <a:latin typeface="Arial"/>
                <a:cs typeface="Arial"/>
              </a:rPr>
              <a:t>Set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JAVA_HOME=</a:t>
            </a:r>
            <a:r>
              <a:rPr sz="1000" spc="-5" dirty="0">
                <a:latin typeface="Arial MT"/>
                <a:cs typeface="Arial MT"/>
              </a:rPr>
              <a:t>C:\Program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Files\Java\jdk1.8.0_25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753" y="6118631"/>
            <a:ext cx="5048250" cy="1885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40889" indent="1583690">
              <a:lnSpc>
                <a:spcPct val="146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Figure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1: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Java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program </a:t>
            </a:r>
            <a:r>
              <a:rPr sz="1000" b="1" spc="-26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Step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2:</a:t>
            </a:r>
            <a:r>
              <a:rPr sz="1000" b="1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Set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PATH environment variable:</a:t>
            </a:r>
            <a:endParaRPr sz="10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000" b="1" spc="-5" dirty="0">
                <a:latin typeface="Arial"/>
                <a:cs typeface="Arial"/>
              </a:rPr>
              <a:t>Set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PATH=%PATH%;%JAVA_HOME%\bin;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00" b="1" spc="-5" dirty="0">
                <a:latin typeface="Arial"/>
                <a:cs typeface="Arial"/>
              </a:rPr>
              <a:t>Step 3:</a:t>
            </a:r>
            <a:r>
              <a:rPr sz="1000" b="1" spc="30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Set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your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current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working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directory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</a:t>
            </a:r>
            <a:r>
              <a:rPr sz="1000" dirty="0">
                <a:latin typeface="Arial MT"/>
                <a:cs typeface="Arial MT"/>
              </a:rPr>
              <a:t> classpath.</a:t>
            </a:r>
            <a:endParaRPr sz="10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000" spc="-5" dirty="0">
                <a:latin typeface="Arial MT"/>
                <a:cs typeface="Arial MT"/>
              </a:rPr>
              <a:t>Set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CLASSPATH=.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ts val="1150"/>
              </a:lnSpc>
              <a:spcBef>
                <a:spcPts val="620"/>
              </a:spcBef>
            </a:pPr>
            <a:r>
              <a:rPr sz="1000" b="1" spc="-5" dirty="0">
                <a:latin typeface="Arial"/>
                <a:cs typeface="Arial"/>
              </a:rPr>
              <a:t>Note: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Classpath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searches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5" dirty="0">
                <a:latin typeface="Arial MT"/>
                <a:cs typeface="Arial MT"/>
              </a:rPr>
              <a:t> the</a:t>
            </a:r>
            <a:r>
              <a:rPr sz="1000" dirty="0">
                <a:latin typeface="Arial MT"/>
                <a:cs typeface="Arial MT"/>
              </a:rPr>
              <a:t> classes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required </a:t>
            </a:r>
            <a:r>
              <a:rPr sz="1000" dirty="0">
                <a:latin typeface="Arial MT"/>
                <a:cs typeface="Arial MT"/>
              </a:rPr>
              <a:t>to </a:t>
            </a:r>
            <a:r>
              <a:rPr sz="1000" spc="-5" dirty="0">
                <a:latin typeface="Arial MT"/>
                <a:cs typeface="Arial MT"/>
              </a:rPr>
              <a:t>execute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command.</a:t>
            </a:r>
            <a:r>
              <a:rPr sz="1000" spc="-5" dirty="0">
                <a:latin typeface="Arial MT"/>
                <a:cs typeface="Arial MT"/>
              </a:rPr>
              <a:t> Hence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must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directory containing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jars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delimited</a:t>
            </a:r>
            <a:r>
              <a:rPr sz="1000" dirty="0">
                <a:latin typeface="Arial MT"/>
                <a:cs typeface="Arial MT"/>
              </a:rPr>
              <a:t> by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125"/>
              </a:lnSpc>
            </a:pPr>
            <a:r>
              <a:rPr sz="1000" spc="-5" dirty="0">
                <a:latin typeface="Arial MT"/>
                <a:cs typeface="Arial MT"/>
              </a:rPr>
              <a:t>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00" b="1" spc="-5" dirty="0">
                <a:latin typeface="Arial"/>
                <a:cs typeface="Arial"/>
              </a:rPr>
              <a:t>For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example: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C:\Test\myproject\Class;ant.jar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83008" y="4131373"/>
            <a:ext cx="3656329" cy="1906906"/>
            <a:chOff x="2283008" y="4131373"/>
            <a:chExt cx="3656329" cy="190690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3008" y="4131373"/>
              <a:ext cx="3655963" cy="190690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7925" y="4294631"/>
              <a:ext cx="3326129" cy="15862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4734" y="1513601"/>
            <a:ext cx="4893310" cy="426719"/>
          </a:xfrm>
          <a:custGeom>
            <a:avLst/>
            <a:gdLst/>
            <a:ahLst/>
            <a:cxnLst/>
            <a:rect l="l" t="t" r="r" b="b"/>
            <a:pathLst>
              <a:path w="4893310" h="426719">
                <a:moveTo>
                  <a:pt x="4865497" y="399275"/>
                </a:moveTo>
                <a:lnTo>
                  <a:pt x="27432" y="399275"/>
                </a:lnTo>
                <a:lnTo>
                  <a:pt x="0" y="399275"/>
                </a:lnTo>
                <a:lnTo>
                  <a:pt x="0" y="426707"/>
                </a:lnTo>
                <a:lnTo>
                  <a:pt x="27432" y="426707"/>
                </a:lnTo>
                <a:lnTo>
                  <a:pt x="4865497" y="426707"/>
                </a:lnTo>
                <a:lnTo>
                  <a:pt x="4865497" y="399275"/>
                </a:lnTo>
                <a:close/>
              </a:path>
              <a:path w="4893310" h="426719">
                <a:moveTo>
                  <a:pt x="4865497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419"/>
                </a:lnTo>
                <a:lnTo>
                  <a:pt x="27432" y="27419"/>
                </a:lnTo>
                <a:lnTo>
                  <a:pt x="4865497" y="27419"/>
                </a:lnTo>
                <a:lnTo>
                  <a:pt x="4865497" y="0"/>
                </a:lnTo>
                <a:close/>
              </a:path>
              <a:path w="4893310" h="426719">
                <a:moveTo>
                  <a:pt x="4893056" y="0"/>
                </a:moveTo>
                <a:lnTo>
                  <a:pt x="4865624" y="0"/>
                </a:lnTo>
                <a:lnTo>
                  <a:pt x="4865624" y="27419"/>
                </a:lnTo>
                <a:lnTo>
                  <a:pt x="4865624" y="399275"/>
                </a:lnTo>
                <a:lnTo>
                  <a:pt x="4865624" y="426707"/>
                </a:lnTo>
                <a:lnTo>
                  <a:pt x="4893056" y="426707"/>
                </a:lnTo>
                <a:lnTo>
                  <a:pt x="4893056" y="399275"/>
                </a:lnTo>
                <a:lnTo>
                  <a:pt x="4893056" y="27419"/>
                </a:lnTo>
                <a:lnTo>
                  <a:pt x="48930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7755" y="1746252"/>
            <a:ext cx="4715510" cy="11458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2759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Alternatively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steps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setting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environment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variables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Alternate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approach:</a:t>
            </a:r>
            <a:endParaRPr sz="1200">
              <a:latin typeface="Arial"/>
              <a:cs typeface="Arial"/>
            </a:endParaRPr>
          </a:p>
          <a:p>
            <a:pPr marL="12700" marR="493395">
              <a:lnSpc>
                <a:spcPts val="1150"/>
              </a:lnSpc>
              <a:spcBef>
                <a:spcPts val="750"/>
              </a:spcBef>
            </a:pPr>
            <a:r>
              <a:rPr sz="1000" b="1" spc="-5" dirty="0">
                <a:latin typeface="Arial"/>
                <a:cs typeface="Arial"/>
              </a:rPr>
              <a:t>Step 1: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Right click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b="1" spc="5" dirty="0">
                <a:latin typeface="Arial"/>
                <a:cs typeface="Arial"/>
              </a:rPr>
              <a:t>My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Computers</a:t>
            </a:r>
            <a:r>
              <a:rPr sz="1000" spc="-5" dirty="0">
                <a:latin typeface="Arial MT"/>
                <a:cs typeface="Arial MT"/>
              </a:rPr>
              <a:t>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select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Properties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b="1" spc="-5" dirty="0">
                <a:latin typeface="Arial"/>
                <a:cs typeface="Arial"/>
              </a:rPr>
              <a:t>Environment </a:t>
            </a:r>
            <a:r>
              <a:rPr sz="1000" b="1" spc="-26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Variables</a:t>
            </a:r>
            <a:r>
              <a:rPr sz="1000" spc="-5" dirty="0"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7753" y="5899177"/>
            <a:ext cx="4511040" cy="62196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83185" algn="ctr">
              <a:lnSpc>
                <a:spcPct val="100000"/>
              </a:lnSpc>
              <a:spcBef>
                <a:spcPts val="650"/>
              </a:spcBef>
            </a:pPr>
            <a:r>
              <a:rPr sz="1000" b="1" spc="-5" dirty="0">
                <a:latin typeface="Arial"/>
                <a:cs typeface="Arial"/>
              </a:rPr>
              <a:t>Figure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2: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System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Properties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160"/>
              </a:lnSpc>
              <a:spcBef>
                <a:spcPts val="625"/>
              </a:spcBef>
            </a:pPr>
            <a:r>
              <a:rPr sz="1000" b="1" spc="-5" dirty="0">
                <a:latin typeface="Arial"/>
                <a:cs typeface="Arial"/>
              </a:rPr>
              <a:t>Step 2:</a:t>
            </a:r>
            <a:r>
              <a:rPr sz="1000" b="1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Click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Environment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Variables</a:t>
            </a:r>
            <a:r>
              <a:rPr sz="1000" dirty="0">
                <a:latin typeface="Arial MT"/>
                <a:cs typeface="Arial MT"/>
              </a:rPr>
              <a:t>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Environment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window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bedisplayed.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4733" y="1541018"/>
            <a:ext cx="346455" cy="37185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407830" y="2953458"/>
            <a:ext cx="2734310" cy="3011804"/>
            <a:chOff x="2407830" y="2953457"/>
            <a:chExt cx="2734310" cy="301180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7830" y="2953457"/>
              <a:ext cx="2734235" cy="30115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1750" y="3116071"/>
              <a:ext cx="2405379" cy="26940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7755" y="4701059"/>
            <a:ext cx="4781550" cy="62196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R="179705" algn="ctr">
              <a:lnSpc>
                <a:spcPct val="100000"/>
              </a:lnSpc>
              <a:spcBef>
                <a:spcPts val="650"/>
              </a:spcBef>
            </a:pPr>
            <a:r>
              <a:rPr sz="1000" b="1" spc="-5" dirty="0">
                <a:latin typeface="Arial"/>
                <a:cs typeface="Arial"/>
              </a:rPr>
              <a:t>Figure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3: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Environment Variables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150"/>
              </a:lnSpc>
              <a:spcBef>
                <a:spcPts val="635"/>
              </a:spcBef>
            </a:pPr>
            <a:r>
              <a:rPr sz="1000" b="1" spc="-5" dirty="0">
                <a:latin typeface="Arial"/>
                <a:cs typeface="Arial"/>
              </a:rPr>
              <a:t>Step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3:</a:t>
            </a:r>
            <a:r>
              <a:rPr sz="1000" b="1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Click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JAVA_HOME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already exists,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new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set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path 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JDK1.8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shown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the figure.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753" y="6867527"/>
            <a:ext cx="478345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9705" algn="ctr">
              <a:lnSpc>
                <a:spcPts val="1175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Figure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4: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Edit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System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Variable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75"/>
              </a:lnSpc>
            </a:pPr>
            <a:r>
              <a:rPr sz="1000" b="1" spc="-5" dirty="0">
                <a:latin typeface="Arial"/>
                <a:cs typeface="Arial"/>
              </a:rPr>
              <a:t>Step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4:</a:t>
            </a:r>
            <a:r>
              <a:rPr sz="1000" b="1" spc="29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Click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PATH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b="1" i="1" spc="-5" dirty="0">
                <a:latin typeface="Arial"/>
                <a:cs typeface="Arial"/>
              </a:rPr>
              <a:t>%PATH%;%JAVA_HOME%\bin</a:t>
            </a:r>
            <a:r>
              <a:rPr sz="1000" spc="-5" dirty="0"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69820" y="1540576"/>
            <a:ext cx="2798445" cy="3051811"/>
            <a:chOff x="2369820" y="1540576"/>
            <a:chExt cx="2798445" cy="30518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9820" y="1540576"/>
              <a:ext cx="2798063" cy="305142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3650" y="1704339"/>
              <a:ext cx="2469769" cy="273303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397120" y="5411844"/>
            <a:ext cx="2757805" cy="1377949"/>
            <a:chOff x="2397118" y="5411841"/>
            <a:chExt cx="2757805" cy="137795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7118" y="5411841"/>
              <a:ext cx="2757182" cy="137746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2224" y="5575173"/>
              <a:ext cx="2427986" cy="10502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7755" y="2957830"/>
            <a:ext cx="4450715" cy="4661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algn="ctr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Figure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5: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Edit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System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Variable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Step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5:</a:t>
            </a:r>
            <a:r>
              <a:rPr sz="1000" b="1" spc="30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Set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CLASSPATH</a:t>
            </a:r>
            <a:r>
              <a:rPr sz="1000" b="1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your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working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directory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User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Variables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tab.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4951603"/>
            <a:ext cx="3596004" cy="13407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5320">
              <a:lnSpc>
                <a:spcPts val="118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Figure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6: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Edit User Variable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</a:pPr>
            <a:r>
              <a:rPr sz="1200" b="1" spc="-5" dirty="0">
                <a:latin typeface="Arial"/>
                <a:cs typeface="Arial"/>
              </a:rPr>
              <a:t>1.2: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Create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Java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Project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simple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 project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‘MyProject’.</a:t>
            </a:r>
            <a:endParaRPr sz="10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540"/>
              </a:spcBef>
            </a:pPr>
            <a:r>
              <a:rPr sz="1000" b="1" spc="-5" dirty="0">
                <a:latin typeface="Arial"/>
                <a:cs typeface="Arial"/>
              </a:rPr>
              <a:t>Solution:</a:t>
            </a:r>
            <a:endParaRPr sz="1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55"/>
              </a:spcBef>
            </a:pPr>
            <a:r>
              <a:rPr sz="1000" b="1" spc="-5" dirty="0">
                <a:latin typeface="Arial"/>
                <a:cs typeface="Arial"/>
              </a:rPr>
              <a:t>Step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1: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Open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eclipse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4.4</a:t>
            </a:r>
            <a:r>
              <a:rPr sz="1000" spc="-5" dirty="0">
                <a:latin typeface="Arial MT"/>
                <a:cs typeface="Arial MT"/>
              </a:rPr>
              <a:t>(or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above)</a:t>
            </a:r>
            <a:endParaRPr sz="10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550"/>
              </a:spcBef>
            </a:pPr>
            <a:r>
              <a:rPr sz="1000" b="1" spc="-5" dirty="0">
                <a:latin typeface="Arial"/>
                <a:cs typeface="Arial"/>
              </a:rPr>
              <a:t>Step 2: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Select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File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b="1" spc="-5" dirty="0">
                <a:latin typeface="Arial"/>
                <a:cs typeface="Arial"/>
              </a:rPr>
              <a:t>New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b="1" spc="-5" dirty="0">
                <a:latin typeface="Arial"/>
                <a:cs typeface="Arial"/>
              </a:rPr>
              <a:t>Project</a:t>
            </a:r>
            <a:r>
              <a:rPr sz="1000" b="1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b="1" spc="-5" dirty="0">
                <a:latin typeface="Arial"/>
                <a:cs typeface="Arial"/>
              </a:rPr>
              <a:t>Java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project</a:t>
            </a:r>
            <a:r>
              <a:rPr sz="1000" spc="-5" dirty="0"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69937" y="1540936"/>
            <a:ext cx="2810510" cy="1408430"/>
            <a:chOff x="2369937" y="1540936"/>
            <a:chExt cx="2810510" cy="14084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9937" y="1540936"/>
              <a:ext cx="2810021" cy="140783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3650" y="1704340"/>
              <a:ext cx="2481453" cy="10795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379023" y="3591745"/>
            <a:ext cx="2776855" cy="1355725"/>
            <a:chOff x="2379023" y="3591745"/>
            <a:chExt cx="2776855" cy="135572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9023" y="3591745"/>
              <a:ext cx="2776609" cy="13554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3175" y="3755262"/>
              <a:ext cx="2448179" cy="10306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134" y="618235"/>
            <a:ext cx="2414270" cy="4379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C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ORE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J</a:t>
            </a:r>
            <a:r>
              <a:rPr sz="1100" dirty="0">
                <a:solidFill>
                  <a:srgbClr val="909090"/>
                </a:solidFill>
                <a:latin typeface="Times New Roman"/>
                <a:cs typeface="Times New Roman"/>
              </a:rPr>
              <a:t>AVA</a:t>
            </a:r>
            <a:r>
              <a:rPr sz="1100" spc="-2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909090"/>
                </a:solidFill>
                <a:latin typeface="Times New Roman"/>
                <a:cs typeface="Times New Roman"/>
              </a:rPr>
              <a:t>8</a:t>
            </a:r>
            <a:r>
              <a:rPr sz="1400" spc="-8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ND</a:t>
            </a:r>
            <a:r>
              <a:rPr sz="1100" spc="-15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D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EVELOPMENT </a:t>
            </a:r>
            <a:r>
              <a:rPr sz="1100" spc="-26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OOLS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909090"/>
                </a:solidFill>
                <a:latin typeface="Times New Roman"/>
                <a:cs typeface="Times New Roman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Times New Roman"/>
                <a:cs typeface="Times New Roman"/>
              </a:rPr>
              <a:t>AB </a:t>
            </a:r>
            <a:r>
              <a:rPr sz="1400" spc="-10" dirty="0">
                <a:solidFill>
                  <a:srgbClr val="909090"/>
                </a:solidFill>
                <a:latin typeface="Times New Roman"/>
                <a:cs typeface="Times New Roman"/>
              </a:rPr>
              <a:t>B</a:t>
            </a:r>
            <a:r>
              <a:rPr sz="1100" spc="-10" dirty="0">
                <a:solidFill>
                  <a:srgbClr val="909090"/>
                </a:solidFill>
                <a:latin typeface="Times New Roman"/>
                <a:cs typeface="Times New Roman"/>
              </a:rPr>
              <a:t>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8" y="8802319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604" y="4424301"/>
            <a:ext cx="3464560" cy="3302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2043430">
              <a:lnSpc>
                <a:spcPts val="1150"/>
              </a:lnSpc>
              <a:spcBef>
                <a:spcPts val="175"/>
              </a:spcBef>
            </a:pPr>
            <a:r>
              <a:rPr sz="1000" b="1" spc="-5" dirty="0">
                <a:latin typeface="Arial"/>
                <a:cs typeface="Arial"/>
              </a:rPr>
              <a:t>Figure 7: Select Wizard </a:t>
            </a:r>
            <a:r>
              <a:rPr sz="1000" b="1" spc="-27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Step 3:</a:t>
            </a:r>
            <a:r>
              <a:rPr sz="1000" spc="-5" dirty="0">
                <a:latin typeface="Arial MT"/>
                <a:cs typeface="Arial MT"/>
              </a:rPr>
              <a:t>Click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Next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5" dirty="0">
                <a:latin typeface="Arial MT"/>
                <a:cs typeface="Arial MT"/>
              </a:rPr>
              <a:t> the project.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17091" y="1540867"/>
            <a:ext cx="2938780" cy="2808605"/>
            <a:chOff x="2417091" y="1540866"/>
            <a:chExt cx="2938780" cy="28086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7091" y="1540866"/>
              <a:ext cx="2938216" cy="28085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1275" y="1704213"/>
              <a:ext cx="2609215" cy="24800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</TotalTime>
  <Words>3406</Words>
  <Application>Microsoft Office PowerPoint</Application>
  <PresentationFormat>Custom</PresentationFormat>
  <Paragraphs>469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Angles</vt:lpstr>
      <vt:lpstr>Core Java 8 and Development Tools Lab 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Manual (TOC – Components)</dc:title>
  <dc:creator>diwanjum</dc:creator>
  <cp:lastModifiedBy>918617893423</cp:lastModifiedBy>
  <cp:revision>2</cp:revision>
  <dcterms:created xsi:type="dcterms:W3CDTF">2022-03-18T11:46:35Z</dcterms:created>
  <dcterms:modified xsi:type="dcterms:W3CDTF">2022-03-27T11:12:09Z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2017-04-10T00:00:00Z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2022-03-18T00:00:00Z</vt:filetime>
  </property>
</Properties>
</file>