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65" r:id="rId5"/>
    <p:sldId id="266" r:id="rId6"/>
    <p:sldId id="268" r:id="rId7"/>
    <p:sldId id="264" r:id="rId8"/>
    <p:sldId id="323" r:id="rId9"/>
    <p:sldId id="306" r:id="rId10"/>
    <p:sldId id="308" r:id="rId11"/>
    <p:sldId id="273" r:id="rId12"/>
    <p:sldId id="274" r:id="rId13"/>
    <p:sldId id="325" r:id="rId14"/>
    <p:sldId id="283" r:id="rId15"/>
    <p:sldId id="284" r:id="rId16"/>
    <p:sldId id="286" r:id="rId17"/>
    <p:sldId id="326" r:id="rId18"/>
    <p:sldId id="322" r:id="rId19"/>
    <p:sldId id="303" r:id="rId20"/>
    <p:sldId id="304" r:id="rId21"/>
    <p:sldId id="330" r:id="rId22"/>
    <p:sldId id="327" r:id="rId23"/>
    <p:sldId id="328" r:id="rId24"/>
    <p:sldId id="329" r:id="rId25"/>
    <p:sldId id="309" r:id="rId26"/>
    <p:sldId id="310" r:id="rId27"/>
    <p:sldId id="271" r:id="rId28"/>
    <p:sldId id="311" r:id="rId29"/>
    <p:sldId id="321" r:id="rId30"/>
    <p:sldId id="312" r:id="rId31"/>
    <p:sldId id="313" r:id="rId32"/>
    <p:sldId id="314" r:id="rId33"/>
    <p:sldId id="315" r:id="rId34"/>
    <p:sldId id="316" r:id="rId35"/>
    <p:sldId id="317" r:id="rId36"/>
    <p:sldId id="288" r:id="rId37"/>
    <p:sldId id="289" r:id="rId38"/>
    <p:sldId id="297" r:id="rId39"/>
    <p:sldId id="298" r:id="rId40"/>
    <p:sldId id="299" r:id="rId41"/>
    <p:sldId id="300" r:id="rId42"/>
    <p:sldId id="331" r:id="rId43"/>
    <p:sldId id="302" r:id="rId44"/>
  </p:sldIdLst>
  <p:sldSz cx="12192000" cy="6858000"/>
  <p:notesSz cx="9939338" cy="6807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C89"/>
    <a:srgbClr val="0ED05D"/>
    <a:srgbClr val="E74C3C"/>
    <a:srgbClr val="E84C3C"/>
    <a:srgbClr val="2B2B2B"/>
    <a:srgbClr val="9A397A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76" autoAdjust="0"/>
    <p:restoredTop sz="85945" autoAdjust="0"/>
  </p:normalViewPr>
  <p:slideViewPr>
    <p:cSldViewPr snapToGrid="0">
      <p:cViewPr varScale="1">
        <p:scale>
          <a:sx n="66" d="100"/>
          <a:sy n="66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20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9F759-EB65-4539-936F-8C65545BB98E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944FA5F7-C874-4F84-A7F8-9E808B4E6AA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一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、语言基础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66835-0296-466F-91C1-3EFD6402BB7F}" type="parTrans" cxnId="{5CE09145-EAF0-43AA-9F18-BCAD53AF33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0A1A10-0ED5-4B93-9AB0-F2261164C4A4}" type="sibTrans" cxnId="{5CE09145-EAF0-43AA-9F18-BCAD53AF33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5F42E-4AD3-4312-98A9-F877394920D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二、常用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4A1F50-B436-482C-A725-CA47DE7D9890}" type="parTrans" cxnId="{0428C59A-0703-419F-9997-F40AE179CF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949CE4-3FCA-4FD8-BA27-C150DF1C472D}" type="sibTrans" cxnId="{0428C59A-0703-419F-9997-F40AE179CF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BA582A-810E-4C83-927D-D78D9A2B09F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JVM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0B58C4-1F4B-4602-858F-FFB59B907F16}" type="parTrans" cxnId="{0D038363-A858-46FB-92E7-E9470D578710}">
      <dgm:prSet/>
      <dgm:spPr/>
      <dgm:t>
        <a:bodyPr/>
        <a:lstStyle/>
        <a:p>
          <a:endParaRPr lang="zh-CN" altLang="en-US"/>
        </a:p>
      </dgm:t>
    </dgm:pt>
    <dgm:pt modelId="{1B4B948E-F2FD-44A0-9A07-F18F43CAD24E}" type="sibTrans" cxnId="{0D038363-A858-46FB-92E7-E9470D578710}">
      <dgm:prSet/>
      <dgm:spPr/>
      <dgm:t>
        <a:bodyPr/>
        <a:lstStyle/>
        <a:p>
          <a:endParaRPr lang="zh-CN" altLang="en-US"/>
        </a:p>
      </dgm:t>
    </dgm:pt>
    <dgm:pt modelId="{B90E5DEC-C1B3-4D9E-BCEF-7B44E75343E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三、进阶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A75D4-44E3-408A-A135-1A270852F4E6}" type="parTrans" cxnId="{40D74B02-D268-47FF-8AB2-AE20C0635F63}">
      <dgm:prSet/>
      <dgm:spPr/>
      <dgm:t>
        <a:bodyPr/>
        <a:lstStyle/>
        <a:p>
          <a:endParaRPr lang="zh-CN" altLang="en-US"/>
        </a:p>
      </dgm:t>
    </dgm:pt>
    <dgm:pt modelId="{23409E99-DE52-4C79-9204-4D3F5EFAC410}" type="sibTrans" cxnId="{40D74B02-D268-47FF-8AB2-AE20C0635F63}">
      <dgm:prSet/>
      <dgm:spPr/>
      <dgm:t>
        <a:bodyPr/>
        <a:lstStyle/>
        <a:p>
          <a:endParaRPr lang="zh-CN" altLang="en-US"/>
        </a:p>
      </dgm:t>
    </dgm:pt>
    <dgm:pt modelId="{4DEE813E-313B-4F0F-9CA3-9DE306F981DB}" type="pres">
      <dgm:prSet presAssocID="{3D09F759-EB65-4539-936F-8C65545BB9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5A15F1-C8B0-412F-901B-970C13D7FBAC}" type="pres">
      <dgm:prSet presAssocID="{7EBA582A-810E-4C83-927D-D78D9A2B09FF}" presName="boxAndChildren" presStyleCnt="0"/>
      <dgm:spPr/>
    </dgm:pt>
    <dgm:pt modelId="{1E12A932-236F-4E49-B7F4-3C16B5CC139E}" type="pres">
      <dgm:prSet presAssocID="{7EBA582A-810E-4C83-927D-D78D9A2B09FF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D3C81D56-9017-436A-960D-1C05A1AEC21C}" type="pres">
      <dgm:prSet presAssocID="{23409E99-DE52-4C79-9204-4D3F5EFAC410}" presName="sp" presStyleCnt="0"/>
      <dgm:spPr/>
    </dgm:pt>
    <dgm:pt modelId="{0716B473-28F0-4974-8716-E920C11B6C82}" type="pres">
      <dgm:prSet presAssocID="{B90E5DEC-C1B3-4D9E-BCEF-7B44E75343E8}" presName="arrowAndChildren" presStyleCnt="0"/>
      <dgm:spPr/>
    </dgm:pt>
    <dgm:pt modelId="{5C0D3CD5-FD45-47BE-B9C9-76A9AE36894B}" type="pres">
      <dgm:prSet presAssocID="{B90E5DEC-C1B3-4D9E-BCEF-7B44E75343E8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5E2C33A2-9849-4D9D-A819-7BF741A6F85D}" type="pres">
      <dgm:prSet presAssocID="{3E949CE4-3FCA-4FD8-BA27-C150DF1C472D}" presName="sp" presStyleCnt="0"/>
      <dgm:spPr/>
    </dgm:pt>
    <dgm:pt modelId="{6525D22B-B630-499A-A057-E87B3E041208}" type="pres">
      <dgm:prSet presAssocID="{CEB5F42E-4AD3-4312-98A9-F877394920D0}" presName="arrowAndChildren" presStyleCnt="0"/>
      <dgm:spPr/>
    </dgm:pt>
    <dgm:pt modelId="{6A37B4C4-A7EF-4791-B5C3-AE2EDCE6CED9}" type="pres">
      <dgm:prSet presAssocID="{CEB5F42E-4AD3-4312-98A9-F877394920D0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600B4170-AAD1-434F-BD80-7510CAE268FF}" type="pres">
      <dgm:prSet presAssocID="{A40A1A10-0ED5-4B93-9AB0-F2261164C4A4}" presName="sp" presStyleCnt="0"/>
      <dgm:spPr/>
    </dgm:pt>
    <dgm:pt modelId="{6DFCF829-D378-4E71-AA7D-147CFD1061D1}" type="pres">
      <dgm:prSet presAssocID="{944FA5F7-C874-4F84-A7F8-9E808B4E6AA6}" presName="arrowAndChildren" presStyleCnt="0"/>
      <dgm:spPr/>
    </dgm:pt>
    <dgm:pt modelId="{7ECCCA9B-CA32-4B2E-8FF2-90471B4BA4DE}" type="pres">
      <dgm:prSet presAssocID="{944FA5F7-C874-4F84-A7F8-9E808B4E6AA6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97398D2-33CA-4EB1-9419-F58A52BC8642}" type="presOf" srcId="{CEB5F42E-4AD3-4312-98A9-F877394920D0}" destId="{6A37B4C4-A7EF-4791-B5C3-AE2EDCE6CED9}" srcOrd="0" destOrd="0" presId="urn:microsoft.com/office/officeart/2005/8/layout/process4"/>
    <dgm:cxn modelId="{0D038363-A858-46FB-92E7-E9470D578710}" srcId="{3D09F759-EB65-4539-936F-8C65545BB98E}" destId="{7EBA582A-810E-4C83-927D-D78D9A2B09FF}" srcOrd="3" destOrd="0" parTransId="{350B58C4-1F4B-4602-858F-FFB59B907F16}" sibTransId="{1B4B948E-F2FD-44A0-9A07-F18F43CAD24E}"/>
    <dgm:cxn modelId="{260C22CD-1554-49E1-967E-A29B45756BB8}" type="presOf" srcId="{7EBA582A-810E-4C83-927D-D78D9A2B09FF}" destId="{1E12A932-236F-4E49-B7F4-3C16B5CC139E}" srcOrd="0" destOrd="0" presId="urn:microsoft.com/office/officeart/2005/8/layout/process4"/>
    <dgm:cxn modelId="{6161C18C-B298-4E57-A59C-44C364AC0D92}" type="presOf" srcId="{944FA5F7-C874-4F84-A7F8-9E808B4E6AA6}" destId="{7ECCCA9B-CA32-4B2E-8FF2-90471B4BA4DE}" srcOrd="0" destOrd="0" presId="urn:microsoft.com/office/officeart/2005/8/layout/process4"/>
    <dgm:cxn modelId="{0428C59A-0703-419F-9997-F40AE179CFCF}" srcId="{3D09F759-EB65-4539-936F-8C65545BB98E}" destId="{CEB5F42E-4AD3-4312-98A9-F877394920D0}" srcOrd="1" destOrd="0" parTransId="{E44A1F50-B436-482C-A725-CA47DE7D9890}" sibTransId="{3E949CE4-3FCA-4FD8-BA27-C150DF1C472D}"/>
    <dgm:cxn modelId="{9D1CCC1A-674C-4581-BB3E-726FD5CCDF5E}" type="presOf" srcId="{3D09F759-EB65-4539-936F-8C65545BB98E}" destId="{4DEE813E-313B-4F0F-9CA3-9DE306F981DB}" srcOrd="0" destOrd="0" presId="urn:microsoft.com/office/officeart/2005/8/layout/process4"/>
    <dgm:cxn modelId="{5CE09145-EAF0-43AA-9F18-BCAD53AF3382}" srcId="{3D09F759-EB65-4539-936F-8C65545BB98E}" destId="{944FA5F7-C874-4F84-A7F8-9E808B4E6AA6}" srcOrd="0" destOrd="0" parTransId="{73466835-0296-466F-91C1-3EFD6402BB7F}" sibTransId="{A40A1A10-0ED5-4B93-9AB0-F2261164C4A4}"/>
    <dgm:cxn modelId="{40D74B02-D268-47FF-8AB2-AE20C0635F63}" srcId="{3D09F759-EB65-4539-936F-8C65545BB98E}" destId="{B90E5DEC-C1B3-4D9E-BCEF-7B44E75343E8}" srcOrd="2" destOrd="0" parTransId="{93EA75D4-44E3-408A-A135-1A270852F4E6}" sibTransId="{23409E99-DE52-4C79-9204-4D3F5EFAC410}"/>
    <dgm:cxn modelId="{FF723E12-0A47-43C0-BB53-4BFBC47F5A25}" type="presOf" srcId="{B90E5DEC-C1B3-4D9E-BCEF-7B44E75343E8}" destId="{5C0D3CD5-FD45-47BE-B9C9-76A9AE36894B}" srcOrd="0" destOrd="0" presId="urn:microsoft.com/office/officeart/2005/8/layout/process4"/>
    <dgm:cxn modelId="{0A79658B-989C-4D91-A1B4-0B839C560F02}" type="presParOf" srcId="{4DEE813E-313B-4F0F-9CA3-9DE306F981DB}" destId="{375A15F1-C8B0-412F-901B-970C13D7FBAC}" srcOrd="0" destOrd="0" presId="urn:microsoft.com/office/officeart/2005/8/layout/process4"/>
    <dgm:cxn modelId="{5C28DBAE-B5CC-4D7F-AC97-104A87124B06}" type="presParOf" srcId="{375A15F1-C8B0-412F-901B-970C13D7FBAC}" destId="{1E12A932-236F-4E49-B7F4-3C16B5CC139E}" srcOrd="0" destOrd="0" presId="urn:microsoft.com/office/officeart/2005/8/layout/process4"/>
    <dgm:cxn modelId="{EF4C67C4-B041-4FFE-B4B1-0B3A53243C66}" type="presParOf" srcId="{4DEE813E-313B-4F0F-9CA3-9DE306F981DB}" destId="{D3C81D56-9017-436A-960D-1C05A1AEC21C}" srcOrd="1" destOrd="0" presId="urn:microsoft.com/office/officeart/2005/8/layout/process4"/>
    <dgm:cxn modelId="{202C7D74-A626-466E-9CBC-EFB930EB7FAA}" type="presParOf" srcId="{4DEE813E-313B-4F0F-9CA3-9DE306F981DB}" destId="{0716B473-28F0-4974-8716-E920C11B6C82}" srcOrd="2" destOrd="0" presId="urn:microsoft.com/office/officeart/2005/8/layout/process4"/>
    <dgm:cxn modelId="{4D52F0D5-E13E-44CB-B970-580D3722EF94}" type="presParOf" srcId="{0716B473-28F0-4974-8716-E920C11B6C82}" destId="{5C0D3CD5-FD45-47BE-B9C9-76A9AE36894B}" srcOrd="0" destOrd="0" presId="urn:microsoft.com/office/officeart/2005/8/layout/process4"/>
    <dgm:cxn modelId="{C602778F-0C70-479A-96DE-6CCF70F369E6}" type="presParOf" srcId="{4DEE813E-313B-4F0F-9CA3-9DE306F981DB}" destId="{5E2C33A2-9849-4D9D-A819-7BF741A6F85D}" srcOrd="3" destOrd="0" presId="urn:microsoft.com/office/officeart/2005/8/layout/process4"/>
    <dgm:cxn modelId="{1A64C3BB-895A-4459-B6C7-2881FB674F36}" type="presParOf" srcId="{4DEE813E-313B-4F0F-9CA3-9DE306F981DB}" destId="{6525D22B-B630-499A-A057-E87B3E041208}" srcOrd="4" destOrd="0" presId="urn:microsoft.com/office/officeart/2005/8/layout/process4"/>
    <dgm:cxn modelId="{5A711CF1-DEAF-4C14-BD57-64E50AC4E2E4}" type="presParOf" srcId="{6525D22B-B630-499A-A057-E87B3E041208}" destId="{6A37B4C4-A7EF-4791-B5C3-AE2EDCE6CED9}" srcOrd="0" destOrd="0" presId="urn:microsoft.com/office/officeart/2005/8/layout/process4"/>
    <dgm:cxn modelId="{3282E2FF-F118-49E8-B4FC-C81AF54D0084}" type="presParOf" srcId="{4DEE813E-313B-4F0F-9CA3-9DE306F981DB}" destId="{600B4170-AAD1-434F-BD80-7510CAE268FF}" srcOrd="5" destOrd="0" presId="urn:microsoft.com/office/officeart/2005/8/layout/process4"/>
    <dgm:cxn modelId="{D2DD15F5-DEEB-4D00-B2D9-8941BB190C9E}" type="presParOf" srcId="{4DEE813E-313B-4F0F-9CA3-9DE306F981DB}" destId="{6DFCF829-D378-4E71-AA7D-147CFD1061D1}" srcOrd="6" destOrd="0" presId="urn:microsoft.com/office/officeart/2005/8/layout/process4"/>
    <dgm:cxn modelId="{90F79AD2-2712-47B7-940D-B7B6B907C201}" type="presParOf" srcId="{6DFCF829-D378-4E71-AA7D-147CFD1061D1}" destId="{7ECCCA9B-CA32-4B2E-8FF2-90471B4BA4D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2A932-236F-4E49-B7F4-3C16B5CC139E}">
      <dsp:nvSpPr>
        <dsp:cNvPr id="0" name=""/>
        <dsp:cNvSpPr/>
      </dsp:nvSpPr>
      <dsp:spPr>
        <a:xfrm>
          <a:off x="0" y="2817027"/>
          <a:ext cx="4744222" cy="6162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四、</a:t>
          </a:r>
          <a:r>
            <a:rPr lang="en-US" altLang="zh-CN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JVM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17027"/>
        <a:ext cx="4744222" cy="616296"/>
      </dsp:txXfrm>
    </dsp:sp>
    <dsp:sp modelId="{5C0D3CD5-FD45-47BE-B9C9-76A9AE36894B}">
      <dsp:nvSpPr>
        <dsp:cNvPr id="0" name=""/>
        <dsp:cNvSpPr/>
      </dsp:nvSpPr>
      <dsp:spPr>
        <a:xfrm rot="10800000">
          <a:off x="0" y="1878407"/>
          <a:ext cx="4744222" cy="9478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三、进阶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0" y="1878407"/>
        <a:ext cx="4744222" cy="615894"/>
      </dsp:txXfrm>
    </dsp:sp>
    <dsp:sp modelId="{6A37B4C4-A7EF-4791-B5C3-AE2EDCE6CED9}">
      <dsp:nvSpPr>
        <dsp:cNvPr id="0" name=""/>
        <dsp:cNvSpPr/>
      </dsp:nvSpPr>
      <dsp:spPr>
        <a:xfrm rot="10800000">
          <a:off x="0" y="939787"/>
          <a:ext cx="4744222" cy="9478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二、常用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0" y="939787"/>
        <a:ext cx="4744222" cy="615894"/>
      </dsp:txXfrm>
    </dsp:sp>
    <dsp:sp modelId="{7ECCCA9B-CA32-4B2E-8FF2-90471B4BA4DE}">
      <dsp:nvSpPr>
        <dsp:cNvPr id="0" name=""/>
        <dsp:cNvSpPr/>
      </dsp:nvSpPr>
      <dsp:spPr>
        <a:xfrm rot="10800000">
          <a:off x="0" y="1167"/>
          <a:ext cx="4744222" cy="9478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、语言基础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0" y="1167"/>
        <a:ext cx="4744222" cy="61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9992" y="2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F9129-23CF-401A-A4C9-714D66B9860F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3D82-6719-41EB-B030-4DEE683A4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77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9992" y="2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AB16C-2204-41E8-8BC8-7C69304D359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CD5C-9393-4C2F-B17E-0A0291E5C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488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5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0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Bio</a:t>
            </a:r>
            <a:r>
              <a:rPr lang="zh-CN" altLang="en-US" dirty="0" smtClean="0"/>
              <a:t>：阻塞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r>
              <a:rPr lang="en-US" altLang="zh-CN" dirty="0" err="1" smtClean="0"/>
              <a:t>Nio</a:t>
            </a:r>
            <a:r>
              <a:rPr lang="zh-CN" altLang="en-US" dirty="0" smtClean="0"/>
              <a:t>：非阻塞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r>
              <a:rPr lang="en-US" altLang="zh-CN" dirty="0" err="1" smtClean="0"/>
              <a:t>Aio</a:t>
            </a:r>
            <a:r>
              <a:rPr lang="zh-CN" altLang="en-US" dirty="0" smtClean="0"/>
              <a:t>：异步非阻塞</a:t>
            </a:r>
            <a:r>
              <a:rPr lang="en-US" altLang="zh-CN" dirty="0" err="1" smtClean="0"/>
              <a:t>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85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错误不能被捕获处理，多数是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的错误，不能自查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怎么样自定义异常，自定义异常的作用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3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本质是一个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，里面存的是距离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时区</a:t>
            </a:r>
            <a:r>
              <a:rPr lang="en-US" altLang="zh-CN" dirty="0" smtClean="0"/>
              <a:t>1970/1/1 0:0:0</a:t>
            </a:r>
            <a:r>
              <a:rPr lang="zh-CN" altLang="en-US" dirty="0" smtClean="0"/>
              <a:t>的毫秒数，打出来的时候，会按照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设置的时区进行打印</a:t>
            </a:r>
            <a:endParaRPr lang="en-US" altLang="zh-CN" dirty="0" smtClean="0"/>
          </a:p>
          <a:p>
            <a:r>
              <a:rPr lang="en-US" altLang="zh-CN" dirty="0" err="1" smtClean="0"/>
              <a:t>LocalDate</a:t>
            </a:r>
            <a:r>
              <a:rPr lang="zh-CN" altLang="en-US" dirty="0" smtClean="0"/>
              <a:t>情况跟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类似，其中的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，就是表达永远是本地时区的意思</a:t>
            </a:r>
            <a:endParaRPr lang="en-US" altLang="zh-CN" dirty="0" smtClean="0"/>
          </a:p>
          <a:p>
            <a:r>
              <a:rPr lang="en-US" altLang="zh-CN" dirty="0" smtClean="0"/>
              <a:t>Instant = date</a:t>
            </a:r>
          </a:p>
          <a:p>
            <a:r>
              <a:rPr lang="en-US" altLang="zh-CN" dirty="0" smtClean="0"/>
              <a:t>Duration</a:t>
            </a:r>
            <a:r>
              <a:rPr lang="zh-CN" altLang="en-US" dirty="0" smtClean="0"/>
              <a:t>表示两个</a:t>
            </a:r>
            <a:r>
              <a:rPr lang="en-US" altLang="zh-CN" dirty="0" smtClean="0"/>
              <a:t>instant</a:t>
            </a:r>
            <a:r>
              <a:rPr lang="zh-CN" altLang="en-US" dirty="0" smtClean="0"/>
              <a:t>间的一段时间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Duration.between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(first, second);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用于日期，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用于时间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nextSunday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localDate.with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TemporalAdjusters.next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DayOfWeek.SUNDAY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49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19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59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21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42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9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调查：没有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开发经验的，没有编程经验的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28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11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我们自己写的类，都是由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加载器加载的，自定义类加载器，都是继承自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加载器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57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要求：知悉静态、非静态成员变量的几种初始化方式即可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69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反射的限制：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安全性限制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74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反射的限制：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安全性限制，反射可以访问私有变量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fields.setAccessible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97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</a:p>
          <a:p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? Extends T</a:t>
            </a:r>
          </a:p>
          <a:p>
            <a:r>
              <a:rPr lang="en-US" altLang="zh-CN" dirty="0" smtClean="0"/>
              <a:t>? Super</a:t>
            </a:r>
            <a:r>
              <a:rPr lang="en-US" altLang="zh-CN" baseline="0" dirty="0" smtClean="0"/>
              <a:t> 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6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static field: Foo&lt;Integer&gt; Foo&lt;String&gt; </a:t>
            </a:r>
            <a:r>
              <a:rPr lang="zh-CN" altLang="en-US" dirty="0"/>
              <a:t>共用一个</a:t>
            </a:r>
            <a:r>
              <a:rPr lang="en-US" altLang="zh-CN" dirty="0"/>
              <a:t>static field</a:t>
            </a:r>
            <a:r>
              <a:rPr lang="zh-CN" altLang="en-US" dirty="0"/>
              <a:t>，类型如何界定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30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：新创建了一个线程对象，但还没有调用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线程中将就绪（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）和运行中（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）两种状态笼统的称为“运行”。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线程对象创建后，其他线程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线程）调用了该对象的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方法。该状态的线程位于可运行线程池中，等待被线程调度选中，获取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的使用权，此时处于就绪状态（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）。就绪状态的线程在获得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时间片后变为运行中状态（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阻塞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(BLOCKED)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：表示线程阻塞于锁。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(WAITING)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：进入该状态的线程需要等待其他线程做出一些特定动作（通知或中断）。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超时等待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(TIMED_WAITING)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：该状态不同于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，它可以在指定的时间后自行返回。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(TERMINATED)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：表示该线程已经执行完毕。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03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直接操作</a:t>
            </a:r>
            <a:r>
              <a:rPr lang="en-US" altLang="zh-CN" dirty="0" smtClean="0"/>
              <a:t>Thread</a:t>
            </a:r>
            <a:r>
              <a:rPr lang="zh-CN" altLang="en-US" baseline="0" dirty="0" smtClean="0"/>
              <a:t>的缺陷：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）慢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）线程数限制</a:t>
            </a:r>
            <a:endParaRPr lang="en-US" altLang="zh-CN" baseline="0" dirty="0" smtClean="0"/>
          </a:p>
          <a:p>
            <a:r>
              <a:rPr lang="en-US" altLang="zh-CN" dirty="0" err="1" smtClean="0"/>
              <a:t>CompletableFuture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96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8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字面</a:t>
            </a:r>
            <a:r>
              <a:rPr lang="zh-CN" altLang="en-US" dirty="0"/>
              <a:t>量：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</a:p>
          <a:p>
            <a:r>
              <a:rPr lang="en-US" altLang="zh-CN" dirty="0" smtClean="0"/>
              <a:t>2.double </a:t>
            </a:r>
            <a:r>
              <a:rPr lang="en-US" altLang="zh-CN" dirty="0"/>
              <a:t>float </a:t>
            </a:r>
            <a:r>
              <a:rPr lang="zh-CN" altLang="en-US" dirty="0"/>
              <a:t>不参与精确</a:t>
            </a:r>
            <a:r>
              <a:rPr lang="zh-CN" altLang="en-US" dirty="0" smtClean="0"/>
              <a:t>计算，应该使用</a:t>
            </a:r>
            <a:r>
              <a:rPr lang="en-US" altLang="zh-CN" dirty="0" err="1" smtClean="0"/>
              <a:t>BigDecimal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22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分段锁</a:t>
            </a:r>
            <a:endParaRPr lang="en-US" altLang="zh-CN" dirty="0" smtClean="0"/>
          </a:p>
          <a:p>
            <a:r>
              <a:rPr lang="zh-CN" altLang="en-US" dirty="0" smtClean="0"/>
              <a:t>写时复制</a:t>
            </a:r>
            <a:endParaRPr lang="en-US" altLang="zh-CN" dirty="0" smtClean="0"/>
          </a:p>
          <a:p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r>
              <a:rPr lang="en-US" altLang="zh-CN" dirty="0" err="1" smtClean="0"/>
              <a:t>CompareAndSwap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07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大对象直接进入老</a:t>
            </a:r>
            <a:r>
              <a:rPr lang="zh-CN" altLang="en-US" dirty="0" smtClean="0"/>
              <a:t>年代</a:t>
            </a:r>
            <a:endParaRPr lang="en-US" altLang="zh-CN" dirty="0" smtClean="0"/>
          </a:p>
          <a:p>
            <a:r>
              <a:rPr lang="en-US" altLang="zh-CN" dirty="0" smtClean="0"/>
              <a:t>G1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JDK9</a:t>
            </a:r>
            <a:r>
              <a:rPr lang="zh-CN" altLang="en-US" dirty="0" smtClean="0"/>
              <a:t>以后的</a:t>
            </a:r>
            <a:r>
              <a:rPr lang="en-US" altLang="zh-CN" dirty="0" smtClean="0"/>
              <a:t>GC</a:t>
            </a:r>
            <a:r>
              <a:rPr lang="zh-CN" altLang="en-US" smtClean="0"/>
              <a:t>方式，标记整理法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58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nid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printf</a:t>
            </a:r>
            <a:r>
              <a:rPr lang="en-US" altLang="zh-CN" baseline="0" dirty="0" smtClean="0"/>
              <a:t> ‘%x\n’ [top –H –p </a:t>
            </a:r>
            <a:r>
              <a:rPr lang="en-US" altLang="zh-CN" baseline="0" dirty="0" err="1" smtClean="0"/>
              <a:t>pid</a:t>
            </a:r>
            <a:r>
              <a:rPr lang="en-US" altLang="zh-CN" baseline="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4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6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4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en-US" altLang="zh-CN" baseline="0" dirty="0" smtClean="0"/>
              <a:t>@Inherited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@Repeatable</a:t>
            </a:r>
          </a:p>
          <a:p>
            <a:r>
              <a:rPr lang="en-US" altLang="zh-CN" baseline="0" dirty="0" smtClean="0"/>
              <a:t>@</a:t>
            </a:r>
            <a:r>
              <a:rPr lang="en-US" altLang="zh-CN" baseline="0" dirty="0" err="1" smtClean="0"/>
              <a:t>FunctionalInterface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SOURCE</a:t>
            </a:r>
            <a:r>
              <a:rPr lang="zh-CN" altLang="en-US" baseline="0" dirty="0" smtClean="0"/>
              <a:t>：注解信息仅在编译期间存在，编译完成后就没有了，例如</a:t>
            </a:r>
            <a:r>
              <a:rPr lang="en-US" altLang="zh-CN" baseline="0" dirty="0" smtClean="0"/>
              <a:t>@</a:t>
            </a:r>
            <a:r>
              <a:rPr lang="en-US" altLang="zh-CN" baseline="0" dirty="0" err="1" smtClean="0"/>
              <a:t>SupperssWarnings</a:t>
            </a:r>
            <a:endParaRPr lang="en-US" altLang="zh-CN" baseline="0" dirty="0" smtClean="0"/>
          </a:p>
          <a:p>
            <a:r>
              <a:rPr lang="en-US" altLang="zh-CN" baseline="0" dirty="0" smtClean="0"/>
              <a:t>RUNTIME</a:t>
            </a:r>
            <a:r>
              <a:rPr lang="zh-CN" altLang="en-US" baseline="0" dirty="0" smtClean="0"/>
              <a:t>：同</a:t>
            </a:r>
            <a:r>
              <a:rPr lang="en-US" altLang="zh-CN" baseline="0" dirty="0" smtClean="0"/>
              <a:t>CLASS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JVM</a:t>
            </a:r>
            <a:r>
              <a:rPr lang="zh-CN" altLang="en-US" baseline="0" dirty="0" smtClean="0"/>
              <a:t>在运行时可以读取。一般我们自定义的注解多为该类型。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6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类实现接口，继承</a:t>
            </a:r>
            <a:r>
              <a:rPr lang="zh-CN" altLang="en-US" baseline="0" dirty="0"/>
              <a:t>抽象类；</a:t>
            </a:r>
            <a:endParaRPr lang="en-US" altLang="zh-CN" baseline="0" dirty="0"/>
          </a:p>
          <a:p>
            <a:r>
              <a:rPr lang="zh-CN" altLang="en-US" baseline="0" dirty="0"/>
              <a:t>可以实现多个接口，但只能单继承。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8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类实现接口，继承</a:t>
            </a:r>
            <a:r>
              <a:rPr lang="zh-CN" altLang="en-US" baseline="0" dirty="0"/>
              <a:t>抽象类；</a:t>
            </a:r>
            <a:endParaRPr lang="en-US" altLang="zh-CN" baseline="0" dirty="0"/>
          </a:p>
          <a:p>
            <a:r>
              <a:rPr lang="zh-CN" altLang="en-US" baseline="0" dirty="0"/>
              <a:t>可以实现多个接口，但只能单</a:t>
            </a:r>
            <a:r>
              <a:rPr lang="zh-CN" altLang="en-US" baseline="0" dirty="0" smtClean="0"/>
              <a:t>继承。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见</a:t>
            </a:r>
            <a:r>
              <a:rPr lang="en-US" altLang="zh-CN" baseline="0" dirty="0" err="1" smtClean="0"/>
              <a:t>util</a:t>
            </a:r>
            <a:r>
              <a:rPr lang="zh-CN" altLang="en-US" baseline="0" dirty="0" smtClean="0"/>
              <a:t>集合类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4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继承容易造成类层次过多的问题，如果修改父类，则所有的子类都会受到影响</a:t>
            </a: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组合可以通过运行时决定类的行为，更加灵活和可扩展</a:t>
            </a: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CD5C-9393-4C2F-B17E-0A0291E5C6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0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678065A-FB88-4FC5-B4C3-4DDF06AAFD48}" type="datetime1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461488-A0DB-420F-ABCC-6ED176842B9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" y="6475220"/>
            <a:ext cx="1081681" cy="13521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2200275" y="2064444"/>
            <a:ext cx="7699375" cy="1212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单击添加标题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7129086" y="4112964"/>
            <a:ext cx="207818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部门 讲师</a:t>
            </a:r>
          </a:p>
        </p:txBody>
      </p:sp>
    </p:spTree>
    <p:extLst>
      <p:ext uri="{BB962C8B-B14F-4D97-AF65-F5344CB8AC3E}">
        <p14:creationId xmlns:p14="http://schemas.microsoft.com/office/powerpoint/2010/main" val="41473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" y="6475220"/>
            <a:ext cx="1081681" cy="13521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92147" y="1163772"/>
            <a:ext cx="1642358" cy="88114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1000">
                <a:sysClr val="window" lastClr="FFFFFF">
                  <a:lumMod val="95000"/>
                </a:sysClr>
              </a:gs>
              <a:gs pos="100000">
                <a:schemeClr val="bg1">
                  <a:alpha val="96000"/>
                </a:schemeClr>
              </a:gs>
            </a:gsLst>
            <a:lin ang="4200000" scaled="0"/>
          </a:gradFill>
          <a:ln>
            <a:noFill/>
          </a:ln>
          <a:effectLst>
            <a:outerShdw blurRad="330200" dist="38100" dir="2700000" sx="102000" sy="102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SmartArt 占位符 14"/>
          <p:cNvSpPr>
            <a:spLocks noGrp="1"/>
          </p:cNvSpPr>
          <p:nvPr>
            <p:ph type="dgm" sz="quarter" idx="13" hasCustomPrompt="1"/>
          </p:nvPr>
        </p:nvSpPr>
        <p:spPr>
          <a:xfrm>
            <a:off x="2810221" y="940526"/>
            <a:ext cx="7768879" cy="48783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添加目录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9423400" y="6362699"/>
            <a:ext cx="952500" cy="365125"/>
          </a:xfrm>
        </p:spPr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678065A-FB88-4FC5-B4C3-4DDF06AAFD48}" type="datetime1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79100" y="6356350"/>
            <a:ext cx="774700" cy="365125"/>
          </a:xfrm>
        </p:spPr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461488-A0DB-420F-ABCC-6ED176842B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" y="6475220"/>
            <a:ext cx="1081681" cy="1352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282684" y="614172"/>
            <a:ext cx="2916936" cy="621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92147" y="1198133"/>
            <a:ext cx="3617686" cy="0"/>
          </a:xfrm>
          <a:prstGeom prst="line">
            <a:avLst/>
          </a:prstGeom>
          <a:ln>
            <a:solidFill>
              <a:srgbClr val="0ED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9562010" y="779573"/>
            <a:ext cx="2536825" cy="31988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>
                <a:solidFill>
                  <a:schemeClr val="bg1"/>
                </a:solidFill>
              </a:rPr>
              <a:t>单击此处编辑主标题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592147" y="841829"/>
            <a:ext cx="3617686" cy="356304"/>
          </a:xfrm>
          <a:prstGeom prst="rect">
            <a:avLst/>
          </a:prstGeom>
        </p:spPr>
        <p:txBody>
          <a:bodyPr/>
          <a:lstStyle>
            <a:lvl1pPr>
              <a:defRPr lang="zh-CN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单击此处编辑二级标题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9423400" y="6362699"/>
            <a:ext cx="952500" cy="365125"/>
          </a:xfrm>
        </p:spPr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678065A-FB88-4FC5-B4C3-4DDF06AAFD48}" type="datetime1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79100" y="6356350"/>
            <a:ext cx="774700" cy="365125"/>
          </a:xfrm>
        </p:spPr>
        <p:txBody>
          <a:bodyPr/>
          <a:lstStyle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461488-A0DB-420F-ABCC-6ED176842B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2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F9AE-0D50-4E37-BE1C-1CBA0E0F13FA}" type="datetime1">
              <a:rPr lang="zh-CN" altLang="en-US" smtClean="0"/>
              <a:t>2021/8/9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7" y="6475220"/>
            <a:ext cx="1081681" cy="13521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4127136" y="2390277"/>
            <a:ext cx="3292475" cy="757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32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23400" y="6362699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A24FA-002C-49CD-A64E-173407DF4FEF}" type="datetime1">
              <a:rPr lang="zh-CN" altLang="en-US" smtClean="0"/>
              <a:t>2021/8/9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79100" y="6356350"/>
            <a:ext cx="774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1488-A0DB-420F-ABCC-6ED176842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3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课 谭宇飞</a:t>
            </a: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>
          <a:xfrm>
            <a:off x="9423400" y="6362699"/>
            <a:ext cx="952500" cy="365125"/>
          </a:xfrm>
        </p:spPr>
        <p:txBody>
          <a:bodyPr/>
          <a:lstStyle/>
          <a:p>
            <a:fld id="{8F214139-E684-48A4-BAF4-A1802B8237B3}" type="datetime1">
              <a:rPr lang="zh-CN" altLang="en-US" smtClean="0"/>
              <a:t>2021/8/9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8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5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465820"/>
            <a:ext cx="11146197" cy="4890529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abstract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的类，无法直接实例化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可以声明抽象方法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作用：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定义公用的基类，用于继承。如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模板方法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C9676-D9FA-4B2F-998D-8C7A1A04C886}"/>
              </a:ext>
            </a:extLst>
          </p:cNvPr>
          <p:cNvSpPr txBox="1"/>
          <p:nvPr/>
        </p:nvSpPr>
        <p:spPr>
          <a:xfrm>
            <a:off x="5330788" y="3406365"/>
            <a:ext cx="6269065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abstract class </a:t>
            </a:r>
            <a:r>
              <a:rPr lang="en-US" altLang="zh-CN" sz="1600" dirty="0" err="1">
                <a:latin typeface="Consolas" panose="020B0609020204030204" pitchFamily="49" charset="0"/>
              </a:rPr>
              <a:t>WirelessDevice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protected abstract void </a:t>
            </a:r>
            <a:r>
              <a:rPr lang="en-US" altLang="zh-CN" sz="1600" dirty="0" err="1">
                <a:latin typeface="Consolas" panose="020B0609020204030204" pitchFamily="49" charset="0"/>
              </a:rPr>
              <a:t>doTurnOn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void </a:t>
            </a:r>
            <a:r>
              <a:rPr lang="en-US" altLang="zh-CN" sz="1600" dirty="0" err="1">
                <a:latin typeface="Consolas" panose="020B0609020204030204" pitchFamily="49" charset="0"/>
              </a:rPr>
              <a:t>turnOn</a:t>
            </a:r>
            <a:r>
              <a:rPr lang="en-US" altLang="zh-CN" sz="1600" dirty="0"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beforeTurnOn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doTurnOn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afterTurnOn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607916" y="1588529"/>
            <a:ext cx="7543706" cy="441886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继承：子类 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extends 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父类，</a:t>
            </a:r>
            <a:r>
              <a:rPr lang="en-US" altLang="zh-CN" sz="1800" kern="0" dirty="0">
                <a:latin typeface="微软雅黑" pitchFamily="34" charset="-122"/>
                <a:ea typeface="微软雅黑" pitchFamily="34" charset="-122"/>
              </a:rPr>
              <a:t>is-a</a:t>
            </a: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关系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面向对象的基础特性之一，复用的手段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自动继承父类的可见方法（成员变量）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@Override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，覆盖（重定义）方法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75138" y="4299235"/>
            <a:ext cx="3251704" cy="56992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对比组合（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is-a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关系）</a:t>
            </a:r>
            <a:endParaRPr lang="en-US" altLang="zh-CN" sz="1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1489" y="2591075"/>
            <a:ext cx="5669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class Device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protected String version;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getDeviceName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class Router extends Device {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getDeviceName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turnOn5G() {}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65A-FB88-4FC5-B4C3-4DDF06AAFD48}" type="datetime1">
              <a:rPr lang="zh-CN" altLang="en-US" smtClean="0"/>
              <a:pPr/>
              <a:t>2021/8/9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7361007" cy="424874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定义：不同的类可以对同一消息（方法调用）做出不同反应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必要条件：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重写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父类引用指向子类对象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3724" y="3045820"/>
            <a:ext cx="5592726" cy="31393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class Device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echo()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("device echo");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Device d1 = new Router();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d1.echo();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Device d2 = new Modem();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d2.echo();</a:t>
            </a:r>
          </a:p>
        </p:txBody>
      </p:sp>
    </p:spTree>
    <p:extLst>
      <p:ext uri="{BB962C8B-B14F-4D97-AF65-F5344CB8AC3E}">
        <p14:creationId xmlns:p14="http://schemas.microsoft.com/office/powerpoint/2010/main" val="21633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、常用</a:t>
            </a:r>
            <a:r>
              <a:rPr lang="en-US" altLang="zh-CN" dirty="0" smtClean="0"/>
              <a:t>- </a:t>
            </a:r>
            <a:r>
              <a:rPr lang="zh-CN" altLang="en-US" dirty="0"/>
              <a:t>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defPPr>
              <a:defRPr lang="zh-CN"/>
            </a:defPPr>
            <a:lvl1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集合框架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IO</a:t>
            </a:r>
          </a:p>
          <a:p>
            <a:endParaRPr lang="en-US" altLang="zh-CN" dirty="0"/>
          </a:p>
          <a:p>
            <a:r>
              <a:rPr lang="zh-CN" altLang="en-US" dirty="0"/>
              <a:t>异常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日期时间</a:t>
            </a:r>
            <a:r>
              <a:rPr lang="en-US" altLang="zh-CN" dirty="0" smtClean="0"/>
              <a:t>API(1.8</a:t>
            </a:r>
            <a:r>
              <a:rPr lang="en-US" altLang="zh-CN" dirty="0"/>
              <a:t>+)</a:t>
            </a:r>
          </a:p>
          <a:p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和流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06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7" name="Picture 2" descr="http://img.blog.csdn.net/201304301022517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783" y="1520508"/>
            <a:ext cx="50482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9" y="2665832"/>
            <a:ext cx="4734765" cy="171959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6573" y="1913861"/>
            <a:ext cx="51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认识主要接口</a:t>
            </a:r>
          </a:p>
        </p:txBody>
      </p:sp>
    </p:spTree>
    <p:extLst>
      <p:ext uri="{BB962C8B-B14F-4D97-AF65-F5344CB8AC3E}">
        <p14:creationId xmlns:p14="http://schemas.microsoft.com/office/powerpoint/2010/main" val="31919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TreeSet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TreeMap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 - BIO</a:t>
            </a:r>
            <a:r>
              <a:rPr lang="zh-CN" altLang="en-US" dirty="0"/>
              <a:t>高层视图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" name="Picture 2" descr="http://img.blog.csdn.net/20140814122633546?watermark/2/text/aHR0cDovL2Jsb2cuY3Nkbi5uZXQvYTUxMjU5MjE1M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31" y="1305316"/>
            <a:ext cx="4876672" cy="541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/>
          <p:nvPr/>
        </p:nvSpPr>
        <p:spPr bwMode="auto">
          <a:xfrm>
            <a:off x="652981" y="1511697"/>
            <a:ext cx="10979037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字节流（二进制）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FileInputStream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OutputStream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FileOutputStream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字符流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Reader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BufferedReader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InputStreamReader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Writer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BufferedWriter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PrintWriter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（格式化），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OutputStreamWriter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7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StackOverFlowException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RuntimeException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非受检异常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IOException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 catch finally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-blog.csdn.net/20160331115514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1703840"/>
            <a:ext cx="60579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52981" y="1511697"/>
            <a:ext cx="10979037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LocalDate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LocalTime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LocalDateTime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Instant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Duration / Period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TemporalAdjuster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dirty="0" err="1" smtClean="0"/>
              <a:t>LocalDate</a:t>
            </a:r>
            <a:r>
              <a:rPr lang="en-US" altLang="zh-CN" dirty="0" smtClean="0"/>
              <a:t> </a:t>
            </a:r>
            <a:r>
              <a:rPr lang="en-US" altLang="zh-CN" dirty="0" err="1"/>
              <a:t>nextSunday</a:t>
            </a:r>
            <a:r>
              <a:rPr lang="en-US" altLang="zh-CN" dirty="0"/>
              <a:t> = </a:t>
            </a:r>
            <a:r>
              <a:rPr lang="en-US" altLang="zh-CN" dirty="0" err="1"/>
              <a:t>localDate.with</a:t>
            </a:r>
            <a:r>
              <a:rPr lang="en-US" altLang="zh-CN" dirty="0"/>
              <a:t>(</a:t>
            </a:r>
            <a:r>
              <a:rPr lang="en-US" altLang="zh-CN" dirty="0" err="1"/>
              <a:t>TemporalAdjusters.next</a:t>
            </a:r>
            <a:r>
              <a:rPr lang="en-US" altLang="zh-CN" dirty="0"/>
              <a:t>(</a:t>
            </a:r>
            <a:r>
              <a:rPr lang="en-US" altLang="zh-CN" dirty="0" err="1"/>
              <a:t>DayOfWeek.SUNDAY</a:t>
            </a:r>
            <a:r>
              <a:rPr lang="en-US" altLang="zh-CN" dirty="0" smtClean="0"/>
              <a:t>))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ZoneId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LocalDate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localDate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instant.atZone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defaultZoneId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).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toLocalDate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ZoneDateTime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3973EF-7685-41A9-B5FF-9EA81A49EEE9}"/>
              </a:ext>
            </a:extLst>
          </p:cNvPr>
          <p:cNvSpPr txBox="1"/>
          <p:nvPr/>
        </p:nvSpPr>
        <p:spPr>
          <a:xfrm>
            <a:off x="4209833" y="5239099"/>
            <a:ext cx="69568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Q: </a:t>
            </a:r>
            <a:r>
              <a:rPr lang="en-US" altLang="zh-CN" kern="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LocalDate</a:t>
            </a:r>
            <a:r>
              <a:rPr lang="en-US" altLang="zh-CN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kern="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LocalDateTime</a:t>
            </a:r>
            <a:r>
              <a:rPr lang="zh-CN" altLang="en-US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如何实现和</a:t>
            </a:r>
            <a:r>
              <a:rPr lang="en-US" altLang="zh-CN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互转？</a:t>
            </a:r>
            <a:endParaRPr lang="en-US" altLang="zh-CN" kern="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998695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1)@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FunctionalInterface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2) Lambda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等效于实现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FunctionalInterface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接口的</a:t>
            </a:r>
            <a:r>
              <a:rPr lang="zh-CN" altLang="en-US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  <a:r>
              <a:rPr lang="en-US" altLang="zh-CN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（区别）</a:t>
            </a:r>
            <a:endParaRPr lang="en-US" altLang="zh-CN" kern="0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 (Type1 param1, Type2 param2) -&gt; {body}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类型可推断时，省略类型参数：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(i1, i2) -&gt; {return i1 +i2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只有一个参数时，且类型可推断时，省略括号：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-&gt; {return 1;}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只有一条语句时，省略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{}: (i1, i2) -&gt;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(i1 + i2)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只有一条返回语句时，省略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return: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-&gt; 23</a:t>
            </a:r>
          </a:p>
        </p:txBody>
      </p:sp>
    </p:spTree>
    <p:extLst>
      <p:ext uri="{BB962C8B-B14F-4D97-AF65-F5344CB8AC3E}">
        <p14:creationId xmlns:p14="http://schemas.microsoft.com/office/powerpoint/2010/main" val="766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79100" y="6356350"/>
            <a:ext cx="774700" cy="365125"/>
          </a:xfrm>
        </p:spPr>
        <p:txBody>
          <a:bodyPr/>
          <a:lstStyle/>
          <a:p>
            <a:fld id="{39461488-A0DB-420F-ABCC-6ED176842B95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5" name="SmartArt 占位符 4"/>
          <p:cNvGraphicFramePr>
            <a:graphicFrameLocks noGrp="1"/>
          </p:cNvGraphicFramePr>
          <p:nvPr>
            <p:ph type="dgm" sz="quarter" idx="13"/>
            <p:extLst>
              <p:ext uri="{D42A27DB-BD31-4B8C-83A1-F6EECF244321}">
                <p14:modId xmlns:p14="http://schemas.microsoft.com/office/powerpoint/2010/main" val="3458784855"/>
              </p:ext>
            </p:extLst>
          </p:nvPr>
        </p:nvGraphicFramePr>
        <p:xfrm>
          <a:off x="608279" y="2427009"/>
          <a:ext cx="4744222" cy="343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4BAD902-FD37-4151-85C5-DA6017FD00BF}"/>
              </a:ext>
            </a:extLst>
          </p:cNvPr>
          <p:cNvSpPr/>
          <p:nvPr/>
        </p:nvSpPr>
        <p:spPr>
          <a:xfrm>
            <a:off x="5718636" y="251291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语法、接口、注解、抽象类、继承与多态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82B36-B0D0-4431-99D3-DA0C6D09817F}"/>
              </a:ext>
            </a:extLst>
          </p:cNvPr>
          <p:cNvSpPr/>
          <p:nvPr/>
        </p:nvSpPr>
        <p:spPr>
          <a:xfrm>
            <a:off x="5699586" y="4461230"/>
            <a:ext cx="5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加载链接初始化、反射、泛型、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082B36-B0D0-4431-99D3-DA0C6D09817F}"/>
              </a:ext>
            </a:extLst>
          </p:cNvPr>
          <p:cNvSpPr/>
          <p:nvPr/>
        </p:nvSpPr>
        <p:spPr>
          <a:xfrm>
            <a:off x="5683750" y="3504652"/>
            <a:ext cx="5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、异常、日期时间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和流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998695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Function&lt;Integer, Integer&gt; f =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等效匿名内部类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Function&lt;Integer, Integer&gt; f2 = new Function&lt;Integer, Integer&gt;()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public Integer apply(Integer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Stream API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结合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sum =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list.stream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().filter(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).reduce(0,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(i1, i2) -&gt; i1 + i2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406775"/>
            <a:ext cx="11109074" cy="48797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Predicate&lt;T&gt;		-&gt;	T -&gt;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Consumer&lt;T&gt;		-&gt;	T -&gt;void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Function&lt;T, R&gt;		-&gt;	T -&gt;R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Supplier&lt;T&gt;		-&gt; 	() -&gt;T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UnaryOperator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&lt;T&gt;		-&gt;	T-&gt;T 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extends Function&lt;T,T&gt;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BinaryOperator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&lt;T&gt;		-&gt;	(T, T) -&gt; 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BiPredicate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&lt;L, R&gt;		-&gt;	(L, R) -&gt;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BiConsumer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&lt;T, U&gt;		-&gt; 	(T, U) -&gt; void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BiFunction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&lt;T, U, R&gt;	-&gt;	(T, U) -&gt; R</a:t>
            </a:r>
          </a:p>
        </p:txBody>
      </p:sp>
    </p:spTree>
    <p:extLst>
      <p:ext uri="{BB962C8B-B14F-4D97-AF65-F5344CB8AC3E}">
        <p14:creationId xmlns:p14="http://schemas.microsoft.com/office/powerpoint/2010/main" val="2232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9986954" cy="1356911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List&lt;String&gt; names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meuns.stream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().filter(m -&gt;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m.getCalories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&gt; 300)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.map(Menu::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.limit(3)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.collect(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92146" y="2816475"/>
            <a:ext cx="11109074" cy="3904999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开启流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Collectors.stream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()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Stream.of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()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Arrays.stream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() …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中间操作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filter / map / limit / sorted / distinct / skip …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终端操作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max / min / count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findAny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findFirst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anyMatch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noneMatch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reduce …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collect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…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92147" y="1438275"/>
            <a:ext cx="7052126" cy="313948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flatMap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      对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给定单词列表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[“</a:t>
            </a:r>
            <a:r>
              <a:rPr lang="en-US" altLang="zh-CN" sz="1600" kern="0" dirty="0" err="1" smtClean="0">
                <a:latin typeface="微软雅黑" pitchFamily="34" charset="-122"/>
                <a:ea typeface="微软雅黑" pitchFamily="34" charset="-122"/>
              </a:rPr>
              <a:t>Hello”,“World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”],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你想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返回出现的字符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parallelStream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      使用</a:t>
            </a: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en-US" altLang="zh-CN" sz="1600" kern="0" dirty="0" err="1">
                <a:latin typeface="微软雅黑" pitchFamily="34" charset="-122"/>
                <a:ea typeface="微软雅黑" pitchFamily="34" charset="-122"/>
              </a:rPr>
              <a:t>ForkJoinPool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IntSream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LongStream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DoubleStream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08530" y="1411544"/>
            <a:ext cx="53834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String</a:t>
            </a:r>
            <a:r>
              <a:rPr lang="zh-CN" altLang="en-US" dirty="0"/>
              <a:t>[] words = new String[]{"Hello","World"};        </a:t>
            </a:r>
            <a:endParaRPr lang="en-US" altLang="zh-CN" dirty="0" smtClean="0"/>
          </a:p>
          <a:p>
            <a:r>
              <a:rPr lang="zh-CN" altLang="en-US" dirty="0" smtClean="0"/>
              <a:t>List</a:t>
            </a:r>
            <a:r>
              <a:rPr lang="zh-CN" altLang="en-US" dirty="0"/>
              <a:t>&lt;String&gt; a = Arrays.stream(words) </a:t>
            </a:r>
            <a:endParaRPr lang="en-US" altLang="zh-CN" dirty="0" smtClean="0"/>
          </a:p>
          <a:p>
            <a:r>
              <a:rPr lang="zh-CN" altLang="en-US" dirty="0" smtClean="0"/>
              <a:t>.</a:t>
            </a:r>
            <a:r>
              <a:rPr lang="zh-CN" altLang="en-US" dirty="0"/>
              <a:t>map(word </a:t>
            </a:r>
            <a:r>
              <a:rPr lang="zh-CN" altLang="en-US" dirty="0" smtClean="0"/>
              <a:t>-&gt; word</a:t>
            </a:r>
            <a:r>
              <a:rPr lang="zh-CN" altLang="en-US" dirty="0"/>
              <a:t>.split</a:t>
            </a:r>
            <a:r>
              <a:rPr lang="zh-CN" altLang="en-US" dirty="0" smtClean="0"/>
              <a:t>(""))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              </a:t>
            </a:r>
            <a:endParaRPr lang="en-US" altLang="zh-CN" dirty="0" smtClean="0"/>
          </a:p>
          <a:p>
            <a:r>
              <a:rPr lang="zh-CN" altLang="en-US" dirty="0" smtClean="0"/>
              <a:t>.</a:t>
            </a:r>
            <a:r>
              <a:rPr lang="zh-CN" altLang="en-US" dirty="0"/>
              <a:t>flatMap(Arrays::stream)     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转换为两个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        </a:t>
            </a:r>
            <a:endParaRPr lang="en-US" altLang="zh-CN" dirty="0" smtClean="0"/>
          </a:p>
          <a:p>
            <a:r>
              <a:rPr lang="zh-CN" altLang="en-US" dirty="0" smtClean="0"/>
              <a:t>.</a:t>
            </a:r>
            <a:r>
              <a:rPr lang="zh-CN" altLang="en-US" dirty="0"/>
              <a:t>distinct()               </a:t>
            </a:r>
            <a:endParaRPr lang="en-US" altLang="zh-CN" dirty="0" smtClean="0"/>
          </a:p>
          <a:p>
            <a:r>
              <a:rPr lang="zh-CN" altLang="en-US" dirty="0" smtClean="0"/>
              <a:t>.</a:t>
            </a:r>
            <a:r>
              <a:rPr lang="zh-CN" altLang="en-US" dirty="0"/>
              <a:t>collect(toList());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List&lt;Integer&gt; numbers = </a:t>
            </a:r>
            <a:r>
              <a:rPr lang="en-US" altLang="zh-CN" dirty="0" err="1"/>
              <a:t>Arrays.asList</a:t>
            </a:r>
            <a:r>
              <a:rPr lang="en-US" altLang="zh-CN" dirty="0"/>
              <a:t>(1, 2, 3, 4, 5, 6, 7, 8, 9);</a:t>
            </a:r>
          </a:p>
          <a:p>
            <a:r>
              <a:rPr lang="en-US" altLang="zh-CN" dirty="0" err="1"/>
              <a:t>numbers.parallelStream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forEach</a:t>
            </a:r>
            <a:r>
              <a:rPr lang="en-US" altLang="zh-CN" dirty="0"/>
              <a:t>(out::</a:t>
            </a:r>
            <a:r>
              <a:rPr lang="en-US" altLang="zh-CN" dirty="0" err="1"/>
              <a:t>println</a:t>
            </a:r>
            <a:r>
              <a:rPr lang="en-US" altLang="zh-CN" dirty="0"/>
              <a:t>);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3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进阶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三、进阶</a:t>
            </a:r>
            <a:r>
              <a:rPr lang="en-US" altLang="zh-CN" dirty="0" smtClean="0"/>
              <a:t>- </a:t>
            </a:r>
            <a:r>
              <a:rPr lang="zh-CN" altLang="en-US" dirty="0"/>
              <a:t>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defPPr>
              <a:defRPr lang="zh-CN"/>
            </a:defPPr>
            <a:lvl1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加载连接初始化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反射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类型擦除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并发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81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加载、链接、初始化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24874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一个类的执行过程： 加载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链接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初始化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加载：</a:t>
            </a: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找到对应的字节码，提供字节码的二进制流给虚拟机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链接：验证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准备 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解析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初始化：静态初始化块、静态域赋值（区别于对象的初始化）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类加载器 </a:t>
            </a:r>
            <a:r>
              <a:rPr lang="en-US" altLang="zh-CN" dirty="0" err="1"/>
              <a:t>classloader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Class&lt;?&gt; </a:t>
            </a: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targetClass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 = </a:t>
            </a: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someclassLoader.loadClass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(“</a:t>
            </a: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classname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”);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委托与层级关系：当前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loadClass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 -&gt;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parent.loadClass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 -&gt;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this.findClass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类加载器：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lib/rt.jar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等最基础的类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扩展类加载器：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lib/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ext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jar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System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类加载器（应用类加载器）：当前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classpath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的类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自定义类加载器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973EF-7685-41A9-B5FF-9EA81A49EEE9}"/>
              </a:ext>
            </a:extLst>
          </p:cNvPr>
          <p:cNvSpPr txBox="1"/>
          <p:nvPr/>
        </p:nvSpPr>
        <p:spPr>
          <a:xfrm>
            <a:off x="3552826" y="5239099"/>
            <a:ext cx="761390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Q: </a:t>
            </a:r>
            <a:r>
              <a:rPr lang="zh-CN" altLang="en-US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能否通过自定义的</a:t>
            </a:r>
            <a:r>
              <a:rPr lang="en-US" altLang="zh-CN" kern="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加载一个自定义</a:t>
            </a:r>
            <a:r>
              <a:rPr lang="zh-CN" altLang="en-US" kern="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kern="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java.lang.Object</a:t>
            </a:r>
            <a:r>
              <a:rPr lang="zh-CN" altLang="en-US" kern="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类？</a:t>
            </a:r>
            <a:endParaRPr lang="en-US" altLang="zh-CN" kern="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类初始化与对象初始化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6172545" cy="52097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静态成员变量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静态代码块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构造器</a:t>
            </a:r>
            <a:endParaRPr lang="en-US" altLang="zh-CN" sz="20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初始化顺序：</a:t>
            </a:r>
            <a:endParaRPr lang="en-US" altLang="zh-CN" sz="2000" kern="0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静态变量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代码块 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000" kern="0" dirty="0" err="1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构造器</a:t>
            </a:r>
            <a:r>
              <a:rPr lang="en-US" altLang="zh-CN" sz="2000" kern="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5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42" y="1310990"/>
            <a:ext cx="4990638" cy="52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运行时动态获取类型信息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Class&lt;?&gt;: 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getClass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.class	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getMethods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(),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getDeclaredMethods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(),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method.invoke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Constructor: 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constructor.newInstance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Field: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field.setAccessible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(), 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field.set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使用场景：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与注解结合，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实现自定义注解处理器，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@Test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动态赋值，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BeanUtils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</a:t>
            </a:r>
            <a:r>
              <a:rPr lang="en-US" altLang="zh-CN" dirty="0" smtClean="0"/>
              <a:t>2 - </a:t>
            </a:r>
            <a:r>
              <a:rPr lang="zh-CN" altLang="en-US" dirty="0" smtClean="0"/>
              <a:t>缺陷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性能问题，反射调用的代码不能做编译期优化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int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 x = 1; x=2; x=3; 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VS.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Field </a:t>
            </a: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xField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 = </a:t>
            </a: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getField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();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xField.set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();</a:t>
            </a:r>
            <a:endParaRPr lang="en-US" altLang="zh-CN" kern="0" dirty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安全限制，在有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Security Manager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的环境可能无法正常工作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暴露内部属性，一定程度上破坏类的封装性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4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、语言基础</a:t>
            </a:r>
            <a:r>
              <a:rPr lang="en-US" altLang="zh-CN" dirty="0" smtClean="0"/>
              <a:t>- </a:t>
            </a:r>
            <a:r>
              <a:rPr lang="zh-CN" altLang="en-US" dirty="0"/>
              <a:t>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继承、多态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sz="25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9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7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泛型类与泛型方法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作用：编译期类型检查，避免不安全的类型转换。 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Object 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foo(Object 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in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)  VS.  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&lt;T&gt; T foo(T in)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类型限制符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T extends Number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（继承或实现接口）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泛型类实例化：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new Wrapper&lt;Number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&gt;(); 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可推断</a:t>
            </a:r>
            <a:endParaRPr lang="en-US" altLang="zh-CN" kern="0" dirty="0" smtClean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泛型方法的类型实参：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echoDevice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.&lt;String&gt;echo(“hello”);    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可推断</a:t>
            </a:r>
            <a:endParaRPr lang="en-US" altLang="zh-CN" kern="0" dirty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C084B4-C3C2-48CD-BDD5-601D143B8C13}"/>
              </a:ext>
            </a:extLst>
          </p:cNvPr>
          <p:cNvSpPr txBox="1"/>
          <p:nvPr/>
        </p:nvSpPr>
        <p:spPr>
          <a:xfrm>
            <a:off x="7344309" y="1876238"/>
            <a:ext cx="475452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泛型类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class Wrapper&lt;T&gt;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private T data;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泛型方法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public &lt;T&gt; T echo(T in) {}</a:t>
            </a:r>
          </a:p>
        </p:txBody>
      </p:sp>
    </p:spTree>
    <p:extLst>
      <p:ext uri="{BB962C8B-B14F-4D97-AF65-F5344CB8AC3E}">
        <p14:creationId xmlns:p14="http://schemas.microsoft.com/office/powerpoint/2010/main" val="29305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2 – </a:t>
            </a:r>
            <a:r>
              <a:rPr lang="zh-CN" altLang="en-US" dirty="0"/>
              <a:t>限制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编译期特性，</a:t>
            </a:r>
            <a:r>
              <a:rPr lang="zh-CN" altLang="en-US" kern="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类型擦除</a:t>
            </a:r>
            <a:endParaRPr lang="en-US" altLang="zh-CN" kern="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private T data;  -&gt; private Object data;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private T data; -&gt; private Number data;  // T extends Number</a:t>
            </a:r>
            <a:endParaRPr lang="en-US" altLang="zh-CN" kern="0" dirty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限制：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一个泛型类型：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 T();  </a:t>
            </a:r>
            <a:r>
              <a:rPr lang="en-US" altLang="zh-CN" kern="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//error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static field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不能是泛型的：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private static T age; </a:t>
            </a:r>
            <a:r>
              <a:rPr lang="en-US" altLang="zh-CN" kern="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//error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类型转换和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与类型参数一起使用时的限制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不能实例化带泛型参数的数组：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ArrayList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&lt;String&gt;[2];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不能定义、使用泛型异常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只有类型参数不同，不是合法的方法重载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1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 </a:t>
            </a:r>
            <a:r>
              <a:rPr lang="en-US" altLang="zh-CN" dirty="0"/>
              <a:t>- </a:t>
            </a:r>
            <a:r>
              <a:rPr lang="zh-CN" altLang="en-US" dirty="0"/>
              <a:t>线程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基础用法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Thread t = new Thread(runnable);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t.start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();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线程状态：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Runnable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Blocked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Waiting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TimedWaiting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Terminated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响应中断：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t.interrupt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要求被中断的线程要能响应（检查中断标志位）（不能中断的情况：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img-blog.csdn.net/2018070117435683?watermark/2/text/aHR0cHM6Ly9ibG9nLmNzZG4ubmV0L3BhbmdlMTk5MQ=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567264"/>
            <a:ext cx="6873875" cy="45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 </a:t>
            </a:r>
            <a:r>
              <a:rPr lang="en-US" altLang="zh-CN" dirty="0"/>
              <a:t>– </a:t>
            </a:r>
            <a:r>
              <a:rPr lang="zh-CN" altLang="en-US" dirty="0"/>
              <a:t>线程池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4"/>
            <a:ext cx="11109074" cy="4789086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基础用法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ExecutorService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 es = </a:t>
            </a: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Executors.newFixedThreadPool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(10);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Future&lt;?&gt; f = </a:t>
            </a: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es.submit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(runnable);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Future&lt;Integer&gt; f1 = </a:t>
            </a: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es.submit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(callable</a:t>
            </a:r>
            <a:r>
              <a:rPr lang="en-US" altLang="zh-CN" kern="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其他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API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invokeAll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invokeAny</a:t>
            </a:r>
            <a:r>
              <a:rPr lang="en-US" altLang="zh-CN" kern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31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 </a:t>
            </a:r>
            <a:r>
              <a:rPr lang="en-US" altLang="zh-CN" dirty="0"/>
              <a:t>– </a:t>
            </a:r>
            <a:r>
              <a:rPr lang="zh-CN" altLang="en-US" dirty="0"/>
              <a:t>同步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3"/>
            <a:ext cx="11109074" cy="50427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线程安全性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：多个线程同时执行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count++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同步方法与同步块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public synchronized void </a:t>
            </a:r>
            <a:r>
              <a:rPr lang="en-US" altLang="zh-CN" kern="0" dirty="0" err="1">
                <a:latin typeface="Consolas" panose="020B0609020204030204" pitchFamily="49" charset="0"/>
                <a:ea typeface="微软雅黑" pitchFamily="34" charset="-122"/>
              </a:rPr>
              <a:t>addOne</a:t>
            </a: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() {}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latin typeface="Consolas" panose="020B0609020204030204" pitchFamily="49" charset="0"/>
                <a:ea typeface="微软雅黑" pitchFamily="34" charset="-122"/>
              </a:rPr>
              <a:t>synchronized(this) {}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Consolas" panose="020B0609020204030204" pitchFamily="49" charset="0"/>
                <a:ea typeface="微软雅黑" pitchFamily="34" charset="-122"/>
              </a:rPr>
              <a:t>同步与条件等待</a:t>
            </a:r>
            <a:endParaRPr lang="en-US" altLang="zh-CN" kern="0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synchronized(account) {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while(!</a:t>
            </a:r>
            <a:r>
              <a:rPr lang="en-US" altLang="zh-CN" sz="1600" kern="0" dirty="0" err="1">
                <a:latin typeface="Consolas" panose="020B0609020204030204" pitchFamily="49" charset="0"/>
                <a:ea typeface="微软雅黑" pitchFamily="34" charset="-122"/>
              </a:rPr>
              <a:t>enoughMoney</a:t>
            </a: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) {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    </a:t>
            </a:r>
            <a:r>
              <a:rPr lang="en-US" altLang="zh-CN" sz="1600" kern="0" dirty="0" err="1">
                <a:latin typeface="Consolas" panose="020B0609020204030204" pitchFamily="49" charset="0"/>
                <a:ea typeface="微软雅黑" pitchFamily="34" charset="-122"/>
              </a:rPr>
              <a:t>account.wait</a:t>
            </a: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();    //</a:t>
            </a:r>
            <a:r>
              <a:rPr lang="zh-CN" altLang="en-US" sz="1600" kern="0" dirty="0">
                <a:latin typeface="Consolas" panose="020B0609020204030204" pitchFamily="49" charset="0"/>
                <a:ea typeface="微软雅黑" pitchFamily="34" charset="-122"/>
              </a:rPr>
              <a:t>释放锁，进入</a:t>
            </a: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WAITING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}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8825" y="4361958"/>
            <a:ext cx="3933825" cy="199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synchronized(account) </a:t>
            </a: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</a:rPr>
              <a:t>{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	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微软雅黑" pitchFamily="34" charset="-122"/>
              </a:rPr>
              <a:t>account.add</a:t>
            </a: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</a:rPr>
              <a:t>(1000);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>
                <a:latin typeface="Consolas" panose="020B0609020204030204" pitchFamily="49" charset="0"/>
                <a:ea typeface="微软雅黑" pitchFamily="34" charset="-122"/>
              </a:rPr>
              <a:t>	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微软雅黑" pitchFamily="34" charset="-122"/>
              </a:rPr>
              <a:t>account.notifyAll</a:t>
            </a: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</a:rPr>
              <a:t>();</a:t>
            </a:r>
            <a:endParaRPr lang="en-US" altLang="zh-CN" sz="1600" kern="0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kern="0" dirty="0" smtClean="0">
                <a:latin typeface="Consolas" panose="020B0609020204030204" pitchFamily="49" charset="0"/>
                <a:ea typeface="微软雅黑" pitchFamily="34" charset="-122"/>
              </a:rPr>
              <a:t>}</a:t>
            </a:r>
            <a:endParaRPr lang="en-US" altLang="zh-CN" sz="1600" kern="0" dirty="0">
              <a:latin typeface="Consolas" panose="020B0609020204030204" pitchFamily="49" charset="0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 </a:t>
            </a:r>
            <a:r>
              <a:rPr lang="en-US" altLang="zh-CN" dirty="0"/>
              <a:t>– </a:t>
            </a:r>
            <a:r>
              <a:rPr lang="zh-CN" altLang="en-US" dirty="0"/>
              <a:t>高级并发工具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567263"/>
            <a:ext cx="11109074" cy="50427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线程安全集合：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ConcurrentHashMap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CopyOnWriteArrayList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BlockingQueue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原子操作的类：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AtomicInteger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AtomicLong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同步工具：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CountDownLatch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CyclicBarrier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1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en-US" altLang="zh-CN" dirty="0"/>
              <a:t>JVM - </a:t>
            </a:r>
            <a:r>
              <a:rPr lang="zh-CN" altLang="en-US" dirty="0"/>
              <a:t>内容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内存结构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堆与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GC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启动参数</a:t>
            </a:r>
          </a:p>
        </p:txBody>
      </p:sp>
    </p:spTree>
    <p:extLst>
      <p:ext uri="{BB962C8B-B14F-4D97-AF65-F5344CB8AC3E}">
        <p14:creationId xmlns:p14="http://schemas.microsoft.com/office/powerpoint/2010/main" val="1382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87" y="1876875"/>
            <a:ext cx="5647619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 </a:t>
            </a:r>
            <a:r>
              <a:rPr lang="en-US" altLang="zh-CN" dirty="0"/>
              <a:t>- </a:t>
            </a:r>
            <a:r>
              <a:rPr lang="zh-CN" altLang="en-US" dirty="0"/>
              <a:t>线程独有区域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程序计数器：保存当前正在执行的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指令的地址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栈：线程启动后创建，保存栈帧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栈帧：方法执行时创建并压入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栈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(push)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，执行完成后移除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(pop)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，栈帧保存着方法的变量，操作数栈，运行时常量池的引用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StackOverFlow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本地方法栈：供给非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语言实现的本地方法的堆栈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1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 </a:t>
            </a:r>
            <a:r>
              <a:rPr lang="en-US" altLang="zh-CN" dirty="0"/>
              <a:t>- </a:t>
            </a:r>
            <a:r>
              <a:rPr lang="zh-CN" altLang="en-US" dirty="0"/>
              <a:t>线程共享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1128442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方法区（非堆内存，永久代）：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启动后创建，保存被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加载的类和接口的运行时常量池，成员变量，方法信息，静态变量，方法的字节码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堆内存：内存中最大的一块，保存实例或者对象的空间，也是垃圾回收的主要目标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2147" y="841829"/>
            <a:ext cx="4141778" cy="356304"/>
          </a:xfrm>
        </p:spPr>
        <p:txBody>
          <a:bodyPr/>
          <a:lstStyle/>
          <a:p>
            <a:r>
              <a:rPr lang="zh-CN" altLang="en-US" dirty="0" smtClean="0"/>
              <a:t>基础语法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4184"/>
              </p:ext>
            </p:extLst>
          </p:nvPr>
        </p:nvGraphicFramePr>
        <p:xfrm>
          <a:off x="1270108" y="1497136"/>
          <a:ext cx="9937051" cy="4276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0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1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 | 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en-US" altLang="zh-CN" sz="16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| 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\u000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\u0000~\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uFFFF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byte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 ~ 127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short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-32768 ~ 32767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-2^16 ~ 2^16-1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-2^32 ~ 2^32-1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zh-CN" alt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1.4E-45~3.4028235E+38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186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zh-CN" alt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4.9E-324 ~ 1.7976931348623157E+308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70108" y="588038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r = 2.0 - 1.1;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堆与</a:t>
            </a:r>
            <a:r>
              <a:rPr lang="en-US" altLang="zh-CN" dirty="0"/>
              <a:t>GC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11241890" cy="1115611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堆的逻辑结构与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类型相关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ParallelGC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G1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48" y="2627308"/>
            <a:ext cx="7413552" cy="1902162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 bwMode="auto">
          <a:xfrm>
            <a:off x="592147" y="4881930"/>
            <a:ext cx="11241890" cy="1115611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ParallelGC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Eden -&gt; S0, S0 &lt;-&gt; S1 (age++), S0/S1 -&gt; Tenured(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老年代）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JVM</a:t>
            </a:r>
            <a:r>
              <a:rPr lang="zh-CN" altLang="en-US" dirty="0"/>
              <a:t>启动参数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6" y="1511697"/>
            <a:ext cx="11401379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UseParrelGC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-XX:+UseG1GC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：栈容量，例如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-Xss128K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Xms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Xmx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：堆最小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最大的容量，例如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-Xms2g -XmX6g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PrintGCDetails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-XX:+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HeapDumpOnOutOfMemoryError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XX:NewRatio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XX:NewSize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/-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XX:MaxNewSize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：新生代最小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最大空间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8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异常排查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6" y="1511697"/>
            <a:ext cx="11401379" cy="464145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内存，磁盘，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CPU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top /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/ free /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iostat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GC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jstat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gcutil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time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vmstat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jstack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top –H –p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jstack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pid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jmap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7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8000" y="2487717"/>
            <a:ext cx="6096000" cy="18825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6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2146" y="841829"/>
            <a:ext cx="4745397" cy="356304"/>
          </a:xfrm>
        </p:spPr>
        <p:txBody>
          <a:bodyPr/>
          <a:lstStyle/>
          <a:p>
            <a:r>
              <a:rPr lang="zh-CN" altLang="en-US" dirty="0" smtClean="0"/>
              <a:t>基础语法</a:t>
            </a:r>
            <a:r>
              <a:rPr lang="en-US" altLang="zh-CN" dirty="0" smtClean="0"/>
              <a:t>-</a:t>
            </a:r>
            <a:r>
              <a:rPr lang="zh-CN" altLang="en-US" dirty="0"/>
              <a:t>字符串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73096" y="1511697"/>
            <a:ext cx="1111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可变对象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连接符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量与字符串常量池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StringBuffer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可变字符串序列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8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2147" y="841829"/>
            <a:ext cx="5149434" cy="356304"/>
          </a:xfrm>
        </p:spPr>
        <p:txBody>
          <a:bodyPr/>
          <a:lstStyle/>
          <a:p>
            <a:r>
              <a:rPr lang="zh-CN" altLang="en-US" dirty="0" smtClean="0"/>
              <a:t>基础语法</a:t>
            </a:r>
            <a:r>
              <a:rPr lang="en-US" altLang="zh-CN" dirty="0" smtClean="0"/>
              <a:t>- </a:t>
            </a:r>
            <a:r>
              <a:rPr lang="zh-CN" altLang="en-US" dirty="0"/>
              <a:t>相等判断：</a:t>
            </a:r>
            <a:r>
              <a:rPr lang="en-US" altLang="zh-CN" dirty="0"/>
              <a:t>== 与 equals()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6" y="1552353"/>
            <a:ext cx="10529509" cy="460742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：基本数据类型之间的比较；如果是引用数据类型，则判断对象的“同一性”（两者的内存地址）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中的方法，子类自行定义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13" y="2739637"/>
            <a:ext cx="4571984" cy="37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80484" y="4144823"/>
            <a:ext cx="6943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原则：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能用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判断的情况： 基本类型、</a:t>
            </a:r>
            <a:r>
              <a:rPr lang="en-US" altLang="zh-CN" sz="2000" dirty="0" err="1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判断引用类型的“相等”，使用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equals（）</a:t>
            </a:r>
            <a:endParaRPr lang="zh-CN" altLang="en-US" sz="20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61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基础语法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访问</a:t>
            </a:r>
            <a:r>
              <a:rPr lang="zh-CN" altLang="en-US" dirty="0"/>
              <a:t>控制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2785"/>
              </p:ext>
            </p:extLst>
          </p:nvPr>
        </p:nvGraphicFramePr>
        <p:xfrm>
          <a:off x="2400990" y="2130647"/>
          <a:ext cx="7747590" cy="24200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0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修饰符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同一包内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子孙类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01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01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01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01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92146" y="1465821"/>
            <a:ext cx="11146197" cy="455398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四种基本类型之一，一种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元数据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作用：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提供编译信息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SuppressWarnings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编译时处理，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eg.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@Entity -&gt;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ddl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运行时处理，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eg.Spring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注解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Target: ANNOTATION_TYPE, PACKAGE, TYPE, METHOD, CONSTRUCTOR, FIELD, PARAMETER, LOCAL_VARIABLE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RETENTION: SOURCE, CLASS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（默认）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, RUNTIME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（可通过反射获取）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AC9676-D9FA-4B2F-998D-8C7A1A04C886}"/>
              </a:ext>
            </a:extLst>
          </p:cNvPr>
          <p:cNvSpPr txBox="1"/>
          <p:nvPr/>
        </p:nvSpPr>
        <p:spPr>
          <a:xfrm>
            <a:off x="5330788" y="1511697"/>
            <a:ext cx="6269065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@Target(</a:t>
            </a:r>
            <a:r>
              <a:rPr lang="en-US" altLang="zh-CN" sz="1600" dirty="0" err="1">
                <a:latin typeface="Consolas" panose="020B0609020204030204" pitchFamily="49" charset="0"/>
              </a:rPr>
              <a:t>ElementType.TYPE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@Retention(</a:t>
            </a:r>
            <a:r>
              <a:rPr lang="en-US" altLang="zh-CN" sz="1600" dirty="0" err="1">
                <a:latin typeface="Consolas" panose="020B0609020204030204" pitchFamily="49" charset="0"/>
              </a:rPr>
              <a:t>RetentionPolicy.RUNTIME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public @interface </a:t>
            </a:r>
            <a:r>
              <a:rPr lang="en-US" altLang="zh-CN" sz="1600" dirty="0" err="1">
                <a:latin typeface="Consolas" panose="020B0609020204030204" pitchFamily="49" charset="0"/>
              </a:rPr>
              <a:t>TPDevice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String value() default “TL886N”;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@</a:t>
            </a:r>
            <a:r>
              <a:rPr lang="en-US" altLang="zh-CN" sz="1600" dirty="0" err="1">
                <a:latin typeface="Consolas" panose="020B0609020204030204" pitchFamily="49" charset="0"/>
              </a:rPr>
              <a:t>TPDevice</a:t>
            </a:r>
            <a:r>
              <a:rPr lang="en-US" altLang="zh-CN" sz="1600" dirty="0">
                <a:latin typeface="Consolas" panose="020B0609020204030204" pitchFamily="49" charset="0"/>
              </a:rPr>
              <a:t>(“885N”)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public class Router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语言基础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1488-A0DB-420F-ABCC-6ED176842B95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2147" y="1511697"/>
            <a:ext cx="7734300" cy="464807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500" b="1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92146" y="1465820"/>
            <a:ext cx="11146197" cy="4890529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kern="0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， 定义公用的方法和变量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一个类可以实现多个接口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方法默认为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public abstract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允许定义带实现的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方法（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Java8+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成员变量默认为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public static final 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C9676-D9FA-4B2F-998D-8C7A1A04C886}"/>
              </a:ext>
            </a:extLst>
          </p:cNvPr>
          <p:cNvSpPr txBox="1"/>
          <p:nvPr/>
        </p:nvSpPr>
        <p:spPr>
          <a:xfrm>
            <a:off x="5469278" y="1817176"/>
            <a:ext cx="6269065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interface Device 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String </a:t>
            </a:r>
            <a:r>
              <a:rPr lang="en-US" altLang="zh-CN" sz="1600" dirty="0" err="1">
                <a:latin typeface="Consolas" panose="020B0609020204030204" pitchFamily="49" charset="0"/>
              </a:rPr>
              <a:t>getDeviceName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abstract String getDeviceName1();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String PRODUCER = “TPLINK”;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static final String PRODUCER1 = “TPLINK”;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default void echo() {</a:t>
            </a:r>
            <a:r>
              <a:rPr lang="en-US" altLang="zh-CN" sz="1600" dirty="0" err="1">
                <a:latin typeface="Consolas" panose="020B0609020204030204" pitchFamily="49" charset="0"/>
              </a:rPr>
              <a:t>System.out.print</a:t>
            </a:r>
            <a:r>
              <a:rPr lang="en-US" altLang="zh-CN" sz="1600" dirty="0">
                <a:latin typeface="Consolas" panose="020B0609020204030204" pitchFamily="49" charset="0"/>
              </a:rPr>
              <a:t>(“echo”);}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培训PPT模板.potx" id="{413321B9-48D7-488D-B865-136D52430F99}" vid="{C67A7F9F-56AE-453B-9D4B-390E4EB63F6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培训PPT模板</Template>
  <TotalTime>5727</TotalTime>
  <Words>3087</Words>
  <Application>Microsoft Office PowerPoint</Application>
  <PresentationFormat>宽屏</PresentationFormat>
  <Paragraphs>664</Paragraphs>
  <Slides>43</Slides>
  <Notes>32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宋体</vt:lpstr>
      <vt:lpstr>微软雅黑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一、语言基础- 内容</vt:lpstr>
      <vt:lpstr>基础语法-数据类型</vt:lpstr>
      <vt:lpstr>基础语法-字符串</vt:lpstr>
      <vt:lpstr>基础语法- 相等判断：== 与 equals()</vt:lpstr>
      <vt:lpstr>基础语法- 访问控制</vt:lpstr>
      <vt:lpstr>注解</vt:lpstr>
      <vt:lpstr>接口</vt:lpstr>
      <vt:lpstr>抽象类</vt:lpstr>
      <vt:lpstr>继承</vt:lpstr>
      <vt:lpstr>多态</vt:lpstr>
      <vt:lpstr>二、常用- 内容</vt:lpstr>
      <vt:lpstr>集合框架</vt:lpstr>
      <vt:lpstr>集合框架2</vt:lpstr>
      <vt:lpstr>IO - BIO高层视图</vt:lpstr>
      <vt:lpstr>异常</vt:lpstr>
      <vt:lpstr>日期API</vt:lpstr>
      <vt:lpstr>Lambda表达式</vt:lpstr>
      <vt:lpstr>Lambda表达式2</vt:lpstr>
      <vt:lpstr>Lambda表达式3</vt:lpstr>
      <vt:lpstr>Stream</vt:lpstr>
      <vt:lpstr>Stream</vt:lpstr>
      <vt:lpstr>三、进阶- 内容</vt:lpstr>
      <vt:lpstr>加载、链接、初始化</vt:lpstr>
      <vt:lpstr>类加载器 classloader</vt:lpstr>
      <vt:lpstr>类初始化与对象初始化</vt:lpstr>
      <vt:lpstr>反射</vt:lpstr>
      <vt:lpstr>反射2 - 缺陷</vt:lpstr>
      <vt:lpstr>泛型</vt:lpstr>
      <vt:lpstr>泛型2 – 限制</vt:lpstr>
      <vt:lpstr>并发 - 线程</vt:lpstr>
      <vt:lpstr>并发 – 线程池</vt:lpstr>
      <vt:lpstr>并发 – 同步</vt:lpstr>
      <vt:lpstr>并发 – 高级并发工具</vt:lpstr>
      <vt:lpstr>四、JVM - 内容</vt:lpstr>
      <vt:lpstr>JVM内存结构</vt:lpstr>
      <vt:lpstr>JVM内存结构 - 线程独有区域</vt:lpstr>
      <vt:lpstr>JVM内存结构 - 线程共享</vt:lpstr>
      <vt:lpstr>堆与GC</vt:lpstr>
      <vt:lpstr>常用JVM启动参数</vt:lpstr>
      <vt:lpstr>异常排查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张尤贸</dc:creator>
  <cp:lastModifiedBy>tpzzm</cp:lastModifiedBy>
  <cp:revision>235</cp:revision>
  <cp:lastPrinted>2016-04-08T06:52:11Z</cp:lastPrinted>
  <dcterms:created xsi:type="dcterms:W3CDTF">2019-07-17T03:33:26Z</dcterms:created>
  <dcterms:modified xsi:type="dcterms:W3CDTF">2021-08-09T05:51:09Z</dcterms:modified>
</cp:coreProperties>
</file>