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3" r:id="rId4"/>
    <p:sldId id="259" r:id="rId5"/>
    <p:sldId id="260" r:id="rId6"/>
    <p:sldId id="261" r:id="rId7"/>
    <p:sldId id="262" r:id="rId8"/>
    <p:sldId id="264" r:id="rId9"/>
    <p:sldId id="265" r:id="rId10"/>
    <p:sldId id="281" r:id="rId11"/>
    <p:sldId id="266" r:id="rId12"/>
    <p:sldId id="267" r:id="rId13"/>
    <p:sldId id="268" r:id="rId14"/>
    <p:sldId id="282" r:id="rId15"/>
    <p:sldId id="280" r:id="rId16"/>
    <p:sldId id="283" r:id="rId17"/>
    <p:sldId id="271" r:id="rId18"/>
    <p:sldId id="272"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AABDE-EB6A-4DED-95F7-EAEF5B68C7A4}"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363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17858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79657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572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374373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DAABDE-EB6A-4DED-95F7-EAEF5B68C7A4}"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09438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DAABDE-EB6A-4DED-95F7-EAEF5B68C7A4}"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343761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AABDE-EB6A-4DED-95F7-EAEF5B68C7A4}"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960227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AABDE-EB6A-4DED-95F7-EAEF5B68C7A4}"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117978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AABDE-EB6A-4DED-95F7-EAEF5B68C7A4}"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189008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AABDE-EB6A-4DED-95F7-EAEF5B68C7A4}"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3126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170185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AABDE-EB6A-4DED-95F7-EAEF5B68C7A4}"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75805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DAABDE-EB6A-4DED-95F7-EAEF5B68C7A4}"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31077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AABDE-EB6A-4DED-95F7-EAEF5B68C7A4}"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364109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354666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AABDE-EB6A-4DED-95F7-EAEF5B68C7A4}"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1EF02-E54B-456C-9653-88D1AA173FC3}" type="slidenum">
              <a:rPr lang="en-IN" smtClean="0"/>
              <a:t>‹#›</a:t>
            </a:fld>
            <a:endParaRPr lang="en-IN"/>
          </a:p>
        </p:txBody>
      </p:sp>
    </p:spTree>
    <p:extLst>
      <p:ext uri="{BB962C8B-B14F-4D97-AF65-F5344CB8AC3E}">
        <p14:creationId xmlns:p14="http://schemas.microsoft.com/office/powerpoint/2010/main" val="233860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DAABDE-EB6A-4DED-95F7-EAEF5B68C7A4}" type="datetimeFigureOut">
              <a:rPr lang="en-IN" smtClean="0"/>
              <a:t>10-05-2024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91EF02-E54B-456C-9653-88D1AA173FC3}" type="slidenum">
              <a:rPr lang="en-IN" smtClean="0"/>
              <a:t>‹#›</a:t>
            </a:fld>
            <a:endParaRPr lang="en-IN"/>
          </a:p>
        </p:txBody>
      </p:sp>
    </p:spTree>
    <p:extLst>
      <p:ext uri="{BB962C8B-B14F-4D97-AF65-F5344CB8AC3E}">
        <p14:creationId xmlns:p14="http://schemas.microsoft.com/office/powerpoint/2010/main" val="22197263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94DE-6622-4AC5-9E67-AF3208B26C74}"/>
              </a:ext>
            </a:extLst>
          </p:cNvPr>
          <p:cNvSpPr>
            <a:spLocks noGrp="1"/>
          </p:cNvSpPr>
          <p:nvPr>
            <p:ph type="ctrTitle"/>
          </p:nvPr>
        </p:nvSpPr>
        <p:spPr>
          <a:xfrm>
            <a:off x="1524000" y="2690191"/>
            <a:ext cx="9144000" cy="1285462"/>
          </a:xfrm>
        </p:spPr>
        <p:txBody>
          <a:bodyPr>
            <a:noAutofit/>
          </a:bodyPr>
          <a:lstStyle/>
          <a:p>
            <a:pPr marL="342900" marR="0" lvl="0" indent="-342900">
              <a:lnSpc>
                <a:spcPct val="115000"/>
              </a:lnSpc>
              <a:spcBef>
                <a:spcPts val="0"/>
              </a:spcBef>
              <a:spcAft>
                <a:spcPts val="1000"/>
              </a:spcAft>
            </a:pPr>
            <a:r>
              <a:rPr lang="en-US" sz="3600" dirty="0">
                <a:effectLst/>
                <a:latin typeface="+mn-lt"/>
                <a:ea typeface="Times New Roman" panose="02020603050405020304" pitchFamily="18" charset="0"/>
              </a:rPr>
              <a:t>Online Attendance Management System</a:t>
            </a:r>
            <a:br>
              <a:rPr lang="en-IN" sz="2400" dirty="0">
                <a:effectLst/>
                <a:latin typeface="+mn-lt"/>
                <a:ea typeface="Times New Roman" panose="02020603050405020304" pitchFamily="18" charset="0"/>
              </a:rPr>
            </a:br>
            <a:br>
              <a:rPr lang="en-IN" sz="2400" dirty="0">
                <a:effectLst/>
                <a:latin typeface="+mn-lt"/>
                <a:ea typeface="Times New Roman" panose="02020603050405020304" pitchFamily="18" charset="0"/>
              </a:rPr>
            </a:br>
            <a:br>
              <a:rPr lang="en-IN" sz="2400" dirty="0">
                <a:effectLst/>
                <a:latin typeface="+mn-lt"/>
                <a:ea typeface="Times New Roman" panose="02020603050405020304" pitchFamily="18" charset="0"/>
              </a:rPr>
            </a:br>
            <a:endParaRPr lang="en-IN" sz="7200" dirty="0">
              <a:latin typeface="+mn-lt"/>
            </a:endParaRPr>
          </a:p>
        </p:txBody>
      </p:sp>
      <p:sp>
        <p:nvSpPr>
          <p:cNvPr id="3" name="Subtitle 2">
            <a:extLst>
              <a:ext uri="{FF2B5EF4-FFF2-40B4-BE49-F238E27FC236}">
                <a16:creationId xmlns:a16="http://schemas.microsoft.com/office/drawing/2014/main" id="{5FD2829B-5C63-47CC-97AA-ECD9BEC99C59}"/>
              </a:ext>
            </a:extLst>
          </p:cNvPr>
          <p:cNvSpPr>
            <a:spLocks noGrp="1"/>
          </p:cNvSpPr>
          <p:nvPr>
            <p:ph type="subTitle" idx="1"/>
          </p:nvPr>
        </p:nvSpPr>
        <p:spPr>
          <a:xfrm>
            <a:off x="1524000" y="2259496"/>
            <a:ext cx="9144000" cy="3432313"/>
          </a:xfrm>
        </p:spPr>
        <p:txBody>
          <a:bodyPr>
            <a:normAutofit/>
          </a:bodyPr>
          <a:lstStyle/>
          <a:p>
            <a:br>
              <a:rPr lang="en-IN" sz="2400" dirty="0">
                <a:effectLst/>
                <a:ea typeface="Times New Roman" panose="02020603050405020304" pitchFamily="18" charset="0"/>
              </a:rPr>
            </a:br>
            <a:r>
              <a:rPr lang="en-IN" sz="2400" dirty="0">
                <a:effectLst/>
                <a:ea typeface="Times New Roman" panose="02020603050405020304" pitchFamily="18" charset="0"/>
              </a:rPr>
              <a:t>Guided by : Professor </a:t>
            </a:r>
            <a:r>
              <a:rPr lang="en-IN" sz="2400" dirty="0" err="1">
                <a:effectLst/>
                <a:ea typeface="Times New Roman" panose="02020603050405020304" pitchFamily="18" charset="0"/>
              </a:rPr>
              <a:t>Llesh</a:t>
            </a:r>
            <a:r>
              <a:rPr lang="en-IN" sz="2400" dirty="0">
                <a:effectLst/>
                <a:ea typeface="Times New Roman" panose="02020603050405020304" pitchFamily="18" charset="0"/>
              </a:rPr>
              <a:t> </a:t>
            </a:r>
            <a:r>
              <a:rPr lang="en-IN" sz="2400" dirty="0" err="1">
                <a:effectLst/>
                <a:ea typeface="Times New Roman" panose="02020603050405020304" pitchFamily="18" charset="0"/>
              </a:rPr>
              <a:t>Milaj</a:t>
            </a:r>
            <a:r>
              <a:rPr lang="en-IN" sz="2400" dirty="0">
                <a:effectLst/>
                <a:ea typeface="Times New Roman" panose="02020603050405020304" pitchFamily="18" charset="0"/>
              </a:rPr>
              <a:t>  </a:t>
            </a:r>
          </a:p>
          <a:p>
            <a:endParaRPr lang="en-IN" dirty="0">
              <a:ea typeface="Times New Roman" panose="02020603050405020304" pitchFamily="18" charset="0"/>
            </a:endParaRPr>
          </a:p>
          <a:p>
            <a:r>
              <a:rPr lang="en-US" sz="2400" dirty="0">
                <a:effectLst/>
                <a:ea typeface="Times New Roman" panose="02020603050405020304" pitchFamily="18" charset="0"/>
              </a:rPr>
              <a:t>Developed By:   Sarjakkumar Kothiya, Vaibhav </a:t>
            </a:r>
            <a:r>
              <a:rPr lang="en-US" sz="2400" dirty="0" err="1">
                <a:effectLst/>
                <a:ea typeface="Times New Roman" panose="02020603050405020304" pitchFamily="18" charset="0"/>
              </a:rPr>
              <a:t>Babariya</a:t>
            </a:r>
            <a:r>
              <a:rPr lang="en-US" sz="2400" dirty="0">
                <a:effectLst/>
                <a:ea typeface="Times New Roman" panose="02020603050405020304" pitchFamily="18" charset="0"/>
              </a:rPr>
              <a:t>, </a:t>
            </a:r>
          </a:p>
          <a:p>
            <a:r>
              <a:rPr lang="en-US" dirty="0">
                <a:ea typeface="Times New Roman" panose="02020603050405020304" pitchFamily="18" charset="0"/>
              </a:rPr>
              <a:t>                         </a:t>
            </a:r>
            <a:r>
              <a:rPr lang="en-US" sz="2400" dirty="0">
                <a:effectLst/>
                <a:ea typeface="Times New Roman" panose="02020603050405020304" pitchFamily="18" charset="0"/>
              </a:rPr>
              <a:t>Nikunj </a:t>
            </a:r>
            <a:r>
              <a:rPr lang="en-US" sz="2400" dirty="0" err="1">
                <a:effectLst/>
                <a:ea typeface="Times New Roman" panose="02020603050405020304" pitchFamily="18" charset="0"/>
              </a:rPr>
              <a:t>Chavda</a:t>
            </a:r>
            <a:r>
              <a:rPr lang="en-US" sz="2400" dirty="0">
                <a:effectLst/>
                <a:ea typeface="Times New Roman" panose="02020603050405020304" pitchFamily="18" charset="0"/>
              </a:rPr>
              <a:t>, Vaishali </a:t>
            </a:r>
            <a:r>
              <a:rPr lang="en-US" sz="2400" dirty="0" err="1">
                <a:effectLst/>
                <a:ea typeface="Times New Roman" panose="02020603050405020304" pitchFamily="18" charset="0"/>
              </a:rPr>
              <a:t>Laveti</a:t>
            </a:r>
            <a:r>
              <a:rPr lang="en-US" sz="2400" dirty="0">
                <a:effectLst/>
                <a:ea typeface="Times New Roman" panose="02020603050405020304" pitchFamily="18" charset="0"/>
              </a:rPr>
              <a:t>, </a:t>
            </a:r>
            <a:r>
              <a:rPr lang="en-US" sz="2400" dirty="0" err="1">
                <a:effectLst/>
                <a:ea typeface="Times New Roman" panose="02020603050405020304" pitchFamily="18" charset="0"/>
              </a:rPr>
              <a:t>Akshay</a:t>
            </a:r>
            <a:r>
              <a:rPr lang="en-US" sz="2400" dirty="0">
                <a:effectLst/>
                <a:ea typeface="Times New Roman" panose="02020603050405020304" pitchFamily="18" charset="0"/>
              </a:rPr>
              <a:t> </a:t>
            </a:r>
            <a:r>
              <a:rPr lang="en-US" sz="2400" dirty="0" err="1">
                <a:effectLst/>
                <a:ea typeface="Times New Roman" panose="02020603050405020304" pitchFamily="18" charset="0"/>
              </a:rPr>
              <a:t>Dhakan</a:t>
            </a:r>
            <a:endParaRPr lang="en-IN" dirty="0"/>
          </a:p>
        </p:txBody>
      </p:sp>
    </p:spTree>
    <p:extLst>
      <p:ext uri="{BB962C8B-B14F-4D97-AF65-F5344CB8AC3E}">
        <p14:creationId xmlns:p14="http://schemas.microsoft.com/office/powerpoint/2010/main" val="247493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1F5EFBA2-9ED2-4C73-93EF-C5AACFD38492}"/>
              </a:ext>
            </a:extLst>
          </p:cNvPr>
          <p:cNvPicPr>
            <a:picLocks noGrp="1"/>
          </p:cNvPicPr>
          <p:nvPr>
            <p:ph idx="1"/>
          </p:nvPr>
        </p:nvPicPr>
        <p:blipFill>
          <a:blip r:embed="rId2"/>
          <a:stretch>
            <a:fillRect/>
          </a:stretch>
        </p:blipFill>
        <p:spPr>
          <a:xfrm>
            <a:off x="743440" y="927652"/>
            <a:ext cx="10705120" cy="5511248"/>
          </a:xfrm>
          <a:prstGeom prst="rect">
            <a:avLst/>
          </a:prstGeom>
        </p:spPr>
      </p:pic>
      <p:sp>
        <p:nvSpPr>
          <p:cNvPr id="4" name="TextBox 3">
            <a:extLst>
              <a:ext uri="{FF2B5EF4-FFF2-40B4-BE49-F238E27FC236}">
                <a16:creationId xmlns:a16="http://schemas.microsoft.com/office/drawing/2014/main" id="{8ACADDC2-C720-43B1-8092-9960EA9C82C4}"/>
              </a:ext>
            </a:extLst>
          </p:cNvPr>
          <p:cNvSpPr txBox="1"/>
          <p:nvPr/>
        </p:nvSpPr>
        <p:spPr>
          <a:xfrm>
            <a:off x="743440" y="419100"/>
            <a:ext cx="10705120" cy="400110"/>
          </a:xfrm>
          <a:prstGeom prst="rect">
            <a:avLst/>
          </a:prstGeom>
          <a:noFill/>
        </p:spPr>
        <p:txBody>
          <a:bodyPr wrap="square" rtlCol="0">
            <a:spAutoFit/>
          </a:bodyPr>
          <a:lstStyle/>
          <a:p>
            <a:r>
              <a:rPr lang="en-US" sz="2000" b="1" dirty="0"/>
              <a:t>Main Page:</a:t>
            </a:r>
            <a:endParaRPr lang="en-IN" sz="2000" b="1" dirty="0"/>
          </a:p>
        </p:txBody>
      </p:sp>
    </p:spTree>
    <p:extLst>
      <p:ext uri="{BB962C8B-B14F-4D97-AF65-F5344CB8AC3E}">
        <p14:creationId xmlns:p14="http://schemas.microsoft.com/office/powerpoint/2010/main" val="138960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5E672-65BA-4AA1-A9BF-353091AEE344}"/>
              </a:ext>
            </a:extLst>
          </p:cNvPr>
          <p:cNvSpPr>
            <a:spLocks noGrp="1"/>
          </p:cNvSpPr>
          <p:nvPr>
            <p:ph idx="1"/>
          </p:nvPr>
        </p:nvSpPr>
        <p:spPr>
          <a:xfrm>
            <a:off x="649356" y="384313"/>
            <a:ext cx="10946295" cy="5963478"/>
          </a:xfrm>
        </p:spPr>
        <p:txBody>
          <a:bodyPr/>
          <a:lstStyle/>
          <a:p>
            <a:r>
              <a:rPr lang="en-US" dirty="0"/>
              <a:t> Screenshots :</a:t>
            </a:r>
          </a:p>
          <a:p>
            <a:pPr marL="36900" indent="0">
              <a:buNone/>
            </a:pPr>
            <a:r>
              <a:rPr lang="en-US" dirty="0"/>
              <a:t>Login page functionality is accessible by admins, staff, and students with their respective usernames and passwords. If the entered username or password is incorrect, the user cannot log in.</a:t>
            </a:r>
          </a:p>
          <a:p>
            <a:pPr marL="36900" indent="0">
              <a:buNone/>
            </a:pPr>
            <a:endParaRPr lang="en-IN" dirty="0"/>
          </a:p>
        </p:txBody>
      </p:sp>
      <p:pic>
        <p:nvPicPr>
          <p:cNvPr id="4" name="Picture 3" descr="A screenshot of a computer&#10;&#10;Description automatically generated">
            <a:extLst>
              <a:ext uri="{FF2B5EF4-FFF2-40B4-BE49-F238E27FC236}">
                <a16:creationId xmlns:a16="http://schemas.microsoft.com/office/drawing/2014/main" id="{F66F24CA-77ED-4492-9132-4E23E0B2F018}"/>
              </a:ext>
            </a:extLst>
          </p:cNvPr>
          <p:cNvPicPr/>
          <p:nvPr/>
        </p:nvPicPr>
        <p:blipFill>
          <a:blip r:embed="rId2"/>
          <a:stretch>
            <a:fillRect/>
          </a:stretch>
        </p:blipFill>
        <p:spPr>
          <a:xfrm>
            <a:off x="874643" y="1696278"/>
            <a:ext cx="10495722" cy="4929809"/>
          </a:xfrm>
          <a:prstGeom prst="rect">
            <a:avLst/>
          </a:prstGeom>
        </p:spPr>
      </p:pic>
    </p:spTree>
    <p:extLst>
      <p:ext uri="{BB962C8B-B14F-4D97-AF65-F5344CB8AC3E}">
        <p14:creationId xmlns:p14="http://schemas.microsoft.com/office/powerpoint/2010/main" val="2199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35A82D07-7540-4862-8CAB-1F49927F7C8A}"/>
              </a:ext>
            </a:extLst>
          </p:cNvPr>
          <p:cNvPicPr>
            <a:picLocks noGrp="1"/>
          </p:cNvPicPr>
          <p:nvPr>
            <p:ph idx="1"/>
          </p:nvPr>
        </p:nvPicPr>
        <p:blipFill>
          <a:blip r:embed="rId2"/>
          <a:stretch>
            <a:fillRect/>
          </a:stretch>
        </p:blipFill>
        <p:spPr>
          <a:xfrm>
            <a:off x="542925" y="462532"/>
            <a:ext cx="11145838" cy="5847211"/>
          </a:xfrm>
          <a:prstGeom prst="rect">
            <a:avLst/>
          </a:prstGeom>
        </p:spPr>
      </p:pic>
    </p:spTree>
    <p:extLst>
      <p:ext uri="{BB962C8B-B14F-4D97-AF65-F5344CB8AC3E}">
        <p14:creationId xmlns:p14="http://schemas.microsoft.com/office/powerpoint/2010/main" val="4333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FF38E4D-76DD-4E9D-AA25-AA1CA14DAD1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5523"/>
          <a:stretch/>
        </p:blipFill>
        <p:spPr bwMode="auto">
          <a:xfrm>
            <a:off x="542925" y="424504"/>
            <a:ext cx="11145838" cy="59232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625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8E79D249-F7E8-4D17-BB75-D2090EFD8543}"/>
              </a:ext>
            </a:extLst>
          </p:cNvPr>
          <p:cNvPicPr>
            <a:picLocks noGrp="1"/>
          </p:cNvPicPr>
          <p:nvPr>
            <p:ph idx="1"/>
          </p:nvPr>
        </p:nvPicPr>
        <p:blipFill>
          <a:blip r:embed="rId2"/>
          <a:stretch>
            <a:fillRect/>
          </a:stretch>
        </p:blipFill>
        <p:spPr>
          <a:xfrm>
            <a:off x="528882" y="980661"/>
            <a:ext cx="11134235" cy="5463002"/>
          </a:xfrm>
          <a:prstGeom prst="rect">
            <a:avLst/>
          </a:prstGeom>
        </p:spPr>
      </p:pic>
      <p:sp>
        <p:nvSpPr>
          <p:cNvPr id="4" name="TextBox 3">
            <a:extLst>
              <a:ext uri="{FF2B5EF4-FFF2-40B4-BE49-F238E27FC236}">
                <a16:creationId xmlns:a16="http://schemas.microsoft.com/office/drawing/2014/main" id="{3A5E2A87-75EF-4283-9D2B-BC38D0EB9B6B}"/>
              </a:ext>
            </a:extLst>
          </p:cNvPr>
          <p:cNvSpPr txBox="1"/>
          <p:nvPr/>
        </p:nvSpPr>
        <p:spPr>
          <a:xfrm>
            <a:off x="528881" y="414337"/>
            <a:ext cx="11134234" cy="400110"/>
          </a:xfrm>
          <a:prstGeom prst="rect">
            <a:avLst/>
          </a:prstGeom>
          <a:noFill/>
        </p:spPr>
        <p:txBody>
          <a:bodyPr wrap="square" rtlCol="0">
            <a:spAutoFit/>
          </a:bodyPr>
          <a:lstStyle/>
          <a:p>
            <a:r>
              <a:rPr lang="en-US" sz="2000" b="1" dirty="0"/>
              <a:t>Registration Page:</a:t>
            </a:r>
            <a:endParaRPr lang="en-IN" sz="2000" b="1" dirty="0"/>
          </a:p>
        </p:txBody>
      </p:sp>
    </p:spTree>
    <p:extLst>
      <p:ext uri="{BB962C8B-B14F-4D97-AF65-F5344CB8AC3E}">
        <p14:creationId xmlns:p14="http://schemas.microsoft.com/office/powerpoint/2010/main" val="284821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10BCAC98-86C9-4719-A8FE-517A9482C200}"/>
              </a:ext>
            </a:extLst>
          </p:cNvPr>
          <p:cNvPicPr>
            <a:picLocks noGrp="1"/>
          </p:cNvPicPr>
          <p:nvPr>
            <p:ph idx="1"/>
          </p:nvPr>
        </p:nvPicPr>
        <p:blipFill>
          <a:blip r:embed="rId2"/>
          <a:stretch>
            <a:fillRect/>
          </a:stretch>
        </p:blipFill>
        <p:spPr>
          <a:xfrm>
            <a:off x="523875" y="914400"/>
            <a:ext cx="11144250" cy="5502298"/>
          </a:xfrm>
          <a:prstGeom prst="rect">
            <a:avLst/>
          </a:prstGeom>
        </p:spPr>
      </p:pic>
      <p:sp>
        <p:nvSpPr>
          <p:cNvPr id="4" name="TextBox 3">
            <a:extLst>
              <a:ext uri="{FF2B5EF4-FFF2-40B4-BE49-F238E27FC236}">
                <a16:creationId xmlns:a16="http://schemas.microsoft.com/office/drawing/2014/main" id="{0E464607-A87B-4951-8DEA-B1B62662D5D8}"/>
              </a:ext>
            </a:extLst>
          </p:cNvPr>
          <p:cNvSpPr txBox="1"/>
          <p:nvPr/>
        </p:nvSpPr>
        <p:spPr>
          <a:xfrm>
            <a:off x="523875" y="441302"/>
            <a:ext cx="11144249" cy="400110"/>
          </a:xfrm>
          <a:prstGeom prst="rect">
            <a:avLst/>
          </a:prstGeom>
          <a:noFill/>
        </p:spPr>
        <p:txBody>
          <a:bodyPr wrap="square" rtlCol="0">
            <a:spAutoFit/>
          </a:bodyPr>
          <a:lstStyle/>
          <a:p>
            <a:r>
              <a:rPr lang="en-US" sz="2000" b="1" dirty="0"/>
              <a:t>Modify the data:</a:t>
            </a:r>
            <a:endParaRPr lang="en-IN" sz="2000" b="1" dirty="0"/>
          </a:p>
        </p:txBody>
      </p:sp>
    </p:spTree>
    <p:extLst>
      <p:ext uri="{BB962C8B-B14F-4D97-AF65-F5344CB8AC3E}">
        <p14:creationId xmlns:p14="http://schemas.microsoft.com/office/powerpoint/2010/main" val="77762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FC57FBA0-2E40-44A8-905C-5D5D1BB7D44C}"/>
              </a:ext>
            </a:extLst>
          </p:cNvPr>
          <p:cNvPicPr>
            <a:picLocks noGrp="1"/>
          </p:cNvPicPr>
          <p:nvPr>
            <p:ph idx="1"/>
          </p:nvPr>
        </p:nvPicPr>
        <p:blipFill>
          <a:blip r:embed="rId2"/>
          <a:stretch>
            <a:fillRect/>
          </a:stretch>
        </p:blipFill>
        <p:spPr>
          <a:xfrm>
            <a:off x="523875" y="1152939"/>
            <a:ext cx="11144250" cy="5170630"/>
          </a:xfrm>
          <a:prstGeom prst="rect">
            <a:avLst/>
          </a:prstGeom>
        </p:spPr>
      </p:pic>
      <p:sp>
        <p:nvSpPr>
          <p:cNvPr id="4" name="TextBox 3">
            <a:extLst>
              <a:ext uri="{FF2B5EF4-FFF2-40B4-BE49-F238E27FC236}">
                <a16:creationId xmlns:a16="http://schemas.microsoft.com/office/drawing/2014/main" id="{F35E02B8-2687-46C0-8F77-A4BD680B2184}"/>
              </a:ext>
            </a:extLst>
          </p:cNvPr>
          <p:cNvSpPr txBox="1"/>
          <p:nvPr/>
        </p:nvSpPr>
        <p:spPr>
          <a:xfrm>
            <a:off x="523875" y="636104"/>
            <a:ext cx="11144250" cy="400110"/>
          </a:xfrm>
          <a:prstGeom prst="rect">
            <a:avLst/>
          </a:prstGeom>
          <a:noFill/>
        </p:spPr>
        <p:txBody>
          <a:bodyPr wrap="square" rtlCol="0">
            <a:spAutoFit/>
          </a:bodyPr>
          <a:lstStyle/>
          <a:p>
            <a:r>
              <a:rPr lang="en-US" sz="2000" b="1" dirty="0"/>
              <a:t>List of Students:</a:t>
            </a:r>
            <a:endParaRPr lang="en-IN" sz="2000" b="1" dirty="0"/>
          </a:p>
        </p:txBody>
      </p:sp>
    </p:spTree>
    <p:extLst>
      <p:ext uri="{BB962C8B-B14F-4D97-AF65-F5344CB8AC3E}">
        <p14:creationId xmlns:p14="http://schemas.microsoft.com/office/powerpoint/2010/main" val="189923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2AC043-3CAA-4F89-B520-AC4039E79593}"/>
              </a:ext>
            </a:extLst>
          </p:cNvPr>
          <p:cNvSpPr>
            <a:spLocks noGrp="1"/>
          </p:cNvSpPr>
          <p:nvPr>
            <p:ph idx="1"/>
          </p:nvPr>
        </p:nvSpPr>
        <p:spPr>
          <a:xfrm>
            <a:off x="543339" y="371061"/>
            <a:ext cx="11145078" cy="6029739"/>
          </a:xfrm>
        </p:spPr>
        <p:txBody>
          <a:bodyPr/>
          <a:lstStyle/>
          <a:p>
            <a:pPr marL="36900" indent="0">
              <a:buNone/>
            </a:pPr>
            <a:r>
              <a:rPr lang="en-US" sz="1800" dirty="0">
                <a:effectLst/>
                <a:latin typeface="Calibri" panose="020F0502020204030204" pitchFamily="34" charset="0"/>
                <a:ea typeface="Times New Roman" panose="02020603050405020304" pitchFamily="18" charset="0"/>
              </a:rPr>
              <a:t>Examples of  Testing    data   inputs   &amp;  operations :</a:t>
            </a:r>
          </a:p>
          <a:p>
            <a:pPr marL="36900" indent="0">
              <a:buNone/>
            </a:pPr>
            <a:r>
              <a:rPr lang="en-US" sz="1800" dirty="0">
                <a:effectLst/>
                <a:latin typeface="Calibri" panose="020F0502020204030204" pitchFamily="34" charset="0"/>
                <a:ea typeface="Times New Roman" panose="02020603050405020304" pitchFamily="18" charset="0"/>
              </a:rPr>
              <a:t>1. Login Page :</a:t>
            </a:r>
          </a:p>
          <a:p>
            <a:pPr marL="36900" indent="0">
              <a:buNone/>
            </a:pPr>
            <a:endParaRPr lang="en-US" sz="1800" dirty="0">
              <a:effectLst/>
              <a:latin typeface="Calibri" panose="020F0502020204030204" pitchFamily="34" charset="0"/>
              <a:ea typeface="Times New Roman" panose="02020603050405020304" pitchFamily="18" charset="0"/>
            </a:endParaRPr>
          </a:p>
          <a:p>
            <a:pPr marL="36900" indent="0">
              <a:buNone/>
            </a:pPr>
            <a:endParaRPr lang="en-IN" dirty="0"/>
          </a:p>
        </p:txBody>
      </p:sp>
      <p:graphicFrame>
        <p:nvGraphicFramePr>
          <p:cNvPr id="2" name="Table 1">
            <a:extLst>
              <a:ext uri="{FF2B5EF4-FFF2-40B4-BE49-F238E27FC236}">
                <a16:creationId xmlns:a16="http://schemas.microsoft.com/office/drawing/2014/main" id="{13991450-B93F-47CD-81C6-CB9664AD08D1}"/>
              </a:ext>
            </a:extLst>
          </p:cNvPr>
          <p:cNvGraphicFramePr>
            <a:graphicFrameLocks noGrp="1"/>
          </p:cNvGraphicFramePr>
          <p:nvPr>
            <p:extLst>
              <p:ext uri="{D42A27DB-BD31-4B8C-83A1-F6EECF244321}">
                <p14:modId xmlns:p14="http://schemas.microsoft.com/office/powerpoint/2010/main" val="1745003224"/>
              </p:ext>
            </p:extLst>
          </p:nvPr>
        </p:nvGraphicFramePr>
        <p:xfrm>
          <a:off x="861391" y="1364973"/>
          <a:ext cx="10005393" cy="4883337"/>
        </p:xfrm>
        <a:graphic>
          <a:graphicData uri="http://schemas.openxmlformats.org/drawingml/2006/table">
            <a:tbl>
              <a:tblPr firstRow="1">
                <a:tableStyleId>{D27102A9-8310-4765-A935-A1911B00CA55}</a:tableStyleId>
              </a:tblPr>
              <a:tblGrid>
                <a:gridCol w="1667062">
                  <a:extLst>
                    <a:ext uri="{9D8B030D-6E8A-4147-A177-3AD203B41FA5}">
                      <a16:colId xmlns:a16="http://schemas.microsoft.com/office/drawing/2014/main" val="4234671053"/>
                    </a:ext>
                  </a:extLst>
                </a:gridCol>
                <a:gridCol w="1667062">
                  <a:extLst>
                    <a:ext uri="{9D8B030D-6E8A-4147-A177-3AD203B41FA5}">
                      <a16:colId xmlns:a16="http://schemas.microsoft.com/office/drawing/2014/main" val="3646035136"/>
                    </a:ext>
                  </a:extLst>
                </a:gridCol>
                <a:gridCol w="1667062">
                  <a:extLst>
                    <a:ext uri="{9D8B030D-6E8A-4147-A177-3AD203B41FA5}">
                      <a16:colId xmlns:a16="http://schemas.microsoft.com/office/drawing/2014/main" val="3317206824"/>
                    </a:ext>
                  </a:extLst>
                </a:gridCol>
                <a:gridCol w="1668069">
                  <a:extLst>
                    <a:ext uri="{9D8B030D-6E8A-4147-A177-3AD203B41FA5}">
                      <a16:colId xmlns:a16="http://schemas.microsoft.com/office/drawing/2014/main" val="598160010"/>
                    </a:ext>
                  </a:extLst>
                </a:gridCol>
                <a:gridCol w="1668069">
                  <a:extLst>
                    <a:ext uri="{9D8B030D-6E8A-4147-A177-3AD203B41FA5}">
                      <a16:colId xmlns:a16="http://schemas.microsoft.com/office/drawing/2014/main" val="3428486732"/>
                    </a:ext>
                  </a:extLst>
                </a:gridCol>
                <a:gridCol w="1668069">
                  <a:extLst>
                    <a:ext uri="{9D8B030D-6E8A-4147-A177-3AD203B41FA5}">
                      <a16:colId xmlns:a16="http://schemas.microsoft.com/office/drawing/2014/main" val="3439190431"/>
                    </a:ext>
                  </a:extLst>
                </a:gridCol>
              </a:tblGrid>
              <a:tr h="1050875">
                <a:tc>
                  <a:txBody>
                    <a:bodyPr/>
                    <a:lstStyle/>
                    <a:p>
                      <a:pPr marL="0" marR="0" algn="ctr">
                        <a:lnSpc>
                          <a:spcPct val="115000"/>
                        </a:lnSpc>
                        <a:spcBef>
                          <a:spcPts val="0"/>
                        </a:spcBef>
                        <a:spcAft>
                          <a:spcPts val="0"/>
                        </a:spcAft>
                      </a:pPr>
                      <a:r>
                        <a:rPr lang="en-IN" sz="1800">
                          <a:effectLst/>
                        </a:rPr>
                        <a:t>No.</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Input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Description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Expected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Actual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Result</a:t>
                      </a:r>
                    </a:p>
                    <a:p>
                      <a:pPr marL="0" marR="0">
                        <a:lnSpc>
                          <a:spcPct val="115000"/>
                        </a:lnSpc>
                        <a:spcBef>
                          <a:spcPts val="0"/>
                        </a:spcBef>
                        <a:spcAft>
                          <a:spcPts val="1000"/>
                        </a:spcAft>
                      </a:pPr>
                      <a:r>
                        <a:rPr lang="en-IN" sz="1800">
                          <a:effectLst/>
                        </a:rPr>
                        <a:t>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91579019"/>
                  </a:ext>
                </a:extLst>
              </a:tr>
              <a:tr h="508464">
                <a:tc>
                  <a:txBody>
                    <a:bodyPr/>
                    <a:lstStyle/>
                    <a:p>
                      <a:pPr marL="0" marR="0">
                        <a:lnSpc>
                          <a:spcPct val="115000"/>
                        </a:lnSpc>
                        <a:spcBef>
                          <a:spcPts val="0"/>
                        </a:spcBef>
                        <a:spcAft>
                          <a:spcPts val="0"/>
                        </a:spcAft>
                      </a:pPr>
                      <a:r>
                        <a:rPr lang="en-IN" sz="1800">
                          <a:effectLst/>
                        </a:rPr>
                        <a:t>1</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Empty email</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No input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9636378"/>
                  </a:ext>
                </a:extLst>
              </a:tr>
              <a:tr h="508464">
                <a:tc>
                  <a:txBody>
                    <a:bodyPr/>
                    <a:lstStyle/>
                    <a:p>
                      <a:pPr marL="0" marR="0">
                        <a:lnSpc>
                          <a:spcPct val="115000"/>
                        </a:lnSpc>
                        <a:spcBef>
                          <a:spcPts val="0"/>
                        </a:spcBef>
                        <a:spcAft>
                          <a:spcPts val="0"/>
                        </a:spcAft>
                      </a:pPr>
                      <a:r>
                        <a:rPr lang="en-IN" sz="1800">
                          <a:effectLst/>
                        </a:rPr>
                        <a:t>2</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a:effectLst/>
                        </a:rPr>
                        <a:t>Empty password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a:effectLst/>
                        </a:rPr>
                        <a:t>No input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77609525"/>
                  </a:ext>
                </a:extLst>
              </a:tr>
              <a:tr h="1050875">
                <a:tc>
                  <a:txBody>
                    <a:bodyPr/>
                    <a:lstStyle/>
                    <a:p>
                      <a:pPr marL="0" marR="0">
                        <a:lnSpc>
                          <a:spcPct val="115000"/>
                        </a:lnSpc>
                        <a:spcBef>
                          <a:spcPts val="0"/>
                        </a:spcBef>
                        <a:spcAft>
                          <a:spcPts val="0"/>
                        </a:spcAft>
                      </a:pPr>
                      <a:r>
                        <a:rPr lang="en-IN" sz="1800">
                          <a:effectLst/>
                        </a:rPr>
                        <a:t>3</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Wrong email</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Wrong email inputted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Login failed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08386446"/>
                  </a:ext>
                </a:extLst>
              </a:tr>
              <a:tr h="1050875">
                <a:tc>
                  <a:txBody>
                    <a:bodyPr/>
                    <a:lstStyle/>
                    <a:p>
                      <a:pPr marL="0" marR="0">
                        <a:lnSpc>
                          <a:spcPct val="115000"/>
                        </a:lnSpc>
                        <a:spcBef>
                          <a:spcPts val="0"/>
                        </a:spcBef>
                        <a:spcAft>
                          <a:spcPts val="0"/>
                        </a:spcAft>
                      </a:pPr>
                      <a:r>
                        <a:rPr lang="en-IN" sz="1800">
                          <a:effectLst/>
                        </a:rPr>
                        <a:t>4</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Wrong password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Wrong password  inputted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failed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Login failed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26824648"/>
                  </a:ext>
                </a:extLst>
              </a:tr>
              <a:tr h="508464">
                <a:tc>
                  <a:txBody>
                    <a:bodyPr/>
                    <a:lstStyle/>
                    <a:p>
                      <a:pPr marL="0" marR="0">
                        <a:lnSpc>
                          <a:spcPct val="115000"/>
                        </a:lnSpc>
                        <a:spcBef>
                          <a:spcPts val="0"/>
                        </a:spcBef>
                        <a:spcAft>
                          <a:spcPts val="0"/>
                        </a:spcAft>
                      </a:pPr>
                      <a:r>
                        <a:rPr lang="en-IN" sz="1800">
                          <a:effectLst/>
                        </a:rPr>
                        <a:t>5</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Valid data</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Valid data entered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done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Login done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PASS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78350826"/>
                  </a:ext>
                </a:extLst>
              </a:tr>
            </a:tbl>
          </a:graphicData>
        </a:graphic>
      </p:graphicFrame>
    </p:spTree>
    <p:extLst>
      <p:ext uri="{BB962C8B-B14F-4D97-AF65-F5344CB8AC3E}">
        <p14:creationId xmlns:p14="http://schemas.microsoft.com/office/powerpoint/2010/main" val="153749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2AC043-3CAA-4F89-B520-AC4039E79593}"/>
              </a:ext>
            </a:extLst>
          </p:cNvPr>
          <p:cNvSpPr>
            <a:spLocks noGrp="1"/>
          </p:cNvSpPr>
          <p:nvPr>
            <p:ph idx="1"/>
          </p:nvPr>
        </p:nvSpPr>
        <p:spPr>
          <a:xfrm>
            <a:off x="523461" y="414130"/>
            <a:ext cx="11145078" cy="6029739"/>
          </a:xfrm>
        </p:spPr>
        <p:txBody>
          <a:bodyPr/>
          <a:lstStyle/>
          <a:p>
            <a:pPr marL="36900" indent="0">
              <a:buNone/>
            </a:pPr>
            <a:r>
              <a:rPr lang="en-US" dirty="0"/>
              <a:t>2. New User Page for Staff :</a:t>
            </a:r>
          </a:p>
          <a:p>
            <a:pPr marL="36900" indent="0">
              <a:buNone/>
            </a:pPr>
            <a:endParaRPr lang="en-IN" dirty="0"/>
          </a:p>
        </p:txBody>
      </p:sp>
      <p:graphicFrame>
        <p:nvGraphicFramePr>
          <p:cNvPr id="8" name="Table 7">
            <a:extLst>
              <a:ext uri="{FF2B5EF4-FFF2-40B4-BE49-F238E27FC236}">
                <a16:creationId xmlns:a16="http://schemas.microsoft.com/office/drawing/2014/main" id="{05FDB44F-7FCC-4AD7-A715-54504AC02B21}"/>
              </a:ext>
            </a:extLst>
          </p:cNvPr>
          <p:cNvGraphicFramePr>
            <a:graphicFrameLocks noGrp="1"/>
          </p:cNvGraphicFramePr>
          <p:nvPr>
            <p:extLst>
              <p:ext uri="{D42A27DB-BD31-4B8C-83A1-F6EECF244321}">
                <p14:modId xmlns:p14="http://schemas.microsoft.com/office/powerpoint/2010/main" val="2830558952"/>
              </p:ext>
            </p:extLst>
          </p:nvPr>
        </p:nvGraphicFramePr>
        <p:xfrm>
          <a:off x="887896" y="1086678"/>
          <a:ext cx="9952383" cy="4996064"/>
        </p:xfrm>
        <a:graphic>
          <a:graphicData uri="http://schemas.openxmlformats.org/drawingml/2006/table">
            <a:tbl>
              <a:tblPr firstRow="1">
                <a:tableStyleId>{D27102A9-8310-4765-A935-A1911B00CA55}</a:tableStyleId>
              </a:tblPr>
              <a:tblGrid>
                <a:gridCol w="1658293">
                  <a:extLst>
                    <a:ext uri="{9D8B030D-6E8A-4147-A177-3AD203B41FA5}">
                      <a16:colId xmlns:a16="http://schemas.microsoft.com/office/drawing/2014/main" val="379712489"/>
                    </a:ext>
                  </a:extLst>
                </a:gridCol>
                <a:gridCol w="1658293">
                  <a:extLst>
                    <a:ext uri="{9D8B030D-6E8A-4147-A177-3AD203B41FA5}">
                      <a16:colId xmlns:a16="http://schemas.microsoft.com/office/drawing/2014/main" val="2114671557"/>
                    </a:ext>
                  </a:extLst>
                </a:gridCol>
                <a:gridCol w="1658293">
                  <a:extLst>
                    <a:ext uri="{9D8B030D-6E8A-4147-A177-3AD203B41FA5}">
                      <a16:colId xmlns:a16="http://schemas.microsoft.com/office/drawing/2014/main" val="2516677415"/>
                    </a:ext>
                  </a:extLst>
                </a:gridCol>
                <a:gridCol w="1659168">
                  <a:extLst>
                    <a:ext uri="{9D8B030D-6E8A-4147-A177-3AD203B41FA5}">
                      <a16:colId xmlns:a16="http://schemas.microsoft.com/office/drawing/2014/main" val="1585076537"/>
                    </a:ext>
                  </a:extLst>
                </a:gridCol>
                <a:gridCol w="1659168">
                  <a:extLst>
                    <a:ext uri="{9D8B030D-6E8A-4147-A177-3AD203B41FA5}">
                      <a16:colId xmlns:a16="http://schemas.microsoft.com/office/drawing/2014/main" val="3083573563"/>
                    </a:ext>
                  </a:extLst>
                </a:gridCol>
                <a:gridCol w="1659168">
                  <a:extLst>
                    <a:ext uri="{9D8B030D-6E8A-4147-A177-3AD203B41FA5}">
                      <a16:colId xmlns:a16="http://schemas.microsoft.com/office/drawing/2014/main" val="3042547272"/>
                    </a:ext>
                  </a:extLst>
                </a:gridCol>
              </a:tblGrid>
              <a:tr h="734048">
                <a:tc>
                  <a:txBody>
                    <a:bodyPr/>
                    <a:lstStyle/>
                    <a:p>
                      <a:pPr marL="0" marR="0">
                        <a:lnSpc>
                          <a:spcPct val="115000"/>
                        </a:lnSpc>
                        <a:spcBef>
                          <a:spcPts val="0"/>
                        </a:spcBef>
                        <a:spcAft>
                          <a:spcPts val="0"/>
                        </a:spcAft>
                      </a:pPr>
                      <a:r>
                        <a:rPr lang="en-IN" sz="1800">
                          <a:effectLst/>
                        </a:rPr>
                        <a:t>No.</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Input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Description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Expected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Actual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Result</a:t>
                      </a:r>
                    </a:p>
                    <a:p>
                      <a:pPr marL="0" marR="0">
                        <a:lnSpc>
                          <a:spcPct val="115000"/>
                        </a:lnSpc>
                        <a:spcBef>
                          <a:spcPts val="0"/>
                        </a:spcBef>
                        <a:spcAft>
                          <a:spcPts val="1000"/>
                        </a:spcAft>
                      </a:pPr>
                      <a:r>
                        <a:rPr lang="en-IN" sz="1800">
                          <a:effectLst/>
                        </a:rPr>
                        <a:t>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26521441"/>
                  </a:ext>
                </a:extLst>
              </a:tr>
              <a:tr h="355168">
                <a:tc>
                  <a:txBody>
                    <a:bodyPr/>
                    <a:lstStyle/>
                    <a:p>
                      <a:pPr marL="0" marR="0">
                        <a:lnSpc>
                          <a:spcPct val="115000"/>
                        </a:lnSpc>
                        <a:spcBef>
                          <a:spcPts val="0"/>
                        </a:spcBef>
                        <a:spcAft>
                          <a:spcPts val="0"/>
                        </a:spcAft>
                      </a:pPr>
                      <a:r>
                        <a:rPr lang="en-IN" sz="1800" dirty="0">
                          <a:effectLst/>
                        </a:rPr>
                        <a:t>1</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Id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40884572"/>
                  </a:ext>
                </a:extLst>
              </a:tr>
              <a:tr h="355168">
                <a:tc>
                  <a:txBody>
                    <a:bodyPr/>
                    <a:lstStyle/>
                    <a:p>
                      <a:pPr marL="0" marR="0">
                        <a:lnSpc>
                          <a:spcPct val="115000"/>
                        </a:lnSpc>
                        <a:spcBef>
                          <a:spcPts val="0"/>
                        </a:spcBef>
                        <a:spcAft>
                          <a:spcPts val="0"/>
                        </a:spcAft>
                      </a:pPr>
                      <a:r>
                        <a:rPr lang="en-IN" sz="1800">
                          <a:effectLst/>
                        </a:rPr>
                        <a:t>2</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Fname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21762225"/>
                  </a:ext>
                </a:extLst>
              </a:tr>
              <a:tr h="355168">
                <a:tc>
                  <a:txBody>
                    <a:bodyPr/>
                    <a:lstStyle/>
                    <a:p>
                      <a:pPr marL="0" marR="0">
                        <a:lnSpc>
                          <a:spcPct val="115000"/>
                        </a:lnSpc>
                        <a:spcBef>
                          <a:spcPts val="0"/>
                        </a:spcBef>
                        <a:spcAft>
                          <a:spcPts val="0"/>
                        </a:spcAft>
                      </a:pPr>
                      <a:r>
                        <a:rPr lang="en-IN" sz="1800">
                          <a:effectLst/>
                        </a:rPr>
                        <a:t>3</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Lname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1764605"/>
                  </a:ext>
                </a:extLst>
              </a:tr>
              <a:tr h="355168">
                <a:tc>
                  <a:txBody>
                    <a:bodyPr/>
                    <a:lstStyle/>
                    <a:p>
                      <a:pPr marL="0" marR="0">
                        <a:lnSpc>
                          <a:spcPct val="115000"/>
                        </a:lnSpc>
                        <a:spcBef>
                          <a:spcPts val="0"/>
                        </a:spcBef>
                        <a:spcAft>
                          <a:spcPts val="0"/>
                        </a:spcAft>
                      </a:pPr>
                      <a:r>
                        <a:rPr lang="en-IN" sz="1800">
                          <a:effectLst/>
                        </a:rPr>
                        <a:t>4</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Bdate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a:effectLst/>
                        </a:rPr>
                        <a:t>Blank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996468478"/>
                  </a:ext>
                </a:extLst>
              </a:tr>
              <a:tr h="355168">
                <a:tc>
                  <a:txBody>
                    <a:bodyPr/>
                    <a:lstStyle/>
                    <a:p>
                      <a:pPr marL="0" marR="0">
                        <a:lnSpc>
                          <a:spcPct val="115000"/>
                        </a:lnSpc>
                        <a:spcBef>
                          <a:spcPts val="0"/>
                        </a:spcBef>
                        <a:spcAft>
                          <a:spcPts val="0"/>
                        </a:spcAft>
                      </a:pPr>
                      <a:r>
                        <a:rPr lang="en-IN" sz="1800">
                          <a:effectLst/>
                        </a:rPr>
                        <a:t>5</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Age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18166543"/>
                  </a:ext>
                </a:extLst>
              </a:tr>
              <a:tr h="355168">
                <a:tc>
                  <a:txBody>
                    <a:bodyPr/>
                    <a:lstStyle/>
                    <a:p>
                      <a:pPr marL="0" marR="0">
                        <a:lnSpc>
                          <a:spcPct val="115000"/>
                        </a:lnSpc>
                        <a:spcBef>
                          <a:spcPts val="0"/>
                        </a:spcBef>
                        <a:spcAft>
                          <a:spcPts val="0"/>
                        </a:spcAft>
                      </a:pPr>
                      <a:r>
                        <a:rPr lang="en-IN" sz="1800">
                          <a:effectLst/>
                        </a:rPr>
                        <a:t>6</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Mnumber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6799564"/>
                  </a:ext>
                </a:extLst>
              </a:tr>
              <a:tr h="355168">
                <a:tc>
                  <a:txBody>
                    <a:bodyPr/>
                    <a:lstStyle/>
                    <a:p>
                      <a:pPr marL="0" marR="0">
                        <a:lnSpc>
                          <a:spcPct val="115000"/>
                        </a:lnSpc>
                        <a:spcBef>
                          <a:spcPts val="0"/>
                        </a:spcBef>
                        <a:spcAft>
                          <a:spcPts val="0"/>
                        </a:spcAft>
                      </a:pPr>
                      <a:r>
                        <a:rPr lang="en-IN" sz="1800">
                          <a:effectLst/>
                        </a:rPr>
                        <a:t>7</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Mail</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89604893"/>
                  </a:ext>
                </a:extLst>
              </a:tr>
              <a:tr h="355168">
                <a:tc>
                  <a:txBody>
                    <a:bodyPr/>
                    <a:lstStyle/>
                    <a:p>
                      <a:pPr marL="0" marR="0">
                        <a:lnSpc>
                          <a:spcPct val="115000"/>
                        </a:lnSpc>
                        <a:spcBef>
                          <a:spcPts val="0"/>
                        </a:spcBef>
                        <a:spcAft>
                          <a:spcPts val="0"/>
                        </a:spcAft>
                      </a:pPr>
                      <a:r>
                        <a:rPr lang="en-IN" sz="1800">
                          <a:effectLst/>
                        </a:rPr>
                        <a:t>8</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Qualification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9966715"/>
                  </a:ext>
                </a:extLst>
              </a:tr>
              <a:tr h="355168">
                <a:tc>
                  <a:txBody>
                    <a:bodyPr/>
                    <a:lstStyle/>
                    <a:p>
                      <a:pPr marL="0" marR="0">
                        <a:lnSpc>
                          <a:spcPct val="115000"/>
                        </a:lnSpc>
                        <a:spcBef>
                          <a:spcPts val="0"/>
                        </a:spcBef>
                        <a:spcAft>
                          <a:spcPts val="0"/>
                        </a:spcAft>
                      </a:pPr>
                      <a:r>
                        <a:rPr lang="en-IN" sz="1800">
                          <a:effectLst/>
                        </a:rPr>
                        <a:t>9</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Field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75890807"/>
                  </a:ext>
                </a:extLst>
              </a:tr>
              <a:tr h="355168">
                <a:tc>
                  <a:txBody>
                    <a:bodyPr/>
                    <a:lstStyle/>
                    <a:p>
                      <a:pPr marL="0" marR="0">
                        <a:lnSpc>
                          <a:spcPct val="115000"/>
                        </a:lnSpc>
                        <a:spcBef>
                          <a:spcPts val="0"/>
                        </a:spcBef>
                        <a:spcAft>
                          <a:spcPts val="0"/>
                        </a:spcAft>
                      </a:pPr>
                      <a:r>
                        <a:rPr lang="en-IN" sz="1800">
                          <a:effectLst/>
                        </a:rPr>
                        <a:t>10</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Subject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Can’t  submit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890832694"/>
                  </a:ext>
                </a:extLst>
              </a:tr>
              <a:tr h="355168">
                <a:tc>
                  <a:txBody>
                    <a:bodyPr/>
                    <a:lstStyle/>
                    <a:p>
                      <a:pPr marL="0" marR="0">
                        <a:lnSpc>
                          <a:spcPct val="115000"/>
                        </a:lnSpc>
                        <a:spcBef>
                          <a:spcPts val="0"/>
                        </a:spcBef>
                        <a:spcAft>
                          <a:spcPts val="0"/>
                        </a:spcAft>
                      </a:pPr>
                      <a:r>
                        <a:rPr lang="en-IN" sz="1800">
                          <a:effectLst/>
                        </a:rPr>
                        <a:t>11</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Address</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4192447"/>
                  </a:ext>
                </a:extLst>
              </a:tr>
              <a:tr h="355168">
                <a:tc>
                  <a:txBody>
                    <a:bodyPr/>
                    <a:lstStyle/>
                    <a:p>
                      <a:pPr marL="0" marR="0">
                        <a:lnSpc>
                          <a:spcPct val="115000"/>
                        </a:lnSpc>
                        <a:spcBef>
                          <a:spcPts val="0"/>
                        </a:spcBef>
                        <a:spcAft>
                          <a:spcPts val="0"/>
                        </a:spcAft>
                      </a:pPr>
                      <a:r>
                        <a:rPr lang="en-IN" sz="1800">
                          <a:effectLst/>
                        </a:rPr>
                        <a:t>12</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Password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Can’t  submit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15994163"/>
                  </a:ext>
                </a:extLst>
              </a:tr>
            </a:tbl>
          </a:graphicData>
        </a:graphic>
      </p:graphicFrame>
    </p:spTree>
    <p:extLst>
      <p:ext uri="{BB962C8B-B14F-4D97-AF65-F5344CB8AC3E}">
        <p14:creationId xmlns:p14="http://schemas.microsoft.com/office/powerpoint/2010/main" val="210562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2AC043-3CAA-4F89-B520-AC4039E79593}"/>
              </a:ext>
            </a:extLst>
          </p:cNvPr>
          <p:cNvSpPr>
            <a:spLocks noGrp="1"/>
          </p:cNvSpPr>
          <p:nvPr>
            <p:ph idx="1"/>
          </p:nvPr>
        </p:nvSpPr>
        <p:spPr>
          <a:xfrm>
            <a:off x="543339" y="357809"/>
            <a:ext cx="11145078" cy="6029739"/>
          </a:xfrm>
        </p:spPr>
        <p:txBody>
          <a:bodyPr/>
          <a:lstStyle/>
          <a:p>
            <a:pPr marL="36900" indent="0">
              <a:buNone/>
            </a:pPr>
            <a:r>
              <a:rPr lang="en-US" dirty="0"/>
              <a:t>3. Edit Page for staff:</a:t>
            </a:r>
          </a:p>
          <a:p>
            <a:pPr marL="36900" indent="0">
              <a:buNone/>
            </a:pPr>
            <a:endParaRPr lang="en-IN" dirty="0"/>
          </a:p>
        </p:txBody>
      </p:sp>
      <p:graphicFrame>
        <p:nvGraphicFramePr>
          <p:cNvPr id="3" name="Table 2">
            <a:extLst>
              <a:ext uri="{FF2B5EF4-FFF2-40B4-BE49-F238E27FC236}">
                <a16:creationId xmlns:a16="http://schemas.microsoft.com/office/drawing/2014/main" id="{5FC59547-3092-42D0-B91C-0BC67D8FF382}"/>
              </a:ext>
            </a:extLst>
          </p:cNvPr>
          <p:cNvGraphicFramePr>
            <a:graphicFrameLocks noGrp="1"/>
          </p:cNvGraphicFramePr>
          <p:nvPr>
            <p:extLst>
              <p:ext uri="{D42A27DB-BD31-4B8C-83A1-F6EECF244321}">
                <p14:modId xmlns:p14="http://schemas.microsoft.com/office/powerpoint/2010/main" val="2115298519"/>
              </p:ext>
            </p:extLst>
          </p:nvPr>
        </p:nvGraphicFramePr>
        <p:xfrm>
          <a:off x="795130" y="927653"/>
          <a:ext cx="10270437" cy="5141838"/>
        </p:xfrm>
        <a:graphic>
          <a:graphicData uri="http://schemas.openxmlformats.org/drawingml/2006/table">
            <a:tbl>
              <a:tblPr firstRow="1">
                <a:tableStyleId>{D27102A9-8310-4765-A935-A1911B00CA55}</a:tableStyleId>
              </a:tblPr>
              <a:tblGrid>
                <a:gridCol w="1711288">
                  <a:extLst>
                    <a:ext uri="{9D8B030D-6E8A-4147-A177-3AD203B41FA5}">
                      <a16:colId xmlns:a16="http://schemas.microsoft.com/office/drawing/2014/main" val="716431133"/>
                    </a:ext>
                  </a:extLst>
                </a:gridCol>
                <a:gridCol w="1711288">
                  <a:extLst>
                    <a:ext uri="{9D8B030D-6E8A-4147-A177-3AD203B41FA5}">
                      <a16:colId xmlns:a16="http://schemas.microsoft.com/office/drawing/2014/main" val="278580354"/>
                    </a:ext>
                  </a:extLst>
                </a:gridCol>
                <a:gridCol w="1711288">
                  <a:extLst>
                    <a:ext uri="{9D8B030D-6E8A-4147-A177-3AD203B41FA5}">
                      <a16:colId xmlns:a16="http://schemas.microsoft.com/office/drawing/2014/main" val="258858716"/>
                    </a:ext>
                  </a:extLst>
                </a:gridCol>
                <a:gridCol w="1712191">
                  <a:extLst>
                    <a:ext uri="{9D8B030D-6E8A-4147-A177-3AD203B41FA5}">
                      <a16:colId xmlns:a16="http://schemas.microsoft.com/office/drawing/2014/main" val="4167441603"/>
                    </a:ext>
                  </a:extLst>
                </a:gridCol>
                <a:gridCol w="1712191">
                  <a:extLst>
                    <a:ext uri="{9D8B030D-6E8A-4147-A177-3AD203B41FA5}">
                      <a16:colId xmlns:a16="http://schemas.microsoft.com/office/drawing/2014/main" val="4128562721"/>
                    </a:ext>
                  </a:extLst>
                </a:gridCol>
                <a:gridCol w="1712191">
                  <a:extLst>
                    <a:ext uri="{9D8B030D-6E8A-4147-A177-3AD203B41FA5}">
                      <a16:colId xmlns:a16="http://schemas.microsoft.com/office/drawing/2014/main" val="1585486300"/>
                    </a:ext>
                  </a:extLst>
                </a:gridCol>
              </a:tblGrid>
              <a:tr h="755466">
                <a:tc>
                  <a:txBody>
                    <a:bodyPr/>
                    <a:lstStyle/>
                    <a:p>
                      <a:pPr marL="0" marR="0">
                        <a:lnSpc>
                          <a:spcPct val="115000"/>
                        </a:lnSpc>
                        <a:spcBef>
                          <a:spcPts val="0"/>
                        </a:spcBef>
                        <a:spcAft>
                          <a:spcPts val="0"/>
                        </a:spcAft>
                      </a:pPr>
                      <a:r>
                        <a:rPr lang="en-IN" sz="1800" dirty="0">
                          <a:effectLst/>
                        </a:rPr>
                        <a:t>No.</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Input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Description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Expected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Actual output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Result</a:t>
                      </a:r>
                    </a:p>
                    <a:p>
                      <a:pPr marL="0" marR="0">
                        <a:lnSpc>
                          <a:spcPct val="115000"/>
                        </a:lnSpc>
                        <a:spcBef>
                          <a:spcPts val="0"/>
                        </a:spcBef>
                        <a:spcAft>
                          <a:spcPts val="1000"/>
                        </a:spcAft>
                      </a:pPr>
                      <a:r>
                        <a:rPr lang="en-IN" sz="1800">
                          <a:effectLst/>
                        </a:rPr>
                        <a:t>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04801774"/>
                  </a:ext>
                </a:extLst>
              </a:tr>
              <a:tr h="365531">
                <a:tc>
                  <a:txBody>
                    <a:bodyPr/>
                    <a:lstStyle/>
                    <a:p>
                      <a:pPr marL="0" marR="0">
                        <a:lnSpc>
                          <a:spcPct val="115000"/>
                        </a:lnSpc>
                        <a:spcBef>
                          <a:spcPts val="0"/>
                        </a:spcBef>
                        <a:spcAft>
                          <a:spcPts val="0"/>
                        </a:spcAft>
                      </a:pPr>
                      <a:r>
                        <a:rPr lang="en-IN" sz="1800">
                          <a:effectLst/>
                        </a:rPr>
                        <a:t>1</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Id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81807264"/>
                  </a:ext>
                </a:extLst>
              </a:tr>
              <a:tr h="365531">
                <a:tc>
                  <a:txBody>
                    <a:bodyPr/>
                    <a:lstStyle/>
                    <a:p>
                      <a:pPr marL="0" marR="0">
                        <a:lnSpc>
                          <a:spcPct val="115000"/>
                        </a:lnSpc>
                        <a:spcBef>
                          <a:spcPts val="0"/>
                        </a:spcBef>
                        <a:spcAft>
                          <a:spcPts val="0"/>
                        </a:spcAft>
                      </a:pPr>
                      <a:r>
                        <a:rPr lang="en-IN" sz="1800">
                          <a:effectLst/>
                        </a:rPr>
                        <a:t>2</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err="1">
                          <a:effectLst/>
                        </a:rPr>
                        <a:t>Fname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109002259"/>
                  </a:ext>
                </a:extLst>
              </a:tr>
              <a:tr h="365531">
                <a:tc>
                  <a:txBody>
                    <a:bodyPr/>
                    <a:lstStyle/>
                    <a:p>
                      <a:pPr marL="0" marR="0">
                        <a:lnSpc>
                          <a:spcPct val="115000"/>
                        </a:lnSpc>
                        <a:spcBef>
                          <a:spcPts val="0"/>
                        </a:spcBef>
                        <a:spcAft>
                          <a:spcPts val="0"/>
                        </a:spcAft>
                      </a:pPr>
                      <a:r>
                        <a:rPr lang="en-IN" sz="1800">
                          <a:effectLst/>
                        </a:rPr>
                        <a:t>3</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Lname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86866074"/>
                  </a:ext>
                </a:extLst>
              </a:tr>
              <a:tr h="365531">
                <a:tc>
                  <a:txBody>
                    <a:bodyPr/>
                    <a:lstStyle/>
                    <a:p>
                      <a:pPr marL="0" marR="0">
                        <a:lnSpc>
                          <a:spcPct val="115000"/>
                        </a:lnSpc>
                        <a:spcBef>
                          <a:spcPts val="0"/>
                        </a:spcBef>
                        <a:spcAft>
                          <a:spcPts val="0"/>
                        </a:spcAft>
                      </a:pPr>
                      <a:r>
                        <a:rPr lang="en-IN" sz="1800">
                          <a:effectLst/>
                        </a:rPr>
                        <a:t>4</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Bdate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35085512"/>
                  </a:ext>
                </a:extLst>
              </a:tr>
              <a:tr h="365531">
                <a:tc>
                  <a:txBody>
                    <a:bodyPr/>
                    <a:lstStyle/>
                    <a:p>
                      <a:pPr marL="0" marR="0">
                        <a:lnSpc>
                          <a:spcPct val="115000"/>
                        </a:lnSpc>
                        <a:spcBef>
                          <a:spcPts val="0"/>
                        </a:spcBef>
                        <a:spcAft>
                          <a:spcPts val="0"/>
                        </a:spcAft>
                      </a:pPr>
                      <a:r>
                        <a:rPr lang="en-IN" sz="1800">
                          <a:effectLst/>
                        </a:rPr>
                        <a:t>5</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Age</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31364062"/>
                  </a:ext>
                </a:extLst>
              </a:tr>
              <a:tr h="365531">
                <a:tc>
                  <a:txBody>
                    <a:bodyPr/>
                    <a:lstStyle/>
                    <a:p>
                      <a:pPr marL="0" marR="0">
                        <a:lnSpc>
                          <a:spcPct val="115000"/>
                        </a:lnSpc>
                        <a:spcBef>
                          <a:spcPts val="0"/>
                        </a:spcBef>
                        <a:spcAft>
                          <a:spcPts val="0"/>
                        </a:spcAft>
                      </a:pPr>
                      <a:r>
                        <a:rPr lang="en-IN" sz="1800">
                          <a:effectLst/>
                        </a:rPr>
                        <a:t>6</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Mnumber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44957522"/>
                  </a:ext>
                </a:extLst>
              </a:tr>
              <a:tr h="365531">
                <a:tc>
                  <a:txBody>
                    <a:bodyPr/>
                    <a:lstStyle/>
                    <a:p>
                      <a:pPr marL="0" marR="0">
                        <a:lnSpc>
                          <a:spcPct val="115000"/>
                        </a:lnSpc>
                        <a:spcBef>
                          <a:spcPts val="0"/>
                        </a:spcBef>
                        <a:spcAft>
                          <a:spcPts val="0"/>
                        </a:spcAft>
                      </a:pPr>
                      <a:r>
                        <a:rPr lang="en-IN" sz="1800">
                          <a:effectLst/>
                        </a:rPr>
                        <a:t>7</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Mail</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73928488"/>
                  </a:ext>
                </a:extLst>
              </a:tr>
              <a:tr h="365531">
                <a:tc>
                  <a:txBody>
                    <a:bodyPr/>
                    <a:lstStyle/>
                    <a:p>
                      <a:pPr marL="0" marR="0">
                        <a:lnSpc>
                          <a:spcPct val="115000"/>
                        </a:lnSpc>
                        <a:spcBef>
                          <a:spcPts val="0"/>
                        </a:spcBef>
                        <a:spcAft>
                          <a:spcPts val="0"/>
                        </a:spcAft>
                      </a:pPr>
                      <a:r>
                        <a:rPr lang="en-IN" sz="1800">
                          <a:effectLst/>
                        </a:rPr>
                        <a:t>8</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Qualification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a:effectLst/>
                        </a:rPr>
                        <a:t>Blank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dirty="0">
                          <a:effectLst/>
                        </a:rPr>
                        <a:t>Error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96984576"/>
                  </a:ext>
                </a:extLst>
              </a:tr>
              <a:tr h="365531">
                <a:tc>
                  <a:txBody>
                    <a:bodyPr/>
                    <a:lstStyle/>
                    <a:p>
                      <a:pPr marL="0" marR="0">
                        <a:lnSpc>
                          <a:spcPct val="115000"/>
                        </a:lnSpc>
                        <a:spcBef>
                          <a:spcPts val="0"/>
                        </a:spcBef>
                        <a:spcAft>
                          <a:spcPts val="0"/>
                        </a:spcAft>
                      </a:pPr>
                      <a:r>
                        <a:rPr lang="en-IN" sz="1800">
                          <a:effectLst/>
                        </a:rPr>
                        <a:t>9</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Field</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44957273"/>
                  </a:ext>
                </a:extLst>
              </a:tr>
              <a:tr h="365531">
                <a:tc>
                  <a:txBody>
                    <a:bodyPr/>
                    <a:lstStyle/>
                    <a:p>
                      <a:pPr marL="0" marR="0">
                        <a:lnSpc>
                          <a:spcPct val="115000"/>
                        </a:lnSpc>
                        <a:spcBef>
                          <a:spcPts val="0"/>
                        </a:spcBef>
                        <a:spcAft>
                          <a:spcPts val="0"/>
                        </a:spcAft>
                      </a:pPr>
                      <a:r>
                        <a:rPr lang="en-IN" sz="1800">
                          <a:effectLst/>
                        </a:rPr>
                        <a:t>10</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Subject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28805581"/>
                  </a:ext>
                </a:extLst>
              </a:tr>
              <a:tr h="365531">
                <a:tc>
                  <a:txBody>
                    <a:bodyPr/>
                    <a:lstStyle/>
                    <a:p>
                      <a:pPr marL="0" marR="0">
                        <a:lnSpc>
                          <a:spcPct val="115000"/>
                        </a:lnSpc>
                        <a:spcBef>
                          <a:spcPts val="0"/>
                        </a:spcBef>
                        <a:spcAft>
                          <a:spcPts val="0"/>
                        </a:spcAft>
                      </a:pPr>
                      <a:r>
                        <a:rPr lang="en-IN" sz="1800">
                          <a:effectLst/>
                        </a:rPr>
                        <a:t>11</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Address</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a:effectLst/>
                        </a:rPr>
                        <a:t>Can’t  submit</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68424194"/>
                  </a:ext>
                </a:extLst>
              </a:tr>
              <a:tr h="365531">
                <a:tc>
                  <a:txBody>
                    <a:bodyPr/>
                    <a:lstStyle/>
                    <a:p>
                      <a:pPr marL="0" marR="0">
                        <a:lnSpc>
                          <a:spcPct val="115000"/>
                        </a:lnSpc>
                        <a:spcBef>
                          <a:spcPts val="0"/>
                        </a:spcBef>
                        <a:spcAft>
                          <a:spcPts val="0"/>
                        </a:spcAft>
                      </a:pPr>
                      <a:r>
                        <a:rPr lang="en-IN" sz="1800">
                          <a:effectLst/>
                        </a:rPr>
                        <a:t>12</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Password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Blank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IN" sz="1800">
                          <a:effectLst/>
                        </a:rPr>
                        <a:t>Error </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1000"/>
                        </a:spcAft>
                      </a:pPr>
                      <a:r>
                        <a:rPr lang="en-IN" sz="1800" dirty="0">
                          <a:effectLst/>
                        </a:rPr>
                        <a:t>Can’t  submit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2758786"/>
                  </a:ext>
                </a:extLst>
              </a:tr>
            </a:tbl>
          </a:graphicData>
        </a:graphic>
      </p:graphicFrame>
    </p:spTree>
    <p:extLst>
      <p:ext uri="{BB962C8B-B14F-4D97-AF65-F5344CB8AC3E}">
        <p14:creationId xmlns:p14="http://schemas.microsoft.com/office/powerpoint/2010/main" val="213790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569843"/>
            <a:ext cx="10999305" cy="5777948"/>
          </a:xfrm>
        </p:spPr>
        <p:txBody>
          <a:bodyPr>
            <a:normAutofit/>
          </a:bodyPr>
          <a:lstStyle/>
          <a:p>
            <a:r>
              <a:rPr lang="en-US" dirty="0"/>
              <a:t>System Definition :</a:t>
            </a:r>
          </a:p>
          <a:p>
            <a:pPr marL="36900" indent="0">
              <a:buNone/>
            </a:pPr>
            <a:r>
              <a:rPr lang="en-US" dirty="0"/>
              <a:t>The Online Attendance Management System is a web-based system for attendance management. It is an application developed for student daily attendance in college or school. It helps to maintain records of both staff and students.</a:t>
            </a:r>
          </a:p>
          <a:p>
            <a:pPr marL="36900" indent="0">
              <a:buNone/>
            </a:pPr>
            <a:endParaRPr lang="en-US" dirty="0"/>
          </a:p>
          <a:p>
            <a:r>
              <a:rPr lang="en-US" dirty="0"/>
              <a:t>System Objective :</a:t>
            </a:r>
          </a:p>
          <a:p>
            <a:pPr marL="36900" indent="0">
              <a:buNone/>
            </a:pPr>
            <a:r>
              <a:rPr lang="en-US" dirty="0"/>
              <a:t>It's time-saving as manual work is minimized. It eliminates duplicate data entry both in time and with new entries. Easy access for staff and students as they can view and update their data. Staff can also easily access student data according to their needs</a:t>
            </a:r>
          </a:p>
          <a:p>
            <a:pPr marL="36900" indent="0">
              <a:buNone/>
            </a:pPr>
            <a:endParaRPr lang="en-US" dirty="0"/>
          </a:p>
          <a:p>
            <a:r>
              <a:rPr lang="en-US" dirty="0"/>
              <a:t>Scope :</a:t>
            </a:r>
          </a:p>
          <a:p>
            <a:pPr marL="36900" indent="0">
              <a:buNone/>
            </a:pPr>
            <a:r>
              <a:rPr lang="en-US" dirty="0"/>
              <a:t>In the present situation, the system can be accessed on both PC and mobile devices. The scope of the project extends to any mobile device with access to its server on which the project has been deployed. It is developed as a web application and will work for a particular institute. In the future, we make the system can be automated using students' fingerprints.</a:t>
            </a:r>
          </a:p>
          <a:p>
            <a:endParaRPr lang="en-US" dirty="0"/>
          </a:p>
          <a:p>
            <a:endParaRPr lang="en-US" dirty="0"/>
          </a:p>
          <a:p>
            <a:pPr marL="36900" indent="0">
              <a:buNone/>
            </a:pPr>
            <a:endParaRPr lang="en-US" dirty="0"/>
          </a:p>
          <a:p>
            <a:endParaRPr lang="en-IN" dirty="0"/>
          </a:p>
        </p:txBody>
      </p:sp>
    </p:spTree>
    <p:extLst>
      <p:ext uri="{BB962C8B-B14F-4D97-AF65-F5344CB8AC3E}">
        <p14:creationId xmlns:p14="http://schemas.microsoft.com/office/powerpoint/2010/main" val="2279168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2AC043-3CAA-4F89-B520-AC4039E79593}"/>
              </a:ext>
            </a:extLst>
          </p:cNvPr>
          <p:cNvSpPr>
            <a:spLocks noGrp="1"/>
          </p:cNvSpPr>
          <p:nvPr>
            <p:ph idx="1"/>
          </p:nvPr>
        </p:nvSpPr>
        <p:spPr>
          <a:xfrm>
            <a:off x="543339" y="371061"/>
            <a:ext cx="11145078" cy="6029739"/>
          </a:xfrm>
        </p:spPr>
        <p:txBody>
          <a:bodyPr/>
          <a:lstStyle/>
          <a:p>
            <a:r>
              <a:rPr lang="en-US" dirty="0"/>
              <a:t>NEW TOOLS/TECHNOLOGIES LEARNED/USED:</a:t>
            </a:r>
          </a:p>
          <a:p>
            <a:pPr>
              <a:buFont typeface="Arial" panose="020B0604020202020204" pitchFamily="34" charset="0"/>
              <a:buChar char="•"/>
            </a:pPr>
            <a:r>
              <a:rPr lang="en-US" dirty="0"/>
              <a:t>Sublime Text: Utilized as the primary development environment for coding.</a:t>
            </a:r>
          </a:p>
          <a:p>
            <a:pPr>
              <a:buFont typeface="Arial" panose="020B0604020202020204" pitchFamily="34" charset="0"/>
              <a:buChar char="•"/>
            </a:pPr>
            <a:r>
              <a:rPr lang="en-US" dirty="0"/>
              <a:t>PHP for validation purposes.</a:t>
            </a:r>
          </a:p>
          <a:p>
            <a:pPr>
              <a:buFont typeface="Arial" panose="020B0604020202020204" pitchFamily="34" charset="0"/>
              <a:buChar char="•"/>
            </a:pPr>
            <a:r>
              <a:rPr lang="en-US" dirty="0"/>
              <a:t>CSS for enhancing page designs.</a:t>
            </a:r>
          </a:p>
          <a:p>
            <a:pPr>
              <a:buFont typeface="Arial" panose="020B0604020202020204" pitchFamily="34" charset="0"/>
              <a:buChar char="•"/>
            </a:pPr>
            <a:r>
              <a:rPr lang="en-US" dirty="0"/>
              <a:t>XAMPP server setup to facilitate local development.</a:t>
            </a:r>
          </a:p>
          <a:p>
            <a:pPr>
              <a:buFont typeface="Arial" panose="020B0604020202020204" pitchFamily="34" charset="0"/>
              <a:buChar char="•"/>
            </a:pPr>
            <a:r>
              <a:rPr lang="en-US" dirty="0"/>
              <a:t>PhpMyAdmin employed for efficient database management using SQL.</a:t>
            </a:r>
          </a:p>
          <a:p>
            <a:pPr marL="36900" indent="0">
              <a:buNone/>
            </a:pPr>
            <a:endParaRPr lang="en-US" dirty="0"/>
          </a:p>
          <a:p>
            <a:r>
              <a:rPr lang="en-US" dirty="0"/>
              <a:t>SYSTEM LIMITATIONS/CONSTRAINTS:</a:t>
            </a:r>
          </a:p>
          <a:p>
            <a:pPr>
              <a:buFont typeface="Arial" panose="020B0604020202020204" pitchFamily="34" charset="0"/>
              <a:buChar char="•"/>
            </a:pPr>
            <a:r>
              <a:rPr lang="en-US" dirty="0"/>
              <a:t>This application requires an active internet connection and Wi-Fi availability for seamless operation.</a:t>
            </a:r>
          </a:p>
          <a:p>
            <a:pPr>
              <a:buFont typeface="Arial" panose="020B0604020202020204" pitchFamily="34" charset="0"/>
              <a:buChar char="•"/>
            </a:pPr>
            <a:r>
              <a:rPr lang="en-US" dirty="0"/>
              <a:t>The confirmation of application status relies solely on the availability of internet and Wi-Fi connections.</a:t>
            </a:r>
          </a:p>
          <a:p>
            <a:pPr>
              <a:buFont typeface="Arial" panose="020B0604020202020204" pitchFamily="34" charset="0"/>
              <a:buChar char="•"/>
            </a:pPr>
            <a:r>
              <a:rPr lang="en-US" dirty="0"/>
              <a:t>User registration is restricted to admin privileges, contingent upon the presence of data within the Admin detail table.</a:t>
            </a:r>
          </a:p>
          <a:p>
            <a:pPr marL="36900" indent="0">
              <a:buNone/>
            </a:pPr>
            <a:endParaRPr lang="en-IN" dirty="0"/>
          </a:p>
        </p:txBody>
      </p:sp>
    </p:spTree>
    <p:extLst>
      <p:ext uri="{BB962C8B-B14F-4D97-AF65-F5344CB8AC3E}">
        <p14:creationId xmlns:p14="http://schemas.microsoft.com/office/powerpoint/2010/main" val="301891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304801"/>
            <a:ext cx="10999305" cy="6042990"/>
          </a:xfrm>
        </p:spPr>
        <p:txBody>
          <a:bodyPr/>
          <a:lstStyle/>
          <a:p>
            <a:r>
              <a:rPr lang="en-US" dirty="0"/>
              <a:t> System Requirement :</a:t>
            </a:r>
            <a:endParaRPr lang="en-IN" dirty="0"/>
          </a:p>
        </p:txBody>
      </p:sp>
      <p:graphicFrame>
        <p:nvGraphicFramePr>
          <p:cNvPr id="2" name="Table 1">
            <a:extLst>
              <a:ext uri="{FF2B5EF4-FFF2-40B4-BE49-F238E27FC236}">
                <a16:creationId xmlns:a16="http://schemas.microsoft.com/office/drawing/2014/main" id="{240CE4C2-B188-49C0-8C6E-0223F9290542}"/>
              </a:ext>
            </a:extLst>
          </p:cNvPr>
          <p:cNvGraphicFramePr>
            <a:graphicFrameLocks noGrp="1"/>
          </p:cNvGraphicFramePr>
          <p:nvPr>
            <p:extLst>
              <p:ext uri="{D42A27DB-BD31-4B8C-83A1-F6EECF244321}">
                <p14:modId xmlns:p14="http://schemas.microsoft.com/office/powerpoint/2010/main" val="3727936774"/>
              </p:ext>
            </p:extLst>
          </p:nvPr>
        </p:nvGraphicFramePr>
        <p:xfrm>
          <a:off x="859809" y="1132765"/>
          <a:ext cx="10181229" cy="4844950"/>
        </p:xfrm>
        <a:graphic>
          <a:graphicData uri="http://schemas.openxmlformats.org/drawingml/2006/table">
            <a:tbl>
              <a:tblPr firstRow="1" firstCol="1" bandRow="1">
                <a:tableStyleId>{D27102A9-8310-4765-A935-A1911B00CA55}</a:tableStyleId>
              </a:tblPr>
              <a:tblGrid>
                <a:gridCol w="3393743">
                  <a:extLst>
                    <a:ext uri="{9D8B030D-6E8A-4147-A177-3AD203B41FA5}">
                      <a16:colId xmlns:a16="http://schemas.microsoft.com/office/drawing/2014/main" val="1002559397"/>
                    </a:ext>
                  </a:extLst>
                </a:gridCol>
                <a:gridCol w="3393743">
                  <a:extLst>
                    <a:ext uri="{9D8B030D-6E8A-4147-A177-3AD203B41FA5}">
                      <a16:colId xmlns:a16="http://schemas.microsoft.com/office/drawing/2014/main" val="1886386625"/>
                    </a:ext>
                  </a:extLst>
                </a:gridCol>
                <a:gridCol w="3393743">
                  <a:extLst>
                    <a:ext uri="{9D8B030D-6E8A-4147-A177-3AD203B41FA5}">
                      <a16:colId xmlns:a16="http://schemas.microsoft.com/office/drawing/2014/main" val="4122649378"/>
                    </a:ext>
                  </a:extLst>
                </a:gridCol>
              </a:tblGrid>
              <a:tr h="758943">
                <a:tc>
                  <a:txBody>
                    <a:bodyPr/>
                    <a:lstStyle/>
                    <a:p>
                      <a:pPr marL="0" marR="0">
                        <a:lnSpc>
                          <a:spcPct val="107000"/>
                        </a:lnSpc>
                        <a:spcBef>
                          <a:spcPts val="0"/>
                        </a:spcBef>
                        <a:spcAft>
                          <a:spcPts val="0"/>
                        </a:spcAft>
                      </a:pPr>
                      <a:r>
                        <a:rPr lang="en-US" sz="1800">
                          <a:effectLst/>
                        </a:rPr>
                        <a:t> </a:t>
                      </a:r>
                      <a:endParaRPr lang="en-IN" sz="1800">
                        <a:effectLst/>
                      </a:endParaRPr>
                    </a:p>
                    <a:p>
                      <a:pPr marL="0" marR="0" algn="ctr">
                        <a:lnSpc>
                          <a:spcPct val="107000"/>
                        </a:lnSpc>
                        <a:spcBef>
                          <a:spcPts val="0"/>
                        </a:spcBef>
                        <a:spcAft>
                          <a:spcPts val="0"/>
                        </a:spcAft>
                      </a:pPr>
                      <a:r>
                        <a:rPr lang="en-US" sz="1800">
                          <a:effectLst/>
                        </a:rPr>
                        <a:t>Number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IN" sz="1800">
                        <a:effectLst/>
                      </a:endParaRPr>
                    </a:p>
                    <a:p>
                      <a:pPr marL="0" marR="0" algn="ctr">
                        <a:lnSpc>
                          <a:spcPct val="107000"/>
                        </a:lnSpc>
                        <a:spcBef>
                          <a:spcPts val="0"/>
                        </a:spcBef>
                        <a:spcAft>
                          <a:spcPts val="0"/>
                        </a:spcAft>
                      </a:pPr>
                      <a:r>
                        <a:rPr lang="en-US" sz="1800">
                          <a:effectLst/>
                        </a:rPr>
                        <a:t>Description</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IN" sz="1800">
                        <a:effectLst/>
                      </a:endParaRPr>
                    </a:p>
                    <a:p>
                      <a:pPr marL="0" marR="0" algn="ctr">
                        <a:lnSpc>
                          <a:spcPct val="107000"/>
                        </a:lnSpc>
                        <a:spcBef>
                          <a:spcPts val="0"/>
                        </a:spcBef>
                        <a:spcAft>
                          <a:spcPts val="0"/>
                        </a:spcAft>
                      </a:pPr>
                      <a:r>
                        <a:rPr lang="en-US" sz="1800">
                          <a:effectLst/>
                        </a:rPr>
                        <a:t>Type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17159605"/>
                  </a:ext>
                </a:extLst>
              </a:tr>
              <a:tr h="366835">
                <a:tc>
                  <a:txBody>
                    <a:bodyPr/>
                    <a:lstStyle/>
                    <a:p>
                      <a:pPr marL="0" marR="0" algn="ctr">
                        <a:lnSpc>
                          <a:spcPct val="107000"/>
                        </a:lnSpc>
                        <a:spcBef>
                          <a:spcPts val="0"/>
                        </a:spcBef>
                        <a:spcAft>
                          <a:spcPts val="0"/>
                        </a:spcAft>
                      </a:pPr>
                      <a:r>
                        <a:rPr lang="en-US" sz="1800">
                          <a:effectLst/>
                        </a:rPr>
                        <a:t>1</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Operating  System</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Windows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79144516"/>
                  </a:ext>
                </a:extLst>
              </a:tr>
              <a:tr h="366835">
                <a:tc>
                  <a:txBody>
                    <a:bodyPr/>
                    <a:lstStyle/>
                    <a:p>
                      <a:pPr marL="0" marR="0" algn="ctr">
                        <a:lnSpc>
                          <a:spcPct val="107000"/>
                        </a:lnSpc>
                        <a:spcBef>
                          <a:spcPts val="0"/>
                        </a:spcBef>
                        <a:spcAft>
                          <a:spcPts val="0"/>
                        </a:spcAft>
                      </a:pPr>
                      <a:r>
                        <a:rPr lang="en-US" sz="1800">
                          <a:effectLst/>
                        </a:rPr>
                        <a:t>2</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Language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PHP</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978138553"/>
                  </a:ext>
                </a:extLst>
              </a:tr>
              <a:tr h="366835">
                <a:tc>
                  <a:txBody>
                    <a:bodyPr/>
                    <a:lstStyle/>
                    <a:p>
                      <a:pPr marL="0" marR="0" algn="ctr">
                        <a:lnSpc>
                          <a:spcPct val="107000"/>
                        </a:lnSpc>
                        <a:spcBef>
                          <a:spcPts val="0"/>
                        </a:spcBef>
                        <a:spcAft>
                          <a:spcPts val="0"/>
                        </a:spcAft>
                      </a:pPr>
                      <a:r>
                        <a:rPr lang="en-US" sz="1800">
                          <a:effectLst/>
                        </a:rPr>
                        <a:t>3</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Server  side  script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PHP  Script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72733733"/>
                  </a:ext>
                </a:extLst>
              </a:tr>
              <a:tr h="366835">
                <a:tc>
                  <a:txBody>
                    <a:bodyPr/>
                    <a:lstStyle/>
                    <a:p>
                      <a:pPr marL="0" marR="0" algn="ctr">
                        <a:lnSpc>
                          <a:spcPct val="107000"/>
                        </a:lnSpc>
                        <a:spcBef>
                          <a:spcPts val="0"/>
                        </a:spcBef>
                        <a:spcAft>
                          <a:spcPts val="0"/>
                        </a:spcAft>
                      </a:pPr>
                      <a:r>
                        <a:rPr lang="en-US" sz="1800" dirty="0">
                          <a:effectLst/>
                        </a:rPr>
                        <a:t>4</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Client  side   script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Java  Script ,  HTML</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27880924"/>
                  </a:ext>
                </a:extLst>
              </a:tr>
              <a:tr h="366835">
                <a:tc>
                  <a:txBody>
                    <a:bodyPr/>
                    <a:lstStyle/>
                    <a:p>
                      <a:pPr marL="0" marR="0" algn="ctr">
                        <a:lnSpc>
                          <a:spcPct val="107000"/>
                        </a:lnSpc>
                        <a:spcBef>
                          <a:spcPts val="0"/>
                        </a:spcBef>
                        <a:spcAft>
                          <a:spcPts val="0"/>
                        </a:spcAft>
                      </a:pPr>
                      <a:r>
                        <a:rPr lang="en-US" sz="1800">
                          <a:effectLst/>
                        </a:rPr>
                        <a:t>5</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Server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XAAMP</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003208156"/>
                  </a:ext>
                </a:extLst>
              </a:tr>
              <a:tr h="759081">
                <a:tc>
                  <a:txBody>
                    <a:bodyPr/>
                    <a:lstStyle/>
                    <a:p>
                      <a:pPr marL="0" marR="0" algn="ctr">
                        <a:lnSpc>
                          <a:spcPct val="107000"/>
                        </a:lnSpc>
                        <a:spcBef>
                          <a:spcPts val="0"/>
                        </a:spcBef>
                        <a:spcAft>
                          <a:spcPts val="0"/>
                        </a:spcAft>
                      </a:pPr>
                      <a:r>
                        <a:rPr lang="en-US" sz="1800">
                          <a:effectLst/>
                        </a:rPr>
                        <a:t>6</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Database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MySQL</a:t>
                      </a:r>
                      <a:endParaRPr lang="en-IN" sz="1800">
                        <a:effectLst/>
                      </a:endParaRPr>
                    </a:p>
                    <a:p>
                      <a:pPr marL="0" marR="0">
                        <a:lnSpc>
                          <a:spcPct val="107000"/>
                        </a:lnSpc>
                        <a:spcBef>
                          <a:spcPts val="0"/>
                        </a:spcBef>
                        <a:spcAft>
                          <a:spcPts val="0"/>
                        </a:spcAft>
                      </a:pPr>
                      <a:r>
                        <a:rPr lang="en-US" sz="1800">
                          <a:effectLst/>
                        </a:rPr>
                        <a:t> </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84589940"/>
                  </a:ext>
                </a:extLst>
              </a:tr>
              <a:tr h="366835">
                <a:tc>
                  <a:txBody>
                    <a:bodyPr/>
                    <a:lstStyle/>
                    <a:p>
                      <a:pPr marL="0" marR="0" algn="ctr">
                        <a:lnSpc>
                          <a:spcPct val="107000"/>
                        </a:lnSpc>
                        <a:spcBef>
                          <a:spcPts val="0"/>
                        </a:spcBef>
                        <a:spcAft>
                          <a:spcPts val="0"/>
                        </a:spcAft>
                      </a:pPr>
                      <a:r>
                        <a:rPr lang="en-US" sz="1800">
                          <a:effectLst/>
                        </a:rPr>
                        <a:t>7</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Text   Pad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Sublime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250641523"/>
                  </a:ext>
                </a:extLst>
              </a:tr>
              <a:tr h="366835">
                <a:tc>
                  <a:txBody>
                    <a:bodyPr/>
                    <a:lstStyle/>
                    <a:p>
                      <a:pPr marL="0" marR="0" algn="ctr">
                        <a:lnSpc>
                          <a:spcPct val="107000"/>
                        </a:lnSpc>
                        <a:spcBef>
                          <a:spcPts val="0"/>
                        </a:spcBef>
                        <a:spcAft>
                          <a:spcPts val="0"/>
                        </a:spcAft>
                      </a:pPr>
                      <a:r>
                        <a:rPr lang="en-US" sz="1800">
                          <a:effectLst/>
                        </a:rPr>
                        <a:t>8</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Designing  Tools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HTML  CSS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594869952"/>
                  </a:ext>
                </a:extLst>
              </a:tr>
              <a:tr h="759081">
                <a:tc>
                  <a:txBody>
                    <a:bodyPr/>
                    <a:lstStyle/>
                    <a:p>
                      <a:pPr marL="0" marR="0" algn="ctr">
                        <a:lnSpc>
                          <a:spcPct val="107000"/>
                        </a:lnSpc>
                        <a:spcBef>
                          <a:spcPts val="0"/>
                        </a:spcBef>
                        <a:spcAft>
                          <a:spcPts val="0"/>
                        </a:spcAft>
                      </a:pPr>
                      <a:r>
                        <a:rPr lang="en-US" sz="1800" dirty="0">
                          <a:effectLst/>
                        </a:rPr>
                        <a:t>9</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a:effectLst/>
                        </a:rPr>
                        <a:t>Browser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800" dirty="0">
                          <a:effectLst/>
                        </a:rPr>
                        <a:t>Internet  Explorer/Mozilla  </a:t>
                      </a:r>
                      <a:r>
                        <a:rPr lang="en-US" sz="1800" dirty="0" err="1">
                          <a:effectLst/>
                        </a:rPr>
                        <a:t>etc</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794673097"/>
                  </a:ext>
                </a:extLst>
              </a:tr>
            </a:tbl>
          </a:graphicData>
        </a:graphic>
      </p:graphicFrame>
    </p:spTree>
    <p:extLst>
      <p:ext uri="{BB962C8B-B14F-4D97-AF65-F5344CB8AC3E}">
        <p14:creationId xmlns:p14="http://schemas.microsoft.com/office/powerpoint/2010/main" val="12738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304801"/>
            <a:ext cx="4467763" cy="6042990"/>
          </a:xfrm>
        </p:spPr>
        <p:txBody>
          <a:bodyPr>
            <a:normAutofit/>
          </a:bodyPr>
          <a:lstStyle/>
          <a:p>
            <a:pPr marL="0" marR="0" indent="0">
              <a:spcBef>
                <a:spcPts val="0"/>
              </a:spcBef>
              <a:spcAft>
                <a:spcPts val="0"/>
              </a:spcAft>
              <a:buNone/>
            </a:pPr>
            <a:r>
              <a:rPr lang="en-US" sz="2400" dirty="0">
                <a:effectLst/>
                <a:latin typeface="Calibri" panose="020F0502020204030204" pitchFamily="34" charset="0"/>
                <a:ea typeface="Times New Roman" panose="02020603050405020304" pitchFamily="18" charset="0"/>
              </a:rPr>
              <a:t>Expected   working   of    system :</a:t>
            </a:r>
            <a:endParaRPr lang="en-IN"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pPr>
            <a:r>
              <a:rPr lang="en-US" sz="2400" dirty="0">
                <a:effectLst/>
                <a:latin typeface="Calibri" panose="020F0502020204030204" pitchFamily="34" charset="0"/>
                <a:ea typeface="Times New Roman" panose="02020603050405020304" pitchFamily="18" charset="0"/>
              </a:rPr>
              <a:t> </a:t>
            </a:r>
            <a:r>
              <a:rPr lang="en-US" sz="2800" u="sng" dirty="0">
                <a:effectLst/>
                <a:latin typeface="Calibri" panose="020F0502020204030204" pitchFamily="34" charset="0"/>
                <a:ea typeface="Times New Roman" panose="02020603050405020304" pitchFamily="18" charset="0"/>
              </a:rPr>
              <a:t>Role   of   staff </a:t>
            </a:r>
            <a:r>
              <a:rPr lang="en-US" sz="2800" dirty="0">
                <a:effectLst/>
                <a:latin typeface="Calibri" panose="020F0502020204030204" pitchFamily="34" charset="0"/>
                <a:ea typeface="Times New Roman" panose="02020603050405020304" pitchFamily="18" charset="0"/>
              </a:rPr>
              <a:t>: </a:t>
            </a:r>
          </a:p>
          <a:p>
            <a:pPr marL="0" marR="0" indent="0">
              <a:spcBef>
                <a:spcPts val="0"/>
              </a:spcBef>
              <a:spcAft>
                <a:spcPts val="0"/>
              </a:spcAft>
              <a:buNone/>
            </a:pPr>
            <a:endParaRPr lang="en-IN" sz="2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Login</a:t>
            </a:r>
            <a:r>
              <a:rPr lang="en-US" sz="24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2400" dirty="0">
                <a:effectLst/>
                <a:latin typeface="Calibri" panose="020F0502020204030204" pitchFamily="34" charset="0"/>
                <a:ea typeface="Times New Roman" panose="02020603050405020304" pitchFamily="18" charset="0"/>
              </a:rPr>
              <a:t>Logout</a:t>
            </a:r>
            <a:endParaRPr lang="en-IN" sz="24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Add student</a:t>
            </a:r>
            <a:endParaRPr lang="en-IN" sz="24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Add  fields</a:t>
            </a:r>
            <a:endParaRPr lang="en-IN" sz="24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Edit  data</a:t>
            </a:r>
            <a:endParaRPr lang="en-IN" sz="24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View student  list</a:t>
            </a:r>
            <a:endParaRPr lang="en-IN" sz="24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rPr>
              <a:t>Take  attendance</a:t>
            </a:r>
            <a:endParaRPr lang="en-IN" sz="2400" dirty="0">
              <a:effectLst/>
              <a:latin typeface="Times New Roman" panose="02020603050405020304" pitchFamily="18" charset="0"/>
              <a:ea typeface="Times New Roman" panose="02020603050405020304" pitchFamily="18" charset="0"/>
            </a:endParaRPr>
          </a:p>
        </p:txBody>
      </p:sp>
      <p:sp>
        <p:nvSpPr>
          <p:cNvPr id="4" name="Content Placeholder 2">
            <a:extLst>
              <a:ext uri="{FF2B5EF4-FFF2-40B4-BE49-F238E27FC236}">
                <a16:creationId xmlns:a16="http://schemas.microsoft.com/office/drawing/2014/main" id="{C2680675-0CD0-4ACE-BA93-E963D15558A4}"/>
              </a:ext>
            </a:extLst>
          </p:cNvPr>
          <p:cNvSpPr txBox="1">
            <a:spLocks/>
          </p:cNvSpPr>
          <p:nvPr/>
        </p:nvSpPr>
        <p:spPr>
          <a:xfrm>
            <a:off x="5645624" y="1415609"/>
            <a:ext cx="4467763" cy="449387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nSpc>
                <a:spcPct val="115000"/>
              </a:lnSpc>
              <a:spcBef>
                <a:spcPts val="0"/>
              </a:spcBef>
              <a:spcAft>
                <a:spcPts val="1000"/>
              </a:spcAft>
              <a:buNone/>
            </a:pPr>
            <a:r>
              <a:rPr lang="en-US" sz="2800" u="sng" dirty="0">
                <a:effectLst/>
                <a:latin typeface="Calibri" panose="020F0502020204030204" pitchFamily="34" charset="0"/>
                <a:ea typeface="Times New Roman" panose="02020603050405020304" pitchFamily="18" charset="0"/>
              </a:rPr>
              <a:t>Role   of    student :</a:t>
            </a:r>
            <a:endParaRPr lang="en-US" sz="900" u="sng" dirty="0">
              <a:effectLst/>
              <a:latin typeface="Calibri" panose="020F0502020204030204" pitchFamily="34" charset="0"/>
              <a:ea typeface="Times New Roman" panose="02020603050405020304" pitchFamily="18" charset="0"/>
            </a:endParaRPr>
          </a:p>
          <a:p>
            <a:pPr indent="-342900">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Register</a:t>
            </a:r>
            <a:endParaRPr lang="en-IN" sz="2800" dirty="0">
              <a:effectLst/>
              <a:latin typeface="Times New Roman" panose="02020603050405020304" pitchFamily="18" charset="0"/>
              <a:ea typeface="Times New Roman" panose="02020603050405020304" pitchFamily="18" charset="0"/>
            </a:endParaRPr>
          </a:p>
          <a:p>
            <a:pPr indent="-342900">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Login</a:t>
            </a:r>
            <a:r>
              <a:rPr lang="en-US" sz="2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2800" dirty="0">
                <a:effectLst/>
                <a:latin typeface="Calibri" panose="020F0502020204030204" pitchFamily="34" charset="0"/>
                <a:ea typeface="Times New Roman" panose="02020603050405020304" pitchFamily="18" charset="0"/>
              </a:rPr>
              <a:t>Logout</a:t>
            </a:r>
            <a:endParaRPr lang="en-IN" sz="2800" dirty="0">
              <a:effectLst/>
              <a:latin typeface="Times New Roman" panose="02020603050405020304" pitchFamily="18" charset="0"/>
              <a:ea typeface="Times New Roman" panose="02020603050405020304" pitchFamily="18" charset="0"/>
            </a:endParaRPr>
          </a:p>
          <a:p>
            <a:pPr indent="-342900">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Update  data</a:t>
            </a:r>
            <a:endParaRPr lang="en-IN" sz="2800" dirty="0">
              <a:effectLst/>
              <a:latin typeface="Times New Roman" panose="02020603050405020304" pitchFamily="18" charset="0"/>
              <a:ea typeface="Times New Roman" panose="02020603050405020304" pitchFamily="18" charset="0"/>
            </a:endParaRPr>
          </a:p>
          <a:p>
            <a:pPr indent="-342900">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Forgot password?</a:t>
            </a:r>
          </a:p>
          <a:p>
            <a:pPr indent="-342900">
              <a:lnSpc>
                <a:spcPct val="115000"/>
              </a:lnSpc>
              <a:spcBef>
                <a:spcPts val="0"/>
              </a:spcBef>
              <a:spcAft>
                <a:spcPts val="1000"/>
              </a:spcAft>
              <a:buFont typeface="Wingdings" panose="05000000000000000000" pitchFamily="2" charset="2"/>
              <a:buChar char=""/>
            </a:pPr>
            <a:r>
              <a:rPr lang="en-US" sz="2800" dirty="0">
                <a:effectLst/>
                <a:latin typeface="Calibri" panose="020F0502020204030204" pitchFamily="34" charset="0"/>
                <a:ea typeface="Times New Roman" panose="02020603050405020304" pitchFamily="18" charset="0"/>
              </a:rPr>
              <a:t>Change  password   </a:t>
            </a:r>
            <a:endParaRPr lang="en-IN" sz="2800" dirty="0">
              <a:effectLst/>
              <a:latin typeface="Times New Roman" panose="02020603050405020304" pitchFamily="18" charset="0"/>
              <a:ea typeface="Times New Roman" panose="02020603050405020304" pitchFamily="18" charset="0"/>
            </a:endParaRPr>
          </a:p>
          <a:p>
            <a:endParaRPr lang="en-IN" sz="3200" dirty="0"/>
          </a:p>
        </p:txBody>
      </p:sp>
    </p:spTree>
    <p:extLst>
      <p:ext uri="{BB962C8B-B14F-4D97-AF65-F5344CB8AC3E}">
        <p14:creationId xmlns:p14="http://schemas.microsoft.com/office/powerpoint/2010/main" val="150315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304801"/>
            <a:ext cx="10999305" cy="6440556"/>
          </a:xfrm>
        </p:spPr>
        <p:txBody>
          <a:bodyPr>
            <a:normAutofit fontScale="92500" lnSpcReduction="20000"/>
          </a:bodyPr>
          <a:lstStyle/>
          <a:p>
            <a:pPr marL="0" marR="0" indent="0">
              <a:spcBef>
                <a:spcPts val="0"/>
              </a:spcBef>
              <a:spcAft>
                <a:spcPts val="0"/>
              </a:spcAft>
              <a:buNone/>
              <a:tabLst>
                <a:tab pos="1504950" algn="l"/>
              </a:tabLst>
            </a:pPr>
            <a:r>
              <a:rPr lang="en-US" sz="3800" dirty="0">
                <a:effectLst/>
                <a:latin typeface="Calibri" panose="020F0502020204030204" pitchFamily="34" charset="0"/>
                <a:ea typeface="Times New Roman" panose="02020603050405020304" pitchFamily="18" charset="0"/>
              </a:rPr>
              <a:t>Process    Specification :</a:t>
            </a:r>
            <a:endParaRPr lang="en-IN" sz="3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A   process   specification   is   a   method    used    to   document ,   </a:t>
            </a:r>
            <a:r>
              <a:rPr lang="en-US" sz="2200" dirty="0" err="1">
                <a:effectLst/>
                <a:latin typeface="Calibri" panose="020F0502020204030204" pitchFamily="34" charset="0"/>
                <a:ea typeface="Times New Roman" panose="02020603050405020304" pitchFamily="18" charset="0"/>
              </a:rPr>
              <a:t>analyse</a:t>
            </a:r>
            <a:r>
              <a:rPr lang="en-US" sz="2200" dirty="0">
                <a:effectLst/>
                <a:latin typeface="Calibri" panose="020F0502020204030204" pitchFamily="34" charset="0"/>
                <a:ea typeface="Times New Roman" panose="02020603050405020304" pitchFamily="18" charset="0"/>
              </a:rPr>
              <a:t>  and   explain   the   decision-making   logic   and   formulas   used   to   create   output   data   from   process   input   data.   Its   objective   is   to   flow   down   and    specify   regulatory   requirements    and   procedures,  high-quality ,  consistent    data   require   clear   and   complete   process   specifications.</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b="1" u="sng" dirty="0">
                <a:effectLst/>
                <a:latin typeface="Calibri" panose="020F0502020204030204" pitchFamily="34" charset="0"/>
                <a:ea typeface="Times New Roman" panose="02020603050405020304" pitchFamily="18" charset="0"/>
              </a:rPr>
              <a:t>1. Staff  Module :</a:t>
            </a:r>
            <a:endParaRPr lang="en-IN" sz="2200" b="1" u="sng"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200" dirty="0">
                <a:effectLst/>
                <a:latin typeface="Calibri" panose="020F0502020204030204" pitchFamily="34" charset="0"/>
                <a:ea typeface="Times New Roman" panose="02020603050405020304" pitchFamily="18" charset="0"/>
              </a:rPr>
              <a:t>Process  1.1 : Log  in</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The   teachers  and   staff   members   can   login   into   the   System   by   using  unique    username    and    password    from   general   login   form   general    Login    Form.</a:t>
            </a:r>
            <a:endParaRPr lang="en-IN" sz="22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endParaRPr lang="en-IN" sz="22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200" dirty="0">
                <a:effectLst/>
                <a:latin typeface="Calibri" panose="020F0502020204030204" pitchFamily="34" charset="0"/>
                <a:ea typeface="Times New Roman" panose="02020603050405020304" pitchFamily="18" charset="0"/>
              </a:rPr>
              <a:t>Process   1.2   : Registration</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If   there   is   new   user   they   can   register   their   data.</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200" dirty="0">
                <a:effectLst/>
                <a:latin typeface="Calibri" panose="020F0502020204030204" pitchFamily="34" charset="0"/>
                <a:ea typeface="Times New Roman" panose="02020603050405020304" pitchFamily="18" charset="0"/>
              </a:rPr>
              <a:t>Process   1.3   : Operations</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1.   Members    can   change   their   data  it  means   update    option   is   also   available.</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2.   Teacher     can    view    their   student   list. </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3.   If   any  one    forgot    their    password    they    can   update    their    password    with   unique    OTP    providing    by    system.</a:t>
            </a:r>
            <a:endParaRPr lang="en-IN" sz="2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200" dirty="0">
                <a:effectLst/>
                <a:latin typeface="Calibri" panose="020F0502020204030204" pitchFamily="34"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814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596347" y="407505"/>
            <a:ext cx="10999305" cy="6042990"/>
          </a:xfrm>
        </p:spPr>
        <p:txBody>
          <a:bodyPr/>
          <a:lstStyle/>
          <a:p>
            <a:pPr marL="0" marR="0" indent="0">
              <a:spcBef>
                <a:spcPts val="0"/>
              </a:spcBef>
              <a:spcAft>
                <a:spcPts val="0"/>
              </a:spcAft>
              <a:buNone/>
              <a:tabLst>
                <a:tab pos="1504950" algn="l"/>
              </a:tabLst>
            </a:pPr>
            <a:r>
              <a:rPr lang="en-US" sz="2000" b="1" u="sng" dirty="0">
                <a:effectLst/>
                <a:latin typeface="Calibri" panose="020F0502020204030204" pitchFamily="34" charset="0"/>
                <a:ea typeface="Times New Roman" panose="02020603050405020304" pitchFamily="18" charset="0"/>
              </a:rPr>
              <a:t>2. Student Module :</a:t>
            </a:r>
            <a:endParaRPr lang="en-IN" sz="2000" b="1" u="sng"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000" dirty="0">
                <a:effectLst/>
                <a:latin typeface="Calibri" panose="020F0502020204030204" pitchFamily="34" charset="0"/>
                <a:ea typeface="Times New Roman" panose="02020603050405020304" pitchFamily="18" charset="0"/>
              </a:rPr>
              <a:t>Process  2.1  :    Log  in</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The   students     can   login   into   the   System   by   using  unique    username    and    password    from   general   login   form   general    Login    Form.</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endParaRPr lang="en-IN" sz="20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000" dirty="0">
                <a:effectLst/>
                <a:latin typeface="Calibri" panose="020F0502020204030204" pitchFamily="34" charset="0"/>
                <a:ea typeface="Times New Roman" panose="02020603050405020304" pitchFamily="18" charset="0"/>
              </a:rPr>
              <a:t>Process   2.2   :    Registration</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If   there   is   new   user   they   can   register   their   data.</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endParaRPr lang="en-IN" sz="20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504950" algn="l"/>
              </a:tabLst>
            </a:pPr>
            <a:r>
              <a:rPr lang="en-US" sz="2000" dirty="0">
                <a:effectLst/>
                <a:latin typeface="Calibri" panose="020F0502020204030204" pitchFamily="34" charset="0"/>
                <a:ea typeface="Times New Roman" panose="02020603050405020304" pitchFamily="18" charset="0"/>
              </a:rPr>
              <a:t>Process   2.3   :   Operations</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1.   Members    can   change   their   data  it  means   update    option   is   also   available.</a:t>
            </a:r>
            <a:endParaRPr lang="en-IN"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1504950" algn="l"/>
              </a:tabLst>
            </a:pPr>
            <a:r>
              <a:rPr lang="en-US" sz="2000" dirty="0">
                <a:effectLst/>
                <a:latin typeface="Calibri" panose="020F0502020204030204" pitchFamily="34" charset="0"/>
                <a:ea typeface="Times New Roman" panose="02020603050405020304" pitchFamily="18" charset="0"/>
              </a:rPr>
              <a:t>2.   If   any  one    forgot    their    password    they    can   update    their    password    with   unique    OTP    providing    by    system.</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8070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304801"/>
            <a:ext cx="10999305" cy="6042990"/>
          </a:xfrm>
        </p:spPr>
        <p:txBody>
          <a:bodyPr/>
          <a:lstStyle/>
          <a:p>
            <a:pPr marL="36900" indent="0">
              <a:buNone/>
            </a:pPr>
            <a:r>
              <a:rPr lang="en-US" sz="2400" b="1" dirty="0">
                <a:effectLst/>
                <a:latin typeface="Calibri" panose="020F0502020204030204" pitchFamily="34" charset="0"/>
                <a:ea typeface="Times New Roman" panose="02020603050405020304" pitchFamily="18" charset="0"/>
              </a:rPr>
              <a:t>Database  design :</a:t>
            </a:r>
            <a:endParaRPr lang="en-IN" sz="2400" b="1" dirty="0">
              <a:effectLst/>
              <a:latin typeface="Times New Roman" panose="02020603050405020304" pitchFamily="18" charset="0"/>
              <a:ea typeface="Times New Roman" panose="02020603050405020304" pitchFamily="18" charset="0"/>
            </a:endParaRPr>
          </a:p>
          <a:p>
            <a:pPr marL="36900" indent="0">
              <a:buNone/>
            </a:pPr>
            <a:r>
              <a:rPr lang="en-IN" dirty="0"/>
              <a:t>1. Admin :</a:t>
            </a:r>
          </a:p>
        </p:txBody>
      </p:sp>
      <p:graphicFrame>
        <p:nvGraphicFramePr>
          <p:cNvPr id="2" name="Table 1">
            <a:extLst>
              <a:ext uri="{FF2B5EF4-FFF2-40B4-BE49-F238E27FC236}">
                <a16:creationId xmlns:a16="http://schemas.microsoft.com/office/drawing/2014/main" id="{5D504476-F13F-44D8-A849-19B51BFC46A6}"/>
              </a:ext>
            </a:extLst>
          </p:cNvPr>
          <p:cNvGraphicFramePr>
            <a:graphicFrameLocks noGrp="1"/>
          </p:cNvGraphicFramePr>
          <p:nvPr>
            <p:extLst>
              <p:ext uri="{D42A27DB-BD31-4B8C-83A1-F6EECF244321}">
                <p14:modId xmlns:p14="http://schemas.microsoft.com/office/powerpoint/2010/main" val="3269286255"/>
              </p:ext>
            </p:extLst>
          </p:nvPr>
        </p:nvGraphicFramePr>
        <p:xfrm>
          <a:off x="791571" y="1296537"/>
          <a:ext cx="9007521" cy="4790365"/>
        </p:xfrm>
        <a:graphic>
          <a:graphicData uri="http://schemas.openxmlformats.org/drawingml/2006/table">
            <a:tbl>
              <a:tblPr firstRow="1" firstCol="1" bandRow="1">
                <a:tableStyleId>{D27102A9-8310-4765-A935-A1911B00CA55}</a:tableStyleId>
              </a:tblPr>
              <a:tblGrid>
                <a:gridCol w="3002507">
                  <a:extLst>
                    <a:ext uri="{9D8B030D-6E8A-4147-A177-3AD203B41FA5}">
                      <a16:colId xmlns:a16="http://schemas.microsoft.com/office/drawing/2014/main" val="597327332"/>
                    </a:ext>
                  </a:extLst>
                </a:gridCol>
                <a:gridCol w="3002507">
                  <a:extLst>
                    <a:ext uri="{9D8B030D-6E8A-4147-A177-3AD203B41FA5}">
                      <a16:colId xmlns:a16="http://schemas.microsoft.com/office/drawing/2014/main" val="2062560276"/>
                    </a:ext>
                  </a:extLst>
                </a:gridCol>
                <a:gridCol w="3002507">
                  <a:extLst>
                    <a:ext uri="{9D8B030D-6E8A-4147-A177-3AD203B41FA5}">
                      <a16:colId xmlns:a16="http://schemas.microsoft.com/office/drawing/2014/main" val="2829895779"/>
                    </a:ext>
                  </a:extLst>
                </a:gridCol>
              </a:tblGrid>
              <a:tr h="587021">
                <a:tc>
                  <a:txBody>
                    <a:bodyPr/>
                    <a:lstStyle/>
                    <a:p>
                      <a:pPr marL="0" marR="0">
                        <a:lnSpc>
                          <a:spcPct val="107000"/>
                        </a:lnSpc>
                        <a:spcBef>
                          <a:spcPts val="0"/>
                        </a:spcBef>
                        <a:spcAft>
                          <a:spcPts val="0"/>
                        </a:spcAft>
                        <a:tabLst>
                          <a:tab pos="1504950" algn="l"/>
                        </a:tabLst>
                      </a:pPr>
                      <a:r>
                        <a:rPr lang="en-US" sz="1800" dirty="0">
                          <a:effectLst/>
                        </a:rPr>
                        <a:t>Fields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Datatype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Length</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759719042"/>
                  </a:ext>
                </a:extLst>
              </a:tr>
              <a:tr h="525418">
                <a:tc>
                  <a:txBody>
                    <a:bodyPr/>
                    <a:lstStyle/>
                    <a:p>
                      <a:pPr marL="0" marR="0">
                        <a:lnSpc>
                          <a:spcPct val="107000"/>
                        </a:lnSpc>
                        <a:spcBef>
                          <a:spcPts val="0"/>
                        </a:spcBef>
                        <a:spcAft>
                          <a:spcPts val="0"/>
                        </a:spcAft>
                        <a:tabLst>
                          <a:tab pos="1504950" algn="l"/>
                        </a:tabLst>
                      </a:pPr>
                      <a:r>
                        <a:rPr lang="en-US" sz="1800">
                          <a:effectLst/>
                        </a:rPr>
                        <a:t>Id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992350355"/>
                  </a:ext>
                </a:extLst>
              </a:tr>
              <a:tr h="525418">
                <a:tc>
                  <a:txBody>
                    <a:bodyPr/>
                    <a:lstStyle/>
                    <a:p>
                      <a:pPr marL="0" marR="0">
                        <a:lnSpc>
                          <a:spcPct val="107000"/>
                        </a:lnSpc>
                        <a:spcBef>
                          <a:spcPts val="0"/>
                        </a:spcBef>
                        <a:spcAft>
                          <a:spcPts val="0"/>
                        </a:spcAft>
                        <a:tabLst>
                          <a:tab pos="1504950" algn="l"/>
                        </a:tabLst>
                      </a:pPr>
                      <a:r>
                        <a:rPr lang="en-US" sz="1800">
                          <a:effectLst/>
                        </a:rPr>
                        <a:t>Fname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546655920"/>
                  </a:ext>
                </a:extLst>
              </a:tr>
              <a:tr h="525418">
                <a:tc>
                  <a:txBody>
                    <a:bodyPr/>
                    <a:lstStyle/>
                    <a:p>
                      <a:pPr marL="0" marR="0">
                        <a:lnSpc>
                          <a:spcPct val="107000"/>
                        </a:lnSpc>
                        <a:spcBef>
                          <a:spcPts val="0"/>
                        </a:spcBef>
                        <a:spcAft>
                          <a:spcPts val="0"/>
                        </a:spcAft>
                        <a:tabLst>
                          <a:tab pos="1504950" algn="l"/>
                        </a:tabLst>
                      </a:pPr>
                      <a:r>
                        <a:rPr lang="en-US" sz="1800" dirty="0" err="1">
                          <a:effectLst/>
                        </a:rPr>
                        <a:t>Lname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dirty="0">
                          <a:effectLst/>
                        </a:rPr>
                        <a:t>20</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321720036"/>
                  </a:ext>
                </a:extLst>
              </a:tr>
              <a:tr h="525418">
                <a:tc>
                  <a:txBody>
                    <a:bodyPr/>
                    <a:lstStyle/>
                    <a:p>
                      <a:pPr marL="0" marR="0">
                        <a:lnSpc>
                          <a:spcPct val="107000"/>
                        </a:lnSpc>
                        <a:spcBef>
                          <a:spcPts val="0"/>
                        </a:spcBef>
                        <a:spcAft>
                          <a:spcPts val="0"/>
                        </a:spcAft>
                        <a:tabLst>
                          <a:tab pos="1504950" algn="l"/>
                        </a:tabLst>
                      </a:pPr>
                      <a:r>
                        <a:rPr lang="en-US" sz="1800">
                          <a:effectLst/>
                        </a:rPr>
                        <a:t>Bdate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dirty="0">
                          <a:effectLst/>
                        </a:rPr>
                        <a:t> </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494324249"/>
                  </a:ext>
                </a:extLst>
              </a:tr>
              <a:tr h="525418">
                <a:tc>
                  <a:txBody>
                    <a:bodyPr/>
                    <a:lstStyle/>
                    <a:p>
                      <a:pPr marL="0" marR="0">
                        <a:lnSpc>
                          <a:spcPct val="107000"/>
                        </a:lnSpc>
                        <a:spcBef>
                          <a:spcPts val="0"/>
                        </a:spcBef>
                        <a:spcAft>
                          <a:spcPts val="0"/>
                        </a:spcAft>
                        <a:tabLst>
                          <a:tab pos="1504950" algn="l"/>
                        </a:tabLst>
                      </a:pPr>
                      <a:r>
                        <a:rPr lang="en-US" sz="1800">
                          <a:effectLst/>
                        </a:rPr>
                        <a:t>Age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dirty="0">
                          <a:effectLst/>
                        </a:rPr>
                        <a:t>4</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769721933"/>
                  </a:ext>
                </a:extLst>
              </a:tr>
              <a:tr h="525418">
                <a:tc>
                  <a:txBody>
                    <a:bodyPr/>
                    <a:lstStyle/>
                    <a:p>
                      <a:pPr marL="0" marR="0">
                        <a:lnSpc>
                          <a:spcPct val="107000"/>
                        </a:lnSpc>
                        <a:spcBef>
                          <a:spcPts val="0"/>
                        </a:spcBef>
                        <a:spcAft>
                          <a:spcPts val="0"/>
                        </a:spcAft>
                        <a:tabLst>
                          <a:tab pos="1504950" algn="l"/>
                        </a:tabLst>
                      </a:pPr>
                      <a:r>
                        <a:rPr lang="en-US" sz="1800">
                          <a:effectLst/>
                        </a:rPr>
                        <a:t>Mnumber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868466423"/>
                  </a:ext>
                </a:extLst>
              </a:tr>
              <a:tr h="525418">
                <a:tc>
                  <a:txBody>
                    <a:bodyPr/>
                    <a:lstStyle/>
                    <a:p>
                      <a:pPr marL="0" marR="0">
                        <a:lnSpc>
                          <a:spcPct val="107000"/>
                        </a:lnSpc>
                        <a:spcBef>
                          <a:spcPts val="0"/>
                        </a:spcBef>
                        <a:spcAft>
                          <a:spcPts val="0"/>
                        </a:spcAft>
                        <a:tabLst>
                          <a:tab pos="1504950" algn="l"/>
                        </a:tabLst>
                      </a:pPr>
                      <a:r>
                        <a:rPr lang="en-US" sz="1800">
                          <a:effectLst/>
                        </a:rPr>
                        <a:t>Mail</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dirty="0">
                          <a:effectLst/>
                        </a:rPr>
                        <a:t>Varchar</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764137742"/>
                  </a:ext>
                </a:extLst>
              </a:tr>
              <a:tr h="525418">
                <a:tc>
                  <a:txBody>
                    <a:bodyPr/>
                    <a:lstStyle/>
                    <a:p>
                      <a:pPr marL="0" marR="0">
                        <a:lnSpc>
                          <a:spcPct val="107000"/>
                        </a:lnSpc>
                        <a:spcBef>
                          <a:spcPts val="0"/>
                        </a:spcBef>
                        <a:spcAft>
                          <a:spcPts val="0"/>
                        </a:spcAft>
                        <a:tabLst>
                          <a:tab pos="1504950" algn="l"/>
                        </a:tabLst>
                      </a:pPr>
                      <a:r>
                        <a:rPr lang="en-US" sz="1800">
                          <a:effectLst/>
                        </a:rPr>
                        <a:t>Address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tabLst>
                          <a:tab pos="1504950" algn="l"/>
                        </a:tabLst>
                      </a:pPr>
                      <a:r>
                        <a:rPr lang="en-US" sz="1800" dirty="0">
                          <a:effectLst/>
                        </a:rPr>
                        <a:t>50</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967140624"/>
                  </a:ext>
                </a:extLst>
              </a:tr>
            </a:tbl>
          </a:graphicData>
        </a:graphic>
      </p:graphicFrame>
    </p:spTree>
    <p:extLst>
      <p:ext uri="{BB962C8B-B14F-4D97-AF65-F5344CB8AC3E}">
        <p14:creationId xmlns:p14="http://schemas.microsoft.com/office/powerpoint/2010/main" val="344911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291549"/>
            <a:ext cx="10999305" cy="6042990"/>
          </a:xfrm>
        </p:spPr>
        <p:txBody>
          <a:bodyPr/>
          <a:lstStyle/>
          <a:p>
            <a:pPr marL="36900" indent="0">
              <a:buNone/>
            </a:pPr>
            <a:r>
              <a:rPr lang="en-IN" dirty="0">
                <a:latin typeface="Calibri" panose="020F0502020204030204" pitchFamily="34" charset="0"/>
                <a:cs typeface="Calibri" panose="020F0502020204030204" pitchFamily="34" charset="0"/>
              </a:rPr>
              <a:t>2. Staff :</a:t>
            </a:r>
          </a:p>
        </p:txBody>
      </p:sp>
      <p:graphicFrame>
        <p:nvGraphicFramePr>
          <p:cNvPr id="4" name="Table 3">
            <a:extLst>
              <a:ext uri="{FF2B5EF4-FFF2-40B4-BE49-F238E27FC236}">
                <a16:creationId xmlns:a16="http://schemas.microsoft.com/office/drawing/2014/main" id="{D275705C-5546-4359-BD9D-5ACB04F859FC}"/>
              </a:ext>
            </a:extLst>
          </p:cNvPr>
          <p:cNvGraphicFramePr>
            <a:graphicFrameLocks noGrp="1"/>
          </p:cNvGraphicFramePr>
          <p:nvPr>
            <p:extLst>
              <p:ext uri="{D42A27DB-BD31-4B8C-83A1-F6EECF244321}">
                <p14:modId xmlns:p14="http://schemas.microsoft.com/office/powerpoint/2010/main" val="2686505981"/>
              </p:ext>
            </p:extLst>
          </p:nvPr>
        </p:nvGraphicFramePr>
        <p:xfrm>
          <a:off x="927651" y="954157"/>
          <a:ext cx="9660834" cy="5635037"/>
        </p:xfrm>
        <a:graphic>
          <a:graphicData uri="http://schemas.openxmlformats.org/drawingml/2006/table">
            <a:tbl>
              <a:tblPr firstRow="1" firstCol="1" bandRow="1">
                <a:tableStyleId>{D27102A9-8310-4765-A935-A1911B00CA55}</a:tableStyleId>
              </a:tblPr>
              <a:tblGrid>
                <a:gridCol w="3220278">
                  <a:extLst>
                    <a:ext uri="{9D8B030D-6E8A-4147-A177-3AD203B41FA5}">
                      <a16:colId xmlns:a16="http://schemas.microsoft.com/office/drawing/2014/main" val="3324752294"/>
                    </a:ext>
                  </a:extLst>
                </a:gridCol>
                <a:gridCol w="3220278">
                  <a:extLst>
                    <a:ext uri="{9D8B030D-6E8A-4147-A177-3AD203B41FA5}">
                      <a16:colId xmlns:a16="http://schemas.microsoft.com/office/drawing/2014/main" val="1106335095"/>
                    </a:ext>
                  </a:extLst>
                </a:gridCol>
                <a:gridCol w="3220278">
                  <a:extLst>
                    <a:ext uri="{9D8B030D-6E8A-4147-A177-3AD203B41FA5}">
                      <a16:colId xmlns:a16="http://schemas.microsoft.com/office/drawing/2014/main" val="711616106"/>
                    </a:ext>
                  </a:extLst>
                </a:gridCol>
              </a:tblGrid>
              <a:tr h="410793">
                <a:tc>
                  <a:txBody>
                    <a:bodyPr/>
                    <a:lstStyle/>
                    <a:p>
                      <a:pPr marL="0" marR="0">
                        <a:lnSpc>
                          <a:spcPct val="107000"/>
                        </a:lnSpc>
                        <a:spcBef>
                          <a:spcPts val="0"/>
                        </a:spcBef>
                        <a:spcAft>
                          <a:spcPts val="0"/>
                        </a:spcAft>
                        <a:tabLst>
                          <a:tab pos="1504950" algn="l"/>
                        </a:tabLst>
                      </a:pPr>
                      <a:r>
                        <a:rPr lang="en-US" sz="1800">
                          <a:effectLst/>
                        </a:rPr>
                        <a:t>Fields</a:t>
                      </a:r>
                      <a:endParaRPr lang="en-IN" sz="1800">
                        <a:effectLst/>
                      </a:endParaRPr>
                    </a:p>
                    <a:p>
                      <a:pPr marL="0" marR="0">
                        <a:lnSpc>
                          <a:spcPct val="107000"/>
                        </a:lnSpc>
                        <a:spcBef>
                          <a:spcPts val="0"/>
                        </a:spcBef>
                        <a:spcAft>
                          <a:spcPts val="0"/>
                        </a:spcAft>
                        <a:tabLst>
                          <a:tab pos="1504950" algn="l"/>
                        </a:tabLst>
                      </a:pPr>
                      <a:r>
                        <a:rPr lang="en-US" sz="1800">
                          <a:effectLst/>
                        </a:rPr>
                        <a:t> </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Datatype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Length</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961041105"/>
                  </a:ext>
                </a:extLst>
              </a:tr>
              <a:tr h="410793">
                <a:tc>
                  <a:txBody>
                    <a:bodyPr/>
                    <a:lstStyle/>
                    <a:p>
                      <a:pPr marL="0" marR="0">
                        <a:lnSpc>
                          <a:spcPct val="107000"/>
                        </a:lnSpc>
                        <a:spcBef>
                          <a:spcPts val="0"/>
                        </a:spcBef>
                        <a:spcAft>
                          <a:spcPts val="0"/>
                        </a:spcAft>
                        <a:tabLst>
                          <a:tab pos="1504950" algn="l"/>
                        </a:tabLst>
                      </a:pPr>
                      <a:r>
                        <a:rPr lang="en-US" sz="1800">
                          <a:effectLst/>
                        </a:rPr>
                        <a:t>Id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3008645477"/>
                  </a:ext>
                </a:extLst>
              </a:tr>
              <a:tr h="410793">
                <a:tc>
                  <a:txBody>
                    <a:bodyPr/>
                    <a:lstStyle/>
                    <a:p>
                      <a:pPr marL="0" marR="0">
                        <a:lnSpc>
                          <a:spcPct val="107000"/>
                        </a:lnSpc>
                        <a:spcBef>
                          <a:spcPts val="0"/>
                        </a:spcBef>
                        <a:spcAft>
                          <a:spcPts val="0"/>
                        </a:spcAft>
                        <a:tabLst>
                          <a:tab pos="1504950" algn="l"/>
                        </a:tabLst>
                      </a:pPr>
                      <a:r>
                        <a:rPr lang="en-US" sz="1800">
                          <a:effectLst/>
                        </a:rPr>
                        <a:t>Fname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dirty="0">
                          <a:effectLst/>
                        </a:rPr>
                        <a:t>Varchar</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3332107336"/>
                  </a:ext>
                </a:extLst>
              </a:tr>
              <a:tr h="464122">
                <a:tc>
                  <a:txBody>
                    <a:bodyPr/>
                    <a:lstStyle/>
                    <a:p>
                      <a:pPr marL="0" marR="0">
                        <a:lnSpc>
                          <a:spcPct val="107000"/>
                        </a:lnSpc>
                        <a:spcBef>
                          <a:spcPts val="0"/>
                        </a:spcBef>
                        <a:spcAft>
                          <a:spcPts val="0"/>
                        </a:spcAft>
                        <a:tabLst>
                          <a:tab pos="1504950" algn="l"/>
                        </a:tabLst>
                      </a:pPr>
                      <a:r>
                        <a:rPr lang="en-US" sz="1800">
                          <a:effectLst/>
                        </a:rPr>
                        <a:t>Lname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326352208"/>
                  </a:ext>
                </a:extLst>
              </a:tr>
              <a:tr h="410793">
                <a:tc>
                  <a:txBody>
                    <a:bodyPr/>
                    <a:lstStyle/>
                    <a:p>
                      <a:pPr marL="0" marR="0">
                        <a:lnSpc>
                          <a:spcPct val="107000"/>
                        </a:lnSpc>
                        <a:spcBef>
                          <a:spcPts val="0"/>
                        </a:spcBef>
                        <a:spcAft>
                          <a:spcPts val="0"/>
                        </a:spcAft>
                        <a:tabLst>
                          <a:tab pos="1504950" algn="l"/>
                        </a:tabLst>
                      </a:pPr>
                      <a:r>
                        <a:rPr lang="en-US" sz="1800">
                          <a:effectLst/>
                        </a:rPr>
                        <a:t>Bdate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 </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450447466"/>
                  </a:ext>
                </a:extLst>
              </a:tr>
              <a:tr h="410793">
                <a:tc>
                  <a:txBody>
                    <a:bodyPr/>
                    <a:lstStyle/>
                    <a:p>
                      <a:pPr marL="0" marR="0">
                        <a:lnSpc>
                          <a:spcPct val="107000"/>
                        </a:lnSpc>
                        <a:spcBef>
                          <a:spcPts val="0"/>
                        </a:spcBef>
                        <a:spcAft>
                          <a:spcPts val="0"/>
                        </a:spcAft>
                        <a:tabLst>
                          <a:tab pos="1504950" algn="l"/>
                        </a:tabLst>
                      </a:pPr>
                      <a:r>
                        <a:rPr lang="en-US" sz="1800">
                          <a:effectLst/>
                        </a:rPr>
                        <a:t>Age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4</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496080565"/>
                  </a:ext>
                </a:extLst>
              </a:tr>
              <a:tr h="410793">
                <a:tc>
                  <a:txBody>
                    <a:bodyPr/>
                    <a:lstStyle/>
                    <a:p>
                      <a:pPr marL="0" marR="0">
                        <a:lnSpc>
                          <a:spcPct val="107000"/>
                        </a:lnSpc>
                        <a:spcBef>
                          <a:spcPts val="0"/>
                        </a:spcBef>
                        <a:spcAft>
                          <a:spcPts val="0"/>
                        </a:spcAft>
                        <a:tabLst>
                          <a:tab pos="1504950" algn="l"/>
                        </a:tabLst>
                      </a:pPr>
                      <a:r>
                        <a:rPr lang="en-US" sz="1800">
                          <a:effectLst/>
                        </a:rPr>
                        <a:t>Mnumber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923388730"/>
                  </a:ext>
                </a:extLst>
              </a:tr>
              <a:tr h="410793">
                <a:tc>
                  <a:txBody>
                    <a:bodyPr/>
                    <a:lstStyle/>
                    <a:p>
                      <a:pPr marL="0" marR="0">
                        <a:lnSpc>
                          <a:spcPct val="107000"/>
                        </a:lnSpc>
                        <a:spcBef>
                          <a:spcPts val="0"/>
                        </a:spcBef>
                        <a:spcAft>
                          <a:spcPts val="0"/>
                        </a:spcAft>
                        <a:tabLst>
                          <a:tab pos="1504950" algn="l"/>
                        </a:tabLst>
                      </a:pPr>
                      <a:r>
                        <a:rPr lang="en-US" sz="1800">
                          <a:effectLst/>
                        </a:rPr>
                        <a:t>Mail</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059086106"/>
                  </a:ext>
                </a:extLst>
              </a:tr>
              <a:tr h="410793">
                <a:tc>
                  <a:txBody>
                    <a:bodyPr/>
                    <a:lstStyle/>
                    <a:p>
                      <a:pPr marL="0" marR="0">
                        <a:lnSpc>
                          <a:spcPct val="107000"/>
                        </a:lnSpc>
                        <a:spcBef>
                          <a:spcPts val="0"/>
                        </a:spcBef>
                        <a:spcAft>
                          <a:spcPts val="0"/>
                        </a:spcAft>
                        <a:tabLst>
                          <a:tab pos="1504950" algn="l"/>
                        </a:tabLst>
                      </a:pPr>
                      <a:r>
                        <a:rPr lang="en-US" sz="1800">
                          <a:effectLst/>
                        </a:rPr>
                        <a:t>Qualification</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5</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18074734"/>
                  </a:ext>
                </a:extLst>
              </a:tr>
              <a:tr h="410793">
                <a:tc>
                  <a:txBody>
                    <a:bodyPr/>
                    <a:lstStyle/>
                    <a:p>
                      <a:pPr marL="0" marR="0">
                        <a:lnSpc>
                          <a:spcPct val="107000"/>
                        </a:lnSpc>
                        <a:spcBef>
                          <a:spcPts val="0"/>
                        </a:spcBef>
                        <a:spcAft>
                          <a:spcPts val="0"/>
                        </a:spcAft>
                        <a:tabLst>
                          <a:tab pos="1504950" algn="l"/>
                        </a:tabLst>
                      </a:pPr>
                      <a:r>
                        <a:rPr lang="en-US" sz="1800">
                          <a:effectLst/>
                        </a:rPr>
                        <a:t>Field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1281748708"/>
                  </a:ext>
                </a:extLst>
              </a:tr>
              <a:tr h="410793">
                <a:tc>
                  <a:txBody>
                    <a:bodyPr/>
                    <a:lstStyle/>
                    <a:p>
                      <a:pPr marL="0" marR="0">
                        <a:lnSpc>
                          <a:spcPct val="107000"/>
                        </a:lnSpc>
                        <a:spcBef>
                          <a:spcPts val="0"/>
                        </a:spcBef>
                        <a:spcAft>
                          <a:spcPts val="0"/>
                        </a:spcAft>
                        <a:tabLst>
                          <a:tab pos="1504950" algn="l"/>
                        </a:tabLst>
                      </a:pPr>
                      <a:r>
                        <a:rPr lang="en-US" sz="1800">
                          <a:effectLst/>
                        </a:rPr>
                        <a:t>Subject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389906388"/>
                  </a:ext>
                </a:extLst>
              </a:tr>
              <a:tr h="490278">
                <a:tc>
                  <a:txBody>
                    <a:bodyPr/>
                    <a:lstStyle/>
                    <a:p>
                      <a:pPr marL="0" marR="0">
                        <a:lnSpc>
                          <a:spcPct val="107000"/>
                        </a:lnSpc>
                        <a:spcBef>
                          <a:spcPts val="0"/>
                        </a:spcBef>
                        <a:spcAft>
                          <a:spcPts val="0"/>
                        </a:spcAft>
                        <a:tabLst>
                          <a:tab pos="1504950" algn="l"/>
                        </a:tabLst>
                      </a:pPr>
                      <a:r>
                        <a:rPr lang="en-US" sz="1800">
                          <a:effectLst/>
                        </a:rPr>
                        <a:t>Address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dirty="0">
                          <a:effectLst/>
                        </a:rPr>
                        <a:t>50</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422434786"/>
                  </a:ext>
                </a:extLst>
              </a:tr>
              <a:tr h="410793">
                <a:tc>
                  <a:txBody>
                    <a:bodyPr/>
                    <a:lstStyle/>
                    <a:p>
                      <a:pPr marL="0" marR="0">
                        <a:lnSpc>
                          <a:spcPct val="107000"/>
                        </a:lnSpc>
                        <a:spcBef>
                          <a:spcPts val="0"/>
                        </a:spcBef>
                        <a:spcAft>
                          <a:spcPts val="0"/>
                        </a:spcAft>
                        <a:tabLst>
                          <a:tab pos="1504950" algn="l"/>
                        </a:tabLst>
                      </a:pPr>
                      <a:r>
                        <a:rPr lang="en-US" sz="1800">
                          <a:effectLst/>
                        </a:rPr>
                        <a:t>Password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tc>
                  <a:txBody>
                    <a:bodyPr/>
                    <a:lstStyle/>
                    <a:p>
                      <a:pPr marL="0" marR="0">
                        <a:lnSpc>
                          <a:spcPct val="107000"/>
                        </a:lnSpc>
                        <a:spcBef>
                          <a:spcPts val="0"/>
                        </a:spcBef>
                        <a:spcAft>
                          <a:spcPts val="0"/>
                        </a:spcAft>
                        <a:tabLst>
                          <a:tab pos="1504950" algn="l"/>
                        </a:tabLst>
                      </a:pPr>
                      <a:r>
                        <a:rPr lang="en-US" sz="1800" dirty="0">
                          <a:effectLst/>
                        </a:rPr>
                        <a:t>10</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52610" marR="52610" marT="0" marB="0"/>
                </a:tc>
                <a:extLst>
                  <a:ext uri="{0D108BD9-81ED-4DB2-BD59-A6C34878D82A}">
                    <a16:rowId xmlns:a16="http://schemas.microsoft.com/office/drawing/2014/main" val="2250235588"/>
                  </a:ext>
                </a:extLst>
              </a:tr>
            </a:tbl>
          </a:graphicData>
        </a:graphic>
      </p:graphicFrame>
    </p:spTree>
    <p:extLst>
      <p:ext uri="{BB962C8B-B14F-4D97-AF65-F5344CB8AC3E}">
        <p14:creationId xmlns:p14="http://schemas.microsoft.com/office/powerpoint/2010/main" val="94508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5A46C-257E-42C5-82A9-80BFDD98DEAE}"/>
              </a:ext>
            </a:extLst>
          </p:cNvPr>
          <p:cNvSpPr>
            <a:spLocks noGrp="1"/>
          </p:cNvSpPr>
          <p:nvPr>
            <p:ph idx="1"/>
          </p:nvPr>
        </p:nvSpPr>
        <p:spPr>
          <a:xfrm>
            <a:off x="622852" y="304801"/>
            <a:ext cx="10999305" cy="6042990"/>
          </a:xfrm>
        </p:spPr>
        <p:txBody>
          <a:bodyPr/>
          <a:lstStyle/>
          <a:p>
            <a:pPr marL="36900" indent="0">
              <a:buNone/>
            </a:pPr>
            <a:r>
              <a:rPr lang="en-IN" dirty="0"/>
              <a:t>3. Student :</a:t>
            </a:r>
          </a:p>
        </p:txBody>
      </p:sp>
      <p:graphicFrame>
        <p:nvGraphicFramePr>
          <p:cNvPr id="4" name="Table 3">
            <a:extLst>
              <a:ext uri="{FF2B5EF4-FFF2-40B4-BE49-F238E27FC236}">
                <a16:creationId xmlns:a16="http://schemas.microsoft.com/office/drawing/2014/main" id="{18AE8800-EAFA-4BFD-B19C-173EDF550E9E}"/>
              </a:ext>
            </a:extLst>
          </p:cNvPr>
          <p:cNvGraphicFramePr>
            <a:graphicFrameLocks noGrp="1"/>
          </p:cNvGraphicFramePr>
          <p:nvPr>
            <p:extLst>
              <p:ext uri="{D42A27DB-BD31-4B8C-83A1-F6EECF244321}">
                <p14:modId xmlns:p14="http://schemas.microsoft.com/office/powerpoint/2010/main" val="114916543"/>
              </p:ext>
            </p:extLst>
          </p:nvPr>
        </p:nvGraphicFramePr>
        <p:xfrm>
          <a:off x="1007166" y="1060173"/>
          <a:ext cx="8998224" cy="5210967"/>
        </p:xfrm>
        <a:graphic>
          <a:graphicData uri="http://schemas.openxmlformats.org/drawingml/2006/table">
            <a:tbl>
              <a:tblPr firstRow="1" firstCol="1" bandRow="1">
                <a:tableStyleId>{D27102A9-8310-4765-A935-A1911B00CA55}</a:tableStyleId>
              </a:tblPr>
              <a:tblGrid>
                <a:gridCol w="2999408">
                  <a:extLst>
                    <a:ext uri="{9D8B030D-6E8A-4147-A177-3AD203B41FA5}">
                      <a16:colId xmlns:a16="http://schemas.microsoft.com/office/drawing/2014/main" val="4036177932"/>
                    </a:ext>
                  </a:extLst>
                </a:gridCol>
                <a:gridCol w="2999408">
                  <a:extLst>
                    <a:ext uri="{9D8B030D-6E8A-4147-A177-3AD203B41FA5}">
                      <a16:colId xmlns:a16="http://schemas.microsoft.com/office/drawing/2014/main" val="1971307714"/>
                    </a:ext>
                  </a:extLst>
                </a:gridCol>
                <a:gridCol w="2999408">
                  <a:extLst>
                    <a:ext uri="{9D8B030D-6E8A-4147-A177-3AD203B41FA5}">
                      <a16:colId xmlns:a16="http://schemas.microsoft.com/office/drawing/2014/main" val="304084464"/>
                    </a:ext>
                  </a:extLst>
                </a:gridCol>
              </a:tblGrid>
              <a:tr h="463826">
                <a:tc>
                  <a:txBody>
                    <a:bodyPr/>
                    <a:lstStyle/>
                    <a:p>
                      <a:pPr marL="0" marR="0">
                        <a:lnSpc>
                          <a:spcPct val="107000"/>
                        </a:lnSpc>
                        <a:spcBef>
                          <a:spcPts val="0"/>
                        </a:spcBef>
                        <a:spcAft>
                          <a:spcPts val="0"/>
                        </a:spcAft>
                        <a:tabLst>
                          <a:tab pos="1504950" algn="l"/>
                        </a:tabLst>
                      </a:pPr>
                      <a:r>
                        <a:rPr lang="en-US" sz="1800">
                          <a:effectLst/>
                        </a:rPr>
                        <a:t>Fields</a:t>
                      </a:r>
                      <a:endParaRPr lang="en-IN" sz="1800">
                        <a:effectLst/>
                      </a:endParaRPr>
                    </a:p>
                    <a:p>
                      <a:pPr marL="0" marR="0">
                        <a:lnSpc>
                          <a:spcPct val="107000"/>
                        </a:lnSpc>
                        <a:spcBef>
                          <a:spcPts val="0"/>
                        </a:spcBef>
                        <a:spcAft>
                          <a:spcPts val="0"/>
                        </a:spcAft>
                        <a:tabLst>
                          <a:tab pos="1504950" algn="l"/>
                        </a:tabLst>
                      </a:pPr>
                      <a:r>
                        <a:rPr lang="en-US" sz="1800">
                          <a:effectLst/>
                        </a:rPr>
                        <a:t> </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dirty="0">
                          <a:effectLst/>
                        </a:rPr>
                        <a:t>Datatype</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Length</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662201791"/>
                  </a:ext>
                </a:extLst>
              </a:tr>
              <a:tr h="463826">
                <a:tc>
                  <a:txBody>
                    <a:bodyPr/>
                    <a:lstStyle/>
                    <a:p>
                      <a:pPr marL="0" marR="0">
                        <a:lnSpc>
                          <a:spcPct val="107000"/>
                        </a:lnSpc>
                        <a:spcBef>
                          <a:spcPts val="0"/>
                        </a:spcBef>
                        <a:spcAft>
                          <a:spcPts val="0"/>
                        </a:spcAft>
                        <a:tabLst>
                          <a:tab pos="1504950" algn="l"/>
                        </a:tabLst>
                      </a:pPr>
                      <a:r>
                        <a:rPr lang="en-US" sz="1800">
                          <a:effectLst/>
                        </a:rPr>
                        <a:t>Id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11</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583787862"/>
                  </a:ext>
                </a:extLst>
              </a:tr>
              <a:tr h="463826">
                <a:tc>
                  <a:txBody>
                    <a:bodyPr/>
                    <a:lstStyle/>
                    <a:p>
                      <a:pPr marL="0" marR="0">
                        <a:lnSpc>
                          <a:spcPct val="107000"/>
                        </a:lnSpc>
                        <a:spcBef>
                          <a:spcPts val="0"/>
                        </a:spcBef>
                        <a:spcAft>
                          <a:spcPts val="0"/>
                        </a:spcAft>
                        <a:tabLst>
                          <a:tab pos="1504950" algn="l"/>
                        </a:tabLst>
                      </a:pPr>
                      <a:r>
                        <a:rPr lang="en-US" sz="1800">
                          <a:effectLst/>
                        </a:rPr>
                        <a:t>Fname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469724898"/>
                  </a:ext>
                </a:extLst>
              </a:tr>
              <a:tr h="463826">
                <a:tc>
                  <a:txBody>
                    <a:bodyPr/>
                    <a:lstStyle/>
                    <a:p>
                      <a:pPr marL="0" marR="0">
                        <a:lnSpc>
                          <a:spcPct val="107000"/>
                        </a:lnSpc>
                        <a:spcBef>
                          <a:spcPts val="0"/>
                        </a:spcBef>
                        <a:spcAft>
                          <a:spcPts val="0"/>
                        </a:spcAft>
                        <a:tabLst>
                          <a:tab pos="1504950" algn="l"/>
                        </a:tabLst>
                      </a:pPr>
                      <a:r>
                        <a:rPr lang="en-US" sz="1800">
                          <a:effectLst/>
                        </a:rPr>
                        <a:t>Lname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2670656114"/>
                  </a:ext>
                </a:extLst>
              </a:tr>
              <a:tr h="463826">
                <a:tc>
                  <a:txBody>
                    <a:bodyPr/>
                    <a:lstStyle/>
                    <a:p>
                      <a:pPr marL="0" marR="0">
                        <a:lnSpc>
                          <a:spcPct val="107000"/>
                        </a:lnSpc>
                        <a:spcBef>
                          <a:spcPts val="0"/>
                        </a:spcBef>
                        <a:spcAft>
                          <a:spcPts val="0"/>
                        </a:spcAft>
                        <a:tabLst>
                          <a:tab pos="1504950" algn="l"/>
                        </a:tabLst>
                      </a:pPr>
                      <a:r>
                        <a:rPr lang="en-US" sz="1800">
                          <a:effectLst/>
                        </a:rPr>
                        <a:t>Bdate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Date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 </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3663479719"/>
                  </a:ext>
                </a:extLst>
              </a:tr>
              <a:tr h="463826">
                <a:tc>
                  <a:txBody>
                    <a:bodyPr/>
                    <a:lstStyle/>
                    <a:p>
                      <a:pPr marL="0" marR="0">
                        <a:lnSpc>
                          <a:spcPct val="107000"/>
                        </a:lnSpc>
                        <a:spcBef>
                          <a:spcPts val="0"/>
                        </a:spcBef>
                        <a:spcAft>
                          <a:spcPts val="0"/>
                        </a:spcAft>
                        <a:tabLst>
                          <a:tab pos="1504950" algn="l"/>
                        </a:tabLst>
                      </a:pPr>
                      <a:r>
                        <a:rPr lang="en-US" sz="1800">
                          <a:effectLst/>
                        </a:rPr>
                        <a:t>Age</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4</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1009426748"/>
                  </a:ext>
                </a:extLst>
              </a:tr>
              <a:tr h="463826">
                <a:tc>
                  <a:txBody>
                    <a:bodyPr/>
                    <a:lstStyle/>
                    <a:p>
                      <a:pPr marL="0" marR="0">
                        <a:lnSpc>
                          <a:spcPct val="107000"/>
                        </a:lnSpc>
                        <a:spcBef>
                          <a:spcPts val="0"/>
                        </a:spcBef>
                        <a:spcAft>
                          <a:spcPts val="0"/>
                        </a:spcAft>
                        <a:tabLst>
                          <a:tab pos="1504950" algn="l"/>
                        </a:tabLst>
                      </a:pPr>
                      <a:r>
                        <a:rPr lang="en-US" sz="1800">
                          <a:effectLst/>
                        </a:rPr>
                        <a:t>Mnumber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Int</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2155319616"/>
                  </a:ext>
                </a:extLst>
              </a:tr>
              <a:tr h="463826">
                <a:tc>
                  <a:txBody>
                    <a:bodyPr/>
                    <a:lstStyle/>
                    <a:p>
                      <a:pPr marL="0" marR="0">
                        <a:lnSpc>
                          <a:spcPct val="107000"/>
                        </a:lnSpc>
                        <a:spcBef>
                          <a:spcPts val="0"/>
                        </a:spcBef>
                        <a:spcAft>
                          <a:spcPts val="0"/>
                        </a:spcAft>
                        <a:tabLst>
                          <a:tab pos="1504950" algn="l"/>
                        </a:tabLst>
                      </a:pPr>
                      <a:r>
                        <a:rPr lang="en-US" sz="1800">
                          <a:effectLst/>
                        </a:rPr>
                        <a:t>Mail</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dirty="0">
                          <a:effectLst/>
                        </a:rPr>
                        <a:t>Varchar</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20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3091396033"/>
                  </a:ext>
                </a:extLst>
              </a:tr>
              <a:tr h="463826">
                <a:tc>
                  <a:txBody>
                    <a:bodyPr/>
                    <a:lstStyle/>
                    <a:p>
                      <a:pPr marL="0" marR="0">
                        <a:lnSpc>
                          <a:spcPct val="107000"/>
                        </a:lnSpc>
                        <a:spcBef>
                          <a:spcPts val="0"/>
                        </a:spcBef>
                        <a:spcAft>
                          <a:spcPts val="0"/>
                        </a:spcAft>
                        <a:tabLst>
                          <a:tab pos="1504950" algn="l"/>
                        </a:tabLst>
                      </a:pPr>
                      <a:r>
                        <a:rPr lang="en-US" sz="1800">
                          <a:effectLst/>
                        </a:rPr>
                        <a:t>Field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10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4277726917"/>
                  </a:ext>
                </a:extLst>
              </a:tr>
              <a:tr h="463826">
                <a:tc>
                  <a:txBody>
                    <a:bodyPr/>
                    <a:lstStyle/>
                    <a:p>
                      <a:pPr marL="0" marR="0">
                        <a:lnSpc>
                          <a:spcPct val="107000"/>
                        </a:lnSpc>
                        <a:spcBef>
                          <a:spcPts val="0"/>
                        </a:spcBef>
                        <a:spcAft>
                          <a:spcPts val="0"/>
                        </a:spcAft>
                        <a:tabLst>
                          <a:tab pos="1504950" algn="l"/>
                        </a:tabLst>
                      </a:pPr>
                      <a:r>
                        <a:rPr lang="en-US" sz="1800">
                          <a:effectLst/>
                        </a:rPr>
                        <a:t>Address</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50</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167648308"/>
                  </a:ext>
                </a:extLst>
              </a:tr>
              <a:tr h="463826">
                <a:tc>
                  <a:txBody>
                    <a:bodyPr/>
                    <a:lstStyle/>
                    <a:p>
                      <a:pPr marL="0" marR="0">
                        <a:lnSpc>
                          <a:spcPct val="107000"/>
                        </a:lnSpc>
                        <a:spcBef>
                          <a:spcPts val="0"/>
                        </a:spcBef>
                        <a:spcAft>
                          <a:spcPts val="0"/>
                        </a:spcAft>
                        <a:tabLst>
                          <a:tab pos="1504950" algn="l"/>
                        </a:tabLst>
                      </a:pPr>
                      <a:r>
                        <a:rPr lang="en-US" sz="1800">
                          <a:effectLst/>
                        </a:rPr>
                        <a:t>Password</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a:effectLst/>
                        </a:rPr>
                        <a:t>Varchar</a:t>
                      </a:r>
                      <a:endParaRPr lang="en-IN" sz="180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tc>
                  <a:txBody>
                    <a:bodyPr/>
                    <a:lstStyle/>
                    <a:p>
                      <a:pPr marL="0" marR="0">
                        <a:lnSpc>
                          <a:spcPct val="107000"/>
                        </a:lnSpc>
                        <a:spcBef>
                          <a:spcPts val="0"/>
                        </a:spcBef>
                        <a:spcAft>
                          <a:spcPts val="0"/>
                        </a:spcAft>
                        <a:tabLst>
                          <a:tab pos="1504950" algn="l"/>
                        </a:tabLst>
                      </a:pPr>
                      <a:r>
                        <a:rPr lang="en-US" sz="1800" dirty="0">
                          <a:effectLst/>
                        </a:rPr>
                        <a:t>10</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2175" marR="62175" marT="0" marB="0"/>
                </a:tc>
                <a:extLst>
                  <a:ext uri="{0D108BD9-81ED-4DB2-BD59-A6C34878D82A}">
                    <a16:rowId xmlns:a16="http://schemas.microsoft.com/office/drawing/2014/main" val="222643520"/>
                  </a:ext>
                </a:extLst>
              </a:tr>
            </a:tbl>
          </a:graphicData>
        </a:graphic>
      </p:graphicFrame>
    </p:spTree>
    <p:extLst>
      <p:ext uri="{BB962C8B-B14F-4D97-AF65-F5344CB8AC3E}">
        <p14:creationId xmlns:p14="http://schemas.microsoft.com/office/powerpoint/2010/main" val="95949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TotalTime>
  <Words>1082</Words>
  <Application>Microsoft Office PowerPoint</Application>
  <PresentationFormat>Widescreen</PresentationFormat>
  <Paragraphs>422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Calisto MT</vt:lpstr>
      <vt:lpstr>Times New Roman</vt:lpstr>
      <vt:lpstr>Wingdings</vt:lpstr>
      <vt:lpstr>Wingdings 2</vt:lpstr>
      <vt:lpstr>Slate</vt:lpstr>
      <vt:lpstr>Online Attendance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Attendance Management System</dc:title>
  <dc:creator>admin</dc:creator>
  <cp:lastModifiedBy>admin</cp:lastModifiedBy>
  <cp:revision>10</cp:revision>
  <dcterms:created xsi:type="dcterms:W3CDTF">2024-03-15T18:38:28Z</dcterms:created>
  <dcterms:modified xsi:type="dcterms:W3CDTF">2024-05-10T15:11:02Z</dcterms:modified>
</cp:coreProperties>
</file>