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Average"/>
      <p:regular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regular.fntdata"/><Relationship Id="rId25" Type="http://schemas.openxmlformats.org/officeDocument/2006/relationships/font" Target="fonts/Average-regular.fntdata"/><Relationship Id="rId27"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a73064ce58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a73064ce58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a73064ce58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a73064ce58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a73064ce58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a73064ce58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a73064ce58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a73064ce58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a73064ce58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a73064ce58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a73064ce58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a73064ce58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a73064ce58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a73064ce58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a73064ce58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a73064ce58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a73064ce5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a73064ce5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a73064ce58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a73064ce58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a73064ce5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a73064ce5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a73064ce5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a73064ce5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a73064ce5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a73064ce5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a73064ce58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a73064ce58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a73064ce58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a73064ce58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a73064ce5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a73064ce5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a73064ce58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a73064ce58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a73064ce58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a73064ce58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671250" y="1714500"/>
            <a:ext cx="7852200" cy="1287600"/>
          </a:xfrm>
          <a:prstGeom prst="rect">
            <a:avLst/>
          </a:prstGeom>
        </p:spPr>
        <p:txBody>
          <a:bodyPr anchorCtr="0" anchor="ctr" bIns="91425" lIns="91425" spcFirstLastPara="1" rIns="91425" wrap="square" tIns="91425">
            <a:normAutofit fontScale="90000"/>
          </a:bodyPr>
          <a:lstStyle/>
          <a:p>
            <a:pPr indent="0" lvl="0" marL="0" rtl="0" algn="l">
              <a:lnSpc>
                <a:spcPct val="130434"/>
              </a:lnSpc>
              <a:spcBef>
                <a:spcPts val="1400"/>
              </a:spcBef>
              <a:spcAft>
                <a:spcPts val="0"/>
              </a:spcAft>
              <a:buNone/>
            </a:pPr>
            <a:r>
              <a:t/>
            </a:r>
            <a:endParaRPr b="1" sz="2400">
              <a:solidFill>
                <a:srgbClr val="292929"/>
              </a:solidFill>
              <a:highlight>
                <a:srgbClr val="FFFFFF"/>
              </a:highlight>
              <a:latin typeface="Arial"/>
              <a:ea typeface="Arial"/>
              <a:cs typeface="Arial"/>
              <a:sym typeface="Arial"/>
            </a:endParaRPr>
          </a:p>
          <a:p>
            <a:pPr indent="0" lvl="0" marL="0" rtl="0" algn="ctr">
              <a:spcBef>
                <a:spcPts val="0"/>
              </a:spcBef>
              <a:spcAft>
                <a:spcPts val="0"/>
              </a:spcAft>
              <a:buNone/>
            </a:pPr>
            <a:r>
              <a:rPr lang="en"/>
              <a:t>Graph Neural Networks (GNN) for Large-Scale Network Performance Evaluation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Flat-tree</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a:t>
            </a:r>
            <a:r>
              <a:rPr lang="en"/>
              <a:t>n Fig. 1 (d), in a pod of the flat-tree, an original pod-server link and an original pod-core link are disconnected, and the corresponding servers, pod switches, and core switches are connected to two 4-port CSs and two 6-port CSs. </a:t>
            </a:r>
            <a:endParaRPr/>
          </a:p>
          <a:p>
            <a:pPr indent="-342900" lvl="0" marL="457200" rtl="0" algn="l">
              <a:spcBef>
                <a:spcPts val="0"/>
              </a:spcBef>
              <a:spcAft>
                <a:spcPts val="0"/>
              </a:spcAft>
              <a:buSzPts val="1800"/>
              <a:buChar char="-"/>
            </a:pPr>
            <a:r>
              <a:rPr lang="en"/>
              <a:t>The 4-port CS has two alternative configurations. </a:t>
            </a:r>
            <a:endParaRPr/>
          </a:p>
          <a:p>
            <a:pPr indent="-342900" lvl="0" marL="457200" rtl="0" algn="l">
              <a:spcBef>
                <a:spcPts val="0"/>
              </a:spcBef>
              <a:spcAft>
                <a:spcPts val="0"/>
              </a:spcAft>
              <a:buSzPts val="1800"/>
              <a:buChar char="-"/>
            </a:pPr>
            <a:r>
              <a:rPr lang="en"/>
              <a:t>The “default” configuration maintains a basic Clos topology, and the “local” configuration enables the server to connect the core switch directly. </a:t>
            </a:r>
            <a:endParaRPr/>
          </a:p>
          <a:p>
            <a:pPr indent="-342900" lvl="0" marL="457200" rtl="0" algn="l">
              <a:spcBef>
                <a:spcPts val="0"/>
              </a:spcBef>
              <a:spcAft>
                <a:spcPts val="0"/>
              </a:spcAft>
              <a:buSzPts val="1800"/>
              <a:buChar char="-"/>
            </a:pPr>
            <a:r>
              <a:rPr lang="en"/>
              <a:t>The 6- port switch has two additional valid configurations: “side” and “cross”.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“side” and “cross” configurations both relocate servers to core switches yet connect pod switches to their peers in different ways. </a:t>
            </a:r>
            <a:endParaRPr/>
          </a:p>
          <a:p>
            <a:pPr indent="-342900" lvl="0" marL="457200" rtl="0" algn="l">
              <a:spcBef>
                <a:spcPts val="0"/>
              </a:spcBef>
              <a:spcAft>
                <a:spcPts val="0"/>
              </a:spcAft>
              <a:buSzPts val="1800"/>
              <a:buChar char="-"/>
            </a:pPr>
            <a:r>
              <a:rPr lang="en"/>
              <a:t>To retain a Clos pod, the CSs and the additional wiring are packaged together. </a:t>
            </a:r>
            <a:endParaRPr/>
          </a:p>
          <a:p>
            <a:pPr indent="-342900" lvl="0" marL="457200" rtl="0" algn="l">
              <a:spcBef>
                <a:spcPts val="0"/>
              </a:spcBef>
              <a:spcAft>
                <a:spcPts val="0"/>
              </a:spcAft>
              <a:buSzPts val="1800"/>
              <a:buChar char="-"/>
            </a:pPr>
            <a:r>
              <a:rPr lang="en"/>
              <a:t>Flat-tree converts between multiple topologies with different CS configurations. </a:t>
            </a:r>
            <a:endParaRPr/>
          </a:p>
          <a:p>
            <a:pPr indent="-342900" lvl="0" marL="457200" rtl="0" algn="l">
              <a:spcBef>
                <a:spcPts val="0"/>
              </a:spcBef>
              <a:spcAft>
                <a:spcPts val="0"/>
              </a:spcAft>
              <a:buSzPts val="1800"/>
              <a:buChar char="-"/>
            </a:pPr>
            <a:r>
              <a:rPr lang="en"/>
              <a:t>Fig. 1 (e) shows the Clos network in which all CSs are with the “default” configuration. </a:t>
            </a:r>
            <a:endParaRPr/>
          </a:p>
          <a:p>
            <a:pPr indent="-342900" lvl="0" marL="457200" rtl="0" algn="l">
              <a:spcBef>
                <a:spcPts val="0"/>
              </a:spcBef>
              <a:spcAft>
                <a:spcPts val="0"/>
              </a:spcAft>
              <a:buSzPts val="1800"/>
              <a:buChar char="-"/>
            </a:pPr>
            <a:r>
              <a:rPr lang="en"/>
              <a:t>Fig. 1 (f) shows an approximate global random graph with the 4-port “local” and 6-port “side” configurations.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LEONet</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LEO is equipped with a switching system, and its principle is similar to that on the ground. </a:t>
            </a:r>
            <a:endParaRPr/>
          </a:p>
          <a:p>
            <a:pPr indent="-342900" lvl="0" marL="457200" rtl="0" algn="l">
              <a:spcBef>
                <a:spcPts val="0"/>
              </a:spcBef>
              <a:spcAft>
                <a:spcPts val="0"/>
              </a:spcAft>
              <a:buSzPts val="1800"/>
              <a:buChar char="-"/>
            </a:pPr>
            <a:r>
              <a:rPr lang="en"/>
              <a:t>One can forward Ethernet or IP packets using electrical packet switches (EPSs) according to the commercial standard digital video broadcasting (DVB) protocol. </a:t>
            </a:r>
            <a:endParaRPr/>
          </a:p>
          <a:p>
            <a:pPr indent="-342900" lvl="0" marL="457200" rtl="0" algn="l">
              <a:spcBef>
                <a:spcPts val="0"/>
              </a:spcBef>
              <a:spcAft>
                <a:spcPts val="0"/>
              </a:spcAft>
              <a:buSzPts val="1800"/>
              <a:buChar char="-"/>
            </a:pPr>
            <a:r>
              <a:rPr lang="en"/>
              <a:t>In Fig. 1 (g), we additionally introduced an optical switching matrix on the node. </a:t>
            </a:r>
            <a:endParaRPr/>
          </a:p>
          <a:p>
            <a:pPr indent="-342900" lvl="0" marL="457200" rtl="0" algn="l">
              <a:spcBef>
                <a:spcPts val="0"/>
              </a:spcBef>
              <a:spcAft>
                <a:spcPts val="0"/>
              </a:spcAft>
              <a:buSzPts val="1800"/>
              <a:buChar char="-"/>
            </a:pPr>
            <a:r>
              <a:rPr lang="en"/>
              <a:t>The optical switching matrix has 4 optical interfaces (i.e., a pair of transmitters and receivers), and EPS has 8 optical interfaces and 1 RF interface (to the ground gate station).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Four optical interfaces of the optical switching matrix and 4 optical interfaces of EPS are used to connect the adjacent LEOs via laser linking by spatial division multiplexing. </a:t>
            </a:r>
            <a:endParaRPr/>
          </a:p>
          <a:p>
            <a:pPr indent="-342900" lvl="0" marL="457200" rtl="0" algn="l">
              <a:spcBef>
                <a:spcPts val="0"/>
              </a:spcBef>
              <a:spcAft>
                <a:spcPts val="0"/>
              </a:spcAft>
              <a:buSzPts val="1800"/>
              <a:buChar char="-"/>
            </a:pPr>
            <a:r>
              <a:rPr lang="en"/>
              <a:t>Each port of the optical switching matrix connects to a 1×2 optical switch. By configuring the optical switch, the 4 optical interfaces can be redirected to the other 4 interfaces on the EPS so that the traffic can either transparently pass the node or go to the EPS domain for packet parsing. </a:t>
            </a:r>
            <a:endParaRPr/>
          </a:p>
          <a:p>
            <a:pPr indent="-342900" lvl="0" marL="457200" rtl="0" algn="l">
              <a:spcBef>
                <a:spcPts val="0"/>
              </a:spcBef>
              <a:spcAft>
                <a:spcPts val="0"/>
              </a:spcAft>
              <a:buSzPts val="1800"/>
              <a:buChar char="-"/>
            </a:pPr>
            <a:r>
              <a:rPr lang="en"/>
              <a:t>In this manner, over a basic LEO network topology with only one-hop intersatellite links (as shown in Fig. 1 (h)), optical lightpaths can be dynamically reconfigured between nonadjacent LEOs. </a:t>
            </a:r>
            <a:endParaRPr/>
          </a:p>
          <a:p>
            <a:pPr indent="-342900" lvl="0" marL="457200" rtl="0" algn="l">
              <a:spcBef>
                <a:spcPts val="0"/>
              </a:spcBef>
              <a:spcAft>
                <a:spcPts val="0"/>
              </a:spcAft>
              <a:buSzPts val="1800"/>
              <a:buChar char="-"/>
            </a:pPr>
            <a:r>
              <a:rPr lang="en"/>
              <a:t>Fig. 1 (i) shows a type of topology called “Knit” [3].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 Neural Network</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9" name="Google Shape;139;p26"/>
          <p:cNvPicPr preferRelativeResize="0"/>
          <p:nvPr/>
        </p:nvPicPr>
        <p:blipFill>
          <a:blip r:embed="rId3">
            <a:alphaModFix/>
          </a:blip>
          <a:stretch>
            <a:fillRect/>
          </a:stretch>
        </p:blipFill>
        <p:spPr>
          <a:xfrm>
            <a:off x="311700" y="1152475"/>
            <a:ext cx="8520600" cy="341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Neural networks learn the representations of input data to obtain target results. </a:t>
            </a:r>
            <a:endParaRPr/>
          </a:p>
          <a:p>
            <a:pPr indent="-342900" lvl="0" marL="457200" rtl="0" algn="l">
              <a:spcBef>
                <a:spcPts val="0"/>
              </a:spcBef>
              <a:spcAft>
                <a:spcPts val="0"/>
              </a:spcAft>
              <a:buSzPts val="1800"/>
              <a:buChar char="-"/>
            </a:pPr>
            <a:r>
              <a:rPr lang="en"/>
              <a:t>The basic CNN is shown in Fig. 3 (a), and it is suitable to process pixels. </a:t>
            </a:r>
            <a:endParaRPr/>
          </a:p>
          <a:p>
            <a:pPr indent="-342900" lvl="0" marL="457200" rtl="0" algn="l">
              <a:spcBef>
                <a:spcPts val="0"/>
              </a:spcBef>
              <a:spcAft>
                <a:spcPts val="0"/>
              </a:spcAft>
              <a:buSzPts val="1800"/>
              <a:buChar char="-"/>
            </a:pPr>
            <a:r>
              <a:rPr lang="en"/>
              <a:t>The CNN uses multiple channels of sliding kernels to perform 2D convolution and obtains multiple feature maps. </a:t>
            </a:r>
            <a:endParaRPr/>
          </a:p>
          <a:p>
            <a:pPr indent="-342900" lvl="0" marL="457200" rtl="0" algn="l">
              <a:spcBef>
                <a:spcPts val="0"/>
              </a:spcBef>
              <a:spcAft>
                <a:spcPts val="0"/>
              </a:spcAft>
              <a:buSzPts val="1800"/>
              <a:buChar char="-"/>
            </a:pPr>
            <a:r>
              <a:rPr lang="en"/>
              <a:t>Then, pooling layers can transform the feature maps into the representations of the pictures.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1" name="Google Shape;15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contrast, the input of the GNN is a graph, as shown in Fig. 3 (b). </a:t>
            </a:r>
            <a:endParaRPr/>
          </a:p>
          <a:p>
            <a:pPr indent="-342900" lvl="0" marL="457200" rtl="0" algn="l">
              <a:spcBef>
                <a:spcPts val="0"/>
              </a:spcBef>
              <a:spcAft>
                <a:spcPts val="0"/>
              </a:spcAft>
              <a:buSzPts val="1800"/>
              <a:buChar char="-"/>
            </a:pPr>
            <a:r>
              <a:rPr lang="en"/>
              <a:t>Although the popular GNN is called the graph convolutional network (GCN), no convolution operation is conducted. </a:t>
            </a:r>
            <a:endParaRPr/>
          </a:p>
          <a:p>
            <a:pPr indent="-342900" lvl="0" marL="457200" rtl="0" algn="l">
              <a:spcBef>
                <a:spcPts val="0"/>
              </a:spcBef>
              <a:spcAft>
                <a:spcPts val="0"/>
              </a:spcAft>
              <a:buSzPts val="1800"/>
              <a:buChar char="-"/>
            </a:pPr>
            <a:r>
              <a:rPr lang="en"/>
              <a:t>The internal processing of the GCN is a type of matrix transformation (spectral analysis). </a:t>
            </a:r>
            <a:endParaRPr/>
          </a:p>
          <a:p>
            <a:pPr indent="-342900" lvl="0" marL="457200" rtl="0" algn="l">
              <a:spcBef>
                <a:spcPts val="0"/>
              </a:spcBef>
              <a:spcAft>
                <a:spcPts val="0"/>
              </a:spcAft>
              <a:buSzPts val="1800"/>
              <a:buChar char="-"/>
            </a:pPr>
            <a:r>
              <a:rPr lang="en"/>
              <a:t>The GCN generates the eigenvectors of the graph and uses it to learn the graph representations.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Challenge</a:t>
            </a:r>
            <a:endParaRPr/>
          </a:p>
        </p:txBody>
      </p:sp>
      <p:sp>
        <p:nvSpPr>
          <p:cNvPr id="157" name="Google Shape;15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challenge of using a GCN is to map both the network topology and traffic pattern into the first layer of the GCN, that is, how to determine H(0) and A.</a:t>
            </a:r>
            <a:endParaRPr/>
          </a:p>
          <a:p>
            <a:pPr indent="-342900" lvl="0" marL="457200" rtl="0" algn="l">
              <a:spcBef>
                <a:spcPts val="0"/>
              </a:spcBef>
              <a:spcAft>
                <a:spcPts val="0"/>
              </a:spcAft>
              <a:buSzPts val="1800"/>
              <a:buChar char="-"/>
            </a:pPr>
            <a:r>
              <a:rPr lang="en"/>
              <a:t>Here, H(0) is the node feature matrix at layer 0 and A is the adjacent matrix of the graph.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3" name="Google Shape;16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learning results show that the method described in the paper outperforms the fully connected network and convolutional neural network in the prediction error of the end-to-end latency and network throughput. </a:t>
            </a:r>
            <a:endParaRPr/>
          </a:p>
          <a:p>
            <a:pPr indent="-342900" lvl="0" marL="457200" rtl="0" algn="l">
              <a:spcBef>
                <a:spcPts val="0"/>
              </a:spcBef>
              <a:spcAft>
                <a:spcPts val="0"/>
              </a:spcAft>
              <a:buSzPts val="1800"/>
              <a:buChar char="-"/>
            </a:pPr>
            <a:r>
              <a:rPr lang="en"/>
              <a:t>In addition, the authors showed that the method is significantly less time-consuming than traditional methods.</a:t>
            </a:r>
            <a:endParaRPr/>
          </a:p>
          <a:p>
            <a:pPr indent="0" lvl="0" marL="45720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 Neural Network</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Graph Neural Network is a type of Neural Network which directly operates on the Graph data structure. </a:t>
            </a:r>
            <a:endParaRPr/>
          </a:p>
          <a:p>
            <a:pPr indent="-342900" lvl="0" marL="457200" rtl="0" algn="l">
              <a:spcBef>
                <a:spcPts val="0"/>
              </a:spcBef>
              <a:spcAft>
                <a:spcPts val="0"/>
              </a:spcAft>
              <a:buSzPts val="1800"/>
              <a:buChar char="-"/>
            </a:pPr>
            <a:r>
              <a:rPr lang="en"/>
              <a:t>A typical application of GNN is node classification. Essentially, every node in the graph is associated with a label.</a:t>
            </a:r>
            <a:endParaRPr/>
          </a:p>
          <a:p>
            <a:pPr indent="-342900" lvl="0" marL="457200" rtl="0" algn="l">
              <a:spcBef>
                <a:spcPts val="0"/>
              </a:spcBef>
              <a:spcAft>
                <a:spcPts val="0"/>
              </a:spcAft>
              <a:buSzPts val="1800"/>
              <a:buChar char="-"/>
            </a:pPr>
            <a:r>
              <a:rPr lang="en"/>
              <a:t>Graph neural networks (GNNs) are neural models that capture the dependence of graphs via message passing between the nodes of graphs.</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GNNs are a hybrid of an information diffusion mechanism and neural networks that are used to process data, representing a set of transition functions and a set of output functions. </a:t>
            </a:r>
            <a:endParaRPr/>
          </a:p>
          <a:p>
            <a:pPr indent="-342900" lvl="0" marL="457200" rtl="0" algn="l">
              <a:spcBef>
                <a:spcPts val="0"/>
              </a:spcBef>
              <a:spcAft>
                <a:spcPts val="0"/>
              </a:spcAft>
              <a:buSzPts val="1800"/>
              <a:buChar char="-"/>
            </a:pPr>
            <a:r>
              <a:rPr lang="en"/>
              <a:t>The information diffusion mechanism is defined by nodes updating their states and exchanging information by passing “messages” to their neighboring nodes until they reach a stable equilibrium. </a:t>
            </a:r>
            <a:endParaRPr/>
          </a:p>
          <a:p>
            <a:pPr indent="-342900" lvl="0" marL="457200" rtl="0" algn="l">
              <a:spcBef>
                <a:spcPts val="0"/>
              </a:spcBef>
              <a:spcAft>
                <a:spcPts val="0"/>
              </a:spcAft>
              <a:buSzPts val="1800"/>
              <a:buChar char="-"/>
            </a:pPr>
            <a:r>
              <a:rPr lang="en"/>
              <a:t>The process involves first a transition function that takes as input the features of each node, the edge features of each node, the neighboring nodes’ state, and the neighboring nodes’ features and outputting the nodes’ new state.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 adaptable network topology is necessary for traffic diversification. </a:t>
            </a:r>
            <a:endParaRPr/>
          </a:p>
          <a:p>
            <a:pPr indent="-342900" lvl="0" marL="457200" rtl="0" algn="l">
              <a:spcBef>
                <a:spcPts val="0"/>
              </a:spcBef>
              <a:spcAft>
                <a:spcPts val="0"/>
              </a:spcAft>
              <a:buSzPts val="1800"/>
              <a:buChar char="-"/>
            </a:pPr>
            <a:r>
              <a:rPr lang="en"/>
              <a:t>For this reason, a good topology can minimize the number of hops in a traffic path, the likelihood of congestion, and queueing delays. </a:t>
            </a:r>
            <a:endParaRPr/>
          </a:p>
          <a:p>
            <a:pPr indent="-342900" lvl="0" marL="457200" rtl="0" algn="l">
              <a:spcBef>
                <a:spcPts val="0"/>
              </a:spcBef>
              <a:spcAft>
                <a:spcPts val="0"/>
              </a:spcAft>
              <a:buSzPts val="1800"/>
              <a:buChar char="-"/>
            </a:pPr>
            <a:r>
              <a:rPr lang="en"/>
              <a:t>This effect is considerably more prominent in massive networks.</a:t>
            </a:r>
            <a:endParaRPr/>
          </a:p>
          <a:p>
            <a:pPr indent="-342900" lvl="0" marL="457200" rtl="0" algn="l">
              <a:spcBef>
                <a:spcPts val="0"/>
              </a:spcBef>
              <a:spcAft>
                <a:spcPts val="0"/>
              </a:spcAft>
              <a:buSzPts val="1800"/>
              <a:buChar char="-"/>
            </a:pPr>
            <a:r>
              <a:rPr lang="en"/>
              <a:t>To improve the network performance in support of diverse traffic patterns (i.e., spatial and temporal traffic features), active studies on enabling network topological flexibility have occurred in recent years.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with the Traditional Methods</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Traditional network performance evaluation is complex. </a:t>
            </a:r>
            <a:endParaRPr/>
          </a:p>
          <a:p>
            <a:pPr indent="-342900" lvl="0" marL="457200" rtl="0" algn="l">
              <a:spcBef>
                <a:spcPts val="0"/>
              </a:spcBef>
              <a:spcAft>
                <a:spcPts val="0"/>
              </a:spcAft>
              <a:buSzPts val="1800"/>
              <a:buChar char="-"/>
            </a:pPr>
            <a:r>
              <a:rPr lang="en"/>
              <a:t>As for the end-to-end latency, we commonly acquire a traffic arrival model, which is a stochastic process; and use queueing theory to deduce a general calculation formula. </a:t>
            </a:r>
            <a:endParaRPr/>
          </a:p>
          <a:p>
            <a:pPr indent="-342900" lvl="0" marL="457200" rtl="0" algn="l">
              <a:spcBef>
                <a:spcPts val="0"/>
              </a:spcBef>
              <a:spcAft>
                <a:spcPts val="0"/>
              </a:spcAft>
              <a:buSzPts val="1800"/>
              <a:buChar char="-"/>
            </a:pPr>
            <a:r>
              <a:rPr lang="en"/>
              <a:t>In addition, for the network throughput, the linear programming (LP) model is often used. </a:t>
            </a:r>
            <a:endParaRPr/>
          </a:p>
          <a:p>
            <a:pPr indent="-342900" lvl="0" marL="457200" rtl="0" algn="l">
              <a:spcBef>
                <a:spcPts val="0"/>
              </a:spcBef>
              <a:spcAft>
                <a:spcPts val="0"/>
              </a:spcAft>
              <a:buSzPts val="1800"/>
              <a:buChar char="-"/>
            </a:pPr>
            <a:r>
              <a:rPr lang="en"/>
              <a:t>The number of constraints is proportional to the square of the number of network nodes. </a:t>
            </a:r>
            <a:endParaRPr/>
          </a:p>
          <a:p>
            <a:pPr indent="-342900" lvl="0" marL="457200" rtl="0" algn="l">
              <a:spcBef>
                <a:spcPts val="0"/>
              </a:spcBef>
              <a:spcAft>
                <a:spcPts val="0"/>
              </a:spcAft>
              <a:buSzPts val="1800"/>
              <a:buChar char="-"/>
            </a:pPr>
            <a:r>
              <a:rPr lang="en"/>
              <a:t>For a network with hundreds of nodes, a few tools can solve such a large LP model for network throughput, and it takes hours or days. </a:t>
            </a:r>
            <a:endParaRPr/>
          </a:p>
          <a:p>
            <a:pPr indent="-342900" lvl="0" marL="457200" rtl="0" algn="l">
              <a:spcBef>
                <a:spcPts val="0"/>
              </a:spcBef>
              <a:spcAft>
                <a:spcPts val="0"/>
              </a:spcAft>
              <a:buSzPts val="1800"/>
              <a:buChar char="-"/>
            </a:pPr>
            <a:r>
              <a:rPr lang="en"/>
              <a:t>However, a network with topological flexibility expects to use online evaluation methods so that it can adapt to current traffic patterns in time.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Techniques used for Large-scale Network</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Topological Flexibility:</a:t>
            </a:r>
            <a:endParaRPr/>
          </a:p>
          <a:p>
            <a:pPr indent="-342900" lvl="0" marL="457200" rtl="0" algn="l">
              <a:spcBef>
                <a:spcPts val="1200"/>
              </a:spcBef>
              <a:spcAft>
                <a:spcPts val="0"/>
              </a:spcAft>
              <a:buSzPts val="1800"/>
              <a:buChar char="-"/>
            </a:pPr>
            <a:r>
              <a:rPr lang="en"/>
              <a:t>OpenScale</a:t>
            </a:r>
            <a:endParaRPr/>
          </a:p>
          <a:p>
            <a:pPr indent="-342900" lvl="0" marL="457200" rtl="0" algn="l">
              <a:spcBef>
                <a:spcPts val="0"/>
              </a:spcBef>
              <a:spcAft>
                <a:spcPts val="0"/>
              </a:spcAft>
              <a:buSzPts val="1800"/>
              <a:buChar char="-"/>
            </a:pPr>
            <a:r>
              <a:rPr lang="en"/>
              <a:t>Flat-tree</a:t>
            </a:r>
            <a:endParaRPr/>
          </a:p>
          <a:p>
            <a:pPr indent="-342900" lvl="0" marL="457200" rtl="0" algn="l">
              <a:spcBef>
                <a:spcPts val="0"/>
              </a:spcBef>
              <a:spcAft>
                <a:spcPts val="0"/>
              </a:spcAft>
              <a:buSzPts val="1800"/>
              <a:buChar char="-"/>
            </a:pPr>
            <a:r>
              <a:rPr lang="en"/>
              <a:t>LEONet</a:t>
            </a:r>
            <a:endParaRPr/>
          </a:p>
          <a:p>
            <a:pPr indent="0" lvl="0" marL="0" rtl="0" algn="l">
              <a:spcBef>
                <a:spcPts val="1200"/>
              </a:spcBef>
              <a:spcAft>
                <a:spcPts val="0"/>
              </a:spcAft>
              <a:buNone/>
            </a:pPr>
            <a:r>
              <a:rPr lang="en"/>
              <a:t>For Performance Evaluation:</a:t>
            </a:r>
            <a:endParaRPr/>
          </a:p>
          <a:p>
            <a:pPr indent="-342900" lvl="0" marL="457200" rtl="0" algn="l">
              <a:spcBef>
                <a:spcPts val="1200"/>
              </a:spcBef>
              <a:spcAft>
                <a:spcPts val="0"/>
              </a:spcAft>
              <a:buSzPts val="1800"/>
              <a:buChar char="-"/>
            </a:pPr>
            <a:r>
              <a:rPr lang="en"/>
              <a:t>End-to-end latency</a:t>
            </a:r>
            <a:endParaRPr/>
          </a:p>
          <a:p>
            <a:pPr indent="-342900" lvl="0" marL="457200" rtl="0" algn="l">
              <a:spcBef>
                <a:spcPts val="0"/>
              </a:spcBef>
              <a:spcAft>
                <a:spcPts val="0"/>
              </a:spcAft>
              <a:buSzPts val="1800"/>
              <a:buChar char="-"/>
            </a:pPr>
            <a:r>
              <a:rPr lang="en"/>
              <a:t>Network throughput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Techniques with Topological Flexibility for Large Scale Network</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6" name="Google Shape;96;p19"/>
          <p:cNvPicPr preferRelativeResize="0"/>
          <p:nvPr/>
        </p:nvPicPr>
        <p:blipFill>
          <a:blip r:embed="rId3">
            <a:alphaModFix/>
          </a:blip>
          <a:stretch>
            <a:fillRect/>
          </a:stretch>
        </p:blipFill>
        <p:spPr>
          <a:xfrm>
            <a:off x="311700" y="1017725"/>
            <a:ext cx="8520600" cy="4125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OpenScale</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node belongs to three adjacent OPS-based rings; thus, one node is implemented with three sets of input/output ports.</a:t>
            </a:r>
            <a:endParaRPr/>
          </a:p>
          <a:p>
            <a:pPr indent="-342900" lvl="0" marL="457200" rtl="0" algn="l">
              <a:spcBef>
                <a:spcPts val="0"/>
              </a:spcBef>
              <a:spcAft>
                <a:spcPts val="0"/>
              </a:spcAft>
              <a:buSzPts val="1800"/>
              <a:buChar char="-"/>
            </a:pPr>
            <a:r>
              <a:rPr lang="en"/>
              <a:t>For each input port, a DEMUX partitions wavelengths into two groups. </a:t>
            </a:r>
            <a:endParaRPr/>
          </a:p>
          <a:p>
            <a:pPr indent="-342900" lvl="0" marL="457200" rtl="0" algn="l">
              <a:spcBef>
                <a:spcPts val="0"/>
              </a:spcBef>
              <a:spcAft>
                <a:spcPts val="0"/>
              </a:spcAft>
              <a:buSzPts val="1800"/>
              <a:buChar char="-"/>
            </a:pPr>
            <a:r>
              <a:rPr lang="en"/>
              <a:t>One group connects the wavelength switching fabric to build the direct lightpaths, and the other enters the fast optical switch (FOS). </a:t>
            </a:r>
            <a:endParaRPr/>
          </a:p>
          <a:p>
            <a:pPr indent="-342900" lvl="0" marL="457200" rtl="0" algn="l">
              <a:spcBef>
                <a:spcPts val="0"/>
              </a:spcBef>
              <a:spcAft>
                <a:spcPts val="0"/>
              </a:spcAft>
              <a:buSzPts val="1800"/>
              <a:buChar char="-"/>
            </a:pPr>
            <a:r>
              <a:rPr lang="en"/>
              <a:t>The FOS selects the channels and forwards the drop traffic into the optical packet disassembler via burst mode receivers (BMRs).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additional traffic in each node can be switched either to the lightpaths (i.e., OCS) or to the</a:t>
            </a:r>
            <a:endParaRPr/>
          </a:p>
          <a:p>
            <a:pPr indent="-342900" lvl="0" marL="457200" rtl="0" algn="l">
              <a:spcBef>
                <a:spcPts val="0"/>
              </a:spcBef>
              <a:spcAft>
                <a:spcPts val="0"/>
              </a:spcAft>
              <a:buSzPts val="1800"/>
              <a:buChar char="-"/>
            </a:pPr>
            <a:r>
              <a:rPr lang="en"/>
              <a:t>optical packet assembler (i.e., OPS). </a:t>
            </a:r>
            <a:endParaRPr/>
          </a:p>
          <a:p>
            <a:pPr indent="-342900" lvl="0" marL="457200" rtl="0" algn="l">
              <a:spcBef>
                <a:spcPts val="0"/>
              </a:spcBef>
              <a:spcAft>
                <a:spcPts val="0"/>
              </a:spcAft>
              <a:buSzPts val="1800"/>
              <a:buChar char="-"/>
            </a:pPr>
            <a:r>
              <a:rPr lang="en"/>
              <a:t>The OpenScale network has multiple hexagonal rings composed of such OCS+OPS nodes, as shown in Fig. 1 (b). </a:t>
            </a:r>
            <a:endParaRPr/>
          </a:p>
          <a:p>
            <a:pPr indent="-342900" lvl="0" marL="457200" rtl="0" algn="l">
              <a:spcBef>
                <a:spcPts val="0"/>
              </a:spcBef>
              <a:spcAft>
                <a:spcPts val="0"/>
              </a:spcAft>
              <a:buSzPts val="1800"/>
              <a:buChar char="-"/>
            </a:pPr>
            <a:r>
              <a:rPr lang="en"/>
              <a:t>As shown by the blue paths in Fig. 1 (c), OpenScale uses OCS lightpaths to implement cross-ring connections without optical-electrical-optical (O-EO) conversion, which is free of queueing delay and congestion.</a:t>
            </a:r>
            <a:endParaRPr/>
          </a:p>
          <a:p>
            <a:pPr indent="-342900" lvl="0" marL="457200" rtl="0" algn="l">
              <a:spcBef>
                <a:spcPts val="0"/>
              </a:spcBef>
              <a:spcAft>
                <a:spcPts val="0"/>
              </a:spcAft>
              <a:buSzPts val="1800"/>
              <a:buChar char="-"/>
            </a:pPr>
            <a:r>
              <a:rPr lang="en"/>
              <a:t>OPS, on the other hand, realizes intraring (i.e., time division multiplexing) meshed connections.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