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Lobster"/>
      <p:regular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bster-regular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f1e18eec1e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f1e18eec1e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f1e18eec1e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f1e18eec1e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1e18eec1e_3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f1e18eec1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f1e18eec1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f1e18eec1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1e18eec1e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f1e18eec1e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1e18eec1e_8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f1e18eec1e_8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Management System</a:t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824000" y="3565375"/>
            <a:ext cx="4887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Presented by: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Team Dragonite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                         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5241200" y="3565375"/>
            <a:ext cx="322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Prof: 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Andrew H. Bond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368400" y="394925"/>
            <a:ext cx="8407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      </a:t>
            </a:r>
            <a:r>
              <a:rPr b="1" lang="en" sz="2700">
                <a:latin typeface="Nunito"/>
                <a:ea typeface="Nunito"/>
                <a:cs typeface="Nunito"/>
                <a:sym typeface="Nunito"/>
              </a:rPr>
              <a:t>CMPE 272</a:t>
            </a:r>
            <a:endParaRPr b="1" sz="2700">
              <a:latin typeface="Nunito"/>
              <a:ea typeface="Nunito"/>
              <a:cs typeface="Nunito"/>
              <a:sym typeface="Nunit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Nunito"/>
                <a:ea typeface="Nunito"/>
                <a:cs typeface="Nunito"/>
                <a:sym typeface="Nunito"/>
              </a:rPr>
              <a:t>               Enterprise Software Platforms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1" name="Google Shape;2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350" y="1580775"/>
            <a:ext cx="4096149" cy="183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2"/>
          <p:cNvSpPr txBox="1"/>
          <p:nvPr>
            <p:ph type="ctrTitle"/>
          </p:nvPr>
        </p:nvSpPr>
        <p:spPr>
          <a:xfrm>
            <a:off x="761075" y="1063275"/>
            <a:ext cx="7229400" cy="33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</a:rPr>
              <a:t> 				 </a:t>
            </a:r>
            <a:r>
              <a:rPr lang="en" sz="50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Thank You</a:t>
            </a:r>
            <a:endParaRPr sz="5000">
              <a:solidFill>
                <a:schemeClr val="dk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ctrTitle"/>
          </p:nvPr>
        </p:nvSpPr>
        <p:spPr>
          <a:xfrm>
            <a:off x="466100" y="602825"/>
            <a:ext cx="45831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What is Library Management System?</a:t>
            </a:r>
            <a:endParaRPr sz="2640"/>
          </a:p>
        </p:txBody>
      </p:sp>
      <p:sp>
        <p:nvSpPr>
          <p:cNvPr id="287" name="Google Shape;287;p14"/>
          <p:cNvSpPr txBox="1"/>
          <p:nvPr>
            <p:ph idx="1" type="subTitle"/>
          </p:nvPr>
        </p:nvSpPr>
        <p:spPr>
          <a:xfrm>
            <a:off x="609650" y="2571750"/>
            <a:ext cx="6386400" cy="21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Online Library Management System is simply crafted with 3 entities where each one having their own operations simply defining under Books utilization, Librarian roles, CRUD operations with User, Publisher and Admin protocols respectively.</a:t>
            </a:r>
            <a:r>
              <a:rPr lang="en" sz="2100"/>
              <a:t> </a:t>
            </a:r>
            <a:endParaRPr sz="2100"/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850" y="341624"/>
            <a:ext cx="2514992" cy="21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ctrTitle"/>
          </p:nvPr>
        </p:nvSpPr>
        <p:spPr>
          <a:xfrm>
            <a:off x="2146150" y="382613"/>
            <a:ext cx="3666900" cy="11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</a:t>
            </a:r>
            <a:endParaRPr/>
          </a:p>
        </p:txBody>
      </p:sp>
      <p:sp>
        <p:nvSpPr>
          <p:cNvPr id="294" name="Google Shape;294;p15"/>
          <p:cNvSpPr txBox="1"/>
          <p:nvPr>
            <p:ph idx="1" type="subTitle"/>
          </p:nvPr>
        </p:nvSpPr>
        <p:spPr>
          <a:xfrm>
            <a:off x="824000" y="1915400"/>
            <a:ext cx="7805400" cy="27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provide better and efficient service to all the members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reduce the workload of the librarian.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Book wise search can be performed.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 handles entire transaction of book registration till issuing the book.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provide following facilities: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1) Add/Remove a book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2) Return an issued book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3) Search a required book and many more...</a:t>
            </a:r>
            <a:endParaRPr sz="2000"/>
          </a:p>
        </p:txBody>
      </p:sp>
      <p:pic>
        <p:nvPicPr>
          <p:cNvPr id="295" name="Google Shape;2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3550" y="219400"/>
            <a:ext cx="2575275" cy="149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ctrTitle"/>
          </p:nvPr>
        </p:nvSpPr>
        <p:spPr>
          <a:xfrm>
            <a:off x="2160150" y="968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Scope</a:t>
            </a:r>
            <a:endParaRPr/>
          </a:p>
        </p:txBody>
      </p:sp>
      <p:sp>
        <p:nvSpPr>
          <p:cNvPr id="301" name="Google Shape;301;p16"/>
          <p:cNvSpPr txBox="1"/>
          <p:nvPr>
            <p:ph idx="4294967295" type="body"/>
          </p:nvPr>
        </p:nvSpPr>
        <p:spPr>
          <a:xfrm>
            <a:off x="604050" y="1535725"/>
            <a:ext cx="5811600" cy="3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63696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2300">
                <a:solidFill>
                  <a:schemeClr val="lt1"/>
                </a:solidFill>
              </a:rPr>
              <a:t>Any Educational Institute &amp; government office’s can put together to utilize it for giving knowledge about the author, books of different genre, and much more.</a:t>
            </a:r>
            <a:endParaRPr sz="2300">
              <a:solidFill>
                <a:schemeClr val="lt1"/>
              </a:solidFill>
            </a:endParaRPr>
          </a:p>
          <a:p>
            <a:pPr indent="-363696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2300">
                <a:solidFill>
                  <a:schemeClr val="lt1"/>
                </a:solidFill>
              </a:rPr>
              <a:t>This product can also be  by appending the functionality of e-book to overcome the issue of lack of commodities</a:t>
            </a:r>
            <a:r>
              <a:rPr lang="en" sz="2300">
                <a:solidFill>
                  <a:schemeClr val="lt1"/>
                </a:solidFill>
              </a:rPr>
              <a:t> in library.</a:t>
            </a:r>
            <a:endParaRPr sz="23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9975" y="1575925"/>
            <a:ext cx="2137300" cy="20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ctrTitle"/>
          </p:nvPr>
        </p:nvSpPr>
        <p:spPr>
          <a:xfrm>
            <a:off x="953700" y="227500"/>
            <a:ext cx="4370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Functions</a:t>
            </a:r>
            <a:endParaRPr/>
          </a:p>
        </p:txBody>
      </p:sp>
      <p:sp>
        <p:nvSpPr>
          <p:cNvPr id="308" name="Google Shape;308;p17"/>
          <p:cNvSpPr txBox="1"/>
          <p:nvPr>
            <p:ph idx="4294967295" type="body"/>
          </p:nvPr>
        </p:nvSpPr>
        <p:spPr>
          <a:xfrm>
            <a:off x="604050" y="2159875"/>
            <a:ext cx="7131300" cy="26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The functions of the project includes the structure giving various type of services on the basis of user type.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Users can make account and the system will have login facilities and also borrow and return functions..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List will be voluntarily upgraded 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Single-Sign On for Members.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Librarian get information about the members and books.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309" name="Google Shape;309;p17"/>
          <p:cNvPicPr preferRelativeResize="0"/>
          <p:nvPr/>
        </p:nvPicPr>
        <p:blipFill rotWithShape="1">
          <a:blip r:embed="rId3">
            <a:alphaModFix/>
          </a:blip>
          <a:srcRect b="9420" l="0" r="0" t="0"/>
          <a:stretch/>
        </p:blipFill>
        <p:spPr>
          <a:xfrm>
            <a:off x="6439425" y="489913"/>
            <a:ext cx="2180050" cy="16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ctrTitle"/>
          </p:nvPr>
        </p:nvSpPr>
        <p:spPr>
          <a:xfrm>
            <a:off x="2444250" y="2576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User Classes</a:t>
            </a:r>
            <a:endParaRPr sz="4000"/>
          </a:p>
        </p:txBody>
      </p:sp>
      <p:sp>
        <p:nvSpPr>
          <p:cNvPr id="315" name="Google Shape;315;p18"/>
          <p:cNvSpPr txBox="1"/>
          <p:nvPr>
            <p:ph idx="1" type="subTitle"/>
          </p:nvPr>
        </p:nvSpPr>
        <p:spPr>
          <a:xfrm>
            <a:off x="739500" y="2301325"/>
            <a:ext cx="7665000" cy="19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Administrator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Librarian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Members</a:t>
            </a:r>
            <a:endParaRPr sz="2300"/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0375" y="1854600"/>
            <a:ext cx="3036674" cy="26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ctrTitle"/>
          </p:nvPr>
        </p:nvSpPr>
        <p:spPr>
          <a:xfrm>
            <a:off x="633125" y="219400"/>
            <a:ext cx="7220400" cy="11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322" name="Google Shape;322;p19"/>
          <p:cNvSpPr txBox="1"/>
          <p:nvPr>
            <p:ph idx="1" type="subTitle"/>
          </p:nvPr>
        </p:nvSpPr>
        <p:spPr>
          <a:xfrm>
            <a:off x="824000" y="1758025"/>
            <a:ext cx="6757200" cy="25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7345" lvl="0" marL="4572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870"/>
              <a:buChar char="●"/>
            </a:pPr>
            <a:r>
              <a:rPr lang="en" sz="1870"/>
              <a:t>Simple and easy to use.</a:t>
            </a:r>
            <a:endParaRPr sz="1870"/>
          </a:p>
          <a:p>
            <a:pPr indent="0" lvl="0" marL="4572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870"/>
          </a:p>
          <a:p>
            <a:pPr indent="-347345" lvl="0" marL="4572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870"/>
              <a:buChar char="●"/>
            </a:pPr>
            <a:r>
              <a:rPr lang="en" sz="1870"/>
              <a:t>Highly secure, scalable and reliable.</a:t>
            </a:r>
            <a:endParaRPr sz="1870"/>
          </a:p>
          <a:p>
            <a:pPr indent="0" lvl="0" marL="4572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870"/>
          </a:p>
          <a:p>
            <a:pPr indent="-347345" lvl="0" marL="4572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870"/>
              <a:buChar char="●"/>
            </a:pPr>
            <a:r>
              <a:rPr lang="en" sz="1870"/>
              <a:t>Remote access to the library.</a:t>
            </a:r>
            <a:endParaRPr sz="1870"/>
          </a:p>
          <a:p>
            <a:pPr indent="0" lvl="0" marL="4572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870"/>
          </a:p>
          <a:p>
            <a:pPr indent="-347345" lvl="0" marL="4572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870"/>
              <a:buChar char="●"/>
            </a:pPr>
            <a:r>
              <a:rPr lang="en" sz="1870"/>
              <a:t>Cost</a:t>
            </a:r>
            <a:r>
              <a:rPr lang="en" sz="1870"/>
              <a:t> Effective.</a:t>
            </a:r>
            <a:endParaRPr sz="1870"/>
          </a:p>
          <a:p>
            <a:pPr indent="0" lvl="0" marL="4572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870"/>
          </a:p>
          <a:p>
            <a:pPr indent="-34734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70"/>
              <a:buChar char="●"/>
            </a:pPr>
            <a:r>
              <a:rPr lang="en" sz="1870"/>
              <a:t>Fully customizable according to the needs of the institution.</a:t>
            </a:r>
            <a:endParaRPr sz="1450"/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50"/>
          </a:p>
        </p:txBody>
      </p:sp>
      <p:pic>
        <p:nvPicPr>
          <p:cNvPr id="323" name="Google Shape;3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4250" y="582675"/>
            <a:ext cx="2644874" cy="238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ctrTitle"/>
          </p:nvPr>
        </p:nvSpPr>
        <p:spPr>
          <a:xfrm>
            <a:off x="824000" y="714725"/>
            <a:ext cx="7229400" cy="9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329" name="Google Shape;329;p20"/>
          <p:cNvSpPr txBox="1"/>
          <p:nvPr>
            <p:ph idx="1" type="subTitle"/>
          </p:nvPr>
        </p:nvSpPr>
        <p:spPr>
          <a:xfrm>
            <a:off x="824000" y="2084100"/>
            <a:ext cx="72294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Front End:</a:t>
            </a:r>
            <a:r>
              <a:rPr lang="en" sz="1900"/>
              <a:t> HTML, CSS, JS, JSP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Language:</a:t>
            </a:r>
            <a:r>
              <a:rPr lang="en" sz="1900"/>
              <a:t> Java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Server:</a:t>
            </a:r>
            <a:r>
              <a:rPr lang="en" sz="1900"/>
              <a:t> Apache Tomcat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Database:</a:t>
            </a:r>
            <a:r>
              <a:rPr lang="en" sz="1900"/>
              <a:t> MySQL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IDE:</a:t>
            </a:r>
            <a:r>
              <a:rPr lang="en" sz="1900"/>
              <a:t> Eclipse</a:t>
            </a:r>
            <a:endParaRPr sz="1900"/>
          </a:p>
        </p:txBody>
      </p:sp>
      <p:pic>
        <p:nvPicPr>
          <p:cNvPr id="330" name="Google Shape;3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5075" y="1960850"/>
            <a:ext cx="3423949" cy="245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/>
          <p:nvPr/>
        </p:nvSpPr>
        <p:spPr>
          <a:xfrm>
            <a:off x="1778800" y="51725"/>
            <a:ext cx="1574100" cy="81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Check user issue/return</a:t>
            </a:r>
            <a:endParaRPr sz="1100"/>
          </a:p>
        </p:txBody>
      </p:sp>
      <p:sp>
        <p:nvSpPr>
          <p:cNvPr id="336" name="Google Shape;336;p21"/>
          <p:cNvSpPr/>
          <p:nvPr/>
        </p:nvSpPr>
        <p:spPr>
          <a:xfrm>
            <a:off x="5227363" y="1194488"/>
            <a:ext cx="1009500" cy="60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Register</a:t>
            </a:r>
            <a:endParaRPr sz="1100"/>
          </a:p>
        </p:txBody>
      </p:sp>
      <p:sp>
        <p:nvSpPr>
          <p:cNvPr id="337" name="Google Shape;337;p21"/>
          <p:cNvSpPr/>
          <p:nvPr/>
        </p:nvSpPr>
        <p:spPr>
          <a:xfrm>
            <a:off x="7895000" y="3203350"/>
            <a:ext cx="935400" cy="67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Book Return</a:t>
            </a:r>
            <a:endParaRPr sz="1100"/>
          </a:p>
        </p:txBody>
      </p:sp>
      <p:sp>
        <p:nvSpPr>
          <p:cNvPr id="338" name="Google Shape;338;p21"/>
          <p:cNvSpPr/>
          <p:nvPr/>
        </p:nvSpPr>
        <p:spPr>
          <a:xfrm>
            <a:off x="7930700" y="1620250"/>
            <a:ext cx="12132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Calculate Fine</a:t>
            </a:r>
            <a:endParaRPr sz="1100"/>
          </a:p>
        </p:txBody>
      </p:sp>
      <p:sp>
        <p:nvSpPr>
          <p:cNvPr id="339" name="Google Shape;339;p21"/>
          <p:cNvSpPr/>
          <p:nvPr/>
        </p:nvSpPr>
        <p:spPr>
          <a:xfrm>
            <a:off x="721875" y="3064825"/>
            <a:ext cx="1151100" cy="67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Update Book Info</a:t>
            </a:r>
            <a:endParaRPr sz="1100"/>
          </a:p>
        </p:txBody>
      </p:sp>
      <p:sp>
        <p:nvSpPr>
          <p:cNvPr id="340" name="Google Shape;340;p21"/>
          <p:cNvSpPr/>
          <p:nvPr/>
        </p:nvSpPr>
        <p:spPr>
          <a:xfrm>
            <a:off x="6323050" y="2194550"/>
            <a:ext cx="1213200" cy="60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 View the Book</a:t>
            </a:r>
            <a:endParaRPr sz="1000"/>
          </a:p>
        </p:txBody>
      </p:sp>
      <p:sp>
        <p:nvSpPr>
          <p:cNvPr id="341" name="Google Shape;341;p21"/>
          <p:cNvSpPr/>
          <p:nvPr/>
        </p:nvSpPr>
        <p:spPr>
          <a:xfrm>
            <a:off x="5818153" y="3138950"/>
            <a:ext cx="1183200" cy="80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Request book</a:t>
            </a:r>
            <a:endParaRPr sz="1100"/>
          </a:p>
        </p:txBody>
      </p:sp>
      <p:sp>
        <p:nvSpPr>
          <p:cNvPr id="342" name="Google Shape;342;p21"/>
          <p:cNvSpPr/>
          <p:nvPr/>
        </p:nvSpPr>
        <p:spPr>
          <a:xfrm>
            <a:off x="5906100" y="4177975"/>
            <a:ext cx="1213200" cy="60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Issuing Book</a:t>
            </a:r>
            <a:endParaRPr sz="1100"/>
          </a:p>
        </p:txBody>
      </p:sp>
      <p:sp>
        <p:nvSpPr>
          <p:cNvPr id="343" name="Google Shape;343;p21"/>
          <p:cNvSpPr/>
          <p:nvPr/>
        </p:nvSpPr>
        <p:spPr>
          <a:xfrm>
            <a:off x="2131325" y="1904200"/>
            <a:ext cx="1058400" cy="60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Login</a:t>
            </a:r>
            <a:endParaRPr sz="1100"/>
          </a:p>
        </p:txBody>
      </p:sp>
      <p:sp>
        <p:nvSpPr>
          <p:cNvPr id="344" name="Google Shape;344;p21"/>
          <p:cNvSpPr/>
          <p:nvPr/>
        </p:nvSpPr>
        <p:spPr>
          <a:xfrm>
            <a:off x="2080925" y="3147475"/>
            <a:ext cx="1110300" cy="83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Add Book Info</a:t>
            </a:r>
            <a:endParaRPr sz="1100"/>
          </a:p>
        </p:txBody>
      </p:sp>
      <p:sp>
        <p:nvSpPr>
          <p:cNvPr id="345" name="Google Shape;345;p21"/>
          <p:cNvSpPr/>
          <p:nvPr/>
        </p:nvSpPr>
        <p:spPr>
          <a:xfrm>
            <a:off x="3471950" y="2927675"/>
            <a:ext cx="1058400" cy="83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Book Search Info</a:t>
            </a:r>
            <a:endParaRPr sz="1100"/>
          </a:p>
        </p:txBody>
      </p:sp>
      <p:sp>
        <p:nvSpPr>
          <p:cNvPr id="346" name="Google Shape;346;p21"/>
          <p:cNvSpPr/>
          <p:nvPr/>
        </p:nvSpPr>
        <p:spPr>
          <a:xfrm>
            <a:off x="5876750" y="253175"/>
            <a:ext cx="935375" cy="4002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</a:t>
            </a:r>
            <a:endParaRPr sz="1200"/>
          </a:p>
        </p:txBody>
      </p:sp>
      <p:sp>
        <p:nvSpPr>
          <p:cNvPr id="347" name="Google Shape;347;p21"/>
          <p:cNvSpPr/>
          <p:nvPr/>
        </p:nvSpPr>
        <p:spPr>
          <a:xfrm>
            <a:off x="300650" y="1965925"/>
            <a:ext cx="867900" cy="5113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Admin</a:t>
            </a:r>
            <a:endParaRPr sz="1100"/>
          </a:p>
        </p:txBody>
      </p:sp>
      <p:cxnSp>
        <p:nvCxnSpPr>
          <p:cNvPr id="348" name="Google Shape;348;p21"/>
          <p:cNvCxnSpPr/>
          <p:nvPr/>
        </p:nvCxnSpPr>
        <p:spPr>
          <a:xfrm>
            <a:off x="1403675" y="4682300"/>
            <a:ext cx="29178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21"/>
          <p:cNvCxnSpPr/>
          <p:nvPr/>
        </p:nvCxnSpPr>
        <p:spPr>
          <a:xfrm flipH="1" rot="10800000">
            <a:off x="1433775" y="4923050"/>
            <a:ext cx="28776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1"/>
          <p:cNvCxnSpPr/>
          <p:nvPr/>
        </p:nvCxnSpPr>
        <p:spPr>
          <a:xfrm>
            <a:off x="7794050" y="490950"/>
            <a:ext cx="124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1"/>
          <p:cNvCxnSpPr/>
          <p:nvPr/>
        </p:nvCxnSpPr>
        <p:spPr>
          <a:xfrm>
            <a:off x="7824050" y="781550"/>
            <a:ext cx="118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1"/>
          <p:cNvCxnSpPr/>
          <p:nvPr/>
        </p:nvCxnSpPr>
        <p:spPr>
          <a:xfrm>
            <a:off x="7730300" y="4672100"/>
            <a:ext cx="1283400" cy="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1"/>
          <p:cNvCxnSpPr/>
          <p:nvPr/>
        </p:nvCxnSpPr>
        <p:spPr>
          <a:xfrm>
            <a:off x="7800500" y="4917950"/>
            <a:ext cx="1143000" cy="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21"/>
          <p:cNvSpPr txBox="1"/>
          <p:nvPr/>
        </p:nvSpPr>
        <p:spPr>
          <a:xfrm>
            <a:off x="7672100" y="416925"/>
            <a:ext cx="157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User Database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5" name="Google Shape;355;p21"/>
          <p:cNvSpPr txBox="1"/>
          <p:nvPr/>
        </p:nvSpPr>
        <p:spPr>
          <a:xfrm>
            <a:off x="7365375" y="4614700"/>
            <a:ext cx="1845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       Book/User Database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56" name="Google Shape;356;p21"/>
          <p:cNvCxnSpPr>
            <a:stCxn id="343" idx="3"/>
            <a:endCxn id="339" idx="7"/>
          </p:cNvCxnSpPr>
          <p:nvPr/>
        </p:nvCxnSpPr>
        <p:spPr>
          <a:xfrm flipH="1">
            <a:off x="1704324" y="2420685"/>
            <a:ext cx="582000" cy="7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p21"/>
          <p:cNvSpPr txBox="1"/>
          <p:nvPr/>
        </p:nvSpPr>
        <p:spPr>
          <a:xfrm>
            <a:off x="1423725" y="4622350"/>
            <a:ext cx="301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Book Database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58" name="Google Shape;358;p21"/>
          <p:cNvCxnSpPr>
            <a:stCxn id="343" idx="4"/>
            <a:endCxn id="344" idx="0"/>
          </p:cNvCxnSpPr>
          <p:nvPr/>
        </p:nvCxnSpPr>
        <p:spPr>
          <a:xfrm flipH="1">
            <a:off x="2635925" y="2509300"/>
            <a:ext cx="24600" cy="6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21"/>
          <p:cNvCxnSpPr>
            <a:stCxn id="343" idx="5"/>
            <a:endCxn id="345" idx="1"/>
          </p:cNvCxnSpPr>
          <p:nvPr/>
        </p:nvCxnSpPr>
        <p:spPr>
          <a:xfrm>
            <a:off x="3034726" y="2420685"/>
            <a:ext cx="592200" cy="6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21"/>
          <p:cNvCxnSpPr>
            <a:stCxn id="343" idx="0"/>
            <a:endCxn id="335" idx="4"/>
          </p:cNvCxnSpPr>
          <p:nvPr/>
        </p:nvCxnSpPr>
        <p:spPr>
          <a:xfrm rot="10800000">
            <a:off x="2565725" y="866500"/>
            <a:ext cx="94800" cy="10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21"/>
          <p:cNvCxnSpPr/>
          <p:nvPr/>
        </p:nvCxnSpPr>
        <p:spPr>
          <a:xfrm>
            <a:off x="3274975" y="1717850"/>
            <a:ext cx="1728000" cy="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21"/>
          <p:cNvCxnSpPr>
            <a:stCxn id="347" idx="3"/>
            <a:endCxn id="343" idx="2"/>
          </p:cNvCxnSpPr>
          <p:nvPr/>
        </p:nvCxnSpPr>
        <p:spPr>
          <a:xfrm flipH="1" rot="10800000">
            <a:off x="1168550" y="2206888"/>
            <a:ext cx="9627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21"/>
          <p:cNvCxnSpPr/>
          <p:nvPr/>
        </p:nvCxnSpPr>
        <p:spPr>
          <a:xfrm>
            <a:off x="3239725" y="1956763"/>
            <a:ext cx="17985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21"/>
          <p:cNvSpPr txBox="1"/>
          <p:nvPr/>
        </p:nvSpPr>
        <p:spPr>
          <a:xfrm>
            <a:off x="3421500" y="1662038"/>
            <a:ext cx="157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Book Database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65" name="Google Shape;365;p21"/>
          <p:cNvCxnSpPr>
            <a:stCxn id="337" idx="0"/>
            <a:endCxn id="338" idx="4"/>
          </p:cNvCxnSpPr>
          <p:nvPr/>
        </p:nvCxnSpPr>
        <p:spPr>
          <a:xfrm flipH="1" rot="10800000">
            <a:off x="8362700" y="2192950"/>
            <a:ext cx="174600" cy="10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21"/>
          <p:cNvCxnSpPr>
            <a:stCxn id="339" idx="4"/>
          </p:cNvCxnSpPr>
          <p:nvPr/>
        </p:nvCxnSpPr>
        <p:spPr>
          <a:xfrm>
            <a:off x="1297425" y="3738025"/>
            <a:ext cx="357900" cy="9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21"/>
          <p:cNvCxnSpPr>
            <a:stCxn id="337" idx="3"/>
            <a:endCxn id="355" idx="0"/>
          </p:cNvCxnSpPr>
          <p:nvPr/>
        </p:nvCxnSpPr>
        <p:spPr>
          <a:xfrm>
            <a:off x="8031986" y="3777962"/>
            <a:ext cx="255900" cy="8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21"/>
          <p:cNvCxnSpPr>
            <a:stCxn id="345" idx="4"/>
          </p:cNvCxnSpPr>
          <p:nvPr/>
        </p:nvCxnSpPr>
        <p:spPr>
          <a:xfrm flipH="1">
            <a:off x="3707750" y="3764375"/>
            <a:ext cx="293400" cy="90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21"/>
          <p:cNvCxnSpPr>
            <a:stCxn id="344" idx="4"/>
            <a:endCxn id="357" idx="0"/>
          </p:cNvCxnSpPr>
          <p:nvPr/>
        </p:nvCxnSpPr>
        <p:spPr>
          <a:xfrm>
            <a:off x="2636075" y="3984175"/>
            <a:ext cx="296700" cy="6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21"/>
          <p:cNvCxnSpPr>
            <a:stCxn id="338" idx="0"/>
            <a:endCxn id="354" idx="2"/>
          </p:cNvCxnSpPr>
          <p:nvPr/>
        </p:nvCxnSpPr>
        <p:spPr>
          <a:xfrm rot="10800000">
            <a:off x="8459300" y="817150"/>
            <a:ext cx="78000" cy="8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21"/>
          <p:cNvCxnSpPr>
            <a:stCxn id="346" idx="1"/>
            <a:endCxn id="335" idx="6"/>
          </p:cNvCxnSpPr>
          <p:nvPr/>
        </p:nvCxnSpPr>
        <p:spPr>
          <a:xfrm flipH="1">
            <a:off x="3352850" y="453275"/>
            <a:ext cx="25239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21"/>
          <p:cNvCxnSpPr>
            <a:stCxn id="346" idx="2"/>
            <a:endCxn id="336" idx="0"/>
          </p:cNvCxnSpPr>
          <p:nvPr/>
        </p:nvCxnSpPr>
        <p:spPr>
          <a:xfrm flipH="1">
            <a:off x="5732138" y="653375"/>
            <a:ext cx="612300" cy="5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21"/>
          <p:cNvCxnSpPr>
            <a:stCxn id="335" idx="5"/>
          </p:cNvCxnSpPr>
          <p:nvPr/>
        </p:nvCxnSpPr>
        <p:spPr>
          <a:xfrm>
            <a:off x="3122378" y="747200"/>
            <a:ext cx="411300" cy="97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21"/>
          <p:cNvCxnSpPr>
            <a:stCxn id="364" idx="0"/>
          </p:cNvCxnSpPr>
          <p:nvPr/>
        </p:nvCxnSpPr>
        <p:spPr>
          <a:xfrm rot="10800000">
            <a:off x="3323250" y="610238"/>
            <a:ext cx="885300" cy="10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21"/>
          <p:cNvCxnSpPr>
            <a:endCxn id="337" idx="4"/>
          </p:cNvCxnSpPr>
          <p:nvPr/>
        </p:nvCxnSpPr>
        <p:spPr>
          <a:xfrm rot="10800000">
            <a:off x="8362700" y="3876550"/>
            <a:ext cx="216600" cy="81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21"/>
          <p:cNvCxnSpPr>
            <a:stCxn id="340" idx="1"/>
            <a:endCxn id="364" idx="3"/>
          </p:cNvCxnSpPr>
          <p:nvPr/>
        </p:nvCxnSpPr>
        <p:spPr>
          <a:xfrm rot="10800000">
            <a:off x="4995619" y="1839165"/>
            <a:ext cx="1505100" cy="4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21"/>
          <p:cNvCxnSpPr>
            <a:endCxn id="354" idx="1"/>
          </p:cNvCxnSpPr>
          <p:nvPr/>
        </p:nvCxnSpPr>
        <p:spPr>
          <a:xfrm flipH="1" rot="10800000">
            <a:off x="6197600" y="617025"/>
            <a:ext cx="1474500" cy="75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21"/>
          <p:cNvCxnSpPr>
            <a:stCxn id="336" idx="4"/>
            <a:endCxn id="340" idx="0"/>
          </p:cNvCxnSpPr>
          <p:nvPr/>
        </p:nvCxnSpPr>
        <p:spPr>
          <a:xfrm>
            <a:off x="5732113" y="1799588"/>
            <a:ext cx="1197600" cy="39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21"/>
          <p:cNvCxnSpPr>
            <a:stCxn id="340" idx="4"/>
            <a:endCxn id="341" idx="0"/>
          </p:cNvCxnSpPr>
          <p:nvPr/>
        </p:nvCxnSpPr>
        <p:spPr>
          <a:xfrm flipH="1">
            <a:off x="6409750" y="2799650"/>
            <a:ext cx="519900" cy="3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21"/>
          <p:cNvCxnSpPr>
            <a:endCxn id="342" idx="0"/>
          </p:cNvCxnSpPr>
          <p:nvPr/>
        </p:nvCxnSpPr>
        <p:spPr>
          <a:xfrm>
            <a:off x="6512700" y="3976675"/>
            <a:ext cx="0" cy="2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21"/>
          <p:cNvCxnSpPr>
            <a:stCxn id="342" idx="5"/>
          </p:cNvCxnSpPr>
          <p:nvPr/>
        </p:nvCxnSpPr>
        <p:spPr>
          <a:xfrm>
            <a:off x="6941631" y="4694460"/>
            <a:ext cx="813000" cy="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21"/>
          <p:cNvSpPr txBox="1"/>
          <p:nvPr/>
        </p:nvSpPr>
        <p:spPr>
          <a:xfrm>
            <a:off x="4267450" y="221000"/>
            <a:ext cx="120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Registered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92275" y="3933875"/>
            <a:ext cx="114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Updated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Record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3847575" y="1024675"/>
            <a:ext cx="78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Status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5312850" y="770038"/>
            <a:ext cx="81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New Student</a:t>
            </a:r>
            <a:endParaRPr sz="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3840700" y="3992475"/>
            <a:ext cx="105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Viewed </a:t>
            </a:r>
            <a:endParaRPr sz="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Record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2523075" y="4072413"/>
            <a:ext cx="86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Added Record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3323238" y="2467088"/>
            <a:ext cx="86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Search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1340038" y="1960075"/>
            <a:ext cx="61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Login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1587253" y="2534088"/>
            <a:ext cx="82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Update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8479325" y="2594800"/>
            <a:ext cx="78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Data Expiry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2" name="Google Shape;392;p21"/>
          <p:cNvSpPr txBox="1"/>
          <p:nvPr/>
        </p:nvSpPr>
        <p:spPr>
          <a:xfrm>
            <a:off x="2250275" y="2802800"/>
            <a:ext cx="44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Add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3" name="Google Shape;393;p21"/>
          <p:cNvSpPr txBox="1"/>
          <p:nvPr/>
        </p:nvSpPr>
        <p:spPr>
          <a:xfrm>
            <a:off x="6812125" y="2824488"/>
            <a:ext cx="120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Available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4" name="Google Shape;394;p21"/>
          <p:cNvSpPr txBox="1"/>
          <p:nvPr/>
        </p:nvSpPr>
        <p:spPr>
          <a:xfrm>
            <a:off x="6618250" y="1064938"/>
            <a:ext cx="703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Reg No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5" name="Google Shape;395;p21"/>
          <p:cNvSpPr txBox="1"/>
          <p:nvPr/>
        </p:nvSpPr>
        <p:spPr>
          <a:xfrm>
            <a:off x="6236875" y="1621950"/>
            <a:ext cx="78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Reg No.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96" name="Google Shape;396;p21"/>
          <p:cNvCxnSpPr>
            <a:stCxn id="364" idx="2"/>
            <a:endCxn id="340" idx="2"/>
          </p:cNvCxnSpPr>
          <p:nvPr/>
        </p:nvCxnSpPr>
        <p:spPr>
          <a:xfrm>
            <a:off x="4208550" y="2016038"/>
            <a:ext cx="2114400" cy="4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