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5854700" cy="3289300"/>
  <p:notesSz cx="5854700" cy="3289300"/>
  <p:embeddedFontLst>
    <p:embeddedFont>
      <p:font typeface="Calibri" panose="020F0502020204030204" pitchFamily="34" charset="0"/>
      <p:regular r:id="rId21"/>
      <p:bold r:id="rId22"/>
      <p:italic r:id="rId23"/>
      <p:boldItalic r:id="rId24"/>
    </p:embeddedFont>
    <p:embeddedFont>
      <p:font typeface="Tahoma" panose="020B0604030504040204" pitchFamily="34" charset="0"/>
      <p:regular r:id="rId25"/>
      <p:bold r:id="rId26"/>
    </p:embeddedFont>
    <p:embeddedFont>
      <p:font typeface="Verdana" panose="020B060403050404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WS2+667Nhz/bp+imOQWoL73K1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872" y="11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75975" y="246675"/>
            <a:ext cx="3903325" cy="12334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585450" y="1562400"/>
            <a:ext cx="4683750" cy="14801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3: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5: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6: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7: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2: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3: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4: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5: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6: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7: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585450" y="1562400"/>
            <a:ext cx="4683750" cy="148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1830388" y="246063"/>
            <a:ext cx="2195512" cy="1233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11"/>
        <p:cNvGrpSpPr/>
        <p:nvPr/>
      </p:nvGrpSpPr>
      <p:grpSpPr>
        <a:xfrm>
          <a:off x="0" y="0"/>
          <a:ext cx="0" cy="0"/>
          <a:chOff x="0" y="0"/>
          <a:chExt cx="0" cy="0"/>
        </a:xfrm>
      </p:grpSpPr>
      <p:pic>
        <p:nvPicPr>
          <p:cNvPr id="12" name="Google Shape;12;p20"/>
          <p:cNvPicPr preferRelativeResize="0"/>
          <p:nvPr/>
        </p:nvPicPr>
        <p:blipFill rotWithShape="1">
          <a:blip r:embed="rId2">
            <a:alphaModFix/>
          </a:blip>
          <a:srcRect/>
          <a:stretch/>
        </p:blipFill>
        <p:spPr>
          <a:xfrm>
            <a:off x="0" y="1339"/>
            <a:ext cx="5854699" cy="3278817"/>
          </a:xfrm>
          <a:prstGeom prst="rect">
            <a:avLst/>
          </a:prstGeom>
          <a:noFill/>
          <a:ln>
            <a:noFill/>
          </a:ln>
        </p:spPr>
      </p:pic>
      <p:sp>
        <p:nvSpPr>
          <p:cNvPr id="13" name="Google Shape;13;p20"/>
          <p:cNvSpPr/>
          <p:nvPr/>
        </p:nvSpPr>
        <p:spPr>
          <a:xfrm>
            <a:off x="0" y="1370"/>
            <a:ext cx="2399030" cy="3279140"/>
          </a:xfrm>
          <a:custGeom>
            <a:avLst/>
            <a:gdLst/>
            <a:ahLst/>
            <a:cxnLst/>
            <a:rect l="l" t="t" r="r" b="b"/>
            <a:pathLst>
              <a:path w="2399030" h="3279140" extrusionOk="0">
                <a:moveTo>
                  <a:pt x="0" y="0"/>
                </a:moveTo>
                <a:lnTo>
                  <a:pt x="2398409" y="0"/>
                </a:lnTo>
                <a:lnTo>
                  <a:pt x="2398409" y="3278787"/>
                </a:lnTo>
                <a:lnTo>
                  <a:pt x="0" y="3278787"/>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20"/>
          <p:cNvSpPr txBox="1">
            <a:spLocks noGrp="1"/>
          </p:cNvSpPr>
          <p:nvPr>
            <p:ph type="ftr" idx="11"/>
          </p:nvPr>
        </p:nvSpPr>
        <p:spPr>
          <a:xfrm>
            <a:off x="1992757" y="3059049"/>
            <a:ext cx="1875536" cy="16446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0"/>
          <p:cNvSpPr txBox="1">
            <a:spLocks noGrp="1"/>
          </p:cNvSpPr>
          <p:nvPr>
            <p:ph type="dt" idx="10"/>
          </p:nvPr>
        </p:nvSpPr>
        <p:spPr>
          <a:xfrm>
            <a:off x="293052" y="3059049"/>
            <a:ext cx="1348041" cy="16446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4219956" y="3059049"/>
            <a:ext cx="1348041" cy="16446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1743244" y="292954"/>
            <a:ext cx="2374560" cy="4146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50" b="1" i="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2910457" y="1037339"/>
            <a:ext cx="2880360" cy="112395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200" b="0" i="0">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21"/>
          <p:cNvSpPr txBox="1">
            <a:spLocks noGrp="1"/>
          </p:cNvSpPr>
          <p:nvPr>
            <p:ph type="ftr" idx="11"/>
          </p:nvPr>
        </p:nvSpPr>
        <p:spPr>
          <a:xfrm>
            <a:off x="1992757" y="3059049"/>
            <a:ext cx="1875536" cy="16446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dt" idx="10"/>
          </p:nvPr>
        </p:nvSpPr>
        <p:spPr>
          <a:xfrm>
            <a:off x="293052" y="3059049"/>
            <a:ext cx="1348041" cy="16446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4219956" y="3059049"/>
            <a:ext cx="1348041" cy="16446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1743244" y="292954"/>
            <a:ext cx="2374560" cy="4146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50" b="1" i="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1992757" y="3059049"/>
            <a:ext cx="1875536" cy="16446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dt" idx="10"/>
          </p:nvPr>
        </p:nvSpPr>
        <p:spPr>
          <a:xfrm>
            <a:off x="293052" y="3059049"/>
            <a:ext cx="1348041" cy="16446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sldNum" idx="12"/>
          </p:nvPr>
        </p:nvSpPr>
        <p:spPr>
          <a:xfrm>
            <a:off x="4219956" y="3059049"/>
            <a:ext cx="1348041" cy="16446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8"/>
        <p:cNvGrpSpPr/>
        <p:nvPr/>
      </p:nvGrpSpPr>
      <p:grpSpPr>
        <a:xfrm>
          <a:off x="0" y="0"/>
          <a:ext cx="0" cy="0"/>
          <a:chOff x="0" y="0"/>
          <a:chExt cx="0" cy="0"/>
        </a:xfrm>
      </p:grpSpPr>
      <p:sp>
        <p:nvSpPr>
          <p:cNvPr id="29" name="Google Shape;29;p23"/>
          <p:cNvSpPr txBox="1">
            <a:spLocks noGrp="1"/>
          </p:cNvSpPr>
          <p:nvPr>
            <p:ph type="ctrTitle"/>
          </p:nvPr>
        </p:nvSpPr>
        <p:spPr>
          <a:xfrm>
            <a:off x="439578" y="1019683"/>
            <a:ext cx="4981892" cy="69075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3"/>
          <p:cNvSpPr txBox="1">
            <a:spLocks noGrp="1"/>
          </p:cNvSpPr>
          <p:nvPr>
            <p:ph type="subTitle" idx="1"/>
          </p:nvPr>
        </p:nvSpPr>
        <p:spPr>
          <a:xfrm>
            <a:off x="879157" y="1842008"/>
            <a:ext cx="4102735" cy="8223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1992757" y="3059049"/>
            <a:ext cx="1875536" cy="16446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dt" idx="10"/>
          </p:nvPr>
        </p:nvSpPr>
        <p:spPr>
          <a:xfrm>
            <a:off x="293052" y="3059049"/>
            <a:ext cx="1348041" cy="16446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sldNum" idx="12"/>
          </p:nvPr>
        </p:nvSpPr>
        <p:spPr>
          <a:xfrm>
            <a:off x="4219956" y="3059049"/>
            <a:ext cx="1348041" cy="16446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
        <p:cNvGrpSpPr/>
        <p:nvPr/>
      </p:nvGrpSpPr>
      <p:grpSpPr>
        <a:xfrm>
          <a:off x="0" y="0"/>
          <a:ext cx="0" cy="0"/>
          <a:chOff x="0" y="0"/>
          <a:chExt cx="0" cy="0"/>
        </a:xfrm>
      </p:grpSpPr>
      <p:sp>
        <p:nvSpPr>
          <p:cNvPr id="35" name="Google Shape;35;p24"/>
          <p:cNvSpPr txBox="1">
            <a:spLocks noGrp="1"/>
          </p:cNvSpPr>
          <p:nvPr>
            <p:ph type="title"/>
          </p:nvPr>
        </p:nvSpPr>
        <p:spPr>
          <a:xfrm>
            <a:off x="1743244" y="292954"/>
            <a:ext cx="2374560" cy="4146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50" b="1" i="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4"/>
          <p:cNvSpPr txBox="1">
            <a:spLocks noGrp="1"/>
          </p:cNvSpPr>
          <p:nvPr>
            <p:ph type="body" idx="1"/>
          </p:nvPr>
        </p:nvSpPr>
        <p:spPr>
          <a:xfrm>
            <a:off x="293052" y="756539"/>
            <a:ext cx="2549556" cy="2170938"/>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24"/>
          <p:cNvSpPr txBox="1">
            <a:spLocks noGrp="1"/>
          </p:cNvSpPr>
          <p:nvPr>
            <p:ph type="body" idx="2"/>
          </p:nvPr>
        </p:nvSpPr>
        <p:spPr>
          <a:xfrm>
            <a:off x="3018440" y="756539"/>
            <a:ext cx="2549556" cy="2170938"/>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1992757" y="3059049"/>
            <a:ext cx="1875536" cy="16446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dt" idx="10"/>
          </p:nvPr>
        </p:nvSpPr>
        <p:spPr>
          <a:xfrm>
            <a:off x="293052" y="3059049"/>
            <a:ext cx="1348041" cy="16446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4"/>
          <p:cNvSpPr txBox="1">
            <a:spLocks noGrp="1"/>
          </p:cNvSpPr>
          <p:nvPr>
            <p:ph type="sldNum" idx="12"/>
          </p:nvPr>
        </p:nvSpPr>
        <p:spPr>
          <a:xfrm>
            <a:off x="4219956" y="3059049"/>
            <a:ext cx="1348041" cy="16446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1743244" y="292954"/>
            <a:ext cx="2374560" cy="41465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550" b="1" i="0" u="none" strike="noStrike" cap="none">
                <a:solidFill>
                  <a:schemeClr val="lt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2910457" y="1037339"/>
            <a:ext cx="2880360" cy="112395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9"/>
          <p:cNvSpPr txBox="1">
            <a:spLocks noGrp="1"/>
          </p:cNvSpPr>
          <p:nvPr>
            <p:ph type="ftr" idx="11"/>
          </p:nvPr>
        </p:nvSpPr>
        <p:spPr>
          <a:xfrm>
            <a:off x="1992757" y="3059049"/>
            <a:ext cx="1875536" cy="16446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9"/>
          <p:cNvSpPr txBox="1">
            <a:spLocks noGrp="1"/>
          </p:cNvSpPr>
          <p:nvPr>
            <p:ph type="dt" idx="10"/>
          </p:nvPr>
        </p:nvSpPr>
        <p:spPr>
          <a:xfrm>
            <a:off x="293052" y="3059049"/>
            <a:ext cx="1348041" cy="16446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9"/>
          <p:cNvSpPr txBox="1">
            <a:spLocks noGrp="1"/>
          </p:cNvSpPr>
          <p:nvPr>
            <p:ph type="sldNum" idx="12"/>
          </p:nvPr>
        </p:nvSpPr>
        <p:spPr>
          <a:xfrm>
            <a:off x="4219956" y="3059049"/>
            <a:ext cx="1348041" cy="16446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1" y="245900"/>
            <a:ext cx="2403000" cy="828300"/>
          </a:xfrm>
          <a:prstGeom prst="rect">
            <a:avLst/>
          </a:prstGeom>
          <a:noFill/>
          <a:ln>
            <a:noFill/>
          </a:ln>
        </p:spPr>
        <p:txBody>
          <a:bodyPr spcFirstLastPara="1" wrap="square" lIns="0" tIns="44450" rIns="0" bIns="0" anchor="t" anchorCtr="0">
            <a:spAutoFit/>
          </a:bodyPr>
          <a:lstStyle/>
          <a:p>
            <a:pPr marL="12065" marR="5080" lvl="0" indent="0" algn="ctr" rtl="0">
              <a:lnSpc>
                <a:spcPct val="102400"/>
              </a:lnSpc>
              <a:spcBef>
                <a:spcPts val="0"/>
              </a:spcBef>
              <a:spcAft>
                <a:spcPts val="0"/>
              </a:spcAft>
              <a:buNone/>
            </a:pPr>
            <a:r>
              <a:rPr lang="en-US" sz="1250" b="1">
                <a:solidFill>
                  <a:srgbClr val="FFFFFF"/>
                </a:solidFill>
                <a:latin typeface="Tahoma"/>
                <a:ea typeface="Tahoma"/>
                <a:cs typeface="Tahoma"/>
                <a:sym typeface="Tahoma"/>
              </a:rPr>
              <a:t>Picture Perfect:  Revolutionizing Your Photo  Experience with Smart  Gallery</a:t>
            </a:r>
            <a:endParaRPr sz="1250">
              <a:latin typeface="Tahoma"/>
              <a:ea typeface="Tahoma"/>
              <a:cs typeface="Tahoma"/>
              <a:sym typeface="Tahoma"/>
            </a:endParaRPr>
          </a:p>
        </p:txBody>
      </p:sp>
      <p:sp>
        <p:nvSpPr>
          <p:cNvPr id="46" name="Google Shape;46;p1"/>
          <p:cNvSpPr txBox="1"/>
          <p:nvPr/>
        </p:nvSpPr>
        <p:spPr>
          <a:xfrm>
            <a:off x="123750" y="2146825"/>
            <a:ext cx="2235900" cy="1080000"/>
          </a:xfrm>
          <a:prstGeom prst="rect">
            <a:avLst/>
          </a:prstGeom>
          <a:noFill/>
          <a:ln>
            <a:noFill/>
          </a:ln>
        </p:spPr>
        <p:txBody>
          <a:bodyPr spcFirstLastPara="1" wrap="square" lIns="91425" tIns="91425" rIns="91425" bIns="91425" anchor="t" anchorCtr="0">
            <a:normAutofit fontScale="62500" lnSpcReduction="20000"/>
          </a:bodyPr>
          <a:lstStyle/>
          <a:p>
            <a:pPr marL="0" lvl="0" indent="0" algn="r" rtl="0">
              <a:spcBef>
                <a:spcPts val="0"/>
              </a:spcBef>
              <a:spcAft>
                <a:spcPts val="0"/>
              </a:spcAft>
              <a:buNone/>
            </a:pPr>
            <a:r>
              <a:rPr lang="en-US">
                <a:solidFill>
                  <a:schemeClr val="lt1"/>
                </a:solidFill>
                <a:latin typeface="Times New Roman"/>
                <a:ea typeface="Times New Roman"/>
                <a:cs typeface="Times New Roman"/>
                <a:sym typeface="Times New Roman"/>
              </a:rPr>
              <a:t>-Author</a:t>
            </a:r>
            <a:endParaRPr>
              <a:solidFill>
                <a:schemeClr val="lt1"/>
              </a:solidFill>
              <a:latin typeface="Times New Roman"/>
              <a:ea typeface="Times New Roman"/>
              <a:cs typeface="Times New Roman"/>
              <a:sym typeface="Times New Roman"/>
            </a:endParaRPr>
          </a:p>
          <a:p>
            <a:pPr marL="0" lvl="0" indent="0" algn="r" rtl="0">
              <a:spcBef>
                <a:spcPts val="0"/>
              </a:spcBef>
              <a:spcAft>
                <a:spcPts val="0"/>
              </a:spcAft>
              <a:buClr>
                <a:schemeClr val="dk1"/>
              </a:buClr>
              <a:buSzPct val="78571"/>
              <a:buFont typeface="Arial"/>
              <a:buNone/>
            </a:pPr>
            <a:endParaRPr>
              <a:solidFill>
                <a:schemeClr val="lt1"/>
              </a:solidFill>
              <a:latin typeface="Times New Roman"/>
              <a:ea typeface="Times New Roman"/>
              <a:cs typeface="Times New Roman"/>
              <a:sym typeface="Times New Roman"/>
            </a:endParaRPr>
          </a:p>
          <a:p>
            <a:pPr marL="0" lvl="0" indent="0" algn="r" rtl="0">
              <a:spcBef>
                <a:spcPts val="0"/>
              </a:spcBef>
              <a:spcAft>
                <a:spcPts val="0"/>
              </a:spcAft>
              <a:buNone/>
            </a:pPr>
            <a:r>
              <a:rPr lang="en-US">
                <a:solidFill>
                  <a:schemeClr val="lt1"/>
                </a:solidFill>
                <a:latin typeface="Times New Roman"/>
                <a:ea typeface="Times New Roman"/>
                <a:cs typeface="Times New Roman"/>
                <a:sym typeface="Times New Roman"/>
              </a:rPr>
              <a:t>Khushil Ketankumar Modi</a:t>
            </a:r>
            <a:endParaRPr>
              <a:solidFill>
                <a:schemeClr val="lt1"/>
              </a:solidFill>
              <a:latin typeface="Times New Roman"/>
              <a:ea typeface="Times New Roman"/>
              <a:cs typeface="Times New Roman"/>
              <a:sym typeface="Times New Roman"/>
            </a:endParaRPr>
          </a:p>
          <a:p>
            <a:pPr marL="0" lvl="0" indent="0" algn="r" rtl="0">
              <a:spcBef>
                <a:spcPts val="0"/>
              </a:spcBef>
              <a:spcAft>
                <a:spcPts val="0"/>
              </a:spcAft>
              <a:buNone/>
            </a:pPr>
            <a:r>
              <a:rPr lang="en-US">
                <a:solidFill>
                  <a:schemeClr val="lt1"/>
                </a:solidFill>
                <a:latin typeface="Times New Roman"/>
                <a:ea typeface="Times New Roman"/>
                <a:cs typeface="Times New Roman"/>
                <a:sym typeface="Times New Roman"/>
              </a:rPr>
              <a:t> Rajvi Shah</a:t>
            </a:r>
            <a:endParaRPr>
              <a:solidFill>
                <a:schemeClr val="lt1"/>
              </a:solidFill>
              <a:latin typeface="Times New Roman"/>
              <a:ea typeface="Times New Roman"/>
              <a:cs typeface="Times New Roman"/>
              <a:sym typeface="Times New Roman"/>
            </a:endParaRPr>
          </a:p>
          <a:p>
            <a:pPr marL="0" lvl="0" indent="0" algn="r" rtl="0">
              <a:spcBef>
                <a:spcPts val="0"/>
              </a:spcBef>
              <a:spcAft>
                <a:spcPts val="0"/>
              </a:spcAft>
              <a:buNone/>
            </a:pPr>
            <a:r>
              <a:rPr lang="en-US">
                <a:solidFill>
                  <a:schemeClr val="lt1"/>
                </a:solidFill>
                <a:latin typeface="Times New Roman"/>
                <a:ea typeface="Times New Roman"/>
                <a:cs typeface="Times New Roman"/>
                <a:sym typeface="Times New Roman"/>
              </a:rPr>
              <a:t>Sarjak Patel</a:t>
            </a:r>
            <a:endParaRPr>
              <a:solidFill>
                <a:schemeClr val="lt1"/>
              </a:solidFill>
              <a:latin typeface="Times New Roman"/>
              <a:ea typeface="Times New Roman"/>
              <a:cs typeface="Times New Roman"/>
              <a:sym typeface="Times New Roman"/>
            </a:endParaRPr>
          </a:p>
          <a:p>
            <a:pPr marL="0" lvl="0" indent="0" algn="r" rtl="0">
              <a:spcBef>
                <a:spcPts val="0"/>
              </a:spcBef>
              <a:spcAft>
                <a:spcPts val="0"/>
              </a:spcAft>
              <a:buClr>
                <a:schemeClr val="dk1"/>
              </a:buClr>
              <a:buSzPct val="78571"/>
              <a:buFont typeface="Arial"/>
              <a:buNone/>
            </a:pPr>
            <a:r>
              <a:rPr lang="en-US">
                <a:solidFill>
                  <a:schemeClr val="lt1"/>
                </a:solidFill>
                <a:latin typeface="Times New Roman"/>
                <a:ea typeface="Times New Roman"/>
                <a:cs typeface="Times New Roman"/>
                <a:sym typeface="Times New Roman"/>
              </a:rPr>
              <a:t>Vishnu Vardhan Reddy Yeruva</a:t>
            </a:r>
            <a:endParaRPr>
              <a:solidFill>
                <a:schemeClr val="lt1"/>
              </a:solidFill>
              <a:latin typeface="Times New Roman"/>
              <a:ea typeface="Times New Roman"/>
              <a:cs typeface="Times New Roman"/>
              <a:sym typeface="Times New Roman"/>
            </a:endParaRPr>
          </a:p>
          <a:p>
            <a:pPr marL="0" lvl="0" indent="0" algn="r" rtl="0">
              <a:spcBef>
                <a:spcPts val="0"/>
              </a:spcBef>
              <a:spcAft>
                <a:spcPts val="0"/>
              </a:spcAft>
              <a:buClr>
                <a:schemeClr val="dk1"/>
              </a:buClr>
              <a:buSzPct val="78571"/>
              <a:buFont typeface="Arial"/>
              <a:buNone/>
            </a:pPr>
            <a:endParaRPr>
              <a:solidFill>
                <a:schemeClr val="lt1"/>
              </a:solidFill>
              <a:latin typeface="Times New Roman"/>
              <a:ea typeface="Times New Roman"/>
              <a:cs typeface="Times New Roman"/>
              <a:sym typeface="Times New Roman"/>
            </a:endParaRPr>
          </a:p>
          <a:p>
            <a:pPr marL="0" lvl="0" indent="0" algn="r" rtl="0">
              <a:spcBef>
                <a:spcPts val="0"/>
              </a:spcBef>
              <a:spcAft>
                <a:spcPts val="0"/>
              </a:spcAft>
              <a:buNone/>
            </a:pPr>
            <a:r>
              <a:rPr lang="en-US">
                <a:solidFill>
                  <a:schemeClr val="lt1"/>
                </a:solidFill>
                <a:latin typeface="Times New Roman"/>
                <a:ea typeface="Times New Roman"/>
                <a:cs typeface="Times New Roman"/>
                <a:sym typeface="Times New Roman"/>
              </a:rPr>
              <a:t>Advisor: Prof. Vijay Eranti</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3"/>
        <p:cNvGrpSpPr/>
        <p:nvPr/>
      </p:nvGrpSpPr>
      <p:grpSpPr>
        <a:xfrm>
          <a:off x="0" y="0"/>
          <a:ext cx="0" cy="0"/>
          <a:chOff x="0" y="0"/>
          <a:chExt cx="0" cy="0"/>
        </a:xfrm>
      </p:grpSpPr>
      <p:grpSp>
        <p:nvGrpSpPr>
          <p:cNvPr id="154" name="Google Shape;154;p10"/>
          <p:cNvGrpSpPr/>
          <p:nvPr/>
        </p:nvGrpSpPr>
        <p:grpSpPr>
          <a:xfrm>
            <a:off x="0" y="0"/>
            <a:ext cx="5853430" cy="885190"/>
            <a:chOff x="0" y="0"/>
            <a:chExt cx="5853430" cy="885190"/>
          </a:xfrm>
        </p:grpSpPr>
        <p:pic>
          <p:nvPicPr>
            <p:cNvPr id="155" name="Google Shape;155;p10"/>
            <p:cNvPicPr preferRelativeResize="0"/>
            <p:nvPr/>
          </p:nvPicPr>
          <p:blipFill rotWithShape="1">
            <a:blip r:embed="rId3">
              <a:alphaModFix/>
            </a:blip>
            <a:srcRect/>
            <a:stretch/>
          </p:blipFill>
          <p:spPr>
            <a:xfrm>
              <a:off x="2916998" y="0"/>
              <a:ext cx="2923029" cy="12541"/>
            </a:xfrm>
            <a:prstGeom prst="rect">
              <a:avLst/>
            </a:prstGeom>
            <a:noFill/>
            <a:ln>
              <a:noFill/>
            </a:ln>
          </p:spPr>
        </p:pic>
        <p:sp>
          <p:nvSpPr>
            <p:cNvPr id="156" name="Google Shape;156;p10"/>
            <p:cNvSpPr/>
            <p:nvPr/>
          </p:nvSpPr>
          <p:spPr>
            <a:xfrm>
              <a:off x="0" y="0"/>
              <a:ext cx="5853430" cy="885190"/>
            </a:xfrm>
            <a:custGeom>
              <a:avLst/>
              <a:gdLst/>
              <a:ahLst/>
              <a:cxnLst/>
              <a:rect l="l" t="t" r="r" b="b"/>
              <a:pathLst>
                <a:path w="5853430" h="885190" extrusionOk="0">
                  <a:moveTo>
                    <a:pt x="0" y="0"/>
                  </a:moveTo>
                  <a:lnTo>
                    <a:pt x="5853250" y="0"/>
                  </a:lnTo>
                  <a:lnTo>
                    <a:pt x="5853250" y="885108"/>
                  </a:lnTo>
                  <a:lnTo>
                    <a:pt x="0" y="885108"/>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57" name="Google Shape;157;p10"/>
          <p:cNvSpPr txBox="1">
            <a:spLocks noGrp="1"/>
          </p:cNvSpPr>
          <p:nvPr>
            <p:ph type="title"/>
          </p:nvPr>
        </p:nvSpPr>
        <p:spPr>
          <a:xfrm>
            <a:off x="1994049" y="293398"/>
            <a:ext cx="1480820" cy="4146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Features</a:t>
            </a:r>
            <a:endParaRPr/>
          </a:p>
        </p:txBody>
      </p:sp>
      <p:sp>
        <p:nvSpPr>
          <p:cNvPr id="158" name="Google Shape;158;p10"/>
          <p:cNvSpPr txBox="1"/>
          <p:nvPr/>
        </p:nvSpPr>
        <p:spPr>
          <a:xfrm>
            <a:off x="71119" y="885190"/>
            <a:ext cx="2809449" cy="2269447"/>
          </a:xfrm>
          <a:prstGeom prst="rect">
            <a:avLst/>
          </a:prstGeom>
          <a:noFill/>
          <a:ln>
            <a:noFill/>
          </a:ln>
        </p:spPr>
        <p:txBody>
          <a:bodyPr spcFirstLastPara="1" wrap="square" lIns="0" tIns="10775" rIns="0" bIns="0" anchor="t" anchorCtr="0">
            <a:spAutoFit/>
          </a:bodyPr>
          <a:lstStyle/>
          <a:p>
            <a:pPr marL="12065" marR="5080" lvl="0" indent="80010" algn="l" rtl="0">
              <a:lnSpc>
                <a:spcPct val="102600"/>
              </a:lnSpc>
              <a:spcBef>
                <a:spcPts val="0"/>
              </a:spcBef>
              <a:spcAft>
                <a:spcPts val="0"/>
              </a:spcAft>
              <a:buNone/>
            </a:pPr>
            <a:r>
              <a:rPr lang="en-US" sz="1200" dirty="0">
                <a:latin typeface="Times New Roman"/>
                <a:ea typeface="Times New Roman"/>
                <a:cs typeface="Times New Roman"/>
                <a:sym typeface="Times New Roman"/>
              </a:rPr>
              <a:t>3) Text to Image Generation: Conversion of  process from text typed to the image by  using Dall-E. Dall-E is the most advanced</a:t>
            </a:r>
            <a:endParaRPr sz="1200" dirty="0">
              <a:latin typeface="Times New Roman"/>
              <a:ea typeface="Times New Roman"/>
              <a:cs typeface="Times New Roman"/>
              <a:sym typeface="Times New Roman"/>
            </a:endParaRPr>
          </a:p>
          <a:p>
            <a:pPr marL="12065" marR="0" lvl="0" indent="0" algn="l" rtl="0">
              <a:lnSpc>
                <a:spcPct val="100000"/>
              </a:lnSpc>
              <a:spcBef>
                <a:spcPts val="5"/>
              </a:spcBef>
              <a:spcAft>
                <a:spcPts val="0"/>
              </a:spcAft>
              <a:buNone/>
            </a:pPr>
            <a:r>
              <a:rPr lang="en-US" sz="1200" dirty="0">
                <a:latin typeface="Times New Roman"/>
                <a:ea typeface="Times New Roman"/>
                <a:cs typeface="Times New Roman"/>
                <a:sym typeface="Times New Roman"/>
              </a:rPr>
              <a:t>neural network. It is a 12-billion parameter</a:t>
            </a:r>
            <a:endParaRPr sz="1200" dirty="0">
              <a:latin typeface="Times New Roman"/>
              <a:ea typeface="Times New Roman"/>
              <a:cs typeface="Times New Roman"/>
              <a:sym typeface="Times New Roman"/>
            </a:endParaRPr>
          </a:p>
          <a:p>
            <a:pPr marL="12065" marR="6985" lvl="0" indent="0" algn="l" rtl="0">
              <a:lnSpc>
                <a:spcPct val="101800"/>
              </a:lnSpc>
              <a:spcBef>
                <a:spcPts val="45"/>
              </a:spcBef>
              <a:spcAft>
                <a:spcPts val="0"/>
              </a:spcAft>
              <a:buNone/>
            </a:pPr>
            <a:r>
              <a:rPr lang="en-US" sz="1200" dirty="0">
                <a:latin typeface="Times New Roman"/>
                <a:ea typeface="Times New Roman"/>
                <a:cs typeface="Times New Roman"/>
                <a:sym typeface="Times New Roman"/>
              </a:rPr>
              <a:t>version of text language processing GPT-3  which was trained to generate images from  text descriptions. In the core it has a diverse  set of libraries that we can create even  anthropomorphized versions of animals and  objects as well. The </a:t>
            </a:r>
            <a:r>
              <a:rPr lang="en-US" sz="1200" dirty="0" err="1">
                <a:latin typeface="Times New Roman"/>
                <a:ea typeface="Times New Roman"/>
                <a:cs typeface="Times New Roman"/>
                <a:sym typeface="Times New Roman"/>
              </a:rPr>
              <a:t>OpenAI</a:t>
            </a:r>
            <a:r>
              <a:rPr lang="en-US" sz="1200" dirty="0">
                <a:latin typeface="Times New Roman"/>
                <a:ea typeface="Times New Roman"/>
                <a:cs typeface="Times New Roman"/>
                <a:sym typeface="Times New Roman"/>
              </a:rPr>
              <a:t> DALL-E model  is a neural network that generates images</a:t>
            </a:r>
            <a:endParaRPr sz="1200" dirty="0">
              <a:latin typeface="Times New Roman"/>
              <a:ea typeface="Times New Roman"/>
              <a:cs typeface="Times New Roman"/>
              <a:sym typeface="Times New Roman"/>
            </a:endParaRPr>
          </a:p>
          <a:p>
            <a:pPr marL="12065" marR="0" lvl="0" indent="0" algn="l" rtl="0">
              <a:lnSpc>
                <a:spcPct val="100000"/>
              </a:lnSpc>
              <a:spcBef>
                <a:spcPts val="5"/>
              </a:spcBef>
              <a:spcAft>
                <a:spcPts val="0"/>
              </a:spcAft>
              <a:buNone/>
            </a:pPr>
            <a:r>
              <a:rPr lang="en-US" sz="1200" dirty="0">
                <a:latin typeface="Times New Roman"/>
                <a:ea typeface="Times New Roman"/>
                <a:cs typeface="Times New Roman"/>
                <a:sym typeface="Times New Roman"/>
              </a:rPr>
              <a:t>from textual input.</a:t>
            </a:r>
            <a:endParaRPr sz="1200" dirty="0">
              <a:latin typeface="Times New Roman"/>
              <a:ea typeface="Times New Roman"/>
              <a:cs typeface="Times New Roman"/>
              <a:sym typeface="Times New Roman"/>
            </a:endParaRPr>
          </a:p>
        </p:txBody>
      </p:sp>
      <p:pic>
        <p:nvPicPr>
          <p:cNvPr id="159" name="Google Shape;159;p10"/>
          <p:cNvPicPr preferRelativeResize="0"/>
          <p:nvPr/>
        </p:nvPicPr>
        <p:blipFill rotWithShape="1">
          <a:blip r:embed="rId4">
            <a:alphaModFix/>
          </a:blip>
          <a:srcRect/>
          <a:stretch/>
        </p:blipFill>
        <p:spPr>
          <a:xfrm>
            <a:off x="2925420" y="1024484"/>
            <a:ext cx="2917814" cy="21359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11"/>
          <p:cNvSpPr/>
          <p:nvPr/>
        </p:nvSpPr>
        <p:spPr>
          <a:xfrm>
            <a:off x="0" y="0"/>
            <a:ext cx="5853430" cy="885190"/>
          </a:xfrm>
          <a:custGeom>
            <a:avLst/>
            <a:gdLst/>
            <a:ahLst/>
            <a:cxnLst/>
            <a:rect l="l" t="t" r="r" b="b"/>
            <a:pathLst>
              <a:path w="5853430" h="885190" extrusionOk="0">
                <a:moveTo>
                  <a:pt x="0" y="0"/>
                </a:moveTo>
                <a:lnTo>
                  <a:pt x="5853250" y="0"/>
                </a:lnTo>
                <a:lnTo>
                  <a:pt x="5853250" y="885108"/>
                </a:lnTo>
                <a:lnTo>
                  <a:pt x="0" y="885108"/>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11"/>
          <p:cNvSpPr txBox="1">
            <a:spLocks noGrp="1"/>
          </p:cNvSpPr>
          <p:nvPr>
            <p:ph type="title"/>
          </p:nvPr>
        </p:nvSpPr>
        <p:spPr>
          <a:xfrm>
            <a:off x="1994049" y="293398"/>
            <a:ext cx="1480820" cy="4146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Features</a:t>
            </a:r>
            <a:endParaRPr/>
          </a:p>
        </p:txBody>
      </p:sp>
      <p:sp>
        <p:nvSpPr>
          <p:cNvPr id="166" name="Google Shape;166;p11"/>
          <p:cNvSpPr txBox="1"/>
          <p:nvPr/>
        </p:nvSpPr>
        <p:spPr>
          <a:xfrm>
            <a:off x="8957" y="885074"/>
            <a:ext cx="2838591" cy="1048221"/>
          </a:xfrm>
          <a:prstGeom prst="rect">
            <a:avLst/>
          </a:prstGeom>
          <a:noFill/>
          <a:ln>
            <a:noFill/>
          </a:ln>
        </p:spPr>
        <p:txBody>
          <a:bodyPr spcFirstLastPara="1" wrap="square" lIns="0" tIns="12050" rIns="0" bIns="0" anchor="t" anchorCtr="0">
            <a:spAutoFit/>
          </a:bodyPr>
          <a:lstStyle/>
          <a:p>
            <a:pPr marL="12700" marR="29209" lvl="0" indent="70485" algn="l" rtl="0">
              <a:lnSpc>
                <a:spcPct val="102400"/>
              </a:lnSpc>
              <a:spcBef>
                <a:spcPts val="0"/>
              </a:spcBef>
              <a:spcAft>
                <a:spcPts val="0"/>
              </a:spcAft>
              <a:buNone/>
            </a:pPr>
            <a:r>
              <a:rPr lang="en-US" sz="1100" dirty="0">
                <a:latin typeface="Times New Roman"/>
                <a:ea typeface="Times New Roman"/>
                <a:cs typeface="Times New Roman"/>
                <a:sym typeface="Times New Roman"/>
              </a:rPr>
              <a:t>4) Emotion Detection: Detecting sentiments and  emotions on a person's face using Deep face to  analyze the aspects like age, gender, race and</a:t>
            </a:r>
            <a:endParaRPr sz="1100" dirty="0">
              <a:latin typeface="Times New Roman"/>
              <a:ea typeface="Times New Roman"/>
              <a:cs typeface="Times New Roman"/>
              <a:sym typeface="Times New Roman"/>
            </a:endParaRPr>
          </a:p>
          <a:p>
            <a:pPr marL="12700" marR="5080" lvl="0" indent="0" algn="l" rtl="0">
              <a:lnSpc>
                <a:spcPct val="102400"/>
              </a:lnSpc>
              <a:spcBef>
                <a:spcPts val="0"/>
              </a:spcBef>
              <a:spcAft>
                <a:spcPts val="0"/>
              </a:spcAft>
              <a:buNone/>
            </a:pPr>
            <a:r>
              <a:rPr lang="en-US" sz="1100" dirty="0">
                <a:latin typeface="Times New Roman"/>
                <a:ea typeface="Times New Roman"/>
                <a:cs typeface="Times New Roman"/>
                <a:sym typeface="Times New Roman"/>
              </a:rPr>
              <a:t>emotions and separating those emotions from the  image to make it more accurate using FER (Facial  Emotion Recognition).</a:t>
            </a:r>
            <a:endParaRPr sz="1100" dirty="0">
              <a:latin typeface="Times New Roman"/>
              <a:ea typeface="Times New Roman"/>
              <a:cs typeface="Times New Roman"/>
              <a:sym typeface="Times New Roman"/>
            </a:endParaRPr>
          </a:p>
        </p:txBody>
      </p:sp>
      <p:grpSp>
        <p:nvGrpSpPr>
          <p:cNvPr id="167" name="Google Shape;167;p11"/>
          <p:cNvGrpSpPr/>
          <p:nvPr/>
        </p:nvGrpSpPr>
        <p:grpSpPr>
          <a:xfrm>
            <a:off x="0" y="885074"/>
            <a:ext cx="5845742" cy="2395083"/>
            <a:chOff x="0" y="885074"/>
            <a:chExt cx="5845742" cy="2395083"/>
          </a:xfrm>
        </p:grpSpPr>
        <p:pic>
          <p:nvPicPr>
            <p:cNvPr id="168" name="Google Shape;168;p11"/>
            <p:cNvPicPr preferRelativeResize="0"/>
            <p:nvPr/>
          </p:nvPicPr>
          <p:blipFill rotWithShape="1">
            <a:blip r:embed="rId3">
              <a:alphaModFix/>
            </a:blip>
            <a:srcRect/>
            <a:stretch/>
          </p:blipFill>
          <p:spPr>
            <a:xfrm>
              <a:off x="0" y="1959115"/>
              <a:ext cx="3065593" cy="1241041"/>
            </a:xfrm>
            <a:prstGeom prst="rect">
              <a:avLst/>
            </a:prstGeom>
            <a:noFill/>
            <a:ln>
              <a:noFill/>
            </a:ln>
          </p:spPr>
        </p:pic>
        <p:pic>
          <p:nvPicPr>
            <p:cNvPr id="169" name="Google Shape;169;p11"/>
            <p:cNvPicPr preferRelativeResize="0"/>
            <p:nvPr/>
          </p:nvPicPr>
          <p:blipFill rotWithShape="1">
            <a:blip r:embed="rId4">
              <a:alphaModFix/>
            </a:blip>
            <a:srcRect/>
            <a:stretch/>
          </p:blipFill>
          <p:spPr>
            <a:xfrm>
              <a:off x="3063062" y="885074"/>
              <a:ext cx="2782680" cy="2395083"/>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grpSp>
        <p:nvGrpSpPr>
          <p:cNvPr id="174" name="Google Shape;174;p12"/>
          <p:cNvGrpSpPr/>
          <p:nvPr/>
        </p:nvGrpSpPr>
        <p:grpSpPr>
          <a:xfrm>
            <a:off x="0" y="0"/>
            <a:ext cx="5853430" cy="885190"/>
            <a:chOff x="0" y="0"/>
            <a:chExt cx="5853430" cy="885190"/>
          </a:xfrm>
        </p:grpSpPr>
        <p:pic>
          <p:nvPicPr>
            <p:cNvPr id="175" name="Google Shape;175;p12"/>
            <p:cNvPicPr preferRelativeResize="0"/>
            <p:nvPr/>
          </p:nvPicPr>
          <p:blipFill rotWithShape="1">
            <a:blip r:embed="rId3">
              <a:alphaModFix/>
            </a:blip>
            <a:srcRect/>
            <a:stretch/>
          </p:blipFill>
          <p:spPr>
            <a:xfrm>
              <a:off x="0" y="0"/>
              <a:ext cx="5845743" cy="15196"/>
            </a:xfrm>
            <a:prstGeom prst="rect">
              <a:avLst/>
            </a:prstGeom>
            <a:noFill/>
            <a:ln>
              <a:noFill/>
            </a:ln>
          </p:spPr>
        </p:pic>
        <p:sp>
          <p:nvSpPr>
            <p:cNvPr id="176" name="Google Shape;176;p12"/>
            <p:cNvSpPr/>
            <p:nvPr/>
          </p:nvSpPr>
          <p:spPr>
            <a:xfrm>
              <a:off x="0" y="0"/>
              <a:ext cx="5853430" cy="885190"/>
            </a:xfrm>
            <a:custGeom>
              <a:avLst/>
              <a:gdLst/>
              <a:ahLst/>
              <a:cxnLst/>
              <a:rect l="l" t="t" r="r" b="b"/>
              <a:pathLst>
                <a:path w="5853430" h="885190" extrusionOk="0">
                  <a:moveTo>
                    <a:pt x="0" y="0"/>
                  </a:moveTo>
                  <a:lnTo>
                    <a:pt x="5853250" y="0"/>
                  </a:lnTo>
                  <a:lnTo>
                    <a:pt x="5853250" y="885108"/>
                  </a:lnTo>
                  <a:lnTo>
                    <a:pt x="0" y="885108"/>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77" name="Google Shape;177;p12"/>
          <p:cNvSpPr txBox="1">
            <a:spLocks noGrp="1"/>
          </p:cNvSpPr>
          <p:nvPr>
            <p:ph type="title"/>
          </p:nvPr>
        </p:nvSpPr>
        <p:spPr>
          <a:xfrm>
            <a:off x="1994049" y="293398"/>
            <a:ext cx="1480820" cy="4146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Features</a:t>
            </a:r>
            <a:endParaRPr/>
          </a:p>
        </p:txBody>
      </p:sp>
      <p:sp>
        <p:nvSpPr>
          <p:cNvPr id="178" name="Google Shape;178;p12"/>
          <p:cNvSpPr txBox="1"/>
          <p:nvPr/>
        </p:nvSpPr>
        <p:spPr>
          <a:xfrm>
            <a:off x="45719" y="873920"/>
            <a:ext cx="2959309" cy="1048221"/>
          </a:xfrm>
          <a:prstGeom prst="rect">
            <a:avLst/>
          </a:prstGeom>
          <a:noFill/>
          <a:ln>
            <a:noFill/>
          </a:ln>
        </p:spPr>
        <p:txBody>
          <a:bodyPr spcFirstLastPara="1" wrap="square" lIns="0" tIns="12050" rIns="0" bIns="0" anchor="t" anchorCtr="0">
            <a:spAutoFit/>
          </a:bodyPr>
          <a:lstStyle/>
          <a:p>
            <a:pPr marL="12700" marR="76200" lvl="0" indent="70485" algn="l" rtl="0">
              <a:lnSpc>
                <a:spcPct val="102400"/>
              </a:lnSpc>
              <a:spcBef>
                <a:spcPts val="0"/>
              </a:spcBef>
              <a:spcAft>
                <a:spcPts val="0"/>
              </a:spcAft>
              <a:buNone/>
            </a:pPr>
            <a:r>
              <a:rPr lang="en-US" sz="1100" dirty="0">
                <a:latin typeface="Times New Roman"/>
                <a:ea typeface="Times New Roman"/>
                <a:cs typeface="Times New Roman"/>
                <a:sym typeface="Times New Roman"/>
              </a:rPr>
              <a:t>5) Remove Background: Removing background of  the image by differentiating the foreground that it  might be a person and the background by using</a:t>
            </a:r>
            <a:endParaRPr sz="1100" dirty="0">
              <a:latin typeface="Times New Roman"/>
              <a:ea typeface="Times New Roman"/>
              <a:cs typeface="Times New Roman"/>
              <a:sym typeface="Times New Roman"/>
            </a:endParaRPr>
          </a:p>
          <a:p>
            <a:pPr marL="12700" marR="5080" lvl="0" indent="0" algn="l" rtl="0">
              <a:lnSpc>
                <a:spcPct val="102400"/>
              </a:lnSpc>
              <a:spcBef>
                <a:spcPts val="0"/>
              </a:spcBef>
              <a:spcAft>
                <a:spcPts val="0"/>
              </a:spcAft>
              <a:buNone/>
            </a:pPr>
            <a:r>
              <a:rPr lang="en-US" sz="1100" dirty="0" err="1">
                <a:latin typeface="Times New Roman"/>
                <a:ea typeface="Times New Roman"/>
                <a:cs typeface="Times New Roman"/>
                <a:sym typeface="Times New Roman"/>
              </a:rPr>
              <a:t>opencv</a:t>
            </a:r>
            <a:r>
              <a:rPr lang="en-US" sz="1100" dirty="0">
                <a:latin typeface="Times New Roman"/>
                <a:ea typeface="Times New Roman"/>
                <a:cs typeface="Times New Roman"/>
                <a:sym typeface="Times New Roman"/>
              </a:rPr>
              <a:t> recognition and with the help of </a:t>
            </a:r>
            <a:r>
              <a:rPr lang="en-US" sz="1100" dirty="0" err="1">
                <a:latin typeface="Times New Roman"/>
                <a:ea typeface="Times New Roman"/>
                <a:cs typeface="Times New Roman"/>
                <a:sym typeface="Times New Roman"/>
              </a:rPr>
              <a:t>pytorch</a:t>
            </a:r>
            <a:r>
              <a:rPr lang="en-US" sz="1100" dirty="0">
                <a:latin typeface="Times New Roman"/>
                <a:ea typeface="Times New Roman"/>
                <a:cs typeface="Times New Roman"/>
                <a:sym typeface="Times New Roman"/>
              </a:rPr>
              <a:t> we  can completely separate and remove the background.</a:t>
            </a:r>
            <a:endParaRPr sz="1100" dirty="0">
              <a:latin typeface="Times New Roman"/>
              <a:ea typeface="Times New Roman"/>
              <a:cs typeface="Times New Roman"/>
              <a:sym typeface="Times New Roman"/>
            </a:endParaRPr>
          </a:p>
        </p:txBody>
      </p:sp>
      <p:grpSp>
        <p:nvGrpSpPr>
          <p:cNvPr id="179" name="Google Shape;179;p12"/>
          <p:cNvGrpSpPr/>
          <p:nvPr/>
        </p:nvGrpSpPr>
        <p:grpSpPr>
          <a:xfrm>
            <a:off x="0" y="885074"/>
            <a:ext cx="5845742" cy="2395082"/>
            <a:chOff x="0" y="885074"/>
            <a:chExt cx="5845742" cy="2395082"/>
          </a:xfrm>
        </p:grpSpPr>
        <p:pic>
          <p:nvPicPr>
            <p:cNvPr id="180" name="Google Shape;180;p12"/>
            <p:cNvPicPr preferRelativeResize="0"/>
            <p:nvPr/>
          </p:nvPicPr>
          <p:blipFill rotWithShape="1">
            <a:blip r:embed="rId4">
              <a:alphaModFix/>
            </a:blip>
            <a:srcRect/>
            <a:stretch/>
          </p:blipFill>
          <p:spPr>
            <a:xfrm>
              <a:off x="3063062" y="885074"/>
              <a:ext cx="2782680" cy="2395082"/>
            </a:xfrm>
            <a:prstGeom prst="rect">
              <a:avLst/>
            </a:prstGeom>
            <a:noFill/>
            <a:ln>
              <a:noFill/>
            </a:ln>
          </p:spPr>
        </p:pic>
        <p:pic>
          <p:nvPicPr>
            <p:cNvPr id="181" name="Google Shape;181;p12"/>
            <p:cNvPicPr preferRelativeResize="0"/>
            <p:nvPr/>
          </p:nvPicPr>
          <p:blipFill rotWithShape="1">
            <a:blip r:embed="rId5">
              <a:alphaModFix/>
            </a:blip>
            <a:srcRect/>
            <a:stretch/>
          </p:blipFill>
          <p:spPr>
            <a:xfrm>
              <a:off x="0" y="1963139"/>
              <a:ext cx="3057453" cy="1317017"/>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85"/>
        <p:cNvGrpSpPr/>
        <p:nvPr/>
      </p:nvGrpSpPr>
      <p:grpSpPr>
        <a:xfrm>
          <a:off x="0" y="0"/>
          <a:ext cx="0" cy="0"/>
          <a:chOff x="0" y="0"/>
          <a:chExt cx="0" cy="0"/>
        </a:xfrm>
      </p:grpSpPr>
      <p:sp>
        <p:nvSpPr>
          <p:cNvPr id="186" name="Google Shape;186;p13"/>
          <p:cNvSpPr/>
          <p:nvPr/>
        </p:nvSpPr>
        <p:spPr>
          <a:xfrm>
            <a:off x="0" y="0"/>
            <a:ext cx="5853430" cy="885190"/>
          </a:xfrm>
          <a:custGeom>
            <a:avLst/>
            <a:gdLst/>
            <a:ahLst/>
            <a:cxnLst/>
            <a:rect l="l" t="t" r="r" b="b"/>
            <a:pathLst>
              <a:path w="5853430" h="885190" extrusionOk="0">
                <a:moveTo>
                  <a:pt x="0" y="0"/>
                </a:moveTo>
                <a:lnTo>
                  <a:pt x="5853250" y="0"/>
                </a:lnTo>
                <a:lnTo>
                  <a:pt x="5853250" y="885108"/>
                </a:lnTo>
                <a:lnTo>
                  <a:pt x="0" y="885108"/>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7" name="Google Shape;187;p13"/>
          <p:cNvSpPr txBox="1">
            <a:spLocks noGrp="1"/>
          </p:cNvSpPr>
          <p:nvPr>
            <p:ph type="title"/>
          </p:nvPr>
        </p:nvSpPr>
        <p:spPr>
          <a:xfrm>
            <a:off x="1994049" y="293398"/>
            <a:ext cx="1480820" cy="4146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Features</a:t>
            </a:r>
            <a:endParaRPr/>
          </a:p>
        </p:txBody>
      </p:sp>
      <p:sp>
        <p:nvSpPr>
          <p:cNvPr id="188" name="Google Shape;188;p13"/>
          <p:cNvSpPr txBox="1"/>
          <p:nvPr/>
        </p:nvSpPr>
        <p:spPr>
          <a:xfrm>
            <a:off x="8958" y="848360"/>
            <a:ext cx="2907806" cy="1067004"/>
          </a:xfrm>
          <a:prstGeom prst="rect">
            <a:avLst/>
          </a:prstGeom>
          <a:noFill/>
          <a:ln>
            <a:noFill/>
          </a:ln>
        </p:spPr>
        <p:txBody>
          <a:bodyPr spcFirstLastPara="1" wrap="square" lIns="0" tIns="12050" rIns="0" bIns="0" anchor="t" anchorCtr="0">
            <a:spAutoFit/>
          </a:bodyPr>
          <a:lstStyle/>
          <a:p>
            <a:pPr marL="12700" marR="90170" lvl="0" indent="70485" algn="l" rtl="0">
              <a:lnSpc>
                <a:spcPct val="102400"/>
              </a:lnSpc>
              <a:spcBef>
                <a:spcPts val="0"/>
              </a:spcBef>
              <a:spcAft>
                <a:spcPts val="0"/>
              </a:spcAft>
              <a:buNone/>
            </a:pPr>
            <a:r>
              <a:rPr lang="en-US" sz="1100" dirty="0">
                <a:latin typeface="Times New Roman"/>
                <a:ea typeface="Times New Roman"/>
                <a:cs typeface="Times New Roman"/>
                <a:sym typeface="Times New Roman"/>
              </a:rPr>
              <a:t>6) Image </a:t>
            </a:r>
            <a:r>
              <a:rPr lang="en-US" sz="1100" dirty="0" err="1">
                <a:latin typeface="Times New Roman"/>
                <a:ea typeface="Times New Roman"/>
                <a:cs typeface="Times New Roman"/>
                <a:sym typeface="Times New Roman"/>
              </a:rPr>
              <a:t>Cartoonify</a:t>
            </a:r>
            <a:r>
              <a:rPr lang="en-US" sz="1100" dirty="0">
                <a:latin typeface="Times New Roman"/>
                <a:ea typeface="Times New Roman"/>
                <a:cs typeface="Times New Roman"/>
                <a:sym typeface="Times New Roman"/>
              </a:rPr>
              <a:t>: Converting the images into  cartoons using transformers most state of the art  model VGG 19, one of the most powerful deep</a:t>
            </a:r>
            <a:endParaRPr sz="1100" dirty="0">
              <a:latin typeface="Times New Roman"/>
              <a:ea typeface="Times New Roman"/>
              <a:cs typeface="Times New Roman"/>
              <a:sym typeface="Times New Roman"/>
            </a:endParaRPr>
          </a:p>
          <a:p>
            <a:pPr marL="12700" marR="5080" lvl="0" indent="0" algn="l" rtl="0">
              <a:lnSpc>
                <a:spcPct val="102400"/>
              </a:lnSpc>
              <a:spcBef>
                <a:spcPts val="0"/>
              </a:spcBef>
              <a:spcAft>
                <a:spcPts val="0"/>
              </a:spcAft>
              <a:buNone/>
            </a:pPr>
            <a:r>
              <a:rPr lang="en-US" sz="1100" dirty="0">
                <a:latin typeface="Times New Roman"/>
                <a:ea typeface="Times New Roman"/>
                <a:cs typeface="Times New Roman"/>
                <a:sym typeface="Times New Roman"/>
              </a:rPr>
              <a:t>learning algorithms that uses 19 layers of prediction  levels. It has an extraction feature from statistical  convolution neural networks.</a:t>
            </a:r>
            <a:endParaRPr sz="1100" dirty="0">
              <a:latin typeface="Times New Roman"/>
              <a:ea typeface="Times New Roman"/>
              <a:cs typeface="Times New Roman"/>
              <a:sym typeface="Times New Roman"/>
            </a:endParaRPr>
          </a:p>
        </p:txBody>
      </p:sp>
      <p:grpSp>
        <p:nvGrpSpPr>
          <p:cNvPr id="189" name="Google Shape;189;p13"/>
          <p:cNvGrpSpPr/>
          <p:nvPr/>
        </p:nvGrpSpPr>
        <p:grpSpPr>
          <a:xfrm>
            <a:off x="0" y="885074"/>
            <a:ext cx="5845742" cy="2395083"/>
            <a:chOff x="0" y="885074"/>
            <a:chExt cx="5845742" cy="2395083"/>
          </a:xfrm>
        </p:grpSpPr>
        <p:pic>
          <p:nvPicPr>
            <p:cNvPr id="190" name="Google Shape;190;p13"/>
            <p:cNvPicPr preferRelativeResize="0"/>
            <p:nvPr/>
          </p:nvPicPr>
          <p:blipFill rotWithShape="1">
            <a:blip r:embed="rId3">
              <a:alphaModFix/>
            </a:blip>
            <a:srcRect/>
            <a:stretch/>
          </p:blipFill>
          <p:spPr>
            <a:xfrm>
              <a:off x="3063062" y="885074"/>
              <a:ext cx="2782680" cy="2395083"/>
            </a:xfrm>
            <a:prstGeom prst="rect">
              <a:avLst/>
            </a:prstGeom>
            <a:noFill/>
            <a:ln>
              <a:noFill/>
            </a:ln>
          </p:spPr>
        </p:pic>
        <p:pic>
          <p:nvPicPr>
            <p:cNvPr id="191" name="Google Shape;191;p13"/>
            <p:cNvPicPr preferRelativeResize="0"/>
            <p:nvPr/>
          </p:nvPicPr>
          <p:blipFill rotWithShape="1">
            <a:blip r:embed="rId4">
              <a:alphaModFix/>
            </a:blip>
            <a:srcRect/>
            <a:stretch/>
          </p:blipFill>
          <p:spPr>
            <a:xfrm>
              <a:off x="0" y="1962658"/>
              <a:ext cx="3057268" cy="1317499"/>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95"/>
        <p:cNvGrpSpPr/>
        <p:nvPr/>
      </p:nvGrpSpPr>
      <p:grpSpPr>
        <a:xfrm>
          <a:off x="0" y="0"/>
          <a:ext cx="0" cy="0"/>
          <a:chOff x="0" y="0"/>
          <a:chExt cx="0" cy="0"/>
        </a:xfrm>
      </p:grpSpPr>
      <p:sp>
        <p:nvSpPr>
          <p:cNvPr id="196" name="Google Shape;196;p14"/>
          <p:cNvSpPr/>
          <p:nvPr/>
        </p:nvSpPr>
        <p:spPr>
          <a:xfrm>
            <a:off x="0" y="0"/>
            <a:ext cx="5853430" cy="885190"/>
          </a:xfrm>
          <a:custGeom>
            <a:avLst/>
            <a:gdLst/>
            <a:ahLst/>
            <a:cxnLst/>
            <a:rect l="l" t="t" r="r" b="b"/>
            <a:pathLst>
              <a:path w="5853430" h="885190" extrusionOk="0">
                <a:moveTo>
                  <a:pt x="0" y="0"/>
                </a:moveTo>
                <a:lnTo>
                  <a:pt x="5853250" y="0"/>
                </a:lnTo>
                <a:lnTo>
                  <a:pt x="5853250" y="885108"/>
                </a:lnTo>
                <a:lnTo>
                  <a:pt x="0" y="885108"/>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7" name="Google Shape;197;p14"/>
          <p:cNvSpPr txBox="1">
            <a:spLocks noGrp="1"/>
          </p:cNvSpPr>
          <p:nvPr>
            <p:ph type="title"/>
          </p:nvPr>
        </p:nvSpPr>
        <p:spPr>
          <a:xfrm>
            <a:off x="1994049" y="293398"/>
            <a:ext cx="1480820" cy="4146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Features</a:t>
            </a:r>
            <a:endParaRPr/>
          </a:p>
        </p:txBody>
      </p:sp>
      <p:sp>
        <p:nvSpPr>
          <p:cNvPr id="198" name="Google Shape;198;p14"/>
          <p:cNvSpPr txBox="1"/>
          <p:nvPr/>
        </p:nvSpPr>
        <p:spPr>
          <a:xfrm>
            <a:off x="-16908" y="867662"/>
            <a:ext cx="3098800" cy="1913889"/>
          </a:xfrm>
          <a:prstGeom prst="rect">
            <a:avLst/>
          </a:prstGeom>
          <a:noFill/>
          <a:ln>
            <a:noFill/>
          </a:ln>
        </p:spPr>
        <p:txBody>
          <a:bodyPr spcFirstLastPara="1" wrap="square" lIns="0" tIns="15875" rIns="0" bIns="0" anchor="t" anchorCtr="0">
            <a:spAutoFit/>
          </a:bodyPr>
          <a:lstStyle/>
          <a:p>
            <a:pPr marL="83185" marR="0" lvl="0" indent="0" algn="l" rtl="0">
              <a:lnSpc>
                <a:spcPct val="100000"/>
              </a:lnSpc>
              <a:spcBef>
                <a:spcPts val="0"/>
              </a:spcBef>
              <a:spcAft>
                <a:spcPts val="0"/>
              </a:spcAft>
              <a:buNone/>
            </a:pPr>
            <a:r>
              <a:rPr lang="en-US" sz="1100">
                <a:latin typeface="Times New Roman"/>
                <a:ea typeface="Times New Roman"/>
                <a:cs typeface="Times New Roman"/>
                <a:sym typeface="Times New Roman"/>
              </a:rPr>
              <a:t>7) Image Filter: Tuning images by using different</a:t>
            </a:r>
            <a:endParaRPr sz="1100">
              <a:latin typeface="Times New Roman"/>
              <a:ea typeface="Times New Roman"/>
              <a:cs typeface="Times New Roman"/>
              <a:sym typeface="Times New Roman"/>
            </a:endParaRPr>
          </a:p>
          <a:p>
            <a:pPr marL="12700" marR="45085" lvl="0" indent="0" algn="l" rtl="0">
              <a:lnSpc>
                <a:spcPct val="102400"/>
              </a:lnSpc>
              <a:spcBef>
                <a:spcPts val="0"/>
              </a:spcBef>
              <a:spcAft>
                <a:spcPts val="0"/>
              </a:spcAft>
              <a:buNone/>
            </a:pPr>
            <a:r>
              <a:rPr lang="en-US" sz="1100">
                <a:latin typeface="Times New Roman"/>
                <a:ea typeface="Times New Roman"/>
                <a:cs typeface="Times New Roman"/>
                <a:sym typeface="Times New Roman"/>
              </a:rPr>
              <a:t>ﬁlters like warm, cool and monochrome and to have a  more likable image is done by using OpenCV.</a:t>
            </a:r>
            <a:endParaRPr sz="1100">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1150">
              <a:latin typeface="Times New Roman"/>
              <a:ea typeface="Times New Roman"/>
              <a:cs typeface="Times New Roman"/>
              <a:sym typeface="Times New Roman"/>
            </a:endParaRPr>
          </a:p>
          <a:p>
            <a:pPr marL="12700" marR="5080" lvl="0" indent="34925" algn="l" rtl="0">
              <a:lnSpc>
                <a:spcPct val="102400"/>
              </a:lnSpc>
              <a:spcBef>
                <a:spcPts val="5"/>
              </a:spcBef>
              <a:spcAft>
                <a:spcPts val="0"/>
              </a:spcAft>
              <a:buNone/>
            </a:pPr>
            <a:r>
              <a:rPr lang="en-US" sz="1100">
                <a:latin typeface="Times New Roman"/>
                <a:ea typeface="Times New Roman"/>
                <a:cs typeface="Times New Roman"/>
                <a:sym typeface="Times New Roman"/>
              </a:rPr>
              <a:t>In the core it does is gray scaling complete image and  adding a preset ﬁlter to it which includes all the Hue,  Saturation techniques.</a:t>
            </a:r>
            <a:endParaRPr sz="1100">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1150">
              <a:latin typeface="Times New Roman"/>
              <a:ea typeface="Times New Roman"/>
              <a:cs typeface="Times New Roman"/>
              <a:sym typeface="Times New Roman"/>
            </a:endParaRPr>
          </a:p>
          <a:p>
            <a:pPr marL="12700" marR="102870" lvl="0" indent="0" algn="l" rtl="0">
              <a:lnSpc>
                <a:spcPct val="102400"/>
              </a:lnSpc>
              <a:spcBef>
                <a:spcPts val="0"/>
              </a:spcBef>
              <a:spcAft>
                <a:spcPts val="0"/>
              </a:spcAft>
              <a:buNone/>
            </a:pPr>
            <a:r>
              <a:rPr lang="en-US" sz="1100">
                <a:latin typeface="Times New Roman"/>
                <a:ea typeface="Times New Roman"/>
                <a:cs typeface="Times New Roman"/>
                <a:sym typeface="Times New Roman"/>
              </a:rPr>
              <a:t>The Gaussian ﬁlter is a linear smoothing ﬁlter that is  based on the Gaussian probability distribution</a:t>
            </a:r>
            <a:endParaRPr sz="1100">
              <a:latin typeface="Times New Roman"/>
              <a:ea typeface="Times New Roman"/>
              <a:cs typeface="Times New Roman"/>
              <a:sym typeface="Times New Roman"/>
            </a:endParaRPr>
          </a:p>
          <a:p>
            <a:pPr marL="12700" marR="0" lvl="0" indent="0" algn="l" rtl="0">
              <a:lnSpc>
                <a:spcPct val="100000"/>
              </a:lnSpc>
              <a:spcBef>
                <a:spcPts val="35"/>
              </a:spcBef>
              <a:spcAft>
                <a:spcPts val="0"/>
              </a:spcAft>
              <a:buNone/>
            </a:pPr>
            <a:r>
              <a:rPr lang="en-US" sz="1100">
                <a:latin typeface="Times New Roman"/>
                <a:ea typeface="Times New Roman"/>
                <a:cs typeface="Times New Roman"/>
                <a:sym typeface="Times New Roman"/>
              </a:rPr>
              <a:t>function.</a:t>
            </a:r>
            <a:endParaRPr sz="1100">
              <a:latin typeface="Times New Roman"/>
              <a:ea typeface="Times New Roman"/>
              <a:cs typeface="Times New Roman"/>
              <a:sym typeface="Times New Roman"/>
            </a:endParaRPr>
          </a:p>
        </p:txBody>
      </p:sp>
      <p:pic>
        <p:nvPicPr>
          <p:cNvPr id="199" name="Google Shape;199;p14"/>
          <p:cNvPicPr preferRelativeResize="0"/>
          <p:nvPr/>
        </p:nvPicPr>
        <p:blipFill rotWithShape="1">
          <a:blip r:embed="rId3">
            <a:alphaModFix/>
          </a:blip>
          <a:srcRect/>
          <a:stretch/>
        </p:blipFill>
        <p:spPr>
          <a:xfrm>
            <a:off x="3076518" y="881601"/>
            <a:ext cx="2774784" cy="23985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15"/>
          <p:cNvSpPr/>
          <p:nvPr/>
        </p:nvSpPr>
        <p:spPr>
          <a:xfrm>
            <a:off x="0" y="0"/>
            <a:ext cx="5853430" cy="885190"/>
          </a:xfrm>
          <a:custGeom>
            <a:avLst/>
            <a:gdLst/>
            <a:ahLst/>
            <a:cxnLst/>
            <a:rect l="l" t="t" r="r" b="b"/>
            <a:pathLst>
              <a:path w="5853430" h="885190" extrusionOk="0">
                <a:moveTo>
                  <a:pt x="0" y="0"/>
                </a:moveTo>
                <a:lnTo>
                  <a:pt x="5853250" y="0"/>
                </a:lnTo>
                <a:lnTo>
                  <a:pt x="5853250" y="885108"/>
                </a:lnTo>
                <a:lnTo>
                  <a:pt x="0" y="885108"/>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5" name="Google Shape;205;p15"/>
          <p:cNvSpPr txBox="1">
            <a:spLocks noGrp="1"/>
          </p:cNvSpPr>
          <p:nvPr>
            <p:ph type="title"/>
          </p:nvPr>
        </p:nvSpPr>
        <p:spPr>
          <a:xfrm>
            <a:off x="1994049" y="293398"/>
            <a:ext cx="1480820" cy="4146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Features</a:t>
            </a:r>
            <a:endParaRPr/>
          </a:p>
        </p:txBody>
      </p:sp>
      <p:sp>
        <p:nvSpPr>
          <p:cNvPr id="206" name="Google Shape;206;p15"/>
          <p:cNvSpPr txBox="1"/>
          <p:nvPr/>
        </p:nvSpPr>
        <p:spPr>
          <a:xfrm>
            <a:off x="-16908" y="865784"/>
            <a:ext cx="3043555" cy="883919"/>
          </a:xfrm>
          <a:prstGeom prst="rect">
            <a:avLst/>
          </a:prstGeom>
          <a:noFill/>
          <a:ln>
            <a:noFill/>
          </a:ln>
        </p:spPr>
        <p:txBody>
          <a:bodyPr spcFirstLastPara="1" wrap="square" lIns="0" tIns="15875" rIns="0" bIns="0" anchor="t" anchorCtr="0">
            <a:spAutoFit/>
          </a:bodyPr>
          <a:lstStyle/>
          <a:p>
            <a:pPr marL="83185" marR="0" lvl="0" indent="0" algn="l" rtl="0">
              <a:lnSpc>
                <a:spcPct val="100000"/>
              </a:lnSpc>
              <a:spcBef>
                <a:spcPts val="0"/>
              </a:spcBef>
              <a:spcAft>
                <a:spcPts val="0"/>
              </a:spcAft>
              <a:buNone/>
            </a:pPr>
            <a:r>
              <a:rPr lang="en-US" sz="1100">
                <a:latin typeface="Times New Roman"/>
                <a:ea typeface="Times New Roman"/>
                <a:cs typeface="Times New Roman"/>
                <a:sym typeface="Times New Roman"/>
              </a:rPr>
              <a:t>8) Image to Sketch: Turning the image into an art.</a:t>
            </a:r>
            <a:endParaRPr sz="1100">
              <a:latin typeface="Times New Roman"/>
              <a:ea typeface="Times New Roman"/>
              <a:cs typeface="Times New Roman"/>
              <a:sym typeface="Times New Roman"/>
            </a:endParaRPr>
          </a:p>
          <a:p>
            <a:pPr marL="12700" marR="0" lvl="0" indent="0" algn="l" rtl="0">
              <a:lnSpc>
                <a:spcPct val="100000"/>
              </a:lnSpc>
              <a:spcBef>
                <a:spcPts val="30"/>
              </a:spcBef>
              <a:spcAft>
                <a:spcPts val="0"/>
              </a:spcAft>
              <a:buNone/>
            </a:pPr>
            <a:r>
              <a:rPr lang="en-US" sz="1100">
                <a:latin typeface="Times New Roman"/>
                <a:ea typeface="Times New Roman"/>
                <a:cs typeface="Times New Roman"/>
                <a:sym typeface="Times New Roman"/>
              </a:rPr>
              <a:t>Artifying the input image using OpenCV where it</a:t>
            </a:r>
            <a:endParaRPr sz="1100">
              <a:latin typeface="Times New Roman"/>
              <a:ea typeface="Times New Roman"/>
              <a:cs typeface="Times New Roman"/>
              <a:sym typeface="Times New Roman"/>
            </a:endParaRPr>
          </a:p>
          <a:p>
            <a:pPr marL="12700" marR="5080" lvl="0" indent="0" algn="l" rtl="0">
              <a:lnSpc>
                <a:spcPct val="102400"/>
              </a:lnSpc>
              <a:spcBef>
                <a:spcPts val="0"/>
              </a:spcBef>
              <a:spcAft>
                <a:spcPts val="0"/>
              </a:spcAft>
              <a:buNone/>
            </a:pPr>
            <a:r>
              <a:rPr lang="en-US" sz="1100">
                <a:latin typeface="Times New Roman"/>
                <a:ea typeface="Times New Roman"/>
                <a:cs typeface="Times New Roman"/>
                <a:sym typeface="Times New Roman"/>
              </a:rPr>
              <a:t>detects the image and changes it to grayscale to turn  into a sketch by eliminating high frequency spectrum  from the image.</a:t>
            </a:r>
            <a:endParaRPr sz="1100">
              <a:latin typeface="Times New Roman"/>
              <a:ea typeface="Times New Roman"/>
              <a:cs typeface="Times New Roman"/>
              <a:sym typeface="Times New Roman"/>
            </a:endParaRPr>
          </a:p>
        </p:txBody>
      </p:sp>
      <p:pic>
        <p:nvPicPr>
          <p:cNvPr id="207" name="Google Shape;207;p15"/>
          <p:cNvPicPr preferRelativeResize="0"/>
          <p:nvPr/>
        </p:nvPicPr>
        <p:blipFill rotWithShape="1">
          <a:blip r:embed="rId3">
            <a:alphaModFix/>
          </a:blip>
          <a:srcRect/>
          <a:stretch/>
        </p:blipFill>
        <p:spPr>
          <a:xfrm>
            <a:off x="3028644" y="847373"/>
            <a:ext cx="2812925" cy="24327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11"/>
        <p:cNvGrpSpPr/>
        <p:nvPr/>
      </p:nvGrpSpPr>
      <p:grpSpPr>
        <a:xfrm>
          <a:off x="0" y="0"/>
          <a:ext cx="0" cy="0"/>
          <a:chOff x="0" y="0"/>
          <a:chExt cx="0" cy="0"/>
        </a:xfrm>
      </p:grpSpPr>
      <p:sp>
        <p:nvSpPr>
          <p:cNvPr id="212" name="Google Shape;212;p16"/>
          <p:cNvSpPr/>
          <p:nvPr/>
        </p:nvSpPr>
        <p:spPr>
          <a:xfrm>
            <a:off x="0" y="0"/>
            <a:ext cx="5853430" cy="885190"/>
          </a:xfrm>
          <a:custGeom>
            <a:avLst/>
            <a:gdLst/>
            <a:ahLst/>
            <a:cxnLst/>
            <a:rect l="l" t="t" r="r" b="b"/>
            <a:pathLst>
              <a:path w="5853430" h="885190" extrusionOk="0">
                <a:moveTo>
                  <a:pt x="0" y="0"/>
                </a:moveTo>
                <a:lnTo>
                  <a:pt x="5853250" y="0"/>
                </a:lnTo>
                <a:lnTo>
                  <a:pt x="5853250" y="885108"/>
                </a:lnTo>
                <a:lnTo>
                  <a:pt x="0" y="885108"/>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3" name="Google Shape;213;p16"/>
          <p:cNvSpPr txBox="1">
            <a:spLocks noGrp="1"/>
          </p:cNvSpPr>
          <p:nvPr>
            <p:ph type="title"/>
          </p:nvPr>
        </p:nvSpPr>
        <p:spPr>
          <a:xfrm>
            <a:off x="1994049" y="293398"/>
            <a:ext cx="1480820" cy="4146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Features</a:t>
            </a:r>
            <a:endParaRPr/>
          </a:p>
        </p:txBody>
      </p:sp>
      <p:sp>
        <p:nvSpPr>
          <p:cNvPr id="214" name="Google Shape;214;p16"/>
          <p:cNvSpPr txBox="1"/>
          <p:nvPr/>
        </p:nvSpPr>
        <p:spPr>
          <a:xfrm>
            <a:off x="-16908" y="866087"/>
            <a:ext cx="2946400" cy="1570355"/>
          </a:xfrm>
          <a:prstGeom prst="rect">
            <a:avLst/>
          </a:prstGeom>
          <a:noFill/>
          <a:ln>
            <a:noFill/>
          </a:ln>
        </p:spPr>
        <p:txBody>
          <a:bodyPr spcFirstLastPara="1" wrap="square" lIns="0" tIns="15875" rIns="0" bIns="0" anchor="t" anchorCtr="0">
            <a:spAutoFit/>
          </a:bodyPr>
          <a:lstStyle/>
          <a:p>
            <a:pPr marL="83185" marR="0" lvl="0" indent="0" algn="l" rtl="0">
              <a:lnSpc>
                <a:spcPct val="100000"/>
              </a:lnSpc>
              <a:spcBef>
                <a:spcPts val="0"/>
              </a:spcBef>
              <a:spcAft>
                <a:spcPts val="0"/>
              </a:spcAft>
              <a:buNone/>
            </a:pPr>
            <a:r>
              <a:rPr lang="en-US" sz="1100">
                <a:latin typeface="Times New Roman"/>
                <a:ea typeface="Times New Roman"/>
                <a:cs typeface="Times New Roman"/>
                <a:sym typeface="Times New Roman"/>
              </a:rPr>
              <a:t>9) Image Deblur: The basic idea of sharpening is</a:t>
            </a:r>
            <a:endParaRPr sz="1100">
              <a:latin typeface="Times New Roman"/>
              <a:ea typeface="Times New Roman"/>
              <a:cs typeface="Times New Roman"/>
              <a:sym typeface="Times New Roman"/>
            </a:endParaRPr>
          </a:p>
          <a:p>
            <a:pPr marL="12700" marR="5080" lvl="0" indent="0" algn="l" rtl="0">
              <a:lnSpc>
                <a:spcPct val="102400"/>
              </a:lnSpc>
              <a:spcBef>
                <a:spcPts val="0"/>
              </a:spcBef>
              <a:spcAft>
                <a:spcPts val="0"/>
              </a:spcAft>
              <a:buNone/>
            </a:pPr>
            <a:r>
              <a:rPr lang="en-US" sz="1100">
                <a:latin typeface="Times New Roman"/>
                <a:ea typeface="Times New Roman"/>
                <a:cs typeface="Times New Roman"/>
                <a:sym typeface="Times New Roman"/>
              </a:rPr>
              <a:t>to enhance the edges and details within an image to  make it appear clearer and more deﬁned. Using  Opencv we can unblur the image. The objective is</a:t>
            </a:r>
            <a:endParaRPr sz="1100">
              <a:latin typeface="Times New Roman"/>
              <a:ea typeface="Times New Roman"/>
              <a:cs typeface="Times New Roman"/>
              <a:sym typeface="Times New Roman"/>
            </a:endParaRPr>
          </a:p>
          <a:p>
            <a:pPr marL="12700" marR="0" lvl="0" indent="0" algn="l" rtl="0">
              <a:lnSpc>
                <a:spcPct val="100000"/>
              </a:lnSpc>
              <a:spcBef>
                <a:spcPts val="30"/>
              </a:spcBef>
              <a:spcAft>
                <a:spcPts val="0"/>
              </a:spcAft>
              <a:buNone/>
            </a:pPr>
            <a:r>
              <a:rPr lang="en-US" sz="1100">
                <a:latin typeface="Times New Roman"/>
                <a:ea typeface="Times New Roman"/>
                <a:cs typeface="Times New Roman"/>
                <a:sym typeface="Times New Roman"/>
              </a:rPr>
              <a:t>to restore the original image. In the core it</a:t>
            </a:r>
            <a:endParaRPr sz="1100">
              <a:latin typeface="Times New Roman"/>
              <a:ea typeface="Times New Roman"/>
              <a:cs typeface="Times New Roman"/>
              <a:sym typeface="Times New Roman"/>
            </a:endParaRPr>
          </a:p>
          <a:p>
            <a:pPr marL="12700" marR="224790" lvl="0" indent="0" algn="l" rtl="0">
              <a:lnSpc>
                <a:spcPct val="102400"/>
              </a:lnSpc>
              <a:spcBef>
                <a:spcPts val="0"/>
              </a:spcBef>
              <a:spcAft>
                <a:spcPts val="0"/>
              </a:spcAft>
              <a:buNone/>
            </a:pPr>
            <a:r>
              <a:rPr lang="en-US" sz="1100">
                <a:latin typeface="Times New Roman"/>
                <a:ea typeface="Times New Roman"/>
                <a:cs typeface="Times New Roman"/>
                <a:sym typeface="Times New Roman"/>
              </a:rPr>
              <a:t>functions the degradation image model where it  achieves the original spectrum by removing  additive noise, frequency of the spectrum and</a:t>
            </a:r>
            <a:endParaRPr sz="1100">
              <a:latin typeface="Times New Roman"/>
              <a:ea typeface="Times New Roman"/>
              <a:cs typeface="Times New Roman"/>
              <a:sym typeface="Times New Roman"/>
            </a:endParaRPr>
          </a:p>
          <a:p>
            <a:pPr marL="12700" marR="0" lvl="0" indent="0" algn="l" rtl="0">
              <a:lnSpc>
                <a:spcPct val="100000"/>
              </a:lnSpc>
              <a:spcBef>
                <a:spcPts val="30"/>
              </a:spcBef>
              <a:spcAft>
                <a:spcPts val="0"/>
              </a:spcAft>
              <a:buNone/>
            </a:pPr>
            <a:r>
              <a:rPr lang="en-US" sz="1100">
                <a:latin typeface="Times New Roman"/>
                <a:ea typeface="Times New Roman"/>
                <a:cs typeface="Times New Roman"/>
                <a:sym typeface="Times New Roman"/>
              </a:rPr>
              <a:t>frequency response.</a:t>
            </a:r>
            <a:endParaRPr sz="1100">
              <a:latin typeface="Times New Roman"/>
              <a:ea typeface="Times New Roman"/>
              <a:cs typeface="Times New Roman"/>
              <a:sym typeface="Times New Roman"/>
            </a:endParaRPr>
          </a:p>
        </p:txBody>
      </p:sp>
      <p:grpSp>
        <p:nvGrpSpPr>
          <p:cNvPr id="215" name="Google Shape;215;p16"/>
          <p:cNvGrpSpPr/>
          <p:nvPr/>
        </p:nvGrpSpPr>
        <p:grpSpPr>
          <a:xfrm>
            <a:off x="0" y="892402"/>
            <a:ext cx="5846149" cy="2387754"/>
            <a:chOff x="0" y="892402"/>
            <a:chExt cx="5846149" cy="2387754"/>
          </a:xfrm>
        </p:grpSpPr>
        <p:pic>
          <p:nvPicPr>
            <p:cNvPr id="216" name="Google Shape;216;p16"/>
            <p:cNvPicPr preferRelativeResize="0"/>
            <p:nvPr/>
          </p:nvPicPr>
          <p:blipFill rotWithShape="1">
            <a:blip r:embed="rId3">
              <a:alphaModFix/>
            </a:blip>
            <a:srcRect/>
            <a:stretch/>
          </p:blipFill>
          <p:spPr>
            <a:xfrm>
              <a:off x="0" y="2506236"/>
              <a:ext cx="2921878" cy="773920"/>
            </a:xfrm>
            <a:prstGeom prst="rect">
              <a:avLst/>
            </a:prstGeom>
            <a:noFill/>
            <a:ln>
              <a:noFill/>
            </a:ln>
          </p:spPr>
        </p:pic>
        <p:pic>
          <p:nvPicPr>
            <p:cNvPr id="217" name="Google Shape;217;p16"/>
            <p:cNvPicPr preferRelativeResize="0"/>
            <p:nvPr/>
          </p:nvPicPr>
          <p:blipFill rotWithShape="1">
            <a:blip r:embed="rId4">
              <a:alphaModFix/>
            </a:blip>
            <a:srcRect/>
            <a:stretch/>
          </p:blipFill>
          <p:spPr>
            <a:xfrm>
              <a:off x="2920141" y="892402"/>
              <a:ext cx="2926008" cy="2387753"/>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17"/>
          <p:cNvSpPr/>
          <p:nvPr/>
        </p:nvSpPr>
        <p:spPr>
          <a:xfrm>
            <a:off x="0" y="0"/>
            <a:ext cx="5854700" cy="885190"/>
          </a:xfrm>
          <a:custGeom>
            <a:avLst/>
            <a:gdLst/>
            <a:ahLst/>
            <a:cxnLst/>
            <a:rect l="l" t="t" r="r" b="b"/>
            <a:pathLst>
              <a:path w="5854700" h="885190" extrusionOk="0">
                <a:moveTo>
                  <a:pt x="5854699" y="885108"/>
                </a:moveTo>
                <a:lnTo>
                  <a:pt x="0" y="885108"/>
                </a:lnTo>
                <a:lnTo>
                  <a:pt x="0" y="0"/>
                </a:lnTo>
                <a:lnTo>
                  <a:pt x="5854699" y="0"/>
                </a:lnTo>
                <a:lnTo>
                  <a:pt x="5854699" y="885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3" name="Google Shape;223;p17"/>
          <p:cNvSpPr txBox="1">
            <a:spLocks noGrp="1"/>
          </p:cNvSpPr>
          <p:nvPr>
            <p:ph type="title"/>
          </p:nvPr>
        </p:nvSpPr>
        <p:spPr>
          <a:xfrm>
            <a:off x="1996905" y="292954"/>
            <a:ext cx="1880870" cy="4146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Conclusion</a:t>
            </a:r>
            <a:endParaRPr/>
          </a:p>
        </p:txBody>
      </p:sp>
      <p:sp>
        <p:nvSpPr>
          <p:cNvPr id="224" name="Google Shape;224;p17"/>
          <p:cNvSpPr/>
          <p:nvPr/>
        </p:nvSpPr>
        <p:spPr>
          <a:xfrm>
            <a:off x="37920" y="1746155"/>
            <a:ext cx="38735" cy="38735"/>
          </a:xfrm>
          <a:custGeom>
            <a:avLst/>
            <a:gdLst/>
            <a:ahLst/>
            <a:cxnLst/>
            <a:rect l="l" t="t" r="r" b="b"/>
            <a:pathLst>
              <a:path w="38735" h="38735" extrusionOk="0">
                <a:moveTo>
                  <a:pt x="21599" y="38141"/>
                </a:moveTo>
                <a:lnTo>
                  <a:pt x="16541" y="38141"/>
                </a:lnTo>
                <a:lnTo>
                  <a:pt x="14109" y="37657"/>
                </a:lnTo>
                <a:lnTo>
                  <a:pt x="0" y="21599"/>
                </a:lnTo>
                <a:lnTo>
                  <a:pt x="0" y="16541"/>
                </a:lnTo>
                <a:lnTo>
                  <a:pt x="16541" y="0"/>
                </a:lnTo>
                <a:lnTo>
                  <a:pt x="21599" y="0"/>
                </a:lnTo>
                <a:lnTo>
                  <a:pt x="38141" y="19070"/>
                </a:lnTo>
                <a:lnTo>
                  <a:pt x="38141" y="21599"/>
                </a:lnTo>
                <a:lnTo>
                  <a:pt x="21599" y="3814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5" name="Google Shape;225;p17"/>
          <p:cNvSpPr/>
          <p:nvPr/>
        </p:nvSpPr>
        <p:spPr>
          <a:xfrm>
            <a:off x="37920" y="2070357"/>
            <a:ext cx="38735" cy="38735"/>
          </a:xfrm>
          <a:custGeom>
            <a:avLst/>
            <a:gdLst/>
            <a:ahLst/>
            <a:cxnLst/>
            <a:rect l="l" t="t" r="r" b="b"/>
            <a:pathLst>
              <a:path w="38735" h="38735" extrusionOk="0">
                <a:moveTo>
                  <a:pt x="21599" y="38141"/>
                </a:moveTo>
                <a:lnTo>
                  <a:pt x="16541" y="38141"/>
                </a:lnTo>
                <a:lnTo>
                  <a:pt x="14109" y="37657"/>
                </a:lnTo>
                <a:lnTo>
                  <a:pt x="0" y="21599"/>
                </a:lnTo>
                <a:lnTo>
                  <a:pt x="0" y="16541"/>
                </a:lnTo>
                <a:lnTo>
                  <a:pt x="16541" y="0"/>
                </a:lnTo>
                <a:lnTo>
                  <a:pt x="21599" y="0"/>
                </a:lnTo>
                <a:lnTo>
                  <a:pt x="38141" y="19070"/>
                </a:lnTo>
                <a:lnTo>
                  <a:pt x="38141" y="21599"/>
                </a:lnTo>
                <a:lnTo>
                  <a:pt x="21599" y="3814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6" name="Google Shape;226;p17"/>
          <p:cNvSpPr txBox="1"/>
          <p:nvPr/>
        </p:nvSpPr>
        <p:spPr>
          <a:xfrm>
            <a:off x="-3385" y="856204"/>
            <a:ext cx="5838825" cy="2112010"/>
          </a:xfrm>
          <a:prstGeom prst="rect">
            <a:avLst/>
          </a:prstGeom>
          <a:noFill/>
          <a:ln>
            <a:noFill/>
          </a:ln>
        </p:spPr>
        <p:txBody>
          <a:bodyPr spcFirstLastPara="1" wrap="square" lIns="0" tIns="10775" rIns="0" bIns="0" anchor="t" anchorCtr="0">
            <a:spAutoFit/>
          </a:bodyPr>
          <a:lstStyle/>
          <a:p>
            <a:pPr marL="12700" marR="84455" lvl="0" indent="0" algn="l" rtl="0">
              <a:lnSpc>
                <a:spcPct val="101299"/>
              </a:lnSpc>
              <a:spcBef>
                <a:spcPts val="0"/>
              </a:spcBef>
              <a:spcAft>
                <a:spcPts val="0"/>
              </a:spcAft>
              <a:buNone/>
            </a:pPr>
            <a:r>
              <a:rPr lang="en-US" sz="1000" dirty="0">
                <a:latin typeface="Times New Roman"/>
                <a:ea typeface="Times New Roman"/>
                <a:cs typeface="Times New Roman"/>
                <a:sym typeface="Times New Roman"/>
              </a:rPr>
              <a:t>Albeit of having many challenges in creating this application on a promised standard, we strove hard to keep  up those words to deliver the application by referring various articles and improving our research skills.</a:t>
            </a:r>
          </a:p>
          <a:p>
            <a:pPr marL="12700" marR="573405" lvl="0" indent="0" algn="l" rtl="0">
              <a:lnSpc>
                <a:spcPct val="114285"/>
              </a:lnSpc>
              <a:spcBef>
                <a:spcPts val="105"/>
              </a:spcBef>
              <a:spcAft>
                <a:spcPts val="0"/>
              </a:spcAft>
              <a:buNone/>
            </a:pPr>
            <a:r>
              <a:rPr lang="en-US" sz="1000" dirty="0">
                <a:latin typeface="Times New Roman"/>
                <a:ea typeface="Times New Roman"/>
                <a:cs typeface="Times New Roman"/>
                <a:sym typeface="Times New Roman"/>
              </a:rPr>
              <a:t>This improvement towards real-world applications and much more improvement in every stage and  throughout the process and it was a great learning experience.</a:t>
            </a:r>
          </a:p>
          <a:p>
            <a:pPr marL="12700" marR="0" lvl="0" indent="0" algn="l" rtl="0">
              <a:lnSpc>
                <a:spcPct val="119047"/>
              </a:lnSpc>
              <a:spcBef>
                <a:spcPts val="0"/>
              </a:spcBef>
              <a:spcAft>
                <a:spcPts val="0"/>
              </a:spcAft>
              <a:buNone/>
            </a:pPr>
            <a:r>
              <a:rPr lang="en-US" sz="1000" dirty="0">
                <a:latin typeface="Times New Roman"/>
                <a:ea typeface="Times New Roman"/>
                <a:cs typeface="Times New Roman"/>
                <a:sym typeface="Times New Roman"/>
              </a:rPr>
              <a:t>Here are few of our observations to conclude with:</a:t>
            </a:r>
          </a:p>
          <a:p>
            <a:pPr marL="180975" marR="5080" lvl="0" indent="0" algn="l" rtl="0">
              <a:lnSpc>
                <a:spcPct val="101299"/>
              </a:lnSpc>
              <a:spcBef>
                <a:spcPts val="0"/>
              </a:spcBef>
              <a:spcAft>
                <a:spcPts val="0"/>
              </a:spcAft>
              <a:buNone/>
            </a:pPr>
            <a:r>
              <a:rPr lang="en-US" sz="1000" dirty="0">
                <a:latin typeface="Times New Roman"/>
                <a:ea typeface="Times New Roman"/>
                <a:cs typeface="Times New Roman"/>
                <a:sym typeface="Times New Roman"/>
              </a:rPr>
              <a:t>The overall outcome of this application combines current state of the art algorithms with most eﬃcient and  unique approaches.</a:t>
            </a:r>
          </a:p>
          <a:p>
            <a:pPr marL="180975" marR="146685" lvl="0" indent="0" algn="l" rtl="0">
              <a:lnSpc>
                <a:spcPct val="114285"/>
              </a:lnSpc>
              <a:spcBef>
                <a:spcPts val="105"/>
              </a:spcBef>
              <a:spcAft>
                <a:spcPts val="0"/>
              </a:spcAft>
              <a:buNone/>
            </a:pPr>
            <a:r>
              <a:rPr lang="en-US" sz="1000" dirty="0">
                <a:latin typeface="Times New Roman"/>
                <a:ea typeface="Times New Roman"/>
                <a:cs typeface="Times New Roman"/>
                <a:sym typeface="Times New Roman"/>
              </a:rPr>
              <a:t>But in fairness, even though one of the top most applications such as google photos has features that are  not so limited but less in comparison has a very great way of integration and implementation.</a:t>
            </a:r>
          </a:p>
          <a:p>
            <a:pPr marL="12700" marR="23495" lvl="0" indent="33020" algn="l" rtl="0">
              <a:lnSpc>
                <a:spcPct val="121904"/>
              </a:lnSpc>
              <a:spcBef>
                <a:spcPts val="15"/>
              </a:spcBef>
              <a:spcAft>
                <a:spcPts val="0"/>
              </a:spcAft>
              <a:buNone/>
            </a:pPr>
            <a:r>
              <a:rPr lang="en-US" sz="1000" dirty="0">
                <a:latin typeface="Times New Roman"/>
                <a:ea typeface="Times New Roman"/>
                <a:cs typeface="Times New Roman"/>
                <a:sym typeface="Times New Roman"/>
              </a:rPr>
              <a:t>As the new emerging technologies are coming into the market daily, the current state-of-the-art methods are  becoming outdated and new technologies might be more appropriate instead of the current technologies used,  so all of the features can be updated with new technologies for image enhancement and boost customer  satisfaction.</a:t>
            </a:r>
          </a:p>
        </p:txBody>
      </p:sp>
      <p:sp>
        <p:nvSpPr>
          <p:cNvPr id="227" name="Google Shape;227;p17"/>
          <p:cNvSpPr/>
          <p:nvPr/>
        </p:nvSpPr>
        <p:spPr>
          <a:xfrm>
            <a:off x="37920" y="1746155"/>
            <a:ext cx="38735" cy="38735"/>
          </a:xfrm>
          <a:custGeom>
            <a:avLst/>
            <a:gdLst/>
            <a:ahLst/>
            <a:cxnLst/>
            <a:rect l="l" t="t" r="r" b="b"/>
            <a:pathLst>
              <a:path w="38735" h="38735" extrusionOk="0">
                <a:moveTo>
                  <a:pt x="21599" y="38141"/>
                </a:moveTo>
                <a:lnTo>
                  <a:pt x="16541" y="38141"/>
                </a:lnTo>
                <a:lnTo>
                  <a:pt x="14109" y="37657"/>
                </a:lnTo>
                <a:lnTo>
                  <a:pt x="0" y="21599"/>
                </a:lnTo>
                <a:lnTo>
                  <a:pt x="0" y="16541"/>
                </a:lnTo>
                <a:lnTo>
                  <a:pt x="16541" y="0"/>
                </a:lnTo>
                <a:lnTo>
                  <a:pt x="21599" y="0"/>
                </a:lnTo>
                <a:lnTo>
                  <a:pt x="38141" y="19070"/>
                </a:lnTo>
                <a:lnTo>
                  <a:pt x="38141" y="21599"/>
                </a:lnTo>
                <a:lnTo>
                  <a:pt x="21599" y="3814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8" name="Google Shape;228;p17"/>
          <p:cNvSpPr/>
          <p:nvPr/>
        </p:nvSpPr>
        <p:spPr>
          <a:xfrm>
            <a:off x="37920" y="2070357"/>
            <a:ext cx="38735" cy="38735"/>
          </a:xfrm>
          <a:custGeom>
            <a:avLst/>
            <a:gdLst/>
            <a:ahLst/>
            <a:cxnLst/>
            <a:rect l="l" t="t" r="r" b="b"/>
            <a:pathLst>
              <a:path w="38735" h="38735" extrusionOk="0">
                <a:moveTo>
                  <a:pt x="21599" y="38141"/>
                </a:moveTo>
                <a:lnTo>
                  <a:pt x="16541" y="38141"/>
                </a:lnTo>
                <a:lnTo>
                  <a:pt x="14109" y="37657"/>
                </a:lnTo>
                <a:lnTo>
                  <a:pt x="0" y="21599"/>
                </a:lnTo>
                <a:lnTo>
                  <a:pt x="0" y="16541"/>
                </a:lnTo>
                <a:lnTo>
                  <a:pt x="16541" y="0"/>
                </a:lnTo>
                <a:lnTo>
                  <a:pt x="21599" y="0"/>
                </a:lnTo>
                <a:lnTo>
                  <a:pt x="38141" y="19070"/>
                </a:lnTo>
                <a:lnTo>
                  <a:pt x="38141" y="21599"/>
                </a:lnTo>
                <a:lnTo>
                  <a:pt x="21599" y="3814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18"/>
          <p:cNvSpPr/>
          <p:nvPr/>
        </p:nvSpPr>
        <p:spPr>
          <a:xfrm>
            <a:off x="0" y="773060"/>
            <a:ext cx="5854700" cy="1744980"/>
          </a:xfrm>
          <a:custGeom>
            <a:avLst/>
            <a:gdLst/>
            <a:ahLst/>
            <a:cxnLst/>
            <a:rect l="l" t="t" r="r" b="b"/>
            <a:pathLst>
              <a:path w="5854700" h="1744980" extrusionOk="0">
                <a:moveTo>
                  <a:pt x="0" y="0"/>
                </a:moveTo>
                <a:lnTo>
                  <a:pt x="5854699" y="0"/>
                </a:lnTo>
                <a:lnTo>
                  <a:pt x="5854699" y="1744967"/>
                </a:lnTo>
                <a:lnTo>
                  <a:pt x="0" y="1744967"/>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4" name="Google Shape;234;p18"/>
          <p:cNvSpPr txBox="1">
            <a:spLocks noGrp="1"/>
          </p:cNvSpPr>
          <p:nvPr>
            <p:ph type="title"/>
          </p:nvPr>
        </p:nvSpPr>
        <p:spPr>
          <a:xfrm>
            <a:off x="1198321" y="903250"/>
            <a:ext cx="3447415" cy="74676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700"/>
              <a:t>Thank You!</a:t>
            </a:r>
            <a:endParaRPr sz="4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pic>
        <p:nvPicPr>
          <p:cNvPr id="51" name="Google Shape;51;p2"/>
          <p:cNvPicPr preferRelativeResize="0"/>
          <p:nvPr/>
        </p:nvPicPr>
        <p:blipFill rotWithShape="1">
          <a:blip r:embed="rId3">
            <a:alphaModFix/>
          </a:blip>
          <a:srcRect/>
          <a:stretch/>
        </p:blipFill>
        <p:spPr>
          <a:xfrm>
            <a:off x="3487912" y="1467"/>
            <a:ext cx="2366786" cy="3278690"/>
          </a:xfrm>
          <a:prstGeom prst="rect">
            <a:avLst/>
          </a:prstGeom>
          <a:noFill/>
          <a:ln>
            <a:noFill/>
          </a:ln>
        </p:spPr>
      </p:pic>
      <p:sp>
        <p:nvSpPr>
          <p:cNvPr id="52" name="Google Shape;52;p2"/>
          <p:cNvSpPr txBox="1"/>
          <p:nvPr/>
        </p:nvSpPr>
        <p:spPr>
          <a:xfrm>
            <a:off x="290509" y="797536"/>
            <a:ext cx="658495" cy="400685"/>
          </a:xfrm>
          <a:prstGeom prst="rect">
            <a:avLst/>
          </a:prstGeom>
          <a:solidFill>
            <a:srgbClr val="000000"/>
          </a:solidFill>
          <a:ln>
            <a:noFill/>
          </a:ln>
        </p:spPr>
        <p:txBody>
          <a:bodyPr spcFirstLastPara="1" wrap="square" lIns="0" tIns="0" rIns="0" bIns="0" anchor="t" anchorCtr="0">
            <a:spAutoFit/>
          </a:bodyPr>
          <a:lstStyle/>
          <a:p>
            <a:pPr marL="70485" marR="0" lvl="0" indent="0" algn="l" rtl="0">
              <a:lnSpc>
                <a:spcPct val="119375"/>
              </a:lnSpc>
              <a:spcBef>
                <a:spcPts val="0"/>
              </a:spcBef>
              <a:spcAft>
                <a:spcPts val="0"/>
              </a:spcAft>
              <a:buNone/>
            </a:pPr>
            <a:r>
              <a:rPr lang="en-US" sz="2400" b="1">
                <a:solidFill>
                  <a:srgbClr val="FFFFFF"/>
                </a:solidFill>
                <a:latin typeface="Tahoma"/>
                <a:ea typeface="Tahoma"/>
                <a:cs typeface="Tahoma"/>
                <a:sym typeface="Tahoma"/>
              </a:rPr>
              <a:t>01.</a:t>
            </a:r>
            <a:endParaRPr sz="2400">
              <a:latin typeface="Tahoma"/>
              <a:ea typeface="Tahoma"/>
              <a:cs typeface="Tahoma"/>
              <a:sym typeface="Tahoma"/>
            </a:endParaRPr>
          </a:p>
        </p:txBody>
      </p:sp>
      <p:sp>
        <p:nvSpPr>
          <p:cNvPr id="53" name="Google Shape;53;p2"/>
          <p:cNvSpPr txBox="1"/>
          <p:nvPr/>
        </p:nvSpPr>
        <p:spPr>
          <a:xfrm>
            <a:off x="1069335" y="923262"/>
            <a:ext cx="740410" cy="22034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1250" b="1">
                <a:latin typeface="Tahoma"/>
                <a:ea typeface="Tahoma"/>
                <a:cs typeface="Tahoma"/>
                <a:sym typeface="Tahoma"/>
              </a:rPr>
              <a:t>Abstract</a:t>
            </a:r>
            <a:endParaRPr sz="1250">
              <a:latin typeface="Tahoma"/>
              <a:ea typeface="Tahoma"/>
              <a:cs typeface="Tahoma"/>
              <a:sym typeface="Tahoma"/>
            </a:endParaRPr>
          </a:p>
        </p:txBody>
      </p:sp>
      <p:sp>
        <p:nvSpPr>
          <p:cNvPr id="54" name="Google Shape;54;p2"/>
          <p:cNvSpPr txBox="1"/>
          <p:nvPr/>
        </p:nvSpPr>
        <p:spPr>
          <a:xfrm>
            <a:off x="290509" y="1307035"/>
            <a:ext cx="658495" cy="400685"/>
          </a:xfrm>
          <a:prstGeom prst="rect">
            <a:avLst/>
          </a:prstGeom>
          <a:solidFill>
            <a:srgbClr val="000000"/>
          </a:solidFill>
          <a:ln>
            <a:noFill/>
          </a:ln>
        </p:spPr>
        <p:txBody>
          <a:bodyPr spcFirstLastPara="1" wrap="square" lIns="0" tIns="0" rIns="0" bIns="0" anchor="t" anchorCtr="0">
            <a:spAutoFit/>
          </a:bodyPr>
          <a:lstStyle/>
          <a:p>
            <a:pPr marL="70485" marR="0" lvl="0" indent="0" algn="l" rtl="0">
              <a:lnSpc>
                <a:spcPct val="118125"/>
              </a:lnSpc>
              <a:spcBef>
                <a:spcPts val="0"/>
              </a:spcBef>
              <a:spcAft>
                <a:spcPts val="0"/>
              </a:spcAft>
              <a:buNone/>
            </a:pPr>
            <a:r>
              <a:rPr lang="en-US" sz="2400" b="1">
                <a:solidFill>
                  <a:srgbClr val="FFFFFF"/>
                </a:solidFill>
                <a:latin typeface="Tahoma"/>
                <a:ea typeface="Tahoma"/>
                <a:cs typeface="Tahoma"/>
                <a:sym typeface="Tahoma"/>
              </a:rPr>
              <a:t>02.</a:t>
            </a:r>
            <a:endParaRPr sz="2400">
              <a:latin typeface="Tahoma"/>
              <a:ea typeface="Tahoma"/>
              <a:cs typeface="Tahoma"/>
              <a:sym typeface="Tahoma"/>
            </a:endParaRPr>
          </a:p>
        </p:txBody>
      </p:sp>
      <p:sp>
        <p:nvSpPr>
          <p:cNvPr id="55" name="Google Shape;55;p2"/>
          <p:cNvSpPr txBox="1"/>
          <p:nvPr/>
        </p:nvSpPr>
        <p:spPr>
          <a:xfrm>
            <a:off x="1069335" y="1441324"/>
            <a:ext cx="2031364" cy="205104"/>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1150" b="1">
                <a:latin typeface="Tahoma"/>
                <a:ea typeface="Tahoma"/>
                <a:cs typeface="Tahoma"/>
                <a:sym typeface="Tahoma"/>
              </a:rPr>
              <a:t>Problem and Introduction</a:t>
            </a:r>
            <a:endParaRPr sz="1150">
              <a:latin typeface="Tahoma"/>
              <a:ea typeface="Tahoma"/>
              <a:cs typeface="Tahoma"/>
              <a:sym typeface="Tahoma"/>
            </a:endParaRPr>
          </a:p>
        </p:txBody>
      </p:sp>
      <p:sp>
        <p:nvSpPr>
          <p:cNvPr id="56" name="Google Shape;56;p2"/>
          <p:cNvSpPr txBox="1"/>
          <p:nvPr/>
        </p:nvSpPr>
        <p:spPr>
          <a:xfrm>
            <a:off x="290509" y="1810430"/>
            <a:ext cx="658495" cy="400685"/>
          </a:xfrm>
          <a:prstGeom prst="rect">
            <a:avLst/>
          </a:prstGeom>
          <a:solidFill>
            <a:srgbClr val="000000"/>
          </a:solidFill>
          <a:ln>
            <a:noFill/>
          </a:ln>
        </p:spPr>
        <p:txBody>
          <a:bodyPr spcFirstLastPara="1" wrap="square" lIns="0" tIns="0" rIns="0" bIns="0" anchor="t" anchorCtr="0">
            <a:spAutoFit/>
          </a:bodyPr>
          <a:lstStyle/>
          <a:p>
            <a:pPr marL="70485" marR="0" lvl="0" indent="0" algn="l" rtl="0">
              <a:lnSpc>
                <a:spcPct val="118750"/>
              </a:lnSpc>
              <a:spcBef>
                <a:spcPts val="0"/>
              </a:spcBef>
              <a:spcAft>
                <a:spcPts val="0"/>
              </a:spcAft>
              <a:buNone/>
            </a:pPr>
            <a:r>
              <a:rPr lang="en-US" sz="2400" b="1">
                <a:solidFill>
                  <a:srgbClr val="FFFFFF"/>
                </a:solidFill>
                <a:latin typeface="Tahoma"/>
                <a:ea typeface="Tahoma"/>
                <a:cs typeface="Tahoma"/>
                <a:sym typeface="Tahoma"/>
              </a:rPr>
              <a:t>03.</a:t>
            </a:r>
            <a:endParaRPr sz="2400">
              <a:latin typeface="Tahoma"/>
              <a:ea typeface="Tahoma"/>
              <a:cs typeface="Tahoma"/>
              <a:sym typeface="Tahoma"/>
            </a:endParaRPr>
          </a:p>
        </p:txBody>
      </p:sp>
      <p:sp>
        <p:nvSpPr>
          <p:cNvPr id="57" name="Google Shape;57;p2"/>
          <p:cNvSpPr txBox="1"/>
          <p:nvPr/>
        </p:nvSpPr>
        <p:spPr>
          <a:xfrm>
            <a:off x="1069335" y="1934053"/>
            <a:ext cx="1671320" cy="22034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1250" b="1">
                <a:latin typeface="Tahoma"/>
                <a:ea typeface="Tahoma"/>
                <a:cs typeface="Tahoma"/>
                <a:sym typeface="Tahoma"/>
              </a:rPr>
              <a:t>Architecture &amp; Tech</a:t>
            </a:r>
            <a:endParaRPr sz="1250">
              <a:latin typeface="Tahoma"/>
              <a:ea typeface="Tahoma"/>
              <a:cs typeface="Tahoma"/>
              <a:sym typeface="Tahoma"/>
            </a:endParaRPr>
          </a:p>
        </p:txBody>
      </p:sp>
      <p:sp>
        <p:nvSpPr>
          <p:cNvPr id="58" name="Google Shape;58;p2"/>
          <p:cNvSpPr txBox="1"/>
          <p:nvPr/>
        </p:nvSpPr>
        <p:spPr>
          <a:xfrm>
            <a:off x="290509" y="2302049"/>
            <a:ext cx="658495" cy="400685"/>
          </a:xfrm>
          <a:prstGeom prst="rect">
            <a:avLst/>
          </a:prstGeom>
          <a:solidFill>
            <a:srgbClr val="000000"/>
          </a:solidFill>
          <a:ln>
            <a:noFill/>
          </a:ln>
        </p:spPr>
        <p:txBody>
          <a:bodyPr spcFirstLastPara="1" wrap="square" lIns="0" tIns="9525" rIns="0" bIns="0" anchor="t" anchorCtr="0">
            <a:spAutoFit/>
          </a:bodyPr>
          <a:lstStyle/>
          <a:p>
            <a:pPr marL="70485" marR="0" lvl="0" indent="0" algn="l" rtl="0">
              <a:lnSpc>
                <a:spcPct val="100000"/>
              </a:lnSpc>
              <a:spcBef>
                <a:spcPts val="0"/>
              </a:spcBef>
              <a:spcAft>
                <a:spcPts val="0"/>
              </a:spcAft>
              <a:buNone/>
            </a:pPr>
            <a:r>
              <a:rPr lang="en-US" sz="2400" b="1">
                <a:solidFill>
                  <a:srgbClr val="FFFFFF"/>
                </a:solidFill>
                <a:latin typeface="Tahoma"/>
                <a:ea typeface="Tahoma"/>
                <a:cs typeface="Tahoma"/>
                <a:sym typeface="Tahoma"/>
              </a:rPr>
              <a:t>04.</a:t>
            </a:r>
            <a:endParaRPr sz="2400">
              <a:latin typeface="Tahoma"/>
              <a:ea typeface="Tahoma"/>
              <a:cs typeface="Tahoma"/>
              <a:sym typeface="Tahoma"/>
            </a:endParaRPr>
          </a:p>
        </p:txBody>
      </p:sp>
      <p:sp>
        <p:nvSpPr>
          <p:cNvPr id="59" name="Google Shape;59;p2"/>
          <p:cNvSpPr txBox="1"/>
          <p:nvPr/>
        </p:nvSpPr>
        <p:spPr>
          <a:xfrm>
            <a:off x="1069335" y="2439462"/>
            <a:ext cx="753110" cy="22034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1250" b="1">
                <a:latin typeface="Tahoma"/>
                <a:ea typeface="Tahoma"/>
                <a:cs typeface="Tahoma"/>
                <a:sym typeface="Tahoma"/>
              </a:rPr>
              <a:t>Features</a:t>
            </a:r>
            <a:endParaRPr sz="1250">
              <a:latin typeface="Tahoma"/>
              <a:ea typeface="Tahoma"/>
              <a:cs typeface="Tahoma"/>
              <a:sym typeface="Tahoma"/>
            </a:endParaRPr>
          </a:p>
        </p:txBody>
      </p:sp>
      <p:sp>
        <p:nvSpPr>
          <p:cNvPr id="60" name="Google Shape;60;p2"/>
          <p:cNvSpPr txBox="1">
            <a:spLocks noGrp="1"/>
          </p:cNvSpPr>
          <p:nvPr>
            <p:ph type="title"/>
          </p:nvPr>
        </p:nvSpPr>
        <p:spPr>
          <a:xfrm>
            <a:off x="351314" y="328380"/>
            <a:ext cx="2708275" cy="266065"/>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1550">
                <a:solidFill>
                  <a:srgbClr val="000000"/>
                </a:solidFill>
              </a:rPr>
              <a:t>Introducing Smart Gallery</a:t>
            </a:r>
            <a:endParaRPr sz="1550"/>
          </a:p>
        </p:txBody>
      </p:sp>
      <p:sp>
        <p:nvSpPr>
          <p:cNvPr id="61" name="Google Shape;61;p2"/>
          <p:cNvSpPr txBox="1"/>
          <p:nvPr/>
        </p:nvSpPr>
        <p:spPr>
          <a:xfrm>
            <a:off x="284955" y="2815921"/>
            <a:ext cx="658495" cy="400685"/>
          </a:xfrm>
          <a:prstGeom prst="rect">
            <a:avLst/>
          </a:prstGeom>
          <a:solidFill>
            <a:srgbClr val="000000"/>
          </a:solidFill>
          <a:ln>
            <a:noFill/>
          </a:ln>
        </p:spPr>
        <p:txBody>
          <a:bodyPr spcFirstLastPara="1" wrap="square" lIns="0" tIns="9525" rIns="0" bIns="0" anchor="t" anchorCtr="0">
            <a:spAutoFit/>
          </a:bodyPr>
          <a:lstStyle/>
          <a:p>
            <a:pPr marL="70485" marR="0" lvl="0" indent="0" algn="l" rtl="0">
              <a:lnSpc>
                <a:spcPct val="100000"/>
              </a:lnSpc>
              <a:spcBef>
                <a:spcPts val="0"/>
              </a:spcBef>
              <a:spcAft>
                <a:spcPts val="0"/>
              </a:spcAft>
              <a:buNone/>
            </a:pPr>
            <a:r>
              <a:rPr lang="en-US" sz="2400" b="1">
                <a:solidFill>
                  <a:srgbClr val="FFFFFF"/>
                </a:solidFill>
                <a:latin typeface="Tahoma"/>
                <a:ea typeface="Tahoma"/>
                <a:cs typeface="Tahoma"/>
                <a:sym typeface="Tahoma"/>
              </a:rPr>
              <a:t>05.</a:t>
            </a:r>
            <a:endParaRPr sz="2400">
              <a:latin typeface="Tahoma"/>
              <a:ea typeface="Tahoma"/>
              <a:cs typeface="Tahoma"/>
              <a:sym typeface="Tahoma"/>
            </a:endParaRPr>
          </a:p>
        </p:txBody>
      </p:sp>
      <p:sp>
        <p:nvSpPr>
          <p:cNvPr id="62" name="Google Shape;62;p2"/>
          <p:cNvSpPr txBox="1"/>
          <p:nvPr/>
        </p:nvSpPr>
        <p:spPr>
          <a:xfrm>
            <a:off x="1063781" y="2953337"/>
            <a:ext cx="953135" cy="22034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1250" b="1">
                <a:latin typeface="Tahoma"/>
                <a:ea typeface="Tahoma"/>
                <a:cs typeface="Tahoma"/>
                <a:sym typeface="Tahoma"/>
              </a:rPr>
              <a:t>Conclusion</a:t>
            </a:r>
            <a:endParaRPr sz="1250">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3"/>
          <p:cNvSpPr/>
          <p:nvPr/>
        </p:nvSpPr>
        <p:spPr>
          <a:xfrm>
            <a:off x="0" y="0"/>
            <a:ext cx="5854700" cy="885190"/>
          </a:xfrm>
          <a:custGeom>
            <a:avLst/>
            <a:gdLst/>
            <a:ahLst/>
            <a:cxnLst/>
            <a:rect l="l" t="t" r="r" b="b"/>
            <a:pathLst>
              <a:path w="5854700" h="885190" extrusionOk="0">
                <a:moveTo>
                  <a:pt x="5854699" y="885108"/>
                </a:moveTo>
                <a:lnTo>
                  <a:pt x="0" y="885108"/>
                </a:lnTo>
                <a:lnTo>
                  <a:pt x="0" y="0"/>
                </a:lnTo>
                <a:lnTo>
                  <a:pt x="5854699" y="0"/>
                </a:lnTo>
                <a:lnTo>
                  <a:pt x="5854699" y="885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 name="Google Shape;68;p3"/>
          <p:cNvSpPr txBox="1">
            <a:spLocks noGrp="1"/>
          </p:cNvSpPr>
          <p:nvPr>
            <p:ph type="title"/>
          </p:nvPr>
        </p:nvSpPr>
        <p:spPr>
          <a:xfrm>
            <a:off x="1996905" y="292955"/>
            <a:ext cx="1455420" cy="4146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Abstract</a:t>
            </a:r>
            <a:endParaRPr/>
          </a:p>
        </p:txBody>
      </p:sp>
      <p:sp>
        <p:nvSpPr>
          <p:cNvPr id="69" name="Google Shape;69;p3"/>
          <p:cNvSpPr/>
          <p:nvPr/>
        </p:nvSpPr>
        <p:spPr>
          <a:xfrm>
            <a:off x="47676" y="2054305"/>
            <a:ext cx="57785" cy="57785"/>
          </a:xfrm>
          <a:custGeom>
            <a:avLst/>
            <a:gdLst/>
            <a:ahLst/>
            <a:cxnLst/>
            <a:rect l="l" t="t" r="r" b="b"/>
            <a:pathLst>
              <a:path w="57785" h="57785" extrusionOk="0">
                <a:moveTo>
                  <a:pt x="32399" y="57211"/>
                </a:moveTo>
                <a:lnTo>
                  <a:pt x="24812" y="57211"/>
                </a:lnTo>
                <a:lnTo>
                  <a:pt x="21163" y="56486"/>
                </a:lnTo>
                <a:lnTo>
                  <a:pt x="0" y="32399"/>
                </a:lnTo>
                <a:lnTo>
                  <a:pt x="0" y="24812"/>
                </a:lnTo>
                <a:lnTo>
                  <a:pt x="24812" y="0"/>
                </a:lnTo>
                <a:lnTo>
                  <a:pt x="32399" y="0"/>
                </a:lnTo>
                <a:lnTo>
                  <a:pt x="57212" y="28606"/>
                </a:lnTo>
                <a:lnTo>
                  <a:pt x="57212" y="32399"/>
                </a:lnTo>
                <a:lnTo>
                  <a:pt x="32399" y="5721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3"/>
          <p:cNvSpPr/>
          <p:nvPr/>
        </p:nvSpPr>
        <p:spPr>
          <a:xfrm>
            <a:off x="47676" y="2492931"/>
            <a:ext cx="57785" cy="57785"/>
          </a:xfrm>
          <a:custGeom>
            <a:avLst/>
            <a:gdLst/>
            <a:ahLst/>
            <a:cxnLst/>
            <a:rect l="l" t="t" r="r" b="b"/>
            <a:pathLst>
              <a:path w="57785" h="57785" extrusionOk="0">
                <a:moveTo>
                  <a:pt x="32399" y="57211"/>
                </a:moveTo>
                <a:lnTo>
                  <a:pt x="24812" y="57211"/>
                </a:lnTo>
                <a:lnTo>
                  <a:pt x="21163" y="56486"/>
                </a:lnTo>
                <a:lnTo>
                  <a:pt x="0" y="32399"/>
                </a:lnTo>
                <a:lnTo>
                  <a:pt x="0" y="24812"/>
                </a:lnTo>
                <a:lnTo>
                  <a:pt x="24812" y="0"/>
                </a:lnTo>
                <a:lnTo>
                  <a:pt x="32399" y="0"/>
                </a:lnTo>
                <a:lnTo>
                  <a:pt x="57212" y="28606"/>
                </a:lnTo>
                <a:lnTo>
                  <a:pt x="57212" y="32399"/>
                </a:lnTo>
                <a:lnTo>
                  <a:pt x="32399" y="5721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3"/>
          <p:cNvSpPr txBox="1"/>
          <p:nvPr/>
        </p:nvSpPr>
        <p:spPr>
          <a:xfrm>
            <a:off x="47676" y="838201"/>
            <a:ext cx="4131894" cy="234243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1200" dirty="0">
                <a:latin typeface="Times New Roman"/>
                <a:ea typeface="Times New Roman"/>
                <a:cs typeface="Times New Roman"/>
                <a:sym typeface="Times New Roman"/>
              </a:rPr>
              <a:t>The project “Smart Photo Gallery Application” is</a:t>
            </a:r>
            <a:endParaRPr sz="1200" dirty="0">
              <a:latin typeface="Times New Roman"/>
              <a:ea typeface="Times New Roman"/>
              <a:cs typeface="Times New Roman"/>
              <a:sym typeface="Times New Roman"/>
            </a:endParaRPr>
          </a:p>
          <a:p>
            <a:pPr marL="12700" marR="0" lvl="0" indent="0" algn="l" rtl="0">
              <a:lnSpc>
                <a:spcPct val="100000"/>
              </a:lnSpc>
              <a:spcBef>
                <a:spcPts val="45"/>
              </a:spcBef>
              <a:spcAft>
                <a:spcPts val="0"/>
              </a:spcAft>
              <a:buNone/>
            </a:pPr>
            <a:r>
              <a:rPr lang="en-US" sz="1200" dirty="0">
                <a:latin typeface="Times New Roman"/>
                <a:ea typeface="Times New Roman"/>
                <a:cs typeface="Times New Roman"/>
                <a:sym typeface="Times New Roman"/>
              </a:rPr>
              <a:t>designed and built simply but beautifully to make life</a:t>
            </a:r>
            <a:endParaRPr sz="1200" dirty="0">
              <a:latin typeface="Times New Roman"/>
              <a:ea typeface="Times New Roman"/>
              <a:cs typeface="Times New Roman"/>
              <a:sym typeface="Times New Roman"/>
            </a:endParaRPr>
          </a:p>
          <a:p>
            <a:pPr marL="12700" marR="38735" lvl="0" indent="0" algn="l" rtl="0">
              <a:lnSpc>
                <a:spcPct val="117857"/>
              </a:lnSpc>
              <a:spcBef>
                <a:spcPts val="130"/>
              </a:spcBef>
              <a:spcAft>
                <a:spcPts val="0"/>
              </a:spcAft>
              <a:buNone/>
            </a:pPr>
            <a:r>
              <a:rPr lang="en-US" sz="1200" dirty="0">
                <a:latin typeface="Times New Roman"/>
                <a:ea typeface="Times New Roman"/>
                <a:cs typeface="Times New Roman"/>
                <a:sym typeface="Times New Roman"/>
              </a:rPr>
              <a:t>easier. Applications are generally designed traditionally as  two types, one is giving what is required and the other</a:t>
            </a:r>
            <a:endParaRPr sz="1200" dirty="0">
              <a:latin typeface="Times New Roman"/>
              <a:ea typeface="Times New Roman"/>
              <a:cs typeface="Times New Roman"/>
              <a:sym typeface="Times New Roman"/>
            </a:endParaRPr>
          </a:p>
          <a:p>
            <a:pPr marL="12700" marR="0" lvl="0" indent="0" algn="l" rtl="0">
              <a:lnSpc>
                <a:spcPct val="120000"/>
              </a:lnSpc>
              <a:spcBef>
                <a:spcPts val="0"/>
              </a:spcBef>
              <a:spcAft>
                <a:spcPts val="0"/>
              </a:spcAft>
              <a:buNone/>
            </a:pPr>
            <a:r>
              <a:rPr lang="en-US" sz="1200" dirty="0">
                <a:latin typeface="Times New Roman"/>
                <a:ea typeface="Times New Roman"/>
                <a:cs typeface="Times New Roman"/>
                <a:sym typeface="Times New Roman"/>
              </a:rPr>
              <a:t>one is giving what is expected.</a:t>
            </a:r>
            <a:endParaRPr sz="1200" dirty="0">
              <a:latin typeface="Times New Roman"/>
              <a:ea typeface="Times New Roman"/>
              <a:cs typeface="Times New Roman"/>
              <a:sym typeface="Times New Roman"/>
            </a:endParaRPr>
          </a:p>
          <a:p>
            <a:pPr marL="235584" marR="70485" lvl="0" indent="0" algn="l" rtl="0">
              <a:lnSpc>
                <a:spcPct val="102800"/>
              </a:lnSpc>
              <a:spcBef>
                <a:spcPts val="0"/>
              </a:spcBef>
              <a:spcAft>
                <a:spcPts val="0"/>
              </a:spcAft>
              <a:buNone/>
            </a:pPr>
            <a:r>
              <a:rPr lang="en-US" sz="1200" dirty="0">
                <a:latin typeface="Times New Roman"/>
                <a:ea typeface="Times New Roman"/>
                <a:cs typeface="Times New Roman"/>
                <a:sym typeface="Times New Roman"/>
              </a:rPr>
              <a:t>Out of these two, there is something that is practically  missing what is useful.</a:t>
            </a:r>
            <a:endParaRPr sz="1200" dirty="0">
              <a:latin typeface="Times New Roman"/>
              <a:ea typeface="Times New Roman"/>
              <a:cs typeface="Times New Roman"/>
              <a:sym typeface="Times New Roman"/>
            </a:endParaRPr>
          </a:p>
          <a:p>
            <a:pPr marL="235584" marR="5080" lvl="0" indent="0" algn="l" rtl="0">
              <a:lnSpc>
                <a:spcPct val="117857"/>
              </a:lnSpc>
              <a:spcBef>
                <a:spcPts val="125"/>
              </a:spcBef>
              <a:spcAft>
                <a:spcPts val="0"/>
              </a:spcAft>
              <a:buNone/>
            </a:pPr>
            <a:r>
              <a:rPr lang="en-US" sz="1200" dirty="0">
                <a:latin typeface="Times New Roman"/>
                <a:ea typeface="Times New Roman"/>
                <a:cs typeface="Times New Roman"/>
                <a:sym typeface="Times New Roman"/>
              </a:rPr>
              <a:t>Here the combination of a trail of new algorithms from  the segment of what is expected and taking the</a:t>
            </a:r>
            <a:endParaRPr sz="1200" dirty="0">
              <a:latin typeface="Times New Roman"/>
              <a:ea typeface="Times New Roman"/>
              <a:cs typeface="Times New Roman"/>
              <a:sym typeface="Times New Roman"/>
            </a:endParaRPr>
          </a:p>
          <a:p>
            <a:pPr marL="235584" marR="320675" lvl="0" indent="0" algn="l" rtl="0">
              <a:lnSpc>
                <a:spcPct val="123571"/>
              </a:lnSpc>
              <a:spcBef>
                <a:spcPts val="15"/>
              </a:spcBef>
              <a:spcAft>
                <a:spcPts val="0"/>
              </a:spcAft>
              <a:buNone/>
            </a:pPr>
            <a:r>
              <a:rPr lang="en-US" sz="1200" dirty="0">
                <a:latin typeface="Times New Roman"/>
                <a:ea typeface="Times New Roman"/>
                <a:cs typeface="Times New Roman"/>
                <a:sym typeface="Times New Roman"/>
              </a:rPr>
              <a:t>interface from what is required to make something  useful, helpful and smart.</a:t>
            </a:r>
            <a:endParaRPr sz="1200" dirty="0">
              <a:latin typeface="Times New Roman"/>
              <a:ea typeface="Times New Roman"/>
              <a:cs typeface="Times New Roman"/>
              <a:sym typeface="Times New Roman"/>
            </a:endParaRPr>
          </a:p>
        </p:txBody>
      </p:sp>
      <p:sp>
        <p:nvSpPr>
          <p:cNvPr id="72" name="Google Shape;72;p3"/>
          <p:cNvSpPr/>
          <p:nvPr/>
        </p:nvSpPr>
        <p:spPr>
          <a:xfrm>
            <a:off x="47676" y="2054305"/>
            <a:ext cx="57785" cy="57785"/>
          </a:xfrm>
          <a:custGeom>
            <a:avLst/>
            <a:gdLst/>
            <a:ahLst/>
            <a:cxnLst/>
            <a:rect l="l" t="t" r="r" b="b"/>
            <a:pathLst>
              <a:path w="57785" h="57785" extrusionOk="0">
                <a:moveTo>
                  <a:pt x="32399" y="57211"/>
                </a:moveTo>
                <a:lnTo>
                  <a:pt x="24812" y="57211"/>
                </a:lnTo>
                <a:lnTo>
                  <a:pt x="21163" y="56486"/>
                </a:lnTo>
                <a:lnTo>
                  <a:pt x="0" y="32399"/>
                </a:lnTo>
                <a:lnTo>
                  <a:pt x="0" y="24812"/>
                </a:lnTo>
                <a:lnTo>
                  <a:pt x="24812" y="0"/>
                </a:lnTo>
                <a:lnTo>
                  <a:pt x="32399" y="0"/>
                </a:lnTo>
                <a:lnTo>
                  <a:pt x="57212" y="28606"/>
                </a:lnTo>
                <a:lnTo>
                  <a:pt x="57212" y="32399"/>
                </a:lnTo>
                <a:lnTo>
                  <a:pt x="32399" y="5721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3"/>
          <p:cNvSpPr/>
          <p:nvPr/>
        </p:nvSpPr>
        <p:spPr>
          <a:xfrm>
            <a:off x="47676" y="2492931"/>
            <a:ext cx="57785" cy="57785"/>
          </a:xfrm>
          <a:custGeom>
            <a:avLst/>
            <a:gdLst/>
            <a:ahLst/>
            <a:cxnLst/>
            <a:rect l="l" t="t" r="r" b="b"/>
            <a:pathLst>
              <a:path w="57785" h="57785" extrusionOk="0">
                <a:moveTo>
                  <a:pt x="32399" y="57211"/>
                </a:moveTo>
                <a:lnTo>
                  <a:pt x="24812" y="57211"/>
                </a:lnTo>
                <a:lnTo>
                  <a:pt x="21163" y="56486"/>
                </a:lnTo>
                <a:lnTo>
                  <a:pt x="0" y="32399"/>
                </a:lnTo>
                <a:lnTo>
                  <a:pt x="0" y="24812"/>
                </a:lnTo>
                <a:lnTo>
                  <a:pt x="24812" y="0"/>
                </a:lnTo>
                <a:lnTo>
                  <a:pt x="32399" y="0"/>
                </a:lnTo>
                <a:lnTo>
                  <a:pt x="57212" y="28606"/>
                </a:lnTo>
                <a:lnTo>
                  <a:pt x="57212" y="32399"/>
                </a:lnTo>
                <a:lnTo>
                  <a:pt x="32399" y="5721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74" name="Google Shape;74;p3"/>
          <p:cNvPicPr preferRelativeResize="0"/>
          <p:nvPr/>
        </p:nvPicPr>
        <p:blipFill rotWithShape="1">
          <a:blip r:embed="rId3">
            <a:alphaModFix/>
          </a:blip>
          <a:srcRect/>
          <a:stretch/>
        </p:blipFill>
        <p:spPr>
          <a:xfrm>
            <a:off x="4186320" y="874489"/>
            <a:ext cx="1668378" cy="24056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8"/>
        <p:cNvGrpSpPr/>
        <p:nvPr/>
      </p:nvGrpSpPr>
      <p:grpSpPr>
        <a:xfrm>
          <a:off x="0" y="0"/>
          <a:ext cx="0" cy="0"/>
          <a:chOff x="0" y="0"/>
          <a:chExt cx="0" cy="0"/>
        </a:xfrm>
      </p:grpSpPr>
      <p:sp>
        <p:nvSpPr>
          <p:cNvPr id="79" name="Google Shape;79;p4"/>
          <p:cNvSpPr/>
          <p:nvPr/>
        </p:nvSpPr>
        <p:spPr>
          <a:xfrm>
            <a:off x="0" y="0"/>
            <a:ext cx="5850890" cy="881380"/>
          </a:xfrm>
          <a:custGeom>
            <a:avLst/>
            <a:gdLst/>
            <a:ahLst/>
            <a:cxnLst/>
            <a:rect l="l" t="t" r="r" b="b"/>
            <a:pathLst>
              <a:path w="5850890" h="881380" extrusionOk="0">
                <a:moveTo>
                  <a:pt x="0" y="0"/>
                </a:moveTo>
                <a:lnTo>
                  <a:pt x="5850592" y="0"/>
                </a:lnTo>
                <a:lnTo>
                  <a:pt x="5850592" y="880942"/>
                </a:lnTo>
                <a:lnTo>
                  <a:pt x="0" y="880942"/>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4"/>
          <p:cNvSpPr txBox="1"/>
          <p:nvPr/>
        </p:nvSpPr>
        <p:spPr>
          <a:xfrm>
            <a:off x="59547" y="1099779"/>
            <a:ext cx="2863467" cy="22057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350" dirty="0">
                <a:latin typeface="Times New Roman"/>
                <a:ea typeface="Times New Roman"/>
                <a:cs typeface="Times New Roman"/>
                <a:sym typeface="Times New Roman"/>
              </a:rPr>
              <a:t>in the multimedia sector, people always</a:t>
            </a:r>
            <a:endParaRPr sz="1350" dirty="0">
              <a:latin typeface="Times New Roman"/>
              <a:ea typeface="Times New Roman"/>
              <a:cs typeface="Times New Roman"/>
              <a:sym typeface="Times New Roman"/>
            </a:endParaRPr>
          </a:p>
        </p:txBody>
      </p:sp>
      <p:sp>
        <p:nvSpPr>
          <p:cNvPr id="81" name="Google Shape;81;p4"/>
          <p:cNvSpPr txBox="1"/>
          <p:nvPr/>
        </p:nvSpPr>
        <p:spPr>
          <a:xfrm>
            <a:off x="63882" y="1290182"/>
            <a:ext cx="2764790" cy="23177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350" dirty="0">
                <a:latin typeface="Times New Roman"/>
                <a:ea typeface="Times New Roman"/>
                <a:cs typeface="Times New Roman"/>
                <a:sym typeface="Times New Roman"/>
              </a:rPr>
              <a:t>want something that can create, manage</a:t>
            </a:r>
            <a:endParaRPr sz="1350" dirty="0">
              <a:latin typeface="Times New Roman"/>
              <a:ea typeface="Times New Roman"/>
              <a:cs typeface="Times New Roman"/>
              <a:sym typeface="Times New Roman"/>
            </a:endParaRPr>
          </a:p>
        </p:txBody>
      </p:sp>
      <p:sp>
        <p:nvSpPr>
          <p:cNvPr id="82" name="Google Shape;82;p4"/>
          <p:cNvSpPr txBox="1"/>
          <p:nvPr/>
        </p:nvSpPr>
        <p:spPr>
          <a:xfrm>
            <a:off x="63881" y="1474550"/>
            <a:ext cx="2760457" cy="636072"/>
          </a:xfrm>
          <a:prstGeom prst="rect">
            <a:avLst/>
          </a:prstGeom>
          <a:noFill/>
          <a:ln>
            <a:noFill/>
          </a:ln>
        </p:spPr>
        <p:txBody>
          <a:bodyPr spcFirstLastPara="1" wrap="square" lIns="0" tIns="12700" rIns="0" bIns="0" anchor="t" anchorCtr="0">
            <a:spAutoFit/>
          </a:bodyPr>
          <a:lstStyle/>
          <a:p>
            <a:pPr marL="12700"/>
            <a:r>
              <a:rPr lang="en-US" sz="1350" dirty="0">
                <a:latin typeface="Times New Roman"/>
                <a:ea typeface="Times New Roman"/>
                <a:cs typeface="Times New Roman"/>
                <a:sym typeface="Times New Roman"/>
              </a:rPr>
              <a:t>and organize automatically. Taking advantage of one such gap in the</a:t>
            </a:r>
          </a:p>
          <a:p>
            <a:pPr marL="12700" marR="0" lvl="0" indent="0" algn="l" rtl="0">
              <a:lnSpc>
                <a:spcPct val="100000"/>
              </a:lnSpc>
              <a:spcBef>
                <a:spcPts val="0"/>
              </a:spcBef>
              <a:spcAft>
                <a:spcPts val="0"/>
              </a:spcAft>
              <a:buNone/>
            </a:pPr>
            <a:endParaRPr sz="1350" dirty="0">
              <a:latin typeface="Times New Roman"/>
              <a:ea typeface="Times New Roman"/>
              <a:cs typeface="Times New Roman"/>
              <a:sym typeface="Times New Roman"/>
            </a:endParaRPr>
          </a:p>
        </p:txBody>
      </p:sp>
      <p:sp>
        <p:nvSpPr>
          <p:cNvPr id="84" name="Google Shape;84;p4"/>
          <p:cNvSpPr txBox="1"/>
          <p:nvPr/>
        </p:nvSpPr>
        <p:spPr>
          <a:xfrm>
            <a:off x="59547" y="1884444"/>
            <a:ext cx="2499358" cy="4283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350" dirty="0">
                <a:latin typeface="Times New Roman"/>
                <a:ea typeface="Times New Roman"/>
                <a:cs typeface="Times New Roman"/>
                <a:sym typeface="Times New Roman"/>
              </a:rPr>
              <a:t>technology area, ﬁlling it with cutting-</a:t>
            </a:r>
          </a:p>
        </p:txBody>
      </p:sp>
      <p:sp>
        <p:nvSpPr>
          <p:cNvPr id="85" name="Google Shape;85;p4"/>
          <p:cNvSpPr txBox="1"/>
          <p:nvPr/>
        </p:nvSpPr>
        <p:spPr>
          <a:xfrm>
            <a:off x="604378" y="2080103"/>
            <a:ext cx="2322971" cy="22057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350" dirty="0">
                <a:latin typeface="Times New Roman"/>
                <a:ea typeface="Times New Roman"/>
                <a:cs typeface="Times New Roman"/>
                <a:sym typeface="Times New Roman"/>
              </a:rPr>
              <a:t>edge technologies by using </a:t>
            </a:r>
            <a:endParaRPr sz="1350" dirty="0">
              <a:latin typeface="Times New Roman"/>
              <a:ea typeface="Times New Roman"/>
              <a:cs typeface="Times New Roman"/>
              <a:sym typeface="Times New Roman"/>
            </a:endParaRPr>
          </a:p>
        </p:txBody>
      </p:sp>
      <p:sp>
        <p:nvSpPr>
          <p:cNvPr id="87" name="Google Shape;87;p4"/>
          <p:cNvSpPr txBox="1">
            <a:spLocks noGrp="1"/>
          </p:cNvSpPr>
          <p:nvPr>
            <p:ph type="title"/>
          </p:nvPr>
        </p:nvSpPr>
        <p:spPr>
          <a:xfrm>
            <a:off x="911501" y="304805"/>
            <a:ext cx="4004945" cy="2774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650">
                <a:latin typeface="Verdana"/>
                <a:ea typeface="Verdana"/>
                <a:cs typeface="Verdana"/>
                <a:sym typeface="Verdana"/>
              </a:rPr>
              <a:t>Problem Discussion &amp; Introduction</a:t>
            </a:r>
            <a:endParaRPr sz="1650">
              <a:latin typeface="Verdana"/>
              <a:ea typeface="Verdana"/>
              <a:cs typeface="Verdana"/>
              <a:sym typeface="Verdana"/>
            </a:endParaRPr>
          </a:p>
        </p:txBody>
      </p:sp>
      <p:sp>
        <p:nvSpPr>
          <p:cNvPr id="88" name="Google Shape;88;p4"/>
          <p:cNvSpPr txBox="1"/>
          <p:nvPr/>
        </p:nvSpPr>
        <p:spPr>
          <a:xfrm>
            <a:off x="11430" y="823770"/>
            <a:ext cx="5843270" cy="220573"/>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025" i="1" baseline="-25000" dirty="0">
                <a:latin typeface="Times New Roman"/>
                <a:ea typeface="Times New Roman"/>
                <a:cs typeface="Times New Roman"/>
                <a:sym typeface="Times New Roman"/>
              </a:rPr>
              <a:t>Problem: </a:t>
            </a:r>
            <a:r>
              <a:rPr lang="en-US" sz="2025" baseline="-25000" dirty="0">
                <a:latin typeface="Times New Roman"/>
                <a:ea typeface="Times New Roman"/>
                <a:cs typeface="Times New Roman"/>
                <a:sym typeface="Times New Roman"/>
              </a:rPr>
              <a:t>Nowadays increasing popularity </a:t>
            </a:r>
            <a:r>
              <a:rPr lang="en-US" sz="1200" i="1" dirty="0">
                <a:latin typeface="Times New Roman"/>
                <a:ea typeface="Times New Roman"/>
                <a:cs typeface="Times New Roman"/>
                <a:sym typeface="Times New Roman"/>
              </a:rPr>
              <a:t>Introduction: </a:t>
            </a:r>
            <a:r>
              <a:rPr lang="en-US" sz="1200" dirty="0">
                <a:latin typeface="Times New Roman"/>
                <a:ea typeface="Times New Roman"/>
                <a:cs typeface="Times New Roman"/>
                <a:sym typeface="Times New Roman"/>
              </a:rPr>
              <a:t>Implementing recognition,</a:t>
            </a:r>
            <a:endParaRPr sz="1200" dirty="0">
              <a:latin typeface="Times New Roman"/>
              <a:ea typeface="Times New Roman"/>
              <a:cs typeface="Times New Roman"/>
              <a:sym typeface="Times New Roman"/>
            </a:endParaRPr>
          </a:p>
        </p:txBody>
      </p:sp>
      <p:sp>
        <p:nvSpPr>
          <p:cNvPr id="89" name="Google Shape;89;p4"/>
          <p:cNvSpPr txBox="1">
            <a:spLocks noGrp="1"/>
          </p:cNvSpPr>
          <p:nvPr>
            <p:ph type="body" idx="1"/>
          </p:nvPr>
        </p:nvSpPr>
        <p:spPr>
          <a:xfrm>
            <a:off x="2910457" y="1037339"/>
            <a:ext cx="2880360" cy="1123950"/>
          </a:xfrm>
          <a:prstGeom prst="rect">
            <a:avLst/>
          </a:prstGeom>
          <a:noFill/>
          <a:ln>
            <a:noFill/>
          </a:ln>
        </p:spPr>
        <p:txBody>
          <a:bodyPr spcFirstLastPara="1" wrap="square" lIns="0" tIns="12700" rIns="0" bIns="0" anchor="t" anchorCtr="0">
            <a:spAutoFit/>
          </a:bodyPr>
          <a:lstStyle/>
          <a:p>
            <a:pPr marL="12700" lvl="0" indent="0" algn="l" rtl="0">
              <a:lnSpc>
                <a:spcPct val="119583"/>
              </a:lnSpc>
              <a:spcBef>
                <a:spcPts val="0"/>
              </a:spcBef>
              <a:spcAft>
                <a:spcPts val="0"/>
              </a:spcAft>
              <a:buNone/>
            </a:pPr>
            <a:r>
              <a:rPr lang="en-US" dirty="0"/>
              <a:t>object detection, and OCR in photo albums</a:t>
            </a:r>
            <a:endParaRPr dirty="0"/>
          </a:p>
          <a:p>
            <a:pPr marL="12700" lvl="0" indent="0" algn="l" rtl="0">
              <a:lnSpc>
                <a:spcPct val="119583"/>
              </a:lnSpc>
              <a:spcBef>
                <a:spcPts val="0"/>
              </a:spcBef>
              <a:spcAft>
                <a:spcPts val="0"/>
              </a:spcAft>
              <a:buNone/>
            </a:pPr>
            <a:r>
              <a:rPr lang="en-US" dirty="0"/>
              <a:t>enables improved organization and text-based</a:t>
            </a:r>
            <a:endParaRPr dirty="0"/>
          </a:p>
          <a:p>
            <a:pPr marL="12700" marR="5080" lvl="0" indent="0" algn="l" rtl="0">
              <a:lnSpc>
                <a:spcPct val="119166"/>
              </a:lnSpc>
              <a:spcBef>
                <a:spcPts val="114"/>
              </a:spcBef>
              <a:spcAft>
                <a:spcPts val="0"/>
              </a:spcAft>
              <a:buNone/>
            </a:pPr>
            <a:r>
              <a:rPr lang="en-US" dirty="0"/>
              <a:t>image searching. OpenCV, face encodings, and  VGG 19 aid in people classiﬁcation.</a:t>
            </a:r>
            <a:endParaRPr dirty="0"/>
          </a:p>
          <a:p>
            <a:pPr marL="12700" lvl="0" indent="0" algn="l" rtl="0">
              <a:lnSpc>
                <a:spcPct val="114166"/>
              </a:lnSpc>
              <a:spcBef>
                <a:spcPts val="0"/>
              </a:spcBef>
              <a:spcAft>
                <a:spcPts val="0"/>
              </a:spcAft>
              <a:buNone/>
            </a:pPr>
            <a:r>
              <a:rPr lang="en-US" dirty="0"/>
              <a:t>Advanced image editing tools automatically</a:t>
            </a:r>
            <a:endParaRPr dirty="0"/>
          </a:p>
          <a:p>
            <a:pPr marL="12700" lvl="0" indent="0" algn="l" rtl="0">
              <a:lnSpc>
                <a:spcPct val="119583"/>
              </a:lnSpc>
              <a:spcBef>
                <a:spcPts val="0"/>
              </a:spcBef>
              <a:spcAft>
                <a:spcPts val="0"/>
              </a:spcAft>
              <a:buNone/>
            </a:pPr>
            <a:r>
              <a:rPr lang="en-US" dirty="0"/>
              <a:t>enhance images based on person's emotion</a:t>
            </a:r>
            <a:endParaRPr dirty="0"/>
          </a:p>
        </p:txBody>
      </p:sp>
      <p:sp>
        <p:nvSpPr>
          <p:cNvPr id="90" name="Google Shape;90;p4"/>
          <p:cNvSpPr txBox="1"/>
          <p:nvPr/>
        </p:nvSpPr>
        <p:spPr>
          <a:xfrm>
            <a:off x="2919221" y="2361464"/>
            <a:ext cx="2722880"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dirty="0">
                <a:latin typeface="Times New Roman"/>
                <a:ea typeface="Times New Roman"/>
                <a:cs typeface="Times New Roman"/>
                <a:sym typeface="Times New Roman"/>
              </a:rPr>
              <a:t>default presets and sentiment analysis.</a:t>
            </a:r>
            <a:endParaRPr sz="1200" dirty="0">
              <a:latin typeface="Times New Roman"/>
              <a:ea typeface="Times New Roman"/>
              <a:cs typeface="Times New Roman"/>
              <a:sym typeface="Times New Roman"/>
            </a:endParaRPr>
          </a:p>
        </p:txBody>
      </p:sp>
      <p:sp>
        <p:nvSpPr>
          <p:cNvPr id="91" name="Google Shape;91;p4"/>
          <p:cNvSpPr txBox="1"/>
          <p:nvPr/>
        </p:nvSpPr>
        <p:spPr>
          <a:xfrm>
            <a:off x="61714" y="2379147"/>
            <a:ext cx="2762624" cy="1051570"/>
          </a:xfrm>
          <a:prstGeom prst="rect">
            <a:avLst/>
          </a:prstGeom>
          <a:noFill/>
          <a:ln>
            <a:noFill/>
          </a:ln>
        </p:spPr>
        <p:txBody>
          <a:bodyPr spcFirstLastPara="1" wrap="square" lIns="0" tIns="12700" rIns="0" bIns="0" anchor="t" anchorCtr="0">
            <a:spAutoFit/>
          </a:bodyPr>
          <a:lstStyle/>
          <a:p>
            <a:pPr marL="12700"/>
            <a:r>
              <a:rPr lang="en-US" sz="2025" baseline="30000" dirty="0">
                <a:latin typeface="Times New Roman"/>
                <a:ea typeface="Times New Roman"/>
                <a:cs typeface="Times New Roman"/>
                <a:sym typeface="Times New Roman"/>
              </a:rPr>
              <a:t>machine-learning algorithms and making it a future proof application using adaptive learning.</a:t>
            </a:r>
            <a:endParaRPr lang="en-US" sz="1350" dirty="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025" baseline="30000" dirty="0">
                <a:latin typeface="Times New Roman"/>
                <a:ea typeface="Times New Roman"/>
                <a:cs typeface="Times New Roman"/>
                <a:sym typeface="Times New Roman"/>
              </a:rPr>
              <a:t> </a:t>
            </a:r>
            <a:endParaRPr sz="1200" dirty="0">
              <a:latin typeface="Times New Roman"/>
              <a:ea typeface="Times New Roman"/>
              <a:cs typeface="Times New Roman"/>
              <a:sym typeface="Times New Roman"/>
            </a:endParaRPr>
          </a:p>
        </p:txBody>
      </p:sp>
      <p:sp>
        <p:nvSpPr>
          <p:cNvPr id="92" name="Google Shape;92;p4"/>
          <p:cNvSpPr txBox="1"/>
          <p:nvPr/>
        </p:nvSpPr>
        <p:spPr>
          <a:xfrm>
            <a:off x="2910457" y="2505782"/>
            <a:ext cx="2723515" cy="679087"/>
          </a:xfrm>
          <a:prstGeom prst="rect">
            <a:avLst/>
          </a:prstGeom>
          <a:noFill/>
          <a:ln>
            <a:noFill/>
          </a:ln>
        </p:spPr>
        <p:txBody>
          <a:bodyPr spcFirstLastPara="1" wrap="square" lIns="0" tIns="19675" rIns="0" bIns="0" anchor="t" anchorCtr="0">
            <a:spAutoFit/>
          </a:bodyPr>
          <a:lstStyle/>
          <a:p>
            <a:pPr marL="12700" marR="5080" lvl="0" indent="0" algn="l" rtl="0">
              <a:lnSpc>
                <a:spcPct val="119166"/>
              </a:lnSpc>
              <a:spcBef>
                <a:spcPts val="0"/>
              </a:spcBef>
              <a:spcAft>
                <a:spcPts val="0"/>
              </a:spcAft>
              <a:buNone/>
            </a:pPr>
            <a:r>
              <a:rPr lang="en-US" sz="1200" dirty="0">
                <a:latin typeface="Times New Roman"/>
                <a:ea typeface="Times New Roman"/>
                <a:cs typeface="Times New Roman"/>
                <a:sym typeface="Times New Roman"/>
              </a:rPr>
              <a:t>Current state of the art AI methods to deliver  amazing and more immersive experience.</a:t>
            </a:r>
            <a:endParaRPr sz="12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5"/>
          <p:cNvSpPr/>
          <p:nvPr/>
        </p:nvSpPr>
        <p:spPr>
          <a:xfrm>
            <a:off x="0" y="0"/>
            <a:ext cx="5854700" cy="885190"/>
          </a:xfrm>
          <a:custGeom>
            <a:avLst/>
            <a:gdLst/>
            <a:ahLst/>
            <a:cxnLst/>
            <a:rect l="l" t="t" r="r" b="b"/>
            <a:pathLst>
              <a:path w="5854700" h="885190" extrusionOk="0">
                <a:moveTo>
                  <a:pt x="5854699" y="885108"/>
                </a:moveTo>
                <a:lnTo>
                  <a:pt x="0" y="885108"/>
                </a:lnTo>
                <a:lnTo>
                  <a:pt x="0" y="0"/>
                </a:lnTo>
                <a:lnTo>
                  <a:pt x="5854699" y="0"/>
                </a:lnTo>
                <a:lnTo>
                  <a:pt x="5854699" y="885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5"/>
          <p:cNvSpPr txBox="1">
            <a:spLocks noGrp="1"/>
          </p:cNvSpPr>
          <p:nvPr>
            <p:ph type="title"/>
          </p:nvPr>
        </p:nvSpPr>
        <p:spPr>
          <a:xfrm>
            <a:off x="1743244" y="292954"/>
            <a:ext cx="2374560" cy="414655"/>
          </a:xfrm>
          <a:prstGeom prst="rect">
            <a:avLst/>
          </a:prstGeom>
          <a:noFill/>
          <a:ln>
            <a:noFill/>
          </a:ln>
        </p:spPr>
        <p:txBody>
          <a:bodyPr spcFirstLastPara="1" wrap="square" lIns="0" tIns="12700" rIns="0" bIns="0" anchor="t" anchorCtr="0">
            <a:spAutoFit/>
          </a:bodyPr>
          <a:lstStyle/>
          <a:p>
            <a:pPr marL="266065" lvl="0" indent="0" algn="l" rtl="0">
              <a:lnSpc>
                <a:spcPct val="100000"/>
              </a:lnSpc>
              <a:spcBef>
                <a:spcPts val="0"/>
              </a:spcBef>
              <a:spcAft>
                <a:spcPts val="0"/>
              </a:spcAft>
              <a:buNone/>
            </a:pPr>
            <a:r>
              <a:rPr lang="en-US"/>
              <a:t>Architecture</a:t>
            </a:r>
            <a:endParaRPr/>
          </a:p>
        </p:txBody>
      </p:sp>
      <p:pic>
        <p:nvPicPr>
          <p:cNvPr id="99" name="Google Shape;99;p5"/>
          <p:cNvPicPr preferRelativeResize="0"/>
          <p:nvPr/>
        </p:nvPicPr>
        <p:blipFill rotWithShape="1">
          <a:blip r:embed="rId3">
            <a:alphaModFix/>
          </a:blip>
          <a:srcRect/>
          <a:stretch/>
        </p:blipFill>
        <p:spPr>
          <a:xfrm>
            <a:off x="2923156" y="949446"/>
            <a:ext cx="2931543" cy="2330712"/>
          </a:xfrm>
          <a:prstGeom prst="rect">
            <a:avLst/>
          </a:prstGeom>
          <a:noFill/>
          <a:ln>
            <a:noFill/>
          </a:ln>
        </p:spPr>
      </p:pic>
      <p:sp>
        <p:nvSpPr>
          <p:cNvPr id="100" name="Google Shape;100;p5"/>
          <p:cNvSpPr txBox="1"/>
          <p:nvPr/>
        </p:nvSpPr>
        <p:spPr>
          <a:xfrm>
            <a:off x="55880" y="885189"/>
            <a:ext cx="2870862" cy="2311915"/>
          </a:xfrm>
          <a:prstGeom prst="rect">
            <a:avLst/>
          </a:prstGeom>
          <a:noFill/>
          <a:ln>
            <a:noFill/>
          </a:ln>
        </p:spPr>
        <p:txBody>
          <a:bodyPr spcFirstLastPara="1" wrap="square" lIns="0" tIns="12700" rIns="0" bIns="0" anchor="t" anchorCtr="0">
            <a:spAutoFit/>
          </a:bodyPr>
          <a:lstStyle/>
          <a:p>
            <a:pPr marL="12700" marR="33655" lvl="0" indent="0" algn="l" rtl="0">
              <a:lnSpc>
                <a:spcPct val="99800"/>
              </a:lnSpc>
              <a:spcBef>
                <a:spcPts val="0"/>
              </a:spcBef>
              <a:spcAft>
                <a:spcPts val="0"/>
              </a:spcAft>
              <a:buNone/>
            </a:pPr>
            <a:r>
              <a:rPr lang="en-US" sz="1000" dirty="0">
                <a:latin typeface="Times New Roman"/>
                <a:ea typeface="Times New Roman"/>
                <a:cs typeface="Times New Roman"/>
                <a:sym typeface="Times New Roman"/>
              </a:rPr>
              <a:t>The above diagram is the high-level architecture of the  application. The client will login or register to the  application. The user database will work on the access  control of the user. After successful login, users can  upload their photos into the application.</a:t>
            </a:r>
            <a:endParaRPr sz="1000" dirty="0">
              <a:latin typeface="Times New Roman"/>
              <a:ea typeface="Times New Roman"/>
              <a:cs typeface="Times New Roman"/>
              <a:sym typeface="Times New Roman"/>
            </a:endParaRPr>
          </a:p>
          <a:p>
            <a:pPr marL="12700" marR="5080" lvl="0" indent="0" algn="l" rtl="0">
              <a:lnSpc>
                <a:spcPct val="101299"/>
              </a:lnSpc>
              <a:spcBef>
                <a:spcPts val="0"/>
              </a:spcBef>
              <a:spcAft>
                <a:spcPts val="0"/>
              </a:spcAft>
              <a:buNone/>
            </a:pPr>
            <a:r>
              <a:rPr lang="en-US" sz="1000" dirty="0">
                <a:latin typeface="Times New Roman"/>
                <a:ea typeface="Times New Roman"/>
                <a:cs typeface="Times New Roman"/>
                <a:sym typeface="Times New Roman"/>
              </a:rPr>
              <a:t>Application will consider the photos as an input for the  middle-tier and process the required feature based on</a:t>
            </a:r>
            <a:endParaRPr sz="1000" dirty="0">
              <a:latin typeface="Times New Roman"/>
              <a:ea typeface="Times New Roman"/>
              <a:cs typeface="Times New Roman"/>
              <a:sym typeface="Times New Roman"/>
            </a:endParaRPr>
          </a:p>
          <a:p>
            <a:pPr marL="12700" marR="88265" lvl="0" indent="0" algn="l" rtl="0">
              <a:lnSpc>
                <a:spcPct val="99300"/>
              </a:lnSpc>
              <a:spcBef>
                <a:spcPts val="25"/>
              </a:spcBef>
              <a:spcAft>
                <a:spcPts val="0"/>
              </a:spcAft>
              <a:buNone/>
            </a:pPr>
            <a:r>
              <a:rPr lang="en-US" sz="1000" dirty="0">
                <a:latin typeface="Times New Roman"/>
                <a:ea typeface="Times New Roman"/>
                <a:cs typeface="Times New Roman"/>
                <a:sym typeface="Times New Roman"/>
              </a:rPr>
              <a:t>their selection, the model will start iterating through  photos and extracting the features. In this application  we will be using some important state of art libraries  for searching and detection. Whenever a client wants</a:t>
            </a:r>
            <a:endParaRPr sz="1000" dirty="0">
              <a:latin typeface="Times New Roman"/>
              <a:ea typeface="Times New Roman"/>
              <a:cs typeface="Times New Roman"/>
              <a:sym typeface="Times New Roman"/>
            </a:endParaRPr>
          </a:p>
          <a:p>
            <a:pPr marL="12700" marR="37465" lvl="0" indent="0" algn="l" rtl="0">
              <a:lnSpc>
                <a:spcPct val="99300"/>
              </a:lnSpc>
              <a:spcBef>
                <a:spcPts val="30"/>
              </a:spcBef>
              <a:spcAft>
                <a:spcPts val="0"/>
              </a:spcAft>
              <a:buNone/>
            </a:pPr>
            <a:r>
              <a:rPr lang="en-US" sz="1000" dirty="0">
                <a:latin typeface="Times New Roman"/>
                <a:ea typeface="Times New Roman"/>
                <a:cs typeface="Times New Roman"/>
                <a:sym typeface="Times New Roman"/>
              </a:rPr>
              <a:t>to search photos, the application will get the data from  the metadata database and show those images to the  user. Users also can download those images using the  application</a:t>
            </a:r>
            <a:endParaRPr sz="10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grpSp>
        <p:nvGrpSpPr>
          <p:cNvPr id="105" name="Google Shape;105;p6"/>
          <p:cNvGrpSpPr/>
          <p:nvPr/>
        </p:nvGrpSpPr>
        <p:grpSpPr>
          <a:xfrm>
            <a:off x="0" y="0"/>
            <a:ext cx="5854700" cy="885190"/>
            <a:chOff x="0" y="0"/>
            <a:chExt cx="5854700" cy="885190"/>
          </a:xfrm>
        </p:grpSpPr>
        <p:pic>
          <p:nvPicPr>
            <p:cNvPr id="106" name="Google Shape;106;p6"/>
            <p:cNvPicPr preferRelativeResize="0"/>
            <p:nvPr/>
          </p:nvPicPr>
          <p:blipFill rotWithShape="1">
            <a:blip r:embed="rId3">
              <a:alphaModFix/>
            </a:blip>
            <a:srcRect/>
            <a:stretch/>
          </p:blipFill>
          <p:spPr>
            <a:xfrm>
              <a:off x="2961729" y="0"/>
              <a:ext cx="1875609" cy="10686"/>
            </a:xfrm>
            <a:prstGeom prst="rect">
              <a:avLst/>
            </a:prstGeom>
            <a:noFill/>
            <a:ln>
              <a:noFill/>
            </a:ln>
          </p:spPr>
        </p:pic>
        <p:sp>
          <p:nvSpPr>
            <p:cNvPr id="107" name="Google Shape;107;p6"/>
            <p:cNvSpPr/>
            <p:nvPr/>
          </p:nvSpPr>
          <p:spPr>
            <a:xfrm>
              <a:off x="0" y="0"/>
              <a:ext cx="5854700" cy="885190"/>
            </a:xfrm>
            <a:custGeom>
              <a:avLst/>
              <a:gdLst/>
              <a:ahLst/>
              <a:cxnLst/>
              <a:rect l="l" t="t" r="r" b="b"/>
              <a:pathLst>
                <a:path w="5854700" h="885190" extrusionOk="0">
                  <a:moveTo>
                    <a:pt x="5854699" y="885108"/>
                  </a:moveTo>
                  <a:lnTo>
                    <a:pt x="0" y="885108"/>
                  </a:lnTo>
                  <a:lnTo>
                    <a:pt x="0" y="0"/>
                  </a:lnTo>
                  <a:lnTo>
                    <a:pt x="5854699" y="0"/>
                  </a:lnTo>
                  <a:lnTo>
                    <a:pt x="5854699" y="885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8" name="Google Shape;108;p6"/>
          <p:cNvSpPr txBox="1">
            <a:spLocks noGrp="1"/>
          </p:cNvSpPr>
          <p:nvPr>
            <p:ph type="title"/>
          </p:nvPr>
        </p:nvSpPr>
        <p:spPr>
          <a:xfrm>
            <a:off x="1743244" y="292954"/>
            <a:ext cx="2374560" cy="414655"/>
          </a:xfrm>
          <a:prstGeom prst="rect">
            <a:avLst/>
          </a:prstGeom>
          <a:noFill/>
          <a:ln>
            <a:noFill/>
          </a:ln>
        </p:spPr>
        <p:txBody>
          <a:bodyPr spcFirstLastPara="1" wrap="square" lIns="0" tIns="12700" rIns="0" bIns="0" anchor="t" anchorCtr="0">
            <a:spAutoFit/>
          </a:bodyPr>
          <a:lstStyle/>
          <a:p>
            <a:pPr marL="266065" lvl="0" indent="0" algn="l" rtl="0">
              <a:lnSpc>
                <a:spcPct val="100000"/>
              </a:lnSpc>
              <a:spcBef>
                <a:spcPts val="0"/>
              </a:spcBef>
              <a:spcAft>
                <a:spcPts val="0"/>
              </a:spcAft>
              <a:buNone/>
            </a:pPr>
            <a:r>
              <a:rPr lang="en-US"/>
              <a:t>Architecture</a:t>
            </a:r>
            <a:endParaRPr/>
          </a:p>
        </p:txBody>
      </p:sp>
      <p:pic>
        <p:nvPicPr>
          <p:cNvPr id="109" name="Google Shape;109;p6"/>
          <p:cNvPicPr preferRelativeResize="0"/>
          <p:nvPr/>
        </p:nvPicPr>
        <p:blipFill rotWithShape="1">
          <a:blip r:embed="rId4">
            <a:alphaModFix/>
          </a:blip>
          <a:srcRect/>
          <a:stretch/>
        </p:blipFill>
        <p:spPr>
          <a:xfrm>
            <a:off x="0" y="1114979"/>
            <a:ext cx="5853936" cy="1935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7"/>
          <p:cNvSpPr/>
          <p:nvPr/>
        </p:nvSpPr>
        <p:spPr>
          <a:xfrm>
            <a:off x="0" y="0"/>
            <a:ext cx="5854700" cy="885190"/>
          </a:xfrm>
          <a:custGeom>
            <a:avLst/>
            <a:gdLst/>
            <a:ahLst/>
            <a:cxnLst/>
            <a:rect l="l" t="t" r="r" b="b"/>
            <a:pathLst>
              <a:path w="5854700" h="885190" extrusionOk="0">
                <a:moveTo>
                  <a:pt x="5854699" y="885108"/>
                </a:moveTo>
                <a:lnTo>
                  <a:pt x="0" y="885108"/>
                </a:lnTo>
                <a:lnTo>
                  <a:pt x="0" y="0"/>
                </a:lnTo>
                <a:lnTo>
                  <a:pt x="5854699" y="0"/>
                </a:lnTo>
                <a:lnTo>
                  <a:pt x="5854699" y="885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 name="Google Shape;115;p7"/>
          <p:cNvSpPr txBox="1">
            <a:spLocks noGrp="1"/>
          </p:cNvSpPr>
          <p:nvPr>
            <p:ph type="title"/>
          </p:nvPr>
        </p:nvSpPr>
        <p:spPr>
          <a:xfrm>
            <a:off x="1996905" y="292955"/>
            <a:ext cx="1961514" cy="4146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Technology</a:t>
            </a:r>
            <a:endParaRPr/>
          </a:p>
        </p:txBody>
      </p:sp>
      <p:sp>
        <p:nvSpPr>
          <p:cNvPr id="116" name="Google Shape;116;p7"/>
          <p:cNvSpPr/>
          <p:nvPr/>
        </p:nvSpPr>
        <p:spPr>
          <a:xfrm>
            <a:off x="106287" y="1426150"/>
            <a:ext cx="95885" cy="95885"/>
          </a:xfrm>
          <a:custGeom>
            <a:avLst/>
            <a:gdLst/>
            <a:ahLst/>
            <a:cxnLst/>
            <a:rect l="l" t="t" r="r" b="b"/>
            <a:pathLst>
              <a:path w="95885" h="95884" extrusionOk="0">
                <a:moveTo>
                  <a:pt x="53999" y="95353"/>
                </a:moveTo>
                <a:lnTo>
                  <a:pt x="41354" y="95353"/>
                </a:lnTo>
                <a:lnTo>
                  <a:pt x="35272" y="94143"/>
                </a:lnTo>
                <a:lnTo>
                  <a:pt x="1209" y="60080"/>
                </a:lnTo>
                <a:lnTo>
                  <a:pt x="0" y="53998"/>
                </a:lnTo>
                <a:lnTo>
                  <a:pt x="0" y="41354"/>
                </a:lnTo>
                <a:lnTo>
                  <a:pt x="23590" y="6048"/>
                </a:lnTo>
                <a:lnTo>
                  <a:pt x="41354" y="0"/>
                </a:lnTo>
                <a:lnTo>
                  <a:pt x="53999" y="0"/>
                </a:lnTo>
                <a:lnTo>
                  <a:pt x="89304" y="23590"/>
                </a:lnTo>
                <a:lnTo>
                  <a:pt x="95353" y="47676"/>
                </a:lnTo>
                <a:lnTo>
                  <a:pt x="95353" y="53998"/>
                </a:lnTo>
                <a:lnTo>
                  <a:pt x="71762" y="89304"/>
                </a:lnTo>
                <a:lnTo>
                  <a:pt x="53999" y="9535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7" name="Google Shape;117;p7"/>
          <p:cNvSpPr/>
          <p:nvPr/>
        </p:nvSpPr>
        <p:spPr>
          <a:xfrm>
            <a:off x="106287" y="1817099"/>
            <a:ext cx="95885" cy="95885"/>
          </a:xfrm>
          <a:custGeom>
            <a:avLst/>
            <a:gdLst/>
            <a:ahLst/>
            <a:cxnLst/>
            <a:rect l="l" t="t" r="r" b="b"/>
            <a:pathLst>
              <a:path w="95885" h="95885" extrusionOk="0">
                <a:moveTo>
                  <a:pt x="53999" y="95353"/>
                </a:moveTo>
                <a:lnTo>
                  <a:pt x="41354" y="95353"/>
                </a:lnTo>
                <a:lnTo>
                  <a:pt x="35272" y="94143"/>
                </a:lnTo>
                <a:lnTo>
                  <a:pt x="1209" y="60080"/>
                </a:lnTo>
                <a:lnTo>
                  <a:pt x="0" y="53998"/>
                </a:lnTo>
                <a:lnTo>
                  <a:pt x="0" y="41354"/>
                </a:lnTo>
                <a:lnTo>
                  <a:pt x="23590" y="6048"/>
                </a:lnTo>
                <a:lnTo>
                  <a:pt x="41354" y="0"/>
                </a:lnTo>
                <a:lnTo>
                  <a:pt x="53999" y="0"/>
                </a:lnTo>
                <a:lnTo>
                  <a:pt x="89304" y="23590"/>
                </a:lnTo>
                <a:lnTo>
                  <a:pt x="95353" y="47676"/>
                </a:lnTo>
                <a:lnTo>
                  <a:pt x="95353" y="53998"/>
                </a:lnTo>
                <a:lnTo>
                  <a:pt x="71762" y="89304"/>
                </a:lnTo>
                <a:lnTo>
                  <a:pt x="53999" y="9535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 name="Google Shape;118;p7"/>
          <p:cNvSpPr/>
          <p:nvPr/>
        </p:nvSpPr>
        <p:spPr>
          <a:xfrm>
            <a:off x="106287" y="2198513"/>
            <a:ext cx="95885" cy="95885"/>
          </a:xfrm>
          <a:custGeom>
            <a:avLst/>
            <a:gdLst/>
            <a:ahLst/>
            <a:cxnLst/>
            <a:rect l="l" t="t" r="r" b="b"/>
            <a:pathLst>
              <a:path w="95885" h="95885" extrusionOk="0">
                <a:moveTo>
                  <a:pt x="53999" y="95353"/>
                </a:moveTo>
                <a:lnTo>
                  <a:pt x="41354" y="95353"/>
                </a:lnTo>
                <a:lnTo>
                  <a:pt x="35272" y="94143"/>
                </a:lnTo>
                <a:lnTo>
                  <a:pt x="1209" y="60080"/>
                </a:lnTo>
                <a:lnTo>
                  <a:pt x="0" y="53999"/>
                </a:lnTo>
                <a:lnTo>
                  <a:pt x="0" y="41354"/>
                </a:lnTo>
                <a:lnTo>
                  <a:pt x="23590" y="6048"/>
                </a:lnTo>
                <a:lnTo>
                  <a:pt x="41354" y="0"/>
                </a:lnTo>
                <a:lnTo>
                  <a:pt x="53999" y="0"/>
                </a:lnTo>
                <a:lnTo>
                  <a:pt x="89304" y="23590"/>
                </a:lnTo>
                <a:lnTo>
                  <a:pt x="95353" y="47676"/>
                </a:lnTo>
                <a:lnTo>
                  <a:pt x="95353" y="53999"/>
                </a:lnTo>
                <a:lnTo>
                  <a:pt x="71762" y="89304"/>
                </a:lnTo>
                <a:lnTo>
                  <a:pt x="53999" y="9535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9" name="Google Shape;119;p7"/>
          <p:cNvSpPr/>
          <p:nvPr/>
        </p:nvSpPr>
        <p:spPr>
          <a:xfrm>
            <a:off x="106287" y="2589462"/>
            <a:ext cx="95885" cy="95885"/>
          </a:xfrm>
          <a:custGeom>
            <a:avLst/>
            <a:gdLst/>
            <a:ahLst/>
            <a:cxnLst/>
            <a:rect l="l" t="t" r="r" b="b"/>
            <a:pathLst>
              <a:path w="95885" h="95885" extrusionOk="0">
                <a:moveTo>
                  <a:pt x="53999" y="95353"/>
                </a:moveTo>
                <a:lnTo>
                  <a:pt x="41354" y="95353"/>
                </a:lnTo>
                <a:lnTo>
                  <a:pt x="35272" y="94143"/>
                </a:lnTo>
                <a:lnTo>
                  <a:pt x="1209" y="60080"/>
                </a:lnTo>
                <a:lnTo>
                  <a:pt x="0" y="53999"/>
                </a:lnTo>
                <a:lnTo>
                  <a:pt x="0" y="41354"/>
                </a:lnTo>
                <a:lnTo>
                  <a:pt x="23590" y="6048"/>
                </a:lnTo>
                <a:lnTo>
                  <a:pt x="41354" y="0"/>
                </a:lnTo>
                <a:lnTo>
                  <a:pt x="53999" y="0"/>
                </a:lnTo>
                <a:lnTo>
                  <a:pt x="89304" y="23590"/>
                </a:lnTo>
                <a:lnTo>
                  <a:pt x="95353" y="47676"/>
                </a:lnTo>
                <a:lnTo>
                  <a:pt x="95353" y="53999"/>
                </a:lnTo>
                <a:lnTo>
                  <a:pt x="71762" y="89304"/>
                </a:lnTo>
                <a:lnTo>
                  <a:pt x="53999" y="9535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 name="Google Shape;120;p7"/>
          <p:cNvSpPr/>
          <p:nvPr/>
        </p:nvSpPr>
        <p:spPr>
          <a:xfrm>
            <a:off x="106287" y="2980411"/>
            <a:ext cx="95885" cy="95885"/>
          </a:xfrm>
          <a:custGeom>
            <a:avLst/>
            <a:gdLst/>
            <a:ahLst/>
            <a:cxnLst/>
            <a:rect l="l" t="t" r="r" b="b"/>
            <a:pathLst>
              <a:path w="95885" h="95885" extrusionOk="0">
                <a:moveTo>
                  <a:pt x="53999" y="95353"/>
                </a:moveTo>
                <a:lnTo>
                  <a:pt x="41354" y="95353"/>
                </a:lnTo>
                <a:lnTo>
                  <a:pt x="35272" y="94143"/>
                </a:lnTo>
                <a:lnTo>
                  <a:pt x="1209" y="60080"/>
                </a:lnTo>
                <a:lnTo>
                  <a:pt x="0" y="53998"/>
                </a:lnTo>
                <a:lnTo>
                  <a:pt x="0" y="41354"/>
                </a:lnTo>
                <a:lnTo>
                  <a:pt x="23590" y="6048"/>
                </a:lnTo>
                <a:lnTo>
                  <a:pt x="41354" y="0"/>
                </a:lnTo>
                <a:lnTo>
                  <a:pt x="53999" y="0"/>
                </a:lnTo>
                <a:lnTo>
                  <a:pt x="89304" y="23590"/>
                </a:lnTo>
                <a:lnTo>
                  <a:pt x="95353" y="47676"/>
                </a:lnTo>
                <a:lnTo>
                  <a:pt x="95353" y="53998"/>
                </a:lnTo>
                <a:lnTo>
                  <a:pt x="71762" y="89304"/>
                </a:lnTo>
                <a:lnTo>
                  <a:pt x="53999" y="9535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7"/>
          <p:cNvSpPr txBox="1"/>
          <p:nvPr/>
        </p:nvSpPr>
        <p:spPr>
          <a:xfrm>
            <a:off x="55880" y="1000565"/>
            <a:ext cx="2985429" cy="2170333"/>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350" dirty="0">
                <a:latin typeface="Times New Roman"/>
                <a:ea typeface="Times New Roman"/>
                <a:cs typeface="Times New Roman"/>
                <a:sym typeface="Times New Roman"/>
              </a:rPr>
              <a:t>The list of technology is mentioned below:</a:t>
            </a:r>
            <a:endParaRPr sz="1350" dirty="0">
              <a:latin typeface="Times New Roman"/>
              <a:ea typeface="Times New Roman"/>
              <a:cs typeface="Times New Roman"/>
              <a:sym typeface="Times New Roman"/>
            </a:endParaRPr>
          </a:p>
          <a:p>
            <a:pPr marL="221615" marR="2086610" lvl="0" indent="0" algn="l" rtl="0">
              <a:lnSpc>
                <a:spcPct val="188500"/>
              </a:lnSpc>
              <a:spcBef>
                <a:spcPts val="25"/>
              </a:spcBef>
              <a:spcAft>
                <a:spcPts val="0"/>
              </a:spcAft>
              <a:buNone/>
            </a:pPr>
            <a:r>
              <a:rPr lang="en-US" sz="1350" dirty="0">
                <a:latin typeface="Times New Roman"/>
                <a:ea typeface="Times New Roman"/>
                <a:cs typeface="Times New Roman"/>
                <a:sym typeface="Times New Roman"/>
              </a:rPr>
              <a:t>Flask  Python  Node.js  Firebase</a:t>
            </a:r>
            <a:endParaRPr sz="1350" dirty="0">
              <a:latin typeface="Times New Roman"/>
              <a:ea typeface="Times New Roman"/>
              <a:cs typeface="Times New Roman"/>
              <a:sym typeface="Times New Roman"/>
            </a:endParaRPr>
          </a:p>
          <a:p>
            <a:pPr marL="0" marR="0" lvl="0" indent="0" algn="l" rtl="0">
              <a:lnSpc>
                <a:spcPct val="100000"/>
              </a:lnSpc>
              <a:spcBef>
                <a:spcPts val="20"/>
              </a:spcBef>
              <a:spcAft>
                <a:spcPts val="0"/>
              </a:spcAft>
              <a:buNone/>
            </a:pPr>
            <a:endParaRPr sz="1250" dirty="0">
              <a:latin typeface="Times New Roman"/>
              <a:ea typeface="Times New Roman"/>
              <a:cs typeface="Times New Roman"/>
              <a:sym typeface="Times New Roman"/>
            </a:endParaRPr>
          </a:p>
          <a:p>
            <a:pPr marL="221615" marR="0" lvl="0" indent="0" algn="l" rtl="0">
              <a:lnSpc>
                <a:spcPct val="100000"/>
              </a:lnSpc>
              <a:spcBef>
                <a:spcPts val="0"/>
              </a:spcBef>
              <a:spcAft>
                <a:spcPts val="0"/>
              </a:spcAft>
              <a:buNone/>
            </a:pPr>
            <a:r>
              <a:rPr lang="en-US" sz="1350" dirty="0">
                <a:latin typeface="Times New Roman"/>
                <a:ea typeface="Times New Roman"/>
                <a:cs typeface="Times New Roman"/>
                <a:sym typeface="Times New Roman"/>
              </a:rPr>
              <a:t>Machine Learning</a:t>
            </a:r>
            <a:endParaRPr sz="1350" dirty="0">
              <a:latin typeface="Times New Roman"/>
              <a:ea typeface="Times New Roman"/>
              <a:cs typeface="Times New Roman"/>
              <a:sym typeface="Times New Roman"/>
            </a:endParaRPr>
          </a:p>
        </p:txBody>
      </p:sp>
      <p:sp>
        <p:nvSpPr>
          <p:cNvPr id="122" name="Google Shape;122;p7"/>
          <p:cNvSpPr/>
          <p:nvPr/>
        </p:nvSpPr>
        <p:spPr>
          <a:xfrm>
            <a:off x="106287" y="1426150"/>
            <a:ext cx="95885" cy="95885"/>
          </a:xfrm>
          <a:custGeom>
            <a:avLst/>
            <a:gdLst/>
            <a:ahLst/>
            <a:cxnLst/>
            <a:rect l="l" t="t" r="r" b="b"/>
            <a:pathLst>
              <a:path w="95885" h="95884" extrusionOk="0">
                <a:moveTo>
                  <a:pt x="53999" y="95353"/>
                </a:moveTo>
                <a:lnTo>
                  <a:pt x="41354" y="95353"/>
                </a:lnTo>
                <a:lnTo>
                  <a:pt x="35272" y="94143"/>
                </a:lnTo>
                <a:lnTo>
                  <a:pt x="1209" y="60080"/>
                </a:lnTo>
                <a:lnTo>
                  <a:pt x="0" y="53998"/>
                </a:lnTo>
                <a:lnTo>
                  <a:pt x="0" y="41354"/>
                </a:lnTo>
                <a:lnTo>
                  <a:pt x="23590" y="6048"/>
                </a:lnTo>
                <a:lnTo>
                  <a:pt x="41354" y="0"/>
                </a:lnTo>
                <a:lnTo>
                  <a:pt x="53999" y="0"/>
                </a:lnTo>
                <a:lnTo>
                  <a:pt x="89304" y="23590"/>
                </a:lnTo>
                <a:lnTo>
                  <a:pt x="95353" y="47676"/>
                </a:lnTo>
                <a:lnTo>
                  <a:pt x="95353" y="53998"/>
                </a:lnTo>
                <a:lnTo>
                  <a:pt x="71762" y="89304"/>
                </a:lnTo>
                <a:lnTo>
                  <a:pt x="53999" y="9535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3" name="Google Shape;123;p7"/>
          <p:cNvSpPr/>
          <p:nvPr/>
        </p:nvSpPr>
        <p:spPr>
          <a:xfrm>
            <a:off x="106287" y="1817099"/>
            <a:ext cx="95885" cy="95885"/>
          </a:xfrm>
          <a:custGeom>
            <a:avLst/>
            <a:gdLst/>
            <a:ahLst/>
            <a:cxnLst/>
            <a:rect l="l" t="t" r="r" b="b"/>
            <a:pathLst>
              <a:path w="95885" h="95885" extrusionOk="0">
                <a:moveTo>
                  <a:pt x="53999" y="95353"/>
                </a:moveTo>
                <a:lnTo>
                  <a:pt x="41354" y="95353"/>
                </a:lnTo>
                <a:lnTo>
                  <a:pt x="35272" y="94143"/>
                </a:lnTo>
                <a:lnTo>
                  <a:pt x="1209" y="60080"/>
                </a:lnTo>
                <a:lnTo>
                  <a:pt x="0" y="53998"/>
                </a:lnTo>
                <a:lnTo>
                  <a:pt x="0" y="41354"/>
                </a:lnTo>
                <a:lnTo>
                  <a:pt x="23590" y="6048"/>
                </a:lnTo>
                <a:lnTo>
                  <a:pt x="41354" y="0"/>
                </a:lnTo>
                <a:lnTo>
                  <a:pt x="53999" y="0"/>
                </a:lnTo>
                <a:lnTo>
                  <a:pt x="89304" y="23590"/>
                </a:lnTo>
                <a:lnTo>
                  <a:pt x="95353" y="47676"/>
                </a:lnTo>
                <a:lnTo>
                  <a:pt x="95353" y="53998"/>
                </a:lnTo>
                <a:lnTo>
                  <a:pt x="71762" y="89304"/>
                </a:lnTo>
                <a:lnTo>
                  <a:pt x="53999" y="9535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7"/>
          <p:cNvSpPr/>
          <p:nvPr/>
        </p:nvSpPr>
        <p:spPr>
          <a:xfrm>
            <a:off x="106287" y="2198513"/>
            <a:ext cx="95885" cy="95885"/>
          </a:xfrm>
          <a:custGeom>
            <a:avLst/>
            <a:gdLst/>
            <a:ahLst/>
            <a:cxnLst/>
            <a:rect l="l" t="t" r="r" b="b"/>
            <a:pathLst>
              <a:path w="95885" h="95885" extrusionOk="0">
                <a:moveTo>
                  <a:pt x="53999" y="95353"/>
                </a:moveTo>
                <a:lnTo>
                  <a:pt x="41354" y="95353"/>
                </a:lnTo>
                <a:lnTo>
                  <a:pt x="35272" y="94143"/>
                </a:lnTo>
                <a:lnTo>
                  <a:pt x="1209" y="60080"/>
                </a:lnTo>
                <a:lnTo>
                  <a:pt x="0" y="53999"/>
                </a:lnTo>
                <a:lnTo>
                  <a:pt x="0" y="41354"/>
                </a:lnTo>
                <a:lnTo>
                  <a:pt x="23590" y="6048"/>
                </a:lnTo>
                <a:lnTo>
                  <a:pt x="41354" y="0"/>
                </a:lnTo>
                <a:lnTo>
                  <a:pt x="53999" y="0"/>
                </a:lnTo>
                <a:lnTo>
                  <a:pt x="89304" y="23590"/>
                </a:lnTo>
                <a:lnTo>
                  <a:pt x="95353" y="47676"/>
                </a:lnTo>
                <a:lnTo>
                  <a:pt x="95353" y="53999"/>
                </a:lnTo>
                <a:lnTo>
                  <a:pt x="71762" y="89304"/>
                </a:lnTo>
                <a:lnTo>
                  <a:pt x="53999" y="9535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5" name="Google Shape;125;p7"/>
          <p:cNvSpPr/>
          <p:nvPr/>
        </p:nvSpPr>
        <p:spPr>
          <a:xfrm>
            <a:off x="106287" y="2589462"/>
            <a:ext cx="95885" cy="95885"/>
          </a:xfrm>
          <a:custGeom>
            <a:avLst/>
            <a:gdLst/>
            <a:ahLst/>
            <a:cxnLst/>
            <a:rect l="l" t="t" r="r" b="b"/>
            <a:pathLst>
              <a:path w="95885" h="95885" extrusionOk="0">
                <a:moveTo>
                  <a:pt x="53999" y="95353"/>
                </a:moveTo>
                <a:lnTo>
                  <a:pt x="41354" y="95353"/>
                </a:lnTo>
                <a:lnTo>
                  <a:pt x="35272" y="94143"/>
                </a:lnTo>
                <a:lnTo>
                  <a:pt x="1209" y="60080"/>
                </a:lnTo>
                <a:lnTo>
                  <a:pt x="0" y="53999"/>
                </a:lnTo>
                <a:lnTo>
                  <a:pt x="0" y="41354"/>
                </a:lnTo>
                <a:lnTo>
                  <a:pt x="23590" y="6048"/>
                </a:lnTo>
                <a:lnTo>
                  <a:pt x="41354" y="0"/>
                </a:lnTo>
                <a:lnTo>
                  <a:pt x="53999" y="0"/>
                </a:lnTo>
                <a:lnTo>
                  <a:pt x="89304" y="23590"/>
                </a:lnTo>
                <a:lnTo>
                  <a:pt x="95353" y="47676"/>
                </a:lnTo>
                <a:lnTo>
                  <a:pt x="95353" y="53999"/>
                </a:lnTo>
                <a:lnTo>
                  <a:pt x="71762" y="89304"/>
                </a:lnTo>
                <a:lnTo>
                  <a:pt x="53999" y="9535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6" name="Google Shape;126;p7"/>
          <p:cNvSpPr/>
          <p:nvPr/>
        </p:nvSpPr>
        <p:spPr>
          <a:xfrm>
            <a:off x="106287" y="2980411"/>
            <a:ext cx="95885" cy="95885"/>
          </a:xfrm>
          <a:custGeom>
            <a:avLst/>
            <a:gdLst/>
            <a:ahLst/>
            <a:cxnLst/>
            <a:rect l="l" t="t" r="r" b="b"/>
            <a:pathLst>
              <a:path w="95885" h="95885" extrusionOk="0">
                <a:moveTo>
                  <a:pt x="53999" y="95353"/>
                </a:moveTo>
                <a:lnTo>
                  <a:pt x="41354" y="95353"/>
                </a:lnTo>
                <a:lnTo>
                  <a:pt x="35272" y="94143"/>
                </a:lnTo>
                <a:lnTo>
                  <a:pt x="1209" y="60080"/>
                </a:lnTo>
                <a:lnTo>
                  <a:pt x="0" y="53998"/>
                </a:lnTo>
                <a:lnTo>
                  <a:pt x="0" y="41354"/>
                </a:lnTo>
                <a:lnTo>
                  <a:pt x="23590" y="6048"/>
                </a:lnTo>
                <a:lnTo>
                  <a:pt x="41354" y="0"/>
                </a:lnTo>
                <a:lnTo>
                  <a:pt x="53999" y="0"/>
                </a:lnTo>
                <a:lnTo>
                  <a:pt x="89304" y="23590"/>
                </a:lnTo>
                <a:lnTo>
                  <a:pt x="95353" y="47676"/>
                </a:lnTo>
                <a:lnTo>
                  <a:pt x="95353" y="53998"/>
                </a:lnTo>
                <a:lnTo>
                  <a:pt x="71762" y="89304"/>
                </a:lnTo>
                <a:lnTo>
                  <a:pt x="53999" y="9535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7" name="Google Shape;127;p7"/>
          <p:cNvPicPr preferRelativeResize="0"/>
          <p:nvPr/>
        </p:nvPicPr>
        <p:blipFill rotWithShape="1">
          <a:blip r:embed="rId3">
            <a:alphaModFix/>
          </a:blip>
          <a:srcRect/>
          <a:stretch/>
        </p:blipFill>
        <p:spPr>
          <a:xfrm>
            <a:off x="3052932" y="886688"/>
            <a:ext cx="2801006" cy="23934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1"/>
        <p:cNvGrpSpPr/>
        <p:nvPr/>
      </p:nvGrpSpPr>
      <p:grpSpPr>
        <a:xfrm>
          <a:off x="0" y="0"/>
          <a:ext cx="0" cy="0"/>
          <a:chOff x="0" y="0"/>
          <a:chExt cx="0" cy="0"/>
        </a:xfrm>
      </p:grpSpPr>
      <p:grpSp>
        <p:nvGrpSpPr>
          <p:cNvPr id="132" name="Google Shape;132;p8"/>
          <p:cNvGrpSpPr/>
          <p:nvPr/>
        </p:nvGrpSpPr>
        <p:grpSpPr>
          <a:xfrm>
            <a:off x="0" y="0"/>
            <a:ext cx="5853938" cy="885190"/>
            <a:chOff x="0" y="0"/>
            <a:chExt cx="5853938" cy="885190"/>
          </a:xfrm>
        </p:grpSpPr>
        <p:pic>
          <p:nvPicPr>
            <p:cNvPr id="133" name="Google Shape;133;p8"/>
            <p:cNvPicPr preferRelativeResize="0"/>
            <p:nvPr/>
          </p:nvPicPr>
          <p:blipFill rotWithShape="1">
            <a:blip r:embed="rId3">
              <a:alphaModFix/>
            </a:blip>
            <a:srcRect/>
            <a:stretch/>
          </p:blipFill>
          <p:spPr>
            <a:xfrm>
              <a:off x="3052932" y="0"/>
              <a:ext cx="2801006" cy="9437"/>
            </a:xfrm>
            <a:prstGeom prst="rect">
              <a:avLst/>
            </a:prstGeom>
            <a:noFill/>
            <a:ln>
              <a:noFill/>
            </a:ln>
          </p:spPr>
        </p:pic>
        <p:sp>
          <p:nvSpPr>
            <p:cNvPr id="134" name="Google Shape;134;p8"/>
            <p:cNvSpPr/>
            <p:nvPr/>
          </p:nvSpPr>
          <p:spPr>
            <a:xfrm>
              <a:off x="0" y="0"/>
              <a:ext cx="5853430" cy="885190"/>
            </a:xfrm>
            <a:custGeom>
              <a:avLst/>
              <a:gdLst/>
              <a:ahLst/>
              <a:cxnLst/>
              <a:rect l="l" t="t" r="r" b="b"/>
              <a:pathLst>
                <a:path w="5853430" h="885190" extrusionOk="0">
                  <a:moveTo>
                    <a:pt x="0" y="0"/>
                  </a:moveTo>
                  <a:lnTo>
                    <a:pt x="5853250" y="0"/>
                  </a:lnTo>
                  <a:lnTo>
                    <a:pt x="5853250" y="885108"/>
                  </a:lnTo>
                  <a:lnTo>
                    <a:pt x="0" y="885108"/>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35" name="Google Shape;135;p8"/>
          <p:cNvSpPr txBox="1">
            <a:spLocks noGrp="1"/>
          </p:cNvSpPr>
          <p:nvPr>
            <p:ph type="title"/>
          </p:nvPr>
        </p:nvSpPr>
        <p:spPr>
          <a:xfrm>
            <a:off x="1994049" y="293398"/>
            <a:ext cx="1480820" cy="4146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Features</a:t>
            </a:r>
            <a:endParaRPr/>
          </a:p>
        </p:txBody>
      </p:sp>
      <p:sp>
        <p:nvSpPr>
          <p:cNvPr id="136" name="Google Shape;136;p8"/>
          <p:cNvSpPr txBox="1"/>
          <p:nvPr/>
        </p:nvSpPr>
        <p:spPr>
          <a:xfrm>
            <a:off x="-27731" y="859994"/>
            <a:ext cx="2915920" cy="1055370"/>
          </a:xfrm>
          <a:prstGeom prst="rect">
            <a:avLst/>
          </a:prstGeom>
          <a:noFill/>
          <a:ln>
            <a:noFill/>
          </a:ln>
        </p:spPr>
        <p:txBody>
          <a:bodyPr spcFirstLastPara="1" wrap="square" lIns="0" tIns="12050" rIns="0" bIns="0" anchor="t" anchorCtr="0">
            <a:spAutoFit/>
          </a:bodyPr>
          <a:lstStyle/>
          <a:p>
            <a:pPr marL="12700" marR="5080" lvl="0" indent="70485" algn="l" rtl="0">
              <a:lnSpc>
                <a:spcPct val="102400"/>
              </a:lnSpc>
              <a:spcBef>
                <a:spcPts val="0"/>
              </a:spcBef>
              <a:spcAft>
                <a:spcPts val="0"/>
              </a:spcAft>
              <a:buNone/>
            </a:pPr>
            <a:r>
              <a:rPr lang="en-US" sz="1100">
                <a:latin typeface="Times New Roman"/>
                <a:ea typeface="Times New Roman"/>
                <a:cs typeface="Times New Roman"/>
                <a:sym typeface="Times New Roman"/>
              </a:rPr>
              <a:t>1) Optical Character Recognition: OCR/ Optical  Character Recognition is an algorithm that actually  extracts text from an image that is useful for image  ﬁltering to categorize in different albums.  Pytesseract is a Python wrapper for the Tesseract  OCR engine.</a:t>
            </a:r>
            <a:endParaRPr sz="1100">
              <a:latin typeface="Times New Roman"/>
              <a:ea typeface="Times New Roman"/>
              <a:cs typeface="Times New Roman"/>
              <a:sym typeface="Times New Roman"/>
            </a:endParaRPr>
          </a:p>
        </p:txBody>
      </p:sp>
      <p:grpSp>
        <p:nvGrpSpPr>
          <p:cNvPr id="137" name="Google Shape;137;p8"/>
          <p:cNvGrpSpPr/>
          <p:nvPr/>
        </p:nvGrpSpPr>
        <p:grpSpPr>
          <a:xfrm>
            <a:off x="0" y="900383"/>
            <a:ext cx="5810955" cy="2379774"/>
            <a:chOff x="0" y="900383"/>
            <a:chExt cx="5810955" cy="2379774"/>
          </a:xfrm>
        </p:grpSpPr>
        <p:pic>
          <p:nvPicPr>
            <p:cNvPr id="138" name="Google Shape;138;p8"/>
            <p:cNvPicPr preferRelativeResize="0"/>
            <p:nvPr/>
          </p:nvPicPr>
          <p:blipFill rotWithShape="1">
            <a:blip r:embed="rId4">
              <a:alphaModFix/>
            </a:blip>
            <a:srcRect/>
            <a:stretch/>
          </p:blipFill>
          <p:spPr>
            <a:xfrm>
              <a:off x="3201021" y="900383"/>
              <a:ext cx="2609934" cy="2340025"/>
            </a:xfrm>
            <a:prstGeom prst="rect">
              <a:avLst/>
            </a:prstGeom>
            <a:noFill/>
            <a:ln>
              <a:noFill/>
            </a:ln>
          </p:spPr>
        </p:pic>
        <p:pic>
          <p:nvPicPr>
            <p:cNvPr id="139" name="Google Shape;139;p8"/>
            <p:cNvPicPr preferRelativeResize="0"/>
            <p:nvPr/>
          </p:nvPicPr>
          <p:blipFill rotWithShape="1">
            <a:blip r:embed="rId5">
              <a:alphaModFix/>
            </a:blip>
            <a:srcRect/>
            <a:stretch/>
          </p:blipFill>
          <p:spPr>
            <a:xfrm>
              <a:off x="0" y="1960031"/>
              <a:ext cx="3171799" cy="1320126"/>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4" name="Google Shape;144;p9"/>
          <p:cNvSpPr/>
          <p:nvPr/>
        </p:nvSpPr>
        <p:spPr>
          <a:xfrm>
            <a:off x="0" y="0"/>
            <a:ext cx="5853430" cy="885190"/>
          </a:xfrm>
          <a:custGeom>
            <a:avLst/>
            <a:gdLst/>
            <a:ahLst/>
            <a:cxnLst/>
            <a:rect l="l" t="t" r="r" b="b"/>
            <a:pathLst>
              <a:path w="5853430" h="885190" extrusionOk="0">
                <a:moveTo>
                  <a:pt x="0" y="0"/>
                </a:moveTo>
                <a:lnTo>
                  <a:pt x="5853250" y="0"/>
                </a:lnTo>
                <a:lnTo>
                  <a:pt x="5853250" y="885108"/>
                </a:lnTo>
                <a:lnTo>
                  <a:pt x="0" y="885108"/>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5" name="Google Shape;145;p9"/>
          <p:cNvSpPr txBox="1">
            <a:spLocks noGrp="1"/>
          </p:cNvSpPr>
          <p:nvPr>
            <p:ph type="title"/>
          </p:nvPr>
        </p:nvSpPr>
        <p:spPr>
          <a:xfrm>
            <a:off x="1994049" y="293398"/>
            <a:ext cx="1480820" cy="4146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Features</a:t>
            </a:r>
            <a:endParaRPr/>
          </a:p>
        </p:txBody>
      </p:sp>
      <p:sp>
        <p:nvSpPr>
          <p:cNvPr id="146" name="Google Shape;146;p9"/>
          <p:cNvSpPr txBox="1"/>
          <p:nvPr/>
        </p:nvSpPr>
        <p:spPr>
          <a:xfrm>
            <a:off x="45720" y="885190"/>
            <a:ext cx="2854534" cy="2441374"/>
          </a:xfrm>
          <a:prstGeom prst="rect">
            <a:avLst/>
          </a:prstGeom>
          <a:noFill/>
          <a:ln>
            <a:noFill/>
          </a:ln>
        </p:spPr>
        <p:txBody>
          <a:bodyPr spcFirstLastPara="1" wrap="square" lIns="0" tIns="12700" rIns="0" bIns="0" anchor="t" anchorCtr="0">
            <a:spAutoFit/>
          </a:bodyPr>
          <a:lstStyle/>
          <a:p>
            <a:pPr marL="78740" marR="0" lvl="0" indent="0" algn="l" rtl="0">
              <a:lnSpc>
                <a:spcPct val="100000"/>
              </a:lnSpc>
              <a:spcBef>
                <a:spcPts val="0"/>
              </a:spcBef>
              <a:spcAft>
                <a:spcPts val="0"/>
              </a:spcAft>
              <a:buNone/>
            </a:pPr>
            <a:r>
              <a:rPr lang="en-US" sz="1050" dirty="0">
                <a:latin typeface="Times New Roman"/>
                <a:ea typeface="Times New Roman"/>
                <a:cs typeface="Times New Roman"/>
                <a:sym typeface="Times New Roman"/>
              </a:rPr>
              <a:t>2) Face Recognition: Two face detection and face</a:t>
            </a:r>
            <a:endParaRPr sz="1050" dirty="0">
              <a:latin typeface="Times New Roman"/>
              <a:ea typeface="Times New Roman"/>
              <a:cs typeface="Times New Roman"/>
              <a:sym typeface="Times New Roman"/>
            </a:endParaRPr>
          </a:p>
          <a:p>
            <a:pPr marL="12065" marR="5080" lvl="0" indent="0" algn="l" rtl="0">
              <a:lnSpc>
                <a:spcPct val="100000"/>
              </a:lnSpc>
              <a:spcBef>
                <a:spcPts val="15"/>
              </a:spcBef>
              <a:spcAft>
                <a:spcPts val="0"/>
              </a:spcAft>
              <a:buNone/>
            </a:pPr>
            <a:r>
              <a:rPr lang="en-US" sz="1050" dirty="0">
                <a:latin typeface="Times New Roman"/>
                <a:ea typeface="Times New Roman"/>
                <a:cs typeface="Times New Roman"/>
                <a:sym typeface="Times New Roman"/>
              </a:rPr>
              <a:t>recognition patterns make up a whole face recognition  system. There are both general structural similarities  and speciﬁc local variances in the biological features of  the face. In order to remove the faces from the  background pattern and perform face recognition on  the separated faces, it is required to extract the  structural features of the face using the face detection  method. To separate the identity of the face from the  image, this procedure involves extracting normalized  face images, followed by contrast and identiﬁcation.</a:t>
            </a:r>
            <a:endParaRPr sz="1050" dirty="0">
              <a:latin typeface="Times New Roman"/>
              <a:ea typeface="Times New Roman"/>
              <a:cs typeface="Times New Roman"/>
              <a:sym typeface="Times New Roman"/>
            </a:endParaRPr>
          </a:p>
          <a:p>
            <a:pPr marL="12065" marR="457200" lvl="0" indent="0" algn="l" rtl="0">
              <a:lnSpc>
                <a:spcPct val="101299"/>
              </a:lnSpc>
              <a:spcBef>
                <a:spcPts val="0"/>
              </a:spcBef>
              <a:spcAft>
                <a:spcPts val="0"/>
              </a:spcAft>
              <a:buNone/>
            </a:pPr>
            <a:r>
              <a:rPr lang="en-US" sz="1050" dirty="0">
                <a:latin typeface="Times New Roman"/>
                <a:ea typeface="Times New Roman"/>
                <a:cs typeface="Times New Roman"/>
                <a:sym typeface="Times New Roman"/>
              </a:rPr>
              <a:t>The examples on side shows classiﬁcation and  searching of image using face recognition.</a:t>
            </a:r>
            <a:endParaRPr sz="1050" dirty="0">
              <a:latin typeface="Times New Roman"/>
              <a:ea typeface="Times New Roman"/>
              <a:cs typeface="Times New Roman"/>
              <a:sym typeface="Times New Roman"/>
            </a:endParaRPr>
          </a:p>
        </p:txBody>
      </p:sp>
      <p:grpSp>
        <p:nvGrpSpPr>
          <p:cNvPr id="147" name="Google Shape;147;p9"/>
          <p:cNvGrpSpPr/>
          <p:nvPr/>
        </p:nvGrpSpPr>
        <p:grpSpPr>
          <a:xfrm>
            <a:off x="2916998" y="901726"/>
            <a:ext cx="2927868" cy="2378430"/>
            <a:chOff x="2916998" y="901726"/>
            <a:chExt cx="2927868" cy="2378430"/>
          </a:xfrm>
        </p:grpSpPr>
        <p:pic>
          <p:nvPicPr>
            <p:cNvPr id="148" name="Google Shape;148;p9"/>
            <p:cNvPicPr preferRelativeResize="0"/>
            <p:nvPr/>
          </p:nvPicPr>
          <p:blipFill rotWithShape="1">
            <a:blip r:embed="rId3">
              <a:alphaModFix/>
            </a:blip>
            <a:srcRect/>
            <a:stretch/>
          </p:blipFill>
          <p:spPr>
            <a:xfrm>
              <a:off x="3093040" y="901726"/>
              <a:ext cx="2751826" cy="1252555"/>
            </a:xfrm>
            <a:prstGeom prst="rect">
              <a:avLst/>
            </a:prstGeom>
            <a:noFill/>
            <a:ln>
              <a:noFill/>
            </a:ln>
          </p:spPr>
        </p:pic>
        <p:pic>
          <p:nvPicPr>
            <p:cNvPr id="149" name="Google Shape;149;p9"/>
            <p:cNvPicPr preferRelativeResize="0"/>
            <p:nvPr/>
          </p:nvPicPr>
          <p:blipFill rotWithShape="1">
            <a:blip r:embed="rId4">
              <a:alphaModFix/>
            </a:blip>
            <a:srcRect/>
            <a:stretch/>
          </p:blipFill>
          <p:spPr>
            <a:xfrm>
              <a:off x="2916998" y="2111955"/>
              <a:ext cx="2923029" cy="1168201"/>
            </a:xfrm>
            <a:prstGeom prst="rect">
              <a:avLst/>
            </a:prstGeom>
            <a:noFill/>
            <a:ln>
              <a:noFill/>
            </a:ln>
          </p:spPr>
        </p:pic>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1190</Words>
  <Application>Microsoft Office PowerPoint</Application>
  <PresentationFormat>Custom</PresentationFormat>
  <Paragraphs>101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Verdana</vt:lpstr>
      <vt:lpstr>Times New Roman</vt:lpstr>
      <vt:lpstr>Tahoma</vt:lpstr>
      <vt:lpstr>Office Theme</vt:lpstr>
      <vt:lpstr>PowerPoint Presentation</vt:lpstr>
      <vt:lpstr>Introducing Smart Gallery</vt:lpstr>
      <vt:lpstr>Abstract</vt:lpstr>
      <vt:lpstr>Problem Discussion &amp; Introduction</vt:lpstr>
      <vt:lpstr>Architecture</vt:lpstr>
      <vt:lpstr>Architecture</vt:lpstr>
      <vt:lpstr>Technology</vt:lpstr>
      <vt:lpstr>Features</vt:lpstr>
      <vt:lpstr>Features</vt:lpstr>
      <vt:lpstr>Features</vt:lpstr>
      <vt:lpstr>Features</vt:lpstr>
      <vt:lpstr>Features</vt:lpstr>
      <vt:lpstr>Features</vt:lpstr>
      <vt:lpstr>Features</vt:lpstr>
      <vt:lpstr>Features</vt:lpstr>
      <vt:lpstr>Features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Checkout</cp:lastModifiedBy>
  <cp:revision>3</cp:revision>
  <dcterms:created xsi:type="dcterms:W3CDTF">2023-05-13T02:12:52Z</dcterms:created>
  <dcterms:modified xsi:type="dcterms:W3CDTF">2023-05-20T04:37:13Z</dcterms:modified>
</cp:coreProperties>
</file>